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427" r:id="rId2"/>
    <p:sldId id="430" r:id="rId3"/>
    <p:sldId id="428" r:id="rId4"/>
    <p:sldId id="429" r:id="rId5"/>
  </p:sldIdLst>
  <p:sldSz cx="9144000" cy="6096000"/>
  <p:notesSz cx="6797675" cy="9928225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cmsy10" pitchFamily="34" charset="0"/>
      <p:regular r:id="rId12"/>
    </p:embeddedFont>
  </p:embeddedFontLst>
  <p:custDataLst>
    <p:tags r:id="rId13"/>
  </p:custDataLst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1039B"/>
    <a:srgbClr val="AD278D"/>
    <a:srgbClr val="8C4881"/>
    <a:srgbClr val="FF6699"/>
    <a:srgbClr val="D7FA7E"/>
    <a:srgbClr val="FF0000"/>
    <a:srgbClr val="00CC66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6" autoAdjust="0"/>
    <p:restoredTop sz="87839" autoAdjust="0"/>
  </p:normalViewPr>
  <p:slideViewPr>
    <p:cSldViewPr snapToGrid="0">
      <p:cViewPr varScale="1">
        <p:scale>
          <a:sx n="102" d="100"/>
          <a:sy n="102" d="100"/>
        </p:scale>
        <p:origin x="-90" y="-109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021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849313"/>
            <a:ext cx="49276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634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3050"/>
            <a:ext cx="7772400" cy="170815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pPr lvl="0"/>
            <a:r>
              <a:rPr lang="ko-KR" altLang="en-US" noProof="0" smtClean="0"/>
              <a:t>마스터 제목 스타일 편집</a:t>
            </a:r>
          </a:p>
        </p:txBody>
      </p:sp>
      <p:sp>
        <p:nvSpPr>
          <p:cNvPr id="759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54400"/>
            <a:ext cx="6400800" cy="15573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ko-KR" altLang="en-US" noProof="0" smtClean="0"/>
              <a:t>마스터 부제목 스타일 편집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5554663"/>
            <a:ext cx="2133600" cy="4222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defRPr sz="1200" b="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556250"/>
            <a:ext cx="2895600" cy="423863"/>
          </a:xfrm>
        </p:spPr>
        <p:txBody>
          <a:bodyPr/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 dirty="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559425"/>
            <a:ext cx="2133600" cy="423863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76B4F2-965E-4120-B8B6-C3A81154F0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370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EF970-EE3B-4408-8DE0-7FA24F5A4AF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09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80225" y="133350"/>
            <a:ext cx="2139950" cy="528796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33350"/>
            <a:ext cx="6270625" cy="5287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E10E-F75B-48BA-931D-B1C732E9525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7893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797550"/>
            <a:ext cx="10175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26980"/>
            <a:ext cx="9144000" cy="76200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1" y="1079486"/>
            <a:ext cx="8429655" cy="4635532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4"/>
          </p:nvPr>
        </p:nvSpPr>
        <p:spPr>
          <a:xfrm>
            <a:off x="6858000" y="5772150"/>
            <a:ext cx="1357313" cy="32385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Moonzoo Kim Provable SW Lab</a:t>
            </a:r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F4691940-1124-4B1E-9976-31CBE4BA08CF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/10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8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FE46F-E28B-4884-9E03-5BEC76F63E6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928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917950"/>
            <a:ext cx="7772400" cy="1209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84450"/>
            <a:ext cx="7772400" cy="1333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E7DB-F720-4C2E-9CC2-78C9EB3AD0F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093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22400"/>
            <a:ext cx="4038600" cy="3998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99899-C35D-4A94-AA34-A8C29E37C8E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576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229600" cy="1016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65250"/>
            <a:ext cx="4040188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933575"/>
            <a:ext cx="4040188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365250"/>
            <a:ext cx="4041775" cy="568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933575"/>
            <a:ext cx="4041775" cy="3511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F590B-C514-4008-B751-4AC934E6C4E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BFE00-CB0A-4C54-BA48-325E924E99E8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482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CE84A-9DFE-48FB-B7EB-525BBA5F073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4719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42888"/>
            <a:ext cx="3008313" cy="10334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42888"/>
            <a:ext cx="5111750" cy="5202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76350"/>
            <a:ext cx="3008313" cy="4168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C7AD-B4E8-403F-BD6A-0926676AA60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7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267200"/>
            <a:ext cx="5486400" cy="503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544513"/>
            <a:ext cx="54864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770438"/>
            <a:ext cx="5486400" cy="715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968A-DAF2-4EE5-9786-2A0D9547F2F9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50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12763" y="133350"/>
            <a:ext cx="8507412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422400"/>
            <a:ext cx="82296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1525" y="5835650"/>
            <a:ext cx="12049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ea typeface="Gulim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Intro. to Logic CS402   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5554663"/>
            <a:ext cx="6318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 smtClean="0">
                <a:ea typeface="굴림" charset="-127"/>
              </a:defRPr>
            </a:lvl1pPr>
          </a:lstStyle>
          <a:p>
            <a:pPr>
              <a:defRPr/>
            </a:pPr>
            <a:fld id="{6D22B661-014C-4B7A-9F18-BB1EE98CACC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16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" y="5778500"/>
            <a:ext cx="804863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mtClean="0">
                <a:ea typeface="굴림" charset="-127"/>
              </a:rPr>
              <a:t>Intro. to Logic CS402   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5AC7C98F-E85C-48EE-B1D7-3CFEBC29BD8A}" type="slidenum">
              <a:rPr lang="ko-KR" altLang="en-US" b="0"/>
              <a:pPr/>
              <a:t>1</a:t>
            </a:fld>
            <a:endParaRPr lang="en-US" altLang="ko-KR" b="0"/>
          </a:p>
        </p:txBody>
      </p:sp>
      <p:sp>
        <p:nvSpPr>
          <p:cNvPr id="6" name="Rectangle 2"/>
          <p:cNvSpPr txBox="1">
            <a:spLocks noRot="1" noChangeArrowheads="1"/>
          </p:cNvSpPr>
          <p:nvPr/>
        </p:nvSpPr>
        <p:spPr bwMode="auto">
          <a:xfrm>
            <a:off x="1606362" y="1008063"/>
            <a:ext cx="6112251" cy="54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ko-KR" sz="2400" i="1" dirty="0" smtClean="0">
                <a:solidFill>
                  <a:srgbClr val="D7FA7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HW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#5: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Due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June 6th </a:t>
            </a:r>
            <a:r>
              <a:rPr lang="en-US" altLang="ko-KR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굴림" charset="-127"/>
              </a:rPr>
              <a:t>23:59</a:t>
            </a:r>
            <a:endParaRPr lang="ko-KR" altLang="en-US" sz="2000" b="0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535430"/>
            <a:ext cx="9144000" cy="399891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  <a:defRPr/>
            </a:pPr>
            <a:r>
              <a:rPr lang="en-US" altLang="ko-KR" sz="1800" dirty="0" smtClean="0">
                <a:ea typeface="굴림" charset="-127"/>
              </a:rPr>
              <a:t>Generate test cases that covers all possible execution paths of the triangle program through depth first search (DFS) traversal.  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Assume that initial test case is (1,1,1)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Write down a current executed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 </a:t>
            </a:r>
            <a:r>
              <a:rPr lang="en-US" altLang="ko-KR" sz="1600" dirty="0" smtClean="0">
                <a:ea typeface="굴림" charset="-127"/>
              </a:rPr>
              <a:t>and a next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 </a:t>
            </a:r>
            <a:r>
              <a:rPr lang="en-US" altLang="ko-KR" sz="1600" dirty="0" smtClean="0">
                <a:ea typeface="굴림" charset="-127"/>
              </a:rPr>
              <a:t>obtained through DFS traversal</a:t>
            </a: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Write down a LIA SMT formula for the next symbolic path condition </a:t>
            </a:r>
            <a:r>
              <a:rPr lang="en-US" altLang="ko-KR" sz="1600" dirty="0" smtClean="0">
                <a:ea typeface="굴림" charset="-127"/>
                <a:sym typeface="Symbol" pitchFamily="18" charset="2"/>
              </a:rPr>
              <a:t></a:t>
            </a:r>
            <a:endParaRPr lang="en-US" altLang="ko-KR" sz="1600" dirty="0" smtClean="0">
              <a:ea typeface="굴림" charset="-127"/>
            </a:endParaRPr>
          </a:p>
          <a:p>
            <a:pPr marL="857250" lvl="1" indent="-457200" eaLnBrk="1" hangingPunct="1">
              <a:buFontTx/>
              <a:buAutoNum type="circleNumDbPlain"/>
              <a:defRPr/>
            </a:pPr>
            <a:r>
              <a:rPr lang="en-US" altLang="ko-KR" sz="1600" dirty="0" smtClean="0">
                <a:ea typeface="굴림" charset="-127"/>
              </a:rPr>
              <a:t>Solve the LIA SMT specification through Z3</a:t>
            </a:r>
          </a:p>
          <a:p>
            <a:pPr marL="1257300" lvl="2" indent="-457200" eaLnBrk="1" hangingPunct="1">
              <a:buFontTx/>
              <a:buAutoNum type="circleNumDbPlain"/>
              <a:defRPr/>
            </a:pPr>
            <a:r>
              <a:rPr lang="en-US" altLang="ko-KR" sz="1400" dirty="0" smtClean="0">
                <a:ea typeface="굴림" charset="-127"/>
              </a:rPr>
              <a:t>If UNSAT, try to negate another  branch in a DFS order</a:t>
            </a:r>
          </a:p>
          <a:p>
            <a:pPr marL="1257300" lvl="2" indent="-457200" eaLnBrk="1" hangingPunct="1">
              <a:buFontTx/>
              <a:buAutoNum type="circleNumDbPlain"/>
              <a:defRPr/>
            </a:pPr>
            <a:r>
              <a:rPr lang="en-US" altLang="ko-KR" sz="1400" dirty="0" smtClean="0">
                <a:ea typeface="굴림" charset="-127"/>
              </a:rPr>
              <a:t>If SAT, record the solution as next input and repeat from Step 2 until all paths are covered/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You have to submit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 completed table in page 4 that contains test cases and all executed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   symbolic path conditions and next PCs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 completed execution tree whose leaves are marked with TCs or UNSAT in </a:t>
            </a:r>
            <a:r>
              <a:rPr lang="en-US" altLang="ko-KR" sz="1800" dirty="0" err="1" smtClean="0">
                <a:ea typeface="굴림" charset="-127"/>
              </a:rPr>
              <a:t>pg</a:t>
            </a:r>
            <a:r>
              <a:rPr lang="en-US" altLang="ko-KR" sz="1800" dirty="0" smtClean="0">
                <a:ea typeface="굴림" charset="-127"/>
              </a:rPr>
              <a:t> 4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US" altLang="ko-KR" sz="1800" dirty="0" smtClean="0">
                <a:ea typeface="굴림" charset="-127"/>
              </a:rPr>
              <a:t>      - All LIA SMT specifications for </a:t>
            </a:r>
            <a:r>
              <a:rPr lang="en-US" altLang="ko-KR" sz="1800" dirty="0" smtClean="0">
                <a:ea typeface="굴림" charset="-127"/>
                <a:sym typeface="Symbol" pitchFamily="18" charset="2"/>
              </a:rPr>
              <a:t>s </a:t>
            </a:r>
            <a:r>
              <a:rPr lang="en-US" altLang="ko-KR" sz="1800" dirty="0" smtClean="0">
                <a:ea typeface="굴림" charset="-127"/>
              </a:rPr>
              <a:t>and their solutions by Z3 (submit both hardcopy and softcopy that should be sent to hongshin@gmail.com)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US" altLang="ko-KR" sz="1800" dirty="0" smtClean="0">
              <a:ea typeface="굴림" charset="-127"/>
            </a:endParaRPr>
          </a:p>
        </p:txBody>
      </p:sp>
      <p:sp>
        <p:nvSpPr>
          <p:cNvPr id="5123" name="바닥글 개체 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mtClean="0">
                <a:ea typeface="굴림" charset="-127"/>
              </a:rPr>
              <a:t>Intro. to Logic CS402   </a:t>
            </a:r>
          </a:p>
        </p:txBody>
      </p:sp>
      <p:sp>
        <p:nvSpPr>
          <p:cNvPr id="5124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fld id="{7AF0D4F0-541B-44C5-B758-3BC780108A70}" type="slidenum">
              <a:rPr lang="ko-KR" altLang="en-US" b="0"/>
              <a:pPr/>
              <a:t>2</a:t>
            </a:fld>
            <a:endParaRPr lang="en-US" altLang="ko-KR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>
            <a:grpSpLocks/>
          </p:cNvGrpSpPr>
          <p:nvPr/>
        </p:nvGrpSpPr>
        <p:grpSpPr bwMode="auto">
          <a:xfrm>
            <a:off x="4000500" y="11113"/>
            <a:ext cx="5067300" cy="6021387"/>
            <a:chOff x="4000496" y="13336"/>
            <a:chExt cx="5067300" cy="6773250"/>
          </a:xfrm>
        </p:grpSpPr>
        <p:pic>
          <p:nvPicPr>
            <p:cNvPr id="614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89"/>
            <a:stretch>
              <a:fillRect/>
            </a:stretch>
          </p:blipFill>
          <p:spPr bwMode="auto">
            <a:xfrm>
              <a:off x="4000496" y="13336"/>
              <a:ext cx="5067300" cy="6773250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9" name="직사각형 7"/>
            <p:cNvSpPr>
              <a:spLocks noChangeArrowheads="1"/>
            </p:cNvSpPr>
            <p:nvPr/>
          </p:nvSpPr>
          <p:spPr bwMode="auto">
            <a:xfrm>
              <a:off x="4000496" y="142852"/>
              <a:ext cx="1928826" cy="178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alibri" pitchFamily="34" charset="0"/>
                  <a:ea typeface="굴림" charset="-127"/>
                </a:rPr>
                <a:t>“Software Testing a craftsman’s approach” 2</a:t>
              </a:r>
              <a:r>
                <a:rPr lang="en-US" altLang="ko-KR" baseline="30000">
                  <a:latin typeface="Calibri" pitchFamily="34" charset="0"/>
                  <a:ea typeface="굴림" charset="-127"/>
                </a:rPr>
                <a:t>nd</a:t>
              </a:r>
              <a:r>
                <a:rPr lang="en-US" altLang="ko-KR">
                  <a:latin typeface="Calibri" pitchFamily="34" charset="0"/>
                  <a:ea typeface="굴림" charset="-127"/>
                </a:rPr>
                <a:t> ed by P.C.Jorgensen </a:t>
              </a:r>
            </a:p>
            <a:p>
              <a:r>
                <a:rPr lang="en-US" altLang="ko-KR">
                  <a:latin typeface="Calibri" pitchFamily="34" charset="0"/>
                  <a:ea typeface="굴림" charset="-127"/>
                </a:rPr>
                <a:t>(no check for positive inputs)</a:t>
              </a:r>
              <a:endParaRPr lang="ko-KR" altLang="en-US">
                <a:ea typeface="굴림" charset="-127"/>
              </a:endParaRPr>
            </a:p>
          </p:txBody>
        </p:sp>
      </p:grpSp>
      <p:sp>
        <p:nvSpPr>
          <p:cNvPr id="6147" name="내용 개체 틀 4"/>
          <p:cNvSpPr>
            <a:spLocks noGrp="1"/>
          </p:cNvSpPr>
          <p:nvPr>
            <p:ph sz="quarter" idx="13"/>
          </p:nvPr>
        </p:nvSpPr>
        <p:spPr>
          <a:xfrm>
            <a:off x="452438" y="-12700"/>
            <a:ext cx="3500437" cy="6108700"/>
          </a:xfrm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#include &lt;</a:t>
            </a:r>
            <a:r>
              <a:rPr lang="en-US" altLang="ko-KR" sz="1200" b="1" dirty="0" err="1" smtClean="0">
                <a:effectLst/>
                <a:ea typeface="굴림" charset="-127"/>
              </a:rPr>
              <a:t>crest.h</a:t>
            </a:r>
            <a:r>
              <a:rPr lang="en-US" altLang="ko-KR" sz="1200" b="1" dirty="0" smtClean="0">
                <a:effectLst/>
                <a:ea typeface="굴림" charset="-127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, match=0;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(a);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(b); </a:t>
            </a:r>
            <a:r>
              <a:rPr lang="en-US" altLang="ko-KR" sz="1200" b="1" dirty="0" err="1" smtClean="0">
                <a:solidFill>
                  <a:srgbClr val="FF0000"/>
                </a:solidFill>
                <a:effectLst/>
                <a:ea typeface="굴림" charset="-127"/>
              </a:rPr>
              <a:t>CREST_int</a:t>
            </a:r>
            <a:r>
              <a:rPr lang="en-US" altLang="ko-KR" sz="1200" b="1" dirty="0" smtClean="0">
                <a:solidFill>
                  <a:srgbClr val="FF0000"/>
                </a:solidFill>
                <a:effectLst/>
                <a:ea typeface="굴림" charset="-127"/>
              </a:rPr>
              <a:t>(c);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 filtering out invalid inputs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 &lt;= 0 ) exit();  if(b &lt;= 0 ) exit();  if(c &lt;= 0 ) exit();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printf</a:t>
            </a:r>
            <a:r>
              <a:rPr lang="en-US" altLang="ko-KR" sz="1200" b="1" dirty="0" smtClean="0">
                <a:effectLst/>
                <a:ea typeface="굴림" charset="-127"/>
              </a:rPr>
              <a:t>("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 = %d,%d,%d:",</a:t>
            </a:r>
            <a:r>
              <a:rPr lang="en-US" altLang="ko-KR" sz="1200" b="1" dirty="0" err="1" smtClean="0">
                <a:effectLst/>
                <a:ea typeface="굴림" charset="-127"/>
              </a:rPr>
              <a:t>a,b,c</a:t>
            </a:r>
            <a:r>
              <a:rPr lang="en-US" altLang="ko-KR" sz="1200" b="1" dirty="0" smtClean="0">
                <a:effectLst/>
                <a:ea typeface="굴림" charset="-127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//0: Equilateral, 1:Isosceles,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// 2: Not a </a:t>
            </a:r>
            <a:r>
              <a:rPr lang="en-US" altLang="ko-KR" sz="1200" b="1" dirty="0" err="1" smtClean="0">
                <a:effectLst/>
                <a:ea typeface="굴림" charset="-127"/>
              </a:rPr>
              <a:t>traiangle</a:t>
            </a:r>
            <a:r>
              <a:rPr lang="en-US" altLang="ko-KR" sz="1200" b="1" dirty="0" smtClean="0">
                <a:effectLst/>
                <a:ea typeface="굴림" charset="-127"/>
              </a:rPr>
              <a:t>, 3:Scalene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int</a:t>
            </a:r>
            <a:r>
              <a:rPr lang="en-US" altLang="ko-KR" sz="1200" b="1" dirty="0" smtClean="0">
                <a:effectLst/>
                <a:ea typeface="굴림" charset="-127"/>
              </a:rPr>
              <a:t> result=-1;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if(a==b) match=match+1;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if(a==c) match=match+2;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if(b==c) match=match+3;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if(match==0)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if( </a:t>
            </a:r>
            <a:r>
              <a:rPr lang="en-US" altLang="ko-KR" sz="1200" b="1" dirty="0" err="1" smtClean="0">
                <a:effectLst/>
                <a:ea typeface="굴림" charset="-127"/>
              </a:rPr>
              <a:t>a+b</a:t>
            </a:r>
            <a:r>
              <a:rPr lang="en-US" altLang="ko-KR" sz="1200" b="1" dirty="0" smtClean="0">
                <a:effectLst/>
                <a:ea typeface="굴림" charset="-127"/>
              </a:rPr>
              <a:t> &lt;= c)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if( </a:t>
            </a:r>
            <a:r>
              <a:rPr lang="en-US" altLang="ko-KR" sz="1200" b="1" dirty="0" err="1" smtClean="0">
                <a:effectLst/>
                <a:ea typeface="굴림" charset="-127"/>
              </a:rPr>
              <a:t>b+c</a:t>
            </a:r>
            <a:r>
              <a:rPr lang="en-US" altLang="ko-KR" sz="1200" b="1" dirty="0" smtClean="0">
                <a:effectLst/>
                <a:ea typeface="굴림" charset="-127"/>
              </a:rPr>
              <a:t> &lt;= a)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if(</a:t>
            </a:r>
            <a:r>
              <a:rPr lang="en-US" altLang="ko-KR" sz="1200" b="1" dirty="0" err="1" smtClean="0">
                <a:effectLst/>
                <a:ea typeface="굴림" charset="-127"/>
              </a:rPr>
              <a:t>a+c</a:t>
            </a:r>
            <a:r>
              <a:rPr lang="en-US" altLang="ko-KR" sz="1200" b="1" dirty="0" smtClean="0">
                <a:effectLst/>
                <a:ea typeface="굴림" charset="-127"/>
              </a:rPr>
              <a:t> &lt;= b) result 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else result=3;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if(match == 1)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a+b</a:t>
            </a:r>
            <a:r>
              <a:rPr lang="en-US" altLang="ko-KR" sz="1200" b="1" dirty="0" smtClean="0">
                <a:effectLst/>
                <a:ea typeface="굴림" charset="-127"/>
              </a:rPr>
              <a:t> &lt;= c) result 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if(match ==2)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a+c</a:t>
            </a:r>
            <a:r>
              <a:rPr lang="en-US" altLang="ko-KR" sz="1200" b="1" dirty="0" smtClean="0">
                <a:effectLst/>
                <a:ea typeface="굴림" charset="-127"/>
              </a:rPr>
              <a:t> &lt;=b) result = 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} 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if(match==3)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    if(</a:t>
            </a:r>
            <a:r>
              <a:rPr lang="en-US" altLang="ko-KR" sz="1200" b="1" dirty="0" err="1" smtClean="0">
                <a:effectLst/>
                <a:ea typeface="굴림" charset="-127"/>
              </a:rPr>
              <a:t>b+c</a:t>
            </a:r>
            <a:r>
              <a:rPr lang="en-US" altLang="ko-KR" sz="1200" b="1" dirty="0" smtClean="0">
                <a:effectLst/>
                <a:ea typeface="굴림" charset="-127"/>
              </a:rPr>
              <a:t> &lt;= a) result=2;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    else result=1;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    } else result =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        } }}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ko-KR" sz="1200" b="1" dirty="0" smtClean="0">
                <a:effectLst/>
                <a:ea typeface="굴림" charset="-127"/>
              </a:rPr>
              <a:t>    </a:t>
            </a:r>
            <a:r>
              <a:rPr lang="en-US" altLang="ko-KR" sz="1200" b="1" dirty="0" err="1" smtClean="0">
                <a:effectLst/>
                <a:ea typeface="굴림" charset="-127"/>
              </a:rPr>
              <a:t>printf</a:t>
            </a:r>
            <a:r>
              <a:rPr lang="en-US" altLang="ko-KR" sz="1200" b="1" dirty="0" smtClean="0">
                <a:effectLst/>
                <a:ea typeface="굴림" charset="-127"/>
              </a:rPr>
              <a:t>("result=%d\</a:t>
            </a:r>
            <a:r>
              <a:rPr lang="en-US" altLang="ko-KR" sz="1200" b="1" dirty="0" err="1" smtClean="0">
                <a:effectLst/>
                <a:ea typeface="굴림" charset="-127"/>
              </a:rPr>
              <a:t>n",result</a:t>
            </a:r>
            <a:r>
              <a:rPr lang="en-US" altLang="ko-KR" sz="1200" b="1" dirty="0" smtClean="0">
                <a:effectLst/>
                <a:ea typeface="굴림" charset="-127"/>
              </a:rPr>
              <a:t>);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ko-KR" sz="1200" b="1" dirty="0" smtClean="0">
              <a:effectLst/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27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Concolic</a:t>
            </a:r>
            <a:r>
              <a:rPr lang="en-US" dirty="0" smtClean="0"/>
              <a:t> Testing the Triangle Program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93761554"/>
              </p:ext>
            </p:extLst>
          </p:nvPr>
        </p:nvGraphicFramePr>
        <p:xfrm>
          <a:off x="165100" y="825500"/>
          <a:ext cx="8929688" cy="2667000"/>
        </p:xfrm>
        <a:graphic>
          <a:graphicData uri="http://schemas.openxmlformats.org/drawingml/2006/table">
            <a:tbl>
              <a:tblPr/>
              <a:tblGrid>
                <a:gridCol w="585788"/>
                <a:gridCol w="731837"/>
                <a:gridCol w="3073400"/>
                <a:gridCol w="2846388"/>
                <a:gridCol w="1692275"/>
              </a:tblGrid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Test case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Input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(a,b,c)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Executed symbolic path 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condition (PC) 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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Next PC 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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Solution for </a:t>
                      </a:r>
                      <a:b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</a:b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the next PC 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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from SMT solver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1,1,1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b=c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Unsat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2,2,3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2,2,3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a=b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b=c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Unsat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  <a:sym typeface="Symbol" pitchFamily="18" charset="2"/>
                        </a:rPr>
                        <a:t>b</a:t>
                      </a:r>
                      <a:endParaRPr kumimoji="0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514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EC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4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2,1,2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  <a:cs typeface="+mn-cs"/>
                        </a:rPr>
                        <a:t>c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a=c 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Symbol" pitchFamily="18" charset="2"/>
                          <a:ea typeface="굴림" charset="-127"/>
                          <a:sym typeface="Symbol" pitchFamily="18" charset="2"/>
                        </a:rPr>
                        <a:t>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c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msy10" pitchFamily="34" charset="0"/>
                          <a:ea typeface="굴림" charset="-127"/>
                        </a:rPr>
                        <a:t>Æ</a:t>
                      </a:r>
                      <a:r>
                        <a:rPr kumimoji="0" lang="en-US" altLang="ko-K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a+b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굴림" charset="-127"/>
                          <a:cs typeface="+mn-cs"/>
                        </a:rPr>
                        <a:t>c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514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2,5,2</a:t>
                      </a:r>
                    </a:p>
                  </a:txBody>
                  <a:tcPr marT="40640" marB="406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F6"/>
                    </a:solidFill>
                  </a:tcPr>
                </a:tc>
              </a:tr>
            </a:tbl>
          </a:graphicData>
        </a:graphic>
      </p:graphicFrame>
      <p:sp>
        <p:nvSpPr>
          <p:cNvPr id="7221" name="직사각형 41"/>
          <p:cNvSpPr>
            <a:spLocks noChangeArrowheads="1"/>
          </p:cNvSpPr>
          <p:nvPr/>
        </p:nvSpPr>
        <p:spPr bwMode="auto">
          <a:xfrm>
            <a:off x="4379913" y="5207000"/>
            <a:ext cx="2492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ko-KR">
                <a:ea typeface="굴림" charset="-127"/>
              </a:rPr>
              <a:t> </a:t>
            </a:r>
          </a:p>
        </p:txBody>
      </p:sp>
      <p:grpSp>
        <p:nvGrpSpPr>
          <p:cNvPr id="68" name="그룹 67"/>
          <p:cNvGrpSpPr>
            <a:grpSpLocks/>
          </p:cNvGrpSpPr>
          <p:nvPr/>
        </p:nvGrpSpPr>
        <p:grpSpPr bwMode="auto">
          <a:xfrm>
            <a:off x="1781175" y="3683000"/>
            <a:ext cx="2647950" cy="1976438"/>
            <a:chOff x="1781319" y="4357694"/>
            <a:chExt cx="2647805" cy="2224291"/>
          </a:xfrm>
        </p:grpSpPr>
        <p:grpSp>
          <p:nvGrpSpPr>
            <p:cNvPr id="7267" name="그룹 65"/>
            <p:cNvGrpSpPr>
              <a:grpSpLocks/>
            </p:cNvGrpSpPr>
            <p:nvPr/>
          </p:nvGrpSpPr>
          <p:grpSpPr bwMode="auto">
            <a:xfrm>
              <a:off x="2152726" y="4357694"/>
              <a:ext cx="2276398" cy="1785950"/>
              <a:chOff x="2152726" y="4357694"/>
              <a:chExt cx="2276398" cy="1785950"/>
            </a:xfrm>
          </p:grpSpPr>
          <p:sp>
            <p:nvSpPr>
              <p:cNvPr id="7" name="타원 6"/>
              <p:cNvSpPr/>
              <p:nvPr/>
            </p:nvSpPr>
            <p:spPr>
              <a:xfrm>
                <a:off x="4071957" y="4357694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sp>
            <p:nvSpPr>
              <p:cNvPr id="8" name="타원 7"/>
              <p:cNvSpPr/>
              <p:nvPr/>
            </p:nvSpPr>
            <p:spPr>
              <a:xfrm>
                <a:off x="3429054" y="4857936"/>
                <a:ext cx="357168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0" name="직선 화살표 연결선 9"/>
              <p:cNvCxnSpPr>
                <a:stCxn id="7" idx="3"/>
                <a:endCxn id="8" idx="0"/>
              </p:cNvCxnSpPr>
              <p:nvPr/>
            </p:nvCxnSpPr>
            <p:spPr>
              <a:xfrm rot="5400000">
                <a:off x="3706587" y="4440182"/>
                <a:ext cx="318011" cy="5174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2" name="직사각형 10"/>
              <p:cNvSpPr>
                <a:spLocks noChangeArrowheads="1"/>
              </p:cNvSpPr>
              <p:nvPr/>
            </p:nvSpPr>
            <p:spPr bwMode="auto">
              <a:xfrm>
                <a:off x="3445022" y="4416991"/>
                <a:ext cx="588623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a=b</a:t>
                </a: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2786152" y="5370685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3" name="직선 화살표 연결선 12"/>
              <p:cNvCxnSpPr>
                <a:stCxn id="8" idx="3"/>
                <a:endCxn id="12" idx="0"/>
              </p:cNvCxnSpPr>
              <p:nvPr/>
            </p:nvCxnSpPr>
            <p:spPr>
              <a:xfrm rot="5400000">
                <a:off x="3057432" y="4946677"/>
                <a:ext cx="330518" cy="51749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5" name="직사각형 13"/>
              <p:cNvSpPr>
                <a:spLocks noChangeArrowheads="1"/>
              </p:cNvSpPr>
              <p:nvPr/>
            </p:nvSpPr>
            <p:spPr bwMode="auto">
              <a:xfrm>
                <a:off x="2792462" y="4929199"/>
                <a:ext cx="575799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a=c</a:t>
                </a:r>
              </a:p>
            </p:txBody>
          </p:sp>
          <p:sp>
            <p:nvSpPr>
              <p:cNvPr id="16" name="타원 15"/>
              <p:cNvSpPr/>
              <p:nvPr/>
            </p:nvSpPr>
            <p:spPr>
              <a:xfrm>
                <a:off x="2500418" y="5929884"/>
                <a:ext cx="357167" cy="21438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17" name="직선 화살표 연결선 16"/>
              <p:cNvCxnSpPr>
                <a:stCxn id="12" idx="3"/>
                <a:endCxn id="16" idx="0"/>
              </p:cNvCxnSpPr>
              <p:nvPr/>
            </p:nvCxnSpPr>
            <p:spPr>
              <a:xfrm rot="5400000">
                <a:off x="2569889" y="5661235"/>
                <a:ext cx="376968" cy="16032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78" name="직사각형 18"/>
              <p:cNvSpPr>
                <a:spLocks noChangeArrowheads="1"/>
              </p:cNvSpPr>
              <p:nvPr/>
            </p:nvSpPr>
            <p:spPr bwMode="auto">
              <a:xfrm>
                <a:off x="2152726" y="5488560"/>
                <a:ext cx="588623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b=c</a:t>
                </a:r>
              </a:p>
            </p:txBody>
          </p:sp>
        </p:grpSp>
        <p:sp>
          <p:nvSpPr>
            <p:cNvPr id="7268" name="TextBox 66"/>
            <p:cNvSpPr txBox="1">
              <a:spLocks noChangeArrowheads="1"/>
            </p:cNvSpPr>
            <p:nvPr/>
          </p:nvSpPr>
          <p:spPr bwMode="auto">
            <a:xfrm>
              <a:off x="1781319" y="5917188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TC1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(1,1,1)</a:t>
              </a:r>
            </a:p>
          </p:txBody>
        </p:sp>
      </p:grpSp>
      <p:grpSp>
        <p:nvGrpSpPr>
          <p:cNvPr id="74" name="그룹 73"/>
          <p:cNvGrpSpPr>
            <a:grpSpLocks/>
          </p:cNvGrpSpPr>
          <p:nvPr/>
        </p:nvGrpSpPr>
        <p:grpSpPr bwMode="auto">
          <a:xfrm>
            <a:off x="3013075" y="4179888"/>
            <a:ext cx="1704975" cy="1987550"/>
            <a:chOff x="3012884" y="4917056"/>
            <a:chExt cx="1704684" cy="2236433"/>
          </a:xfrm>
        </p:grpSpPr>
        <p:grpSp>
          <p:nvGrpSpPr>
            <p:cNvPr id="7256" name="그룹 71"/>
            <p:cNvGrpSpPr>
              <a:grpSpLocks/>
            </p:cNvGrpSpPr>
            <p:nvPr/>
          </p:nvGrpSpPr>
          <p:grpSpPr bwMode="auto">
            <a:xfrm>
              <a:off x="3088633" y="4917056"/>
              <a:ext cx="1628935" cy="1810234"/>
              <a:chOff x="3088633" y="4917056"/>
              <a:chExt cx="1628935" cy="1810234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4000140" y="5358269"/>
                <a:ext cx="357127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27" name="직선 화살표 연결선 26"/>
              <p:cNvCxnSpPr>
                <a:stCxn id="8" idx="5"/>
                <a:endCxn id="26" idx="0"/>
              </p:cNvCxnSpPr>
              <p:nvPr/>
            </p:nvCxnSpPr>
            <p:spPr>
              <a:xfrm rot="16200000" flipH="1">
                <a:off x="3761786" y="4940558"/>
                <a:ext cx="389411" cy="4460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0" name="직사각형 27"/>
              <p:cNvSpPr>
                <a:spLocks noChangeArrowheads="1"/>
              </p:cNvSpPr>
              <p:nvPr/>
            </p:nvSpPr>
            <p:spPr bwMode="auto">
              <a:xfrm>
                <a:off x="3878973" y="4917056"/>
                <a:ext cx="567784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  <a:sym typeface="Symbol" pitchFamily="18" charset="2"/>
                  </a:rPr>
                  <a:t>a</a:t>
                </a:r>
                <a:r>
                  <a:rPr lang="en-US" altLang="ko-KR">
                    <a:latin typeface="Symbol" pitchFamily="18" charset="2"/>
                    <a:ea typeface="굴림" charset="-127"/>
                    <a:sym typeface="Symbol" pitchFamily="18" charset="2"/>
                  </a:rPr>
                  <a:t>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  <p:sp>
            <p:nvSpPr>
              <p:cNvPr id="33" name="타원 32"/>
              <p:cNvSpPr/>
              <p:nvPr/>
            </p:nvSpPr>
            <p:spPr>
              <a:xfrm>
                <a:off x="4000140" y="5940599"/>
                <a:ext cx="357127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34" name="직선 화살표 연결선 33"/>
              <p:cNvCxnSpPr>
                <a:stCxn id="26" idx="4"/>
                <a:endCxn id="33" idx="0"/>
              </p:cNvCxnSpPr>
              <p:nvPr/>
            </p:nvCxnSpPr>
            <p:spPr>
              <a:xfrm rot="5400000">
                <a:off x="3993822" y="5756711"/>
                <a:ext cx="369762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3" name="직사각형 34"/>
              <p:cNvSpPr>
                <a:spLocks noChangeArrowheads="1"/>
              </p:cNvSpPr>
              <p:nvPr/>
            </p:nvSpPr>
            <p:spPr bwMode="auto">
              <a:xfrm>
                <a:off x="4136960" y="5500701"/>
                <a:ext cx="580608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b</a:t>
                </a:r>
                <a:r>
                  <a:rPr lang="en-US" altLang="ko-KR">
                    <a:latin typeface="Symbol" pitchFamily="18" charset="2"/>
                    <a:ea typeface="굴림" charset="-127"/>
                    <a:sym typeface="Symbol" pitchFamily="18" charset="2"/>
                  </a:rPr>
                  <a:t>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  <p:sp>
            <p:nvSpPr>
              <p:cNvPr id="37" name="타원 36"/>
              <p:cNvSpPr/>
              <p:nvPr/>
            </p:nvSpPr>
            <p:spPr>
              <a:xfrm>
                <a:off x="3728725" y="6512211"/>
                <a:ext cx="357126" cy="2143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ko-KR">
                  <a:solidFill>
                    <a:srgbClr val="FFFFFF"/>
                  </a:solidFill>
                  <a:ea typeface="굴림" charset="-127"/>
                </a:endParaRPr>
              </a:p>
            </p:txBody>
          </p:sp>
          <p:cxnSp>
            <p:nvCxnSpPr>
              <p:cNvPr id="38" name="직선 화살표 연결선 37"/>
              <p:cNvCxnSpPr>
                <a:stCxn id="33" idx="3"/>
                <a:endCxn id="37" idx="0"/>
              </p:cNvCxnSpPr>
              <p:nvPr/>
            </p:nvCxnSpPr>
            <p:spPr>
              <a:xfrm rot="5400000">
                <a:off x="3785694" y="6245387"/>
                <a:ext cx="387624" cy="1460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66" name="직사각형 38"/>
              <p:cNvSpPr>
                <a:spLocks noChangeArrowheads="1"/>
              </p:cNvSpPr>
              <p:nvPr/>
            </p:nvSpPr>
            <p:spPr bwMode="auto">
              <a:xfrm>
                <a:off x="3088633" y="6131502"/>
                <a:ext cx="907620" cy="384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ko-KR">
                    <a:ea typeface="굴림" charset="-127"/>
                  </a:rPr>
                  <a:t>a+b </a:t>
                </a:r>
                <a:r>
                  <a:rPr lang="en-US" altLang="ko-KR">
                    <a:latin typeface="Times New Roman" pitchFamily="18" charset="0"/>
                    <a:ea typeface="굴림" charset="-127"/>
                    <a:cs typeface="Times New Roman" pitchFamily="18" charset="0"/>
                  </a:rPr>
                  <a:t>≤</a:t>
                </a:r>
                <a:r>
                  <a:rPr lang="en-US" altLang="ko-KR">
                    <a:ea typeface="굴림" charset="-127"/>
                  </a:rPr>
                  <a:t>c</a:t>
                </a:r>
              </a:p>
            </p:txBody>
          </p:sp>
        </p:grpSp>
        <p:sp>
          <p:nvSpPr>
            <p:cNvPr id="7257" name="TextBox 72"/>
            <p:cNvSpPr txBox="1">
              <a:spLocks noChangeArrowheads="1"/>
            </p:cNvSpPr>
            <p:nvPr/>
          </p:nvSpPr>
          <p:spPr bwMode="auto">
            <a:xfrm>
              <a:off x="3012884" y="6488692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TC2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(1,1,2)</a:t>
              </a:r>
            </a:p>
          </p:txBody>
        </p:sp>
      </p:grpSp>
      <p:grpSp>
        <p:nvGrpSpPr>
          <p:cNvPr id="76" name="그룹 75"/>
          <p:cNvGrpSpPr>
            <a:grpSpLocks/>
          </p:cNvGrpSpPr>
          <p:nvPr/>
        </p:nvGrpSpPr>
        <p:grpSpPr bwMode="auto">
          <a:xfrm>
            <a:off x="4298950" y="5189538"/>
            <a:ext cx="993775" cy="977900"/>
            <a:chOff x="4299586" y="6052962"/>
            <a:chExt cx="993573" cy="1100527"/>
          </a:xfrm>
        </p:grpSpPr>
        <p:sp>
          <p:nvSpPr>
            <p:cNvPr id="40" name="타원 39"/>
            <p:cNvSpPr/>
            <p:nvPr/>
          </p:nvSpPr>
          <p:spPr>
            <a:xfrm>
              <a:off x="4299586" y="6512110"/>
              <a:ext cx="357115" cy="2143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41" name="직선 화살표 연결선 40"/>
            <p:cNvCxnSpPr>
              <a:stCxn id="33" idx="5"/>
              <a:endCxn id="40" idx="0"/>
            </p:cNvCxnSpPr>
            <p:nvPr/>
          </p:nvCxnSpPr>
          <p:spPr>
            <a:xfrm rot="16200000" flipH="1">
              <a:off x="4162862" y="6196035"/>
              <a:ext cx="459148" cy="1730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54" name="직사각형 44"/>
            <p:cNvSpPr>
              <a:spLocks noChangeArrowheads="1"/>
            </p:cNvSpPr>
            <p:nvPr/>
          </p:nvSpPr>
          <p:spPr bwMode="auto">
            <a:xfrm>
              <a:off x="4377959" y="6131502"/>
              <a:ext cx="912429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a+b </a:t>
              </a:r>
              <a:r>
                <a:rPr lang="en-US" altLang="ko-KR">
                  <a:solidFill>
                    <a:srgbClr val="000514"/>
                  </a:solidFill>
                  <a:latin typeface="Times New Roman" pitchFamily="18" charset="0"/>
                  <a:ea typeface="굴림" charset="-127"/>
                  <a:cs typeface="Times New Roman" pitchFamily="18" charset="0"/>
                </a:rPr>
                <a:t>&gt;</a:t>
              </a:r>
              <a:r>
                <a:rPr lang="en-US" altLang="ko-KR">
                  <a:ea typeface="굴림" charset="-127"/>
                </a:rPr>
                <a:t>c</a:t>
              </a:r>
            </a:p>
          </p:txBody>
        </p:sp>
        <p:sp>
          <p:nvSpPr>
            <p:cNvPr id="7255" name="TextBox 74"/>
            <p:cNvSpPr txBox="1">
              <a:spLocks noChangeArrowheads="1"/>
            </p:cNvSpPr>
            <p:nvPr/>
          </p:nvSpPr>
          <p:spPr bwMode="auto">
            <a:xfrm>
              <a:off x="4441644" y="6488692"/>
              <a:ext cx="851515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TC3</a:t>
              </a:r>
            </a:p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(2,2,3)</a:t>
              </a:r>
            </a:p>
          </p:txBody>
        </p:sp>
      </p:grpSp>
      <p:grpSp>
        <p:nvGrpSpPr>
          <p:cNvPr id="82" name="그룹 81"/>
          <p:cNvGrpSpPr>
            <a:grpSpLocks/>
          </p:cNvGrpSpPr>
          <p:nvPr/>
        </p:nvGrpSpPr>
        <p:grpSpPr bwMode="auto">
          <a:xfrm>
            <a:off x="4376737" y="3735388"/>
            <a:ext cx="2397097" cy="2130425"/>
            <a:chOff x="4376815" y="4416990"/>
            <a:chExt cx="2397600" cy="2396742"/>
          </a:xfrm>
        </p:grpSpPr>
        <p:sp>
          <p:nvSpPr>
            <p:cNvPr id="46" name="타원 45"/>
            <p:cNvSpPr/>
            <p:nvPr/>
          </p:nvSpPr>
          <p:spPr>
            <a:xfrm>
              <a:off x="5631203" y="4858119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47" name="직선 화살표 연결선 46"/>
            <p:cNvCxnSpPr>
              <a:stCxn id="7" idx="5"/>
              <a:endCxn id="46" idx="0"/>
            </p:cNvCxnSpPr>
            <p:nvPr/>
          </p:nvCxnSpPr>
          <p:spPr>
            <a:xfrm rot="16200000" flipH="1">
              <a:off x="4899052" y="3946545"/>
              <a:ext cx="389337" cy="14338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0" name="직사각형 49"/>
            <p:cNvSpPr>
              <a:spLocks noChangeArrowheads="1"/>
            </p:cNvSpPr>
            <p:nvPr/>
          </p:nvSpPr>
          <p:spPr bwMode="auto">
            <a:xfrm>
              <a:off x="4859869" y="4416990"/>
              <a:ext cx="580607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  <a:sym typeface="Symbol" pitchFamily="18" charset="2"/>
                </a:rPr>
                <a:t>a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b</a:t>
              </a:r>
            </a:p>
          </p:txBody>
        </p:sp>
        <p:sp>
          <p:nvSpPr>
            <p:cNvPr id="51" name="타원 50"/>
            <p:cNvSpPr/>
            <p:nvPr/>
          </p:nvSpPr>
          <p:spPr>
            <a:xfrm>
              <a:off x="5628027" y="5370686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52" name="직선 화살표 연결선 51"/>
            <p:cNvCxnSpPr>
              <a:stCxn id="46" idx="4"/>
              <a:endCxn id="51" idx="0"/>
            </p:cNvCxnSpPr>
            <p:nvPr/>
          </p:nvCxnSpPr>
          <p:spPr>
            <a:xfrm rot="5400000">
              <a:off x="5659913" y="5219971"/>
              <a:ext cx="298254" cy="31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3" name="직사각형 52"/>
            <p:cNvSpPr>
              <a:spLocks noChangeArrowheads="1"/>
            </p:cNvSpPr>
            <p:nvPr/>
          </p:nvSpPr>
          <p:spPr bwMode="auto">
            <a:xfrm>
              <a:off x="5897171" y="4988493"/>
              <a:ext cx="575799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a=c</a:t>
              </a:r>
            </a:p>
          </p:txBody>
        </p:sp>
        <p:sp>
          <p:nvSpPr>
            <p:cNvPr id="56" name="타원 55"/>
            <p:cNvSpPr/>
            <p:nvPr/>
          </p:nvSpPr>
          <p:spPr>
            <a:xfrm>
              <a:off x="5629614" y="5940403"/>
              <a:ext cx="357263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57" name="직선 화살표 연결선 56"/>
            <p:cNvCxnSpPr>
              <a:stCxn id="51" idx="4"/>
              <a:endCxn id="56" idx="0"/>
            </p:cNvCxnSpPr>
            <p:nvPr/>
          </p:nvCxnSpPr>
          <p:spPr>
            <a:xfrm rot="16200000" flipH="1">
              <a:off x="5630544" y="5761907"/>
              <a:ext cx="35540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타원 59"/>
            <p:cNvSpPr/>
            <p:nvPr/>
          </p:nvSpPr>
          <p:spPr>
            <a:xfrm>
              <a:off x="5634378" y="6511906"/>
              <a:ext cx="357262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61" name="직선 화살표 연결선 60"/>
            <p:cNvCxnSpPr>
              <a:stCxn id="56" idx="4"/>
              <a:endCxn id="60" idx="0"/>
            </p:cNvCxnSpPr>
            <p:nvPr/>
          </p:nvCxnSpPr>
          <p:spPr>
            <a:xfrm rot="16200000" flipH="1">
              <a:off x="5632827" y="6330930"/>
              <a:ext cx="357190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48" name="직사각형 61"/>
            <p:cNvSpPr>
              <a:spLocks noChangeArrowheads="1"/>
            </p:cNvSpPr>
            <p:nvPr/>
          </p:nvSpPr>
          <p:spPr bwMode="auto">
            <a:xfrm>
              <a:off x="6009577" y="607141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 </a:t>
              </a:r>
            </a:p>
          </p:txBody>
        </p:sp>
        <p:sp>
          <p:nvSpPr>
            <p:cNvPr id="7249" name="직사각형 62"/>
            <p:cNvSpPr>
              <a:spLocks noChangeArrowheads="1"/>
            </p:cNvSpPr>
            <p:nvPr/>
          </p:nvSpPr>
          <p:spPr bwMode="auto">
            <a:xfrm>
              <a:off x="5887448" y="6130708"/>
              <a:ext cx="886967" cy="38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 dirty="0" err="1" smtClean="0">
                  <a:ea typeface="굴림" charset="-127"/>
                </a:rPr>
                <a:t>a+b</a:t>
              </a:r>
              <a:r>
                <a:rPr lang="en-US" altLang="ko-KR" dirty="0" smtClean="0">
                  <a:ea typeface="굴림" charset="-127"/>
                </a:rPr>
                <a:t> </a:t>
              </a:r>
              <a:r>
                <a:rPr lang="en-US" altLang="ko-KR" dirty="0" smtClean="0">
                  <a:solidFill>
                    <a:srgbClr val="000514"/>
                  </a:solidFill>
                  <a:latin typeface="Times New Roman" pitchFamily="18" charset="0"/>
                  <a:ea typeface="굴림" charset="-127"/>
                  <a:cs typeface="Times New Roman" pitchFamily="18" charset="0"/>
                </a:rPr>
                <a:t>&gt;c</a:t>
              </a:r>
              <a:endParaRPr lang="en-US" altLang="ko-KR" dirty="0">
                <a:ea typeface="굴림" charset="-127"/>
              </a:endParaRPr>
            </a:p>
          </p:txBody>
        </p:sp>
        <p:sp>
          <p:nvSpPr>
            <p:cNvPr id="7250" name="직사각형 64"/>
            <p:cNvSpPr>
              <a:spLocks noChangeArrowheads="1"/>
            </p:cNvSpPr>
            <p:nvPr/>
          </p:nvSpPr>
          <p:spPr bwMode="auto">
            <a:xfrm>
              <a:off x="5864810" y="5572140"/>
              <a:ext cx="580608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c</a:t>
              </a:r>
            </a:p>
          </p:txBody>
        </p:sp>
        <p:sp>
          <p:nvSpPr>
            <p:cNvPr id="7251" name="TextBox 76"/>
            <p:cNvSpPr txBox="1">
              <a:spLocks noChangeArrowheads="1"/>
            </p:cNvSpPr>
            <p:nvPr/>
          </p:nvSpPr>
          <p:spPr bwMode="auto">
            <a:xfrm>
              <a:off x="5927720" y="6429396"/>
              <a:ext cx="620683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TC4</a:t>
              </a:r>
            </a:p>
          </p:txBody>
        </p:sp>
      </p:grpSp>
      <p:grpSp>
        <p:nvGrpSpPr>
          <p:cNvPr id="83" name="그룹 82"/>
          <p:cNvGrpSpPr>
            <a:grpSpLocks/>
          </p:cNvGrpSpPr>
          <p:nvPr/>
        </p:nvGrpSpPr>
        <p:grpSpPr bwMode="auto">
          <a:xfrm>
            <a:off x="3084513" y="4762500"/>
            <a:ext cx="636587" cy="665163"/>
            <a:chOff x="4299586" y="6124400"/>
            <a:chExt cx="635737" cy="748628"/>
          </a:xfrm>
        </p:grpSpPr>
        <p:sp>
          <p:nvSpPr>
            <p:cNvPr id="84" name="타원 83"/>
            <p:cNvSpPr/>
            <p:nvPr/>
          </p:nvSpPr>
          <p:spPr>
            <a:xfrm>
              <a:off x="4299586" y="6512115"/>
              <a:ext cx="356710" cy="21440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85" name="직선 화살표 연결선 84"/>
            <p:cNvCxnSpPr>
              <a:endCxn id="84" idx="0"/>
            </p:cNvCxnSpPr>
            <p:nvPr/>
          </p:nvCxnSpPr>
          <p:spPr>
            <a:xfrm rot="16200000" flipH="1">
              <a:off x="4198474" y="6231854"/>
              <a:ext cx="387715" cy="17280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6" name="직사각형 85"/>
            <p:cNvSpPr>
              <a:spLocks noChangeArrowheads="1"/>
            </p:cNvSpPr>
            <p:nvPr/>
          </p:nvSpPr>
          <p:spPr bwMode="auto">
            <a:xfrm>
              <a:off x="4354715" y="6131502"/>
              <a:ext cx="580608" cy="664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</a:t>
              </a:r>
              <a:r>
                <a:rPr lang="en-US" altLang="ko-KR">
                  <a:latin typeface="Symbol" pitchFamily="18" charset="2"/>
                  <a:ea typeface="굴림" charset="-127"/>
                  <a:sym typeface="Symbol" pitchFamily="18" charset="2"/>
                </a:rPr>
                <a:t></a:t>
              </a:r>
              <a:r>
                <a:rPr lang="en-US" altLang="ko-KR">
                  <a:ea typeface="굴림" charset="-127"/>
                </a:rPr>
                <a:t>c</a:t>
              </a:r>
            </a:p>
            <a:p>
              <a:endParaRPr lang="en-US" altLang="ko-KR">
                <a:ea typeface="굴림" charset="-127"/>
              </a:endParaRPr>
            </a:p>
          </p:txBody>
        </p:sp>
        <p:sp>
          <p:nvSpPr>
            <p:cNvPr id="7237" name="TextBox 86"/>
            <p:cNvSpPr txBox="1">
              <a:spLocks noChangeArrowheads="1"/>
            </p:cNvSpPr>
            <p:nvPr/>
          </p:nvSpPr>
          <p:spPr bwMode="auto">
            <a:xfrm>
              <a:off x="4580817" y="648869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 </a:t>
              </a:r>
            </a:p>
          </p:txBody>
        </p:sp>
      </p:grpSp>
      <p:grpSp>
        <p:nvGrpSpPr>
          <p:cNvPr id="88" name="그룹 87"/>
          <p:cNvGrpSpPr>
            <a:grpSpLocks/>
          </p:cNvGrpSpPr>
          <p:nvPr/>
        </p:nvGrpSpPr>
        <p:grpSpPr bwMode="auto">
          <a:xfrm>
            <a:off x="4286250" y="4699000"/>
            <a:ext cx="1017588" cy="728663"/>
            <a:chOff x="3942396" y="6052962"/>
            <a:chExt cx="1016972" cy="820066"/>
          </a:xfrm>
        </p:grpSpPr>
        <p:sp>
          <p:nvSpPr>
            <p:cNvPr id="89" name="타원 88"/>
            <p:cNvSpPr/>
            <p:nvPr/>
          </p:nvSpPr>
          <p:spPr>
            <a:xfrm>
              <a:off x="4299368" y="6512128"/>
              <a:ext cx="356971" cy="2143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altLang="ko-KR">
                <a:solidFill>
                  <a:srgbClr val="FFFFFF"/>
                </a:solidFill>
                <a:ea typeface="굴림" charset="-127"/>
              </a:endParaRPr>
            </a:p>
          </p:txBody>
        </p:sp>
        <p:cxnSp>
          <p:nvCxnSpPr>
            <p:cNvPr id="90" name="직선 화살표 연결선 89"/>
            <p:cNvCxnSpPr>
              <a:endCxn id="89" idx="0"/>
            </p:cNvCxnSpPr>
            <p:nvPr/>
          </p:nvCxnSpPr>
          <p:spPr>
            <a:xfrm>
              <a:off x="3942396" y="6052962"/>
              <a:ext cx="536250" cy="45916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2" name="직사각형 90"/>
            <p:cNvSpPr>
              <a:spLocks noChangeArrowheads="1"/>
            </p:cNvSpPr>
            <p:nvPr/>
          </p:nvSpPr>
          <p:spPr bwMode="auto">
            <a:xfrm>
              <a:off x="4370745" y="6131502"/>
              <a:ext cx="588623" cy="664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ko-KR">
                  <a:ea typeface="굴림" charset="-127"/>
                </a:rPr>
                <a:t>b=c</a:t>
              </a:r>
            </a:p>
            <a:p>
              <a:endParaRPr lang="en-US" altLang="ko-KR">
                <a:ea typeface="굴림" charset="-127"/>
              </a:endParaRPr>
            </a:p>
          </p:txBody>
        </p:sp>
        <p:sp>
          <p:nvSpPr>
            <p:cNvPr id="7233" name="TextBox 91"/>
            <p:cNvSpPr txBox="1">
              <a:spLocks noChangeArrowheads="1"/>
            </p:cNvSpPr>
            <p:nvPr/>
          </p:nvSpPr>
          <p:spPr bwMode="auto">
            <a:xfrm>
              <a:off x="4580817" y="6488692"/>
              <a:ext cx="248786" cy="384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b="1">
                  <a:solidFill>
                    <a:schemeClr val="bg1"/>
                  </a:solidFill>
                  <a:latin typeface="Arial" charset="0"/>
                </a:defRPr>
              </a:lvl2pPr>
              <a:lvl3pPr marL="1143000" indent="-228600">
                <a:defRPr b="1">
                  <a:solidFill>
                    <a:schemeClr val="bg1"/>
                  </a:solidFill>
                  <a:latin typeface="Arial" charset="0"/>
                </a:defRPr>
              </a:lvl3pPr>
              <a:lvl4pPr marL="1600200" indent="-228600">
                <a:defRPr b="1">
                  <a:solidFill>
                    <a:schemeClr val="bg1"/>
                  </a:solidFill>
                  <a:latin typeface="Arial" charset="0"/>
                </a:defRPr>
              </a:lvl4pPr>
              <a:lvl5pPr marL="2057400" indent="-228600">
                <a:defRPr b="1">
                  <a:solidFill>
                    <a:schemeClr val="bg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bg1"/>
                  </a:solidFill>
                  <a:latin typeface="Arial" charset="0"/>
                </a:defRPr>
              </a:lvl9pPr>
            </a:lstStyle>
            <a:p>
              <a:r>
                <a:rPr lang="en-US" altLang="ko-KR" i="1">
                  <a:solidFill>
                    <a:srgbClr val="FF0000"/>
                  </a:solidFill>
                  <a:ea typeface="굴림" charset="-127"/>
                </a:rPr>
                <a:t> </a:t>
              </a:r>
            </a:p>
          </p:txBody>
        </p:sp>
      </p:grpSp>
      <p:sp>
        <p:nvSpPr>
          <p:cNvPr id="7228" name="TextBox 77"/>
          <p:cNvSpPr txBox="1">
            <a:spLocks noChangeArrowheads="1"/>
          </p:cNvSpPr>
          <p:nvPr/>
        </p:nvSpPr>
        <p:spPr bwMode="auto">
          <a:xfrm>
            <a:off x="4741863" y="5067300"/>
            <a:ext cx="7032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z="1200" i="1">
                <a:solidFill>
                  <a:srgbClr val="FF0000"/>
                </a:solidFill>
                <a:ea typeface="굴림" charset="-127"/>
              </a:rPr>
              <a:t>UNSAT</a:t>
            </a:r>
          </a:p>
        </p:txBody>
      </p:sp>
      <p:sp>
        <p:nvSpPr>
          <p:cNvPr id="7229" name="TextBox 78"/>
          <p:cNvSpPr txBox="1">
            <a:spLocks noChangeArrowheads="1"/>
          </p:cNvSpPr>
          <p:nvPr/>
        </p:nvSpPr>
        <p:spPr bwMode="auto">
          <a:xfrm>
            <a:off x="3328988" y="5062538"/>
            <a:ext cx="7032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altLang="ko-KR" sz="1200" i="1">
                <a:solidFill>
                  <a:srgbClr val="FF0000"/>
                </a:solidFill>
                <a:ea typeface="굴림" charset="-127"/>
              </a:rPr>
              <a:t>UNSAT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NTQUW00VV1000000" val="2722"/>
  <p:tag name="FIRSTMOONZOO@3FMGIMSV7FWXY5M7" val="2826"/>
  <p:tag name="DEFAULTDISPLAYSOURCE" val="\documentclass{article}\pagestyle{empty}&#10;\begin{document}&#10;&#10;\end{document}&#10;"/>
  <p:tag name="EMBEDFONTS" val="0"/>
  <p:tag name="ACCESSLIST" val=""/>
  <p:tag name="FIRSTMOONZOO@CDEUHZPO69GBL5L9" val="2834"/>
</p:tagLst>
</file>

<file path=ppt/theme/theme1.xml><?xml version="1.0" encoding="utf-8"?>
<a:theme xmlns:a="http://schemas.openxmlformats.org/drawingml/2006/main" name="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8011"/>
      </a:dk2>
      <a:lt2>
        <a:srgbClr val="DD0806"/>
      </a:lt2>
      <a:accent1>
        <a:srgbClr val="0000D4"/>
      </a:accent1>
      <a:accent2>
        <a:srgbClr val="02ABEA"/>
      </a:accent2>
      <a:accent3>
        <a:srgbClr val="FFFFFF"/>
      </a:accent3>
      <a:accent4>
        <a:srgbClr val="000000"/>
      </a:accent4>
      <a:accent5>
        <a:srgbClr val="AAAAE6"/>
      </a:accent5>
      <a:accent6>
        <a:srgbClr val="029BD4"/>
      </a:accent6>
      <a:hlink>
        <a:srgbClr val="F20884"/>
      </a:hlink>
      <a:folHlink>
        <a:srgbClr val="FCF305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cs550</Template>
  <TotalTime>11215</TotalTime>
  <Words>607</Words>
  <Application>Microsoft Office PowerPoint</Application>
  <PresentationFormat>사용자 지정</PresentationFormat>
  <Paragraphs>109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굴림</vt:lpstr>
      <vt:lpstr>Arial</vt:lpstr>
      <vt:lpstr>Times New Roman</vt:lpstr>
      <vt:lpstr>Calibri</vt:lpstr>
      <vt:lpstr>Symbol</vt:lpstr>
      <vt:lpstr>Wingdings</vt:lpstr>
      <vt:lpstr>cmsy10</vt:lpstr>
      <vt:lpstr>cs550</vt:lpstr>
      <vt:lpstr>PowerPoint 프레젠테이션</vt:lpstr>
      <vt:lpstr>PowerPoint 프레젠테이션</vt:lpstr>
      <vt:lpstr>PowerPoint 프레젠테이션</vt:lpstr>
      <vt:lpstr>Concolic Testing the Triangle Program</vt:lpstr>
    </vt:vector>
  </TitlesOfParts>
  <Company>CS Dept. KAIST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Chapter 1 Software and Software Engineering   Moonzoo Kim CS Division of EECS Dept.  KAIST  moonzoo@cs.kaist.ac.kr http://pswlab.kaist.ac.kr/courses/cs550-07</dc:title>
  <dc:creator>Moonzoo Kim</dc:creator>
  <cp:lastModifiedBy>moonzoo</cp:lastModifiedBy>
  <cp:revision>1521</cp:revision>
  <cp:lastPrinted>2012-05-04T08:32:31Z</cp:lastPrinted>
  <dcterms:created xsi:type="dcterms:W3CDTF">2007-02-27T05:57:08Z</dcterms:created>
  <dcterms:modified xsi:type="dcterms:W3CDTF">2013-05-27T23:01:44Z</dcterms:modified>
</cp:coreProperties>
</file>