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3" r:id="rId2"/>
    <p:sldMasterId id="2147483738" r:id="rId3"/>
    <p:sldMasterId id="2147483744" r:id="rId4"/>
    <p:sldMasterId id="2147483750" r:id="rId5"/>
    <p:sldMasterId id="2147483754" r:id="rId6"/>
    <p:sldMasterId id="2147483772" r:id="rId7"/>
    <p:sldMasterId id="2147483777" r:id="rId8"/>
    <p:sldMasterId id="2147483782" r:id="rId9"/>
    <p:sldMasterId id="2147483787" r:id="rId10"/>
    <p:sldMasterId id="2147483791" r:id="rId11"/>
    <p:sldMasterId id="2147483804" r:id="rId12"/>
    <p:sldMasterId id="2147483817" r:id="rId13"/>
    <p:sldMasterId id="2147483821" r:id="rId14"/>
  </p:sldMasterIdLst>
  <p:notesMasterIdLst>
    <p:notesMasterId r:id="rId54"/>
  </p:notesMasterIdLst>
  <p:handoutMasterIdLst>
    <p:handoutMasterId r:id="rId55"/>
  </p:handoutMasterIdLst>
  <p:sldIdLst>
    <p:sldId id="256" r:id="rId15"/>
    <p:sldId id="464" r:id="rId16"/>
    <p:sldId id="473" r:id="rId17"/>
    <p:sldId id="451" r:id="rId18"/>
    <p:sldId id="452" r:id="rId19"/>
    <p:sldId id="453" r:id="rId20"/>
    <p:sldId id="454" r:id="rId21"/>
    <p:sldId id="455" r:id="rId22"/>
    <p:sldId id="403" r:id="rId23"/>
    <p:sldId id="461" r:id="rId24"/>
    <p:sldId id="434" r:id="rId25"/>
    <p:sldId id="428" r:id="rId26"/>
    <p:sldId id="468" r:id="rId27"/>
    <p:sldId id="469" r:id="rId28"/>
    <p:sldId id="470" r:id="rId29"/>
    <p:sldId id="471" r:id="rId30"/>
    <p:sldId id="429" r:id="rId31"/>
    <p:sldId id="462" r:id="rId32"/>
    <p:sldId id="463" r:id="rId33"/>
    <p:sldId id="433" r:id="rId34"/>
    <p:sldId id="431" r:id="rId35"/>
    <p:sldId id="426" r:id="rId36"/>
    <p:sldId id="435" r:id="rId37"/>
    <p:sldId id="436" r:id="rId38"/>
    <p:sldId id="437" r:id="rId39"/>
    <p:sldId id="438" r:id="rId40"/>
    <p:sldId id="439" r:id="rId41"/>
    <p:sldId id="440" r:id="rId42"/>
    <p:sldId id="441" r:id="rId43"/>
    <p:sldId id="442" r:id="rId44"/>
    <p:sldId id="443" r:id="rId45"/>
    <p:sldId id="460" r:id="rId46"/>
    <p:sldId id="447" r:id="rId47"/>
    <p:sldId id="467" r:id="rId48"/>
    <p:sldId id="446" r:id="rId49"/>
    <p:sldId id="444" r:id="rId50"/>
    <p:sldId id="449" r:id="rId51"/>
    <p:sldId id="448" r:id="rId52"/>
    <p:sldId id="459" r:id="rId53"/>
  </p:sldIdLst>
  <p:sldSz cx="9144000" cy="6858000" type="screen4x3"/>
  <p:notesSz cx="6742113" cy="9872663"/>
  <p:defaultTextStyle>
    <a:defPPr>
      <a:defRPr lang="ko-KR"/>
    </a:defPPr>
    <a:lvl1pPr algn="l" rtl="0" fontAlgn="base" latinLnBrk="1">
      <a:spcBef>
        <a:spcPct val="0"/>
      </a:spcBef>
      <a:spcAft>
        <a:spcPct val="0"/>
      </a:spcAft>
      <a:defRPr kumimoji="1" sz="2000" b="1" kern="1200">
        <a:solidFill>
          <a:schemeClr val="tx1"/>
        </a:solidFill>
        <a:latin typeface="Arial" charset="0"/>
        <a:ea typeface="HY견고딕" pitchFamily="18" charset="-127"/>
        <a:cs typeface="+mn-cs"/>
      </a:defRPr>
    </a:lvl1pPr>
    <a:lvl2pPr marL="457200" algn="l" rtl="0" fontAlgn="base" latinLnBrk="1">
      <a:spcBef>
        <a:spcPct val="0"/>
      </a:spcBef>
      <a:spcAft>
        <a:spcPct val="0"/>
      </a:spcAft>
      <a:defRPr kumimoji="1" sz="2000" b="1" kern="1200">
        <a:solidFill>
          <a:schemeClr val="tx1"/>
        </a:solidFill>
        <a:latin typeface="Arial" charset="0"/>
        <a:ea typeface="HY견고딕" pitchFamily="18" charset="-127"/>
        <a:cs typeface="+mn-cs"/>
      </a:defRPr>
    </a:lvl2pPr>
    <a:lvl3pPr marL="914400" algn="l" rtl="0" fontAlgn="base" latinLnBrk="1">
      <a:spcBef>
        <a:spcPct val="0"/>
      </a:spcBef>
      <a:spcAft>
        <a:spcPct val="0"/>
      </a:spcAft>
      <a:defRPr kumimoji="1" sz="2000" b="1" kern="1200">
        <a:solidFill>
          <a:schemeClr val="tx1"/>
        </a:solidFill>
        <a:latin typeface="Arial" charset="0"/>
        <a:ea typeface="HY견고딕" pitchFamily="18" charset="-127"/>
        <a:cs typeface="+mn-cs"/>
      </a:defRPr>
    </a:lvl3pPr>
    <a:lvl4pPr marL="1371600" algn="l" rtl="0" fontAlgn="base" latinLnBrk="1">
      <a:spcBef>
        <a:spcPct val="0"/>
      </a:spcBef>
      <a:spcAft>
        <a:spcPct val="0"/>
      </a:spcAft>
      <a:defRPr kumimoji="1" sz="2000" b="1" kern="1200">
        <a:solidFill>
          <a:schemeClr val="tx1"/>
        </a:solidFill>
        <a:latin typeface="Arial" charset="0"/>
        <a:ea typeface="HY견고딕" pitchFamily="18" charset="-127"/>
        <a:cs typeface="+mn-cs"/>
      </a:defRPr>
    </a:lvl4pPr>
    <a:lvl5pPr marL="1828800" algn="l" rtl="0" fontAlgn="base" latinLnBrk="1">
      <a:spcBef>
        <a:spcPct val="0"/>
      </a:spcBef>
      <a:spcAft>
        <a:spcPct val="0"/>
      </a:spcAft>
      <a:defRPr kumimoji="1" sz="2000" b="1" kern="1200">
        <a:solidFill>
          <a:schemeClr val="tx1"/>
        </a:solidFill>
        <a:latin typeface="Arial" charset="0"/>
        <a:ea typeface="HY견고딕" pitchFamily="18" charset="-127"/>
        <a:cs typeface="+mn-cs"/>
      </a:defRPr>
    </a:lvl5pPr>
    <a:lvl6pPr marL="2286000" algn="l" defTabSz="914400" rtl="0" eaLnBrk="1" latinLnBrk="1" hangingPunct="1">
      <a:defRPr kumimoji="1" sz="2000" b="1" kern="1200">
        <a:solidFill>
          <a:schemeClr val="tx1"/>
        </a:solidFill>
        <a:latin typeface="Arial" charset="0"/>
        <a:ea typeface="HY견고딕" pitchFamily="18" charset="-127"/>
        <a:cs typeface="+mn-cs"/>
      </a:defRPr>
    </a:lvl6pPr>
    <a:lvl7pPr marL="2743200" algn="l" defTabSz="914400" rtl="0" eaLnBrk="1" latinLnBrk="1" hangingPunct="1">
      <a:defRPr kumimoji="1" sz="2000" b="1" kern="1200">
        <a:solidFill>
          <a:schemeClr val="tx1"/>
        </a:solidFill>
        <a:latin typeface="Arial" charset="0"/>
        <a:ea typeface="HY견고딕" pitchFamily="18" charset="-127"/>
        <a:cs typeface="+mn-cs"/>
      </a:defRPr>
    </a:lvl7pPr>
    <a:lvl8pPr marL="3200400" algn="l" defTabSz="914400" rtl="0" eaLnBrk="1" latinLnBrk="1" hangingPunct="1">
      <a:defRPr kumimoji="1" sz="2000" b="1" kern="1200">
        <a:solidFill>
          <a:schemeClr val="tx1"/>
        </a:solidFill>
        <a:latin typeface="Arial" charset="0"/>
        <a:ea typeface="HY견고딕" pitchFamily="18" charset="-127"/>
        <a:cs typeface="+mn-cs"/>
      </a:defRPr>
    </a:lvl8pPr>
    <a:lvl9pPr marL="3657600" algn="l" defTabSz="914400" rtl="0" eaLnBrk="1" latinLnBrk="1" hangingPunct="1">
      <a:defRPr kumimoji="1" sz="2000" b="1" kern="1200">
        <a:solidFill>
          <a:schemeClr val="tx1"/>
        </a:solidFill>
        <a:latin typeface="Arial" charset="0"/>
        <a:ea typeface="HY견고딕" pitchFamily="18"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ECFF"/>
    <a:srgbClr val="76CACC"/>
    <a:srgbClr val="A1A1A1"/>
    <a:srgbClr val="00CC66"/>
    <a:srgbClr val="FF9966"/>
    <a:srgbClr val="FF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14" autoAdjust="0"/>
    <p:restoredTop sz="87552" autoAdjust="0"/>
  </p:normalViewPr>
  <p:slideViewPr>
    <p:cSldViewPr>
      <p:cViewPr varScale="1">
        <p:scale>
          <a:sx n="167" d="100"/>
          <a:sy n="167" d="100"/>
        </p:scale>
        <p:origin x="1152"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2" y="0"/>
            <a:ext cx="2923143" cy="493240"/>
          </a:xfrm>
          <a:prstGeom prst="rect">
            <a:avLst/>
          </a:prstGeom>
          <a:noFill/>
          <a:ln w="9525">
            <a:noFill/>
            <a:miter lim="800000"/>
            <a:headEnd/>
            <a:tailEnd/>
          </a:ln>
          <a:effectLst/>
        </p:spPr>
        <p:txBody>
          <a:bodyPr vert="horz" wrap="square" lIns="90863" tIns="45433" rIns="90863" bIns="45433" numCol="1" anchor="t" anchorCtr="0" compatLnSpc="1">
            <a:prstTxWarp prst="textNoShape">
              <a:avLst/>
            </a:prstTxWarp>
          </a:bodyPr>
          <a:lstStyle>
            <a:lvl1pPr defTabSz="910194">
              <a:defRPr sz="1200" b="0">
                <a:latin typeface="굴림" pitchFamily="50" charset="-127"/>
                <a:ea typeface="굴림" pitchFamily="50" charset="-127"/>
              </a:defRPr>
            </a:lvl1pPr>
          </a:lstStyle>
          <a:p>
            <a:pPr>
              <a:defRPr/>
            </a:pPr>
            <a:endParaRPr lang="en-US" altLang="ko-KR"/>
          </a:p>
        </p:txBody>
      </p:sp>
      <p:sp>
        <p:nvSpPr>
          <p:cNvPr id="91139" name="Rectangle 3"/>
          <p:cNvSpPr>
            <a:spLocks noGrp="1" noChangeArrowheads="1"/>
          </p:cNvSpPr>
          <p:nvPr>
            <p:ph type="dt" sz="quarter" idx="1"/>
          </p:nvPr>
        </p:nvSpPr>
        <p:spPr bwMode="auto">
          <a:xfrm>
            <a:off x="3818971" y="0"/>
            <a:ext cx="2921582" cy="493240"/>
          </a:xfrm>
          <a:prstGeom prst="rect">
            <a:avLst/>
          </a:prstGeom>
          <a:noFill/>
          <a:ln w="9525">
            <a:noFill/>
            <a:miter lim="800000"/>
            <a:headEnd/>
            <a:tailEnd/>
          </a:ln>
          <a:effectLst/>
        </p:spPr>
        <p:txBody>
          <a:bodyPr vert="horz" wrap="square" lIns="90863" tIns="45433" rIns="90863" bIns="45433" numCol="1" anchor="t" anchorCtr="0" compatLnSpc="1">
            <a:prstTxWarp prst="textNoShape">
              <a:avLst/>
            </a:prstTxWarp>
          </a:bodyPr>
          <a:lstStyle>
            <a:lvl1pPr algn="r" defTabSz="910194">
              <a:defRPr sz="1200" b="0">
                <a:latin typeface="굴림" pitchFamily="50" charset="-127"/>
                <a:ea typeface="굴림" pitchFamily="50" charset="-127"/>
              </a:defRPr>
            </a:lvl1pPr>
          </a:lstStyle>
          <a:p>
            <a:pPr>
              <a:defRPr/>
            </a:pPr>
            <a:endParaRPr lang="en-US" altLang="ko-KR"/>
          </a:p>
        </p:txBody>
      </p:sp>
      <p:sp>
        <p:nvSpPr>
          <p:cNvPr id="91140" name="Rectangle 4"/>
          <p:cNvSpPr>
            <a:spLocks noGrp="1" noChangeArrowheads="1"/>
          </p:cNvSpPr>
          <p:nvPr>
            <p:ph type="ftr" sz="quarter" idx="2"/>
          </p:nvPr>
        </p:nvSpPr>
        <p:spPr bwMode="auto">
          <a:xfrm>
            <a:off x="2" y="9377850"/>
            <a:ext cx="2923143" cy="493239"/>
          </a:xfrm>
          <a:prstGeom prst="rect">
            <a:avLst/>
          </a:prstGeom>
          <a:noFill/>
          <a:ln w="9525">
            <a:noFill/>
            <a:miter lim="800000"/>
            <a:headEnd/>
            <a:tailEnd/>
          </a:ln>
          <a:effectLst/>
        </p:spPr>
        <p:txBody>
          <a:bodyPr vert="horz" wrap="square" lIns="90863" tIns="45433" rIns="90863" bIns="45433" numCol="1" anchor="b" anchorCtr="0" compatLnSpc="1">
            <a:prstTxWarp prst="textNoShape">
              <a:avLst/>
            </a:prstTxWarp>
          </a:bodyPr>
          <a:lstStyle>
            <a:lvl1pPr defTabSz="910194">
              <a:defRPr sz="1200" b="0">
                <a:latin typeface="굴림" pitchFamily="50" charset="-127"/>
                <a:ea typeface="굴림" pitchFamily="50" charset="-127"/>
              </a:defRPr>
            </a:lvl1pPr>
          </a:lstStyle>
          <a:p>
            <a:pPr>
              <a:defRPr/>
            </a:pPr>
            <a:endParaRPr lang="en-US" altLang="ko-KR"/>
          </a:p>
        </p:txBody>
      </p:sp>
      <p:sp>
        <p:nvSpPr>
          <p:cNvPr id="91141" name="Rectangle 5"/>
          <p:cNvSpPr>
            <a:spLocks noGrp="1" noChangeArrowheads="1"/>
          </p:cNvSpPr>
          <p:nvPr>
            <p:ph type="sldNum" sz="quarter" idx="3"/>
          </p:nvPr>
        </p:nvSpPr>
        <p:spPr bwMode="auto">
          <a:xfrm>
            <a:off x="3818971" y="9377850"/>
            <a:ext cx="2921582" cy="493239"/>
          </a:xfrm>
          <a:prstGeom prst="rect">
            <a:avLst/>
          </a:prstGeom>
          <a:noFill/>
          <a:ln w="9525">
            <a:noFill/>
            <a:miter lim="800000"/>
            <a:headEnd/>
            <a:tailEnd/>
          </a:ln>
          <a:effectLst/>
        </p:spPr>
        <p:txBody>
          <a:bodyPr vert="horz" wrap="square" lIns="90863" tIns="45433" rIns="90863" bIns="45433" numCol="1" anchor="b" anchorCtr="0" compatLnSpc="1">
            <a:prstTxWarp prst="textNoShape">
              <a:avLst/>
            </a:prstTxWarp>
          </a:bodyPr>
          <a:lstStyle>
            <a:lvl1pPr algn="r" defTabSz="910194">
              <a:defRPr sz="1200" b="0">
                <a:latin typeface="굴림" pitchFamily="50" charset="-127"/>
                <a:ea typeface="굴림" pitchFamily="50" charset="-127"/>
              </a:defRPr>
            </a:lvl1pPr>
          </a:lstStyle>
          <a:p>
            <a:pPr>
              <a:defRPr/>
            </a:pPr>
            <a:fld id="{B307D325-E20B-47C8-8CD7-95EB1D54893B}" type="slidenum">
              <a:rPr lang="en-US" altLang="ko-KR"/>
              <a:pPr>
                <a:defRPr/>
              </a:pPr>
              <a:t>‹#›</a:t>
            </a:fld>
            <a:endParaRPr lang="en-US" altLang="ko-KR"/>
          </a:p>
        </p:txBody>
      </p:sp>
    </p:spTree>
    <p:extLst>
      <p:ext uri="{BB962C8B-B14F-4D97-AF65-F5344CB8AC3E}">
        <p14:creationId xmlns:p14="http://schemas.microsoft.com/office/powerpoint/2010/main" val="346846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2923143" cy="493240"/>
          </a:xfrm>
          <a:prstGeom prst="rect">
            <a:avLst/>
          </a:prstGeom>
          <a:noFill/>
          <a:ln w="9525">
            <a:noFill/>
            <a:miter lim="800000"/>
            <a:headEnd/>
            <a:tailEnd/>
          </a:ln>
          <a:effectLst/>
        </p:spPr>
        <p:txBody>
          <a:bodyPr vert="horz" wrap="square" lIns="90863" tIns="45433" rIns="90863" bIns="45433" numCol="1" anchor="t" anchorCtr="0" compatLnSpc="1">
            <a:prstTxWarp prst="textNoShape">
              <a:avLst/>
            </a:prstTxWarp>
          </a:bodyPr>
          <a:lstStyle>
            <a:lvl1pPr defTabSz="910194">
              <a:defRPr sz="1200" b="0">
                <a:latin typeface="굴림" pitchFamily="50" charset="-127"/>
                <a:ea typeface="굴림" pitchFamily="50" charset="-127"/>
              </a:defRPr>
            </a:lvl1pPr>
          </a:lstStyle>
          <a:p>
            <a:pPr>
              <a:defRPr/>
            </a:pPr>
            <a:endParaRPr lang="en-US" altLang="ko-KR"/>
          </a:p>
        </p:txBody>
      </p:sp>
      <p:sp>
        <p:nvSpPr>
          <p:cNvPr id="9219" name="Rectangle 3"/>
          <p:cNvSpPr>
            <a:spLocks noGrp="1" noChangeArrowheads="1"/>
          </p:cNvSpPr>
          <p:nvPr>
            <p:ph type="dt" idx="1"/>
          </p:nvPr>
        </p:nvSpPr>
        <p:spPr bwMode="auto">
          <a:xfrm>
            <a:off x="3818971" y="0"/>
            <a:ext cx="2921582" cy="493240"/>
          </a:xfrm>
          <a:prstGeom prst="rect">
            <a:avLst/>
          </a:prstGeom>
          <a:noFill/>
          <a:ln w="9525">
            <a:noFill/>
            <a:miter lim="800000"/>
            <a:headEnd/>
            <a:tailEnd/>
          </a:ln>
          <a:effectLst/>
        </p:spPr>
        <p:txBody>
          <a:bodyPr vert="horz" wrap="square" lIns="90863" tIns="45433" rIns="90863" bIns="45433" numCol="1" anchor="t" anchorCtr="0" compatLnSpc="1">
            <a:prstTxWarp prst="textNoShape">
              <a:avLst/>
            </a:prstTxWarp>
          </a:bodyPr>
          <a:lstStyle>
            <a:lvl1pPr algn="r" defTabSz="910194">
              <a:defRPr sz="1200" b="0">
                <a:latin typeface="굴림" pitchFamily="50" charset="-127"/>
                <a:ea typeface="굴림" pitchFamily="50" charset="-127"/>
              </a:defRPr>
            </a:lvl1pPr>
          </a:lstStyle>
          <a:p>
            <a:pPr>
              <a:defRPr/>
            </a:pPr>
            <a:endParaRPr lang="en-US" altLang="ko-KR"/>
          </a:p>
        </p:txBody>
      </p:sp>
      <p:sp>
        <p:nvSpPr>
          <p:cNvPr id="21508" name="Rectangle 4"/>
          <p:cNvSpPr>
            <a:spLocks noGrp="1" noRot="1" noChangeAspect="1" noChangeArrowheads="1" noTextEdit="1"/>
          </p:cNvSpPr>
          <p:nvPr>
            <p:ph type="sldImg" idx="2"/>
          </p:nvPr>
        </p:nvSpPr>
        <p:spPr bwMode="auto">
          <a:xfrm>
            <a:off x="903288" y="741363"/>
            <a:ext cx="4935537" cy="370363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5774" y="4688138"/>
            <a:ext cx="5392129" cy="4443880"/>
          </a:xfrm>
          <a:prstGeom prst="rect">
            <a:avLst/>
          </a:prstGeom>
          <a:noFill/>
          <a:ln w="9525">
            <a:noFill/>
            <a:miter lim="800000"/>
            <a:headEnd/>
            <a:tailEnd/>
          </a:ln>
          <a:effectLst/>
        </p:spPr>
        <p:txBody>
          <a:bodyPr vert="horz" wrap="square" lIns="90863" tIns="45433" rIns="90863" bIns="45433"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9222" name="Rectangle 6"/>
          <p:cNvSpPr>
            <a:spLocks noGrp="1" noChangeArrowheads="1"/>
          </p:cNvSpPr>
          <p:nvPr>
            <p:ph type="ftr" sz="quarter" idx="4"/>
          </p:nvPr>
        </p:nvSpPr>
        <p:spPr bwMode="auto">
          <a:xfrm>
            <a:off x="2" y="9377850"/>
            <a:ext cx="2923143" cy="493239"/>
          </a:xfrm>
          <a:prstGeom prst="rect">
            <a:avLst/>
          </a:prstGeom>
          <a:noFill/>
          <a:ln w="9525">
            <a:noFill/>
            <a:miter lim="800000"/>
            <a:headEnd/>
            <a:tailEnd/>
          </a:ln>
          <a:effectLst/>
        </p:spPr>
        <p:txBody>
          <a:bodyPr vert="horz" wrap="square" lIns="90863" tIns="45433" rIns="90863" bIns="45433" numCol="1" anchor="b" anchorCtr="0" compatLnSpc="1">
            <a:prstTxWarp prst="textNoShape">
              <a:avLst/>
            </a:prstTxWarp>
          </a:bodyPr>
          <a:lstStyle>
            <a:lvl1pPr defTabSz="910194">
              <a:defRPr sz="1200" b="0">
                <a:latin typeface="굴림" pitchFamily="50" charset="-127"/>
                <a:ea typeface="굴림" pitchFamily="50" charset="-127"/>
              </a:defRPr>
            </a:lvl1pPr>
          </a:lstStyle>
          <a:p>
            <a:pPr>
              <a:defRPr/>
            </a:pPr>
            <a:endParaRPr lang="en-US" altLang="ko-KR"/>
          </a:p>
        </p:txBody>
      </p:sp>
      <p:sp>
        <p:nvSpPr>
          <p:cNvPr id="9223" name="Rectangle 7"/>
          <p:cNvSpPr>
            <a:spLocks noGrp="1" noChangeArrowheads="1"/>
          </p:cNvSpPr>
          <p:nvPr>
            <p:ph type="sldNum" sz="quarter" idx="5"/>
          </p:nvPr>
        </p:nvSpPr>
        <p:spPr bwMode="auto">
          <a:xfrm>
            <a:off x="3818971" y="9377850"/>
            <a:ext cx="2921582" cy="493239"/>
          </a:xfrm>
          <a:prstGeom prst="rect">
            <a:avLst/>
          </a:prstGeom>
          <a:noFill/>
          <a:ln w="9525">
            <a:noFill/>
            <a:miter lim="800000"/>
            <a:headEnd/>
            <a:tailEnd/>
          </a:ln>
          <a:effectLst/>
        </p:spPr>
        <p:txBody>
          <a:bodyPr vert="horz" wrap="square" lIns="90863" tIns="45433" rIns="90863" bIns="45433" numCol="1" anchor="b" anchorCtr="0" compatLnSpc="1">
            <a:prstTxWarp prst="textNoShape">
              <a:avLst/>
            </a:prstTxWarp>
          </a:bodyPr>
          <a:lstStyle>
            <a:lvl1pPr algn="r" defTabSz="910194">
              <a:defRPr sz="1200" b="0">
                <a:latin typeface="굴림" pitchFamily="50" charset="-127"/>
                <a:ea typeface="굴림" pitchFamily="50" charset="-127"/>
              </a:defRPr>
            </a:lvl1pPr>
          </a:lstStyle>
          <a:p>
            <a:pPr>
              <a:defRPr/>
            </a:pPr>
            <a:fld id="{712E4DD9-6661-4416-8151-5F57F850464A}" type="slidenum">
              <a:rPr lang="en-US" altLang="ko-KR"/>
              <a:pPr>
                <a:defRPr/>
              </a:pPr>
              <a:t>‹#›</a:t>
            </a:fld>
            <a:endParaRPr lang="en-US" altLang="ko-KR"/>
          </a:p>
        </p:txBody>
      </p:sp>
    </p:spTree>
    <p:extLst>
      <p:ext uri="{BB962C8B-B14F-4D97-AF65-F5344CB8AC3E}">
        <p14:creationId xmlns:p14="http://schemas.microsoft.com/office/powerpoint/2010/main" val="314777467"/>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45369E9-C85F-48A6-BC73-BE368203CC92}" type="slidenum">
              <a:rPr lang="en-US" altLang="ko-KR" smtClean="0"/>
              <a:pPr/>
              <a:t>1</a:t>
            </a:fld>
            <a:endParaRPr lang="en-US" altLang="ko-K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ko-KR" altLang="ko-KR" dirty="0" smtClean="0"/>
          </a:p>
        </p:txBody>
      </p:sp>
    </p:spTree>
    <p:extLst>
      <p:ext uri="{BB962C8B-B14F-4D97-AF65-F5344CB8AC3E}">
        <p14:creationId xmlns:p14="http://schemas.microsoft.com/office/powerpoint/2010/main" val="124453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0FCECCD-BB07-4C14-8A99-6682502BE980}" type="slidenum">
              <a:rPr lang="en-US" altLang="ko-KR" smtClean="0"/>
              <a:pPr/>
              <a:t>11</a:t>
            </a:fld>
            <a:endParaRPr lang="en-US" altLang="ko-K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898950" y="4691290"/>
            <a:ext cx="4944216" cy="4440729"/>
          </a:xfrm>
          <a:noFill/>
          <a:ln/>
        </p:spPr>
        <p:txBody>
          <a:bodyPr/>
          <a:lstStyle/>
          <a:p>
            <a:pPr eaLnBrk="1" hangingPunct="1"/>
            <a:r>
              <a:rPr lang="en-US" altLang="ko-KR" sz="1000" dirty="0">
                <a:solidFill>
                  <a:srgbClr val="333399"/>
                </a:solidFill>
              </a:rPr>
              <a:t>-SW development cost takes 35% of total automotive production cost (Software Engineering for Automotive Systems Workshop, 2004)</a:t>
            </a:r>
          </a:p>
          <a:p>
            <a:pPr eaLnBrk="1" hangingPunct="1"/>
            <a:r>
              <a:rPr lang="en-US" altLang="ko-KR" sz="1000" dirty="0">
                <a:solidFill>
                  <a:srgbClr val="333399"/>
                </a:solidFill>
              </a:rPr>
              <a:t>-</a:t>
            </a:r>
            <a:r>
              <a:rPr lang="en-US" altLang="ko-KR" sz="900" dirty="0">
                <a:solidFill>
                  <a:srgbClr val="000099"/>
                </a:solidFill>
                <a:ea typeface="HY헤드라인M" pitchFamily="18" charset="-127"/>
              </a:rPr>
              <a:t>Due to complexity for reliable SW, the low productivity causes severe problem</a:t>
            </a:r>
            <a:r>
              <a:rPr lang="en-US" altLang="ko-KR" sz="1000" dirty="0">
                <a:solidFill>
                  <a:srgbClr val="000099"/>
                </a:solidFill>
                <a:ea typeface="HY헤드라인M" pitchFamily="18" charset="-127"/>
              </a:rPr>
              <a:t> </a:t>
            </a:r>
          </a:p>
          <a:p>
            <a:pPr eaLnBrk="1" hangingPunct="1"/>
            <a:endParaRPr lang="en-US" altLang="ko-KR" sz="1000" dirty="0">
              <a:solidFill>
                <a:srgbClr val="333399"/>
              </a:solidFill>
            </a:endParaRPr>
          </a:p>
          <a:p>
            <a:pPr eaLnBrk="1" hangingPunct="1"/>
            <a:endParaRPr lang="en-US" altLang="ko-KR" dirty="0" smtClean="0"/>
          </a:p>
          <a:p>
            <a:pPr eaLnBrk="1" hangingPunct="1">
              <a:buFontTx/>
              <a:buChar char="-"/>
            </a:pPr>
            <a:endParaRPr lang="en-US" altLang="ko-KR" dirty="0" smtClean="0"/>
          </a:p>
        </p:txBody>
      </p:sp>
    </p:spTree>
    <p:extLst>
      <p:ext uri="{BB962C8B-B14F-4D97-AF65-F5344CB8AC3E}">
        <p14:creationId xmlns:p14="http://schemas.microsoft.com/office/powerpoint/2010/main" val="248570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312E54F-5990-4735-836C-89D77F1A7091}" type="slidenum">
              <a:rPr lang="en-US" altLang="ko-KR" smtClean="0">
                <a:solidFill>
                  <a:prstClr val="black"/>
                </a:solidFill>
                <a:latin typeface="Calibri"/>
              </a:rPr>
              <a:pPr/>
              <a:t>12</a:t>
            </a:fld>
            <a:endParaRPr lang="en-US" altLang="ko-KR" smtClean="0">
              <a:solidFill>
                <a:prstClr val="black"/>
              </a:solidFill>
              <a:latin typeface="Calibri"/>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tLang="ko-KR" smtClean="0"/>
          </a:p>
        </p:txBody>
      </p:sp>
    </p:spTree>
    <p:extLst>
      <p:ext uri="{BB962C8B-B14F-4D97-AF65-F5344CB8AC3E}">
        <p14:creationId xmlns:p14="http://schemas.microsoft.com/office/powerpoint/2010/main" val="380922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95AE6-EB7A-4D9C-84AD-8E9CAE47EA5F}" type="slidenum">
              <a:rPr lang="en-US" altLang="ko-KR"/>
              <a:pPr/>
              <a:t>13</a:t>
            </a:fld>
            <a:endParaRPr lang="en-US" altLang="ko-KR"/>
          </a:p>
        </p:txBody>
      </p:sp>
      <p:sp>
        <p:nvSpPr>
          <p:cNvPr id="126978" name="Rectangle 2"/>
          <p:cNvSpPr>
            <a:spLocks noGrp="1" noRot="1" noChangeAspect="1" noChangeArrowheads="1" noTextEdit="1"/>
          </p:cNvSpPr>
          <p:nvPr>
            <p:ph type="sldImg"/>
          </p:nvPr>
        </p:nvSpPr>
        <p:spPr>
          <a:xfrm>
            <a:off x="993775" y="768350"/>
            <a:ext cx="5114925" cy="3836988"/>
          </a:xfrm>
          <a:ln/>
        </p:spPr>
      </p:sp>
      <p:sp>
        <p:nvSpPr>
          <p:cNvPr id="126979" name="Rectangle 3"/>
          <p:cNvSpPr>
            <a:spLocks noGrp="1" noChangeArrowheads="1"/>
          </p:cNvSpPr>
          <p:nvPr>
            <p:ph type="body" idx="1"/>
          </p:nvPr>
        </p:nvSpPr>
        <p:spPr/>
        <p:txBody>
          <a:bodyPr/>
          <a:lstStyle/>
          <a:p>
            <a:r>
              <a:rPr lang="en-US" altLang="ko-KR"/>
              <a:t>Reusing a shared variables for different purposes and a race condition on that variable led to a situation where lethal doses of radiation were given.</a:t>
            </a:r>
          </a:p>
          <a:p>
            <a:r>
              <a:rPr lang="en-US" altLang="ko-KR"/>
              <a:t>Several deaths resulted from this software error.</a:t>
            </a:r>
          </a:p>
          <a:p>
            <a:endParaRPr lang="en-US" altLang="ko-KR"/>
          </a:p>
          <a:p>
            <a:r>
              <a:rPr lang="en-US" altLang="ko-KR"/>
              <a:t>The Therac-25 accidents were fairly unique in having software coding errors involved</a:t>
            </a:r>
            <a:r>
              <a:rPr lang="en-US" altLang="ko-KR">
                <a:latin typeface="Arial" panose="020B0604020202020204" pitchFamily="34" charset="0"/>
              </a:rPr>
              <a:t>—</a:t>
            </a:r>
            <a:r>
              <a:rPr lang="en-US" altLang="ko-KR"/>
              <a:t>most computer-related accidents have not involved coding errors but rather errors in the software requirements such as omissions and mishandled environmental conditions and system states. Although using good basic software-engineering practices will not prevent all software errors, it is certainly required as a minimum </a:t>
            </a:r>
          </a:p>
        </p:txBody>
      </p:sp>
    </p:spTree>
    <p:extLst>
      <p:ext uri="{BB962C8B-B14F-4D97-AF65-F5344CB8AC3E}">
        <p14:creationId xmlns:p14="http://schemas.microsoft.com/office/powerpoint/2010/main" val="26505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F95B1-A318-4ED1-B143-445CEC2C6AA0}" type="slidenum">
              <a:rPr lang="en-US" altLang="ko-KR"/>
              <a:pPr/>
              <a:t>14</a:t>
            </a:fld>
            <a:endParaRPr lang="en-US" altLang="ko-KR"/>
          </a:p>
        </p:txBody>
      </p:sp>
      <p:sp>
        <p:nvSpPr>
          <p:cNvPr id="131074" name="Rectangle 2"/>
          <p:cNvSpPr>
            <a:spLocks noGrp="1" noRot="1" noChangeAspect="1" noChangeArrowheads="1" noTextEdit="1"/>
          </p:cNvSpPr>
          <p:nvPr>
            <p:ph type="sldImg"/>
          </p:nvPr>
        </p:nvSpPr>
        <p:spPr>
          <a:xfrm>
            <a:off x="993775" y="768350"/>
            <a:ext cx="5114925" cy="3836988"/>
          </a:xfrm>
          <a:ln/>
        </p:spPr>
      </p:sp>
      <p:sp>
        <p:nvSpPr>
          <p:cNvPr id="131075" name="Rectangle 3"/>
          <p:cNvSpPr>
            <a:spLocks noGrp="1" noChangeArrowheads="1"/>
          </p:cNvSpPr>
          <p:nvPr>
            <p:ph type="body" idx="1"/>
          </p:nvPr>
        </p:nvSpPr>
        <p:spPr/>
        <p:txBody>
          <a:bodyPr/>
          <a:lstStyle/>
          <a:p>
            <a:r>
              <a:rPr lang="en-US" altLang="ko-KR"/>
              <a:t>Ariane 5 software reused old code from Ariane 4 that was not respecified and retested in new environment</a:t>
            </a:r>
          </a:p>
          <a:p>
            <a:r>
              <a:rPr lang="en-US" altLang="ko-KR"/>
              <a:t>Code in question performed floating point calculations</a:t>
            </a:r>
          </a:p>
          <a:p>
            <a:r>
              <a:rPr lang="en-US" altLang="ko-KR"/>
              <a:t>Ariane 5 (being more powerful than Ariane 4) caused unanticipated floating-point exception (which would have never occurred on Ariane 4), causing an exception to be thrown which was not caught</a:t>
            </a:r>
          </a:p>
          <a:p>
            <a:r>
              <a:rPr lang="en-US" altLang="ko-KR"/>
              <a:t>Triggered automatic destruction: $500 million loss</a:t>
            </a:r>
          </a:p>
        </p:txBody>
      </p:sp>
    </p:spTree>
    <p:extLst>
      <p:ext uri="{BB962C8B-B14F-4D97-AF65-F5344CB8AC3E}">
        <p14:creationId xmlns:p14="http://schemas.microsoft.com/office/powerpoint/2010/main" val="127299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B6E3-3E60-430D-BC24-4E8B72F6D036}" type="slidenum">
              <a:rPr lang="en-US" altLang="ko-KR"/>
              <a:pPr/>
              <a:t>16</a:t>
            </a:fld>
            <a:endParaRPr lang="en-US" altLang="ko-KR"/>
          </a:p>
        </p:txBody>
      </p:sp>
      <p:sp>
        <p:nvSpPr>
          <p:cNvPr id="96258" name="Rectangle 2"/>
          <p:cNvSpPr>
            <a:spLocks noGrp="1" noRot="1" noChangeAspect="1" noChangeArrowheads="1" noTextEdit="1"/>
          </p:cNvSpPr>
          <p:nvPr>
            <p:ph type="sldImg"/>
          </p:nvPr>
        </p:nvSpPr>
        <p:spPr>
          <a:xfrm>
            <a:off x="993775" y="768350"/>
            <a:ext cx="5114925" cy="3836988"/>
          </a:xfrm>
          <a:ln/>
        </p:spPr>
      </p:sp>
      <p:sp>
        <p:nvSpPr>
          <p:cNvPr id="96259" name="Rectangle 3"/>
          <p:cNvSpPr>
            <a:spLocks noGrp="1" noChangeArrowheads="1"/>
          </p:cNvSpPr>
          <p:nvPr>
            <p:ph type="body" idx="1"/>
          </p:nvPr>
        </p:nvSpPr>
        <p:spPr>
          <a:xfrm>
            <a:off x="946150" y="4862513"/>
            <a:ext cx="5207000" cy="4603750"/>
          </a:xfrm>
        </p:spPr>
        <p:txBody>
          <a:bodyPr/>
          <a:lstStyle/>
          <a:p>
            <a:pPr marL="228600" indent="-228600"/>
            <a:r>
              <a:rPr lang="en-US" altLang="ko-KR"/>
              <a:t>We all know critical SW failures such as </a:t>
            </a:r>
          </a:p>
          <a:p>
            <a:pPr marL="228600" indent="-228600"/>
            <a:r>
              <a:rPr lang="en-US" altLang="ko-KR"/>
              <a:t>0. Windows crash</a:t>
            </a:r>
          </a:p>
          <a:p>
            <a:pPr marL="228600" indent="-228600">
              <a:buFontTx/>
              <a:buAutoNum type="arabicPeriod"/>
            </a:pPr>
            <a:r>
              <a:rPr lang="en-US" altLang="ko-KR"/>
              <a:t>Buffer overflow attack, back door attack (security bleach)</a:t>
            </a:r>
          </a:p>
          <a:p>
            <a:pPr marL="228600" indent="-228600"/>
            <a:endParaRPr lang="en-US" altLang="ko-KR"/>
          </a:p>
          <a:p>
            <a:pPr marL="228600" indent="-228600"/>
            <a:r>
              <a:rPr lang="en-US" altLang="ko-KR"/>
              <a:t>No warranty exists in SW in contrast to HW.</a:t>
            </a:r>
          </a:p>
          <a:p>
            <a:pPr marL="228600" indent="-228600">
              <a:buFontTx/>
              <a:buAutoNum type="arabicPeriod"/>
            </a:pPr>
            <a:r>
              <a:rPr lang="en-US" altLang="ko-KR"/>
              <a:t>More and more embedded systems utilizes SW. ex. Car electronics</a:t>
            </a:r>
          </a:p>
          <a:p>
            <a:pPr marL="228600" indent="-228600">
              <a:buFontTx/>
              <a:buAutoNum type="arabicPeriod"/>
            </a:pPr>
            <a:r>
              <a:rPr lang="en-US" altLang="ko-KR"/>
              <a:t>Pathfinder infinite rebooting, etc</a:t>
            </a:r>
          </a:p>
          <a:p>
            <a:pPr marL="228600" indent="-228600">
              <a:buFontTx/>
              <a:buAutoNum type="arabicPeriod"/>
            </a:pPr>
            <a:r>
              <a:rPr lang="en-US" altLang="ko-KR"/>
              <a:t>Overdose of radioactive ray in hospital</a:t>
            </a:r>
          </a:p>
          <a:p>
            <a:pPr marL="228600" indent="-228600">
              <a:buFontTx/>
              <a:buAutoNum type="arabicPeriod"/>
            </a:pPr>
            <a:r>
              <a:rPr lang="en-US" altLang="ko-KR"/>
              <a:t>Airline 5 flight crash (float # calculation mismatch)</a:t>
            </a:r>
          </a:p>
          <a:p>
            <a:pPr marL="228600" indent="-228600"/>
            <a:endParaRPr lang="en-US" altLang="ko-KR"/>
          </a:p>
        </p:txBody>
      </p:sp>
    </p:spTree>
    <p:extLst>
      <p:ext uri="{BB962C8B-B14F-4D97-AF65-F5344CB8AC3E}">
        <p14:creationId xmlns:p14="http://schemas.microsoft.com/office/powerpoint/2010/main" val="296270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solidFill>
                  <a:prstClr val="black"/>
                </a:solidFill>
              </a:rPr>
              <a:pPr/>
              <a:t>18</a:t>
            </a:fld>
            <a:endParaRPr lang="en-US" altLang="ko-KR">
              <a:solidFill>
                <a:prstClr val="black"/>
              </a:solidFill>
            </a:endParaRP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smtClean="0"/>
              <a:t>We view the program execution as a sequence of states.  A state consists of variable environment rho and time stamp t.  This viewpoint states that information of program remains between two consecutive states.</a:t>
            </a:r>
          </a:p>
          <a:p>
            <a:pPr eaLnBrk="1" hangingPunct="1"/>
            <a:r>
              <a:rPr lang="en-US" altLang="ko-KR" smtClean="0"/>
              <a:t>Furthermore, a state in the execution indicates that something happens at the time instant corresponding to the state.</a:t>
            </a:r>
          </a:p>
          <a:p>
            <a:pPr eaLnBrk="1" hangingPunct="1"/>
            <a:endParaRPr lang="en-US" altLang="ko-KR" smtClean="0"/>
          </a:p>
          <a:p>
            <a:pPr eaLnBrk="1" hangingPunct="1"/>
            <a:r>
              <a:rPr lang="en-US" altLang="ko-KR" smtClean="0"/>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smtClean="0">
                <a:latin typeface="Times New Roman" pitchFamily="18" charset="0"/>
              </a:rPr>
              <a:t>’</a:t>
            </a:r>
            <a:r>
              <a:rPr lang="en-US" altLang="ko-KR" smtClean="0"/>
              <a:t>t need variable x.  Thus removing states </a:t>
            </a:r>
            <a:r>
              <a:rPr lang="en-US" altLang="ko-KR" smtClean="0">
                <a:latin typeface="Times New Roman" pitchFamily="18" charset="0"/>
              </a:rPr>
              <a:t>…</a:t>
            </a:r>
            <a:endParaRPr lang="en-US" altLang="ko-KR" smtClean="0"/>
          </a:p>
          <a:p>
            <a:pPr eaLnBrk="1" hangingPunct="1"/>
            <a:r>
              <a:rPr lang="en-US" altLang="ko-KR" smtClean="0"/>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243232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lIns="90923" tIns="45462" rIns="90923" bIns="45462"/>
          <a:lstStyle/>
          <a:p>
            <a:pPr>
              <a:defRPr/>
            </a:pPr>
            <a:fld id="{C2575D8B-8FCF-4D41-BB23-5F0BD1DB8FC9}" type="slidenum">
              <a:rPr lang="en-US" altLang="ko-KR">
                <a:solidFill>
                  <a:prstClr val="black"/>
                </a:solidFill>
              </a:rPr>
              <a:pPr>
                <a:defRPr/>
              </a:pPr>
              <a:t>20</a:t>
            </a:fld>
            <a:endParaRPr lang="en-US" altLang="ko-KR" dirty="0">
              <a:solidFill>
                <a:prstClr val="black"/>
              </a:solidFill>
            </a:endParaRPr>
          </a:p>
        </p:txBody>
      </p:sp>
      <p:sp>
        <p:nvSpPr>
          <p:cNvPr id="46083"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6084" name="슬라이드 노트 개체 틀 2"/>
          <p:cNvSpPr>
            <a:spLocks noGrp="1"/>
          </p:cNvSpPr>
          <p:nvPr>
            <p:ph type="body" idx="1"/>
          </p:nvPr>
        </p:nvSpPr>
        <p:spPr bwMode="auto">
          <a:xfrm>
            <a:off x="673899" y="4688490"/>
            <a:ext cx="5394321" cy="4443804"/>
          </a:xfrm>
          <a:noFill/>
        </p:spPr>
        <p:txBody>
          <a:bodyPr wrap="square" lIns="90923" tIns="45462" rIns="90923" bIns="45462" numCol="1" anchor="t" anchorCtr="0" compatLnSpc="1">
            <a:prstTxWarp prst="textNoShape">
              <a:avLst/>
            </a:prstTxWarp>
          </a:bodyPr>
          <a:lstStyle/>
          <a:p>
            <a:pPr>
              <a:spcBef>
                <a:spcPct val="0"/>
              </a:spcBef>
            </a:pPr>
            <a:r>
              <a:rPr lang="ko-KR" altLang="en-US" smtClean="0">
                <a:latin typeface="Arial" pitchFamily="34" charset="0"/>
              </a:rPr>
              <a:t>심지어는 </a:t>
            </a:r>
            <a:r>
              <a:rPr lang="en-US" altLang="ko-KR" smtClean="0">
                <a:latin typeface="Arial" pitchFamily="34" charset="0"/>
              </a:rPr>
              <a:t>Bill Gate </a:t>
            </a:r>
            <a:r>
              <a:rPr lang="ko-KR" altLang="en-US" smtClean="0">
                <a:latin typeface="Arial" pitchFamily="34" charset="0"/>
              </a:rPr>
              <a:t>가 말하길</a:t>
            </a:r>
            <a:r>
              <a:rPr lang="en-US" altLang="ko-KR" smtClean="0">
                <a:latin typeface="Arial" pitchFamily="34" charset="0"/>
              </a:rPr>
              <a:t>, “MS</a:t>
            </a:r>
            <a:r>
              <a:rPr lang="ko-KR" altLang="en-US" smtClean="0">
                <a:latin typeface="Arial" pitchFamily="34" charset="0"/>
              </a:rPr>
              <a:t>는 소프트웨어 기업이 아니라</a:t>
            </a:r>
            <a:r>
              <a:rPr lang="en-US" altLang="ko-KR" smtClean="0">
                <a:latin typeface="Arial" pitchFamily="34" charset="0"/>
              </a:rPr>
              <a:t>, </a:t>
            </a:r>
            <a:r>
              <a:rPr lang="ko-KR" altLang="en-US" smtClean="0">
                <a:latin typeface="Arial" pitchFamily="34" charset="0"/>
              </a:rPr>
              <a:t>테스팅 기업” 이라고 까지 말할 정도로 테스팅에 많은 시간</a:t>
            </a:r>
            <a:r>
              <a:rPr lang="en-US" altLang="ko-KR" smtClean="0">
                <a:latin typeface="Arial" pitchFamily="34" charset="0"/>
              </a:rPr>
              <a:t>, </a:t>
            </a:r>
            <a:r>
              <a:rPr lang="ko-KR" altLang="en-US" smtClean="0">
                <a:latin typeface="Arial" pitchFamily="34" charset="0"/>
              </a:rPr>
              <a:t>인원</a:t>
            </a:r>
            <a:r>
              <a:rPr lang="en-US" altLang="ko-KR" smtClean="0">
                <a:latin typeface="Arial" pitchFamily="34" charset="0"/>
              </a:rPr>
              <a:t>, </a:t>
            </a:r>
            <a:r>
              <a:rPr lang="ko-KR" altLang="en-US" smtClean="0">
                <a:latin typeface="Arial" pitchFamily="34" charset="0"/>
              </a:rPr>
              <a:t>비용을 소모하고 있다</a:t>
            </a:r>
            <a:r>
              <a:rPr lang="en-US" altLang="ko-KR" smtClean="0">
                <a:latin typeface="Arial" pitchFamily="34" charset="0"/>
              </a:rPr>
              <a:t>. </a:t>
            </a:r>
            <a:r>
              <a:rPr lang="ko-KR" altLang="en-US" smtClean="0">
                <a:latin typeface="Arial" pitchFamily="34" charset="0"/>
              </a:rPr>
              <a:t>그렇다고 완전한 것도 아니다</a:t>
            </a:r>
            <a:r>
              <a:rPr lang="en-US" altLang="ko-KR" smtClean="0">
                <a:latin typeface="Arial" pitchFamily="34" charset="0"/>
              </a:rPr>
              <a:t>.</a:t>
            </a:r>
          </a:p>
        </p:txBody>
      </p:sp>
      <p:sp>
        <p:nvSpPr>
          <p:cNvPr id="46085" name="슬라이드 번호 개체 틀 3"/>
          <p:cNvSpPr txBox="1">
            <a:spLocks noGrp="1"/>
          </p:cNvSpPr>
          <p:nvPr/>
        </p:nvSpPr>
        <p:spPr bwMode="auto">
          <a:xfrm>
            <a:off x="3818222" y="9376980"/>
            <a:ext cx="2922318" cy="494107"/>
          </a:xfrm>
          <a:prstGeom prst="rect">
            <a:avLst/>
          </a:prstGeom>
          <a:noFill/>
          <a:ln w="9525">
            <a:noFill/>
            <a:miter lim="800000"/>
            <a:headEnd/>
            <a:tailEnd/>
          </a:ln>
        </p:spPr>
        <p:txBody>
          <a:bodyPr lIns="90923" tIns="45462" rIns="90923" bIns="45462" anchor="b"/>
          <a:lstStyle/>
          <a:p>
            <a:pPr algn="r" fontAlgn="auto">
              <a:spcBef>
                <a:spcPts val="0"/>
              </a:spcBef>
              <a:spcAft>
                <a:spcPts val="0"/>
              </a:spcAft>
            </a:pPr>
            <a:fld id="{594F15EE-EF86-497C-9651-D65AEABFFB7E}" type="slidenum">
              <a:rPr kumimoji="0" lang="en-US" altLang="ko-KR" sz="1200" b="0">
                <a:solidFill>
                  <a:prstClr val="black"/>
                </a:solidFill>
                <a:latin typeface="맑은 고딕" pitchFamily="50" charset="-127"/>
                <a:ea typeface="맑은 고딕" pitchFamily="50" charset="-127"/>
              </a:rPr>
              <a:pPr algn="r" fontAlgn="auto">
                <a:spcBef>
                  <a:spcPts val="0"/>
                </a:spcBef>
                <a:spcAft>
                  <a:spcPts val="0"/>
                </a:spcAft>
              </a:pPr>
              <a:t>20</a:t>
            </a:fld>
            <a:endParaRPr kumimoji="0" lang="en-US" altLang="ko-KR" sz="1200" b="0" dirty="0">
              <a:solidFill>
                <a:prstClr val="black"/>
              </a:solidFill>
              <a:latin typeface="맑은 고딕" pitchFamily="50" charset="-127"/>
              <a:ea typeface="맑은 고딕" pitchFamily="50" charset="-127"/>
            </a:endParaRPr>
          </a:p>
        </p:txBody>
      </p:sp>
    </p:spTree>
    <p:extLst>
      <p:ext uri="{BB962C8B-B14F-4D97-AF65-F5344CB8AC3E}">
        <p14:creationId xmlns:p14="http://schemas.microsoft.com/office/powerpoint/2010/main" val="270707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슬라이드 이미지 개체 틀 1"/>
          <p:cNvSpPr>
            <a:spLocks noGrp="1" noRot="1" noChangeAspect="1" noTextEdit="1"/>
          </p:cNvSpPr>
          <p:nvPr>
            <p:ph type="sldImg"/>
          </p:nvPr>
        </p:nvSpPr>
        <p:spPr>
          <a:ln/>
        </p:spPr>
      </p:sp>
      <p:sp>
        <p:nvSpPr>
          <p:cNvPr id="174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t>0.057$ *24*365=500$/year</a:t>
            </a:r>
            <a:endParaRPr lang="ko-KR" altLang="en-US" smtClean="0"/>
          </a:p>
        </p:txBody>
      </p:sp>
      <p:sp>
        <p:nvSpPr>
          <p:cNvPr id="1741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tx1"/>
                </a:solidFill>
                <a:latin typeface="Arial" panose="020B0604020202020204" pitchFamily="34" charset="0"/>
                <a:ea typeface="HY견고딕" panose="02030600000101010101" pitchFamily="18" charset="-127"/>
              </a:defRPr>
            </a:lvl1pPr>
            <a:lvl2pPr marL="743847" indent="-286094">
              <a:defRPr kumimoji="1" sz="2000" b="1">
                <a:solidFill>
                  <a:schemeClr val="tx1"/>
                </a:solidFill>
                <a:latin typeface="Arial" panose="020B0604020202020204" pitchFamily="34" charset="0"/>
                <a:ea typeface="HY견고딕" panose="02030600000101010101" pitchFamily="18" charset="-127"/>
              </a:defRPr>
            </a:lvl2pPr>
            <a:lvl3pPr marL="1144380" indent="-228875">
              <a:defRPr kumimoji="1" sz="2000" b="1">
                <a:solidFill>
                  <a:schemeClr val="tx1"/>
                </a:solidFill>
                <a:latin typeface="Arial" panose="020B0604020202020204" pitchFamily="34" charset="0"/>
                <a:ea typeface="HY견고딕" panose="02030600000101010101" pitchFamily="18" charset="-127"/>
              </a:defRPr>
            </a:lvl3pPr>
            <a:lvl4pPr marL="1602131" indent="-228875">
              <a:defRPr kumimoji="1" sz="2000" b="1">
                <a:solidFill>
                  <a:schemeClr val="tx1"/>
                </a:solidFill>
                <a:latin typeface="Arial" panose="020B0604020202020204" pitchFamily="34" charset="0"/>
                <a:ea typeface="HY견고딕" panose="02030600000101010101" pitchFamily="18" charset="-127"/>
              </a:defRPr>
            </a:lvl4pPr>
            <a:lvl5pPr marL="2059884" indent="-228875">
              <a:defRPr kumimoji="1" sz="2000" b="1">
                <a:solidFill>
                  <a:schemeClr val="tx1"/>
                </a:solidFill>
                <a:latin typeface="Arial" panose="020B0604020202020204" pitchFamily="34" charset="0"/>
                <a:ea typeface="HY견고딕" panose="02030600000101010101" pitchFamily="18" charset="-127"/>
              </a:defRPr>
            </a:lvl5pPr>
            <a:lvl6pPr marL="2517635" indent="-22887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6pPr>
            <a:lvl7pPr marL="2975387" indent="-22887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7pPr>
            <a:lvl8pPr marL="3433139" indent="-22887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8pPr>
            <a:lvl9pPr marL="3890891" indent="-22887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9pPr>
          </a:lstStyle>
          <a:p>
            <a:fld id="{E74068A1-803E-4223-8DED-6C6338D47A3E}" type="slidenum">
              <a:rPr lang="en-US" altLang="ko-KR" sz="1200" b="0">
                <a:solidFill>
                  <a:srgbClr val="000000"/>
                </a:solidFill>
                <a:latin typeface="굴림" panose="020B0600000101010101" pitchFamily="50" charset="-127"/>
                <a:ea typeface="굴림" panose="020B0600000101010101" pitchFamily="50" charset="-127"/>
              </a:rPr>
              <a:pPr/>
              <a:t>21</a:t>
            </a:fld>
            <a:endParaRPr lang="en-US" altLang="ko-KR" sz="1200" b="0">
              <a:solidFill>
                <a:srgbClr val="000000"/>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16704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a,b,c</a:t>
            </a:r>
            <a:r>
              <a:rPr lang="en-US" altLang="ko-KR" dirty="0" smtClean="0"/>
              <a:t> = 1,1,1:result=0</a:t>
            </a:r>
          </a:p>
          <a:p>
            <a:r>
              <a:rPr lang="en-US" altLang="ko-KR" dirty="0" err="1" smtClean="0"/>
              <a:t>a,b,c</a:t>
            </a:r>
            <a:r>
              <a:rPr lang="en-US" altLang="ko-KR" dirty="0" smtClean="0"/>
              <a:t> = 2,1,1:result=2</a:t>
            </a:r>
          </a:p>
          <a:p>
            <a:r>
              <a:rPr lang="en-US" altLang="ko-KR" dirty="0" err="1" smtClean="0"/>
              <a:t>a,b,c</a:t>
            </a:r>
            <a:r>
              <a:rPr lang="en-US" altLang="ko-KR" dirty="0" smtClean="0"/>
              <a:t> = 2,1,2:result=1</a:t>
            </a:r>
          </a:p>
          <a:p>
            <a:r>
              <a:rPr lang="en-US" altLang="ko-KR" dirty="0" err="1" smtClean="0"/>
              <a:t>a,b,c</a:t>
            </a:r>
            <a:r>
              <a:rPr lang="en-US" altLang="ko-KR" dirty="0" smtClean="0"/>
              <a:t> = 1,2,1:result=2</a:t>
            </a:r>
          </a:p>
          <a:p>
            <a:r>
              <a:rPr lang="en-US" altLang="ko-KR" dirty="0" err="1" smtClean="0"/>
              <a:t>a,b,c</a:t>
            </a:r>
            <a:r>
              <a:rPr lang="en-US" altLang="ko-KR" dirty="0" smtClean="0"/>
              <a:t> = 3,2,1:result=2</a:t>
            </a:r>
          </a:p>
          <a:p>
            <a:r>
              <a:rPr lang="en-US" altLang="ko-KR" dirty="0" err="1" smtClean="0"/>
              <a:t>a,b,c</a:t>
            </a:r>
            <a:r>
              <a:rPr lang="en-US" altLang="ko-KR" dirty="0" smtClean="0"/>
              <a:t> = 2,1,3:result=2</a:t>
            </a:r>
          </a:p>
          <a:p>
            <a:r>
              <a:rPr lang="en-US" altLang="ko-KR" dirty="0" err="1" smtClean="0"/>
              <a:t>a,b,c</a:t>
            </a:r>
            <a:r>
              <a:rPr lang="en-US" altLang="ko-KR" dirty="0" smtClean="0"/>
              <a:t> = 4,3,2:result=3</a:t>
            </a:r>
          </a:p>
          <a:p>
            <a:r>
              <a:rPr lang="en-US" altLang="ko-KR" dirty="0" err="1" smtClean="0"/>
              <a:t>a,b,c</a:t>
            </a:r>
            <a:r>
              <a:rPr lang="en-US" altLang="ko-KR" dirty="0" smtClean="0"/>
              <a:t> = 2,3,1:result=2</a:t>
            </a:r>
          </a:p>
          <a:p>
            <a:r>
              <a:rPr lang="en-US" altLang="ko-KR" dirty="0" err="1" smtClean="0"/>
              <a:t>a,b,c</a:t>
            </a:r>
            <a:r>
              <a:rPr lang="en-US" altLang="ko-KR" dirty="0" smtClean="0"/>
              <a:t> = 3,2,2:result=1</a:t>
            </a:r>
          </a:p>
          <a:p>
            <a:r>
              <a:rPr lang="en-US" altLang="ko-KR" dirty="0" err="1" smtClean="0"/>
              <a:t>a,b,c</a:t>
            </a:r>
            <a:r>
              <a:rPr lang="en-US" altLang="ko-KR" dirty="0" smtClean="0"/>
              <a:t> = 2,2,1:result=1</a:t>
            </a:r>
          </a:p>
          <a:p>
            <a:r>
              <a:rPr lang="en-US" altLang="ko-KR" dirty="0" err="1" smtClean="0"/>
              <a:t>a,b,c</a:t>
            </a:r>
            <a:r>
              <a:rPr lang="en-US" altLang="ko-KR" dirty="0" smtClean="0"/>
              <a:t> = 1,1,2:result=2</a:t>
            </a:r>
          </a:p>
          <a:p>
            <a:r>
              <a:rPr lang="en-US" altLang="ko-KR" dirty="0" smtClean="0"/>
              <a:t>~</a:t>
            </a:r>
          </a:p>
          <a:p>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rPr>
              <a:pPr/>
              <a:t>25</a:t>
            </a:fld>
            <a:endParaRPr lang="ko-KR" altLang="en-US">
              <a:solidFill>
                <a:prstClr val="black"/>
              </a:solidFill>
            </a:endParaRPr>
          </a:p>
        </p:txBody>
      </p:sp>
    </p:spTree>
    <p:extLst>
      <p:ext uri="{BB962C8B-B14F-4D97-AF65-F5344CB8AC3E}">
        <p14:creationId xmlns:p14="http://schemas.microsoft.com/office/powerpoint/2010/main" val="19657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x,y,z</a:t>
            </a:r>
            <a:endParaRPr lang="en-US" altLang="ko-KR" dirty="0" smtClean="0"/>
          </a:p>
          <a:p>
            <a:r>
              <a:rPr lang="en-US" altLang="ko-KR" dirty="0" smtClean="0"/>
              <a:t>2,1,2</a:t>
            </a:r>
          </a:p>
          <a:p>
            <a:r>
              <a:rPr lang="en-US" altLang="ko-KR" dirty="0" smtClean="0"/>
              <a:t>2,1,3</a:t>
            </a:r>
          </a:p>
          <a:p>
            <a:r>
              <a:rPr lang="en-US" altLang="ko-KR" dirty="0" smtClean="0"/>
              <a:t>2,2,3</a:t>
            </a:r>
          </a:p>
          <a:p>
            <a:r>
              <a:rPr lang="en-US" altLang="ko-KR" dirty="0" smtClean="0"/>
              <a:t>2,3,3</a:t>
            </a:r>
          </a:p>
          <a:p>
            <a:r>
              <a:rPr lang="en-US" altLang="ko-KR" dirty="0" smtClean="0"/>
              <a:t>2,4,3</a:t>
            </a:r>
          </a:p>
          <a:p>
            <a:r>
              <a:rPr lang="en-US" altLang="ko-KR" dirty="0" smtClean="0"/>
              <a:t>3,2,3</a:t>
            </a:r>
          </a:p>
          <a:p>
            <a:pPr defTabSz="908184">
              <a:defRPr/>
            </a:pPr>
            <a:r>
              <a:rPr lang="en-US" altLang="ko-KR" dirty="0" smtClean="0"/>
              <a:t>4,3,2</a:t>
            </a:r>
          </a:p>
          <a:p>
            <a:r>
              <a:rPr lang="en-US" altLang="ko-KR" dirty="0" smtClean="0"/>
              <a:t>4,3,5</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rPr>
              <a:pPr/>
              <a:t>29</a:t>
            </a:fld>
            <a:endParaRPr lang="ko-KR" altLang="en-US">
              <a:solidFill>
                <a:prstClr val="black"/>
              </a:solidFill>
            </a:endParaRPr>
          </a:p>
        </p:txBody>
      </p:sp>
    </p:spTree>
    <p:extLst>
      <p:ext uri="{BB962C8B-B14F-4D97-AF65-F5344CB8AC3E}">
        <p14:creationId xmlns:p14="http://schemas.microsoft.com/office/powerpoint/2010/main" val="181303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kumimoji="1" sz="2000" b="1">
                <a:solidFill>
                  <a:schemeClr val="tx1"/>
                </a:solidFill>
                <a:latin typeface="Arial" panose="020B0604020202020204" pitchFamily="34" charset="0"/>
                <a:ea typeface="HY견고딕" panose="02030600000101010101" pitchFamily="18" charset="-127"/>
              </a:defRPr>
            </a:lvl1pPr>
            <a:lvl2pPr marL="742950" indent="-285750" defTabSz="987425">
              <a:defRPr kumimoji="1" sz="2000" b="1">
                <a:solidFill>
                  <a:schemeClr val="tx1"/>
                </a:solidFill>
                <a:latin typeface="Arial" panose="020B0604020202020204" pitchFamily="34" charset="0"/>
                <a:ea typeface="HY견고딕" panose="02030600000101010101" pitchFamily="18" charset="-127"/>
              </a:defRPr>
            </a:lvl2pPr>
            <a:lvl3pPr marL="1143000" indent="-228600" defTabSz="987425">
              <a:defRPr kumimoji="1" sz="2000" b="1">
                <a:solidFill>
                  <a:schemeClr val="tx1"/>
                </a:solidFill>
                <a:latin typeface="Arial" panose="020B0604020202020204" pitchFamily="34" charset="0"/>
                <a:ea typeface="HY견고딕" panose="02030600000101010101" pitchFamily="18" charset="-127"/>
              </a:defRPr>
            </a:lvl3pPr>
            <a:lvl4pPr marL="1600200" indent="-228600" defTabSz="987425">
              <a:defRPr kumimoji="1" sz="2000" b="1">
                <a:solidFill>
                  <a:schemeClr val="tx1"/>
                </a:solidFill>
                <a:latin typeface="Arial" panose="020B0604020202020204" pitchFamily="34" charset="0"/>
                <a:ea typeface="HY견고딕" panose="02030600000101010101" pitchFamily="18" charset="-127"/>
              </a:defRPr>
            </a:lvl4pPr>
            <a:lvl5pPr marL="2057400" indent="-228600" defTabSz="987425">
              <a:defRPr kumimoji="1" sz="2000" b="1">
                <a:solidFill>
                  <a:schemeClr val="tx1"/>
                </a:solidFill>
                <a:latin typeface="Arial" panose="020B0604020202020204" pitchFamily="34" charset="0"/>
                <a:ea typeface="HY견고딕" panose="02030600000101010101" pitchFamily="18" charset="-127"/>
              </a:defRPr>
            </a:lvl5pPr>
            <a:lvl6pPr marL="2514600" indent="-228600" defTabSz="98742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6pPr>
            <a:lvl7pPr marL="2971800" indent="-228600" defTabSz="98742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7pPr>
            <a:lvl8pPr marL="3429000" indent="-228600" defTabSz="98742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8pPr>
            <a:lvl9pPr marL="3886200" indent="-228600" defTabSz="987425"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9pPr>
          </a:lstStyle>
          <a:p>
            <a:fld id="{25AD5FCF-9ACC-4C5D-BCB2-11FC089ACE5E}" type="slidenum">
              <a:rPr lang="en-US" altLang="ko-KR" sz="1200" b="0" smtClean="0">
                <a:solidFill>
                  <a:srgbClr val="000000"/>
                </a:solidFill>
                <a:latin typeface="Times New Roman" panose="02020603050405020304" pitchFamily="18" charset="0"/>
                <a:ea typeface="굴림" panose="020B0600000101010101" pitchFamily="50" charset="-127"/>
              </a:rPr>
              <a:pPr/>
              <a:t>2</a:t>
            </a:fld>
            <a:endParaRPr lang="en-US" altLang="ko-KR" sz="1200" b="0" smtClean="0">
              <a:solidFill>
                <a:srgbClr val="000000"/>
              </a:solidFill>
              <a:latin typeface="Times New Roman" panose="02020603050405020304" pitchFamily="18" charset="0"/>
              <a:ea typeface="굴림" panose="020B0600000101010101" pitchFamily="50" charset="-127"/>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76555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09760"/>
            <a:fld id="{40000624-3305-4B99-B925-B3BD4798FA73}" type="slidenum">
              <a:rPr lang="en-US" altLang="ko-KR" smtClean="0">
                <a:solidFill>
                  <a:prstClr val="black"/>
                </a:solidFill>
              </a:rPr>
              <a:pPr defTabSz="909760"/>
              <a:t>30</a:t>
            </a:fld>
            <a:endParaRPr lang="en-US" altLang="ko-KR" dirty="0" smtClean="0">
              <a:solidFill>
                <a:prstClr val="black"/>
              </a:solidFill>
            </a:endParaRPr>
          </a:p>
        </p:txBody>
      </p:sp>
      <p:sp>
        <p:nvSpPr>
          <p:cNvPr id="27651" name="Rectangle 2"/>
          <p:cNvSpPr>
            <a:spLocks noGrp="1" noRot="1" noChangeAspect="1" noChangeArrowheads="1" noTextEdit="1"/>
          </p:cNvSpPr>
          <p:nvPr>
            <p:ph type="sldImg"/>
          </p:nvPr>
        </p:nvSpPr>
        <p:spPr>
          <a:xfrm>
            <a:off x="900113" y="739775"/>
            <a:ext cx="4941887" cy="3706813"/>
          </a:xfrm>
          <a:ln/>
        </p:spPr>
      </p:sp>
      <p:sp>
        <p:nvSpPr>
          <p:cNvPr id="27652" name="Rectangle 3"/>
          <p:cNvSpPr>
            <a:spLocks noGrp="1" noChangeArrowheads="1"/>
          </p:cNvSpPr>
          <p:nvPr>
            <p:ph type="body" idx="1"/>
          </p:nvPr>
        </p:nvSpPr>
        <p:spPr>
          <a:xfrm>
            <a:off x="675473" y="4686910"/>
            <a:ext cx="5392745" cy="4445382"/>
          </a:xfrm>
          <a:noFill/>
          <a:ln/>
        </p:spPr>
        <p:txBody>
          <a:bodyPr/>
          <a:lstStyle/>
          <a:p>
            <a:pPr eaLnBrk="1" hangingPunct="1"/>
            <a:endParaRPr lang="en-US" altLang="ko-KR" smtClean="0"/>
          </a:p>
        </p:txBody>
      </p:sp>
    </p:spTree>
    <p:extLst>
      <p:ext uri="{BB962C8B-B14F-4D97-AF65-F5344CB8AC3E}">
        <p14:creationId xmlns:p14="http://schemas.microsoft.com/office/powerpoint/2010/main" val="272197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B21D709B-0495-4EE4-A064-90AF2BD18887}" type="slidenum">
              <a:rPr lang="en-US" altLang="ko-KR">
                <a:latin typeface="Times New Roman" panose="02020603050405020304" pitchFamily="18" charset="0"/>
              </a:rPr>
              <a:pPr/>
              <a:t>3</a:t>
            </a:fld>
            <a:endParaRPr lang="en-US" altLang="ko-KR">
              <a:latin typeface="Times New Roman" panose="02020603050405020304" pitchFamily="18"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xfrm>
            <a:off x="711200" y="4860925"/>
            <a:ext cx="56769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Tx/>
              <a:buAutoNum type="arabicPeriod"/>
            </a:pPr>
            <a:r>
              <a:rPr lang="en-US" altLang="ko-KR" smtClean="0"/>
              <a:t>Smallest hw board manufacturins cost: $20k</a:t>
            </a:r>
          </a:p>
          <a:p>
            <a:pPr marL="225425" indent="-225425" eaLnBrk="1" hangingPunct="1">
              <a:buFontTx/>
              <a:buAutoNum type="arabicPeriod"/>
            </a:pPr>
            <a:r>
              <a:rPr lang="en-US" altLang="ko-KR" smtClean="0"/>
              <a:t>Ex. Boing is not anymore airplane company, but SW company.  Costs of SW development overwhelm the whole airplane development</a:t>
            </a:r>
          </a:p>
          <a:p>
            <a:pPr marL="225425" indent="-225425" eaLnBrk="1" hangingPunct="1">
              <a:buFontTx/>
              <a:buAutoNum type="arabicPeriod"/>
            </a:pPr>
            <a:r>
              <a:rPr lang="en-US" altLang="ko-KR" smtClean="0"/>
              <a:t>I interviewed Samsung D-TV 4 years ago.  Boss said he was able to develop HW but does not understand SW</a:t>
            </a:r>
          </a:p>
          <a:p>
            <a:pPr marL="225425" indent="-225425" eaLnBrk="1" hangingPunct="1">
              <a:buFontTx/>
              <a:buAutoNum type="arabicPeriod"/>
            </a:pPr>
            <a:r>
              <a:rPr lang="en-US" altLang="ko-KR" smtClean="0"/>
              <a:t>SW is double-sharpened razor -&gt; use as you want at your own risk!!!</a:t>
            </a:r>
          </a:p>
          <a:p>
            <a:pPr marL="225425" indent="-225425" eaLnBrk="1" hangingPunct="1">
              <a:buFontTx/>
              <a:buAutoNum type="arabicPeriod"/>
            </a:pPr>
            <a:r>
              <a:rPr lang="en-US" altLang="ko-KR" smtClean="0"/>
              <a:t>After 6 months</a:t>
            </a:r>
            <a:r>
              <a:rPr lang="en-US" altLang="ko-KR" smtClean="0">
                <a:latin typeface="Arial" panose="020B0604020202020204" pitchFamily="34" charset="0"/>
              </a:rPr>
              <a:t>’</a:t>
            </a:r>
            <a:r>
              <a:rPr lang="en-US" altLang="ko-KR" smtClean="0"/>
              <a:t>s training, people think he is a programmer.  Not in EE, ME, and any other fields!!!</a:t>
            </a:r>
          </a:p>
        </p:txBody>
      </p:sp>
    </p:spTree>
    <p:extLst>
      <p:ext uri="{BB962C8B-B14F-4D97-AF65-F5344CB8AC3E}">
        <p14:creationId xmlns:p14="http://schemas.microsoft.com/office/powerpoint/2010/main" val="576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D364CE85-85F6-42C3-99AC-D4B6A8B351D0}" type="slidenum">
              <a:rPr lang="en-US" altLang="ko-KR">
                <a:solidFill>
                  <a:srgbClr val="000000"/>
                </a:solidFill>
                <a:latin typeface="Times New Roman" panose="02020603050405020304" pitchFamily="18" charset="0"/>
              </a:rPr>
              <a:pPr/>
              <a:t>4</a:t>
            </a:fld>
            <a:endParaRPr lang="en-US" altLang="ko-KR">
              <a:solidFill>
                <a:srgbClr val="000000"/>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232396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E35AA692-7103-4D56-83DC-8E3BD74AA085}" type="slidenum">
              <a:rPr lang="en-US" altLang="ko-KR">
                <a:solidFill>
                  <a:srgbClr val="000000"/>
                </a:solidFill>
                <a:latin typeface="Times New Roman" panose="02020603050405020304" pitchFamily="18" charset="0"/>
              </a:rPr>
              <a:pPr/>
              <a:t>5</a:t>
            </a:fld>
            <a:endParaRPr lang="en-US" altLang="ko-KR">
              <a:solidFill>
                <a:srgbClr val="000000"/>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245405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6264BC88-E9C4-45BE-8BA4-5000F78A2ADD}" type="slidenum">
              <a:rPr lang="en-US" altLang="ko-KR">
                <a:solidFill>
                  <a:srgbClr val="000000"/>
                </a:solidFill>
                <a:latin typeface="Times New Roman" panose="02020603050405020304" pitchFamily="18" charset="0"/>
              </a:rPr>
              <a:pPr/>
              <a:t>6</a:t>
            </a:fld>
            <a:endParaRPr lang="en-US" altLang="ko-KR">
              <a:solidFill>
                <a:srgbClr val="000000"/>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274522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FE1AFD74-D808-46C0-98E3-0EF00EA527D1}" type="slidenum">
              <a:rPr lang="en-US" altLang="ko-KR">
                <a:solidFill>
                  <a:srgbClr val="000000"/>
                </a:solidFill>
                <a:latin typeface="Times New Roman" panose="02020603050405020304" pitchFamily="18" charset="0"/>
              </a:rPr>
              <a:pPr/>
              <a:t>7</a:t>
            </a:fld>
            <a:endParaRPr lang="en-US" altLang="ko-KR">
              <a:solidFill>
                <a:srgbClr val="000000"/>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324769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defRPr>
                <a:solidFill>
                  <a:schemeClr val="tx1"/>
                </a:solidFill>
                <a:latin typeface="Arial" panose="020B0604020202020204" pitchFamily="34" charset="0"/>
                <a:ea typeface="굴림" panose="020B0600000101010101" pitchFamily="50" charset="-127"/>
              </a:defRPr>
            </a:lvl1pPr>
            <a:lvl2pPr marL="742950" indent="-285750" defTabSz="987425">
              <a:defRPr>
                <a:solidFill>
                  <a:schemeClr val="tx1"/>
                </a:solidFill>
                <a:latin typeface="Arial" panose="020B0604020202020204" pitchFamily="34" charset="0"/>
                <a:ea typeface="굴림" panose="020B0600000101010101" pitchFamily="50" charset="-127"/>
              </a:defRPr>
            </a:lvl2pPr>
            <a:lvl3pPr marL="1143000" indent="-228600" defTabSz="987425">
              <a:defRPr>
                <a:solidFill>
                  <a:schemeClr val="tx1"/>
                </a:solidFill>
                <a:latin typeface="Arial" panose="020B0604020202020204" pitchFamily="34" charset="0"/>
                <a:ea typeface="굴림" panose="020B0600000101010101" pitchFamily="50" charset="-127"/>
              </a:defRPr>
            </a:lvl3pPr>
            <a:lvl4pPr marL="1600200" indent="-228600" defTabSz="987425">
              <a:defRPr>
                <a:solidFill>
                  <a:schemeClr val="tx1"/>
                </a:solidFill>
                <a:latin typeface="Arial" panose="020B0604020202020204" pitchFamily="34" charset="0"/>
                <a:ea typeface="굴림" panose="020B0600000101010101" pitchFamily="50" charset="-127"/>
              </a:defRPr>
            </a:lvl4pPr>
            <a:lvl5pPr marL="2057400" indent="-228600" defTabSz="987425">
              <a:defRPr>
                <a:solidFill>
                  <a:schemeClr val="tx1"/>
                </a:solidFill>
                <a:latin typeface="Arial" panose="020B0604020202020204" pitchFamily="34" charset="0"/>
                <a:ea typeface="굴림" panose="020B0600000101010101" pitchFamily="50" charset="-127"/>
              </a:defRPr>
            </a:lvl5pPr>
            <a:lvl6pPr marL="25146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6pPr>
            <a:lvl7pPr marL="29718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7pPr>
            <a:lvl8pPr marL="34290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8pPr>
            <a:lvl9pPr marL="3886200" indent="-228600" defTabSz="987425" eaLnBrk="0" fontAlgn="base" hangingPunct="0">
              <a:spcBef>
                <a:spcPct val="0"/>
              </a:spcBef>
              <a:spcAft>
                <a:spcPct val="0"/>
              </a:spcAft>
              <a:defRPr>
                <a:solidFill>
                  <a:schemeClr val="tx1"/>
                </a:solidFill>
                <a:latin typeface="Arial" panose="020B0604020202020204" pitchFamily="34" charset="0"/>
                <a:ea typeface="굴림" panose="020B0600000101010101" pitchFamily="50" charset="-127"/>
              </a:defRPr>
            </a:lvl9pPr>
          </a:lstStyle>
          <a:p>
            <a:fld id="{0A5E4CAE-3BF9-453E-983A-E478403C3602}" type="slidenum">
              <a:rPr lang="en-US" altLang="ko-KR">
                <a:solidFill>
                  <a:srgbClr val="000000"/>
                </a:solidFill>
                <a:latin typeface="Times New Roman" panose="02020603050405020304" pitchFamily="18" charset="0"/>
              </a:rPr>
              <a:pPr/>
              <a:t>8</a:t>
            </a:fld>
            <a:endParaRPr lang="en-US" altLang="ko-KR">
              <a:solidFill>
                <a:srgbClr val="000000"/>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165540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6E13397-680F-4033-8A9D-F819BF310E37}" type="slidenum">
              <a:rPr lang="en-US" altLang="ko-KR" smtClean="0"/>
              <a:pPr/>
              <a:t>9</a:t>
            </a:fld>
            <a:endParaRPr lang="en-US" altLang="ko-K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898950" y="4691290"/>
            <a:ext cx="4944216" cy="4440729"/>
          </a:xfrm>
          <a:noFill/>
          <a:ln/>
        </p:spPr>
        <p:txBody>
          <a:bodyPr/>
          <a:lstStyle/>
          <a:p>
            <a:pPr eaLnBrk="1" hangingPunct="1"/>
            <a:endParaRPr lang="ko-KR" altLang="ko-KR" smtClean="0"/>
          </a:p>
        </p:txBody>
      </p:sp>
    </p:spTree>
    <p:extLst>
      <p:ext uri="{BB962C8B-B14F-4D97-AF65-F5344CB8AC3E}">
        <p14:creationId xmlns:p14="http://schemas.microsoft.com/office/powerpoint/2010/main" val="295186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31747" name="Rectangle 3"/>
          <p:cNvSpPr>
            <a:spLocks noGrp="1" noChangeArrowheads="1"/>
          </p:cNvSpPr>
          <p:nvPr>
            <p:ph type="ctrTitle"/>
          </p:nvPr>
        </p:nvSpPr>
        <p:spPr>
          <a:xfrm>
            <a:off x="657225" y="1817688"/>
            <a:ext cx="7772400" cy="996950"/>
          </a:xfrm>
          <a:prstGeom prst="rect">
            <a:avLst/>
          </a:prstGeom>
          <a:ln>
            <a:noFill/>
            <a:miter lim="800000"/>
          </a:ln>
        </p:spPr>
        <p:txBody>
          <a:bodyPr anchor="ctr"/>
          <a:lstStyle>
            <a:lvl1pPr>
              <a:defRPr/>
            </a:lvl1pPr>
          </a:lstStyle>
          <a:p>
            <a:r>
              <a:rPr lang="ko-KR" altLang="en-US"/>
              <a:t>마스터 제목 스타일 편집</a:t>
            </a:r>
          </a:p>
        </p:txBody>
      </p:sp>
      <p:sp>
        <p:nvSpPr>
          <p:cNvPr id="317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ko-KR" altLang="en-US"/>
              <a:t>마스터 부제목 스타일 편집</a:t>
            </a:r>
          </a:p>
        </p:txBody>
      </p:sp>
      <p:sp>
        <p:nvSpPr>
          <p:cNvPr id="4" name="Rectangle 5"/>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solidFill>
                  <a:schemeClr val="bg1"/>
                </a:solidFill>
                <a:latin typeface="굴림" pitchFamily="50" charset="-127"/>
                <a:ea typeface="굴림" pitchFamily="50" charset="-127"/>
              </a:defRPr>
            </a:lvl1pPr>
          </a:lstStyle>
          <a:p>
            <a:pPr>
              <a:defRPr/>
            </a:pPr>
            <a:endParaRPr lang="en-US" altLang="ko-KR"/>
          </a:p>
        </p:txBody>
      </p:sp>
      <p:sp>
        <p:nvSpPr>
          <p:cNvPr id="5" name="Rectangle 6"/>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a:solidFill>
                  <a:schemeClr val="bg1"/>
                </a:solidFill>
                <a:latin typeface="굴림" pitchFamily="50" charset="-127"/>
                <a:ea typeface="굴림" pitchFamily="50" charset="-127"/>
              </a:defRPr>
            </a:lvl1pPr>
          </a:lstStyle>
          <a:p>
            <a:pPr>
              <a:defRPr/>
            </a:pPr>
            <a:endParaRPr lang="en-US" altLang="ko-KR"/>
          </a:p>
        </p:txBody>
      </p:sp>
      <p:sp>
        <p:nvSpPr>
          <p:cNvPr id="6" name="Rectangle 7"/>
          <p:cNvSpPr>
            <a:spLocks noGrp="1" noChangeArrowheads="1"/>
          </p:cNvSpPr>
          <p:nvPr>
            <p:ph type="sldNum" sz="quarter" idx="12"/>
          </p:nvPr>
        </p:nvSpPr>
        <p:spPr>
          <a:xfrm>
            <a:off x="6553200" y="6245225"/>
            <a:ext cx="2133600" cy="476250"/>
          </a:xfrm>
        </p:spPr>
        <p:txBody>
          <a:bodyPr/>
          <a:lstStyle>
            <a:lvl1pPr algn="r">
              <a:defRPr b="0">
                <a:solidFill>
                  <a:schemeClr val="bg1"/>
                </a:solidFill>
                <a:effectLst/>
              </a:defRPr>
            </a:lvl1pPr>
          </a:lstStyle>
          <a:p>
            <a:pPr>
              <a:defRPr/>
            </a:pPr>
            <a:fld id="{57A8F6F3-3C2D-47CE-B903-CA6A80DF8D97}"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A578CEC7-35A4-4DAF-8D11-ACA60C2E1B0F}"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27825" y="276225"/>
            <a:ext cx="2165350" cy="62007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28600" y="276225"/>
            <a:ext cx="6346825" cy="62007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A52E58BC-D976-4F5C-A8E0-EF7A1EEFE164}"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268288" y="276225"/>
            <a:ext cx="8624887" cy="7778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28600" y="1255713"/>
            <a:ext cx="4229100" cy="52212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0100" y="1255713"/>
            <a:ext cx="4229100" cy="52212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10"/>
          <p:cNvSpPr>
            <a:spLocks noGrp="1" noChangeArrowheads="1"/>
          </p:cNvSpPr>
          <p:nvPr>
            <p:ph type="sldNum" sz="quarter" idx="10"/>
          </p:nvPr>
        </p:nvSpPr>
        <p:spPr>
          <a:ln/>
        </p:spPr>
        <p:txBody>
          <a:bodyPr/>
          <a:lstStyle>
            <a:lvl1pPr>
              <a:defRPr/>
            </a:lvl1pPr>
          </a:lstStyle>
          <a:p>
            <a:pPr>
              <a:defRPr/>
            </a:pPr>
            <a:fld id="{6BA24846-1191-4E97-8D85-8411F4EDEC26}"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268288" y="276225"/>
            <a:ext cx="8624887" cy="777875"/>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228600" y="1255713"/>
            <a:ext cx="422910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10100" y="1255713"/>
            <a:ext cx="422910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228600" y="3941763"/>
            <a:ext cx="4229100" cy="253523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10100" y="3941763"/>
            <a:ext cx="4229100" cy="253523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10"/>
          <p:cNvSpPr>
            <a:spLocks noGrp="1" noChangeArrowheads="1"/>
          </p:cNvSpPr>
          <p:nvPr>
            <p:ph type="sldNum" sz="quarter" idx="10"/>
          </p:nvPr>
        </p:nvSpPr>
        <p:spPr>
          <a:ln/>
        </p:spPr>
        <p:txBody>
          <a:bodyPr/>
          <a:lstStyle>
            <a:lvl1pPr>
              <a:defRPr/>
            </a:lvl1pPr>
          </a:lstStyle>
          <a:p>
            <a:pPr>
              <a:defRPr/>
            </a:pPr>
            <a:fld id="{22C69588-5FAF-4F5D-B58D-C53448BB282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228600" y="276225"/>
            <a:ext cx="8664575" cy="6200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10"/>
          <p:cNvSpPr>
            <a:spLocks noGrp="1" noChangeArrowheads="1"/>
          </p:cNvSpPr>
          <p:nvPr>
            <p:ph type="sldNum" sz="quarter" idx="10"/>
          </p:nvPr>
        </p:nvSpPr>
        <p:spPr>
          <a:ln/>
        </p:spPr>
        <p:txBody>
          <a:bodyPr/>
          <a:lstStyle>
            <a:lvl1pPr>
              <a:defRPr/>
            </a:lvl1pPr>
          </a:lstStyle>
          <a:p>
            <a:pPr>
              <a:defRPr/>
            </a:pPr>
            <a:fld id="{712AAF0C-0AD1-4FF1-89E6-93FFFF85814E}" type="slidenum">
              <a:rPr lang="en-US" altLang="ko-KR"/>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268288" y="276225"/>
            <a:ext cx="8624887" cy="7778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228600" y="1255713"/>
            <a:ext cx="4229100" cy="52212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10100" y="1255713"/>
            <a:ext cx="422910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10100" y="3941763"/>
            <a:ext cx="4229100" cy="253523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10"/>
          <p:cNvSpPr>
            <a:spLocks noGrp="1" noChangeArrowheads="1"/>
          </p:cNvSpPr>
          <p:nvPr>
            <p:ph type="sldNum" sz="quarter" idx="10"/>
          </p:nvPr>
        </p:nvSpPr>
        <p:spPr>
          <a:ln/>
        </p:spPr>
        <p:txBody>
          <a:bodyPr/>
          <a:lstStyle>
            <a:lvl1pPr>
              <a:defRPr/>
            </a:lvl1pPr>
          </a:lstStyle>
          <a:p>
            <a:pPr>
              <a:defRPr/>
            </a:pPr>
            <a:fld id="{3E0D345B-A320-4085-B161-630B77EECA96}" type="slidenum">
              <a:rPr lang="en-US" altLang="ko-KR"/>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auto" latinLnBrk="0">
              <a:spcBef>
                <a:spcPts val="600"/>
              </a:spcBef>
              <a:spcAft>
                <a:spcPts val="0"/>
              </a:spcAft>
              <a:buClr>
                <a:srgbClr val="727CA3"/>
              </a:buClr>
              <a:buSzPct val="76000"/>
              <a:buFont typeface="Wingdings 3"/>
              <a:buNone/>
              <a:defRPr/>
            </a:pPr>
            <a:endParaRPr kumimoji="0" lang="en-US" b="0"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3/9/2015</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0285112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16827764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24643644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268288" y="276225"/>
            <a:ext cx="8624887" cy="777875"/>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28600" y="1255713"/>
            <a:ext cx="8610600" cy="5221287"/>
          </a:xfrm>
        </p:spPr>
        <p:txBody>
          <a:bodyPr/>
          <a:lstStyle/>
          <a:p>
            <a:pPr lvl="0"/>
            <a:endParaRPr lang="ko-KR" alt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14D31BCA-C916-4A70-B484-D4C3B03DCBD7}" type="slidenum">
              <a:rPr lang="en-US" altLang="ko-KR">
                <a:solidFill>
                  <a:srgbClr val="464653"/>
                </a:solidFill>
              </a:rPr>
              <a:pPr>
                <a:defRPr/>
              </a:pPr>
              <a:t>‹#›</a:t>
            </a:fld>
            <a:endParaRPr lang="en-US" altLang="ko-KR">
              <a:solidFill>
                <a:srgbClr val="464653"/>
              </a:solidFill>
            </a:endParaRPr>
          </a:p>
        </p:txBody>
      </p:sp>
      <p:sp>
        <p:nvSpPr>
          <p:cNvPr id="5" name="날짜 개체 틀 1"/>
          <p:cNvSpPr>
            <a:spLocks noGrp="1"/>
          </p:cNvSpPr>
          <p:nvPr>
            <p:ph type="dt" sz="half" idx="11"/>
          </p:nvPr>
        </p:nvSpPr>
        <p:spPr>
          <a:xfrm>
            <a:off x="214282" y="6500834"/>
            <a:ext cx="1285884" cy="292608"/>
          </a:xfrm>
        </p:spPr>
        <p:txBody>
          <a:bodyPr/>
          <a:lstStyle>
            <a:lvl1pPr>
              <a:defRPr>
                <a:latin typeface="Calibri" pitchFamily="34" charset="0"/>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a:solidFill>
                <a:srgbClr val="464653"/>
              </a:solidFill>
            </a:endParaRPr>
          </a:p>
        </p:txBody>
      </p:sp>
      <p:sp>
        <p:nvSpPr>
          <p:cNvPr id="6" name="바닥글 개체 틀 2"/>
          <p:cNvSpPr>
            <a:spLocks noGrp="1"/>
          </p:cNvSpPr>
          <p:nvPr>
            <p:ph type="ftr" sz="quarter" idx="12"/>
          </p:nvPr>
        </p:nvSpPr>
        <p:spPr>
          <a:xfrm>
            <a:off x="1643042" y="6500834"/>
            <a:ext cx="4857784" cy="292608"/>
          </a:xfrm>
        </p:spPr>
        <p:txBody>
          <a:bodyPr/>
          <a:lstStyle>
            <a:lvl1pPr>
              <a:defRPr>
                <a:latin typeface="Calibri" pitchFamily="34" charset="0"/>
              </a:defRPr>
            </a:lvl1pPr>
          </a:lstStyle>
          <a:p>
            <a:r>
              <a:rPr lang="en-US" altLang="ko-KR" dirty="0" smtClean="0">
                <a:solidFill>
                  <a:srgbClr val="464653"/>
                </a:solidFill>
              </a:rPr>
              <a:t>Automated Testing of Industrial Embedded Software</a:t>
            </a:r>
          </a:p>
          <a:p>
            <a:endParaRPr lang="ko-KR" altLang="en-US" dirty="0">
              <a:solidFill>
                <a:srgbClr val="464653"/>
              </a:solidFill>
            </a:endParaRPr>
          </a:p>
        </p:txBody>
      </p:sp>
    </p:spTree>
    <p:extLst>
      <p:ext uri="{BB962C8B-B14F-4D97-AF65-F5344CB8AC3E}">
        <p14:creationId xmlns:p14="http://schemas.microsoft.com/office/powerpoint/2010/main" val="34428750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CF66FCD4-B140-45DD-B28A-F7F6F1928D81}" type="slidenum">
              <a:rPr lang="en-US" altLang="ko-KR"/>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auto" latinLnBrk="0">
              <a:spcBef>
                <a:spcPts val="600"/>
              </a:spcBef>
              <a:spcAft>
                <a:spcPts val="0"/>
              </a:spcAft>
              <a:buClr>
                <a:srgbClr val="727CA3"/>
              </a:buClr>
              <a:buSzPct val="76000"/>
              <a:buFont typeface="Wingdings 3"/>
              <a:buNone/>
              <a:defRPr/>
            </a:pPr>
            <a:endParaRPr kumimoji="0" lang="en-US" b="0"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3/9/2015</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1720134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29451129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654948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268288" y="276225"/>
            <a:ext cx="8624887" cy="777875"/>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228600" y="1255713"/>
            <a:ext cx="8610600" cy="5221287"/>
          </a:xfrm>
        </p:spPr>
        <p:txBody>
          <a:bodyPr/>
          <a:lstStyle/>
          <a:p>
            <a:pPr lvl="0"/>
            <a:endParaRPr lang="ko-KR" alt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14D31BCA-C916-4A70-B484-D4C3B03DCBD7}" type="slidenum">
              <a:rPr lang="en-US" altLang="ko-KR">
                <a:solidFill>
                  <a:srgbClr val="464653"/>
                </a:solidFill>
              </a:rPr>
              <a:pPr>
                <a:defRPr/>
              </a:pPr>
              <a:t>‹#›</a:t>
            </a:fld>
            <a:endParaRPr lang="en-US" altLang="ko-KR">
              <a:solidFill>
                <a:srgbClr val="464653"/>
              </a:solidFill>
            </a:endParaRPr>
          </a:p>
        </p:txBody>
      </p:sp>
      <p:sp>
        <p:nvSpPr>
          <p:cNvPr id="5" name="날짜 개체 틀 1"/>
          <p:cNvSpPr>
            <a:spLocks noGrp="1"/>
          </p:cNvSpPr>
          <p:nvPr>
            <p:ph type="dt" sz="half" idx="11"/>
          </p:nvPr>
        </p:nvSpPr>
        <p:spPr>
          <a:xfrm>
            <a:off x="214282" y="6500834"/>
            <a:ext cx="1285884" cy="292608"/>
          </a:xfrm>
        </p:spPr>
        <p:txBody>
          <a:bodyPr/>
          <a:lstStyle>
            <a:lvl1pPr>
              <a:defRPr>
                <a:latin typeface="Calibri" pitchFamily="34" charset="0"/>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a:solidFill>
                <a:srgbClr val="464653"/>
              </a:solidFill>
            </a:endParaRPr>
          </a:p>
        </p:txBody>
      </p:sp>
      <p:sp>
        <p:nvSpPr>
          <p:cNvPr id="6" name="바닥글 개체 틀 2"/>
          <p:cNvSpPr>
            <a:spLocks noGrp="1"/>
          </p:cNvSpPr>
          <p:nvPr>
            <p:ph type="ftr" sz="quarter" idx="12"/>
          </p:nvPr>
        </p:nvSpPr>
        <p:spPr>
          <a:xfrm>
            <a:off x="1643042" y="6500834"/>
            <a:ext cx="4857784" cy="292608"/>
          </a:xfrm>
        </p:spPr>
        <p:txBody>
          <a:bodyPr/>
          <a:lstStyle>
            <a:lvl1pPr>
              <a:defRPr>
                <a:latin typeface="Calibri" pitchFamily="34" charset="0"/>
              </a:defRPr>
            </a:lvl1pPr>
          </a:lstStyle>
          <a:p>
            <a:r>
              <a:rPr lang="en-US" altLang="ko-KR" dirty="0" smtClean="0">
                <a:solidFill>
                  <a:srgbClr val="464653"/>
                </a:solidFill>
              </a:rPr>
              <a:t>Automated Testing of Industrial Embedded Software</a:t>
            </a:r>
          </a:p>
          <a:p>
            <a:endParaRPr lang="ko-KR" altLang="en-US" dirty="0">
              <a:solidFill>
                <a:srgbClr val="464653"/>
              </a:solidFill>
            </a:endParaRPr>
          </a:p>
        </p:txBody>
      </p:sp>
    </p:spTree>
    <p:extLst>
      <p:ext uri="{BB962C8B-B14F-4D97-AF65-F5344CB8AC3E}">
        <p14:creationId xmlns:p14="http://schemas.microsoft.com/office/powerpoint/2010/main" val="12573582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Provable SW Lab</a:t>
            </a:r>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lvl1pPr>
              <a:defRPr>
                <a:latin typeface="Calibri" pitchFamily="34" charset="0"/>
                <a:cs typeface="Microsoft Sans Serif"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/92</a:t>
            </a:r>
            <a:endParaRPr lang="ko-KR" altLang="en-US" dirty="0">
              <a:solidFill>
                <a:prstClr val="black">
                  <a:tint val="75000"/>
                </a:prstClr>
              </a:solidFill>
            </a:endParaRPr>
          </a:p>
        </p:txBody>
      </p:sp>
    </p:spTree>
    <p:extLst>
      <p:ext uri="{BB962C8B-B14F-4D97-AF65-F5344CB8AC3E}">
        <p14:creationId xmlns:p14="http://schemas.microsoft.com/office/powerpoint/2010/main" val="25497993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Provable SW Lab</a:t>
            </a:r>
            <a:endParaRPr lang="en-US" altLang="ko-KR" dirty="0">
              <a:solidFill>
                <a:prstClr val="black">
                  <a:tint val="75000"/>
                </a:prstClr>
              </a:solidFill>
            </a:endParaRPr>
          </a:p>
        </p:txBody>
      </p:sp>
      <p:sp>
        <p:nvSpPr>
          <p:cNvPr id="4" name="바닥글 개체 틀 3"/>
          <p:cNvSpPr>
            <a:spLocks noGrp="1"/>
          </p:cNvSpPr>
          <p:nvPr>
            <p:ph type="ftr" sz="quarter" idx="11"/>
          </p:nvPr>
        </p:nvSpPr>
        <p:spPr/>
        <p:txBody>
          <a:bodyPr/>
          <a:lstStyle>
            <a:lvl1pPr>
              <a:defRPr>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/92</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756658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Provable SW Lab</a:t>
            </a:r>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lvl1pPr>
              <a:defRPr>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/92</a:t>
            </a:r>
            <a:endParaRPr lang="ko-KR" altLang="en-US" dirty="0">
              <a:solidFill>
                <a:prstClr val="black">
                  <a:tint val="75000"/>
                </a:prstClr>
              </a:solidFill>
            </a:endParaRPr>
          </a:p>
        </p:txBody>
      </p:sp>
    </p:spTree>
    <p:extLst>
      <p:ext uri="{BB962C8B-B14F-4D97-AF65-F5344CB8AC3E}">
        <p14:creationId xmlns:p14="http://schemas.microsoft.com/office/powerpoint/2010/main" val="17420424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2"/>
          </p:nvPr>
        </p:nvSpPr>
        <p:spPr>
          <a:xfrm>
            <a:off x="70104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Provable SW Lab</a:t>
            </a:r>
            <a:endParaRPr lang="en-US" altLang="ko-KR" dirty="0">
              <a:solidFill>
                <a:prstClr val="black">
                  <a:tint val="75000"/>
                </a:prstClr>
              </a:solidFill>
            </a:endParaRPr>
          </a:p>
        </p:txBody>
      </p:sp>
      <p:sp>
        <p:nvSpPr>
          <p:cNvPr id="6" name="바닥글 개체 틀 4"/>
          <p:cNvSpPr>
            <a:spLocks noGrp="1"/>
          </p:cNvSpPr>
          <p:nvPr>
            <p:ph type="ftr" sz="quarter" idx="3"/>
          </p:nvPr>
        </p:nvSpPr>
        <p:spPr>
          <a:xfrm>
            <a:off x="3009888" y="6491291"/>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7" name="슬라이드 번호 개체 틀 5"/>
          <p:cNvSpPr txBox="1">
            <a:spLocks/>
          </p:cNvSpPr>
          <p:nvPr userDrawn="1"/>
        </p:nvSpPr>
        <p:spPr>
          <a:xfrm>
            <a:off x="6096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defRPr/>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defRPr/>
              </a:pPr>
              <a:t>‹#›</a:t>
            </a:fld>
            <a:r>
              <a:rPr kumimoji="0" lang="en-US" altLang="ko-KR" b="0" dirty="0" smtClean="0">
                <a:solidFill>
                  <a:prstClr val="black">
                    <a:tint val="75000"/>
                  </a:prstClr>
                </a:solidFill>
                <a:ea typeface="맑은 고딕" panose="020B0503020000020004" pitchFamily="50" charset="-127"/>
              </a:rPr>
              <a:t>/92</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4015760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813"/>
            <a:ext cx="8229600" cy="560387"/>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990600"/>
            <a:ext cx="4038600" cy="5334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990600"/>
            <a:ext cx="4038600" cy="5334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날짜 개체 틀 3"/>
          <p:cNvSpPr>
            <a:spLocks noGrp="1"/>
          </p:cNvSpPr>
          <p:nvPr>
            <p:ph type="dt" sz="half" idx="11"/>
          </p:nvPr>
        </p:nvSpPr>
        <p:spPr>
          <a:xfrm>
            <a:off x="7010416" y="6502442"/>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Provable SW Lab</a:t>
            </a:r>
            <a:endParaRPr lang="en-US" altLang="ko-KR" dirty="0">
              <a:solidFill>
                <a:prstClr val="black">
                  <a:tint val="75000"/>
                </a:prstClr>
              </a:solidFill>
            </a:endParaRPr>
          </a:p>
        </p:txBody>
      </p:sp>
      <p:sp>
        <p:nvSpPr>
          <p:cNvPr id="7" name="바닥글 개체 틀 4"/>
          <p:cNvSpPr>
            <a:spLocks noGrp="1"/>
          </p:cNvSpPr>
          <p:nvPr>
            <p:ph type="ftr" sz="quarter" idx="3"/>
          </p:nvPr>
        </p:nvSpPr>
        <p:spPr>
          <a:xfrm>
            <a:off x="3009888" y="6500834"/>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8" name="슬라이드 번호 개체 틀 5"/>
          <p:cNvSpPr txBox="1">
            <a:spLocks/>
          </p:cNvSpPr>
          <p:nvPr userDrawn="1"/>
        </p:nvSpPr>
        <p:spPr>
          <a:xfrm>
            <a:off x="609600" y="6502442"/>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defRPr/>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defRPr/>
              </a:pPr>
              <a:t>‹#›</a:t>
            </a:fld>
            <a:r>
              <a:rPr kumimoji="0" lang="en-US" altLang="ko-KR" b="0" dirty="0" smtClean="0">
                <a:solidFill>
                  <a:prstClr val="black">
                    <a:tint val="75000"/>
                  </a:prstClr>
                </a:solidFill>
                <a:ea typeface="맑은 고딕" panose="020B0503020000020004" pitchFamily="50" charset="-127"/>
              </a:rPr>
              <a:t>/92</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8770512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auto" latinLnBrk="0">
              <a:spcBef>
                <a:spcPts val="600"/>
              </a:spcBef>
              <a:spcAft>
                <a:spcPts val="0"/>
              </a:spcAft>
              <a:buClr>
                <a:srgbClr val="727CA3"/>
              </a:buClr>
              <a:buSzPct val="76000"/>
              <a:buFont typeface="Wingdings 3"/>
              <a:buNone/>
              <a:defRPr/>
            </a:pPr>
            <a:endParaRPr kumimoji="0" lang="en-US" b="0"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3/9/2015</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4193385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10"/>
          <p:cNvSpPr>
            <a:spLocks noGrp="1" noChangeArrowheads="1"/>
          </p:cNvSpPr>
          <p:nvPr>
            <p:ph type="sldNum" sz="quarter" idx="10"/>
          </p:nvPr>
        </p:nvSpPr>
        <p:spPr>
          <a:ln/>
        </p:spPr>
        <p:txBody>
          <a:bodyPr/>
          <a:lstStyle>
            <a:lvl1pPr>
              <a:defRPr/>
            </a:lvl1pPr>
          </a:lstStyle>
          <a:p>
            <a:pPr>
              <a:defRPr/>
            </a:pPr>
            <a:fld id="{99822642-0E84-40A6-9ED2-96321FB12898}" type="slidenum">
              <a:rPr lang="en-US" altLang="ko-KR"/>
              <a:pPr>
                <a:defRPr/>
              </a:pPr>
              <a:t>‹#›</a:t>
            </a:fld>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32229243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5164954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lvl1pPr>
              <a:defRPr>
                <a:latin typeface="Calibri" pitchFamily="34" charset="0"/>
                <a:cs typeface="Microsoft Sans Serif"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Tree>
    <p:extLst>
      <p:ext uri="{BB962C8B-B14F-4D97-AF65-F5344CB8AC3E}">
        <p14:creationId xmlns:p14="http://schemas.microsoft.com/office/powerpoint/2010/main" val="40755668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4" name="바닥글 개체 틀 3"/>
          <p:cNvSpPr>
            <a:spLocks noGrp="1"/>
          </p:cNvSpPr>
          <p:nvPr>
            <p:ph type="ftr" sz="quarter" idx="11"/>
          </p:nvPr>
        </p:nvSpPr>
        <p:spPr/>
        <p:txBody>
          <a:bodyPr/>
          <a:lstStyle>
            <a:lvl1pPr>
              <a:defRPr>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28190786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lvl1pPr>
              <a:defRPr>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Tree>
    <p:extLst>
      <p:ext uri="{BB962C8B-B14F-4D97-AF65-F5344CB8AC3E}">
        <p14:creationId xmlns:p14="http://schemas.microsoft.com/office/powerpoint/2010/main" val="22277958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2"/>
          </p:nvPr>
        </p:nvSpPr>
        <p:spPr>
          <a:xfrm>
            <a:off x="70104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6" name="바닥글 개체 틀 4"/>
          <p:cNvSpPr>
            <a:spLocks noGrp="1"/>
          </p:cNvSpPr>
          <p:nvPr>
            <p:ph type="ftr" sz="quarter" idx="3"/>
          </p:nvPr>
        </p:nvSpPr>
        <p:spPr>
          <a:xfrm>
            <a:off x="3009888" y="6491291"/>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7" name="슬라이드 번호 개체 틀 5"/>
          <p:cNvSpPr txBox="1">
            <a:spLocks/>
          </p:cNvSpPr>
          <p:nvPr userDrawn="1"/>
        </p:nvSpPr>
        <p:spPr>
          <a:xfrm>
            <a:off x="6096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defRPr/>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defRPr/>
              </a:pPr>
              <a:t>‹#›</a:t>
            </a:fld>
            <a:r>
              <a:rPr kumimoji="0" lang="en-US" altLang="ko-KR" b="0" dirty="0" smtClean="0">
                <a:solidFill>
                  <a:prstClr val="black">
                    <a:tint val="75000"/>
                  </a:prstClr>
                </a:solidFill>
                <a:ea typeface="맑은 고딕" panose="020B0503020000020004" pitchFamily="50" charset="-127"/>
              </a:rPr>
              <a:t>/58</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4190574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813"/>
            <a:ext cx="8229600" cy="560387"/>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990600"/>
            <a:ext cx="4038600" cy="5334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990600"/>
            <a:ext cx="4038600" cy="5334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날짜 개체 틀 3"/>
          <p:cNvSpPr>
            <a:spLocks noGrp="1"/>
          </p:cNvSpPr>
          <p:nvPr>
            <p:ph type="dt" sz="half" idx="11"/>
          </p:nvPr>
        </p:nvSpPr>
        <p:spPr>
          <a:xfrm>
            <a:off x="7010416" y="6502442"/>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7" name="바닥글 개체 틀 4"/>
          <p:cNvSpPr>
            <a:spLocks noGrp="1"/>
          </p:cNvSpPr>
          <p:nvPr>
            <p:ph type="ftr" sz="quarter" idx="3"/>
          </p:nvPr>
        </p:nvSpPr>
        <p:spPr>
          <a:xfrm>
            <a:off x="3009888" y="6500834"/>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8" name="슬라이드 번호 개체 틀 5"/>
          <p:cNvSpPr txBox="1">
            <a:spLocks/>
          </p:cNvSpPr>
          <p:nvPr userDrawn="1"/>
        </p:nvSpPr>
        <p:spPr>
          <a:xfrm>
            <a:off x="609600" y="6502442"/>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defRPr/>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defRPr/>
              </a:pPr>
              <a:t>‹#›</a:t>
            </a:fld>
            <a:r>
              <a:rPr kumimoji="0" lang="en-US" altLang="ko-KR" b="0" dirty="0" smtClean="0">
                <a:solidFill>
                  <a:prstClr val="black">
                    <a:tint val="75000"/>
                  </a:prstClr>
                </a:solidFill>
                <a:ea typeface="맑은 고딕" panose="020B0503020000020004" pitchFamily="50" charset="-127"/>
              </a:rPr>
              <a:t>/58</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22806869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24729695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938553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2833899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28600" y="1255713"/>
            <a:ext cx="4229100"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0100" y="1255713"/>
            <a:ext cx="4229100"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10"/>
          <p:cNvSpPr>
            <a:spLocks noGrp="1" noChangeArrowheads="1"/>
          </p:cNvSpPr>
          <p:nvPr>
            <p:ph type="sldNum" sz="quarter" idx="10"/>
          </p:nvPr>
        </p:nvSpPr>
        <p:spPr>
          <a:ln/>
        </p:spPr>
        <p:txBody>
          <a:bodyPr/>
          <a:lstStyle>
            <a:lvl1pPr>
              <a:defRPr/>
            </a:lvl1pPr>
          </a:lstStyle>
          <a:p>
            <a:pPr>
              <a:defRPr/>
            </a:pPr>
            <a:fld id="{5FB21C51-0296-4E6A-9CE0-AA1F6499301A}" type="slidenum">
              <a:rPr lang="en-US" altLang="ko-KR"/>
              <a:pPr>
                <a:defRPr/>
              </a:pPr>
              <a:t>‹#›</a:t>
            </a:fld>
            <a:endParaRPr lang="en-US" altLang="ko-K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7F34C515-6F76-4834-BC94-A4C2B94A0A22}" type="slidenum">
              <a:rPr lang="en-US" altLang="ko-KR">
                <a:solidFill>
                  <a:prstClr val="black">
                    <a:tint val="75000"/>
                  </a:prstClr>
                </a:solidFill>
              </a:rPr>
              <a:pPr>
                <a:defRPr/>
              </a:pPr>
              <a:t>‹#›</a:t>
            </a:fld>
            <a:endParaRPr lang="en-US" altLang="ko-KR">
              <a:solidFill>
                <a:prstClr val="black">
                  <a:tint val="75000"/>
                </a:prstClr>
              </a:solidFill>
            </a:endParaRPr>
          </a:p>
        </p:txBody>
      </p:sp>
    </p:spTree>
    <p:extLst>
      <p:ext uri="{BB962C8B-B14F-4D97-AF65-F5344CB8AC3E}">
        <p14:creationId xmlns:p14="http://schemas.microsoft.com/office/powerpoint/2010/main" val="3170074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14431723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24299925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16128887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0"/>
          <p:cNvSpPr>
            <a:spLocks noGrp="1" noChangeArrowheads="1"/>
          </p:cNvSpPr>
          <p:nvPr>
            <p:ph type="sldNum" sz="quarter" idx="10"/>
          </p:nvPr>
        </p:nvSpPr>
        <p:spPr>
          <a:ln/>
        </p:spPr>
        <p:txBody>
          <a:bodyPr/>
          <a:lstStyle>
            <a:lvl1pPr>
              <a:defRPr/>
            </a:lvl1pPr>
          </a:lstStyle>
          <a:p>
            <a:pPr>
              <a:defRPr/>
            </a:pPr>
            <a:fld id="{7F34C515-6F76-4834-BC94-A4C2B94A0A22}" type="slidenum">
              <a:rPr lang="en-US" altLang="ko-KR">
                <a:solidFill>
                  <a:prstClr val="black">
                    <a:tint val="75000"/>
                  </a:prstClr>
                </a:solidFill>
              </a:rPr>
              <a:pPr>
                <a:defRPr/>
              </a:pPr>
              <a:t>‹#›</a:t>
            </a:fld>
            <a:endParaRPr lang="en-US" altLang="ko-KR">
              <a:solidFill>
                <a:prstClr val="black">
                  <a:tint val="75000"/>
                </a:prstClr>
              </a:solidFill>
            </a:endParaRPr>
          </a:p>
        </p:txBody>
      </p:sp>
    </p:spTree>
    <p:extLst>
      <p:ext uri="{BB962C8B-B14F-4D97-AF65-F5344CB8AC3E}">
        <p14:creationId xmlns:p14="http://schemas.microsoft.com/office/powerpoint/2010/main" val="2562721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smtClean="0">
                <a:solidFill>
                  <a:prstClr val="black">
                    <a:tint val="75000"/>
                  </a:prstClr>
                </a:solidFill>
              </a:rPr>
              <a:t>Moonzoo Kim </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32122745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25913030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a:t>
            </a:r>
          </a:p>
          <a:p>
            <a:r>
              <a:rPr lang="en-US" altLang="ko-KR" dirty="0" smtClean="0">
                <a:solidFill>
                  <a:prstClr val="black">
                    <a:tint val="75000"/>
                  </a:prstClr>
                </a:solidFill>
              </a:rPr>
              <a:t> </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/21</a:t>
            </a:r>
            <a:endParaRPr lang="ko-KR" altLang="en-US" dirty="0">
              <a:solidFill>
                <a:prstClr val="black">
                  <a:tint val="75000"/>
                </a:prstClr>
              </a:solidFill>
            </a:endParaRPr>
          </a:p>
        </p:txBody>
      </p:sp>
    </p:spTree>
    <p:extLst>
      <p:ext uri="{BB962C8B-B14F-4D97-AF65-F5344CB8AC3E}">
        <p14:creationId xmlns:p14="http://schemas.microsoft.com/office/powerpoint/2010/main" val="378704378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err="1" smtClean="0">
                <a:solidFill>
                  <a:prstClr val="black">
                    <a:tint val="75000"/>
                  </a:prstClr>
                </a:solidFill>
              </a:rPr>
              <a:t>Moonzoo</a:t>
            </a:r>
            <a:r>
              <a:rPr lang="en-US" altLang="ko-KR" dirty="0" smtClean="0">
                <a:solidFill>
                  <a:prstClr val="black">
                    <a:tint val="75000"/>
                  </a:prstClr>
                </a:solidFill>
              </a:rPr>
              <a:t> Kim</a:t>
            </a:r>
          </a:p>
          <a:p>
            <a:r>
              <a:rPr lang="en-US" altLang="ko-KR" dirty="0" smtClean="0">
                <a:solidFill>
                  <a:prstClr val="black">
                    <a:tint val="75000"/>
                  </a:prstClr>
                </a:solidFill>
              </a:rPr>
              <a:t>SWTV Group</a:t>
            </a:r>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8"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p>
          <a:p>
            <a:endParaRPr lang="ko-KR" altLang="en-US" dirty="0">
              <a:solidFill>
                <a:prstClr val="black">
                  <a:tint val="75000"/>
                </a:prstClr>
              </a:solidFill>
            </a:endParaRPr>
          </a:p>
        </p:txBody>
      </p:sp>
    </p:spTree>
    <p:extLst>
      <p:ext uri="{BB962C8B-B14F-4D97-AF65-F5344CB8AC3E}">
        <p14:creationId xmlns:p14="http://schemas.microsoft.com/office/powerpoint/2010/main" val="30361565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err="1" smtClean="0">
                <a:solidFill>
                  <a:prstClr val="black">
                    <a:tint val="75000"/>
                  </a:prstClr>
                </a:solidFill>
              </a:rPr>
              <a:t>Moonzoo</a:t>
            </a:r>
            <a:r>
              <a:rPr lang="en-US" altLang="ko-KR" dirty="0" smtClean="0">
                <a:solidFill>
                  <a:prstClr val="black">
                    <a:tint val="75000"/>
                  </a:prstClr>
                </a:solidFill>
              </a:rPr>
              <a:t> Kim</a:t>
            </a:r>
          </a:p>
          <a:p>
            <a:r>
              <a:rPr lang="en-US" altLang="ko-KR" dirty="0" smtClean="0">
                <a:solidFill>
                  <a:prstClr val="black">
                    <a:tint val="75000"/>
                  </a:prstClr>
                </a:solidFill>
              </a:rPr>
              <a:t>SWTV Group</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9"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p>
          <a:p>
            <a:endParaRPr lang="ko-KR" altLang="en-US" dirty="0">
              <a:solidFill>
                <a:prstClr val="black">
                  <a:tint val="75000"/>
                </a:prstClr>
              </a:solidFill>
            </a:endParaRPr>
          </a:p>
        </p:txBody>
      </p:sp>
    </p:spTree>
    <p:extLst>
      <p:ext uri="{BB962C8B-B14F-4D97-AF65-F5344CB8AC3E}">
        <p14:creationId xmlns:p14="http://schemas.microsoft.com/office/powerpoint/2010/main" val="1795630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10"/>
          <p:cNvSpPr>
            <a:spLocks noGrp="1" noChangeArrowheads="1"/>
          </p:cNvSpPr>
          <p:nvPr>
            <p:ph type="sldNum" sz="quarter" idx="10"/>
          </p:nvPr>
        </p:nvSpPr>
        <p:spPr>
          <a:ln/>
        </p:spPr>
        <p:txBody>
          <a:bodyPr/>
          <a:lstStyle>
            <a:lvl1pPr>
              <a:defRPr/>
            </a:lvl1pPr>
          </a:lstStyle>
          <a:p>
            <a:pPr>
              <a:defRPr/>
            </a:pPr>
            <a:fld id="{51AB8501-3375-44B4-894C-E86E8AEE1026}" type="slidenum">
              <a:rPr lang="en-US" altLang="ko-KR"/>
              <a:pPr>
                <a:defRPr/>
              </a:pPr>
              <a:t>‹#›</a:t>
            </a:fld>
            <a:endParaRPr lang="en-US" altLang="ko-K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err="1" smtClean="0">
                <a:solidFill>
                  <a:prstClr val="black">
                    <a:tint val="75000"/>
                  </a:prstClr>
                </a:solidFill>
              </a:rPr>
              <a:t>Moonzoo</a:t>
            </a:r>
            <a:r>
              <a:rPr lang="en-US" altLang="ko-KR" dirty="0" smtClean="0">
                <a:solidFill>
                  <a:prstClr val="black">
                    <a:tint val="75000"/>
                  </a:prstClr>
                </a:solidFill>
              </a:rPr>
              <a:t> Kim</a:t>
            </a:r>
          </a:p>
          <a:p>
            <a:r>
              <a:rPr lang="en-US" altLang="ko-KR" dirty="0" smtClean="0">
                <a:solidFill>
                  <a:prstClr val="black">
                    <a:tint val="75000"/>
                  </a:prstClr>
                </a:solidFill>
              </a:rPr>
              <a:t>SWTV Group</a:t>
            </a:r>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solidFill>
                  <a:prstClr val="black">
                    <a:tint val="75000"/>
                  </a:prstClr>
                </a:solidFill>
              </a:rPr>
              <a:t> </a:t>
            </a:r>
          </a:p>
          <a:p>
            <a:endParaRPr lang="ko-KR" altLang="en-US" dirty="0">
              <a:solidFill>
                <a:prstClr val="black">
                  <a:tint val="75000"/>
                </a:prstClr>
              </a:solidFill>
            </a:endParaRPr>
          </a:p>
        </p:txBody>
      </p:sp>
      <p:pic>
        <p:nvPicPr>
          <p:cNvPr id="6" name="Picture 5"/>
          <p:cNvPicPr>
            <a:picLocks noChangeAspect="1" noChangeArrowheads="1"/>
          </p:cNvPicPr>
          <p:nvPr userDrawn="1"/>
        </p:nvPicPr>
        <p:blipFill>
          <a:blip r:embed="rId2"/>
          <a:srcRect/>
          <a:stretch>
            <a:fillRect/>
          </a:stretch>
        </p:blipFill>
        <p:spPr bwMode="auto">
          <a:xfrm>
            <a:off x="8072462" y="6525344"/>
            <a:ext cx="1017182" cy="315896"/>
          </a:xfrm>
          <a:prstGeom prst="rect">
            <a:avLst/>
          </a:prstGeom>
          <a:noFill/>
          <a:ln w="9525">
            <a:noFill/>
            <a:miter lim="800000"/>
            <a:headEnd/>
            <a:tailEnd/>
          </a:ln>
          <a:effectLst/>
        </p:spPr>
      </p:pic>
    </p:spTree>
    <p:extLst>
      <p:ext uri="{BB962C8B-B14F-4D97-AF65-F5344CB8AC3E}">
        <p14:creationId xmlns:p14="http://schemas.microsoft.com/office/powerpoint/2010/main" val="228612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59819" name="Rectangle 11"/>
          <p:cNvSpPr>
            <a:spLocks noGrp="1" noChangeArrowheads="1"/>
          </p:cNvSpPr>
          <p:nvPr>
            <p:ph type="ctrTitle" sz="quarter"/>
          </p:nvPr>
        </p:nvSpPr>
        <p:spPr>
          <a:xfrm>
            <a:off x="685800" y="1735931"/>
            <a:ext cx="7772400" cy="1921669"/>
          </a:xfrm>
        </p:spPr>
        <p:txBody>
          <a:bodyPr/>
          <a:lstStyle>
            <a:lvl1pPr>
              <a:defRPr sz="4800"/>
            </a:lvl1pPr>
          </a:lstStyle>
          <a:p>
            <a:r>
              <a:rPr lang="ko-KR" altLang="en-US"/>
              <a:t>마스터 제목 스타일 편집</a:t>
            </a:r>
          </a:p>
        </p:txBody>
      </p:sp>
      <p:sp>
        <p:nvSpPr>
          <p:cNvPr id="759820" name="Rectangle 12"/>
          <p:cNvSpPr>
            <a:spLocks noGrp="1" noChangeArrowheads="1"/>
          </p:cNvSpPr>
          <p:nvPr>
            <p:ph type="subTitle" sz="quarter" idx="1"/>
          </p:nvPr>
        </p:nvSpPr>
        <p:spPr>
          <a:xfrm>
            <a:off x="1371600" y="3886200"/>
            <a:ext cx="6400800" cy="1752005"/>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defRPr sz="1200" b="0">
                <a:latin typeface="Arial" charset="0"/>
                <a:ea typeface="굴림" charset="-127"/>
              </a:defRPr>
            </a:lvl1pPr>
          </a:lstStyle>
          <a:p>
            <a:pPr latinLnBrk="0">
              <a:defRPr/>
            </a:pPr>
            <a:endParaRPr kumimoji="0" lang="en-US" altLang="ko-KR">
              <a:solidFill>
                <a:srgbClr val="FFFFFF"/>
              </a:solidFill>
            </a:endParaRPr>
          </a:p>
        </p:txBody>
      </p:sp>
      <p:sp>
        <p:nvSpPr>
          <p:cNvPr id="5" name="Rectangle 14"/>
          <p:cNvSpPr>
            <a:spLocks noGrp="1" noChangeArrowheads="1"/>
          </p:cNvSpPr>
          <p:nvPr>
            <p:ph type="ftr" sz="quarter" idx="11"/>
          </p:nvPr>
        </p:nvSpPr>
        <p:spPr>
          <a:xfrm>
            <a:off x="3124200" y="6251575"/>
            <a:ext cx="2895600" cy="476250"/>
          </a:xfrm>
        </p:spPr>
        <p:txBody>
          <a:bodyPr/>
          <a:lstStyle>
            <a:lvl1pPr algn="ctr" eaLnBrk="1" hangingPunct="1">
              <a:lnSpc>
                <a:spcPct val="100000"/>
              </a:lnSpc>
              <a:spcBef>
                <a:spcPct val="0"/>
              </a:spcBef>
              <a:defRPr sz="1200" b="0">
                <a:solidFill>
                  <a:schemeClr val="tx1"/>
                </a:solidFill>
                <a:latin typeface="Arial" charset="0"/>
              </a:defRPr>
            </a:lvl1pPr>
          </a:lstStyle>
          <a:p>
            <a:pPr>
              <a:defRPr/>
            </a:pPr>
            <a:endParaRPr lang="en-US" altLang="ko-KR">
              <a:solidFill>
                <a:srgbClr val="FFFFFF"/>
              </a:solidFill>
            </a:endParaRPr>
          </a:p>
        </p:txBody>
      </p:sp>
      <p:sp>
        <p:nvSpPr>
          <p:cNvPr id="6" name="Rectangle 15"/>
          <p:cNvSpPr>
            <a:spLocks noGrp="1" noChangeArrowheads="1"/>
          </p:cNvSpPr>
          <p:nvPr>
            <p:ph type="sldNum" sz="quarter" idx="12"/>
          </p:nvPr>
        </p:nvSpPr>
        <p:spPr>
          <a:xfrm>
            <a:off x="6553200" y="6254750"/>
            <a:ext cx="2133600" cy="476250"/>
          </a:xfrm>
        </p:spPr>
        <p:txBody>
          <a:bodyPr/>
          <a:lstStyle>
            <a:lvl1pPr>
              <a:defRPr smtClean="0">
                <a:solidFill>
                  <a:schemeClr val="tx1"/>
                </a:solidFill>
              </a:defRPr>
            </a:lvl1pPr>
          </a:lstStyle>
          <a:p>
            <a:pPr>
              <a:defRPr/>
            </a:pPr>
            <a:fld id="{1C9325AA-DB3E-4276-B713-9BF59E58A30B}" type="slidenum">
              <a:rPr lang="ko-KR" altLang="en-US">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3184659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cs typeface="Arial" pitchFamily="34"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ltLang="ko-KR">
                <a:solidFill>
                  <a:srgbClr val="003399"/>
                </a:solidFill>
              </a:rPr>
              <a:t>CS550 Intro. to SE Spring 2007  </a:t>
            </a:r>
          </a:p>
        </p:txBody>
      </p:sp>
      <p:sp>
        <p:nvSpPr>
          <p:cNvPr id="5" name="Rectangle 15"/>
          <p:cNvSpPr>
            <a:spLocks noGrp="1" noChangeArrowheads="1"/>
          </p:cNvSpPr>
          <p:nvPr>
            <p:ph type="sldNum" sz="quarter" idx="11"/>
          </p:nvPr>
        </p:nvSpPr>
        <p:spPr/>
        <p:txBody>
          <a:bodyPr/>
          <a:lstStyle>
            <a:lvl1pPr>
              <a:defRPr smtClean="0">
                <a:cs typeface="Arial" panose="020B0604020202020204" pitchFamily="34" charset="0"/>
              </a:defRPr>
            </a:lvl1pPr>
          </a:lstStyle>
          <a:p>
            <a:pPr>
              <a:defRPr/>
            </a:pPr>
            <a:fld id="{FCE215F0-F64D-41A5-8851-7344336C88A7}"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16037812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7696"/>
            <a:ext cx="7772400" cy="1360884"/>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750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5" name="Rectangle 15"/>
          <p:cNvSpPr>
            <a:spLocks noGrp="1" noChangeArrowheads="1"/>
          </p:cNvSpPr>
          <p:nvPr>
            <p:ph type="sldNum" sz="quarter" idx="11"/>
          </p:nvPr>
        </p:nvSpPr>
        <p:spPr>
          <a:ln/>
        </p:spPr>
        <p:txBody>
          <a:bodyPr/>
          <a:lstStyle>
            <a:lvl1pPr>
              <a:defRPr/>
            </a:lvl1pPr>
          </a:lstStyle>
          <a:p>
            <a:pPr>
              <a:defRPr/>
            </a:pPr>
            <a:fld id="{95E7D745-789B-44CE-AD3B-348BD7E39987}"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2881353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2"/>
            <a:ext cx="4038600" cy="4498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2"/>
            <a:ext cx="4038600" cy="4498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6" name="Rectangle 15"/>
          <p:cNvSpPr>
            <a:spLocks noGrp="1" noChangeArrowheads="1"/>
          </p:cNvSpPr>
          <p:nvPr>
            <p:ph type="sldNum" sz="quarter" idx="11"/>
          </p:nvPr>
        </p:nvSpPr>
        <p:spPr>
          <a:ln/>
        </p:spPr>
        <p:txBody>
          <a:bodyPr/>
          <a:lstStyle>
            <a:lvl1pPr>
              <a:defRPr/>
            </a:lvl1pPr>
          </a:lstStyle>
          <a:p>
            <a:pPr>
              <a:defRPr/>
            </a:pPr>
            <a:fld id="{71352B3C-55F5-4F3F-9BC1-574C055666E6}"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258880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908"/>
            <a:ext cx="4040188" cy="6393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5272"/>
            <a:ext cx="4040188"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8" y="1535908"/>
            <a:ext cx="4041775" cy="6393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8" y="2175272"/>
            <a:ext cx="4041775"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8" name="Rectangle 15"/>
          <p:cNvSpPr>
            <a:spLocks noGrp="1" noChangeArrowheads="1"/>
          </p:cNvSpPr>
          <p:nvPr>
            <p:ph type="sldNum" sz="quarter" idx="11"/>
          </p:nvPr>
        </p:nvSpPr>
        <p:spPr>
          <a:ln/>
        </p:spPr>
        <p:txBody>
          <a:bodyPr/>
          <a:lstStyle>
            <a:lvl1pPr>
              <a:defRPr/>
            </a:lvl1pPr>
          </a:lstStyle>
          <a:p>
            <a:pPr>
              <a:defRPr/>
            </a:pPr>
            <a:fld id="{35C27085-DC10-45F9-9F5C-7A9AA882EBCE}"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1321353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4" name="Rectangle 15"/>
          <p:cNvSpPr>
            <a:spLocks noGrp="1" noChangeArrowheads="1"/>
          </p:cNvSpPr>
          <p:nvPr>
            <p:ph type="sldNum" sz="quarter" idx="11"/>
          </p:nvPr>
        </p:nvSpPr>
        <p:spPr>
          <a:ln/>
        </p:spPr>
        <p:txBody>
          <a:bodyPr/>
          <a:lstStyle>
            <a:lvl1pPr>
              <a:defRPr/>
            </a:lvl1pPr>
          </a:lstStyle>
          <a:p>
            <a:pPr>
              <a:defRPr/>
            </a:pPr>
            <a:fld id="{3E371CE1-531B-42B5-976F-617234CB4A92}"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6609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3" name="Rectangle 15"/>
          <p:cNvSpPr>
            <a:spLocks noGrp="1" noChangeArrowheads="1"/>
          </p:cNvSpPr>
          <p:nvPr>
            <p:ph type="sldNum" sz="quarter" idx="11"/>
          </p:nvPr>
        </p:nvSpPr>
        <p:spPr>
          <a:ln/>
        </p:spPr>
        <p:txBody>
          <a:bodyPr/>
          <a:lstStyle>
            <a:lvl1pPr>
              <a:defRPr/>
            </a:lvl1pPr>
          </a:lstStyle>
          <a:p>
            <a:pPr>
              <a:defRPr/>
            </a:pPr>
            <a:fld id="{668FE9C7-73F8-4A3F-871F-A70B97F84898}"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3002320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250"/>
            <a:ext cx="3008313" cy="1162645"/>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251"/>
            <a:ext cx="5111750" cy="5852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2" y="1435894"/>
            <a:ext cx="3008313" cy="4689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6" name="Rectangle 15"/>
          <p:cNvSpPr>
            <a:spLocks noGrp="1" noChangeArrowheads="1"/>
          </p:cNvSpPr>
          <p:nvPr>
            <p:ph type="sldNum" sz="quarter" idx="11"/>
          </p:nvPr>
        </p:nvSpPr>
        <p:spPr>
          <a:ln/>
        </p:spPr>
        <p:txBody>
          <a:bodyPr/>
          <a:lstStyle>
            <a:lvl1pPr>
              <a:defRPr/>
            </a:lvl1pPr>
          </a:lstStyle>
          <a:p>
            <a:pPr>
              <a:defRPr/>
            </a:pPr>
            <a:fld id="{20AB7061-615D-4184-859F-E57314F8B4ED}"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3265442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1"/>
            <a:ext cx="5486400" cy="566143"/>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5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6744"/>
            <a:ext cx="5486400" cy="805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6" name="Rectangle 15"/>
          <p:cNvSpPr>
            <a:spLocks noGrp="1" noChangeArrowheads="1"/>
          </p:cNvSpPr>
          <p:nvPr>
            <p:ph type="sldNum" sz="quarter" idx="11"/>
          </p:nvPr>
        </p:nvSpPr>
        <p:spPr>
          <a:ln/>
        </p:spPr>
        <p:txBody>
          <a:bodyPr/>
          <a:lstStyle>
            <a:lvl1pPr>
              <a:defRPr/>
            </a:lvl1pPr>
          </a:lstStyle>
          <a:p>
            <a:pPr>
              <a:defRPr/>
            </a:pPr>
            <a:fld id="{31BBE30E-598B-489E-88F4-65C11FC6A152}"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380293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10"/>
          <p:cNvSpPr>
            <a:spLocks noGrp="1" noChangeArrowheads="1"/>
          </p:cNvSpPr>
          <p:nvPr>
            <p:ph type="sldNum" sz="quarter" idx="10"/>
          </p:nvPr>
        </p:nvSpPr>
        <p:spPr>
          <a:ln/>
        </p:spPr>
        <p:txBody>
          <a:bodyPr/>
          <a:lstStyle>
            <a:lvl1pPr>
              <a:defRPr/>
            </a:lvl1pPr>
          </a:lstStyle>
          <a:p>
            <a:pPr>
              <a:defRPr/>
            </a:pPr>
            <a:fld id="{F2FB0077-1038-46D0-8E65-943EDE752A04}" type="slidenum">
              <a:rPr lang="en-US" altLang="ko-KR"/>
              <a:pPr>
                <a:defRPr/>
              </a:pPr>
              <a:t>‹#›</a:t>
            </a:fld>
            <a:endParaRPr lang="en-US" altLang="ko-K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5" name="Rectangle 15"/>
          <p:cNvSpPr>
            <a:spLocks noGrp="1" noChangeArrowheads="1"/>
          </p:cNvSpPr>
          <p:nvPr>
            <p:ph type="sldNum" sz="quarter" idx="11"/>
          </p:nvPr>
        </p:nvSpPr>
        <p:spPr>
          <a:ln/>
        </p:spPr>
        <p:txBody>
          <a:bodyPr/>
          <a:lstStyle>
            <a:lvl1pPr>
              <a:defRPr/>
            </a:lvl1pPr>
          </a:lstStyle>
          <a:p>
            <a:pPr>
              <a:defRPr/>
            </a:pPr>
            <a:fld id="{84163853-D08B-4238-B7FD-9D93032D03D0}"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2951476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5034"/>
            <a:ext cx="2057400" cy="582394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5034"/>
            <a:ext cx="6019800" cy="582394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ko-KR">
                <a:solidFill>
                  <a:srgbClr val="003399"/>
                </a:solidFill>
              </a:rPr>
              <a:t>CS550 Intro. to SE Spring 2007  </a:t>
            </a:r>
          </a:p>
        </p:txBody>
      </p:sp>
      <p:sp>
        <p:nvSpPr>
          <p:cNvPr id="5" name="Rectangle 15"/>
          <p:cNvSpPr>
            <a:spLocks noGrp="1" noChangeArrowheads="1"/>
          </p:cNvSpPr>
          <p:nvPr>
            <p:ph type="sldNum" sz="quarter" idx="11"/>
          </p:nvPr>
        </p:nvSpPr>
        <p:spPr>
          <a:ln/>
        </p:spPr>
        <p:txBody>
          <a:bodyPr/>
          <a:lstStyle>
            <a:lvl1pPr>
              <a:defRPr/>
            </a:lvl1pPr>
          </a:lstStyle>
          <a:p>
            <a:pPr>
              <a:defRPr/>
            </a:pPr>
            <a:fld id="{6C03DF4E-85E2-48E2-ABCD-602C916A294D}" type="slidenum">
              <a:rPr lang="ko-KR" altLang="en-US">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3540859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제목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차트 개체 틀 2"/>
          <p:cNvSpPr>
            <a:spLocks noGrp="1"/>
          </p:cNvSpPr>
          <p:nvPr>
            <p:ph type="chart" idx="1"/>
          </p:nvPr>
        </p:nvSpPr>
        <p:spPr>
          <a:xfrm>
            <a:off x="457200" y="1600200"/>
            <a:ext cx="8229600" cy="4498975"/>
          </a:xfrm>
        </p:spPr>
        <p:txBody>
          <a:bodyPr/>
          <a:lstStyle/>
          <a:p>
            <a:pPr lvl="0"/>
            <a:endParaRPr lang="ko-KR" altLang="en-US" noProof="0" smtClean="0"/>
          </a:p>
        </p:txBody>
      </p:sp>
      <p:sp>
        <p:nvSpPr>
          <p:cNvPr id="4" name="슬라이드 번호 개체 틀 3"/>
          <p:cNvSpPr>
            <a:spLocks noGrp="1"/>
          </p:cNvSpPr>
          <p:nvPr>
            <p:ph type="sldNum" sz="quarter" idx="10"/>
          </p:nvPr>
        </p:nvSpPr>
        <p:spPr/>
        <p:txBody>
          <a:bodyPr/>
          <a:lstStyle>
            <a:lvl1pPr>
              <a:defRPr smtClean="0"/>
            </a:lvl1pPr>
          </a:lstStyle>
          <a:p>
            <a:pPr>
              <a:defRPr/>
            </a:pPr>
            <a:fld id="{6EB2BF78-3502-47B7-8500-876624E5A071}" type="slidenum">
              <a:rPr lang="en-US" altLang="ko-KR">
                <a:solidFill>
                  <a:srgbClr val="003399"/>
                </a:solidFill>
              </a:rPr>
              <a:pPr>
                <a:defRPr/>
              </a:pPr>
              <a:t>‹#›</a:t>
            </a:fld>
            <a:endParaRPr lang="en-US" altLang="ko-KR">
              <a:solidFill>
                <a:srgbClr val="003399"/>
              </a:solidFill>
            </a:endParaRPr>
          </a:p>
        </p:txBody>
      </p:sp>
    </p:spTree>
    <p:extLst>
      <p:ext uri="{BB962C8B-B14F-4D97-AF65-F5344CB8AC3E}">
        <p14:creationId xmlns:p14="http://schemas.microsoft.com/office/powerpoint/2010/main" val="2806810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D6369C5-6E17-45BF-A7E9-CCFAB31657AC}"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573176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8C369AE-7D4A-4E37-8AA4-499D9F739F40}"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73448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DE798DA-19DA-4FD0-9D29-9874E4F3C428}"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46988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A87DF6B-4AC5-4520-97E9-3CABAB564009}"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962981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A7F1C02-42D0-4AC1-9DC5-83C13B5286F2}"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10375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FEB7EB3-A89D-4F1F-BEC8-F49385A4059F}"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07520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BF9868C-99E1-4464-AE53-9CFE674831DE}"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2946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DCFD4478-C536-4AA8-93FA-2EA4355FB3EC}" type="slidenum">
              <a:rPr lang="en-US" altLang="ko-KR"/>
              <a:pPr>
                <a:defRPr/>
              </a:pPr>
              <a:t>‹#›</a:t>
            </a:fld>
            <a:endParaRPr lang="en-US" altLang="ko-K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9A2430B-1E9D-4CBF-BF43-8CF628ED9B3A}"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072801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062A6E1-215F-4A93-90D5-8DA51A9792DE}"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30430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F277410-3231-4FE2-AB0F-A64282ED59E2}"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038701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F19BD7C-0EF7-44B6-85D5-8A668BCD3101}"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r>
              <a:rPr lang="ko-KR" altLang="en-US" smtClean="0">
                <a:solidFill>
                  <a:prstClr val="black">
                    <a:tint val="75000"/>
                  </a:prstClr>
                </a:solidFill>
              </a:rPr>
              <a:t>코드기반 테스트 설계 및 테스트 자동 생성</a:t>
            </a: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D0511ED5-3048-4CF9-802D-78AD5332C64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200376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smtClean="0">
                <a:solidFill>
                  <a:prstClr val="black">
                    <a:tint val="75000"/>
                  </a:prstClr>
                </a:solidFill>
              </a:rPr>
              <a:t>Moonzoo Kim Provable SW Lab</a:t>
            </a:r>
            <a:endParaRPr lang="en-US" altLang="ko-KR" dirty="0">
              <a:solidFill>
                <a:prstClr val="black">
                  <a:tint val="75000"/>
                </a:prstClr>
              </a:solidFill>
            </a:endParaRPr>
          </a:p>
        </p:txBody>
      </p:sp>
      <p:sp>
        <p:nvSpPr>
          <p:cNvPr id="4" name="바닥글 개체 틀 3"/>
          <p:cNvSpPr>
            <a:spLocks noGrp="1"/>
          </p:cNvSpPr>
          <p:nvPr>
            <p:ph type="ftr" sz="quarter" idx="11"/>
          </p:nvPr>
        </p:nvSpPr>
        <p:spPr/>
        <p:txBody>
          <a:bodyPr/>
          <a:lstStyle>
            <a:lvl1pPr>
              <a:defRPr>
                <a:latin typeface="Calibri" pitchFamily="34" charset="0"/>
              </a:defRPr>
            </a:lvl1pPr>
          </a:lstStyle>
          <a:p>
            <a:r>
              <a:rPr lang="en-US" altLang="ko-KR" dirty="0" smtClean="0">
                <a:solidFill>
                  <a:prstClr val="black">
                    <a:tint val="75000"/>
                  </a:prstClr>
                </a:solidFill>
              </a:rPr>
              <a:t>Automated Software Analysis Techniques : Past, Present, and Future </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solidFill>
                  <a:prstClr val="black">
                    <a:tint val="75000"/>
                  </a:prstClr>
                </a:solidFill>
              </a:rPr>
              <a:pPr/>
              <a:t>‹#›</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271960890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solidFill>
                  <a:prstClr val="black">
                    <a:tint val="75000"/>
                  </a:prstClr>
                </a:solidFill>
              </a:rPr>
              <a:pPr>
                <a:defRPr/>
              </a:pPr>
              <a:t>08:09:56</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solidFill>
                  <a:prstClr val="black">
                    <a:tint val="75000"/>
                  </a:prstClr>
                </a:solidFill>
              </a:rPr>
              <a:pPr>
                <a:defRPr/>
              </a:pPr>
              <a:t>‹#›</a:t>
            </a:fld>
            <a:endParaRPr lang="ko-KR" altLang="en-US">
              <a:solidFill>
                <a:prstClr val="black">
                  <a:tint val="75000"/>
                </a:prstClr>
              </a:solidFill>
            </a:endParaRPr>
          </a:p>
        </p:txBody>
      </p:sp>
    </p:spTree>
    <p:extLst>
      <p:ext uri="{BB962C8B-B14F-4D97-AF65-F5344CB8AC3E}">
        <p14:creationId xmlns:p14="http://schemas.microsoft.com/office/powerpoint/2010/main" val="3355858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solidFill>
                  <a:prstClr val="black">
                    <a:tint val="75000"/>
                  </a:prstClr>
                </a:solidFill>
              </a:rPr>
              <a:pPr>
                <a:defRPr/>
              </a:pPr>
              <a:t>08:09:56</a:t>
            </a:fld>
            <a:endParaRPr lang="ko-KR" altLang="en-US" dirty="0">
              <a:solidFill>
                <a:prstClr val="black">
                  <a:tint val="75000"/>
                </a:prstClr>
              </a:solidFill>
            </a:endParaRPr>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a:solidFill>
                <a:prstClr val="black">
                  <a:tint val="75000"/>
                </a:prstClr>
              </a:solidFill>
            </a:endParaRPr>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a:solidFill>
                  <a:prstClr val="black">
                    <a:tint val="75000"/>
                  </a:prstClr>
                </a:solidFill>
              </a:rPr>
              <a:pPr>
                <a:defRPr/>
              </a:pPr>
              <a:t>‹#›</a:t>
            </a:fld>
            <a:r>
              <a:rPr lang="en-US" altLang="ko-KR" dirty="0">
                <a:solidFill>
                  <a:prstClr val="black">
                    <a:tint val="75000"/>
                  </a:prstClr>
                </a:solidFill>
              </a:rPr>
              <a:t>/24</a:t>
            </a:r>
            <a:endParaRPr lang="ko-KR" altLang="en-US" dirty="0">
              <a:solidFill>
                <a:prstClr val="black">
                  <a:tint val="75000"/>
                </a:prstClr>
              </a:solidFill>
            </a:endParaRPr>
          </a:p>
        </p:txBody>
      </p:sp>
    </p:spTree>
    <p:extLst>
      <p:ext uri="{BB962C8B-B14F-4D97-AF65-F5344CB8AC3E}">
        <p14:creationId xmlns:p14="http://schemas.microsoft.com/office/powerpoint/2010/main" val="212967357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59313" y="981075"/>
            <a:ext cx="4038600" cy="25161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59313" y="3649663"/>
            <a:ext cx="4038600" cy="25161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solidFill>
                  <a:prstClr val="black">
                    <a:tint val="75000"/>
                  </a:prstClr>
                </a:solidFill>
              </a:rPr>
              <a:pPr/>
              <a:t>‹#›</a:t>
            </a:fld>
            <a:endParaRPr lang="en-US" altLang="ko-KR">
              <a:solidFill>
                <a:prstClr val="black">
                  <a:tint val="75000"/>
                </a:prstClr>
              </a:solidFill>
            </a:endParaRPr>
          </a:p>
        </p:txBody>
      </p:sp>
      <p:sp>
        <p:nvSpPr>
          <p:cNvPr id="7" name="Rectangle 9"/>
          <p:cNvSpPr>
            <a:spLocks noGrp="1" noChangeArrowheads="1"/>
          </p:cNvSpPr>
          <p:nvPr>
            <p:ph type="ftr" sz="quarter" idx="11"/>
          </p:nvPr>
        </p:nvSpPr>
        <p:spPr>
          <a:ln/>
        </p:spPr>
        <p:txBody>
          <a:bodyPr/>
          <a:lstStyle>
            <a:lvl1pPr>
              <a:defRPr/>
            </a:lvl1pPr>
          </a:lstStyle>
          <a:p>
            <a:endParaRPr lang="en-US" altLang="ko-KR">
              <a:solidFill>
                <a:prstClr val="black">
                  <a:tint val="75000"/>
                </a:prstClr>
              </a:solidFill>
            </a:endParaRPr>
          </a:p>
        </p:txBody>
      </p:sp>
    </p:spTree>
    <p:extLst>
      <p:ext uri="{BB962C8B-B14F-4D97-AF65-F5344CB8AC3E}">
        <p14:creationId xmlns:p14="http://schemas.microsoft.com/office/powerpoint/2010/main" val="1025218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59819" name="Rectangle 11"/>
          <p:cNvSpPr>
            <a:spLocks noGrp="1" noChangeArrowheads="1"/>
          </p:cNvSpPr>
          <p:nvPr>
            <p:ph type="ctrTitle" sz="quarter"/>
          </p:nvPr>
        </p:nvSpPr>
        <p:spPr>
          <a:xfrm>
            <a:off x="685800" y="1735931"/>
            <a:ext cx="7772400" cy="1921669"/>
          </a:xfrm>
        </p:spPr>
        <p:txBody>
          <a:bodyPr/>
          <a:lstStyle>
            <a:lvl1pPr>
              <a:defRPr sz="4800"/>
            </a:lvl1pPr>
          </a:lstStyle>
          <a:p>
            <a:r>
              <a:rPr lang="ko-KR" altLang="en-US"/>
              <a:t>마스터 제목 스타일 편집</a:t>
            </a:r>
          </a:p>
        </p:txBody>
      </p:sp>
      <p:sp>
        <p:nvSpPr>
          <p:cNvPr id="759820" name="Rectangle 12"/>
          <p:cNvSpPr>
            <a:spLocks noGrp="1" noChangeArrowheads="1"/>
          </p:cNvSpPr>
          <p:nvPr>
            <p:ph type="subTitle" sz="quarter" idx="1"/>
          </p:nvPr>
        </p:nvSpPr>
        <p:spPr>
          <a:xfrm>
            <a:off x="1371600" y="3886200"/>
            <a:ext cx="6400800" cy="1752005"/>
          </a:xfrm>
        </p:spPr>
        <p:txBody>
          <a:bodyPr/>
          <a:lstStyle>
            <a:lvl1pPr marL="0" indent="0" algn="ctr">
              <a:buFont typeface="Wingdings" pitchFamily="2" charset="2"/>
              <a:buNone/>
              <a:defRPr/>
            </a:lvl1pPr>
          </a:lstStyle>
          <a:p>
            <a:r>
              <a:rPr lang="ko-KR" altLang="en-US"/>
              <a:t>마스터 부제목 스타일 편집</a:t>
            </a:r>
          </a:p>
        </p:txBody>
      </p:sp>
      <p:sp>
        <p:nvSpPr>
          <p:cNvPr id="4" name="Rectangle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defRPr kumimoji="0" sz="1200" b="0">
                <a:solidFill>
                  <a:srgbClr val="FFFFFF"/>
                </a:solidFill>
                <a:latin typeface="Arial" charset="0"/>
                <a:ea typeface="굴림" charset="-127"/>
              </a:defRPr>
            </a:lvl1pPr>
          </a:lstStyle>
          <a:p>
            <a:pPr latinLnBrk="0">
              <a:defRPr/>
            </a:pPr>
            <a:endParaRPr lang="en-US" altLang="ko-KR"/>
          </a:p>
        </p:txBody>
      </p:sp>
      <p:sp>
        <p:nvSpPr>
          <p:cNvPr id="5" name="Rectangle 14"/>
          <p:cNvSpPr>
            <a:spLocks noGrp="1" noChangeArrowheads="1"/>
          </p:cNvSpPr>
          <p:nvPr>
            <p:ph type="ftr" sz="quarter" idx="11"/>
          </p:nvPr>
        </p:nvSpPr>
        <p:spPr>
          <a:xfrm>
            <a:off x="3124200" y="6251575"/>
            <a:ext cx="2895600" cy="476250"/>
          </a:xfrm>
        </p:spPr>
        <p:txBody>
          <a:bodyPr/>
          <a:lstStyle>
            <a:lvl1pPr algn="ctr" eaLnBrk="1" hangingPunct="1">
              <a:lnSpc>
                <a:spcPct val="100000"/>
              </a:lnSpc>
              <a:spcBef>
                <a:spcPct val="0"/>
              </a:spcBef>
              <a:defRPr kumimoji="1" sz="1200" b="0">
                <a:solidFill>
                  <a:srgbClr val="FFFFFF"/>
                </a:solidFill>
                <a:latin typeface="Arial" charset="0"/>
              </a:defRPr>
            </a:lvl1pPr>
          </a:lstStyle>
          <a:p>
            <a:pPr>
              <a:defRPr/>
            </a:pPr>
            <a:endParaRPr lang="en-US" altLang="ko-KR"/>
          </a:p>
        </p:txBody>
      </p:sp>
      <p:sp>
        <p:nvSpPr>
          <p:cNvPr id="6" name="Rectangle 15"/>
          <p:cNvSpPr>
            <a:spLocks noGrp="1" noChangeArrowheads="1"/>
          </p:cNvSpPr>
          <p:nvPr>
            <p:ph type="sldNum" sz="quarter" idx="12"/>
          </p:nvPr>
        </p:nvSpPr>
        <p:spPr>
          <a:xfrm>
            <a:off x="6553200" y="6254750"/>
            <a:ext cx="2133600" cy="476250"/>
          </a:xfrm>
        </p:spPr>
        <p:txBody>
          <a:bodyPr/>
          <a:lstStyle>
            <a:lvl1pPr>
              <a:defRPr kumimoji="1" b="1">
                <a:solidFill>
                  <a:srgbClr val="FFFFFF"/>
                </a:solidFill>
                <a:ea typeface="HY견고딕" panose="02030600000101010101" pitchFamily="18" charset="-127"/>
              </a:defRPr>
            </a:lvl1pPr>
          </a:lstStyle>
          <a:p>
            <a:pPr>
              <a:defRPr/>
            </a:pPr>
            <a:fld id="{A4EFFAA6-7331-4697-87BF-D30F92BB5A1F}" type="slidenum">
              <a:rPr lang="ko-KR" altLang="en-US"/>
              <a:pPr>
                <a:defRPr/>
              </a:pPr>
              <a:t>‹#›</a:t>
            </a:fld>
            <a:endParaRPr lang="en-US" altLang="ko-KR"/>
          </a:p>
        </p:txBody>
      </p:sp>
    </p:spTree>
    <p:extLst>
      <p:ext uri="{BB962C8B-B14F-4D97-AF65-F5344CB8AC3E}">
        <p14:creationId xmlns:p14="http://schemas.microsoft.com/office/powerpoint/2010/main" val="3385666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cs typeface="Arial" pitchFamily="34"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p:txBody>
          <a:bodyPr/>
          <a:lstStyle>
            <a:lvl1pPr>
              <a:defRPr kumimoji="1" b="1">
                <a:latin typeface="Arial" pitchFamily="34" charset="0"/>
                <a:cs typeface="Arial" pitchFamily="34" charset="0"/>
              </a:defRPr>
            </a:lvl1pPr>
          </a:lstStyle>
          <a:p>
            <a:pPr>
              <a:defRPr/>
            </a:pPr>
            <a:r>
              <a:rPr lang="en-US" altLang="ko-KR"/>
              <a:t>CS550 Intro. to SE Spring 2007  </a:t>
            </a:r>
          </a:p>
        </p:txBody>
      </p:sp>
      <p:sp>
        <p:nvSpPr>
          <p:cNvPr id="5" name="Rectangle 15"/>
          <p:cNvSpPr>
            <a:spLocks noGrp="1" noChangeArrowheads="1"/>
          </p:cNvSpPr>
          <p:nvPr>
            <p:ph type="sldNum" sz="quarter" idx="11"/>
          </p:nvPr>
        </p:nvSpPr>
        <p:spPr/>
        <p:txBody>
          <a:bodyPr/>
          <a:lstStyle>
            <a:lvl1pPr>
              <a:defRPr kumimoji="1" b="1">
                <a:ea typeface="HY견고딕" panose="02030600000101010101" pitchFamily="18" charset="-127"/>
                <a:cs typeface="Arial" panose="020B0604020202020204" pitchFamily="34" charset="0"/>
              </a:defRPr>
            </a:lvl1pPr>
          </a:lstStyle>
          <a:p>
            <a:pPr>
              <a:defRPr/>
            </a:pPr>
            <a:fld id="{7321426A-767A-47E2-AE7D-970CC7909426}" type="slidenum">
              <a:rPr lang="ko-KR" altLang="en-US"/>
              <a:pPr>
                <a:defRPr/>
              </a:pPr>
              <a:t>‹#›</a:t>
            </a:fld>
            <a:endParaRPr lang="en-US" altLang="ko-KR"/>
          </a:p>
        </p:txBody>
      </p:sp>
    </p:spTree>
    <p:extLst>
      <p:ext uri="{BB962C8B-B14F-4D97-AF65-F5344CB8AC3E}">
        <p14:creationId xmlns:p14="http://schemas.microsoft.com/office/powerpoint/2010/main" val="216334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0"/>
          <p:cNvSpPr>
            <a:spLocks noGrp="1" noChangeArrowheads="1"/>
          </p:cNvSpPr>
          <p:nvPr>
            <p:ph type="sldNum" sz="quarter" idx="10"/>
          </p:nvPr>
        </p:nvSpPr>
        <p:spPr>
          <a:ln/>
        </p:spPr>
        <p:txBody>
          <a:bodyPr/>
          <a:lstStyle>
            <a:lvl1pPr>
              <a:defRPr/>
            </a:lvl1pPr>
          </a:lstStyle>
          <a:p>
            <a:pPr>
              <a:defRPr/>
            </a:pPr>
            <a:fld id="{8C0781FF-7161-4392-A808-00123A58CE96}" type="slidenum">
              <a:rPr lang="en-US" altLang="ko-KR"/>
              <a:pPr>
                <a:defRPr/>
              </a:pPr>
              <a:t>‹#›</a:t>
            </a:fld>
            <a:endParaRPr lang="en-US" altLang="ko-K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7696"/>
            <a:ext cx="7772400" cy="1360884"/>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750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5"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CE6745C0-869B-42EC-A71E-3B21370D144F}" type="slidenum">
              <a:rPr lang="ko-KR" altLang="en-US"/>
              <a:pPr>
                <a:defRPr/>
              </a:pPr>
              <a:t>‹#›</a:t>
            </a:fld>
            <a:endParaRPr lang="en-US" altLang="ko-KR"/>
          </a:p>
        </p:txBody>
      </p:sp>
    </p:spTree>
    <p:extLst>
      <p:ext uri="{BB962C8B-B14F-4D97-AF65-F5344CB8AC3E}">
        <p14:creationId xmlns:p14="http://schemas.microsoft.com/office/powerpoint/2010/main" val="220064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2"/>
            <a:ext cx="4038600" cy="4498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2"/>
            <a:ext cx="4038600" cy="4498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6"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1020D8DE-5DE2-4728-8FAA-1163831960E9}" type="slidenum">
              <a:rPr lang="ko-KR" altLang="en-US"/>
              <a:pPr>
                <a:defRPr/>
              </a:pPr>
              <a:t>‹#›</a:t>
            </a:fld>
            <a:endParaRPr lang="en-US" altLang="ko-KR"/>
          </a:p>
        </p:txBody>
      </p:sp>
    </p:spTree>
    <p:extLst>
      <p:ext uri="{BB962C8B-B14F-4D97-AF65-F5344CB8AC3E}">
        <p14:creationId xmlns:p14="http://schemas.microsoft.com/office/powerpoint/2010/main" val="2879698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908"/>
            <a:ext cx="4040188" cy="6393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5272"/>
            <a:ext cx="4040188"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8" y="1535908"/>
            <a:ext cx="4041775" cy="6393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8" y="2175272"/>
            <a:ext cx="4041775"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8"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3AE52BA3-47EF-4865-B211-29233738E871}" type="slidenum">
              <a:rPr lang="ko-KR" altLang="en-US"/>
              <a:pPr>
                <a:defRPr/>
              </a:pPr>
              <a:t>‹#›</a:t>
            </a:fld>
            <a:endParaRPr lang="en-US" altLang="ko-KR"/>
          </a:p>
        </p:txBody>
      </p:sp>
    </p:spTree>
    <p:extLst>
      <p:ext uri="{BB962C8B-B14F-4D97-AF65-F5344CB8AC3E}">
        <p14:creationId xmlns:p14="http://schemas.microsoft.com/office/powerpoint/2010/main" val="28516734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4"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1B7F0533-21F8-4992-ADC3-21E57ACF2D1C}" type="slidenum">
              <a:rPr lang="ko-KR" altLang="en-US"/>
              <a:pPr>
                <a:defRPr/>
              </a:pPr>
              <a:t>‹#›</a:t>
            </a:fld>
            <a:endParaRPr lang="en-US" altLang="ko-KR"/>
          </a:p>
        </p:txBody>
      </p:sp>
    </p:spTree>
    <p:extLst>
      <p:ext uri="{BB962C8B-B14F-4D97-AF65-F5344CB8AC3E}">
        <p14:creationId xmlns:p14="http://schemas.microsoft.com/office/powerpoint/2010/main" val="2055311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3"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E21841F8-2538-4350-BCB2-20673C1F8306}" type="slidenum">
              <a:rPr lang="ko-KR" altLang="en-US"/>
              <a:pPr>
                <a:defRPr/>
              </a:pPr>
              <a:t>‹#›</a:t>
            </a:fld>
            <a:endParaRPr lang="en-US" altLang="ko-KR"/>
          </a:p>
        </p:txBody>
      </p:sp>
    </p:spTree>
    <p:extLst>
      <p:ext uri="{BB962C8B-B14F-4D97-AF65-F5344CB8AC3E}">
        <p14:creationId xmlns:p14="http://schemas.microsoft.com/office/powerpoint/2010/main" val="1602824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250"/>
            <a:ext cx="3008313" cy="1162645"/>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251"/>
            <a:ext cx="5111750" cy="5852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2" y="1435894"/>
            <a:ext cx="3008313" cy="4689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6"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DAC65A45-BB88-453B-B55A-C391FB487157}" type="slidenum">
              <a:rPr lang="ko-KR" altLang="en-US"/>
              <a:pPr>
                <a:defRPr/>
              </a:pPr>
              <a:t>‹#›</a:t>
            </a:fld>
            <a:endParaRPr lang="en-US" altLang="ko-KR"/>
          </a:p>
        </p:txBody>
      </p:sp>
    </p:spTree>
    <p:extLst>
      <p:ext uri="{BB962C8B-B14F-4D97-AF65-F5344CB8AC3E}">
        <p14:creationId xmlns:p14="http://schemas.microsoft.com/office/powerpoint/2010/main" val="13736670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1"/>
            <a:ext cx="5486400" cy="566143"/>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5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6744"/>
            <a:ext cx="5486400" cy="805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6"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EEE0A159-29F3-414B-916E-3D42FBFBD7F8}" type="slidenum">
              <a:rPr lang="ko-KR" altLang="en-US"/>
              <a:pPr>
                <a:defRPr/>
              </a:pPr>
              <a:t>‹#›</a:t>
            </a:fld>
            <a:endParaRPr lang="en-US" altLang="ko-KR"/>
          </a:p>
        </p:txBody>
      </p:sp>
    </p:spTree>
    <p:extLst>
      <p:ext uri="{BB962C8B-B14F-4D97-AF65-F5344CB8AC3E}">
        <p14:creationId xmlns:p14="http://schemas.microsoft.com/office/powerpoint/2010/main" val="21299522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5"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1294EC0C-F2CB-4786-AD84-029F049A4C07}" type="slidenum">
              <a:rPr lang="ko-KR" altLang="en-US"/>
              <a:pPr>
                <a:defRPr/>
              </a:pPr>
              <a:t>‹#›</a:t>
            </a:fld>
            <a:endParaRPr lang="en-US" altLang="ko-KR"/>
          </a:p>
        </p:txBody>
      </p:sp>
    </p:spTree>
    <p:extLst>
      <p:ext uri="{BB962C8B-B14F-4D97-AF65-F5344CB8AC3E}">
        <p14:creationId xmlns:p14="http://schemas.microsoft.com/office/powerpoint/2010/main" val="474425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5034"/>
            <a:ext cx="2057400" cy="582394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5034"/>
            <a:ext cx="6019800" cy="582394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4"/>
          <p:cNvSpPr>
            <a:spLocks noGrp="1" noChangeArrowheads="1"/>
          </p:cNvSpPr>
          <p:nvPr>
            <p:ph type="ftr" sz="quarter" idx="10"/>
          </p:nvPr>
        </p:nvSpPr>
        <p:spPr/>
        <p:txBody>
          <a:bodyPr/>
          <a:lstStyle>
            <a:lvl1pPr>
              <a:defRPr kumimoji="1" b="1"/>
            </a:lvl1pPr>
          </a:lstStyle>
          <a:p>
            <a:pPr>
              <a:defRPr/>
            </a:pPr>
            <a:r>
              <a:rPr lang="en-US" altLang="ko-KR"/>
              <a:t>CS550 Intro. to SE Spring 2007  </a:t>
            </a:r>
          </a:p>
        </p:txBody>
      </p:sp>
      <p:sp>
        <p:nvSpPr>
          <p:cNvPr id="5" name="Rectangle 15"/>
          <p:cNvSpPr>
            <a:spLocks noGrp="1" noChangeArrowheads="1"/>
          </p:cNvSpPr>
          <p:nvPr>
            <p:ph type="sldNum" sz="quarter" idx="11"/>
          </p:nvPr>
        </p:nvSpPr>
        <p:spPr/>
        <p:txBody>
          <a:bodyPr/>
          <a:lstStyle>
            <a:lvl1pPr>
              <a:defRPr kumimoji="1" b="1">
                <a:ea typeface="HY견고딕" panose="02030600000101010101" pitchFamily="18" charset="-127"/>
              </a:defRPr>
            </a:lvl1pPr>
          </a:lstStyle>
          <a:p>
            <a:pPr>
              <a:defRPr/>
            </a:pPr>
            <a:fld id="{A641E588-87F2-4135-92F4-E42500F74308}" type="slidenum">
              <a:rPr lang="ko-KR" altLang="en-US"/>
              <a:pPr>
                <a:defRPr/>
              </a:pPr>
              <a:t>‹#›</a:t>
            </a:fld>
            <a:endParaRPr lang="en-US" altLang="ko-KR"/>
          </a:p>
        </p:txBody>
      </p:sp>
    </p:spTree>
    <p:extLst>
      <p:ext uri="{BB962C8B-B14F-4D97-AF65-F5344CB8AC3E}">
        <p14:creationId xmlns:p14="http://schemas.microsoft.com/office/powerpoint/2010/main" val="21700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0"/>
          <p:cNvSpPr>
            <a:spLocks noGrp="1" noChangeArrowheads="1"/>
          </p:cNvSpPr>
          <p:nvPr>
            <p:ph type="sldNum" sz="quarter" idx="10"/>
          </p:nvPr>
        </p:nvSpPr>
        <p:spPr>
          <a:ln/>
        </p:spPr>
        <p:txBody>
          <a:bodyPr/>
          <a:lstStyle>
            <a:lvl1pPr>
              <a:defRPr/>
            </a:lvl1pPr>
          </a:lstStyle>
          <a:p>
            <a:pPr>
              <a:defRPr/>
            </a:pPr>
            <a:fld id="{C5833FCC-44BF-4452-8FB2-B075F75F0C35}"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kaist.ac.kr/main2.html"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11.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12.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7.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8.xml"/><Relationship Id="rId4"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7"/>
          <p:cNvSpPr>
            <a:spLocks noGrp="1" noChangeArrowheads="1"/>
          </p:cNvSpPr>
          <p:nvPr>
            <p:ph type="title"/>
          </p:nvPr>
        </p:nvSpPr>
        <p:spPr bwMode="auto">
          <a:xfrm>
            <a:off x="268288" y="276225"/>
            <a:ext cx="8624887" cy="777875"/>
          </a:xfrm>
          <a:prstGeom prst="roundRect">
            <a:avLst>
              <a:gd name="adj" fmla="val 16667"/>
            </a:avLst>
          </a:prstGeom>
          <a:solidFill>
            <a:srgbClr val="E7ECF5"/>
          </a:solidFill>
          <a:ln w="9525">
            <a:solidFill>
              <a:schemeClr val="accent2"/>
            </a:solidFill>
            <a:round/>
            <a:headEnd/>
            <a:tailEnd/>
          </a:ln>
        </p:spPr>
        <p:txBody>
          <a:bodyPr vert="horz" wrap="square" lIns="91440" tIns="45720" rIns="91440" bIns="45720" numCol="1" anchor="b" anchorCtr="0" compatLnSpc="1">
            <a:prstTxWarp prst="textNoShape">
              <a:avLst/>
            </a:prstTxWarp>
            <a:spAutoFit/>
          </a:bodyPr>
          <a:lstStyle/>
          <a:p>
            <a:pPr lvl="0"/>
            <a:r>
              <a:rPr lang="ko-KR" altLang="en-US" smtClean="0"/>
              <a:t>마스터 제목 스타일 편집</a:t>
            </a:r>
          </a:p>
        </p:txBody>
      </p:sp>
      <p:sp>
        <p:nvSpPr>
          <p:cNvPr id="2051" name="Rectangle 8"/>
          <p:cNvSpPr>
            <a:spLocks noGrp="1" noChangeArrowheads="1"/>
          </p:cNvSpPr>
          <p:nvPr>
            <p:ph type="body" idx="1"/>
          </p:nvPr>
        </p:nvSpPr>
        <p:spPr bwMode="auto">
          <a:xfrm>
            <a:off x="228600" y="1255713"/>
            <a:ext cx="8610600" cy="5221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30729" name="Rectangle 9"/>
          <p:cNvSpPr>
            <a:spLocks noChangeArrowheads="1"/>
          </p:cNvSpPr>
          <p:nvPr/>
        </p:nvSpPr>
        <p:spPr bwMode="invGray">
          <a:xfrm>
            <a:off x="0" y="1071563"/>
            <a:ext cx="9144000" cy="71437"/>
          </a:xfrm>
          <a:prstGeom prst="rect">
            <a:avLst/>
          </a:prstGeom>
          <a:gradFill rotWithShape="1">
            <a:gsLst>
              <a:gs pos="0">
                <a:srgbClr val="000099">
                  <a:alpha val="11000"/>
                </a:srgbClr>
              </a:gs>
              <a:gs pos="100000">
                <a:srgbClr val="000099">
                  <a:gamma/>
                  <a:shade val="46275"/>
                  <a:invGamma/>
                </a:srgbClr>
              </a:gs>
            </a:gsLst>
            <a:lin ang="0" scaled="1"/>
          </a:gradFill>
          <a:ln w="9525">
            <a:noFill/>
            <a:miter lim="800000"/>
            <a:headEnd/>
            <a:tailEnd/>
          </a:ln>
          <a:effectLst/>
        </p:spPr>
        <p:txBody>
          <a:bodyPr wrap="none" anchor="ctr"/>
          <a:lstStyle/>
          <a:p>
            <a:pPr>
              <a:defRPr/>
            </a:pPr>
            <a:endParaRPr lang="ko-KR" altLang="en-US"/>
          </a:p>
        </p:txBody>
      </p:sp>
      <p:sp>
        <p:nvSpPr>
          <p:cNvPr id="30730" name="Rectangle 10"/>
          <p:cNvSpPr>
            <a:spLocks noGrp="1" noChangeArrowheads="1"/>
          </p:cNvSpPr>
          <p:nvPr>
            <p:ph type="sldNum" sz="quarter" idx="4"/>
          </p:nvPr>
        </p:nvSpPr>
        <p:spPr bwMode="auto">
          <a:xfrm>
            <a:off x="3657600" y="6586538"/>
            <a:ext cx="21336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굴림" pitchFamily="50" charset="-127"/>
                <a:ea typeface="굴림" pitchFamily="50" charset="-127"/>
              </a:defRPr>
            </a:lvl1pPr>
          </a:lstStyle>
          <a:p>
            <a:pPr>
              <a:defRPr/>
            </a:pPr>
            <a:fld id="{7A7D2839-90C0-4394-B4A3-98AFD599AEF6}" type="slidenum">
              <a:rPr lang="en-US" altLang="ko-KR"/>
              <a:pPr>
                <a:defRPr/>
              </a:pPr>
              <a:t>‹#›</a:t>
            </a:fld>
            <a:endParaRPr lang="en-US" altLang="ko-KR"/>
          </a:p>
        </p:txBody>
      </p:sp>
      <p:sp>
        <p:nvSpPr>
          <p:cNvPr id="30732" name="Rectangle 12"/>
          <p:cNvSpPr>
            <a:spLocks noChangeArrowheads="1"/>
          </p:cNvSpPr>
          <p:nvPr userDrawn="1"/>
        </p:nvSpPr>
        <p:spPr bwMode="auto">
          <a:xfrm>
            <a:off x="7162800" y="6521450"/>
            <a:ext cx="1219200" cy="336550"/>
          </a:xfrm>
          <a:prstGeom prst="rect">
            <a:avLst/>
          </a:prstGeom>
          <a:noFill/>
          <a:ln w="12700" algn="ctr">
            <a:noFill/>
            <a:miter lim="800000"/>
            <a:headEnd/>
            <a:tailEnd/>
          </a:ln>
          <a:effectLst/>
        </p:spPr>
        <p:txBody>
          <a:bodyPr>
            <a:spAutoFit/>
          </a:bodyPr>
          <a:lstStyle/>
          <a:p>
            <a:pPr algn="ctr">
              <a:lnSpc>
                <a:spcPct val="80000"/>
              </a:lnSpc>
              <a:defRPr/>
            </a:pPr>
            <a:r>
              <a:rPr lang="en-US" altLang="ko-KR" sz="1000" dirty="0" smtClean="0">
                <a:solidFill>
                  <a:schemeClr val="accent2"/>
                </a:solidFill>
              </a:rPr>
              <a:t>.</a:t>
            </a:r>
            <a:endParaRPr lang="en-US" altLang="ko-KR" sz="1000" dirty="0">
              <a:solidFill>
                <a:schemeClr val="accent2"/>
              </a:solidFill>
            </a:endParaRPr>
          </a:p>
          <a:p>
            <a:pPr algn="ctr">
              <a:lnSpc>
                <a:spcPct val="80000"/>
              </a:lnSpc>
              <a:defRPr/>
            </a:pPr>
            <a:r>
              <a:rPr lang="en-US" altLang="ko-KR" sz="1000" dirty="0">
                <a:solidFill>
                  <a:schemeClr val="accent2"/>
                </a:solidFill>
              </a:rPr>
              <a:t>CS Dept. KAIST</a:t>
            </a:r>
          </a:p>
        </p:txBody>
      </p:sp>
      <p:pic>
        <p:nvPicPr>
          <p:cNvPr id="2055" name="Picture 13" descr="top_logo">
            <a:hlinkClick r:id="rId17"/>
          </p:cNvPr>
          <p:cNvPicPr>
            <a:picLocks noChangeAspect="1" noChangeArrowheads="1"/>
          </p:cNvPicPr>
          <p:nvPr userDrawn="1"/>
        </p:nvPicPr>
        <p:blipFill>
          <a:blip r:embed="rId18">
            <a:clrChange>
              <a:clrFrom>
                <a:srgbClr val="FFFFFF"/>
              </a:clrFrom>
              <a:clrTo>
                <a:srgbClr val="FFFFFF">
                  <a:alpha val="0"/>
                </a:srgbClr>
              </a:clrTo>
            </a:clrChange>
          </a:blip>
          <a:srcRect b="9448"/>
          <a:stretch>
            <a:fillRect/>
          </a:stretch>
        </p:blipFill>
        <p:spPr bwMode="auto">
          <a:xfrm>
            <a:off x="8191500" y="6513513"/>
            <a:ext cx="952500" cy="344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hdr="0" ftr="0" dt="0"/>
  <p:txStyles>
    <p:titleStyle>
      <a:lvl1pPr algn="ctr" rtl="0" eaLnBrk="0" fontAlgn="base" latinLnBrk="1" hangingPunct="0">
        <a:spcBef>
          <a:spcPct val="0"/>
        </a:spcBef>
        <a:spcAft>
          <a:spcPct val="0"/>
        </a:spcAft>
        <a:defRPr kumimoji="1" sz="4000" b="1">
          <a:solidFill>
            <a:srgbClr val="0000CC"/>
          </a:solidFill>
          <a:latin typeface="+mj-lt"/>
          <a:ea typeface="+mj-ea"/>
          <a:cs typeface="+mj-cs"/>
        </a:defRPr>
      </a:lvl1pPr>
      <a:lvl2pPr algn="ctr" rtl="0" eaLnBrk="0" fontAlgn="base" latinLnBrk="1" hangingPunct="0">
        <a:spcBef>
          <a:spcPct val="0"/>
        </a:spcBef>
        <a:spcAft>
          <a:spcPct val="0"/>
        </a:spcAft>
        <a:defRPr kumimoji="1" sz="4000" b="1">
          <a:solidFill>
            <a:srgbClr val="0000CC"/>
          </a:solidFill>
          <a:latin typeface="Arial" charset="0"/>
          <a:ea typeface="HY크리스탈M" pitchFamily="18" charset="-127"/>
        </a:defRPr>
      </a:lvl2pPr>
      <a:lvl3pPr algn="ctr" rtl="0" eaLnBrk="0" fontAlgn="base" latinLnBrk="1" hangingPunct="0">
        <a:spcBef>
          <a:spcPct val="0"/>
        </a:spcBef>
        <a:spcAft>
          <a:spcPct val="0"/>
        </a:spcAft>
        <a:defRPr kumimoji="1" sz="4000" b="1">
          <a:solidFill>
            <a:srgbClr val="0000CC"/>
          </a:solidFill>
          <a:latin typeface="Arial" charset="0"/>
          <a:ea typeface="HY크리스탈M" pitchFamily="18" charset="-127"/>
        </a:defRPr>
      </a:lvl3pPr>
      <a:lvl4pPr algn="ctr" rtl="0" eaLnBrk="0" fontAlgn="base" latinLnBrk="1" hangingPunct="0">
        <a:spcBef>
          <a:spcPct val="0"/>
        </a:spcBef>
        <a:spcAft>
          <a:spcPct val="0"/>
        </a:spcAft>
        <a:defRPr kumimoji="1" sz="4000" b="1">
          <a:solidFill>
            <a:srgbClr val="0000CC"/>
          </a:solidFill>
          <a:latin typeface="Arial" charset="0"/>
          <a:ea typeface="HY크리스탈M" pitchFamily="18" charset="-127"/>
        </a:defRPr>
      </a:lvl4pPr>
      <a:lvl5pPr algn="ctr" rtl="0" eaLnBrk="0" fontAlgn="base" latinLnBrk="1" hangingPunct="0">
        <a:spcBef>
          <a:spcPct val="0"/>
        </a:spcBef>
        <a:spcAft>
          <a:spcPct val="0"/>
        </a:spcAft>
        <a:defRPr kumimoji="1" sz="4000" b="1">
          <a:solidFill>
            <a:srgbClr val="0000CC"/>
          </a:solidFill>
          <a:latin typeface="Arial" charset="0"/>
          <a:ea typeface="HY크리스탈M" pitchFamily="18" charset="-127"/>
        </a:defRPr>
      </a:lvl5pPr>
      <a:lvl6pPr marL="457200" algn="ctr" rtl="0" fontAlgn="base" latinLnBrk="1">
        <a:spcBef>
          <a:spcPct val="0"/>
        </a:spcBef>
        <a:spcAft>
          <a:spcPct val="0"/>
        </a:spcAft>
        <a:defRPr kumimoji="1" sz="4000" b="1">
          <a:solidFill>
            <a:srgbClr val="0000CC"/>
          </a:solidFill>
          <a:latin typeface="Arial" charset="0"/>
          <a:ea typeface="HY크리스탈M" pitchFamily="18" charset="-127"/>
        </a:defRPr>
      </a:lvl6pPr>
      <a:lvl7pPr marL="914400" algn="ctr" rtl="0" fontAlgn="base" latinLnBrk="1">
        <a:spcBef>
          <a:spcPct val="0"/>
        </a:spcBef>
        <a:spcAft>
          <a:spcPct val="0"/>
        </a:spcAft>
        <a:defRPr kumimoji="1" sz="4000" b="1">
          <a:solidFill>
            <a:srgbClr val="0000CC"/>
          </a:solidFill>
          <a:latin typeface="Arial" charset="0"/>
          <a:ea typeface="HY크리스탈M" pitchFamily="18" charset="-127"/>
        </a:defRPr>
      </a:lvl7pPr>
      <a:lvl8pPr marL="1371600" algn="ctr" rtl="0" fontAlgn="base" latinLnBrk="1">
        <a:spcBef>
          <a:spcPct val="0"/>
        </a:spcBef>
        <a:spcAft>
          <a:spcPct val="0"/>
        </a:spcAft>
        <a:defRPr kumimoji="1" sz="4000" b="1">
          <a:solidFill>
            <a:srgbClr val="0000CC"/>
          </a:solidFill>
          <a:latin typeface="Arial" charset="0"/>
          <a:ea typeface="HY크리스탈M" pitchFamily="18" charset="-127"/>
        </a:defRPr>
      </a:lvl8pPr>
      <a:lvl9pPr marL="1828800" algn="ctr" rtl="0" fontAlgn="base" latinLnBrk="1">
        <a:spcBef>
          <a:spcPct val="0"/>
        </a:spcBef>
        <a:spcAft>
          <a:spcPct val="0"/>
        </a:spcAft>
        <a:defRPr kumimoji="1" sz="4000" b="1">
          <a:solidFill>
            <a:srgbClr val="0000CC"/>
          </a:solidFill>
          <a:latin typeface="Arial" charset="0"/>
          <a:ea typeface="HY크리스탈M" pitchFamily="18" charset="-127"/>
        </a:defRPr>
      </a:lvl9pPr>
    </p:titleStyle>
    <p:bodyStyle>
      <a:lvl1pPr marL="342900" indent="-342900" algn="l" rtl="0" eaLnBrk="0" fontAlgn="base" latinLnBrk="1" hangingPunct="0">
        <a:spcBef>
          <a:spcPct val="20000"/>
        </a:spcBef>
        <a:spcAft>
          <a:spcPct val="0"/>
        </a:spcAft>
        <a:buChar char="•"/>
        <a:defRPr kumimoji="1" sz="2400" b="1">
          <a:solidFill>
            <a:schemeClr val="accent2"/>
          </a:solidFill>
          <a:latin typeface="+mn-lt"/>
          <a:ea typeface="+mn-ea"/>
          <a:cs typeface="+mn-cs"/>
        </a:defRPr>
      </a:lvl1pPr>
      <a:lvl2pPr marL="742950" indent="-285750" algn="l" rtl="0" eaLnBrk="0" fontAlgn="base" latinLnBrk="1" hangingPunct="0">
        <a:spcBef>
          <a:spcPct val="20000"/>
        </a:spcBef>
        <a:spcAft>
          <a:spcPct val="0"/>
        </a:spcAft>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4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400">
          <a:solidFill>
            <a:schemeClr val="tx1"/>
          </a:solidFill>
          <a:latin typeface="+mn-lt"/>
          <a:ea typeface="+mn-ea"/>
        </a:defRPr>
      </a:lvl5pPr>
      <a:lvl6pPr marL="2514600" indent="-228600" algn="l" rtl="0" fontAlgn="base" latinLnBrk="1">
        <a:spcBef>
          <a:spcPct val="20000"/>
        </a:spcBef>
        <a:spcAft>
          <a:spcPct val="0"/>
        </a:spcAft>
        <a:buChar char="»"/>
        <a:defRPr kumimoji="1" sz="2400">
          <a:solidFill>
            <a:schemeClr val="tx1"/>
          </a:solidFill>
          <a:latin typeface="+mn-lt"/>
          <a:ea typeface="+mn-ea"/>
        </a:defRPr>
      </a:lvl6pPr>
      <a:lvl7pPr marL="2971800" indent="-228600" algn="l" rtl="0" fontAlgn="base" latinLnBrk="1">
        <a:spcBef>
          <a:spcPct val="20000"/>
        </a:spcBef>
        <a:spcAft>
          <a:spcPct val="0"/>
        </a:spcAft>
        <a:buChar char="»"/>
        <a:defRPr kumimoji="1" sz="2400">
          <a:solidFill>
            <a:schemeClr val="tx1"/>
          </a:solidFill>
          <a:latin typeface="+mn-lt"/>
          <a:ea typeface="+mn-ea"/>
        </a:defRPr>
      </a:lvl7pPr>
      <a:lvl8pPr marL="3429000" indent="-228600" algn="l" rtl="0" fontAlgn="base" latinLnBrk="1">
        <a:spcBef>
          <a:spcPct val="20000"/>
        </a:spcBef>
        <a:spcAft>
          <a:spcPct val="0"/>
        </a:spcAft>
        <a:buChar char="»"/>
        <a:defRPr kumimoji="1" sz="2400">
          <a:solidFill>
            <a:schemeClr val="tx1"/>
          </a:solidFill>
          <a:latin typeface="+mn-lt"/>
          <a:ea typeface="+mn-ea"/>
        </a:defRPr>
      </a:lvl8pPr>
      <a:lvl9pPr marL="3886200" indent="-228600" algn="l" rtl="0" fontAlgn="base" latinLnBrk="1">
        <a:spcBef>
          <a:spcPct val="20000"/>
        </a:spcBef>
        <a:spcAft>
          <a:spcPct val="0"/>
        </a:spcAft>
        <a:buChar char="»"/>
        <a:defRPr kumimoji="1" sz="24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err="1" smtClean="0">
                <a:solidFill>
                  <a:prstClr val="black">
                    <a:tint val="75000"/>
                  </a:prstClr>
                </a:solidFill>
                <a:ea typeface="맑은 고딕" panose="020B0503020000020004" pitchFamily="50" charset="-127"/>
              </a:rPr>
              <a:t>Moonzoo</a:t>
            </a:r>
            <a:r>
              <a:rPr kumimoji="0" lang="en-US" altLang="ko-KR" b="0" dirty="0" smtClean="0">
                <a:solidFill>
                  <a:prstClr val="black">
                    <a:tint val="75000"/>
                  </a:prstClr>
                </a:solidFill>
                <a:ea typeface="맑은 고딕" panose="020B0503020000020004" pitchFamily="50" charset="-127"/>
              </a:rPr>
              <a:t> Kim </a:t>
            </a:r>
          </a:p>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SWTV Group</a:t>
            </a:r>
            <a:endParaRPr kumimoji="0" lang="en-US" altLang="ko-KR" b="0" dirty="0">
              <a:solidFill>
                <a:prstClr val="black">
                  <a:tint val="75000"/>
                </a:prstClr>
              </a:solidFill>
              <a:ea typeface="맑은 고딕" panose="020B0503020000020004" pitchFamily="50" charset="-127"/>
            </a:endParaRPr>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 </a:t>
            </a:r>
          </a:p>
          <a:p>
            <a:pPr fontAlgn="auto">
              <a:spcBef>
                <a:spcPts val="0"/>
              </a:spcBef>
              <a:spcAft>
                <a:spcPts val="0"/>
              </a:spcAft>
            </a:pPr>
            <a:endParaRPr kumimoji="0" lang="ko-KR" altLang="en-US"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/58</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216899734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58795"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58796" name="Rectangle 12"/>
          <p:cNvSpPr>
            <a:spLocks noGrp="1" noRot="1" noChangeArrowheads="1"/>
          </p:cNvSpPr>
          <p:nvPr>
            <p:ph type="body" idx="1"/>
          </p:nvPr>
        </p:nvSpPr>
        <p:spPr bwMode="auto">
          <a:xfrm>
            <a:off x="457200" y="1600200"/>
            <a:ext cx="822960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758798" name="Rectangle 14"/>
          <p:cNvSpPr>
            <a:spLocks noGrp="1" noChangeArrowheads="1"/>
          </p:cNvSpPr>
          <p:nvPr>
            <p:ph type="ftr" sz="quarter" idx="3"/>
          </p:nvPr>
        </p:nvSpPr>
        <p:spPr bwMode="auto">
          <a:xfrm>
            <a:off x="933450" y="6478588"/>
            <a:ext cx="1500188" cy="280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000">
                <a:solidFill>
                  <a:schemeClr val="bg1"/>
                </a:solidFill>
                <a:latin typeface="Avant Garde" charset="0"/>
                <a:ea typeface="굴림" charset="-127"/>
              </a:defRPr>
            </a:lvl1pPr>
          </a:lstStyle>
          <a:p>
            <a:pPr eaLnBrk="0" latinLnBrk="0" hangingPunct="0">
              <a:defRPr/>
            </a:pPr>
            <a:r>
              <a:rPr kumimoji="0" lang="en-US" altLang="ko-KR" b="0">
                <a:solidFill>
                  <a:srgbClr val="003399"/>
                </a:solidFill>
              </a:rPr>
              <a:t>CS550 Intro. to SE Spring 2007  </a:t>
            </a:r>
          </a:p>
        </p:txBody>
      </p:sp>
      <p:sp>
        <p:nvSpPr>
          <p:cNvPr id="758799" name="Rectangle 15"/>
          <p:cNvSpPr>
            <a:spLocks noGrp="1" noChangeArrowheads="1"/>
          </p:cNvSpPr>
          <p:nvPr>
            <p:ph type="sldNum" sz="quarter" idx="4"/>
          </p:nvPr>
        </p:nvSpPr>
        <p:spPr bwMode="auto">
          <a:xfrm>
            <a:off x="8239125" y="6248400"/>
            <a:ext cx="63182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bg1"/>
                </a:solidFill>
              </a:defRPr>
            </a:lvl1pPr>
          </a:lstStyle>
          <a:p>
            <a:pPr latinLnBrk="0">
              <a:defRPr/>
            </a:pPr>
            <a:fld id="{177B8457-0DDB-4821-8BBB-24AB062584A2}" type="slidenum">
              <a:rPr kumimoji="0" lang="ko-KR" altLang="en-US" b="0">
                <a:solidFill>
                  <a:srgbClr val="003399"/>
                </a:solidFill>
                <a:latin typeface="Arial" panose="020B0604020202020204" pitchFamily="34" charset="0"/>
                <a:ea typeface="굴림" panose="020B0600000101010101" pitchFamily="50" charset="-127"/>
              </a:rPr>
              <a:pPr latinLnBrk="0">
                <a:defRPr/>
              </a:pPr>
              <a:t>‹#›</a:t>
            </a:fld>
            <a:endParaRPr kumimoji="0" lang="en-US" altLang="ko-KR" b="0">
              <a:solidFill>
                <a:srgbClr val="003399"/>
              </a:solidFill>
              <a:latin typeface="Arial" panose="020B0604020202020204" pitchFamily="34" charset="0"/>
              <a:ea typeface="굴림" panose="020B0600000101010101" pitchFamily="50" charset="-127"/>
            </a:endParaRPr>
          </a:p>
        </p:txBody>
      </p:sp>
      <p:pic>
        <p:nvPicPr>
          <p:cNvPr id="1030" name="Picture 16"/>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7800" y="6415088"/>
            <a:ext cx="804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59451"/>
      </p:ext>
    </p:extLst>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2pPr>
      <a:lvl3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3pPr>
      <a:lvl4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4pPr>
      <a:lvl5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5pPr>
      <a:lvl6pPr marL="4572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6pPr>
      <a:lvl7pPr marL="9144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7pPr>
      <a:lvl8pPr marL="13716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8pPr>
      <a:lvl9pPr marL="18288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bg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16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263EAE-5E7E-49CD-9F72-F3514C30A3E5}" type="datetime1">
              <a:rPr kumimoji="0" lang="ko-KR" altLang="en-US" b="0" smtClean="0">
                <a:solidFill>
                  <a:prstClr val="black">
                    <a:tint val="75000"/>
                  </a:prstClr>
                </a:solidFill>
                <a:latin typeface="맑은 고딕"/>
                <a:ea typeface="맑은 고딕" panose="020B0503020000020004" pitchFamily="50" charset="-127"/>
              </a:rPr>
              <a:pPr fontAlgn="auto">
                <a:spcBef>
                  <a:spcPts val="0"/>
                </a:spcBef>
                <a:spcAft>
                  <a:spcPts val="0"/>
                </a:spcAft>
              </a:pPr>
              <a:t>2015-03-09</a:t>
            </a:fld>
            <a:endParaRPr kumimoji="0" lang="ko-KR" altLang="en-US" b="0">
              <a:solidFill>
                <a:prstClr val="black">
                  <a:tint val="75000"/>
                </a:prstClr>
              </a:solidFill>
              <a:latin typeface="맑은 고딕"/>
              <a:ea typeface="맑은 고딕" panose="020B0503020000020004" pitchFamily="50" charset="-127"/>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kumimoji="0" lang="ko-KR" altLang="en-US" b="0" smtClean="0">
                <a:solidFill>
                  <a:prstClr val="black">
                    <a:tint val="75000"/>
                  </a:prstClr>
                </a:solidFill>
                <a:latin typeface="맑은 고딕"/>
                <a:ea typeface="맑은 고딕" panose="020B0503020000020004" pitchFamily="50" charset="-127"/>
              </a:rPr>
              <a:t>코드기반 테스트 설계 및 테스트 자동 생성</a:t>
            </a:r>
            <a:endParaRPr kumimoji="0" lang="ko-KR" altLang="en-US" b="0">
              <a:solidFill>
                <a:prstClr val="black">
                  <a:tint val="75000"/>
                </a:prstClr>
              </a:solidFill>
              <a:latin typeface="맑은 고딕"/>
              <a:ea typeface="맑은 고딕" panose="020B0503020000020004" pitchFamily="50" charset="-127"/>
            </a:endParaRPr>
          </a:p>
        </p:txBody>
      </p:sp>
      <p:sp>
        <p:nvSpPr>
          <p:cNvPr id="6" name="슬라이드 번호 개체 틀 5"/>
          <p:cNvSpPr>
            <a:spLocks noGrp="1"/>
          </p:cNvSpPr>
          <p:nvPr>
            <p:ph type="sldNum" sz="quarter" idx="4"/>
          </p:nvPr>
        </p:nvSpPr>
        <p:spPr>
          <a:xfrm>
            <a:off x="6553200" y="6356350"/>
            <a:ext cx="1691208"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auto">
              <a:spcBef>
                <a:spcPts val="0"/>
              </a:spcBef>
              <a:spcAft>
                <a:spcPts val="0"/>
              </a:spcAft>
            </a:pPr>
            <a:fld id="{D0511ED5-3048-4CF9-802D-78AD5332C647}"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endParaRPr kumimoji="0" lang="ko-KR" altLang="en-US" b="0" dirty="0">
              <a:solidFill>
                <a:prstClr val="black">
                  <a:tint val="75000"/>
                </a:prstClr>
              </a:solidFill>
              <a:ea typeface="맑은 고딕" panose="020B0503020000020004" pitchFamily="50" charset="-127"/>
            </a:endParaRPr>
          </a:p>
        </p:txBody>
      </p:sp>
      <p:sp>
        <p:nvSpPr>
          <p:cNvPr id="7" name="슬라이드 번호 개체 틀 5"/>
          <p:cNvSpPr txBox="1">
            <a:spLocks/>
          </p:cNvSpPr>
          <p:nvPr userDrawn="1"/>
        </p:nvSpPr>
        <p:spPr>
          <a:xfrm>
            <a:off x="8000766" y="6362588"/>
            <a:ext cx="576064"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Calibri" panose="020F0502020204030204" pitchFamily="34"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pPr>
            <a:r>
              <a:rPr kumimoji="0" lang="en-US" altLang="ko-KR" b="0" dirty="0" smtClean="0">
                <a:solidFill>
                  <a:prstClr val="black">
                    <a:tint val="75000"/>
                  </a:prstClr>
                </a:solidFill>
              </a:rPr>
              <a:t>/ 4</a:t>
            </a:r>
            <a:endParaRPr kumimoji="0" lang="ko-KR" altLang="en-US" b="0" dirty="0">
              <a:solidFill>
                <a:prstClr val="black">
                  <a:tint val="75000"/>
                </a:prstClr>
              </a:solidFill>
            </a:endParaRPr>
          </a:p>
        </p:txBody>
      </p:sp>
    </p:spTree>
    <p:extLst>
      <p:ext uri="{BB962C8B-B14F-4D97-AF65-F5344CB8AC3E}">
        <p14:creationId xmlns:p14="http://schemas.microsoft.com/office/powerpoint/2010/main" val="33376664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b="0">
                <a:solidFill>
                  <a:prstClr val="black">
                    <a:tint val="75000"/>
                  </a:prstClr>
                </a:solidFill>
              </a:rPr>
              <a:pPr>
                <a:defRPr/>
              </a:pPr>
              <a:t>08:09:56</a:t>
            </a:fld>
            <a:endParaRPr lang="ko-KR" altLang="en-US" b="0" dirty="0">
              <a:solidFill>
                <a:prstClr val="black">
                  <a:tint val="75000"/>
                </a:prstClr>
              </a:solidFill>
            </a:endParaRPr>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b="0">
              <a:solidFill>
                <a:prstClr val="black">
                  <a:tint val="75000"/>
                </a:prstClr>
              </a:solidFill>
            </a:endParaRPr>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b="0">
                <a:solidFill>
                  <a:prstClr val="black">
                    <a:tint val="75000"/>
                  </a:prstClr>
                </a:solidFill>
              </a:rPr>
              <a:pPr>
                <a:defRPr/>
              </a:pPr>
              <a:t>‹#›</a:t>
            </a:fld>
            <a:r>
              <a:rPr lang="en-US" altLang="ko-KR" b="0" dirty="0">
                <a:solidFill>
                  <a:prstClr val="black">
                    <a:tint val="75000"/>
                  </a:prstClr>
                </a:solidFill>
              </a:rPr>
              <a:t>/24</a:t>
            </a:r>
            <a:endParaRPr lang="ko-KR" altLang="en-US" b="0" dirty="0">
              <a:solidFill>
                <a:prstClr val="black">
                  <a:tint val="75000"/>
                </a:prstClr>
              </a:solidFill>
            </a:endParaRPr>
          </a:p>
        </p:txBody>
      </p:sp>
    </p:spTree>
    <p:extLst>
      <p:ext uri="{BB962C8B-B14F-4D97-AF65-F5344CB8AC3E}">
        <p14:creationId xmlns:p14="http://schemas.microsoft.com/office/powerpoint/2010/main" val="73037401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timing>
    <p:tnLst>
      <p:par>
        <p:cTn id="1" dur="indefinite" restart="never" nodeType="tmRoot"/>
      </p:par>
    </p:tnLst>
  </p:timing>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58795"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58796" name="Rectangle 12"/>
          <p:cNvSpPr>
            <a:spLocks noGrp="1" noRot="1" noChangeArrowheads="1"/>
          </p:cNvSpPr>
          <p:nvPr>
            <p:ph type="body" idx="1"/>
          </p:nvPr>
        </p:nvSpPr>
        <p:spPr bwMode="auto">
          <a:xfrm>
            <a:off x="457200" y="1600200"/>
            <a:ext cx="822960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758798" name="Rectangle 14"/>
          <p:cNvSpPr>
            <a:spLocks noGrp="1" noChangeArrowheads="1"/>
          </p:cNvSpPr>
          <p:nvPr>
            <p:ph type="ftr" sz="quarter" idx="3"/>
          </p:nvPr>
        </p:nvSpPr>
        <p:spPr bwMode="auto">
          <a:xfrm>
            <a:off x="933450" y="6478588"/>
            <a:ext cx="1500188" cy="2809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kumimoji="0" sz="1000" b="0">
                <a:solidFill>
                  <a:srgbClr val="003399"/>
                </a:solidFill>
                <a:latin typeface="Avant Garde" charset="0"/>
                <a:ea typeface="굴림" charset="-127"/>
              </a:defRPr>
            </a:lvl1pPr>
          </a:lstStyle>
          <a:p>
            <a:pPr eaLnBrk="0" latinLnBrk="0" hangingPunct="0">
              <a:defRPr/>
            </a:pPr>
            <a:r>
              <a:rPr lang="en-US" altLang="ko-KR"/>
              <a:t>CS550 Intro. to SE Spring 2007  </a:t>
            </a:r>
          </a:p>
        </p:txBody>
      </p:sp>
      <p:sp>
        <p:nvSpPr>
          <p:cNvPr id="758799" name="Rectangle 15"/>
          <p:cNvSpPr>
            <a:spLocks noGrp="1" noChangeArrowheads="1"/>
          </p:cNvSpPr>
          <p:nvPr>
            <p:ph type="sldNum" sz="quarter" idx="4"/>
          </p:nvPr>
        </p:nvSpPr>
        <p:spPr bwMode="auto">
          <a:xfrm>
            <a:off x="8239125" y="6248400"/>
            <a:ext cx="63182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b="0">
                <a:solidFill>
                  <a:srgbClr val="003399"/>
                </a:solidFill>
                <a:ea typeface="굴림" panose="020B0600000101010101" pitchFamily="50" charset="-127"/>
              </a:defRPr>
            </a:lvl1pPr>
          </a:lstStyle>
          <a:p>
            <a:pPr latinLnBrk="0">
              <a:defRPr/>
            </a:pPr>
            <a:fld id="{2910E324-080B-4092-9A5F-951F655D8DDB}" type="slidenum">
              <a:rPr lang="ko-KR" altLang="en-US">
                <a:latin typeface="Arial" panose="020B0604020202020204" pitchFamily="34" charset="0"/>
              </a:rPr>
              <a:pPr latinLnBrk="0">
                <a:defRPr/>
              </a:pPr>
              <a:t>‹#›</a:t>
            </a:fld>
            <a:endParaRPr lang="en-US" altLang="ko-KR">
              <a:latin typeface="Arial" panose="020B0604020202020204" pitchFamily="34" charset="0"/>
            </a:endParaRPr>
          </a:p>
        </p:txBody>
      </p:sp>
      <p:pic>
        <p:nvPicPr>
          <p:cNvPr id="2054" name="Picture 16"/>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800" y="6415088"/>
            <a:ext cx="804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363644"/>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2pPr>
      <a:lvl3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3pPr>
      <a:lvl4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4pPr>
      <a:lvl5pPr algn="ctr" rtl="0" eaLnBrk="0" fontAlgn="base" hangingPunct="0">
        <a:spcBef>
          <a:spcPct val="0"/>
        </a:spcBef>
        <a:spcAft>
          <a:spcPct val="0"/>
        </a:spcAft>
        <a:defRPr sz="3600" b="1">
          <a:solidFill>
            <a:srgbClr val="660033"/>
          </a:solidFill>
          <a:effectLst>
            <a:outerShdw blurRad="38100" dist="38100" dir="2700000" algn="tl">
              <a:srgbClr val="C0C0C0"/>
            </a:outerShdw>
          </a:effectLst>
          <a:latin typeface="Palatino" charset="0"/>
        </a:defRPr>
      </a:lvl5pPr>
      <a:lvl6pPr marL="4572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6pPr>
      <a:lvl7pPr marL="9144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7pPr>
      <a:lvl8pPr marL="13716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8pPr>
      <a:lvl9pPr marL="1828800" algn="ctr" rtl="0" fontAlgn="base">
        <a:spcBef>
          <a:spcPct val="0"/>
        </a:spcBef>
        <a:spcAft>
          <a:spcPct val="0"/>
        </a:spcAft>
        <a:defRPr sz="3600" b="1">
          <a:solidFill>
            <a:srgbClr val="660033"/>
          </a:solidFill>
          <a:effectLst>
            <a:outerShdw blurRad="38100" dist="38100" dir="2700000" algn="tl">
              <a:srgbClr val="C0C0C0"/>
            </a:outerShdw>
          </a:effectLst>
          <a:latin typeface="Palatino"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bg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16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bg2"/>
          </a:solidFill>
          <a:effectLst>
            <a:outerShdw blurRad="38100" dist="38100" dir="2700000" algn="tl">
              <a:srgbClr val="C0C0C0"/>
            </a:outerShdw>
          </a:effectLst>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r>
              <a:rPr lang="en-US" altLang="ko-KR" b="0" dirty="0" err="1" smtClean="0">
                <a:solidFill>
                  <a:srgbClr val="464653"/>
                </a:solidFill>
                <a:latin typeface="Gill Sans MT"/>
                <a:ea typeface="맑은 고딕"/>
              </a:rPr>
              <a:t>Moonzoo</a:t>
            </a:r>
            <a:r>
              <a:rPr lang="en-US" altLang="ko-KR" b="0" dirty="0" smtClean="0">
                <a:solidFill>
                  <a:srgbClr val="464653"/>
                </a:solidFill>
                <a:latin typeface="Gill Sans MT"/>
                <a:ea typeface="맑은 고딕"/>
              </a:rPr>
              <a:t> Kim </a:t>
            </a:r>
            <a:endParaRPr lang="ko-KR" altLang="en-US" b="0" dirty="0" smtClean="0">
              <a:solidFill>
                <a:srgbClr val="464653"/>
              </a:solidFill>
              <a:latin typeface="Gill Sans MT"/>
              <a:ea typeface="맑은 고딕"/>
            </a:endParaRPr>
          </a:p>
          <a:p>
            <a:pPr fontAlgn="auto">
              <a:spcBef>
                <a:spcPts val="0"/>
              </a:spcBef>
              <a:spcAft>
                <a:spcPts val="0"/>
              </a:spcAft>
            </a:pPr>
            <a:endParaRPr lang="en-US" b="0" dirty="0">
              <a:solidFill>
                <a:srgbClr val="464653"/>
              </a:solidFill>
              <a:latin typeface="Gill Sans MT"/>
              <a:ea typeface="+mn-ea"/>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r>
              <a:rPr lang="en-US" altLang="ko-KR" b="0" dirty="0" smtClean="0">
                <a:solidFill>
                  <a:srgbClr val="464653"/>
                </a:solidFill>
                <a:latin typeface="Gill Sans MT"/>
                <a:ea typeface="맑은 고딕"/>
              </a:rPr>
              <a:t>Automated Testing of Industrial Embedded Software</a:t>
            </a:r>
          </a:p>
          <a:p>
            <a:pPr fontAlgn="auto">
              <a:spcBef>
                <a:spcPts val="0"/>
              </a:spcBef>
              <a:spcAft>
                <a:spcPts val="0"/>
              </a:spcAft>
            </a:pPr>
            <a:endParaRPr lang="en-US" b="0" dirty="0">
              <a:solidFill>
                <a:srgbClr val="464653"/>
              </a:solidFill>
              <a:latin typeface="Gill Sans MT"/>
              <a:ea typeface="+mn-ea"/>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B6F15528-21DE-4FAA-801E-634DDDAF4B2B}" type="slidenum">
              <a:rPr lang="en-US" b="0" smtClean="0">
                <a:solidFill>
                  <a:srgbClr val="464653"/>
                </a:solidFill>
                <a:latin typeface="Gill Sans MT"/>
                <a:ea typeface="+mn-ea"/>
              </a:rPr>
              <a:pPr fontAlgn="auto">
                <a:spcBef>
                  <a:spcPts val="0"/>
                </a:spcBef>
                <a:spcAft>
                  <a:spcPts val="0"/>
                </a:spcAft>
              </a:pPr>
              <a:t>‹#›</a:t>
            </a:fld>
            <a:endParaRPr lang="en-US" b="0" dirty="0">
              <a:solidFill>
                <a:srgbClr val="464653"/>
              </a:solidFill>
              <a:latin typeface="Gill Sans MT"/>
              <a:ea typeface="+mn-ea"/>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fontAlgn="auto" latinLnBrk="0">
              <a:spcBef>
                <a:spcPts val="0"/>
              </a:spcBef>
              <a:spcAft>
                <a:spcPts val="0"/>
              </a:spcAft>
            </a:pPr>
            <a:r>
              <a:rPr kumimoji="0" lang="en-US" sz="1400" b="0" dirty="0" smtClean="0">
                <a:solidFill>
                  <a:prstClr val="black"/>
                </a:solidFill>
                <a:latin typeface="Arial" pitchFamily="34" charset="0"/>
                <a:ea typeface="+mn-ea"/>
                <a:cs typeface="Arial" pitchFamily="34" charset="0"/>
              </a:rPr>
              <a:t>/19</a:t>
            </a:r>
            <a:endParaRPr kumimoji="0" lang="en-US" sz="1400" b="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50526423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r>
              <a:rPr lang="en-US" altLang="ko-KR" b="0" dirty="0" err="1" smtClean="0">
                <a:solidFill>
                  <a:srgbClr val="464653"/>
                </a:solidFill>
                <a:latin typeface="Gill Sans MT"/>
                <a:ea typeface="맑은 고딕"/>
              </a:rPr>
              <a:t>Moonzoo</a:t>
            </a:r>
            <a:r>
              <a:rPr lang="en-US" altLang="ko-KR" b="0" dirty="0" smtClean="0">
                <a:solidFill>
                  <a:srgbClr val="464653"/>
                </a:solidFill>
                <a:latin typeface="Gill Sans MT"/>
                <a:ea typeface="맑은 고딕"/>
              </a:rPr>
              <a:t> Kim </a:t>
            </a:r>
            <a:endParaRPr lang="ko-KR" altLang="en-US" b="0" dirty="0" smtClean="0">
              <a:solidFill>
                <a:srgbClr val="464653"/>
              </a:solidFill>
              <a:latin typeface="Gill Sans MT"/>
              <a:ea typeface="맑은 고딕"/>
            </a:endParaRPr>
          </a:p>
          <a:p>
            <a:pPr fontAlgn="auto">
              <a:spcBef>
                <a:spcPts val="0"/>
              </a:spcBef>
              <a:spcAft>
                <a:spcPts val="0"/>
              </a:spcAft>
            </a:pPr>
            <a:endParaRPr lang="en-US" b="0" dirty="0">
              <a:solidFill>
                <a:srgbClr val="464653"/>
              </a:solidFill>
              <a:latin typeface="Gill Sans MT"/>
              <a:ea typeface="+mn-ea"/>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r>
              <a:rPr lang="en-US" altLang="ko-KR" b="0" dirty="0" smtClean="0">
                <a:solidFill>
                  <a:srgbClr val="464653"/>
                </a:solidFill>
                <a:latin typeface="Gill Sans MT"/>
                <a:ea typeface="맑은 고딕"/>
              </a:rPr>
              <a:t>Automated Testing of Industrial Embedded Software</a:t>
            </a:r>
          </a:p>
          <a:p>
            <a:pPr fontAlgn="auto">
              <a:spcBef>
                <a:spcPts val="0"/>
              </a:spcBef>
              <a:spcAft>
                <a:spcPts val="0"/>
              </a:spcAft>
            </a:pPr>
            <a:endParaRPr lang="en-US" b="0" dirty="0">
              <a:solidFill>
                <a:srgbClr val="464653"/>
              </a:solidFill>
              <a:latin typeface="Gill Sans MT"/>
              <a:ea typeface="+mn-ea"/>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B6F15528-21DE-4FAA-801E-634DDDAF4B2B}" type="slidenum">
              <a:rPr lang="en-US" b="0" smtClean="0">
                <a:solidFill>
                  <a:srgbClr val="464653"/>
                </a:solidFill>
                <a:latin typeface="Gill Sans MT"/>
                <a:ea typeface="+mn-ea"/>
              </a:rPr>
              <a:pPr fontAlgn="auto">
                <a:spcBef>
                  <a:spcPts val="0"/>
                </a:spcBef>
                <a:spcAft>
                  <a:spcPts val="0"/>
                </a:spcAft>
              </a:pPr>
              <a:t>‹#›</a:t>
            </a:fld>
            <a:endParaRPr lang="en-US" b="0" dirty="0">
              <a:solidFill>
                <a:srgbClr val="464653"/>
              </a:solidFill>
              <a:latin typeface="Gill Sans MT"/>
              <a:ea typeface="+mn-ea"/>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fontAlgn="auto" latinLnBrk="0">
              <a:spcBef>
                <a:spcPts val="0"/>
              </a:spcBef>
              <a:spcAft>
                <a:spcPts val="0"/>
              </a:spcAft>
            </a:pPr>
            <a:r>
              <a:rPr kumimoji="0" lang="en-US" sz="1400" b="0" dirty="0" smtClean="0">
                <a:solidFill>
                  <a:prstClr val="black"/>
                </a:solidFill>
                <a:latin typeface="Arial" pitchFamily="34" charset="0"/>
                <a:ea typeface="+mn-ea"/>
                <a:cs typeface="Arial" pitchFamily="34" charset="0"/>
              </a:rPr>
              <a:t>/19</a:t>
            </a:r>
            <a:endParaRPr kumimoji="0" lang="en-US" sz="1400" b="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2900412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Moonzoo Kim Provable SW Lab</a:t>
            </a:r>
            <a:endParaRPr kumimoji="0" lang="en-US" altLang="ko-KR" b="0" dirty="0">
              <a:solidFill>
                <a:prstClr val="black">
                  <a:tint val="75000"/>
                </a:prstClr>
              </a:solidFill>
              <a:ea typeface="맑은 고딕" panose="020B0503020000020004" pitchFamily="50" charset="-127"/>
            </a:endParaRPr>
          </a:p>
        </p:txBody>
      </p:sp>
      <p:sp>
        <p:nvSpPr>
          <p:cNvPr id="5" name="바닥글 개체 틀 4"/>
          <p:cNvSpPr>
            <a:spLocks noGrp="1"/>
          </p:cNvSpPr>
          <p:nvPr>
            <p:ph type="ftr" sz="quarter" idx="3"/>
          </p:nvPr>
        </p:nvSpPr>
        <p:spPr>
          <a:xfrm>
            <a:off x="2857488" y="6491291"/>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  </a:t>
            </a:r>
            <a:endParaRPr kumimoji="0" lang="ko-KR" altLang="en-US"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/92</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17370701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r>
              <a:rPr lang="en-US" altLang="ko-KR" b="0" dirty="0" err="1" smtClean="0">
                <a:solidFill>
                  <a:srgbClr val="464653"/>
                </a:solidFill>
                <a:latin typeface="Gill Sans MT"/>
                <a:ea typeface="맑은 고딕" panose="020B0503020000020004" pitchFamily="50" charset="-127"/>
              </a:rPr>
              <a:t>Moonzoo</a:t>
            </a:r>
            <a:r>
              <a:rPr lang="en-US" altLang="ko-KR" b="0" dirty="0" smtClean="0">
                <a:solidFill>
                  <a:srgbClr val="464653"/>
                </a:solidFill>
                <a:latin typeface="Gill Sans MT"/>
                <a:ea typeface="맑은 고딕" panose="020B0503020000020004" pitchFamily="50" charset="-127"/>
              </a:rPr>
              <a:t> Kim </a:t>
            </a:r>
            <a:endParaRPr lang="ko-KR" altLang="en-US" b="0" dirty="0" smtClean="0">
              <a:solidFill>
                <a:srgbClr val="464653"/>
              </a:solidFill>
              <a:latin typeface="Gill Sans MT"/>
              <a:ea typeface="맑은 고딕" panose="020B0503020000020004" pitchFamily="50" charset="-127"/>
            </a:endParaRPr>
          </a:p>
          <a:p>
            <a:pPr fontAlgn="auto">
              <a:spcBef>
                <a:spcPts val="0"/>
              </a:spcBef>
              <a:spcAft>
                <a:spcPts val="0"/>
              </a:spcAft>
            </a:pPr>
            <a:endParaRPr lang="en-US" b="0" dirty="0">
              <a:solidFill>
                <a:srgbClr val="464653"/>
              </a:solidFill>
              <a:latin typeface="Gill Sans MT"/>
              <a:ea typeface="+mn-ea"/>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r>
              <a:rPr lang="en-US" altLang="ko-KR" b="0" dirty="0" smtClean="0">
                <a:solidFill>
                  <a:srgbClr val="464653"/>
                </a:solidFill>
                <a:latin typeface="Gill Sans MT"/>
                <a:ea typeface="맑은 고딕" panose="020B0503020000020004" pitchFamily="50" charset="-127"/>
              </a:rPr>
              <a:t>Automated Testing of Industrial Embedded Software</a:t>
            </a:r>
          </a:p>
          <a:p>
            <a:pPr fontAlgn="auto">
              <a:spcBef>
                <a:spcPts val="0"/>
              </a:spcBef>
              <a:spcAft>
                <a:spcPts val="0"/>
              </a:spcAft>
            </a:pPr>
            <a:endParaRPr lang="en-US" b="0" dirty="0">
              <a:solidFill>
                <a:srgbClr val="464653"/>
              </a:solidFill>
              <a:latin typeface="Gill Sans MT"/>
              <a:ea typeface="+mn-ea"/>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B6F15528-21DE-4FAA-801E-634DDDAF4B2B}" type="slidenum">
              <a:rPr lang="en-US" b="0" smtClean="0">
                <a:solidFill>
                  <a:srgbClr val="464653"/>
                </a:solidFill>
                <a:latin typeface="Gill Sans MT"/>
                <a:ea typeface="+mn-ea"/>
              </a:rPr>
              <a:pPr fontAlgn="auto">
                <a:spcBef>
                  <a:spcPts val="0"/>
                </a:spcBef>
                <a:spcAft>
                  <a:spcPts val="0"/>
                </a:spcAft>
              </a:pPr>
              <a:t>‹#›</a:t>
            </a:fld>
            <a:endParaRPr lang="en-US" b="0" dirty="0">
              <a:solidFill>
                <a:srgbClr val="464653"/>
              </a:solidFill>
              <a:latin typeface="Gill Sans MT"/>
              <a:ea typeface="+mn-ea"/>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fontAlgn="auto" latinLnBrk="0">
              <a:spcBef>
                <a:spcPts val="0"/>
              </a:spcBef>
              <a:spcAft>
                <a:spcPts val="0"/>
              </a:spcAft>
            </a:pPr>
            <a:endParaRPr kumimoji="0" lang="en-US" sz="1800" b="0">
              <a:solidFill>
                <a:prstClr val="black"/>
              </a:solidFill>
              <a:latin typeface="Gill Sans MT"/>
              <a:ea typeface="+mn-ea"/>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latinLnBrk="0">
              <a:spcBef>
                <a:spcPts val="0"/>
              </a:spcBef>
              <a:spcAft>
                <a:spcPts val="0"/>
              </a:spcAft>
            </a:pPr>
            <a:endParaRPr kumimoji="0" lang="en-US" sz="1800" b="0">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fontAlgn="auto" latinLnBrk="0">
              <a:spcBef>
                <a:spcPts val="0"/>
              </a:spcBef>
              <a:spcAft>
                <a:spcPts val="0"/>
              </a:spcAft>
            </a:pPr>
            <a:r>
              <a:rPr kumimoji="0" lang="en-US" sz="1400" b="0" dirty="0" smtClean="0">
                <a:solidFill>
                  <a:prstClr val="black"/>
                </a:solidFill>
                <a:latin typeface="Arial" pitchFamily="34" charset="0"/>
                <a:ea typeface="+mn-ea"/>
                <a:cs typeface="Arial" pitchFamily="34" charset="0"/>
              </a:rPr>
              <a:t>/58</a:t>
            </a:r>
            <a:endParaRPr kumimoji="0" lang="en-US" sz="1400" b="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4681845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Moonzoo Kim </a:t>
            </a:r>
            <a:endParaRPr kumimoji="0" lang="en-US" altLang="ko-KR" b="0" dirty="0">
              <a:solidFill>
                <a:prstClr val="black">
                  <a:tint val="75000"/>
                </a:prstClr>
              </a:solidFill>
              <a:ea typeface="맑은 고딕" panose="020B0503020000020004" pitchFamily="50" charset="-127"/>
            </a:endParaRPr>
          </a:p>
        </p:txBody>
      </p:sp>
      <p:sp>
        <p:nvSpPr>
          <p:cNvPr id="5" name="바닥글 개체 틀 4"/>
          <p:cNvSpPr>
            <a:spLocks noGrp="1"/>
          </p:cNvSpPr>
          <p:nvPr>
            <p:ph type="ftr" sz="quarter" idx="3"/>
          </p:nvPr>
        </p:nvSpPr>
        <p:spPr>
          <a:xfrm>
            <a:off x="2857488" y="6491291"/>
            <a:ext cx="321471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  </a:t>
            </a:r>
            <a:endParaRPr kumimoji="0" lang="ko-KR" altLang="en-US"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/58</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314179238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Moonzoo Kim </a:t>
            </a:r>
            <a:endParaRPr kumimoji="0" lang="en-US" altLang="ko-KR"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/21</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235364771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Moonzoo Kim </a:t>
            </a:r>
            <a:endParaRPr kumimoji="0" lang="en-US" altLang="ko-KR"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/21</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35581667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auto">
              <a:spcBef>
                <a:spcPts val="0"/>
              </a:spcBef>
              <a:spcAft>
                <a:spcPts val="0"/>
              </a:spcAft>
            </a:pPr>
            <a:r>
              <a:rPr kumimoji="0" lang="en-US" altLang="ko-KR" b="0" dirty="0" smtClean="0">
                <a:solidFill>
                  <a:prstClr val="black">
                    <a:tint val="75000"/>
                  </a:prstClr>
                </a:solidFill>
                <a:ea typeface="맑은 고딕" panose="020B0503020000020004" pitchFamily="50" charset="-127"/>
              </a:rPr>
              <a:t>Moonzoo Kim </a:t>
            </a:r>
            <a:endParaRPr kumimoji="0" lang="en-US" altLang="ko-KR" b="0" dirty="0">
              <a:solidFill>
                <a:prstClr val="black">
                  <a:tint val="75000"/>
                </a:prstClr>
              </a:solidFill>
              <a:ea typeface="맑은 고딕" panose="020B0503020000020004" pitchFamily="50" charset="-127"/>
            </a:endParaRPr>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fontAlgn="auto">
              <a:spcBef>
                <a:spcPts val="0"/>
              </a:spcBef>
              <a:spcAft>
                <a:spcPts val="0"/>
              </a:spcAft>
            </a:pPr>
            <a:fld id="{653EB63F-210B-426B-8655-095B3862437C}" type="slidenum">
              <a:rPr kumimoji="0" lang="ko-KR" altLang="en-US" b="0" smtClean="0">
                <a:solidFill>
                  <a:prstClr val="black">
                    <a:tint val="75000"/>
                  </a:prstClr>
                </a:solidFill>
                <a:ea typeface="맑은 고딕" panose="020B0503020000020004" pitchFamily="50" charset="-127"/>
              </a:rPr>
              <a:pPr fontAlgn="auto">
                <a:spcBef>
                  <a:spcPts val="0"/>
                </a:spcBef>
                <a:spcAft>
                  <a:spcPts val="0"/>
                </a:spcAft>
              </a:pPr>
              <a:t>‹#›</a:t>
            </a:fld>
            <a:r>
              <a:rPr kumimoji="0" lang="en-US" altLang="ko-KR" b="0" dirty="0" smtClean="0">
                <a:solidFill>
                  <a:prstClr val="black">
                    <a:tint val="75000"/>
                  </a:prstClr>
                </a:solidFill>
                <a:ea typeface="맑은 고딕" panose="020B0503020000020004" pitchFamily="50" charset="-127"/>
              </a:rPr>
              <a:t>/21</a:t>
            </a:r>
            <a:endParaRPr kumimoji="0" lang="ko-KR" altLang="en-US" b="0" dirty="0">
              <a:solidFill>
                <a:prstClr val="black">
                  <a:tint val="75000"/>
                </a:prstClr>
              </a:solidFill>
              <a:ea typeface="맑은 고딕" panose="020B0503020000020004" pitchFamily="50" charset="-127"/>
            </a:endParaRPr>
          </a:p>
        </p:txBody>
      </p:sp>
    </p:spTree>
    <p:extLst>
      <p:ext uri="{BB962C8B-B14F-4D97-AF65-F5344CB8AC3E}">
        <p14:creationId xmlns:p14="http://schemas.microsoft.com/office/powerpoint/2010/main" val="69918245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hyperlink" Target="http://images.google.co.kr/imgres?imgurl=http://blog.joins.com/usr/f/o/forum1004/129/%ED%95%B8%EB%93%9C%ED%8F%B0(2).jpg&amp;imgrefurl=http://blog.joins.com/forum1004/9131464&amp;usg=__KoEXJjtfpPeLwL7T5grrKOv5Prg=&amp;h=500&amp;w=500&amp;sz=42&amp;hl=ko&amp;start=1&amp;um=1&amp;tbnid=eYA7_dsHrO00lM:&amp;tbnh=130&amp;tbnw=130&amp;prev=/images?q=%ED%95%B8%EB%93%9C%ED%8F%B0&amp;um=1&amp;complete=1&amp;hl=ko&amp;lr=&amp;newwindow=1&amp;sa=N" TargetMode="External"/><Relationship Id="rId1" Type="http://schemas.openxmlformats.org/officeDocument/2006/relationships/slideLayout" Target="../slideLayouts/slideLayout76.xml"/><Relationship Id="rId6" Type="http://schemas.openxmlformats.org/officeDocument/2006/relationships/image" Target="../media/image49.jpeg"/><Relationship Id="rId5" Type="http://schemas.openxmlformats.org/officeDocument/2006/relationships/hyperlink" Target="http://bugshieldsbydino.com/Bug%20Drawn%20Pictures/bug%20alone.gif" TargetMode="Externa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hyperlink" Target="http://www.redstone.army.mil/history/systems/jupiter/photos/jupiter%201st%20test%20flight.jpg" TargetMode="External"/><Relationship Id="rId9" Type="http://schemas.openxmlformats.org/officeDocument/2006/relationships/image" Target="../media/image57.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www.redstone.army.mil/history/systems/jupiter/photos/jupiter%201st%20test%20flight.jpg"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59.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9.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thomashawk.com/hello/209/1017/1024/hdtv%20gates.jpg&amp;imgrefurl=http://thomashawk.com/2004_12_01_archive.html&amp;h=580&amp;w=1024&amp;sz=55&amp;hl=en&amp;start=1&amp;tbnid=Dw8ojcvZl9h4gM:&amp;tbnh=85&amp;tbnw=150&amp;prev=/images?q=bill-gates&amp;svnum=10&amp;hl=en&amp;lr="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hyperlink" Target="http://www.usenix.org/events/nsdi07/tech/killian.html" TargetMode="Externa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4.xml"/><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18" Type="http://schemas.openxmlformats.org/officeDocument/2006/relationships/image" Target="../media/image83.png"/><Relationship Id="rId3" Type="http://schemas.openxmlformats.org/officeDocument/2006/relationships/image" Target="../media/image72.jpeg"/><Relationship Id="rId21" Type="http://schemas.openxmlformats.org/officeDocument/2006/relationships/hyperlink" Target="http://www.samsung.com/sec/index.html" TargetMode="External"/><Relationship Id="rId7" Type="http://schemas.openxmlformats.org/officeDocument/2006/relationships/hyperlink" Target="http://www.spa-arrow.com/" TargetMode="External"/><Relationship Id="rId12" Type="http://schemas.openxmlformats.org/officeDocument/2006/relationships/image" Target="../media/image78.png"/><Relationship Id="rId17" Type="http://schemas.openxmlformats.org/officeDocument/2006/relationships/image" Target="../media/image82.png"/><Relationship Id="rId2" Type="http://schemas.openxmlformats.org/officeDocument/2006/relationships/hyperlink" Target="http://www.google.co.kr/imgres?imgurl=http://www.grupogeek.com/wp-content/uploads/2007/05/microsoft-logo.jpg&amp;imgrefurl=http://lawiscool.com/2007/10/&amp;h=360&amp;w=450&amp;sz=11&amp;tbnid=j_WDRg2Y5x8J::&amp;tbnh=102&amp;tbnw=127&amp;prev=/images?q=microsoft&amp;hl=ko&amp;usg=__w1mmGrXL0Ac5il_fo7xQOnH9_1M=&amp;sa=X&amp;oi=image_result&amp;resnum=102&amp;ct=image&amp;cd=1" TargetMode="External"/><Relationship Id="rId16" Type="http://schemas.openxmlformats.org/officeDocument/2006/relationships/image" Target="../media/image81.png"/><Relationship Id="rId20" Type="http://schemas.openxmlformats.org/officeDocument/2006/relationships/image" Target="../media/image84.png"/><Relationship Id="rId1" Type="http://schemas.openxmlformats.org/officeDocument/2006/relationships/slideLayout" Target="../slideLayouts/slideLayout44.xml"/><Relationship Id="rId6" Type="http://schemas.openxmlformats.org/officeDocument/2006/relationships/image" Target="../media/image74.jpeg"/><Relationship Id="rId11" Type="http://schemas.openxmlformats.org/officeDocument/2006/relationships/image" Target="../media/image77.png"/><Relationship Id="rId5" Type="http://schemas.openxmlformats.org/officeDocument/2006/relationships/image" Target="../media/image73.png"/><Relationship Id="rId15" Type="http://schemas.openxmlformats.org/officeDocument/2006/relationships/image" Target="../media/image80.png"/><Relationship Id="rId10" Type="http://schemas.openxmlformats.org/officeDocument/2006/relationships/image" Target="../media/image76.png"/><Relationship Id="rId19" Type="http://schemas.openxmlformats.org/officeDocument/2006/relationships/hyperlink" Target="http://www.cadence.com/us/pages/default.aspx" TargetMode="External"/><Relationship Id="rId4" Type="http://schemas.openxmlformats.org/officeDocument/2006/relationships/hyperlink" Target="http://www.mathworks.com/" TargetMode="External"/><Relationship Id="rId9" Type="http://schemas.openxmlformats.org/officeDocument/2006/relationships/hyperlink" Target="http://www.ibm.com/kr/ko/" TargetMode="External"/><Relationship Id="rId14" Type="http://schemas.openxmlformats.org/officeDocument/2006/relationships/hyperlink" Target="http://kr.sun.com/" TargetMode="External"/><Relationship Id="rId22" Type="http://schemas.openxmlformats.org/officeDocument/2006/relationships/image" Target="../media/image85.png"/></Relationships>
</file>

<file path=ppt/slides/_rels/slide36.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17.wmf"/><Relationship Id="rId11" Type="http://schemas.openxmlformats.org/officeDocument/2006/relationships/image" Target="../media/image24.wmf"/><Relationship Id="rId5" Type="http://schemas.openxmlformats.org/officeDocument/2006/relationships/image" Target="../media/image16.wmf"/><Relationship Id="rId10" Type="http://schemas.openxmlformats.org/officeDocument/2006/relationships/image" Target="../media/image23.wmf"/><Relationship Id="rId4" Type="http://schemas.openxmlformats.org/officeDocument/2006/relationships/image" Target="../media/image15.wmf"/><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notesSlide" Target="../notesSlides/notesSlide8.xml"/><Relationship Id="rId16" Type="http://schemas.openxmlformats.org/officeDocument/2006/relationships/image" Target="../media/image40.wmf"/><Relationship Id="rId1" Type="http://schemas.openxmlformats.org/officeDocument/2006/relationships/slideLayout" Target="../slideLayouts/slideLayout56.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slides/_rels/slide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gif"/><Relationship Id="rId7" Type="http://schemas.openxmlformats.org/officeDocument/2006/relationships/image" Target="../media/image45.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12"/>
          </p:nvPr>
        </p:nvSpPr>
        <p:spPr>
          <a:noFill/>
        </p:spPr>
        <p:txBody>
          <a:bodyPr/>
          <a:lstStyle/>
          <a:p>
            <a:fld id="{CB19FEEE-0F68-42A2-BC94-94E06A263219}" type="slidenum">
              <a:rPr lang="en-US" altLang="ko-KR" smtClean="0"/>
              <a:pPr/>
              <a:t>1</a:t>
            </a:fld>
            <a:endParaRPr lang="en-US" altLang="ko-KR" smtClean="0"/>
          </a:p>
        </p:txBody>
      </p:sp>
      <p:sp>
        <p:nvSpPr>
          <p:cNvPr id="4099" name="Rectangle 2"/>
          <p:cNvSpPr>
            <a:spLocks noGrp="1" noChangeArrowheads="1"/>
          </p:cNvSpPr>
          <p:nvPr>
            <p:ph type="ctrTitle"/>
          </p:nvPr>
        </p:nvSpPr>
        <p:spPr>
          <a:xfrm>
            <a:off x="657225" y="852845"/>
            <a:ext cx="7877175" cy="1446550"/>
          </a:xfrm>
          <a:ln>
            <a:round/>
          </a:ln>
        </p:spPr>
        <p:txBody>
          <a:bodyPr/>
          <a:lstStyle/>
          <a:p>
            <a:pPr eaLnBrk="1" hangingPunct="1"/>
            <a:r>
              <a:rPr lang="en-US" altLang="ko-KR" sz="4800" dirty="0" smtClean="0"/>
              <a:t>Intro. To Quality Software</a:t>
            </a:r>
            <a:r>
              <a:rPr lang="en-US" altLang="ko-KR" dirty="0" smtClean="0"/>
              <a:t/>
            </a:r>
            <a:br>
              <a:rPr lang="en-US" altLang="ko-KR" dirty="0" smtClean="0"/>
            </a:br>
            <a:r>
              <a:rPr lang="en-US" altLang="ko-KR" dirty="0" smtClean="0"/>
              <a:t>-  Fight the </a:t>
            </a:r>
            <a:r>
              <a:rPr lang="en-US" altLang="ko-KR" u="sng" dirty="0" smtClean="0"/>
              <a:t>Complexity</a:t>
            </a:r>
            <a:r>
              <a:rPr lang="en-US" altLang="ko-KR" dirty="0" smtClean="0"/>
              <a:t> of SW</a:t>
            </a:r>
          </a:p>
        </p:txBody>
      </p:sp>
      <p:sp>
        <p:nvSpPr>
          <p:cNvPr id="4100" name="Rectangle 3"/>
          <p:cNvSpPr>
            <a:spLocks noGrp="1" noChangeArrowheads="1"/>
          </p:cNvSpPr>
          <p:nvPr>
            <p:ph type="subTitle" idx="1"/>
          </p:nvPr>
        </p:nvSpPr>
        <p:spPr>
          <a:xfrm>
            <a:off x="1923029" y="2514600"/>
            <a:ext cx="4782571" cy="1045029"/>
          </a:xfrm>
        </p:spPr>
        <p:txBody>
          <a:bodyPr/>
          <a:lstStyle/>
          <a:p>
            <a:pPr eaLnBrk="1" hangingPunct="1"/>
            <a:r>
              <a:rPr lang="en-US" altLang="ko-KR" sz="2800" dirty="0" err="1" smtClean="0"/>
              <a:t>Moonzoo</a:t>
            </a:r>
            <a:r>
              <a:rPr lang="en-US" altLang="ko-KR" sz="2800" dirty="0" smtClean="0"/>
              <a:t> Kim</a:t>
            </a:r>
          </a:p>
          <a:p>
            <a:pPr eaLnBrk="1" hangingPunct="1"/>
            <a:r>
              <a:rPr lang="en-US" altLang="ko-KR" i="1" dirty="0" smtClean="0"/>
              <a:t>CS Dept. KAIST</a:t>
            </a:r>
          </a:p>
        </p:txBody>
      </p:sp>
      <p:pic>
        <p:nvPicPr>
          <p:cNvPr id="3" name="그림 2"/>
          <p:cNvPicPr>
            <a:picLocks noChangeAspect="1"/>
          </p:cNvPicPr>
          <p:nvPr/>
        </p:nvPicPr>
        <p:blipFill>
          <a:blip r:embed="rId3"/>
          <a:stretch>
            <a:fillRect/>
          </a:stretch>
        </p:blipFill>
        <p:spPr>
          <a:xfrm>
            <a:off x="3247514" y="3578110"/>
            <a:ext cx="2133600" cy="3286125"/>
          </a:xfrm>
          <a:prstGeom prst="rect">
            <a:avLst/>
          </a:prstGeom>
        </p:spPr>
      </p:pic>
      <p:pic>
        <p:nvPicPr>
          <p:cNvPr id="4" name="그림 3"/>
          <p:cNvPicPr>
            <a:picLocks noChangeAspect="1"/>
          </p:cNvPicPr>
          <p:nvPr/>
        </p:nvPicPr>
        <p:blipFill>
          <a:blip r:embed="rId4"/>
          <a:stretch>
            <a:fillRect/>
          </a:stretch>
        </p:blipFill>
        <p:spPr>
          <a:xfrm>
            <a:off x="381000" y="3609975"/>
            <a:ext cx="2276475" cy="3248025"/>
          </a:xfrm>
          <a:prstGeom prst="rect">
            <a:avLst/>
          </a:prstGeom>
        </p:spPr>
      </p:pic>
      <p:pic>
        <p:nvPicPr>
          <p:cNvPr id="5" name="그림 4"/>
          <p:cNvPicPr>
            <a:picLocks noChangeAspect="1"/>
          </p:cNvPicPr>
          <p:nvPr/>
        </p:nvPicPr>
        <p:blipFill>
          <a:blip r:embed="rId5"/>
          <a:stretch>
            <a:fillRect/>
          </a:stretch>
        </p:blipFill>
        <p:spPr>
          <a:xfrm>
            <a:off x="6019800" y="3559629"/>
            <a:ext cx="2775392" cy="32849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타원 211"/>
          <p:cNvSpPr>
            <a:spLocks noChangeArrowheads="1"/>
          </p:cNvSpPr>
          <p:nvPr/>
        </p:nvSpPr>
        <p:spPr bwMode="auto">
          <a:xfrm>
            <a:off x="3230563" y="1828800"/>
            <a:ext cx="4648200" cy="1600200"/>
          </a:xfrm>
          <a:prstGeom prst="ellipse">
            <a:avLst/>
          </a:prstGeom>
          <a:solidFill>
            <a:srgbClr val="FFCC99">
              <a:alpha val="36862"/>
            </a:srgbClr>
          </a:solidFill>
          <a:ln w="38100" algn="ctr">
            <a:solidFill>
              <a:srgbClr val="FF9966"/>
            </a:solidFill>
            <a:round/>
            <a:headEnd/>
            <a:tailEnd/>
          </a:ln>
        </p:spPr>
        <p:txBody>
          <a:bodyPr/>
          <a:lstStyle/>
          <a:p>
            <a:pPr lvl="1">
              <a:lnSpc>
                <a:spcPct val="80000"/>
              </a:lnSpc>
            </a:pPr>
            <a:endParaRPr lang="ko-KR" altLang="en-US" sz="1800" b="0">
              <a:solidFill>
                <a:prstClr val="black"/>
              </a:solidFill>
              <a:latin typeface="굴림" charset="-127"/>
              <a:ea typeface="굴림" charset="-127"/>
            </a:endParaRPr>
          </a:p>
        </p:txBody>
      </p:sp>
      <p:sp>
        <p:nvSpPr>
          <p:cNvPr id="9219" name="AutoShape 2"/>
          <p:cNvSpPr>
            <a:spLocks noGrp="1" noChangeArrowheads="1"/>
          </p:cNvSpPr>
          <p:nvPr>
            <p:ph type="title"/>
          </p:nvPr>
        </p:nvSpPr>
        <p:spPr>
          <a:xfrm>
            <a:off x="381000" y="204788"/>
            <a:ext cx="8415338" cy="709612"/>
          </a:xfrm>
        </p:spPr>
        <p:txBody>
          <a:bodyPr/>
          <a:lstStyle/>
          <a:p>
            <a:pPr eaLnBrk="1" hangingPunct="1"/>
            <a:r>
              <a:rPr lang="en-US" altLang="ko-KR" sz="3600" dirty="0" smtClean="0"/>
              <a:t>Related Disciplines to SW Development</a:t>
            </a:r>
          </a:p>
        </p:txBody>
      </p:sp>
      <p:sp>
        <p:nvSpPr>
          <p:cNvPr id="9220" name="Rectangle 3"/>
          <p:cNvSpPr>
            <a:spLocks noGrp="1" noChangeArrowheads="1"/>
          </p:cNvSpPr>
          <p:nvPr>
            <p:ph idx="1"/>
          </p:nvPr>
        </p:nvSpPr>
        <p:spPr>
          <a:xfrm>
            <a:off x="0" y="1409700"/>
            <a:ext cx="8893175" cy="342900"/>
          </a:xfrm>
        </p:spPr>
        <p:txBody>
          <a:bodyPr/>
          <a:lstStyle/>
          <a:p>
            <a:pPr eaLnBrk="1" hangingPunct="1">
              <a:lnSpc>
                <a:spcPct val="80000"/>
              </a:lnSpc>
            </a:pPr>
            <a:r>
              <a:rPr lang="en-US" altLang="ko-KR" sz="2000" dirty="0" smtClean="0"/>
              <a:t>Undergraduate CS classes contributing to SW development </a:t>
            </a:r>
          </a:p>
          <a:p>
            <a:pPr lvl="1" eaLnBrk="1" hangingPunct="1">
              <a:lnSpc>
                <a:spcPct val="80000"/>
              </a:lnSpc>
            </a:pPr>
            <a:endParaRPr lang="en-US" altLang="ko-KR" sz="2000" dirty="0" smtClean="0"/>
          </a:p>
        </p:txBody>
      </p:sp>
      <p:sp>
        <p:nvSpPr>
          <p:cNvPr id="9221" name="Rectangle 94"/>
          <p:cNvSpPr>
            <a:spLocks noChangeArrowheads="1"/>
          </p:cNvSpPr>
          <p:nvPr/>
        </p:nvSpPr>
        <p:spPr bwMode="auto">
          <a:xfrm>
            <a:off x="381000" y="3671888"/>
            <a:ext cx="1206500" cy="2805112"/>
          </a:xfrm>
          <a:prstGeom prst="rect">
            <a:avLst/>
          </a:prstGeom>
          <a:solidFill>
            <a:srgbClr val="FFFF00"/>
          </a:solidFill>
          <a:ln w="12700" algn="ctr">
            <a:noFill/>
            <a:miter lim="800000"/>
            <a:headEnd/>
            <a:tailEnd/>
          </a:ln>
        </p:spPr>
        <p:txBody>
          <a:bodyPr anchor="ctr"/>
          <a:lstStyle/>
          <a:p>
            <a:endParaRPr lang="ko-KR" altLang="en-US" sz="2400" b="0">
              <a:solidFill>
                <a:prstClr val="black"/>
              </a:solidFill>
              <a:latin typeface="굴림" charset="-127"/>
              <a:ea typeface="굴림" charset="-127"/>
            </a:endParaRPr>
          </a:p>
        </p:txBody>
      </p:sp>
      <p:sp>
        <p:nvSpPr>
          <p:cNvPr id="9222" name="Rectangle 94"/>
          <p:cNvSpPr>
            <a:spLocks noChangeArrowheads="1"/>
          </p:cNvSpPr>
          <p:nvPr/>
        </p:nvSpPr>
        <p:spPr bwMode="auto">
          <a:xfrm>
            <a:off x="1809750" y="3652838"/>
            <a:ext cx="1228725" cy="2805112"/>
          </a:xfrm>
          <a:prstGeom prst="rect">
            <a:avLst/>
          </a:prstGeom>
          <a:solidFill>
            <a:srgbClr val="92D050"/>
          </a:solidFill>
          <a:ln w="12700" algn="ctr">
            <a:noFill/>
            <a:miter lim="800000"/>
            <a:headEnd/>
            <a:tailEnd/>
          </a:ln>
        </p:spPr>
        <p:txBody>
          <a:bodyPr anchor="ctr"/>
          <a:lstStyle/>
          <a:p>
            <a:endParaRPr lang="ko-KR" altLang="en-US" sz="2400" b="0">
              <a:solidFill>
                <a:prstClr val="black"/>
              </a:solidFill>
              <a:latin typeface="굴림" charset="-127"/>
              <a:ea typeface="굴림" charset="-127"/>
            </a:endParaRPr>
          </a:p>
        </p:txBody>
      </p:sp>
      <p:sp>
        <p:nvSpPr>
          <p:cNvPr id="104" name="Text Box 100"/>
          <p:cNvSpPr txBox="1">
            <a:spLocks noChangeArrowheads="1"/>
          </p:cNvSpPr>
          <p:nvPr/>
        </p:nvSpPr>
        <p:spPr bwMode="auto">
          <a:xfrm>
            <a:off x="1806575" y="3681413"/>
            <a:ext cx="1289050" cy="584200"/>
          </a:xfrm>
          <a:prstGeom prst="rect">
            <a:avLst/>
          </a:prstGeom>
          <a:noFill/>
          <a:ln w="12700" algn="ctr">
            <a:noFill/>
            <a:miter lim="800000"/>
            <a:headEnd/>
            <a:tailEnd/>
          </a:ln>
        </p:spPr>
        <p:txBody>
          <a:bodyPr wrap="none">
            <a:spAutoFit/>
          </a:bodyPr>
          <a:lstStyle/>
          <a:p>
            <a:pPr algn="ctr">
              <a:defRPr/>
            </a:pPr>
            <a:r>
              <a:rPr lang="en-US" altLang="ko-KR" sz="1600" b="0" dirty="0" smtClean="0">
                <a:solidFill>
                  <a:prstClr val="black"/>
                </a:solidFill>
                <a:effectLst>
                  <a:outerShdw blurRad="38100" dist="38100" dir="2700000" algn="tl">
                    <a:srgbClr val="000000">
                      <a:alpha val="43137"/>
                    </a:srgbClr>
                  </a:outerShdw>
                </a:effectLst>
                <a:ea typeface="굴림" charset="-127"/>
              </a:rPr>
              <a:t>System</a:t>
            </a:r>
            <a:endParaRPr lang="en-US" altLang="ko-KR" sz="1600" b="0" dirty="0">
              <a:solidFill>
                <a:prstClr val="black"/>
              </a:solidFill>
              <a:effectLst>
                <a:outerShdw blurRad="38100" dist="38100" dir="2700000" algn="tl">
                  <a:srgbClr val="000000">
                    <a:alpha val="43137"/>
                  </a:srgbClr>
                </a:outerShdw>
              </a:effectLst>
              <a:ea typeface="굴림" charset="-127"/>
            </a:endParaRPr>
          </a:p>
          <a:p>
            <a:pPr algn="ctr">
              <a:defRPr/>
            </a:pPr>
            <a:r>
              <a:rPr lang="en-US" altLang="ko-KR" sz="1600" b="0" dirty="0">
                <a:solidFill>
                  <a:prstClr val="black"/>
                </a:solidFill>
                <a:effectLst>
                  <a:outerShdw blurRad="38100" dist="38100" dir="2700000" algn="tl">
                    <a:srgbClr val="000000">
                      <a:alpha val="43137"/>
                    </a:srgbClr>
                  </a:outerShdw>
                </a:effectLst>
                <a:ea typeface="굴림" charset="-127"/>
              </a:rPr>
              <a:t>Engineering</a:t>
            </a:r>
          </a:p>
        </p:txBody>
      </p:sp>
      <p:sp>
        <p:nvSpPr>
          <p:cNvPr id="9224" name="Rectangle 98"/>
          <p:cNvSpPr>
            <a:spLocks noChangeArrowheads="1"/>
          </p:cNvSpPr>
          <p:nvPr/>
        </p:nvSpPr>
        <p:spPr bwMode="auto">
          <a:xfrm>
            <a:off x="6346825" y="3671888"/>
            <a:ext cx="1749425" cy="2786062"/>
          </a:xfrm>
          <a:prstGeom prst="rect">
            <a:avLst/>
          </a:prstGeom>
          <a:solidFill>
            <a:srgbClr val="FFCC99"/>
          </a:solidFill>
          <a:ln w="12700" algn="ctr">
            <a:noFill/>
            <a:miter lim="800000"/>
            <a:headEnd/>
            <a:tailEnd/>
          </a:ln>
        </p:spPr>
        <p:txBody>
          <a:bodyPr anchor="ctr"/>
          <a:lstStyle/>
          <a:p>
            <a:endParaRPr lang="ko-KR" altLang="en-US" sz="1800" b="0">
              <a:solidFill>
                <a:prstClr val="black"/>
              </a:solidFill>
              <a:latin typeface="굴림" charset="-127"/>
              <a:ea typeface="굴림" charset="-127"/>
            </a:endParaRPr>
          </a:p>
        </p:txBody>
      </p:sp>
      <p:sp>
        <p:nvSpPr>
          <p:cNvPr id="9225" name="Rectangle 97"/>
          <p:cNvSpPr>
            <a:spLocks noChangeArrowheads="1"/>
          </p:cNvSpPr>
          <p:nvPr/>
        </p:nvSpPr>
        <p:spPr bwMode="auto">
          <a:xfrm>
            <a:off x="3298825" y="5481638"/>
            <a:ext cx="2819400" cy="976312"/>
          </a:xfrm>
          <a:prstGeom prst="rect">
            <a:avLst/>
          </a:prstGeom>
          <a:solidFill>
            <a:srgbClr val="CCFFFF"/>
          </a:solidFill>
          <a:ln w="12700" algn="ctr">
            <a:noFill/>
            <a:miter lim="800000"/>
            <a:headEnd/>
            <a:tailEnd/>
          </a:ln>
        </p:spPr>
        <p:txBody>
          <a:bodyPr anchor="ctr"/>
          <a:lstStyle/>
          <a:p>
            <a:endParaRPr lang="ko-KR" altLang="en-US" sz="1800" b="0">
              <a:solidFill>
                <a:prstClr val="black"/>
              </a:solidFill>
              <a:latin typeface="굴림" charset="-127"/>
              <a:ea typeface="굴림" charset="-127"/>
            </a:endParaRPr>
          </a:p>
        </p:txBody>
      </p:sp>
      <p:sp>
        <p:nvSpPr>
          <p:cNvPr id="9226" name="Rectangle 96"/>
          <p:cNvSpPr>
            <a:spLocks noChangeArrowheads="1"/>
          </p:cNvSpPr>
          <p:nvPr/>
        </p:nvSpPr>
        <p:spPr bwMode="auto">
          <a:xfrm>
            <a:off x="3298825" y="3652838"/>
            <a:ext cx="2819400" cy="1804987"/>
          </a:xfrm>
          <a:prstGeom prst="rect">
            <a:avLst/>
          </a:prstGeom>
          <a:solidFill>
            <a:srgbClr val="CCFFCC"/>
          </a:solidFill>
          <a:ln w="12700" algn="ctr">
            <a:noFill/>
            <a:miter lim="800000"/>
            <a:headEnd/>
            <a:tailEnd/>
          </a:ln>
        </p:spPr>
        <p:txBody>
          <a:bodyPr anchor="ctr"/>
          <a:lstStyle/>
          <a:p>
            <a:endParaRPr lang="ko-KR" altLang="en-US" sz="2400" b="0">
              <a:solidFill>
                <a:prstClr val="black"/>
              </a:solidFill>
              <a:latin typeface="굴림" charset="-127"/>
              <a:ea typeface="굴림" charset="-127"/>
            </a:endParaRPr>
          </a:p>
        </p:txBody>
      </p:sp>
      <p:sp>
        <p:nvSpPr>
          <p:cNvPr id="108" name="AutoShape 93"/>
          <p:cNvSpPr>
            <a:spLocks noChangeArrowheads="1"/>
          </p:cNvSpPr>
          <p:nvPr/>
        </p:nvSpPr>
        <p:spPr bwMode="auto">
          <a:xfrm>
            <a:off x="3398838" y="5557838"/>
            <a:ext cx="914400" cy="762000"/>
          </a:xfrm>
          <a:prstGeom prst="roundRect">
            <a:avLst>
              <a:gd name="adj" fmla="val 10046"/>
            </a:avLst>
          </a:prstGeom>
          <a:gradFill rotWithShape="0">
            <a:gsLst>
              <a:gs pos="0">
                <a:srgbClr val="99FF99"/>
              </a:gs>
              <a:gs pos="50000">
                <a:srgbClr val="99FF99">
                  <a:gamma/>
                  <a:tint val="0"/>
                  <a:invGamma/>
                </a:srgbClr>
              </a:gs>
              <a:gs pos="100000">
                <a:srgbClr val="99FF99"/>
              </a:gs>
            </a:gsLst>
            <a:lin ang="5400000" scaled="1"/>
          </a:gradFill>
          <a:ln w="38100">
            <a:solidFill>
              <a:srgbClr val="008000"/>
            </a:solidFill>
            <a:round/>
            <a:headEnd/>
            <a:tailEnd/>
          </a:ln>
          <a:effectLst>
            <a:outerShdw dist="107763" dir="2700000" algn="ctr" rotWithShape="0">
              <a:schemeClr val="bg2">
                <a:alpha val="50000"/>
              </a:schemeClr>
            </a:outerShdw>
          </a:effectLst>
        </p:spPr>
        <p:txBody>
          <a:bodyPr wrap="none" anchor="ctr"/>
          <a:lstStyle/>
          <a:p>
            <a:pPr algn="ctr">
              <a:lnSpc>
                <a:spcPct val="85000"/>
              </a:lnSpc>
              <a:spcBef>
                <a:spcPct val="20000"/>
              </a:spcBef>
              <a:buClr>
                <a:srgbClr val="C0504D"/>
              </a:buClr>
              <a:buFont typeface="Wingdings" pitchFamily="2" charset="2"/>
              <a:buNone/>
            </a:pPr>
            <a:endParaRPr lang="ko-KR" altLang="ko-KR" sz="1000" b="0">
              <a:solidFill>
                <a:prstClr val="black"/>
              </a:solidFill>
              <a:latin typeface="굴림" charset="-127"/>
              <a:ea typeface="HY헤드라인M" pitchFamily="18" charset="-127"/>
            </a:endParaRPr>
          </a:p>
        </p:txBody>
      </p:sp>
      <p:sp>
        <p:nvSpPr>
          <p:cNvPr id="109" name="AutoShape 91"/>
          <p:cNvSpPr>
            <a:spLocks noChangeArrowheads="1"/>
          </p:cNvSpPr>
          <p:nvPr/>
        </p:nvSpPr>
        <p:spPr bwMode="auto">
          <a:xfrm>
            <a:off x="3398838" y="4410075"/>
            <a:ext cx="914400" cy="762000"/>
          </a:xfrm>
          <a:prstGeom prst="roundRect">
            <a:avLst>
              <a:gd name="adj" fmla="val 10046"/>
            </a:avLst>
          </a:prstGeom>
          <a:gradFill rotWithShape="0">
            <a:gsLst>
              <a:gs pos="0">
                <a:srgbClr val="99FF99"/>
              </a:gs>
              <a:gs pos="50000">
                <a:srgbClr val="99FF99">
                  <a:gamma/>
                  <a:tint val="0"/>
                  <a:invGamma/>
                </a:srgbClr>
              </a:gs>
              <a:gs pos="100000">
                <a:srgbClr val="99FF99"/>
              </a:gs>
            </a:gsLst>
            <a:lin ang="5400000" scaled="1"/>
          </a:gradFill>
          <a:ln w="38100">
            <a:solidFill>
              <a:srgbClr val="008000"/>
            </a:solidFill>
            <a:round/>
            <a:headEnd/>
            <a:tailEnd/>
          </a:ln>
          <a:effectLst>
            <a:outerShdw dist="107763" dir="2700000" algn="ctr" rotWithShape="0">
              <a:schemeClr val="bg2">
                <a:alpha val="50000"/>
              </a:schemeClr>
            </a:outerShdw>
          </a:effectLst>
        </p:spPr>
        <p:txBody>
          <a:bodyPr wrap="none" anchor="ctr"/>
          <a:lstStyle/>
          <a:p>
            <a:pPr algn="ctr">
              <a:lnSpc>
                <a:spcPct val="85000"/>
              </a:lnSpc>
              <a:spcBef>
                <a:spcPct val="20000"/>
              </a:spcBef>
              <a:buClr>
                <a:srgbClr val="C0504D"/>
              </a:buClr>
              <a:buFont typeface="Wingdings" pitchFamily="2" charset="2"/>
              <a:buNone/>
            </a:pPr>
            <a:endParaRPr lang="ko-KR" altLang="ko-KR" sz="1000" b="0">
              <a:solidFill>
                <a:prstClr val="black"/>
              </a:solidFill>
              <a:latin typeface="굴림" charset="-127"/>
              <a:ea typeface="HY헤드라인M" pitchFamily="18" charset="-127"/>
            </a:endParaRPr>
          </a:p>
        </p:txBody>
      </p:sp>
      <p:sp>
        <p:nvSpPr>
          <p:cNvPr id="110" name="AutoShape 90"/>
          <p:cNvSpPr>
            <a:spLocks noChangeArrowheads="1"/>
          </p:cNvSpPr>
          <p:nvPr/>
        </p:nvSpPr>
        <p:spPr bwMode="auto">
          <a:xfrm>
            <a:off x="1095375" y="5600700"/>
            <a:ext cx="1428750" cy="762000"/>
          </a:xfrm>
          <a:prstGeom prst="roundRect">
            <a:avLst>
              <a:gd name="adj" fmla="val 10046"/>
            </a:avLst>
          </a:prstGeom>
          <a:gradFill rotWithShape="0">
            <a:gsLst>
              <a:gs pos="0">
                <a:srgbClr val="99FF99"/>
              </a:gs>
              <a:gs pos="50000">
                <a:srgbClr val="99FF99">
                  <a:gamma/>
                  <a:tint val="0"/>
                  <a:invGamma/>
                </a:srgbClr>
              </a:gs>
              <a:gs pos="100000">
                <a:srgbClr val="99FF99"/>
              </a:gs>
            </a:gsLst>
            <a:lin ang="5400000" scaled="1"/>
          </a:gradFill>
          <a:ln w="38100">
            <a:solidFill>
              <a:srgbClr val="008000"/>
            </a:solidFill>
            <a:round/>
            <a:headEnd/>
            <a:tailEnd/>
          </a:ln>
          <a:effectLst>
            <a:outerShdw dist="107763" dir="2700000" algn="ctr" rotWithShape="0">
              <a:schemeClr val="bg2">
                <a:alpha val="50000"/>
              </a:schemeClr>
            </a:outerShdw>
          </a:effectLst>
        </p:spPr>
        <p:txBody>
          <a:bodyPr wrap="none" anchor="ctr"/>
          <a:lstStyle/>
          <a:p>
            <a:pPr algn="ctr">
              <a:lnSpc>
                <a:spcPct val="85000"/>
              </a:lnSpc>
              <a:spcBef>
                <a:spcPct val="20000"/>
              </a:spcBef>
              <a:buClr>
                <a:srgbClr val="C0504D"/>
              </a:buClr>
              <a:buFont typeface="Wingdings" pitchFamily="2" charset="2"/>
              <a:buNone/>
            </a:pPr>
            <a:endParaRPr lang="ko-KR" altLang="ko-KR" sz="1000" b="0">
              <a:solidFill>
                <a:prstClr val="black"/>
              </a:solidFill>
              <a:latin typeface="굴림" charset="-127"/>
              <a:ea typeface="HY헤드라인M" pitchFamily="18" charset="-127"/>
            </a:endParaRPr>
          </a:p>
        </p:txBody>
      </p:sp>
      <p:sp>
        <p:nvSpPr>
          <p:cNvPr id="111" name="AutoShape 89"/>
          <p:cNvSpPr>
            <a:spLocks noChangeArrowheads="1"/>
          </p:cNvSpPr>
          <p:nvPr/>
        </p:nvSpPr>
        <p:spPr bwMode="auto">
          <a:xfrm>
            <a:off x="1952625" y="4410075"/>
            <a:ext cx="933450" cy="762000"/>
          </a:xfrm>
          <a:prstGeom prst="roundRect">
            <a:avLst>
              <a:gd name="adj" fmla="val 10046"/>
            </a:avLst>
          </a:prstGeom>
          <a:gradFill rotWithShape="0">
            <a:gsLst>
              <a:gs pos="0">
                <a:srgbClr val="99FF99"/>
              </a:gs>
              <a:gs pos="50000">
                <a:srgbClr val="99FF99">
                  <a:gamma/>
                  <a:tint val="0"/>
                  <a:invGamma/>
                </a:srgbClr>
              </a:gs>
              <a:gs pos="100000">
                <a:srgbClr val="99FF99"/>
              </a:gs>
            </a:gsLst>
            <a:lin ang="5400000" scaled="1"/>
          </a:gradFill>
          <a:ln w="38100">
            <a:solidFill>
              <a:srgbClr val="008000"/>
            </a:solidFill>
            <a:round/>
            <a:headEnd/>
            <a:tailEnd/>
          </a:ln>
          <a:effectLst>
            <a:outerShdw dist="107763" dir="2700000" algn="ctr" rotWithShape="0">
              <a:schemeClr val="bg2">
                <a:alpha val="50000"/>
              </a:schemeClr>
            </a:outerShdw>
          </a:effectLst>
        </p:spPr>
        <p:txBody>
          <a:bodyPr wrap="none" anchor="ctr"/>
          <a:lstStyle/>
          <a:p>
            <a:pPr algn="ctr">
              <a:lnSpc>
                <a:spcPct val="85000"/>
              </a:lnSpc>
              <a:spcBef>
                <a:spcPct val="20000"/>
              </a:spcBef>
              <a:buClr>
                <a:srgbClr val="C0504D"/>
              </a:buClr>
              <a:buFont typeface="Wingdings" pitchFamily="2" charset="2"/>
              <a:buNone/>
            </a:pPr>
            <a:endParaRPr lang="ko-KR" altLang="ko-KR" sz="1000" b="0">
              <a:solidFill>
                <a:prstClr val="black"/>
              </a:solidFill>
              <a:latin typeface="굴림" charset="-127"/>
              <a:ea typeface="HY헤드라인M" pitchFamily="18" charset="-127"/>
            </a:endParaRPr>
          </a:p>
        </p:txBody>
      </p:sp>
      <p:sp>
        <p:nvSpPr>
          <p:cNvPr id="9231" name="Text Box 5"/>
          <p:cNvSpPr txBox="1">
            <a:spLocks noChangeArrowheads="1"/>
          </p:cNvSpPr>
          <p:nvPr/>
        </p:nvSpPr>
        <p:spPr bwMode="auto">
          <a:xfrm>
            <a:off x="8348663" y="4100513"/>
            <a:ext cx="533400" cy="400050"/>
          </a:xfrm>
          <a:prstGeom prst="rect">
            <a:avLst/>
          </a:prstGeom>
          <a:noFill/>
          <a:ln w="9525">
            <a:noFill/>
            <a:miter lim="800000"/>
            <a:headEnd/>
            <a:tailEnd/>
          </a:ln>
        </p:spPr>
        <p:txBody>
          <a:bodyPr wrap="none">
            <a:spAutoFit/>
          </a:bodyPr>
          <a:lstStyle/>
          <a:p>
            <a:pPr latinLnBrk="0"/>
            <a:r>
              <a:rPr kumimoji="0" lang="en-US" altLang="ko-KR" sz="1800" b="0">
                <a:solidFill>
                  <a:srgbClr val="000099"/>
                </a:solidFill>
                <a:latin typeface="굴림" charset="-127"/>
                <a:ea typeface="굴림" pitchFamily="50" charset="-127"/>
              </a:rPr>
              <a:t>OK</a:t>
            </a:r>
          </a:p>
        </p:txBody>
      </p:sp>
      <p:sp>
        <p:nvSpPr>
          <p:cNvPr id="9232" name="Text Box 6"/>
          <p:cNvSpPr txBox="1">
            <a:spLocks noChangeArrowheads="1"/>
          </p:cNvSpPr>
          <p:nvPr/>
        </p:nvSpPr>
        <p:spPr bwMode="auto">
          <a:xfrm>
            <a:off x="7024688" y="5815013"/>
            <a:ext cx="1177925" cy="584200"/>
          </a:xfrm>
          <a:prstGeom prst="rect">
            <a:avLst/>
          </a:prstGeom>
          <a:noFill/>
          <a:ln w="9525">
            <a:noFill/>
            <a:miter lim="800000"/>
            <a:headEnd/>
            <a:tailEnd/>
          </a:ln>
        </p:spPr>
        <p:txBody>
          <a:bodyPr wrap="none">
            <a:spAutoFit/>
          </a:bodyPr>
          <a:lstStyle/>
          <a:p>
            <a:pPr latinLnBrk="0"/>
            <a:r>
              <a:rPr kumimoji="0" lang="en-US" altLang="ko-KR" sz="1600" b="0">
                <a:solidFill>
                  <a:srgbClr val="000099"/>
                </a:solidFill>
                <a:latin typeface="굴림" charset="-127"/>
                <a:ea typeface="굴림" pitchFamily="50" charset="-127"/>
              </a:rPr>
              <a:t>Counter </a:t>
            </a:r>
          </a:p>
          <a:p>
            <a:pPr latinLnBrk="0"/>
            <a:r>
              <a:rPr kumimoji="0" lang="en-US" altLang="ko-KR" sz="1600" b="0">
                <a:solidFill>
                  <a:srgbClr val="000099"/>
                </a:solidFill>
                <a:latin typeface="굴림" charset="-127"/>
                <a:ea typeface="굴림" pitchFamily="50" charset="-127"/>
              </a:rPr>
              <a:t>example(s)</a:t>
            </a:r>
          </a:p>
        </p:txBody>
      </p:sp>
      <p:sp>
        <p:nvSpPr>
          <p:cNvPr id="9233" name="Line 7"/>
          <p:cNvSpPr>
            <a:spLocks noChangeShapeType="1"/>
          </p:cNvSpPr>
          <p:nvPr/>
        </p:nvSpPr>
        <p:spPr bwMode="auto">
          <a:xfrm>
            <a:off x="6108700" y="4346575"/>
            <a:ext cx="690563" cy="396875"/>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234" name="Line 8"/>
          <p:cNvSpPr>
            <a:spLocks noChangeShapeType="1"/>
          </p:cNvSpPr>
          <p:nvPr/>
        </p:nvSpPr>
        <p:spPr bwMode="auto">
          <a:xfrm flipV="1">
            <a:off x="6096000" y="5386388"/>
            <a:ext cx="631825" cy="500062"/>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235" name="Line 9"/>
          <p:cNvSpPr>
            <a:spLocks noChangeShapeType="1"/>
          </p:cNvSpPr>
          <p:nvPr/>
        </p:nvSpPr>
        <p:spPr bwMode="auto">
          <a:xfrm flipV="1">
            <a:off x="7799388" y="4386263"/>
            <a:ext cx="511175" cy="381000"/>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236" name="Line 10"/>
          <p:cNvSpPr>
            <a:spLocks noChangeShapeType="1"/>
          </p:cNvSpPr>
          <p:nvPr/>
        </p:nvSpPr>
        <p:spPr bwMode="auto">
          <a:xfrm>
            <a:off x="7870825" y="5386388"/>
            <a:ext cx="685800" cy="381000"/>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237" name="Text Box 11"/>
          <p:cNvSpPr txBox="1">
            <a:spLocks noChangeArrowheads="1"/>
          </p:cNvSpPr>
          <p:nvPr/>
        </p:nvSpPr>
        <p:spPr bwMode="auto">
          <a:xfrm>
            <a:off x="8410575" y="4757738"/>
            <a:ext cx="404813" cy="369887"/>
          </a:xfrm>
          <a:prstGeom prst="rect">
            <a:avLst/>
          </a:prstGeom>
          <a:noFill/>
          <a:ln w="9525">
            <a:noFill/>
            <a:miter lim="800000"/>
            <a:headEnd/>
            <a:tailEnd/>
          </a:ln>
        </p:spPr>
        <p:txBody>
          <a:bodyPr wrap="none">
            <a:spAutoFit/>
          </a:bodyPr>
          <a:lstStyle/>
          <a:p>
            <a:pPr latinLnBrk="0"/>
            <a:r>
              <a:rPr kumimoji="0" lang="en-US" altLang="ko-KR" sz="1800" b="0">
                <a:solidFill>
                  <a:srgbClr val="000099"/>
                </a:solidFill>
                <a:latin typeface="굴림" charset="-127"/>
                <a:ea typeface="굴림" pitchFamily="50" charset="-127"/>
              </a:rPr>
              <a:t>or</a:t>
            </a:r>
          </a:p>
        </p:txBody>
      </p:sp>
      <p:sp>
        <p:nvSpPr>
          <p:cNvPr id="9238" name="Text Box 12"/>
          <p:cNvSpPr txBox="1">
            <a:spLocks noChangeArrowheads="1"/>
          </p:cNvSpPr>
          <p:nvPr/>
        </p:nvSpPr>
        <p:spPr bwMode="auto">
          <a:xfrm>
            <a:off x="1881188" y="4457700"/>
            <a:ext cx="1068387" cy="584200"/>
          </a:xfrm>
          <a:prstGeom prst="rect">
            <a:avLst/>
          </a:prstGeom>
          <a:noFill/>
          <a:ln w="9525">
            <a:noFill/>
            <a:miter lim="800000"/>
            <a:headEnd/>
            <a:tailEnd/>
          </a:ln>
        </p:spPr>
        <p:txBody>
          <a:bodyPr wrap="none">
            <a:spAutoFit/>
          </a:bodyPr>
          <a:lstStyle/>
          <a:p>
            <a:pPr algn="ctr" latinLnBrk="0"/>
            <a:r>
              <a:rPr kumimoji="0" lang="en-US" altLang="ko-KR" sz="1600" b="0">
                <a:solidFill>
                  <a:srgbClr val="000099"/>
                </a:solidFill>
                <a:latin typeface="굴림" charset="-127"/>
                <a:ea typeface="굴림" pitchFamily="50" charset="-127"/>
              </a:rPr>
              <a:t>System </a:t>
            </a:r>
          </a:p>
          <a:p>
            <a:pPr algn="ctr" latinLnBrk="0"/>
            <a:r>
              <a:rPr kumimoji="0" lang="en-US" altLang="ko-KR" sz="1600" b="0">
                <a:solidFill>
                  <a:srgbClr val="000099"/>
                </a:solidFill>
                <a:latin typeface="굴림" charset="-127"/>
                <a:ea typeface="굴림" pitchFamily="50" charset="-127"/>
              </a:rPr>
              <a:t>modeling</a:t>
            </a:r>
          </a:p>
        </p:txBody>
      </p:sp>
      <p:sp>
        <p:nvSpPr>
          <p:cNvPr id="9239" name="AutoShape 13"/>
          <p:cNvSpPr>
            <a:spLocks noChangeArrowheads="1"/>
          </p:cNvSpPr>
          <p:nvPr/>
        </p:nvSpPr>
        <p:spPr bwMode="auto">
          <a:xfrm>
            <a:off x="5329238" y="37703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2400" b="0">
              <a:solidFill>
                <a:prstClr val="black"/>
              </a:solidFill>
              <a:latin typeface="굴림" charset="-127"/>
              <a:ea typeface="굴림" charset="-127"/>
            </a:endParaRPr>
          </a:p>
        </p:txBody>
      </p:sp>
      <p:sp>
        <p:nvSpPr>
          <p:cNvPr id="9240" name="AutoShape 14"/>
          <p:cNvSpPr>
            <a:spLocks noChangeArrowheads="1"/>
          </p:cNvSpPr>
          <p:nvPr/>
        </p:nvSpPr>
        <p:spPr bwMode="auto">
          <a:xfrm>
            <a:off x="4983163" y="39100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2400" b="0">
              <a:solidFill>
                <a:prstClr val="black"/>
              </a:solidFill>
              <a:latin typeface="굴림" charset="-127"/>
              <a:ea typeface="굴림" charset="-127"/>
            </a:endParaRPr>
          </a:p>
        </p:txBody>
      </p:sp>
      <p:sp>
        <p:nvSpPr>
          <p:cNvPr id="9241" name="AutoShape 15"/>
          <p:cNvSpPr>
            <a:spLocks noChangeArrowheads="1"/>
          </p:cNvSpPr>
          <p:nvPr/>
        </p:nvSpPr>
        <p:spPr bwMode="auto">
          <a:xfrm>
            <a:off x="5408613" y="40687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2" name="AutoShape 16"/>
          <p:cNvSpPr>
            <a:spLocks noChangeArrowheads="1"/>
          </p:cNvSpPr>
          <p:nvPr/>
        </p:nvSpPr>
        <p:spPr bwMode="auto">
          <a:xfrm>
            <a:off x="4913313" y="4303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3" name="AutoShape 17"/>
          <p:cNvSpPr>
            <a:spLocks noChangeArrowheads="1"/>
          </p:cNvSpPr>
          <p:nvPr/>
        </p:nvSpPr>
        <p:spPr bwMode="auto">
          <a:xfrm>
            <a:off x="5186363" y="4303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4" name="AutoShape 18"/>
          <p:cNvSpPr>
            <a:spLocks noChangeArrowheads="1"/>
          </p:cNvSpPr>
          <p:nvPr/>
        </p:nvSpPr>
        <p:spPr bwMode="auto">
          <a:xfrm>
            <a:off x="5446713" y="4303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5" name="AutoShape 19"/>
          <p:cNvSpPr>
            <a:spLocks noChangeArrowheads="1"/>
          </p:cNvSpPr>
          <p:nvPr/>
        </p:nvSpPr>
        <p:spPr bwMode="auto">
          <a:xfrm>
            <a:off x="5640388" y="4303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6" name="AutoShape 20"/>
          <p:cNvSpPr>
            <a:spLocks noChangeArrowheads="1"/>
          </p:cNvSpPr>
          <p:nvPr/>
        </p:nvSpPr>
        <p:spPr bwMode="auto">
          <a:xfrm>
            <a:off x="5065713" y="45259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7" name="AutoShape 21"/>
          <p:cNvSpPr>
            <a:spLocks noChangeArrowheads="1"/>
          </p:cNvSpPr>
          <p:nvPr/>
        </p:nvSpPr>
        <p:spPr bwMode="auto">
          <a:xfrm>
            <a:off x="5522913" y="45259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8" name="AutoShape 22"/>
          <p:cNvSpPr>
            <a:spLocks noChangeArrowheads="1"/>
          </p:cNvSpPr>
          <p:nvPr/>
        </p:nvSpPr>
        <p:spPr bwMode="auto">
          <a:xfrm>
            <a:off x="5262563" y="45259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49" name="AutoShape 23"/>
          <p:cNvSpPr>
            <a:spLocks noChangeArrowheads="1"/>
          </p:cNvSpPr>
          <p:nvPr/>
        </p:nvSpPr>
        <p:spPr bwMode="auto">
          <a:xfrm>
            <a:off x="5446713" y="47418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50" name="AutoShape 24"/>
          <p:cNvSpPr>
            <a:spLocks noChangeArrowheads="1"/>
          </p:cNvSpPr>
          <p:nvPr/>
        </p:nvSpPr>
        <p:spPr bwMode="auto">
          <a:xfrm>
            <a:off x="5141913" y="47418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51" name="AutoShape 25"/>
          <p:cNvSpPr>
            <a:spLocks noChangeArrowheads="1"/>
          </p:cNvSpPr>
          <p:nvPr/>
        </p:nvSpPr>
        <p:spPr bwMode="auto">
          <a:xfrm>
            <a:off x="5262563" y="4938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52" name="AutoShape 26"/>
          <p:cNvSpPr>
            <a:spLocks noChangeArrowheads="1"/>
          </p:cNvSpPr>
          <p:nvPr/>
        </p:nvSpPr>
        <p:spPr bwMode="auto">
          <a:xfrm>
            <a:off x="4872038" y="47418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53" name="AutoShape 27"/>
          <p:cNvSpPr>
            <a:spLocks noChangeArrowheads="1"/>
          </p:cNvSpPr>
          <p:nvPr/>
        </p:nvSpPr>
        <p:spPr bwMode="auto">
          <a:xfrm>
            <a:off x="5640388" y="47418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54" name="Line 28"/>
          <p:cNvSpPr>
            <a:spLocks noChangeShapeType="1"/>
          </p:cNvSpPr>
          <p:nvPr/>
        </p:nvSpPr>
        <p:spPr bwMode="auto">
          <a:xfrm flipH="1">
            <a:off x="4938713" y="3992563"/>
            <a:ext cx="50800" cy="3238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55" name="Line 29"/>
          <p:cNvSpPr>
            <a:spLocks noChangeShapeType="1"/>
          </p:cNvSpPr>
          <p:nvPr/>
        </p:nvSpPr>
        <p:spPr bwMode="auto">
          <a:xfrm>
            <a:off x="4989513" y="4379913"/>
            <a:ext cx="76200" cy="1460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56" name="Line 30"/>
          <p:cNvSpPr>
            <a:spLocks noChangeShapeType="1"/>
          </p:cNvSpPr>
          <p:nvPr/>
        </p:nvSpPr>
        <p:spPr bwMode="auto">
          <a:xfrm flipH="1">
            <a:off x="4913313" y="4379913"/>
            <a:ext cx="34925" cy="3619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57" name="Line 31"/>
          <p:cNvSpPr>
            <a:spLocks noChangeShapeType="1"/>
          </p:cNvSpPr>
          <p:nvPr/>
        </p:nvSpPr>
        <p:spPr bwMode="auto">
          <a:xfrm>
            <a:off x="5186363" y="4818063"/>
            <a:ext cx="76200" cy="120650"/>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58" name="Line 32"/>
          <p:cNvSpPr>
            <a:spLocks noChangeShapeType="1"/>
          </p:cNvSpPr>
          <p:nvPr/>
        </p:nvSpPr>
        <p:spPr bwMode="auto">
          <a:xfrm>
            <a:off x="5040313" y="3992563"/>
            <a:ext cx="177800" cy="3111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59" name="Line 33"/>
          <p:cNvSpPr>
            <a:spLocks noChangeShapeType="1"/>
          </p:cNvSpPr>
          <p:nvPr/>
        </p:nvSpPr>
        <p:spPr bwMode="auto">
          <a:xfrm>
            <a:off x="5237163" y="4386263"/>
            <a:ext cx="50800" cy="13970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0" name="Line 34"/>
          <p:cNvSpPr>
            <a:spLocks noChangeShapeType="1"/>
          </p:cNvSpPr>
          <p:nvPr/>
        </p:nvSpPr>
        <p:spPr bwMode="auto">
          <a:xfrm>
            <a:off x="5113338" y="4611688"/>
            <a:ext cx="47625" cy="1238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1" name="Line 35"/>
          <p:cNvSpPr>
            <a:spLocks noChangeShapeType="1"/>
          </p:cNvSpPr>
          <p:nvPr/>
        </p:nvSpPr>
        <p:spPr bwMode="auto">
          <a:xfrm>
            <a:off x="5303838" y="4611688"/>
            <a:ext cx="1587" cy="3111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2" name="Line 36"/>
          <p:cNvSpPr>
            <a:spLocks noChangeShapeType="1"/>
          </p:cNvSpPr>
          <p:nvPr/>
        </p:nvSpPr>
        <p:spPr bwMode="auto">
          <a:xfrm>
            <a:off x="5910263" y="4338638"/>
            <a:ext cx="12700" cy="24130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3" name="Line 37"/>
          <p:cNvSpPr>
            <a:spLocks noChangeShapeType="1"/>
          </p:cNvSpPr>
          <p:nvPr/>
        </p:nvSpPr>
        <p:spPr bwMode="auto">
          <a:xfrm>
            <a:off x="5443538" y="4151313"/>
            <a:ext cx="47625" cy="155575"/>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64" name="Line 38"/>
          <p:cNvSpPr>
            <a:spLocks noChangeShapeType="1"/>
          </p:cNvSpPr>
          <p:nvPr/>
        </p:nvSpPr>
        <p:spPr bwMode="auto">
          <a:xfrm>
            <a:off x="5487988" y="4129088"/>
            <a:ext cx="174625" cy="1841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5" name="Line 39"/>
          <p:cNvSpPr>
            <a:spLocks noChangeShapeType="1"/>
          </p:cNvSpPr>
          <p:nvPr/>
        </p:nvSpPr>
        <p:spPr bwMode="auto">
          <a:xfrm flipH="1">
            <a:off x="5576888" y="4386263"/>
            <a:ext cx="79375" cy="139700"/>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66" name="Line 40"/>
          <p:cNvSpPr>
            <a:spLocks noChangeShapeType="1"/>
          </p:cNvSpPr>
          <p:nvPr/>
        </p:nvSpPr>
        <p:spPr bwMode="auto">
          <a:xfrm>
            <a:off x="5570538" y="4614863"/>
            <a:ext cx="92075" cy="1333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7" name="Line 41"/>
          <p:cNvSpPr>
            <a:spLocks noChangeShapeType="1"/>
          </p:cNvSpPr>
          <p:nvPr/>
        </p:nvSpPr>
        <p:spPr bwMode="auto">
          <a:xfrm flipH="1">
            <a:off x="5494338" y="4611688"/>
            <a:ext cx="47625" cy="120650"/>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68" name="Line 42"/>
          <p:cNvSpPr>
            <a:spLocks noChangeShapeType="1"/>
          </p:cNvSpPr>
          <p:nvPr/>
        </p:nvSpPr>
        <p:spPr bwMode="auto">
          <a:xfrm flipH="1">
            <a:off x="5332413" y="4821238"/>
            <a:ext cx="130175" cy="1238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69" name="Line 43"/>
          <p:cNvSpPr>
            <a:spLocks noChangeShapeType="1"/>
          </p:cNvSpPr>
          <p:nvPr/>
        </p:nvSpPr>
        <p:spPr bwMode="auto">
          <a:xfrm flipH="1">
            <a:off x="5049838" y="3849688"/>
            <a:ext cx="285750" cy="7937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70" name="Line 44"/>
          <p:cNvSpPr>
            <a:spLocks noChangeShapeType="1"/>
          </p:cNvSpPr>
          <p:nvPr/>
        </p:nvSpPr>
        <p:spPr bwMode="auto">
          <a:xfrm>
            <a:off x="5399088" y="3846513"/>
            <a:ext cx="44450" cy="2127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71" name="AutoShape 45"/>
          <p:cNvSpPr>
            <a:spLocks noChangeArrowheads="1"/>
          </p:cNvSpPr>
          <p:nvPr/>
        </p:nvSpPr>
        <p:spPr bwMode="auto">
          <a:xfrm>
            <a:off x="4983163" y="50974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72" name="AutoShape 46"/>
          <p:cNvSpPr>
            <a:spLocks noChangeArrowheads="1"/>
          </p:cNvSpPr>
          <p:nvPr/>
        </p:nvSpPr>
        <p:spPr bwMode="auto">
          <a:xfrm>
            <a:off x="5510213" y="5145088"/>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73" name="AutoShape 47"/>
          <p:cNvSpPr>
            <a:spLocks noChangeArrowheads="1"/>
          </p:cNvSpPr>
          <p:nvPr/>
        </p:nvSpPr>
        <p:spPr bwMode="auto">
          <a:xfrm>
            <a:off x="5411788" y="53324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74" name="AutoShape 48"/>
          <p:cNvSpPr>
            <a:spLocks noChangeArrowheads="1"/>
          </p:cNvSpPr>
          <p:nvPr/>
        </p:nvSpPr>
        <p:spPr bwMode="auto">
          <a:xfrm>
            <a:off x="5237163" y="51355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75" name="AutoShape 49"/>
          <p:cNvSpPr>
            <a:spLocks noChangeArrowheads="1"/>
          </p:cNvSpPr>
          <p:nvPr/>
        </p:nvSpPr>
        <p:spPr bwMode="auto">
          <a:xfrm>
            <a:off x="5881688" y="45704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76" name="Line 50"/>
          <p:cNvSpPr>
            <a:spLocks noChangeShapeType="1"/>
          </p:cNvSpPr>
          <p:nvPr/>
        </p:nvSpPr>
        <p:spPr bwMode="auto">
          <a:xfrm>
            <a:off x="4916488" y="4821238"/>
            <a:ext cx="79375" cy="2762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77" name="Line 51"/>
          <p:cNvSpPr>
            <a:spLocks noChangeShapeType="1"/>
          </p:cNvSpPr>
          <p:nvPr/>
        </p:nvSpPr>
        <p:spPr bwMode="auto">
          <a:xfrm flipH="1">
            <a:off x="5741988" y="5008563"/>
            <a:ext cx="85725" cy="10160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78" name="Line 52"/>
          <p:cNvSpPr>
            <a:spLocks noChangeShapeType="1"/>
          </p:cNvSpPr>
          <p:nvPr/>
        </p:nvSpPr>
        <p:spPr bwMode="auto">
          <a:xfrm>
            <a:off x="5046663" y="5180013"/>
            <a:ext cx="349250" cy="1873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79" name="Line 53"/>
          <p:cNvSpPr>
            <a:spLocks noChangeShapeType="1"/>
          </p:cNvSpPr>
          <p:nvPr/>
        </p:nvSpPr>
        <p:spPr bwMode="auto">
          <a:xfrm flipH="1">
            <a:off x="5284788" y="5018088"/>
            <a:ext cx="9525" cy="1238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80" name="Line 54"/>
          <p:cNvSpPr>
            <a:spLocks noChangeShapeType="1"/>
          </p:cNvSpPr>
          <p:nvPr/>
        </p:nvSpPr>
        <p:spPr bwMode="auto">
          <a:xfrm flipH="1">
            <a:off x="5554663" y="4833938"/>
            <a:ext cx="123825" cy="301625"/>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81" name="Line 55"/>
          <p:cNvSpPr>
            <a:spLocks noChangeShapeType="1"/>
          </p:cNvSpPr>
          <p:nvPr/>
        </p:nvSpPr>
        <p:spPr bwMode="auto">
          <a:xfrm flipH="1">
            <a:off x="5472113" y="5224463"/>
            <a:ext cx="44450" cy="111125"/>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82" name="Line 56"/>
          <p:cNvSpPr>
            <a:spLocks noChangeShapeType="1"/>
          </p:cNvSpPr>
          <p:nvPr/>
        </p:nvSpPr>
        <p:spPr bwMode="auto">
          <a:xfrm>
            <a:off x="5275263" y="5218113"/>
            <a:ext cx="158750" cy="136525"/>
          </a:xfrm>
          <a:prstGeom prst="line">
            <a:avLst/>
          </a:prstGeom>
          <a:noFill/>
          <a:ln w="12700" cap="sq">
            <a:solidFill>
              <a:schemeClr val="tx1"/>
            </a:solidFill>
            <a:round/>
            <a:headEnd type="none" w="sm" len="sm"/>
            <a:tailEnd type="none" w="sm" len="sm"/>
          </a:ln>
        </p:spPr>
        <p:txBody>
          <a:bodyPr wrap="none" anchor="ctr"/>
          <a:lstStyle/>
          <a:p>
            <a:endParaRPr lang="en-US" sz="1800" b="0">
              <a:solidFill>
                <a:prstClr val="black"/>
              </a:solidFill>
              <a:latin typeface="굴림" charset="-127"/>
              <a:ea typeface="굴림" charset="-127"/>
            </a:endParaRPr>
          </a:p>
        </p:txBody>
      </p:sp>
      <p:sp>
        <p:nvSpPr>
          <p:cNvPr id="9283" name="Line 57"/>
          <p:cNvSpPr>
            <a:spLocks noChangeShapeType="1"/>
          </p:cNvSpPr>
          <p:nvPr/>
        </p:nvSpPr>
        <p:spPr bwMode="auto">
          <a:xfrm>
            <a:off x="5757863" y="3989388"/>
            <a:ext cx="149225" cy="2730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84" name="AutoShape 58"/>
          <p:cNvSpPr>
            <a:spLocks noChangeArrowheads="1"/>
          </p:cNvSpPr>
          <p:nvPr/>
        </p:nvSpPr>
        <p:spPr bwMode="auto">
          <a:xfrm flipV="1">
            <a:off x="5875338" y="42529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85" name="AutoShape 59"/>
          <p:cNvSpPr>
            <a:spLocks noChangeArrowheads="1"/>
          </p:cNvSpPr>
          <p:nvPr/>
        </p:nvSpPr>
        <p:spPr bwMode="auto">
          <a:xfrm>
            <a:off x="5710238" y="392271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2400" b="0">
              <a:solidFill>
                <a:prstClr val="black"/>
              </a:solidFill>
              <a:latin typeface="굴림" charset="-127"/>
              <a:ea typeface="굴림" charset="-127"/>
            </a:endParaRPr>
          </a:p>
        </p:txBody>
      </p:sp>
      <p:sp>
        <p:nvSpPr>
          <p:cNvPr id="9286" name="Line 60"/>
          <p:cNvSpPr>
            <a:spLocks noChangeShapeType="1"/>
          </p:cNvSpPr>
          <p:nvPr/>
        </p:nvSpPr>
        <p:spPr bwMode="auto">
          <a:xfrm>
            <a:off x="5414963" y="3814763"/>
            <a:ext cx="288925" cy="1206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87" name="Line 61"/>
          <p:cNvSpPr>
            <a:spLocks noChangeShapeType="1"/>
          </p:cNvSpPr>
          <p:nvPr/>
        </p:nvSpPr>
        <p:spPr bwMode="auto">
          <a:xfrm>
            <a:off x="5478463" y="4383088"/>
            <a:ext cx="63500" cy="15240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88" name="AutoShape 62"/>
          <p:cNvSpPr>
            <a:spLocks noChangeArrowheads="1"/>
          </p:cNvSpPr>
          <p:nvPr/>
        </p:nvSpPr>
        <p:spPr bwMode="auto">
          <a:xfrm>
            <a:off x="5815013" y="49323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89" name="Line 63"/>
          <p:cNvSpPr>
            <a:spLocks noChangeShapeType="1"/>
          </p:cNvSpPr>
          <p:nvPr/>
        </p:nvSpPr>
        <p:spPr bwMode="auto">
          <a:xfrm flipH="1">
            <a:off x="5859463" y="4649788"/>
            <a:ext cx="50800" cy="273050"/>
          </a:xfrm>
          <a:prstGeom prst="line">
            <a:avLst/>
          </a:prstGeom>
          <a:noFill/>
          <a:ln w="12700" cap="sq">
            <a:solidFill>
              <a:schemeClr val="tx1"/>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290" name="AutoShape 64"/>
          <p:cNvSpPr>
            <a:spLocks noChangeArrowheads="1"/>
          </p:cNvSpPr>
          <p:nvPr/>
        </p:nvSpPr>
        <p:spPr bwMode="auto">
          <a:xfrm>
            <a:off x="5675313" y="5110163"/>
            <a:ext cx="76200" cy="76200"/>
          </a:xfrm>
          <a:prstGeom prst="flowChartConnector">
            <a:avLst/>
          </a:prstGeom>
          <a:solidFill>
            <a:srgbClr val="969696">
              <a:alpha val="50195"/>
            </a:srgbClr>
          </a:solid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91" name="Line 65"/>
          <p:cNvSpPr>
            <a:spLocks noChangeShapeType="1"/>
          </p:cNvSpPr>
          <p:nvPr/>
        </p:nvSpPr>
        <p:spPr bwMode="auto">
          <a:xfrm flipV="1">
            <a:off x="5491163" y="5176838"/>
            <a:ext cx="203200" cy="187325"/>
          </a:xfrm>
          <a:prstGeom prst="line">
            <a:avLst/>
          </a:prstGeom>
          <a:noFill/>
          <a:ln w="12700" cap="sq">
            <a:solidFill>
              <a:schemeClr val="tx1"/>
            </a:solidFill>
            <a:round/>
            <a:headEnd/>
            <a:tailEnd/>
          </a:ln>
        </p:spPr>
        <p:txBody>
          <a:bodyPr wrap="none" anchor="ctr"/>
          <a:lstStyle/>
          <a:p>
            <a:endParaRPr lang="en-US" sz="1800" b="0">
              <a:solidFill>
                <a:prstClr val="black"/>
              </a:solidFill>
              <a:latin typeface="굴림" charset="-127"/>
              <a:ea typeface="굴림" charset="-127"/>
            </a:endParaRPr>
          </a:p>
        </p:txBody>
      </p:sp>
      <p:sp>
        <p:nvSpPr>
          <p:cNvPr id="9292" name="Freeform 66"/>
          <p:cNvSpPr>
            <a:spLocks/>
          </p:cNvSpPr>
          <p:nvPr/>
        </p:nvSpPr>
        <p:spPr bwMode="auto">
          <a:xfrm>
            <a:off x="4779963" y="4348163"/>
            <a:ext cx="200025" cy="817562"/>
          </a:xfrm>
          <a:custGeom>
            <a:avLst/>
            <a:gdLst>
              <a:gd name="T0" fmla="*/ 2147483647 w 126"/>
              <a:gd name="T1" fmla="*/ 2147483647 h 515"/>
              <a:gd name="T2" fmla="*/ 2147483647 w 126"/>
              <a:gd name="T3" fmla="*/ 2147483647 h 515"/>
              <a:gd name="T4" fmla="*/ 2147483647 w 126"/>
              <a:gd name="T5" fmla="*/ 2147483647 h 515"/>
              <a:gd name="T6" fmla="*/ 2147483647 w 126"/>
              <a:gd name="T7" fmla="*/ 2147483647 h 515"/>
              <a:gd name="T8" fmla="*/ 2147483647 w 126"/>
              <a:gd name="T9" fmla="*/ 2147483647 h 515"/>
              <a:gd name="T10" fmla="*/ 2147483647 w 126"/>
              <a:gd name="T11" fmla="*/ 2147483647 h 515"/>
              <a:gd name="T12" fmla="*/ 2147483647 w 126"/>
              <a:gd name="T13" fmla="*/ 0 h 515"/>
              <a:gd name="T14" fmla="*/ 0 60000 65536"/>
              <a:gd name="T15" fmla="*/ 0 60000 65536"/>
              <a:gd name="T16" fmla="*/ 0 60000 65536"/>
              <a:gd name="T17" fmla="*/ 0 60000 65536"/>
              <a:gd name="T18" fmla="*/ 0 60000 65536"/>
              <a:gd name="T19" fmla="*/ 0 60000 65536"/>
              <a:gd name="T20" fmla="*/ 0 60000 65536"/>
              <a:gd name="T21" fmla="*/ 0 w 126"/>
              <a:gd name="T22" fmla="*/ 0 h 515"/>
              <a:gd name="T23" fmla="*/ 126 w 126"/>
              <a:gd name="T24" fmla="*/ 515 h 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15">
                <a:moveTo>
                  <a:pt x="126" y="504"/>
                </a:moveTo>
                <a:cubicBezTo>
                  <a:pt x="93" y="515"/>
                  <a:pt x="48" y="493"/>
                  <a:pt x="34" y="460"/>
                </a:cubicBezTo>
                <a:cubicBezTo>
                  <a:pt x="30" y="451"/>
                  <a:pt x="22" y="434"/>
                  <a:pt x="18" y="424"/>
                </a:cubicBezTo>
                <a:cubicBezTo>
                  <a:pt x="15" y="416"/>
                  <a:pt x="10" y="400"/>
                  <a:pt x="10" y="400"/>
                </a:cubicBezTo>
                <a:cubicBezTo>
                  <a:pt x="0" y="295"/>
                  <a:pt x="0" y="195"/>
                  <a:pt x="6" y="88"/>
                </a:cubicBezTo>
                <a:cubicBezTo>
                  <a:pt x="7" y="69"/>
                  <a:pt x="24" y="30"/>
                  <a:pt x="42" y="24"/>
                </a:cubicBezTo>
                <a:cubicBezTo>
                  <a:pt x="54" y="6"/>
                  <a:pt x="65" y="13"/>
                  <a:pt x="78" y="0"/>
                </a:cubicBezTo>
              </a:path>
            </a:pathLst>
          </a:custGeom>
          <a:no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93" name="Freeform 67"/>
          <p:cNvSpPr>
            <a:spLocks/>
          </p:cNvSpPr>
          <p:nvPr/>
        </p:nvSpPr>
        <p:spPr bwMode="auto">
          <a:xfrm>
            <a:off x="5881688" y="4297363"/>
            <a:ext cx="180975" cy="666750"/>
          </a:xfrm>
          <a:custGeom>
            <a:avLst/>
            <a:gdLst>
              <a:gd name="T0" fmla="*/ 0 w 114"/>
              <a:gd name="T1" fmla="*/ 2147483647 h 420"/>
              <a:gd name="T2" fmla="*/ 2147483647 w 114"/>
              <a:gd name="T3" fmla="*/ 2147483647 h 420"/>
              <a:gd name="T4" fmla="*/ 2147483647 w 114"/>
              <a:gd name="T5" fmla="*/ 2147483647 h 420"/>
              <a:gd name="T6" fmla="*/ 2147483647 w 114"/>
              <a:gd name="T7" fmla="*/ 0 h 420"/>
              <a:gd name="T8" fmla="*/ 0 60000 65536"/>
              <a:gd name="T9" fmla="*/ 0 60000 65536"/>
              <a:gd name="T10" fmla="*/ 0 60000 65536"/>
              <a:gd name="T11" fmla="*/ 0 60000 65536"/>
              <a:gd name="T12" fmla="*/ 0 w 114"/>
              <a:gd name="T13" fmla="*/ 0 h 420"/>
              <a:gd name="T14" fmla="*/ 114 w 114"/>
              <a:gd name="T15" fmla="*/ 420 h 420"/>
            </a:gdLst>
            <a:ahLst/>
            <a:cxnLst>
              <a:cxn ang="T8">
                <a:pos x="T0" y="T1"/>
              </a:cxn>
              <a:cxn ang="T9">
                <a:pos x="T2" y="T3"/>
              </a:cxn>
              <a:cxn ang="T10">
                <a:pos x="T4" y="T5"/>
              </a:cxn>
              <a:cxn ang="T11">
                <a:pos x="T6" y="T7"/>
              </a:cxn>
            </a:cxnLst>
            <a:rect l="T12" t="T13" r="T14" b="T15"/>
            <a:pathLst>
              <a:path w="114" h="420">
                <a:moveTo>
                  <a:pt x="0" y="420"/>
                </a:moveTo>
                <a:cubicBezTo>
                  <a:pt x="29" y="419"/>
                  <a:pt x="58" y="419"/>
                  <a:pt x="76" y="360"/>
                </a:cubicBezTo>
                <a:cubicBezTo>
                  <a:pt x="94" y="301"/>
                  <a:pt x="114" y="128"/>
                  <a:pt x="108" y="68"/>
                </a:cubicBezTo>
                <a:cubicBezTo>
                  <a:pt x="102" y="8"/>
                  <a:pt x="71" y="4"/>
                  <a:pt x="40" y="0"/>
                </a:cubicBezTo>
              </a:path>
            </a:pathLst>
          </a:custGeom>
          <a:noFill/>
          <a:ln w="12700" cap="sq">
            <a:solidFill>
              <a:schemeClr val="tx1"/>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94" name="Text Box 68"/>
          <p:cNvSpPr txBox="1">
            <a:spLocks noChangeArrowheads="1"/>
          </p:cNvSpPr>
          <p:nvPr/>
        </p:nvSpPr>
        <p:spPr bwMode="auto">
          <a:xfrm>
            <a:off x="1095375" y="5618163"/>
            <a:ext cx="1439863" cy="584200"/>
          </a:xfrm>
          <a:prstGeom prst="rect">
            <a:avLst/>
          </a:prstGeom>
          <a:noFill/>
          <a:ln w="9525">
            <a:noFill/>
            <a:miter lim="800000"/>
            <a:headEnd/>
            <a:tailEnd/>
          </a:ln>
        </p:spPr>
        <p:txBody>
          <a:bodyPr wrap="none">
            <a:spAutoFit/>
          </a:bodyPr>
          <a:lstStyle/>
          <a:p>
            <a:pPr algn="ctr" latinLnBrk="0"/>
            <a:r>
              <a:rPr kumimoji="0" lang="en-US" altLang="ko-KR" sz="1600" b="0">
                <a:solidFill>
                  <a:srgbClr val="000099"/>
                </a:solidFill>
                <a:latin typeface="굴림" charset="-127"/>
                <a:ea typeface="굴림" pitchFamily="50" charset="-127"/>
              </a:rPr>
              <a:t>Requirement </a:t>
            </a:r>
          </a:p>
          <a:p>
            <a:pPr algn="ctr" latinLnBrk="0"/>
            <a:r>
              <a:rPr kumimoji="0" lang="en-US" altLang="ko-KR" sz="1600" b="0">
                <a:solidFill>
                  <a:srgbClr val="000099"/>
                </a:solidFill>
                <a:latin typeface="굴림" charset="-127"/>
                <a:ea typeface="굴림" pitchFamily="50" charset="-127"/>
              </a:rPr>
              <a:t>properties</a:t>
            </a:r>
          </a:p>
        </p:txBody>
      </p:sp>
      <p:sp>
        <p:nvSpPr>
          <p:cNvPr id="9295" name="Text Box 70"/>
          <p:cNvSpPr txBox="1">
            <a:spLocks noChangeArrowheads="1"/>
          </p:cNvSpPr>
          <p:nvPr/>
        </p:nvSpPr>
        <p:spPr bwMode="auto">
          <a:xfrm>
            <a:off x="4843463" y="5800725"/>
            <a:ext cx="1455737" cy="307975"/>
          </a:xfrm>
          <a:prstGeom prst="rect">
            <a:avLst/>
          </a:prstGeom>
          <a:noFill/>
          <a:ln w="12700" cap="sq">
            <a:noFill/>
            <a:miter lim="800000"/>
            <a:headEnd type="none" w="sm" len="sm"/>
            <a:tailEnd type="none" w="sm" len="sm"/>
          </a:ln>
        </p:spPr>
        <p:txBody>
          <a:bodyPr>
            <a:spAutoFit/>
          </a:bodyPr>
          <a:lstStyle/>
          <a:p>
            <a:pPr latinLnBrk="0"/>
            <a:r>
              <a:rPr kumimoji="0" lang="en-US" altLang="ko-KR" sz="1400" b="0">
                <a:solidFill>
                  <a:srgbClr val="000099"/>
                </a:solidFill>
                <a:latin typeface="Symbol" pitchFamily="18" charset="2"/>
                <a:ea typeface="굴림" pitchFamily="50" charset="-127"/>
              </a:rPr>
              <a:t>  (F          W)</a:t>
            </a:r>
          </a:p>
        </p:txBody>
      </p:sp>
      <p:sp>
        <p:nvSpPr>
          <p:cNvPr id="9296" name="Rectangle 71"/>
          <p:cNvSpPr>
            <a:spLocks noChangeArrowheads="1"/>
          </p:cNvSpPr>
          <p:nvPr/>
        </p:nvSpPr>
        <p:spPr bwMode="auto">
          <a:xfrm>
            <a:off x="4868863" y="5905500"/>
            <a:ext cx="114300" cy="152400"/>
          </a:xfrm>
          <a:prstGeom prst="rect">
            <a:avLst/>
          </a:prstGeom>
          <a:noFill/>
          <a:ln w="12700" cap="sq">
            <a:solidFill>
              <a:schemeClr val="tx1"/>
            </a:solidFill>
            <a:miter lim="800000"/>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97" name="Line 72"/>
          <p:cNvSpPr>
            <a:spLocks noChangeShapeType="1"/>
          </p:cNvSpPr>
          <p:nvPr/>
        </p:nvSpPr>
        <p:spPr bwMode="auto">
          <a:xfrm>
            <a:off x="5268913" y="5984875"/>
            <a:ext cx="152400" cy="0"/>
          </a:xfrm>
          <a:prstGeom prst="line">
            <a:avLst/>
          </a:prstGeom>
          <a:noFill/>
          <a:ln w="12700" cap="sq">
            <a:solidFill>
              <a:schemeClr val="tx1"/>
            </a:solidFill>
            <a:round/>
            <a:headEnd type="none" w="sm" len="sm"/>
            <a:tailEnd type="triangle" w="sm" len="sm"/>
          </a:ln>
        </p:spPr>
        <p:txBody>
          <a:bodyPr wrap="none" anchor="ctr"/>
          <a:lstStyle/>
          <a:p>
            <a:endParaRPr lang="en-US" sz="1800" b="0">
              <a:solidFill>
                <a:prstClr val="black"/>
              </a:solidFill>
              <a:latin typeface="굴림" charset="-127"/>
              <a:ea typeface="굴림" charset="-127"/>
            </a:endParaRPr>
          </a:p>
        </p:txBody>
      </p:sp>
      <p:sp>
        <p:nvSpPr>
          <p:cNvPr id="9298" name="AutoShape 73"/>
          <p:cNvSpPr>
            <a:spLocks noChangeArrowheads="1"/>
          </p:cNvSpPr>
          <p:nvPr/>
        </p:nvSpPr>
        <p:spPr bwMode="auto">
          <a:xfrm>
            <a:off x="5429250" y="5848350"/>
            <a:ext cx="198438" cy="223838"/>
          </a:xfrm>
          <a:prstGeom prst="diamond">
            <a:avLst/>
          </a:prstGeom>
          <a:noFill/>
          <a:ln w="12700" cap="sq">
            <a:solidFill>
              <a:schemeClr val="tx1"/>
            </a:solidFill>
            <a:miter lim="800000"/>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299" name="Line 74"/>
          <p:cNvSpPr>
            <a:spLocks noChangeShapeType="1"/>
          </p:cNvSpPr>
          <p:nvPr/>
        </p:nvSpPr>
        <p:spPr bwMode="auto">
          <a:xfrm>
            <a:off x="4314825" y="4811713"/>
            <a:ext cx="484188" cy="3175"/>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300" name="Line 75"/>
          <p:cNvSpPr>
            <a:spLocks noChangeShapeType="1"/>
          </p:cNvSpPr>
          <p:nvPr/>
        </p:nvSpPr>
        <p:spPr bwMode="auto">
          <a:xfrm>
            <a:off x="4370388" y="6015038"/>
            <a:ext cx="412750" cy="0"/>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301" name="AutoShape 77"/>
          <p:cNvSpPr>
            <a:spLocks noChangeArrowheads="1"/>
          </p:cNvSpPr>
          <p:nvPr/>
        </p:nvSpPr>
        <p:spPr bwMode="auto">
          <a:xfrm>
            <a:off x="8310563" y="5457825"/>
            <a:ext cx="76200" cy="76200"/>
          </a:xfrm>
          <a:prstGeom prst="flowChartConnector">
            <a:avLst/>
          </a:prstGeom>
          <a:solidFill>
            <a:srgbClr val="FF0000">
              <a:alpha val="50195"/>
            </a:srgbClr>
          </a:solidFill>
          <a:ln w="12700" cap="sq">
            <a:solidFill>
              <a:srgbClr val="FF0000"/>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302" name="Line 78"/>
          <p:cNvSpPr>
            <a:spLocks noChangeShapeType="1"/>
          </p:cNvSpPr>
          <p:nvPr/>
        </p:nvSpPr>
        <p:spPr bwMode="auto">
          <a:xfrm>
            <a:off x="8891588" y="6026150"/>
            <a:ext cx="28575" cy="307975"/>
          </a:xfrm>
          <a:prstGeom prst="line">
            <a:avLst/>
          </a:prstGeom>
          <a:noFill/>
          <a:ln w="12700" cap="sq">
            <a:solidFill>
              <a:srgbClr val="FF0000"/>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303" name="AutoShape 79"/>
          <p:cNvSpPr>
            <a:spLocks noChangeArrowheads="1"/>
          </p:cNvSpPr>
          <p:nvPr/>
        </p:nvSpPr>
        <p:spPr bwMode="auto">
          <a:xfrm>
            <a:off x="8863013" y="6257925"/>
            <a:ext cx="76200" cy="76200"/>
          </a:xfrm>
          <a:prstGeom prst="flowChartConnector">
            <a:avLst/>
          </a:prstGeom>
          <a:solidFill>
            <a:srgbClr val="FF0000">
              <a:alpha val="50195"/>
            </a:srgbClr>
          </a:solidFill>
          <a:ln w="12700" cap="sq">
            <a:solidFill>
              <a:srgbClr val="FF0000"/>
            </a:solidFill>
            <a:round/>
            <a:headEnd type="none" w="sm" len="sm"/>
            <a:tailEnd type="none" w="sm" len="sm"/>
          </a:ln>
        </p:spPr>
        <p:txBody>
          <a:bodyPr wrap="none" anchor="ctr"/>
          <a:lstStyle/>
          <a:p>
            <a:endParaRPr lang="ko-KR" altLang="en-US" sz="2400" b="0">
              <a:solidFill>
                <a:prstClr val="black"/>
              </a:solidFill>
              <a:latin typeface="굴림" charset="-127"/>
              <a:ea typeface="굴림" charset="-127"/>
            </a:endParaRPr>
          </a:p>
        </p:txBody>
      </p:sp>
      <p:sp>
        <p:nvSpPr>
          <p:cNvPr id="9304" name="Line 80"/>
          <p:cNvSpPr>
            <a:spLocks noChangeShapeType="1"/>
          </p:cNvSpPr>
          <p:nvPr/>
        </p:nvSpPr>
        <p:spPr bwMode="auto">
          <a:xfrm>
            <a:off x="8745538" y="5661025"/>
            <a:ext cx="136525" cy="304800"/>
          </a:xfrm>
          <a:prstGeom prst="line">
            <a:avLst/>
          </a:prstGeom>
          <a:noFill/>
          <a:ln w="12700" cap="sq">
            <a:solidFill>
              <a:srgbClr val="FF0000"/>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305" name="AutoShape 81"/>
          <p:cNvSpPr>
            <a:spLocks noChangeArrowheads="1"/>
          </p:cNvSpPr>
          <p:nvPr/>
        </p:nvSpPr>
        <p:spPr bwMode="auto">
          <a:xfrm flipV="1">
            <a:off x="8856663" y="5940425"/>
            <a:ext cx="76200" cy="76200"/>
          </a:xfrm>
          <a:prstGeom prst="flowChartConnector">
            <a:avLst/>
          </a:prstGeom>
          <a:solidFill>
            <a:srgbClr val="FF0000">
              <a:alpha val="50195"/>
            </a:srgbClr>
          </a:solidFill>
          <a:ln w="12700" cap="sq">
            <a:solidFill>
              <a:srgbClr val="FF0000"/>
            </a:solidFill>
            <a:round/>
            <a:headEnd type="none" w="sm" len="sm"/>
            <a:tailEnd type="none" w="sm" len="sm"/>
          </a:ln>
        </p:spPr>
        <p:txBody>
          <a:bodyPr wrap="none" anchor="ctr"/>
          <a:lstStyle/>
          <a:p>
            <a:endParaRPr lang="ko-KR" altLang="en-US" sz="2400" b="0">
              <a:solidFill>
                <a:prstClr val="black"/>
              </a:solidFill>
              <a:latin typeface="굴림" charset="-127"/>
              <a:ea typeface="굴림" charset="-127"/>
            </a:endParaRPr>
          </a:p>
        </p:txBody>
      </p:sp>
      <p:sp>
        <p:nvSpPr>
          <p:cNvPr id="9306" name="AutoShape 82"/>
          <p:cNvSpPr>
            <a:spLocks noChangeArrowheads="1"/>
          </p:cNvSpPr>
          <p:nvPr/>
        </p:nvSpPr>
        <p:spPr bwMode="auto">
          <a:xfrm>
            <a:off x="8691563" y="5610225"/>
            <a:ext cx="76200" cy="76200"/>
          </a:xfrm>
          <a:prstGeom prst="flowChartConnector">
            <a:avLst/>
          </a:prstGeom>
          <a:solidFill>
            <a:srgbClr val="FF0000">
              <a:alpha val="50195"/>
            </a:srgbClr>
          </a:solidFill>
          <a:ln w="12700" cap="sq">
            <a:solidFill>
              <a:srgbClr val="FF0000"/>
            </a:solidFill>
            <a:round/>
            <a:headEnd type="none" w="sm" len="sm"/>
            <a:tailEnd type="none" w="sm" len="sm"/>
          </a:ln>
        </p:spPr>
        <p:txBody>
          <a:bodyPr wrap="none" anchor="ctr"/>
          <a:lstStyle/>
          <a:p>
            <a:endParaRPr lang="ko-KR" altLang="en-US" sz="1800" b="0">
              <a:solidFill>
                <a:prstClr val="black"/>
              </a:solidFill>
              <a:latin typeface="굴림" charset="-127"/>
              <a:ea typeface="굴림" charset="-127"/>
            </a:endParaRPr>
          </a:p>
        </p:txBody>
      </p:sp>
      <p:sp>
        <p:nvSpPr>
          <p:cNvPr id="9307" name="Line 83"/>
          <p:cNvSpPr>
            <a:spLocks noChangeShapeType="1"/>
          </p:cNvSpPr>
          <p:nvPr/>
        </p:nvSpPr>
        <p:spPr bwMode="auto">
          <a:xfrm>
            <a:off x="8396288" y="5502275"/>
            <a:ext cx="288925" cy="120650"/>
          </a:xfrm>
          <a:prstGeom prst="line">
            <a:avLst/>
          </a:prstGeom>
          <a:noFill/>
          <a:ln w="12700" cap="sq">
            <a:solidFill>
              <a:srgbClr val="FF0000"/>
            </a:solidFill>
            <a:round/>
            <a:headEnd type="none" w="sm" len="sm"/>
            <a:tailEnd/>
          </a:ln>
        </p:spPr>
        <p:txBody>
          <a:bodyPr wrap="none" anchor="ctr"/>
          <a:lstStyle/>
          <a:p>
            <a:endParaRPr lang="en-US" sz="1800" b="0">
              <a:solidFill>
                <a:prstClr val="black"/>
              </a:solidFill>
              <a:latin typeface="굴림" charset="-127"/>
              <a:ea typeface="굴림" charset="-127"/>
            </a:endParaRPr>
          </a:p>
        </p:txBody>
      </p:sp>
      <p:sp>
        <p:nvSpPr>
          <p:cNvPr id="9308" name="Text Box 86"/>
          <p:cNvSpPr txBox="1">
            <a:spLocks noChangeArrowheads="1"/>
          </p:cNvSpPr>
          <p:nvPr/>
        </p:nvSpPr>
        <p:spPr bwMode="auto">
          <a:xfrm>
            <a:off x="3468688" y="4516438"/>
            <a:ext cx="912812" cy="584200"/>
          </a:xfrm>
          <a:prstGeom prst="rect">
            <a:avLst/>
          </a:prstGeom>
          <a:noFill/>
          <a:ln w="9525">
            <a:noFill/>
            <a:miter lim="800000"/>
            <a:headEnd/>
            <a:tailEnd/>
          </a:ln>
        </p:spPr>
        <p:txBody>
          <a:bodyPr wrap="none">
            <a:spAutoFit/>
          </a:bodyPr>
          <a:lstStyle/>
          <a:p>
            <a:pPr algn="ctr" latinLnBrk="0"/>
            <a:r>
              <a:rPr kumimoji="0" lang="en-US" altLang="ko-KR" sz="1600" b="0">
                <a:solidFill>
                  <a:srgbClr val="000099"/>
                </a:solidFill>
                <a:latin typeface="굴림" charset="-127"/>
                <a:ea typeface="굴림" pitchFamily="50" charset="-127"/>
              </a:rPr>
              <a:t>System </a:t>
            </a:r>
          </a:p>
          <a:p>
            <a:pPr algn="ctr" latinLnBrk="0"/>
            <a:r>
              <a:rPr kumimoji="0" lang="en-US" altLang="ko-KR" sz="1600" b="0">
                <a:solidFill>
                  <a:srgbClr val="000099"/>
                </a:solidFill>
                <a:latin typeface="굴림" charset="-127"/>
                <a:ea typeface="굴림" pitchFamily="50" charset="-127"/>
              </a:rPr>
              <a:t>spec.</a:t>
            </a:r>
          </a:p>
        </p:txBody>
      </p:sp>
      <p:sp>
        <p:nvSpPr>
          <p:cNvPr id="9309" name="Oval 87"/>
          <p:cNvSpPr>
            <a:spLocks noChangeArrowheads="1"/>
          </p:cNvSpPr>
          <p:nvPr/>
        </p:nvSpPr>
        <p:spPr bwMode="auto">
          <a:xfrm>
            <a:off x="6656388" y="4638675"/>
            <a:ext cx="1235075" cy="990600"/>
          </a:xfrm>
          <a:prstGeom prst="ellipse">
            <a:avLst/>
          </a:prstGeom>
          <a:solidFill>
            <a:srgbClr val="FFFF99"/>
          </a:solidFill>
          <a:ln w="38100">
            <a:solidFill>
              <a:srgbClr val="FF9900"/>
            </a:solidFill>
            <a:round/>
            <a:headEnd/>
            <a:tailEnd/>
          </a:ln>
        </p:spPr>
        <p:txBody>
          <a:bodyPr wrap="none" anchor="ctr"/>
          <a:lstStyle/>
          <a:p>
            <a:endParaRPr lang="ko-KR" altLang="en-US" sz="1800" b="0">
              <a:solidFill>
                <a:prstClr val="black"/>
              </a:solidFill>
              <a:latin typeface="굴림" charset="-127"/>
              <a:ea typeface="굴림" charset="-127"/>
            </a:endParaRPr>
          </a:p>
        </p:txBody>
      </p:sp>
      <p:sp>
        <p:nvSpPr>
          <p:cNvPr id="9310" name="Text Box 88"/>
          <p:cNvSpPr txBox="1">
            <a:spLocks noChangeArrowheads="1"/>
          </p:cNvSpPr>
          <p:nvPr/>
        </p:nvSpPr>
        <p:spPr bwMode="auto">
          <a:xfrm>
            <a:off x="6697438" y="4693920"/>
            <a:ext cx="1303562" cy="830997"/>
          </a:xfrm>
          <a:prstGeom prst="rect">
            <a:avLst/>
          </a:prstGeom>
          <a:noFill/>
          <a:ln w="9525">
            <a:noFill/>
            <a:miter lim="800000"/>
            <a:headEnd/>
            <a:tailEnd/>
          </a:ln>
        </p:spPr>
        <p:txBody>
          <a:bodyPr wrap="none">
            <a:spAutoFit/>
          </a:bodyPr>
          <a:lstStyle/>
          <a:p>
            <a:pPr algn="ctr" latinLnBrk="0"/>
            <a:r>
              <a:rPr kumimoji="0" lang="en-US" altLang="ko-KR" sz="1600" b="0" dirty="0" smtClean="0">
                <a:solidFill>
                  <a:srgbClr val="000099"/>
                </a:solidFill>
                <a:latin typeface="굴림" charset="-127"/>
                <a:ea typeface="굴림" pitchFamily="50" charset="-127"/>
              </a:rPr>
              <a:t>Automated </a:t>
            </a:r>
            <a:br>
              <a:rPr kumimoji="0" lang="en-US" altLang="ko-KR" sz="1600" b="0" dirty="0" smtClean="0">
                <a:solidFill>
                  <a:srgbClr val="000099"/>
                </a:solidFill>
                <a:latin typeface="굴림" charset="-127"/>
                <a:ea typeface="굴림" pitchFamily="50" charset="-127"/>
              </a:rPr>
            </a:br>
            <a:r>
              <a:rPr kumimoji="0" lang="en-US" altLang="ko-KR" sz="1600" b="0" dirty="0" smtClean="0">
                <a:solidFill>
                  <a:srgbClr val="000099"/>
                </a:solidFill>
                <a:latin typeface="굴림" charset="-127"/>
                <a:ea typeface="굴림" pitchFamily="50" charset="-127"/>
              </a:rPr>
              <a:t>Testing &amp; </a:t>
            </a:r>
            <a:br>
              <a:rPr kumimoji="0" lang="en-US" altLang="ko-KR" sz="1600" b="0" dirty="0" smtClean="0">
                <a:solidFill>
                  <a:srgbClr val="000099"/>
                </a:solidFill>
                <a:latin typeface="굴림" charset="-127"/>
                <a:ea typeface="굴림" pitchFamily="50" charset="-127"/>
              </a:rPr>
            </a:br>
            <a:r>
              <a:rPr kumimoji="0" lang="en-US" altLang="ko-KR" sz="1600" b="0" dirty="0" smtClean="0">
                <a:solidFill>
                  <a:srgbClr val="000099"/>
                </a:solidFill>
                <a:latin typeface="굴림" charset="-127"/>
                <a:ea typeface="굴림" pitchFamily="50" charset="-127"/>
              </a:rPr>
              <a:t>Debugging </a:t>
            </a:r>
            <a:endParaRPr kumimoji="0" lang="en-US" altLang="ko-KR" sz="1600" b="0" dirty="0">
              <a:solidFill>
                <a:srgbClr val="000099"/>
              </a:solidFill>
              <a:latin typeface="굴림" charset="-127"/>
              <a:ea typeface="굴림" pitchFamily="50" charset="-127"/>
            </a:endParaRPr>
          </a:p>
        </p:txBody>
      </p:sp>
      <p:sp>
        <p:nvSpPr>
          <p:cNvPr id="9311" name="Text Box 92"/>
          <p:cNvSpPr txBox="1">
            <a:spLocks noChangeArrowheads="1"/>
          </p:cNvSpPr>
          <p:nvPr/>
        </p:nvSpPr>
        <p:spPr bwMode="auto">
          <a:xfrm>
            <a:off x="3513138" y="5618163"/>
            <a:ext cx="654050" cy="584200"/>
          </a:xfrm>
          <a:prstGeom prst="rect">
            <a:avLst/>
          </a:prstGeom>
          <a:noFill/>
          <a:ln w="9525">
            <a:noFill/>
            <a:miter lim="800000"/>
            <a:headEnd/>
            <a:tailEnd/>
          </a:ln>
        </p:spPr>
        <p:txBody>
          <a:bodyPr wrap="none">
            <a:spAutoFit/>
          </a:bodyPr>
          <a:lstStyle/>
          <a:p>
            <a:pPr algn="ctr" latinLnBrk="0"/>
            <a:r>
              <a:rPr kumimoji="0" lang="en-US" altLang="ko-KR" sz="1600" b="0">
                <a:solidFill>
                  <a:srgbClr val="000099"/>
                </a:solidFill>
                <a:latin typeface="굴림" charset="-127"/>
                <a:ea typeface="굴림" pitchFamily="50" charset="-127"/>
              </a:rPr>
              <a:t>Req. </a:t>
            </a:r>
          </a:p>
          <a:p>
            <a:pPr algn="ctr" latinLnBrk="0"/>
            <a:r>
              <a:rPr kumimoji="0" lang="en-US" altLang="ko-KR" sz="1600" b="0">
                <a:solidFill>
                  <a:srgbClr val="000099"/>
                </a:solidFill>
                <a:latin typeface="굴림" charset="-127"/>
                <a:ea typeface="굴림" pitchFamily="50" charset="-127"/>
              </a:rPr>
              <a:t>spec.</a:t>
            </a:r>
          </a:p>
        </p:txBody>
      </p:sp>
      <p:sp>
        <p:nvSpPr>
          <p:cNvPr id="9312" name="Line 95"/>
          <p:cNvSpPr>
            <a:spLocks noChangeShapeType="1"/>
          </p:cNvSpPr>
          <p:nvPr/>
        </p:nvSpPr>
        <p:spPr bwMode="auto">
          <a:xfrm>
            <a:off x="2886075" y="4791075"/>
            <a:ext cx="484188" cy="3175"/>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194" name="Text Box 101"/>
          <p:cNvSpPr txBox="1">
            <a:spLocks noChangeArrowheads="1"/>
          </p:cNvSpPr>
          <p:nvPr/>
        </p:nvSpPr>
        <p:spPr bwMode="auto">
          <a:xfrm>
            <a:off x="3370263" y="3730625"/>
            <a:ext cx="1452562" cy="584200"/>
          </a:xfrm>
          <a:prstGeom prst="rect">
            <a:avLst/>
          </a:prstGeom>
          <a:noFill/>
          <a:ln w="12700" algn="ctr">
            <a:noFill/>
            <a:miter lim="800000"/>
            <a:headEnd/>
            <a:tailEnd/>
          </a:ln>
        </p:spPr>
        <p:txBody>
          <a:bodyPr wrap="none">
            <a:spAutoFit/>
          </a:bodyPr>
          <a:lstStyle/>
          <a:p>
            <a:pPr algn="ctr">
              <a:defRPr/>
            </a:pPr>
            <a:r>
              <a:rPr lang="en-US" altLang="ko-KR" sz="1600" b="0" dirty="0">
                <a:solidFill>
                  <a:prstClr val="black"/>
                </a:solidFill>
                <a:effectLst>
                  <a:outerShdw blurRad="38100" dist="38100" dir="2700000" algn="tl">
                    <a:srgbClr val="000000">
                      <a:alpha val="43137"/>
                    </a:srgbClr>
                  </a:outerShdw>
                </a:effectLst>
                <a:ea typeface="굴림" charset="-127"/>
              </a:rPr>
              <a:t>Programming</a:t>
            </a:r>
          </a:p>
          <a:p>
            <a:pPr algn="ctr">
              <a:defRPr/>
            </a:pPr>
            <a:r>
              <a:rPr lang="en-US" altLang="ko-KR" sz="1600" b="0" dirty="0">
                <a:solidFill>
                  <a:prstClr val="black"/>
                </a:solidFill>
                <a:effectLst>
                  <a:outerShdw blurRad="38100" dist="38100" dir="2700000" algn="tl">
                    <a:srgbClr val="000000">
                      <a:alpha val="43137"/>
                    </a:srgbClr>
                  </a:outerShdw>
                </a:effectLst>
                <a:ea typeface="굴림" charset="-127"/>
              </a:rPr>
              <a:t>Languages</a:t>
            </a:r>
          </a:p>
        </p:txBody>
      </p:sp>
      <p:sp>
        <p:nvSpPr>
          <p:cNvPr id="195" name="Text Box 102"/>
          <p:cNvSpPr txBox="1">
            <a:spLocks noChangeArrowheads="1"/>
          </p:cNvSpPr>
          <p:nvPr/>
        </p:nvSpPr>
        <p:spPr bwMode="auto">
          <a:xfrm>
            <a:off x="4406900" y="5495925"/>
            <a:ext cx="677863" cy="338138"/>
          </a:xfrm>
          <a:prstGeom prst="rect">
            <a:avLst/>
          </a:prstGeom>
          <a:noFill/>
          <a:ln w="12700" algn="ctr">
            <a:noFill/>
            <a:miter lim="800000"/>
            <a:headEnd/>
            <a:tailEnd/>
          </a:ln>
        </p:spPr>
        <p:txBody>
          <a:bodyPr wrap="none">
            <a:spAutoFit/>
          </a:bodyPr>
          <a:lstStyle/>
          <a:p>
            <a:pPr>
              <a:defRPr/>
            </a:pPr>
            <a:r>
              <a:rPr lang="en-US" altLang="ko-KR" sz="1600" b="0" dirty="0">
                <a:solidFill>
                  <a:prstClr val="black"/>
                </a:solidFill>
                <a:effectLst>
                  <a:outerShdw blurRad="38100" dist="38100" dir="2700000" algn="tl">
                    <a:srgbClr val="000000">
                      <a:alpha val="43137"/>
                    </a:srgbClr>
                  </a:outerShdw>
                </a:effectLst>
                <a:ea typeface="굴림" charset="-127"/>
              </a:rPr>
              <a:t>Logic</a:t>
            </a:r>
          </a:p>
        </p:txBody>
      </p:sp>
      <p:sp>
        <p:nvSpPr>
          <p:cNvPr id="196" name="Text Box 103"/>
          <p:cNvSpPr txBox="1">
            <a:spLocks noChangeArrowheads="1"/>
          </p:cNvSpPr>
          <p:nvPr/>
        </p:nvSpPr>
        <p:spPr bwMode="auto">
          <a:xfrm>
            <a:off x="6583363" y="3886200"/>
            <a:ext cx="2441575" cy="338138"/>
          </a:xfrm>
          <a:prstGeom prst="rect">
            <a:avLst/>
          </a:prstGeom>
          <a:noFill/>
          <a:ln w="12700" algn="ctr">
            <a:noFill/>
            <a:miter lim="800000"/>
            <a:headEnd/>
            <a:tailEnd/>
          </a:ln>
        </p:spPr>
        <p:txBody>
          <a:bodyPr>
            <a:spAutoFit/>
          </a:bodyPr>
          <a:lstStyle/>
          <a:p>
            <a:pPr>
              <a:defRPr/>
            </a:pPr>
            <a:r>
              <a:rPr lang="en-US" altLang="ko-KR" sz="1600" b="0" dirty="0">
                <a:solidFill>
                  <a:prstClr val="black"/>
                </a:solidFill>
                <a:effectLst>
                  <a:outerShdw blurRad="38100" dist="38100" dir="2700000" algn="tl">
                    <a:srgbClr val="000000">
                      <a:alpha val="43137"/>
                    </a:srgbClr>
                  </a:outerShdw>
                </a:effectLst>
                <a:ea typeface="굴림" charset="-127"/>
              </a:rPr>
              <a:t>Algorithms</a:t>
            </a:r>
          </a:p>
        </p:txBody>
      </p:sp>
      <p:pic>
        <p:nvPicPr>
          <p:cNvPr id="9316" name="Picture 7" descr="http://tbn3.google.com/images?q=tbn:eYA7_dsHrO00lM:http://blog.joins.com/usr/f/o/forum1004/129/%ED%95%B8%EB%93%9C%ED%8F%B0(2).jpg">
            <a:hlinkClick r:id="rId2"/>
          </p:cNvPr>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89000" y="4322763"/>
            <a:ext cx="920750" cy="920750"/>
          </a:xfrm>
          <a:prstGeom prst="rect">
            <a:avLst/>
          </a:prstGeom>
          <a:noFill/>
          <a:ln w="9525">
            <a:noFill/>
            <a:miter lim="800000"/>
            <a:headEnd/>
            <a:tailEnd/>
          </a:ln>
        </p:spPr>
      </p:pic>
      <p:pic>
        <p:nvPicPr>
          <p:cNvPr id="9317" name="Picture 24"/>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523875" y="4376738"/>
            <a:ext cx="581025" cy="581025"/>
          </a:xfrm>
          <a:prstGeom prst="rect">
            <a:avLst/>
          </a:prstGeom>
          <a:noFill/>
          <a:ln w="9525">
            <a:noFill/>
            <a:miter lim="800000"/>
            <a:headEnd/>
            <a:tailEnd/>
          </a:ln>
        </p:spPr>
      </p:pic>
      <p:sp>
        <p:nvSpPr>
          <p:cNvPr id="199" name="Text Box 100"/>
          <p:cNvSpPr txBox="1">
            <a:spLocks noChangeArrowheads="1"/>
          </p:cNvSpPr>
          <p:nvPr/>
        </p:nvSpPr>
        <p:spPr bwMode="auto">
          <a:xfrm>
            <a:off x="381000" y="3730625"/>
            <a:ext cx="1185863" cy="584200"/>
          </a:xfrm>
          <a:prstGeom prst="rect">
            <a:avLst/>
          </a:prstGeom>
          <a:noFill/>
          <a:ln w="12700" algn="ctr">
            <a:noFill/>
            <a:miter lim="800000"/>
            <a:headEnd/>
            <a:tailEnd/>
          </a:ln>
        </p:spPr>
        <p:txBody>
          <a:bodyPr wrap="none">
            <a:spAutoFit/>
          </a:bodyPr>
          <a:lstStyle/>
          <a:p>
            <a:pPr algn="ctr">
              <a:defRPr/>
            </a:pPr>
            <a:r>
              <a:rPr lang="en-US" altLang="ko-KR" sz="1600" b="0" dirty="0">
                <a:solidFill>
                  <a:prstClr val="black"/>
                </a:solidFill>
                <a:effectLst>
                  <a:outerShdw blurRad="38100" dist="38100" dir="2700000" algn="tl">
                    <a:srgbClr val="000000">
                      <a:alpha val="43137"/>
                    </a:srgbClr>
                  </a:outerShdw>
                </a:effectLst>
                <a:ea typeface="굴림" charset="-127"/>
              </a:rPr>
              <a:t>Embedded</a:t>
            </a:r>
          </a:p>
          <a:p>
            <a:pPr algn="ctr">
              <a:defRPr/>
            </a:pPr>
            <a:r>
              <a:rPr lang="en-US" altLang="ko-KR" sz="1600" b="0" dirty="0">
                <a:solidFill>
                  <a:prstClr val="black"/>
                </a:solidFill>
                <a:effectLst>
                  <a:outerShdw blurRad="38100" dist="38100" dir="2700000" algn="tl">
                    <a:srgbClr val="000000">
                      <a:alpha val="43137"/>
                    </a:srgbClr>
                  </a:outerShdw>
                </a:effectLst>
                <a:ea typeface="굴림" charset="-127"/>
              </a:rPr>
              <a:t>Systems</a:t>
            </a:r>
          </a:p>
        </p:txBody>
      </p:sp>
      <p:sp>
        <p:nvSpPr>
          <p:cNvPr id="9319" name="Line 95"/>
          <p:cNvSpPr>
            <a:spLocks noChangeShapeType="1"/>
          </p:cNvSpPr>
          <p:nvPr/>
        </p:nvSpPr>
        <p:spPr bwMode="auto">
          <a:xfrm>
            <a:off x="1452563" y="4811713"/>
            <a:ext cx="484187" cy="3175"/>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sp>
        <p:nvSpPr>
          <p:cNvPr id="9320" name="Line 74"/>
          <p:cNvSpPr>
            <a:spLocks noChangeShapeType="1"/>
          </p:cNvSpPr>
          <p:nvPr/>
        </p:nvSpPr>
        <p:spPr bwMode="auto">
          <a:xfrm>
            <a:off x="2738438" y="5957888"/>
            <a:ext cx="484187" cy="3175"/>
          </a:xfrm>
          <a:prstGeom prst="line">
            <a:avLst/>
          </a:prstGeom>
          <a:noFill/>
          <a:ln w="38100">
            <a:solidFill>
              <a:schemeClr val="accent2"/>
            </a:solidFill>
            <a:round/>
            <a:headEnd/>
            <a:tailEnd type="triangle" w="med" len="med"/>
          </a:ln>
        </p:spPr>
        <p:txBody>
          <a:bodyPr/>
          <a:lstStyle/>
          <a:p>
            <a:endParaRPr lang="en-US" sz="1800" b="0">
              <a:solidFill>
                <a:prstClr val="black"/>
              </a:solidFill>
              <a:latin typeface="굴림" charset="-127"/>
              <a:ea typeface="굴림" charset="-127"/>
            </a:endParaRPr>
          </a:p>
        </p:txBody>
      </p:sp>
      <p:pic>
        <p:nvPicPr>
          <p:cNvPr id="9321" name="Picture 9" descr="http://tbn1.google.com/images?q=tbn:D9a1dR5nR2HipM:http://bugshieldsbydino.com/Bug%2520Drawn%2520Pictures/bug%2520alone.gif">
            <a:hlinkClick r:id="rId5"/>
          </p:cNvPr>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8086725" y="5743575"/>
            <a:ext cx="723900" cy="677863"/>
          </a:xfrm>
          <a:prstGeom prst="rect">
            <a:avLst/>
          </a:prstGeom>
          <a:noFill/>
          <a:ln w="9525">
            <a:noFill/>
            <a:miter lim="800000"/>
            <a:headEnd/>
            <a:tailEnd/>
          </a:ln>
        </p:spPr>
      </p:pic>
      <p:pic>
        <p:nvPicPr>
          <p:cNvPr id="9322"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2438" y="4886325"/>
            <a:ext cx="571500" cy="715963"/>
          </a:xfrm>
          <a:prstGeom prst="rect">
            <a:avLst/>
          </a:prstGeom>
          <a:noFill/>
          <a:ln w="9525">
            <a:noFill/>
            <a:miter lim="800000"/>
            <a:headEnd/>
            <a:tailEnd/>
          </a:ln>
        </p:spPr>
      </p:pic>
      <p:sp>
        <p:nvSpPr>
          <p:cNvPr id="9323" name="타원 207"/>
          <p:cNvSpPr>
            <a:spLocks noChangeArrowheads="1"/>
          </p:cNvSpPr>
          <p:nvPr/>
        </p:nvSpPr>
        <p:spPr bwMode="auto">
          <a:xfrm>
            <a:off x="1096963" y="1828800"/>
            <a:ext cx="4114800" cy="1600200"/>
          </a:xfrm>
          <a:prstGeom prst="ellipse">
            <a:avLst/>
          </a:prstGeom>
          <a:solidFill>
            <a:srgbClr val="00B0F0">
              <a:alpha val="39999"/>
            </a:srgbClr>
          </a:solidFill>
          <a:ln w="38100" algn="ctr">
            <a:solidFill>
              <a:srgbClr val="0070C0"/>
            </a:solidFill>
            <a:round/>
            <a:headEnd/>
            <a:tailEnd/>
          </a:ln>
        </p:spPr>
        <p:txBody>
          <a:bodyPr/>
          <a:lstStyle/>
          <a:p>
            <a:pPr lvl="1">
              <a:lnSpc>
                <a:spcPct val="80000"/>
              </a:lnSpc>
            </a:pPr>
            <a:endParaRPr lang="ko-KR" altLang="en-US" sz="1800" b="0" dirty="0">
              <a:solidFill>
                <a:prstClr val="black"/>
              </a:solidFill>
              <a:latin typeface="굴림" charset="-127"/>
              <a:ea typeface="굴림" charset="-127"/>
            </a:endParaRPr>
          </a:p>
        </p:txBody>
      </p:sp>
      <p:sp>
        <p:nvSpPr>
          <p:cNvPr id="9324" name="TextBox 210"/>
          <p:cNvSpPr txBox="1">
            <a:spLocks noChangeArrowheads="1"/>
          </p:cNvSpPr>
          <p:nvPr/>
        </p:nvSpPr>
        <p:spPr bwMode="auto">
          <a:xfrm>
            <a:off x="5086350" y="1981200"/>
            <a:ext cx="2838450" cy="1323975"/>
          </a:xfrm>
          <a:prstGeom prst="rect">
            <a:avLst/>
          </a:prstGeom>
          <a:noFill/>
          <a:ln w="9525">
            <a:noFill/>
            <a:miter lim="800000"/>
            <a:headEnd/>
            <a:tailEnd/>
          </a:ln>
        </p:spPr>
        <p:txBody>
          <a:bodyPr>
            <a:spAutoFit/>
          </a:bodyPr>
          <a:lstStyle/>
          <a:p>
            <a:pPr>
              <a:lnSpc>
                <a:spcPts val="2400"/>
              </a:lnSpc>
              <a:buFont typeface="Arial" pitchFamily="34" charset="0"/>
              <a:buChar char="•"/>
            </a:pPr>
            <a:r>
              <a:rPr lang="en-US" altLang="ko-KR" sz="1800" b="0">
                <a:solidFill>
                  <a:srgbClr val="FF9966"/>
                </a:solidFill>
                <a:latin typeface="굴림" charset="-127"/>
                <a:ea typeface="굴림" charset="-127"/>
              </a:rPr>
              <a:t>OS</a:t>
            </a:r>
          </a:p>
          <a:p>
            <a:pPr marL="0" lvl="1">
              <a:lnSpc>
                <a:spcPts val="2400"/>
              </a:lnSpc>
              <a:buFont typeface="Arial" pitchFamily="34" charset="0"/>
              <a:buChar char="•"/>
            </a:pPr>
            <a:r>
              <a:rPr lang="en-US" altLang="ko-KR" sz="1800" b="0">
                <a:solidFill>
                  <a:srgbClr val="FF9966"/>
                </a:solidFill>
                <a:latin typeface="굴림" charset="-127"/>
                <a:ea typeface="굴림" charset="-127"/>
              </a:rPr>
              <a:t>System programming</a:t>
            </a:r>
          </a:p>
          <a:p>
            <a:pPr marL="0" lvl="1">
              <a:lnSpc>
                <a:spcPts val="2400"/>
              </a:lnSpc>
              <a:buFont typeface="Arial" pitchFamily="34" charset="0"/>
              <a:buChar char="•"/>
            </a:pPr>
            <a:r>
              <a:rPr lang="en-US" altLang="ko-KR" sz="1800" b="0">
                <a:solidFill>
                  <a:srgbClr val="FF9966"/>
                </a:solidFill>
                <a:latin typeface="굴림" charset="-127"/>
                <a:ea typeface="굴림" charset="-127"/>
              </a:rPr>
              <a:t>Cyber physical system</a:t>
            </a:r>
          </a:p>
          <a:p>
            <a:pPr marL="0" lvl="1">
              <a:lnSpc>
                <a:spcPts val="2400"/>
              </a:lnSpc>
              <a:buFont typeface="Arial" pitchFamily="34" charset="0"/>
              <a:buChar char="•"/>
            </a:pPr>
            <a:r>
              <a:rPr lang="en-US" altLang="ko-KR" sz="1800" b="0">
                <a:solidFill>
                  <a:srgbClr val="FF9966"/>
                </a:solidFill>
                <a:latin typeface="굴림" charset="-127"/>
                <a:ea typeface="굴림" charset="-127"/>
              </a:rPr>
              <a:t>Intro. to SE</a:t>
            </a:r>
            <a:endParaRPr lang="ko-KR" altLang="en-US" sz="1800" b="0">
              <a:solidFill>
                <a:srgbClr val="FF9966"/>
              </a:solidFill>
              <a:latin typeface="굴림" charset="-127"/>
              <a:ea typeface="굴림" charset="-127"/>
            </a:endParaRPr>
          </a:p>
        </p:txBody>
      </p:sp>
      <p:sp>
        <p:nvSpPr>
          <p:cNvPr id="9325" name="TextBox 209"/>
          <p:cNvSpPr txBox="1">
            <a:spLocks noChangeArrowheads="1"/>
          </p:cNvSpPr>
          <p:nvPr/>
        </p:nvSpPr>
        <p:spPr bwMode="auto">
          <a:xfrm>
            <a:off x="1066800" y="1981200"/>
            <a:ext cx="2316163" cy="1631950"/>
          </a:xfrm>
          <a:prstGeom prst="rect">
            <a:avLst/>
          </a:prstGeom>
          <a:noFill/>
          <a:ln w="9525">
            <a:noFill/>
            <a:miter lim="800000"/>
            <a:headEnd/>
            <a:tailEnd/>
          </a:ln>
        </p:spPr>
        <p:txBody>
          <a:bodyPr wrap="none">
            <a:spAutoFit/>
          </a:bodyPr>
          <a:lstStyle/>
          <a:p>
            <a:pPr lvl="1">
              <a:buFont typeface="Arial" pitchFamily="34" charset="0"/>
              <a:buChar char="•"/>
            </a:pPr>
            <a:r>
              <a:rPr lang="en-US" altLang="ko-KR" sz="1800" b="0">
                <a:solidFill>
                  <a:srgbClr val="0070C0"/>
                </a:solidFill>
                <a:latin typeface="굴림" charset="-127"/>
                <a:ea typeface="굴림" charset="-127"/>
              </a:rPr>
              <a:t>Discrete math</a:t>
            </a:r>
          </a:p>
          <a:p>
            <a:pPr lvl="1">
              <a:buFont typeface="Arial" pitchFamily="34" charset="0"/>
              <a:buChar char="•"/>
            </a:pPr>
            <a:r>
              <a:rPr lang="en-US" altLang="ko-KR" sz="1800" b="0">
                <a:solidFill>
                  <a:srgbClr val="0070C0"/>
                </a:solidFill>
                <a:latin typeface="굴림" charset="-127"/>
                <a:ea typeface="굴림" charset="-127"/>
              </a:rPr>
              <a:t>Algorithm</a:t>
            </a:r>
          </a:p>
          <a:p>
            <a:pPr lvl="1">
              <a:buFont typeface="Arial" pitchFamily="34" charset="0"/>
              <a:buChar char="•"/>
            </a:pPr>
            <a:r>
              <a:rPr lang="en-US" altLang="ko-KR" sz="1800" b="0">
                <a:solidFill>
                  <a:srgbClr val="0070C0"/>
                </a:solidFill>
                <a:latin typeface="굴림" charset="-127"/>
                <a:ea typeface="굴림" charset="-127"/>
              </a:rPr>
              <a:t>PL</a:t>
            </a:r>
          </a:p>
          <a:p>
            <a:pPr lvl="1">
              <a:buFont typeface="Arial" pitchFamily="34" charset="0"/>
              <a:buChar char="•"/>
            </a:pPr>
            <a:r>
              <a:rPr lang="en-US" altLang="ko-KR" sz="1800" b="0">
                <a:solidFill>
                  <a:srgbClr val="0070C0"/>
                </a:solidFill>
                <a:latin typeface="굴림" charset="-127"/>
                <a:ea typeface="굴림" charset="-127"/>
              </a:rPr>
              <a:t>Automata</a:t>
            </a:r>
            <a:endParaRPr lang="ko-KR" altLang="en-US" sz="1800" b="0">
              <a:solidFill>
                <a:srgbClr val="0070C0"/>
              </a:solidFill>
              <a:latin typeface="굴림" charset="-127"/>
              <a:ea typeface="굴림" charset="-127"/>
            </a:endParaRPr>
          </a:p>
          <a:p>
            <a:endParaRPr lang="ko-KR" altLang="en-US" sz="1800" b="0">
              <a:solidFill>
                <a:srgbClr val="0070C0"/>
              </a:solidFill>
              <a:latin typeface="굴림" charset="-127"/>
              <a:ea typeface="굴림" charset="-127"/>
            </a:endParaRPr>
          </a:p>
        </p:txBody>
      </p:sp>
      <p:sp>
        <p:nvSpPr>
          <p:cNvPr id="112" name="TextBox 111"/>
          <p:cNvSpPr txBox="1"/>
          <p:nvPr/>
        </p:nvSpPr>
        <p:spPr>
          <a:xfrm>
            <a:off x="3523187" y="2285992"/>
            <a:ext cx="1572866" cy="646331"/>
          </a:xfrm>
          <a:prstGeom prst="rect">
            <a:avLst/>
          </a:prstGeom>
          <a:noFill/>
        </p:spPr>
        <p:txBody>
          <a:bodyPr wrap="none" rtlCol="0">
            <a:spAutoFit/>
          </a:bodyPr>
          <a:lstStyle/>
          <a:p>
            <a:pPr algn="ctr"/>
            <a:r>
              <a:rPr lang="en-US" sz="1800" dirty="0" smtClean="0">
                <a:solidFill>
                  <a:prstClr val="black"/>
                </a:solidFill>
                <a:latin typeface="굴림" charset="-127"/>
                <a:ea typeface="굴림" charset="-127"/>
              </a:rPr>
              <a:t>SW </a:t>
            </a:r>
            <a:br>
              <a:rPr lang="en-US" sz="1800" dirty="0" smtClean="0">
                <a:solidFill>
                  <a:prstClr val="black"/>
                </a:solidFill>
                <a:latin typeface="굴림" charset="-127"/>
                <a:ea typeface="굴림" charset="-127"/>
              </a:rPr>
            </a:br>
            <a:r>
              <a:rPr lang="en-US" sz="1800" dirty="0" smtClean="0">
                <a:solidFill>
                  <a:prstClr val="black"/>
                </a:solidFill>
                <a:latin typeface="굴림" charset="-127"/>
                <a:ea typeface="굴림" charset="-127"/>
              </a:rPr>
              <a:t>Development</a:t>
            </a:r>
            <a:endParaRPr lang="en-US" sz="1800" dirty="0">
              <a:solidFill>
                <a:prstClr val="black"/>
              </a:solidFill>
              <a:latin typeface="굴림" charset="-127"/>
              <a:ea typeface="굴림" charset="-127"/>
            </a:endParaRPr>
          </a:p>
        </p:txBody>
      </p:sp>
    </p:spTree>
    <p:extLst>
      <p:ext uri="{BB962C8B-B14F-4D97-AF65-F5344CB8AC3E}">
        <p14:creationId xmlns:p14="http://schemas.microsoft.com/office/powerpoint/2010/main" val="262913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슬라이드 번호 개체 틀 3"/>
          <p:cNvSpPr>
            <a:spLocks noGrp="1"/>
          </p:cNvSpPr>
          <p:nvPr>
            <p:ph type="sldNum" sz="quarter" idx="10"/>
          </p:nvPr>
        </p:nvSpPr>
        <p:spPr/>
        <p:txBody>
          <a:bodyPr/>
          <a:lstStyle/>
          <a:p>
            <a:pPr>
              <a:defRPr/>
            </a:pPr>
            <a:fld id="{1248A25C-2C24-4E67-8E46-7CDECDB07A65}" type="slidenum">
              <a:rPr lang="en-US" altLang="ko-KR"/>
              <a:pPr>
                <a:defRPr/>
              </a:pPr>
              <a:t>11</a:t>
            </a:fld>
            <a:endParaRPr lang="en-US" altLang="ko-KR"/>
          </a:p>
        </p:txBody>
      </p:sp>
      <p:sp>
        <p:nvSpPr>
          <p:cNvPr id="47166" name="Rectangle 62"/>
          <p:cNvSpPr>
            <a:spLocks noChangeArrowheads="1"/>
          </p:cNvSpPr>
          <p:nvPr/>
        </p:nvSpPr>
        <p:spPr bwMode="auto">
          <a:xfrm>
            <a:off x="3630613" y="2652713"/>
            <a:ext cx="9144000" cy="0"/>
          </a:xfrm>
          <a:prstGeom prst="rect">
            <a:avLst/>
          </a:prstGeom>
          <a:noFill/>
          <a:ln w="12700">
            <a:noFill/>
            <a:miter lim="800000"/>
            <a:headEnd/>
            <a:tailEnd/>
          </a:ln>
          <a:effectLst>
            <a:outerShdw dist="107763" dir="2700000" algn="ctr" rotWithShape="0">
              <a:srgbClr val="808080"/>
            </a:outerShdw>
          </a:effectLst>
        </p:spPr>
        <p:txBody>
          <a:bodyPr>
            <a:spAutoFit/>
          </a:bodyPr>
          <a:lstStyle/>
          <a:p>
            <a:pPr>
              <a:defRPr/>
            </a:pPr>
            <a:endParaRPr lang="ko-KR" altLang="en-US"/>
          </a:p>
        </p:txBody>
      </p:sp>
      <p:sp>
        <p:nvSpPr>
          <p:cNvPr id="47167" name="Rectangle 63"/>
          <p:cNvSpPr>
            <a:spLocks noChangeArrowheads="1"/>
          </p:cNvSpPr>
          <p:nvPr/>
        </p:nvSpPr>
        <p:spPr bwMode="auto">
          <a:xfrm>
            <a:off x="3630613" y="2652713"/>
            <a:ext cx="9144000" cy="0"/>
          </a:xfrm>
          <a:prstGeom prst="rect">
            <a:avLst/>
          </a:prstGeom>
          <a:noFill/>
          <a:ln w="12700">
            <a:noFill/>
            <a:miter lim="800000"/>
            <a:headEnd/>
            <a:tailEnd/>
          </a:ln>
          <a:effectLst>
            <a:outerShdw dist="107763" dir="2700000" algn="ctr" rotWithShape="0">
              <a:srgbClr val="808080"/>
            </a:outerShdw>
          </a:effectLst>
        </p:spPr>
        <p:txBody>
          <a:bodyPr>
            <a:spAutoFit/>
          </a:bodyPr>
          <a:lstStyle/>
          <a:p>
            <a:pPr>
              <a:defRPr/>
            </a:pPr>
            <a:endParaRPr lang="ko-KR" altLang="en-US"/>
          </a:p>
        </p:txBody>
      </p:sp>
      <p:sp>
        <p:nvSpPr>
          <p:cNvPr id="47168" name="Rectangle 64"/>
          <p:cNvSpPr>
            <a:spLocks noChangeArrowheads="1"/>
          </p:cNvSpPr>
          <p:nvPr/>
        </p:nvSpPr>
        <p:spPr bwMode="auto">
          <a:xfrm>
            <a:off x="3630613" y="2652713"/>
            <a:ext cx="9144000" cy="0"/>
          </a:xfrm>
          <a:prstGeom prst="rect">
            <a:avLst/>
          </a:prstGeom>
          <a:noFill/>
          <a:ln w="12700">
            <a:noFill/>
            <a:miter lim="800000"/>
            <a:headEnd/>
            <a:tailEnd/>
          </a:ln>
          <a:effectLst>
            <a:outerShdw dist="107763" dir="2700000" algn="ctr" rotWithShape="0">
              <a:srgbClr val="808080"/>
            </a:outerShdw>
          </a:effectLst>
        </p:spPr>
        <p:txBody>
          <a:bodyPr>
            <a:spAutoFit/>
          </a:bodyPr>
          <a:lstStyle/>
          <a:p>
            <a:pPr>
              <a:defRPr/>
            </a:pPr>
            <a:endParaRPr lang="ko-KR" altLang="en-US"/>
          </a:p>
        </p:txBody>
      </p:sp>
      <p:sp>
        <p:nvSpPr>
          <p:cNvPr id="47169" name="Rectangle 65"/>
          <p:cNvSpPr>
            <a:spLocks noChangeArrowheads="1"/>
          </p:cNvSpPr>
          <p:nvPr/>
        </p:nvSpPr>
        <p:spPr bwMode="auto">
          <a:xfrm>
            <a:off x="3630613" y="2652713"/>
            <a:ext cx="9144000" cy="0"/>
          </a:xfrm>
          <a:prstGeom prst="rect">
            <a:avLst/>
          </a:prstGeom>
          <a:noFill/>
          <a:ln w="12700">
            <a:noFill/>
            <a:miter lim="800000"/>
            <a:headEnd/>
            <a:tailEnd/>
          </a:ln>
          <a:effectLst>
            <a:outerShdw dist="107763" dir="2700000" algn="ctr" rotWithShape="0">
              <a:srgbClr val="808080"/>
            </a:outerShdw>
          </a:effectLst>
        </p:spPr>
        <p:txBody>
          <a:bodyPr>
            <a:spAutoFit/>
          </a:bodyPr>
          <a:lstStyle/>
          <a:p>
            <a:pPr>
              <a:defRPr/>
            </a:pPr>
            <a:endParaRPr lang="ko-KR" altLang="en-US"/>
          </a:p>
        </p:txBody>
      </p:sp>
      <p:sp>
        <p:nvSpPr>
          <p:cNvPr id="7176" name="Rectangle 66"/>
          <p:cNvSpPr>
            <a:spLocks noGrp="1" noChangeArrowheads="1"/>
          </p:cNvSpPr>
          <p:nvPr>
            <p:ph type="body" idx="1"/>
          </p:nvPr>
        </p:nvSpPr>
        <p:spPr>
          <a:xfrm>
            <a:off x="457200" y="5619750"/>
            <a:ext cx="8229600" cy="1543050"/>
          </a:xfrm>
        </p:spPr>
        <p:txBody>
          <a:bodyPr/>
          <a:lstStyle/>
          <a:p>
            <a:pPr eaLnBrk="1" hangingPunct="1">
              <a:defRPr/>
            </a:pPr>
            <a:r>
              <a:rPr lang="en-US" altLang="ko-KR" sz="2000" dirty="0" smtClean="0">
                <a:solidFill>
                  <a:schemeClr val="accent6"/>
                </a:solidFill>
                <a:ea typeface="HY헤드라인M" pitchFamily="18" charset="-127"/>
              </a:rPr>
              <a:t>SW developers have to follow </a:t>
            </a:r>
            <a:r>
              <a:rPr lang="en-US" altLang="ko-KR" sz="2000" dirty="0" smtClean="0">
                <a:solidFill>
                  <a:srgbClr val="FF0000"/>
                </a:solidFill>
                <a:ea typeface="HY헤드라인M" pitchFamily="18" charset="-127"/>
              </a:rPr>
              <a:t>systematic disciplines </a:t>
            </a:r>
            <a:r>
              <a:rPr lang="en-US" altLang="ko-KR" sz="2000" dirty="0" smtClean="0">
                <a:solidFill>
                  <a:schemeClr val="accent6"/>
                </a:solidFill>
                <a:ea typeface="HY헤드라인M" pitchFamily="18" charset="-127"/>
              </a:rPr>
              <a:t>for building and analyzing software with high quality</a:t>
            </a:r>
          </a:p>
          <a:p>
            <a:pPr lvl="1" eaLnBrk="1" hangingPunct="1">
              <a:defRPr/>
            </a:pPr>
            <a:r>
              <a:rPr lang="en-US" altLang="ko-KR" sz="2000" dirty="0" smtClean="0">
                <a:solidFill>
                  <a:schemeClr val="accent6"/>
                </a:solidFill>
                <a:ea typeface="HY헤드라인M" pitchFamily="18" charset="-127"/>
              </a:rPr>
              <a:t>This class focuses on the analysis activities</a:t>
            </a:r>
          </a:p>
        </p:txBody>
      </p:sp>
      <p:sp>
        <p:nvSpPr>
          <p:cNvPr id="2" name="AutoShape 188"/>
          <p:cNvSpPr>
            <a:spLocks noGrp="1" noChangeArrowheads="1"/>
          </p:cNvSpPr>
          <p:nvPr>
            <p:ph type="title"/>
          </p:nvPr>
        </p:nvSpPr>
        <p:spPr>
          <a:xfrm>
            <a:off x="268288" y="343774"/>
            <a:ext cx="8624887" cy="715089"/>
          </a:xfrm>
        </p:spPr>
        <p:txBody>
          <a:bodyPr/>
          <a:lstStyle/>
          <a:p>
            <a:pPr eaLnBrk="1" hangingPunct="1"/>
            <a:r>
              <a:rPr lang="en-US" altLang="ko-KR" sz="3600" dirty="0" smtClean="0"/>
              <a:t>Current Practice for SW Development</a:t>
            </a:r>
          </a:p>
        </p:txBody>
      </p:sp>
      <p:pic>
        <p:nvPicPr>
          <p:cNvPr id="7177" name="Picture 6" descr="no_req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6800" y="1143000"/>
            <a:ext cx="7359650" cy="44196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820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3"/>
          <p:cNvSpPr>
            <a:spLocks noGrp="1"/>
          </p:cNvSpPr>
          <p:nvPr>
            <p:ph type="sldNum" sz="quarter" idx="10"/>
          </p:nvPr>
        </p:nvSpPr>
        <p:spPr/>
        <p:txBody>
          <a:bodyPr/>
          <a:lstStyle/>
          <a:p>
            <a:pPr>
              <a:defRPr/>
            </a:pPr>
            <a:fld id="{8C79E792-363C-4F35-8C1A-760CA702C48E}" type="slidenum">
              <a:rPr lang="en-US" altLang="ko-KR">
                <a:solidFill>
                  <a:srgbClr val="464653"/>
                </a:solidFill>
              </a:rPr>
              <a:pPr>
                <a:defRPr/>
              </a:pPr>
              <a:t>12</a:t>
            </a:fld>
            <a:endParaRPr lang="en-US" altLang="ko-KR">
              <a:solidFill>
                <a:srgbClr val="464653"/>
              </a:solidFill>
            </a:endParaRPr>
          </a:p>
        </p:txBody>
      </p:sp>
      <p:sp>
        <p:nvSpPr>
          <p:cNvPr id="6147" name="AutoShape 2"/>
          <p:cNvSpPr>
            <a:spLocks noGrp="1" noChangeArrowheads="1"/>
          </p:cNvSpPr>
          <p:nvPr>
            <p:ph type="title"/>
          </p:nvPr>
        </p:nvSpPr>
        <p:spPr>
          <a:xfrm>
            <a:off x="315562" y="282047"/>
            <a:ext cx="8396638" cy="327553"/>
          </a:xfrm>
        </p:spPr>
        <p:txBody>
          <a:bodyPr>
            <a:normAutofit fontScale="90000"/>
          </a:bodyPr>
          <a:lstStyle/>
          <a:p>
            <a:r>
              <a:rPr lang="en-US" altLang="ko-KR" dirty="0" smtClean="0"/>
              <a:t>Safety Problems due to Poor Quality of SW</a:t>
            </a:r>
          </a:p>
        </p:txBody>
      </p:sp>
      <p:pic>
        <p:nvPicPr>
          <p:cNvPr id="6148" name="Picture 4" descr="Image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1" y="990600"/>
            <a:ext cx="3200400" cy="2944586"/>
          </a:xfrm>
          <a:prstGeom prst="rect">
            <a:avLst/>
          </a:prstGeom>
          <a:noFill/>
          <a:ln w="9525">
            <a:noFill/>
            <a:miter lim="800000"/>
            <a:headEnd/>
            <a:tailEnd/>
          </a:ln>
        </p:spPr>
      </p:pic>
      <p:pic>
        <p:nvPicPr>
          <p:cNvPr id="6149" name="Picture 5" descr="jupiter 1st test flight.jpg">
            <a:hlinkClick r:id="rId4"/>
          </p:cNvPr>
          <p:cNvPicPr>
            <a:picLocks noChangeAspect="1" noChangeArrowheads="1"/>
          </p:cNvPicPr>
          <p:nvPr/>
        </p:nvPicPr>
        <p:blipFill>
          <a:blip r:embed="rId5"/>
          <a:srcRect/>
          <a:stretch>
            <a:fillRect/>
          </a:stretch>
        </p:blipFill>
        <p:spPr bwMode="auto">
          <a:xfrm>
            <a:off x="5735637" y="4370387"/>
            <a:ext cx="1681163" cy="1954213"/>
          </a:xfrm>
          <a:prstGeom prst="rect">
            <a:avLst/>
          </a:prstGeom>
          <a:noFill/>
          <a:ln w="9525">
            <a:noFill/>
            <a:miter lim="800000"/>
            <a:headEnd/>
            <a:tailEnd/>
          </a:ln>
        </p:spPr>
      </p:pic>
      <p:pic>
        <p:nvPicPr>
          <p:cNvPr id="6150" name="Picture 6" descr="STS107%20crash%2004"/>
          <p:cNvPicPr>
            <a:picLocks noChangeAspect="1" noChangeArrowheads="1"/>
          </p:cNvPicPr>
          <p:nvPr/>
        </p:nvPicPr>
        <p:blipFill>
          <a:blip r:embed="rId6"/>
          <a:srcRect/>
          <a:stretch>
            <a:fillRect/>
          </a:stretch>
        </p:blipFill>
        <p:spPr bwMode="auto">
          <a:xfrm>
            <a:off x="7335837" y="4370387"/>
            <a:ext cx="1655763" cy="1944688"/>
          </a:xfrm>
          <a:prstGeom prst="rect">
            <a:avLst/>
          </a:prstGeom>
          <a:noFill/>
          <a:ln w="9525">
            <a:noFill/>
            <a:miter lim="800000"/>
            <a:headEnd/>
            <a:tailEnd/>
          </a:ln>
        </p:spPr>
      </p:pic>
      <p:pic>
        <p:nvPicPr>
          <p:cNvPr id="6151" name="Picture 7" descr="NASA&#10;Sojourner"/>
          <p:cNvPicPr>
            <a:picLocks noChangeAspect="1" noChangeArrowheads="1"/>
          </p:cNvPicPr>
          <p:nvPr/>
        </p:nvPicPr>
        <p:blipFill>
          <a:blip r:embed="rId7"/>
          <a:srcRect/>
          <a:stretch>
            <a:fillRect/>
          </a:stretch>
        </p:blipFill>
        <p:spPr bwMode="auto">
          <a:xfrm>
            <a:off x="381000" y="4343400"/>
            <a:ext cx="2362200" cy="1951929"/>
          </a:xfrm>
          <a:prstGeom prst="rect">
            <a:avLst/>
          </a:prstGeom>
          <a:noFill/>
          <a:ln w="9525">
            <a:noFill/>
            <a:miter lim="800000"/>
            <a:headEnd/>
            <a:tailEnd/>
          </a:ln>
        </p:spPr>
      </p:pic>
      <p:pic>
        <p:nvPicPr>
          <p:cNvPr id="6152" name="Picture 9" descr="http://www.armybase.us/wp-content/uploads/2009/03/f-22-raptor-performs-at-the-nawlins-air-show-in-belle.jpg"/>
          <p:cNvPicPr>
            <a:picLocks noChangeAspect="1" noChangeArrowheads="1"/>
          </p:cNvPicPr>
          <p:nvPr/>
        </p:nvPicPr>
        <p:blipFill>
          <a:blip r:embed="rId8"/>
          <a:srcRect/>
          <a:stretch>
            <a:fillRect/>
          </a:stretch>
        </p:blipFill>
        <p:spPr bwMode="auto">
          <a:xfrm>
            <a:off x="3124200" y="4343400"/>
            <a:ext cx="2246312" cy="1957644"/>
          </a:xfrm>
          <a:prstGeom prst="rect">
            <a:avLst/>
          </a:prstGeom>
          <a:noFill/>
          <a:ln w="9525">
            <a:noFill/>
            <a:miter lim="800000"/>
            <a:headEnd/>
            <a:tailEnd/>
          </a:ln>
        </p:spPr>
      </p:pic>
      <p:pic>
        <p:nvPicPr>
          <p:cNvPr id="1026" name="Picture 2" descr="http://image.yes24.com/goods/13768686/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809111"/>
            <a:ext cx="2286000" cy="3361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file24.uf.tistory.com/image/205ED03A4FF5011B110A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2551" y="1066800"/>
            <a:ext cx="2822049" cy="2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7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3"/>
          <p:cNvSpPr>
            <a:spLocks noGrp="1"/>
          </p:cNvSpPr>
          <p:nvPr>
            <p:ph type="sldNum" sz="quarter" idx="10"/>
          </p:nvPr>
        </p:nvSpPr>
        <p:spPr/>
        <p:txBody>
          <a:bodyPr/>
          <a:lstStyle/>
          <a:p>
            <a:fld id="{9AC5A009-FFDE-4BAE-9E6A-9174D71EE551}" type="slidenum">
              <a:rPr lang="en-US" altLang="ko-KR"/>
              <a:pPr/>
              <a:t>13</a:t>
            </a:fld>
            <a:endParaRPr lang="en-US" altLang="ko-KR"/>
          </a:p>
        </p:txBody>
      </p:sp>
      <p:sp>
        <p:nvSpPr>
          <p:cNvPr id="125954" name="Rectangle 2"/>
          <p:cNvSpPr>
            <a:spLocks noGrp="1" noChangeArrowheads="1"/>
          </p:cNvSpPr>
          <p:nvPr>
            <p:ph type="title"/>
          </p:nvPr>
        </p:nvSpPr>
        <p:spPr/>
        <p:txBody>
          <a:bodyPr>
            <a:normAutofit fontScale="90000"/>
          </a:bodyPr>
          <a:lstStyle/>
          <a:p>
            <a:r>
              <a:rPr lang="en-US" altLang="ko-KR" sz="2800"/>
              <a:t>Tragic Accidents I</a:t>
            </a:r>
          </a:p>
        </p:txBody>
      </p:sp>
      <p:sp>
        <p:nvSpPr>
          <p:cNvPr id="125955" name="Rectangle 3"/>
          <p:cNvSpPr>
            <a:spLocks noGrp="1" noChangeArrowheads="1"/>
          </p:cNvSpPr>
          <p:nvPr>
            <p:ph type="body" idx="1"/>
          </p:nvPr>
        </p:nvSpPr>
        <p:spPr>
          <a:xfrm>
            <a:off x="325438" y="1339850"/>
            <a:ext cx="4751387" cy="5184775"/>
          </a:xfrm>
        </p:spPr>
        <p:txBody>
          <a:bodyPr/>
          <a:lstStyle/>
          <a:p>
            <a:r>
              <a:rPr lang="en-US" altLang="ko-KR"/>
              <a:t>The Therac-25 Story</a:t>
            </a:r>
          </a:p>
          <a:p>
            <a:pPr lvl="1"/>
            <a:r>
              <a:rPr lang="en-US" altLang="ko-KR"/>
              <a:t>Between June 1985 and Jan 1987, a computer-controlled radiation therapy machine, called the Therac-25, massively overdosed six people</a:t>
            </a:r>
          </a:p>
          <a:p>
            <a:pPr lvl="2"/>
            <a:r>
              <a:rPr lang="en-US" altLang="ko-KR">
                <a:solidFill>
                  <a:srgbClr val="FF5050"/>
                </a:solidFill>
              </a:rPr>
              <a:t>software coding error</a:t>
            </a:r>
          </a:p>
          <a:p>
            <a:pPr lvl="2"/>
            <a:endParaRPr lang="en-US" altLang="ko-KR"/>
          </a:p>
          <a:p>
            <a:endParaRPr lang="en-US" altLang="ko-KR"/>
          </a:p>
          <a:p>
            <a:pPr lvl="1"/>
            <a:endParaRPr lang="en-US" altLang="ko-KR"/>
          </a:p>
        </p:txBody>
      </p:sp>
      <p:pic>
        <p:nvPicPr>
          <p:cNvPr id="125960" name="Picture 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484313"/>
            <a:ext cx="4076700" cy="3600450"/>
          </a:xfrm>
          <a:prstGeom prst="rect">
            <a:avLst/>
          </a:prstGeom>
          <a:noFill/>
          <a:extLst>
            <a:ext uri="{909E8E84-426E-40DD-AFC4-6F175D3DCCD1}">
              <a14:hiddenFill xmlns:a14="http://schemas.microsoft.com/office/drawing/2010/main">
                <a:solidFill>
                  <a:srgbClr val="FFFFFF"/>
                </a:solidFill>
              </a14:hiddenFill>
            </a:ext>
          </a:extLst>
        </p:spPr>
      </p:pic>
      <p:sp>
        <p:nvSpPr>
          <p:cNvPr id="125961" name="Text Box 9"/>
          <p:cNvSpPr txBox="1">
            <a:spLocks noChangeArrowheads="1"/>
          </p:cNvSpPr>
          <p:nvPr/>
        </p:nvSpPr>
        <p:spPr bwMode="auto">
          <a:xfrm>
            <a:off x="1260475" y="5516563"/>
            <a:ext cx="72723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defTabSz="762000" latinLnBrk="1">
              <a:defRPr kumimoji="1">
                <a:solidFill>
                  <a:schemeClr val="tx1"/>
                </a:solidFill>
                <a:latin typeface="굴림" panose="020B0600000101010101" pitchFamily="50" charset="-127"/>
                <a:ea typeface="굴림" panose="020B0600000101010101" pitchFamily="50" charset="-127"/>
              </a:defRPr>
            </a:lvl1pPr>
            <a:lvl2pPr algn="l" defTabSz="762000" latinLnBrk="1">
              <a:defRPr kumimoji="1">
                <a:solidFill>
                  <a:schemeClr val="tx1"/>
                </a:solidFill>
                <a:latin typeface="굴림" panose="020B0600000101010101" pitchFamily="50" charset="-127"/>
                <a:ea typeface="굴림" panose="020B0600000101010101" pitchFamily="50" charset="-127"/>
              </a:defRPr>
            </a:lvl2pPr>
            <a:lvl3pPr algn="l" defTabSz="762000" latinLnBrk="1">
              <a:defRPr kumimoji="1">
                <a:solidFill>
                  <a:schemeClr val="tx1"/>
                </a:solidFill>
                <a:latin typeface="굴림" panose="020B0600000101010101" pitchFamily="50" charset="-127"/>
                <a:ea typeface="굴림" panose="020B0600000101010101" pitchFamily="50" charset="-127"/>
              </a:defRPr>
            </a:lvl3pPr>
            <a:lvl4pPr algn="l" defTabSz="762000" latinLnBrk="1">
              <a:defRPr kumimoji="1">
                <a:solidFill>
                  <a:schemeClr val="tx1"/>
                </a:solidFill>
                <a:latin typeface="굴림" panose="020B0600000101010101" pitchFamily="50" charset="-127"/>
                <a:ea typeface="굴림" panose="020B0600000101010101" pitchFamily="50" charset="-127"/>
              </a:defRPr>
            </a:lvl4pPr>
            <a:lvl5pPr algn="l" defTabSz="762000" latinLnBrk="1">
              <a:defRPr kumimoji="1">
                <a:solidFill>
                  <a:schemeClr val="tx1"/>
                </a:solidFill>
                <a:latin typeface="굴림" panose="020B0600000101010101" pitchFamily="50" charset="-127"/>
                <a:ea typeface="굴림" panose="020B0600000101010101" pitchFamily="50" charset="-127"/>
              </a:defRPr>
            </a:lvl5pPr>
            <a:lvl6pPr defTabSz="762000"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defTabSz="762000"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defTabSz="762000"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defTabSz="762000"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latinLnBrk="0">
              <a:spcBef>
                <a:spcPct val="50000"/>
              </a:spcBef>
              <a:buFontTx/>
              <a:buChar char="•"/>
            </a:pPr>
            <a:r>
              <a:rPr lang="en-US" altLang="ko-KR" sz="2400" i="0">
                <a:solidFill>
                  <a:srgbClr val="000099"/>
                </a:solidFill>
                <a:latin typeface="Arial" panose="020B0604020202020204" pitchFamily="34" charset="0"/>
                <a:ea typeface="돋움" panose="020B0600000101010101" pitchFamily="50" charset="-127"/>
              </a:rPr>
              <a:t> http://sunnyday.mit.edu/papers/therac.pdf</a:t>
            </a:r>
          </a:p>
        </p:txBody>
      </p:sp>
    </p:spTree>
    <p:extLst>
      <p:ext uri="{BB962C8B-B14F-4D97-AF65-F5344CB8AC3E}">
        <p14:creationId xmlns:p14="http://schemas.microsoft.com/office/powerpoint/2010/main" val="1231465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3"/>
          <p:cNvSpPr>
            <a:spLocks noGrp="1"/>
          </p:cNvSpPr>
          <p:nvPr>
            <p:ph type="sldNum" sz="quarter" idx="10"/>
          </p:nvPr>
        </p:nvSpPr>
        <p:spPr/>
        <p:txBody>
          <a:bodyPr/>
          <a:lstStyle/>
          <a:p>
            <a:fld id="{BA368E2D-0CE1-4BFA-9B22-8DB203AD2F49}" type="slidenum">
              <a:rPr lang="en-US" altLang="ko-KR"/>
              <a:pPr/>
              <a:t>14</a:t>
            </a:fld>
            <a:endParaRPr lang="en-US" altLang="ko-KR"/>
          </a:p>
        </p:txBody>
      </p:sp>
      <p:sp>
        <p:nvSpPr>
          <p:cNvPr id="123906" name="Rectangle 2"/>
          <p:cNvSpPr>
            <a:spLocks noGrp="1" noChangeArrowheads="1"/>
          </p:cNvSpPr>
          <p:nvPr>
            <p:ph type="title"/>
          </p:nvPr>
        </p:nvSpPr>
        <p:spPr/>
        <p:txBody>
          <a:bodyPr>
            <a:normAutofit fontScale="90000"/>
          </a:bodyPr>
          <a:lstStyle/>
          <a:p>
            <a:r>
              <a:rPr lang="en-US" altLang="ko-KR" sz="2800"/>
              <a:t>Tragic Accidents II</a:t>
            </a:r>
          </a:p>
        </p:txBody>
      </p:sp>
      <p:sp>
        <p:nvSpPr>
          <p:cNvPr id="123907" name="Rectangle 3"/>
          <p:cNvSpPr>
            <a:spLocks noGrp="1" noChangeArrowheads="1"/>
          </p:cNvSpPr>
          <p:nvPr>
            <p:ph type="body" idx="1"/>
          </p:nvPr>
        </p:nvSpPr>
        <p:spPr>
          <a:xfrm>
            <a:off x="252413" y="981075"/>
            <a:ext cx="6048375" cy="5184775"/>
          </a:xfrm>
        </p:spPr>
        <p:txBody>
          <a:bodyPr/>
          <a:lstStyle/>
          <a:p>
            <a:r>
              <a:rPr lang="en-US" altLang="ko-KR" sz="2800"/>
              <a:t> Ariane 5</a:t>
            </a:r>
          </a:p>
          <a:p>
            <a:pPr lvl="1"/>
            <a:r>
              <a:rPr lang="en-US" altLang="ko-KR" sz="2400"/>
              <a:t>“On 4 June 1996, the maiden flight of the Ariane 5 launcher ended in a failure…The failure of the Ariane 501 was caused by the complete loss of guidance and attitude information …This loss of information was due to </a:t>
            </a:r>
            <a:r>
              <a:rPr lang="en-US" altLang="ko-KR" sz="2400">
                <a:solidFill>
                  <a:srgbClr val="FF5050"/>
                </a:solidFill>
              </a:rPr>
              <a:t>specification and design errors in the software</a:t>
            </a:r>
            <a:r>
              <a:rPr lang="en-US" altLang="ko-KR" sz="2400"/>
              <a:t> of the inertial reference system.”</a:t>
            </a:r>
          </a:p>
          <a:p>
            <a:pPr lvl="2"/>
            <a:r>
              <a:rPr lang="en-US" altLang="ko-KR" sz="2000">
                <a:solidFill>
                  <a:srgbClr val="FF5050"/>
                </a:solidFill>
              </a:rPr>
              <a:t>Floating number conversion problem</a:t>
            </a:r>
          </a:p>
          <a:p>
            <a:pPr lvl="2"/>
            <a:r>
              <a:rPr lang="en-US" altLang="ko-KR" sz="2000"/>
              <a:t>http://www.ima.umn.edu/~arnold/disasters/ariane5rep.html</a:t>
            </a:r>
          </a:p>
          <a:p>
            <a:pPr lvl="2"/>
            <a:endParaRPr lang="en-US" altLang="ko-KR" sz="2000"/>
          </a:p>
        </p:txBody>
      </p:sp>
      <p:pic>
        <p:nvPicPr>
          <p:cNvPr id="123908" name="Picture 4" descr="jupiter 1st test fligh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41438"/>
            <a:ext cx="1681162" cy="1954212"/>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5" descr="STS107%20crash%2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588" y="3644900"/>
            <a:ext cx="1655762" cy="19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3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3"/>
          <p:cNvSpPr>
            <a:spLocks noGrp="1"/>
          </p:cNvSpPr>
          <p:nvPr>
            <p:ph type="sldNum" sz="quarter" idx="10"/>
          </p:nvPr>
        </p:nvSpPr>
        <p:spPr/>
        <p:txBody>
          <a:bodyPr/>
          <a:lstStyle/>
          <a:p>
            <a:fld id="{A57FD9C4-36C6-4406-9C50-3D304B35ACBE}" type="slidenum">
              <a:rPr lang="en-US" altLang="ko-KR"/>
              <a:pPr/>
              <a:t>15</a:t>
            </a:fld>
            <a:endParaRPr lang="en-US" altLang="ko-KR"/>
          </a:p>
        </p:txBody>
      </p:sp>
      <p:sp>
        <p:nvSpPr>
          <p:cNvPr id="128002" name="Rectangle 2"/>
          <p:cNvSpPr>
            <a:spLocks noGrp="1" noChangeArrowheads="1"/>
          </p:cNvSpPr>
          <p:nvPr>
            <p:ph type="title"/>
          </p:nvPr>
        </p:nvSpPr>
        <p:spPr/>
        <p:txBody>
          <a:bodyPr>
            <a:normAutofit fontScale="90000"/>
          </a:bodyPr>
          <a:lstStyle/>
          <a:p>
            <a:r>
              <a:rPr lang="en-US" altLang="ko-KR" sz="2800"/>
              <a:t>Tragic Accidents III</a:t>
            </a:r>
          </a:p>
        </p:txBody>
      </p:sp>
      <p:sp>
        <p:nvSpPr>
          <p:cNvPr id="128003" name="Rectangle 3"/>
          <p:cNvSpPr>
            <a:spLocks noGrp="1" noChangeArrowheads="1"/>
          </p:cNvSpPr>
          <p:nvPr>
            <p:ph type="body" idx="1"/>
          </p:nvPr>
        </p:nvSpPr>
        <p:spPr>
          <a:xfrm>
            <a:off x="971550" y="1125538"/>
            <a:ext cx="7632700" cy="2520950"/>
          </a:xfrm>
        </p:spPr>
        <p:txBody>
          <a:bodyPr/>
          <a:lstStyle/>
          <a:p>
            <a:r>
              <a:rPr lang="en-US" altLang="ko-KR" sz="2800"/>
              <a:t>NASA Mars Pathfinder (1997)</a:t>
            </a:r>
          </a:p>
          <a:p>
            <a:pPr lvl="1"/>
            <a:r>
              <a:rPr lang="en-US" altLang="ko-KR" sz="2400">
                <a:solidFill>
                  <a:srgbClr val="FF5050"/>
                </a:solidFill>
                <a:ea typeface="굴림" panose="020B0600000101010101" pitchFamily="50" charset="-127"/>
              </a:rPr>
              <a:t>Priority inversion problem </a:t>
            </a:r>
            <a:r>
              <a:rPr lang="en-US" altLang="ko-KR" sz="2400">
                <a:ea typeface="굴림" panose="020B0600000101010101" pitchFamily="50" charset="-127"/>
              </a:rPr>
              <a:t>led to a system reset and a one-day delay in retransmission of data which wasted valuable mission time.</a:t>
            </a:r>
            <a:r>
              <a:rPr lang="en-US" altLang="ko-KR" sz="2400"/>
              <a:t> </a:t>
            </a:r>
          </a:p>
          <a:p>
            <a:pPr lvl="1"/>
            <a:r>
              <a:rPr lang="en-US" altLang="ko-KR" sz="2400"/>
              <a:t>http://www.cis.ksu.edu/~hatcliff/842/Docs/Course-Overview/pathfinder-robotmag.pdf</a:t>
            </a:r>
          </a:p>
        </p:txBody>
      </p:sp>
      <p:pic>
        <p:nvPicPr>
          <p:cNvPr id="128004" name="Picture 4" descr="NASA&#10;Sojou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716338"/>
            <a:ext cx="5543550"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4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3"/>
          <p:cNvSpPr>
            <a:spLocks noGrp="1"/>
          </p:cNvSpPr>
          <p:nvPr>
            <p:ph type="sldNum" sz="quarter" idx="10"/>
          </p:nvPr>
        </p:nvSpPr>
        <p:spPr/>
        <p:txBody>
          <a:bodyPr/>
          <a:lstStyle/>
          <a:p>
            <a:fld id="{95387C66-6CB5-4B7D-BE58-39E8CB733AB4}" type="slidenum">
              <a:rPr lang="en-US" altLang="ko-KR"/>
              <a:pPr/>
              <a:t>16</a:t>
            </a:fld>
            <a:endParaRPr lang="en-US" altLang="ko-KR"/>
          </a:p>
        </p:txBody>
      </p:sp>
      <p:sp>
        <p:nvSpPr>
          <p:cNvPr id="95234" name="Rectangle 2"/>
          <p:cNvSpPr>
            <a:spLocks noGrp="1" noChangeArrowheads="1"/>
          </p:cNvSpPr>
          <p:nvPr>
            <p:ph type="title"/>
          </p:nvPr>
        </p:nvSpPr>
        <p:spPr>
          <a:xfrm>
            <a:off x="0" y="836613"/>
            <a:ext cx="9144000" cy="692150"/>
          </a:xfrm>
        </p:spPr>
        <p:txBody>
          <a:bodyPr>
            <a:normAutofit fontScale="90000"/>
          </a:bodyPr>
          <a:lstStyle/>
          <a:p>
            <a:r>
              <a:rPr lang="en-US" altLang="ko-KR" sz="1600" i="1"/>
              <a:t>Quoted from ``1. Information Technology: Transforming our Society'</a:t>
            </a:r>
            <a:r>
              <a:rPr lang="en-US" altLang="ko-KR" sz="1600" i="1">
                <a:latin typeface="Times New Roman" panose="02020603050405020304" pitchFamily="18" charset="0"/>
              </a:rPr>
              <a:t>‘</a:t>
            </a:r>
            <a:r>
              <a:rPr lang="en-US" altLang="ko-KR" sz="1600" i="1"/>
              <a:t> </a:t>
            </a:r>
            <a:br>
              <a:rPr lang="en-US" altLang="ko-KR" sz="1600" i="1"/>
            </a:br>
            <a:r>
              <a:rPr lang="en-US" altLang="ko-KR" sz="1600" i="1"/>
              <a:t>President's Information Technology Advisory Committee</a:t>
            </a:r>
            <a:r>
              <a:rPr lang="en-US" altLang="ko-KR" sz="1800" i="1"/>
              <a:t> </a:t>
            </a:r>
            <a:r>
              <a:rPr lang="en-US" altLang="ko-KR" sz="1600" i="1"/>
              <a:t>1999</a:t>
            </a:r>
            <a:br>
              <a:rPr lang="en-US" altLang="ko-KR" sz="1600" i="1"/>
            </a:br>
            <a:endParaRPr lang="en-US" altLang="ko-KR" sz="1600" i="1"/>
          </a:p>
        </p:txBody>
      </p:sp>
      <p:sp>
        <p:nvSpPr>
          <p:cNvPr id="95235" name="Rectangle 3"/>
          <p:cNvSpPr>
            <a:spLocks noGrp="1" noChangeArrowheads="1"/>
          </p:cNvSpPr>
          <p:nvPr>
            <p:ph type="body" idx="1"/>
          </p:nvPr>
        </p:nvSpPr>
        <p:spPr>
          <a:xfrm>
            <a:off x="468313" y="1268413"/>
            <a:ext cx="8229600" cy="1944687"/>
          </a:xfrm>
        </p:spPr>
        <p:txBody>
          <a:bodyPr/>
          <a:lstStyle/>
          <a:p>
            <a:pPr>
              <a:buFontTx/>
              <a:buNone/>
            </a:pPr>
            <a:r>
              <a:rPr lang="en-US" altLang="ko-KR" sz="2000"/>
              <a:t>	</a:t>
            </a:r>
            <a:r>
              <a:rPr lang="en-US" altLang="ko-KR" sz="2000">
                <a:latin typeface="Times New Roman" panose="02020603050405020304" pitchFamily="18" charset="0"/>
              </a:rPr>
              <a:t>“…</a:t>
            </a:r>
            <a:r>
              <a:rPr lang="en-US" altLang="ko-KR" sz="2000"/>
              <a:t>Furthermore, the Nation needs software that is far more usable, reliable, and powerful than what is being produced today. We have become dangerously dependent on large software systems whose </a:t>
            </a:r>
            <a:r>
              <a:rPr lang="en-US" altLang="ko-KR" sz="2000">
                <a:solidFill>
                  <a:srgbClr val="FF3300"/>
                </a:solidFill>
              </a:rPr>
              <a:t>behavior is not well understood and which often fail in unpredicted ways</a:t>
            </a:r>
            <a:r>
              <a:rPr lang="en-US" altLang="ko-KR" sz="2000"/>
              <a:t> ... We need </a:t>
            </a:r>
            <a:r>
              <a:rPr lang="en-US" altLang="ko-KR" sz="2000">
                <a:solidFill>
                  <a:srgbClr val="FF3300"/>
                </a:solidFill>
              </a:rPr>
              <a:t>scientifically sound approaches to software development</a:t>
            </a:r>
            <a:r>
              <a:rPr lang="en-US" altLang="ko-KR" sz="2000"/>
              <a:t> </a:t>
            </a:r>
            <a:r>
              <a:rPr lang="en-US" altLang="ko-KR" sz="2000">
                <a:latin typeface="Times New Roman" panose="02020603050405020304" pitchFamily="18" charset="0"/>
              </a:rPr>
              <a:t>…</a:t>
            </a:r>
            <a:r>
              <a:rPr lang="en-US" altLang="ko-KR" sz="2000"/>
              <a:t> </a:t>
            </a:r>
            <a:r>
              <a:rPr lang="en-US" altLang="ko-KR" sz="2000">
                <a:latin typeface="Times New Roman" panose="02020603050405020304" pitchFamily="18" charset="0"/>
              </a:rPr>
              <a:t>”</a:t>
            </a:r>
            <a:endParaRPr lang="en-US" altLang="ko-KR" sz="2000" i="1"/>
          </a:p>
        </p:txBody>
      </p:sp>
      <p:sp>
        <p:nvSpPr>
          <p:cNvPr id="95236" name="Text Box 4"/>
          <p:cNvSpPr txBox="1">
            <a:spLocks noChangeArrowheads="1"/>
          </p:cNvSpPr>
          <p:nvPr/>
        </p:nvSpPr>
        <p:spPr bwMode="auto">
          <a:xfrm>
            <a:off x="5892800" y="0"/>
            <a:ext cx="3216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latinLnBrk="1"/>
            <a:r>
              <a:rPr lang="en-US" altLang="ko-KR" sz="3200" b="1" i="0">
                <a:solidFill>
                  <a:srgbClr val="000099"/>
                </a:solidFill>
                <a:effectLst>
                  <a:outerShdw blurRad="38100" dist="38100" dir="2700000" algn="tl">
                    <a:srgbClr val="C0C0C0"/>
                  </a:outerShdw>
                </a:effectLst>
                <a:latin typeface="Arial Rounded MT Bold" pitchFamily="34" charset="0"/>
                <a:ea typeface="굴림" panose="020B0600000101010101" pitchFamily="50" charset="-127"/>
              </a:rPr>
              <a:t>Software Crisis</a:t>
            </a:r>
          </a:p>
        </p:txBody>
      </p:sp>
      <p:sp>
        <p:nvSpPr>
          <p:cNvPr id="95237" name="Rectangle 5"/>
          <p:cNvSpPr>
            <a:spLocks noChangeArrowheads="1"/>
          </p:cNvSpPr>
          <p:nvPr/>
        </p:nvSpPr>
        <p:spPr bwMode="auto">
          <a:xfrm>
            <a:off x="349250" y="3357563"/>
            <a:ext cx="86868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defTabSz="762000">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1pPr>
            <a:lvl2pPr defTabSz="762000">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2pPr>
            <a:lvl3pPr defTabSz="762000">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3pPr>
            <a:lvl4pPr defTabSz="762000">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4pPr>
            <a:lvl5pPr defTabSz="762000">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5pPr>
            <a:lvl6pPr marL="457200" algn="r" defTabSz="762000" fontAlgn="base">
              <a:spcBef>
                <a:spcPct val="0"/>
              </a:spcBef>
              <a:spcAft>
                <a:spcPct val="0"/>
              </a:spcAft>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6pPr>
            <a:lvl7pPr marL="914400" algn="r" defTabSz="762000" fontAlgn="base">
              <a:spcBef>
                <a:spcPct val="0"/>
              </a:spcBef>
              <a:spcAft>
                <a:spcPct val="0"/>
              </a:spcAft>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7pPr>
            <a:lvl8pPr marL="1371600" algn="r" defTabSz="762000" fontAlgn="base">
              <a:spcBef>
                <a:spcPct val="0"/>
              </a:spcBef>
              <a:spcAft>
                <a:spcPct val="0"/>
              </a:spcAft>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8pPr>
            <a:lvl9pPr marL="1828800" algn="r" defTabSz="762000" fontAlgn="base">
              <a:spcBef>
                <a:spcPct val="0"/>
              </a:spcBef>
              <a:spcAft>
                <a:spcPct val="0"/>
              </a:spcAft>
              <a:defRPr kumimoji="1" sz="3200" b="1">
                <a:solidFill>
                  <a:srgbClr val="000099"/>
                </a:solidFill>
                <a:effectLst>
                  <a:outerShdw blurRad="38100" dist="38100" dir="2700000" algn="tl">
                    <a:srgbClr val="C0C0C0"/>
                  </a:outerShdw>
                </a:effectLst>
                <a:latin typeface="Arial Rounded MT Bold" pitchFamily="34" charset="0"/>
                <a:ea typeface="돋움" panose="020B0600000101010101" pitchFamily="50" charset="-127"/>
              </a:defRPr>
            </a:lvl9pPr>
          </a:lstStyle>
          <a:p>
            <a:r>
              <a:rPr lang="en-US" altLang="ko-KR" sz="1600">
                <a:ea typeface="굴림" panose="020B0600000101010101" pitchFamily="50" charset="-127"/>
              </a:rPr>
              <a:t>Quoted from </a:t>
            </a:r>
            <a:r>
              <a:rPr lang="en-US" altLang="ko-KR" sz="1600">
                <a:latin typeface="Times New Roman" panose="02020603050405020304" pitchFamily="18" charset="0"/>
                <a:ea typeface="굴림" panose="020B0600000101010101" pitchFamily="50" charset="-127"/>
              </a:rPr>
              <a:t>“</a:t>
            </a:r>
            <a:r>
              <a:rPr lang="en-US" altLang="ko-KR" sz="1600">
                <a:ea typeface="굴림" panose="020B0600000101010101" pitchFamily="50" charset="-127"/>
              </a:rPr>
              <a:t>Science for Global Ubiquitous Computing (GUC)</a:t>
            </a:r>
            <a:r>
              <a:rPr lang="en-US" altLang="ko-KR" sz="1600">
                <a:latin typeface="Times New Roman" panose="02020603050405020304" pitchFamily="18" charset="0"/>
                <a:ea typeface="굴림" panose="020B0600000101010101" pitchFamily="50" charset="-127"/>
              </a:rPr>
              <a:t>“</a:t>
            </a:r>
            <a:r>
              <a:rPr lang="en-US" altLang="ko-KR" sz="1600">
                <a:ea typeface="굴림" panose="020B0600000101010101" pitchFamily="50" charset="-127"/>
              </a:rPr>
              <a:t> </a:t>
            </a:r>
            <a:br>
              <a:rPr lang="en-US" altLang="ko-KR" sz="1600">
                <a:ea typeface="굴림" panose="020B0600000101010101" pitchFamily="50" charset="-127"/>
              </a:rPr>
            </a:br>
            <a:r>
              <a:rPr lang="en-US" altLang="ko-KR" sz="1600">
                <a:ea typeface="굴림" panose="020B0600000101010101" pitchFamily="50" charset="-127"/>
              </a:rPr>
              <a:t>A 15 year Grand Challenges for Computing Research  </a:t>
            </a:r>
            <a:br>
              <a:rPr lang="en-US" altLang="ko-KR" sz="1600">
                <a:ea typeface="굴림" panose="020B0600000101010101" pitchFamily="50" charset="-127"/>
              </a:rPr>
            </a:br>
            <a:r>
              <a:rPr lang="en-US" altLang="ko-KR" sz="1000">
                <a:ea typeface="굴림" panose="020B0600000101010101" pitchFamily="50" charset="-127"/>
              </a:rPr>
              <a:t> </a:t>
            </a:r>
            <a:r>
              <a:rPr lang="en-US" altLang="ko-KR" sz="1200">
                <a:ea typeface="굴림" panose="020B0600000101010101" pitchFamily="50" charset="-127"/>
              </a:rPr>
              <a:t>Supported by UK Computing Research Committee</a:t>
            </a:r>
            <a:r>
              <a:rPr lang="en-US" altLang="ko-KR" sz="1600">
                <a:ea typeface="굴림" panose="020B0600000101010101" pitchFamily="50" charset="-127"/>
              </a:rPr>
              <a:t>  2004</a:t>
            </a:r>
            <a:endParaRPr lang="en-US" altLang="ko-KR" sz="3600" i="0"/>
          </a:p>
        </p:txBody>
      </p:sp>
      <p:sp>
        <p:nvSpPr>
          <p:cNvPr id="95238" name="Rectangle 6"/>
          <p:cNvSpPr>
            <a:spLocks noChangeArrowheads="1"/>
          </p:cNvSpPr>
          <p:nvPr/>
        </p:nvSpPr>
        <p:spPr bwMode="auto">
          <a:xfrm>
            <a:off x="436563" y="4292600"/>
            <a:ext cx="8456612"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defTabSz="762000">
              <a:spcBef>
                <a:spcPct val="20000"/>
              </a:spcBef>
              <a:buBlip>
                <a:blip r:embed="rId3"/>
              </a:buBlip>
              <a:defRPr kumimoji="1" sz="3200">
                <a:solidFill>
                  <a:srgbClr val="000099"/>
                </a:solidFill>
                <a:latin typeface="Arial" panose="020B0604020202020204" pitchFamily="34" charset="0"/>
                <a:ea typeface="돋움" panose="020B0600000101010101" pitchFamily="50" charset="-127"/>
              </a:defRPr>
            </a:lvl1pPr>
            <a:lvl2pPr marL="742950" indent="-285750" algn="l" defTabSz="762000">
              <a:spcBef>
                <a:spcPct val="20000"/>
              </a:spcBef>
              <a:buBlip>
                <a:blip r:embed="rId4"/>
              </a:buBlip>
              <a:defRPr kumimoji="1" sz="2800">
                <a:solidFill>
                  <a:srgbClr val="000099"/>
                </a:solidFill>
                <a:latin typeface="Arial" panose="020B0604020202020204" pitchFamily="34" charset="0"/>
                <a:ea typeface="돋움" panose="020B0600000101010101" pitchFamily="50" charset="-127"/>
              </a:defRPr>
            </a:lvl2pPr>
            <a:lvl3pPr marL="1143000" indent="-228600" algn="l" defTabSz="762000">
              <a:spcBef>
                <a:spcPct val="20000"/>
              </a:spcBef>
              <a:buChar char="•"/>
              <a:defRPr kumimoji="1" sz="2400">
                <a:solidFill>
                  <a:srgbClr val="000099"/>
                </a:solidFill>
                <a:latin typeface="Arial" panose="020B0604020202020204" pitchFamily="34" charset="0"/>
                <a:ea typeface="돋움" panose="020B0600000101010101" pitchFamily="50" charset="-127"/>
              </a:defRPr>
            </a:lvl3pPr>
            <a:lvl4pPr marL="1562100" indent="-228600" algn="l" defTabSz="762000">
              <a:spcBef>
                <a:spcPct val="20000"/>
              </a:spcBef>
              <a:buChar char="–"/>
              <a:defRPr kumimoji="1" sz="2000">
                <a:solidFill>
                  <a:srgbClr val="000099"/>
                </a:solidFill>
                <a:latin typeface="Arial" panose="020B0604020202020204" pitchFamily="34" charset="0"/>
                <a:ea typeface="돋움" panose="020B0600000101010101" pitchFamily="50" charset="-127"/>
              </a:defRPr>
            </a:lvl4pPr>
            <a:lvl5pPr marL="1981200" indent="-228600" algn="l" defTabSz="762000">
              <a:spcBef>
                <a:spcPct val="20000"/>
              </a:spcBef>
              <a:buChar char="•"/>
              <a:defRPr kumimoji="1" sz="2000">
                <a:solidFill>
                  <a:srgbClr val="000099"/>
                </a:solidFill>
                <a:latin typeface="Arial" panose="020B0604020202020204" pitchFamily="34" charset="0"/>
                <a:ea typeface="돋움" panose="020B0600000101010101" pitchFamily="50" charset="-127"/>
              </a:defRPr>
            </a:lvl5pPr>
            <a:lvl6pPr marL="2438400" indent="-228600" defTabSz="762000" fontAlgn="base">
              <a:spcBef>
                <a:spcPct val="20000"/>
              </a:spcBef>
              <a:spcAft>
                <a:spcPct val="0"/>
              </a:spcAft>
              <a:buChar char="•"/>
              <a:defRPr kumimoji="1" sz="2000">
                <a:solidFill>
                  <a:srgbClr val="000099"/>
                </a:solidFill>
                <a:latin typeface="Arial" panose="020B0604020202020204" pitchFamily="34" charset="0"/>
                <a:ea typeface="돋움" panose="020B0600000101010101" pitchFamily="50" charset="-127"/>
              </a:defRPr>
            </a:lvl6pPr>
            <a:lvl7pPr marL="2895600" indent="-228600" defTabSz="762000" fontAlgn="base">
              <a:spcBef>
                <a:spcPct val="20000"/>
              </a:spcBef>
              <a:spcAft>
                <a:spcPct val="0"/>
              </a:spcAft>
              <a:buChar char="•"/>
              <a:defRPr kumimoji="1" sz="2000">
                <a:solidFill>
                  <a:srgbClr val="000099"/>
                </a:solidFill>
                <a:latin typeface="Arial" panose="020B0604020202020204" pitchFamily="34" charset="0"/>
                <a:ea typeface="돋움" panose="020B0600000101010101" pitchFamily="50" charset="-127"/>
              </a:defRPr>
            </a:lvl7pPr>
            <a:lvl8pPr marL="3352800" indent="-228600" defTabSz="762000" fontAlgn="base">
              <a:spcBef>
                <a:spcPct val="20000"/>
              </a:spcBef>
              <a:spcAft>
                <a:spcPct val="0"/>
              </a:spcAft>
              <a:buChar char="•"/>
              <a:defRPr kumimoji="1" sz="2000">
                <a:solidFill>
                  <a:srgbClr val="000099"/>
                </a:solidFill>
                <a:latin typeface="Arial" panose="020B0604020202020204" pitchFamily="34" charset="0"/>
                <a:ea typeface="돋움" panose="020B0600000101010101" pitchFamily="50" charset="-127"/>
              </a:defRPr>
            </a:lvl8pPr>
            <a:lvl9pPr marL="3810000" indent="-228600" defTabSz="762000" fontAlgn="base">
              <a:spcBef>
                <a:spcPct val="20000"/>
              </a:spcBef>
              <a:spcAft>
                <a:spcPct val="0"/>
              </a:spcAft>
              <a:buChar char="•"/>
              <a:defRPr kumimoji="1" sz="2000">
                <a:solidFill>
                  <a:srgbClr val="000099"/>
                </a:solidFill>
                <a:latin typeface="Arial" panose="020B0604020202020204" pitchFamily="34" charset="0"/>
                <a:ea typeface="돋움" panose="020B0600000101010101" pitchFamily="50" charset="-127"/>
              </a:defRPr>
            </a:lvl9pPr>
          </a:lstStyle>
          <a:p>
            <a:pPr>
              <a:buFontTx/>
              <a:buNone/>
            </a:pPr>
            <a:r>
              <a:rPr lang="en-US" altLang="ko-KR" sz="2000" i="0"/>
              <a:t>	“…unless we offer </a:t>
            </a:r>
            <a:r>
              <a:rPr lang="en-US" altLang="ko-KR" sz="2000" i="0">
                <a:solidFill>
                  <a:srgbClr val="FF5050"/>
                </a:solidFill>
              </a:rPr>
              <a:t>a mathematically sound methodology</a:t>
            </a:r>
            <a:r>
              <a:rPr lang="en-US" altLang="ko-KR" sz="2000" i="0"/>
              <a:t> to supplant the practice of opportunist software creation there will be consequences of the kind we have illustrated, and a further mass of inscrutable legacy software. These consequences will be greatly more damaging than previously, because the GUC is pervasive, self-modifying and complex in the extreme…“</a:t>
            </a:r>
          </a:p>
        </p:txBody>
      </p:sp>
    </p:spTree>
    <p:extLst>
      <p:ext uri="{BB962C8B-B14F-4D97-AF65-F5344CB8AC3E}">
        <p14:creationId xmlns:p14="http://schemas.microsoft.com/office/powerpoint/2010/main" val="236794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endParaRPr lang="ko-KR" altLang="en-US"/>
          </a:p>
        </p:txBody>
      </p:sp>
      <p:sp>
        <p:nvSpPr>
          <p:cNvPr id="3" name="날짜 개체 틀 2"/>
          <p:cNvSpPr>
            <a:spLocks noGrp="1"/>
          </p:cNvSpPr>
          <p:nvPr>
            <p:ph type="dt" sz="half" idx="10"/>
          </p:nvPr>
        </p:nvSpPr>
        <p:spPr/>
        <p:txBody>
          <a:bodyPr/>
          <a:lstStyle/>
          <a:p>
            <a:r>
              <a:rPr lang="en-US" altLang="ko-KR" smtClean="0">
                <a:solidFill>
                  <a:srgbClr val="464653"/>
                </a:solidFill>
              </a:rPr>
              <a:t> Moonzoo Kim</a:t>
            </a:r>
            <a:endParaRPr lang="en-US" dirty="0">
              <a:solidFill>
                <a:srgbClr val="464653"/>
              </a:solidFill>
            </a:endParaRPr>
          </a:p>
        </p:txBody>
      </p:sp>
      <p:sp>
        <p:nvSpPr>
          <p:cNvPr id="4" name="슬라이드 번호 개체 틀 3"/>
          <p:cNvSpPr>
            <a:spLocks noGrp="1"/>
          </p:cNvSpPr>
          <p:nvPr>
            <p:ph type="sldNum" sz="quarter" idx="12"/>
          </p:nvPr>
        </p:nvSpPr>
        <p:spPr/>
        <p:txBody>
          <a:bodyPr/>
          <a:lstStyle/>
          <a:p>
            <a:fld id="{B6F15528-21DE-4FAA-801E-634DDDAF4B2B}" type="slidenum">
              <a:rPr lang="en-US" smtClean="0">
                <a:solidFill>
                  <a:srgbClr val="464653"/>
                </a:solidFill>
              </a:rPr>
              <a:pPr/>
              <a:t>17</a:t>
            </a:fld>
            <a:endParaRPr lang="en-US" dirty="0">
              <a:solidFill>
                <a:srgbClr val="464653"/>
              </a:solidFill>
            </a:endParaRPr>
          </a:p>
        </p:txBody>
      </p:sp>
      <p:pic>
        <p:nvPicPr>
          <p:cNvPr id="6" name="내용 개체 틀 5"/>
          <p:cNvPicPr>
            <a:picLocks noGrp="1" noChangeAspect="1"/>
          </p:cNvPicPr>
          <p:nvPr>
            <p:ph sz="quarter" idx="1"/>
          </p:nvPr>
        </p:nvPicPr>
        <p:blipFill>
          <a:blip r:embed="rId2"/>
          <a:stretch>
            <a:fillRect/>
          </a:stretch>
        </p:blipFill>
        <p:spPr>
          <a:xfrm>
            <a:off x="0" y="30799"/>
            <a:ext cx="9190464" cy="6827202"/>
          </a:xfrm>
          <a:prstGeom prst="rect">
            <a:avLst/>
          </a:prstGeom>
        </p:spPr>
      </p:pic>
      <p:sp>
        <p:nvSpPr>
          <p:cNvPr id="7" name="TextBox 6"/>
          <p:cNvSpPr txBox="1"/>
          <p:nvPr/>
        </p:nvSpPr>
        <p:spPr>
          <a:xfrm>
            <a:off x="303257" y="5638800"/>
            <a:ext cx="3659143" cy="1200329"/>
          </a:xfrm>
          <a:prstGeom prst="rect">
            <a:avLst/>
          </a:prstGeom>
          <a:solidFill>
            <a:schemeClr val="bg1"/>
          </a:solidFill>
        </p:spPr>
        <p:txBody>
          <a:bodyPr wrap="none" rtlCol="0">
            <a:spAutoFit/>
          </a:bodyPr>
          <a:lstStyle/>
          <a:p>
            <a:pPr fontAlgn="auto" latinLnBrk="0">
              <a:spcBef>
                <a:spcPts val="0"/>
              </a:spcBef>
              <a:spcAft>
                <a:spcPts val="0"/>
              </a:spcAft>
            </a:pPr>
            <a:r>
              <a:rPr kumimoji="0" lang="en-US" altLang="ko-KR" sz="1800" b="0" dirty="0" smtClean="0">
                <a:solidFill>
                  <a:srgbClr val="FF0000"/>
                </a:solidFill>
                <a:latin typeface="Gill Sans MT"/>
                <a:ea typeface="맑은 고딕" panose="020B0503020000020004" pitchFamily="50" charset="-127"/>
              </a:rPr>
              <a:t>Static analysis falls short of detecting </a:t>
            </a:r>
            <a:br>
              <a:rPr kumimoji="0" lang="en-US" altLang="ko-KR" sz="1800" b="0" dirty="0" smtClean="0">
                <a:solidFill>
                  <a:srgbClr val="FF0000"/>
                </a:solidFill>
                <a:latin typeface="Gill Sans MT"/>
                <a:ea typeface="맑은 고딕" panose="020B0503020000020004" pitchFamily="50" charset="-127"/>
              </a:rPr>
            </a:br>
            <a:r>
              <a:rPr kumimoji="0" lang="en-US" altLang="ko-KR" sz="1800" b="0" dirty="0" smtClean="0">
                <a:solidFill>
                  <a:srgbClr val="FF0000"/>
                </a:solidFill>
                <a:latin typeface="Gill Sans MT"/>
                <a:ea typeface="맑은 고딕" panose="020B0503020000020004" pitchFamily="50" charset="-127"/>
              </a:rPr>
              <a:t>such complex bugs accurately</a:t>
            </a:r>
          </a:p>
          <a:p>
            <a:pPr marL="285750" indent="-285750" fontAlgn="auto" latinLnBrk="0">
              <a:spcBef>
                <a:spcPts val="0"/>
              </a:spcBef>
              <a:spcAft>
                <a:spcPts val="0"/>
              </a:spcAft>
              <a:buFontTx/>
              <a:buChar char="-"/>
            </a:pPr>
            <a:r>
              <a:rPr kumimoji="0" lang="en-US" altLang="ko-KR" sz="1800" b="0" dirty="0" smtClean="0">
                <a:solidFill>
                  <a:srgbClr val="FF0000"/>
                </a:solidFill>
                <a:latin typeface="Gill Sans MT"/>
                <a:ea typeface="맑은 고딕" panose="020B0503020000020004" pitchFamily="50" charset="-127"/>
              </a:rPr>
              <a:t>High false negatives</a:t>
            </a:r>
          </a:p>
          <a:p>
            <a:pPr marL="285750" indent="-285750" fontAlgn="auto" latinLnBrk="0">
              <a:spcBef>
                <a:spcPts val="0"/>
              </a:spcBef>
              <a:spcAft>
                <a:spcPts val="0"/>
              </a:spcAft>
              <a:buFontTx/>
              <a:buChar char="-"/>
            </a:pPr>
            <a:r>
              <a:rPr kumimoji="0" lang="en-US" altLang="ko-KR" sz="1800" b="0" dirty="0" smtClean="0">
                <a:solidFill>
                  <a:srgbClr val="FF0000"/>
                </a:solidFill>
                <a:latin typeface="Gill Sans MT"/>
                <a:ea typeface="맑은 고딕" panose="020B0503020000020004" pitchFamily="50" charset="-127"/>
              </a:rPr>
              <a:t>High false positives</a:t>
            </a:r>
            <a:endParaRPr kumimoji="0" lang="ko-KR" altLang="en-US" sz="1800" b="0" dirty="0">
              <a:solidFill>
                <a:srgbClr val="FF0000"/>
              </a:solidFill>
              <a:latin typeface="Gill Sans MT"/>
              <a:ea typeface="맑은 고딕" panose="020B0503020000020004" pitchFamily="50" charset="-127"/>
            </a:endParaRPr>
          </a:p>
        </p:txBody>
      </p:sp>
      <p:sp>
        <p:nvSpPr>
          <p:cNvPr id="8" name="TextBox 7"/>
          <p:cNvSpPr txBox="1"/>
          <p:nvPr/>
        </p:nvSpPr>
        <p:spPr>
          <a:xfrm>
            <a:off x="3810000" y="5638799"/>
            <a:ext cx="3701013" cy="1219201"/>
          </a:xfrm>
          <a:prstGeom prst="rect">
            <a:avLst/>
          </a:prstGeom>
          <a:solidFill>
            <a:schemeClr val="bg1"/>
          </a:solidFill>
        </p:spPr>
        <p:txBody>
          <a:bodyPr wrap="none" rtlCol="0">
            <a:noAutofit/>
          </a:bodyPr>
          <a:lstStyle/>
          <a:p>
            <a:pPr marL="285750" indent="-285750" fontAlgn="auto" latinLnBrk="0">
              <a:spcBef>
                <a:spcPts val="0"/>
              </a:spcBef>
              <a:spcAft>
                <a:spcPts val="0"/>
              </a:spcAft>
              <a:buFont typeface="Symbol" panose="05050102010706020507" pitchFamily="18" charset="2"/>
              <a:buChar char="Þ"/>
            </a:pPr>
            <a:r>
              <a:rPr kumimoji="0" lang="en-US" altLang="ko-KR" sz="1800" b="0" dirty="0" smtClean="0">
                <a:solidFill>
                  <a:srgbClr val="00B050"/>
                </a:solidFill>
                <a:latin typeface="Gill Sans MT"/>
                <a:ea typeface="맑은 고딕" panose="020B0503020000020004" pitchFamily="50" charset="-127"/>
              </a:rPr>
              <a:t>Systematic and dynamic analysis </a:t>
            </a:r>
            <a:br>
              <a:rPr kumimoji="0" lang="en-US" altLang="ko-KR" sz="1800" b="0" dirty="0" smtClean="0">
                <a:solidFill>
                  <a:srgbClr val="00B050"/>
                </a:solidFill>
                <a:latin typeface="Gill Sans MT"/>
                <a:ea typeface="맑은 고딕" panose="020B0503020000020004" pitchFamily="50" charset="-127"/>
              </a:rPr>
            </a:br>
            <a:r>
              <a:rPr kumimoji="0" lang="en-US" altLang="ko-KR" sz="1800" b="0" dirty="0" smtClean="0">
                <a:solidFill>
                  <a:srgbClr val="00B050"/>
                </a:solidFill>
                <a:latin typeface="Gill Sans MT"/>
                <a:ea typeface="맑은 고딕" panose="020B0503020000020004" pitchFamily="50" charset="-127"/>
              </a:rPr>
              <a:t>(i.e. automated </a:t>
            </a:r>
            <a:r>
              <a:rPr kumimoji="0" lang="en-US" altLang="ko-KR" sz="1800" b="0" dirty="0" err="1" smtClean="0">
                <a:solidFill>
                  <a:srgbClr val="00B050"/>
                </a:solidFill>
                <a:latin typeface="Gill Sans MT"/>
                <a:ea typeface="맑은 고딕" panose="020B0503020000020004" pitchFamily="50" charset="-127"/>
              </a:rPr>
              <a:t>sw</a:t>
            </a:r>
            <a:r>
              <a:rPr kumimoji="0" lang="en-US" altLang="ko-KR" sz="1800" b="0" dirty="0" smtClean="0">
                <a:solidFill>
                  <a:srgbClr val="00B050"/>
                </a:solidFill>
                <a:latin typeface="Gill Sans MT"/>
                <a:ea typeface="맑은 고딕" panose="020B0503020000020004" pitchFamily="50" charset="-127"/>
              </a:rPr>
              <a:t> testing) is </a:t>
            </a:r>
            <a:br>
              <a:rPr kumimoji="0" lang="en-US" altLang="ko-KR" sz="1800" b="0" dirty="0" smtClean="0">
                <a:solidFill>
                  <a:srgbClr val="00B050"/>
                </a:solidFill>
                <a:latin typeface="Gill Sans MT"/>
                <a:ea typeface="맑은 고딕" panose="020B0503020000020004" pitchFamily="50" charset="-127"/>
              </a:rPr>
            </a:br>
            <a:r>
              <a:rPr kumimoji="0" lang="en-US" altLang="ko-KR" sz="1800" b="0" dirty="0" smtClean="0">
                <a:solidFill>
                  <a:srgbClr val="00B050"/>
                </a:solidFill>
                <a:latin typeface="Gill Sans MT"/>
                <a:ea typeface="맑은 고딕" panose="020B0503020000020004" pitchFamily="50" charset="-127"/>
              </a:rPr>
              <a:t>MUST for high quality SW</a:t>
            </a:r>
          </a:p>
          <a:p>
            <a:pPr marL="285750" indent="-285750" fontAlgn="auto" latinLnBrk="0">
              <a:spcBef>
                <a:spcPts val="0"/>
              </a:spcBef>
              <a:spcAft>
                <a:spcPts val="0"/>
              </a:spcAft>
              <a:buFont typeface="Symbol" panose="05050102010706020507" pitchFamily="18" charset="2"/>
              <a:buChar char="Þ"/>
            </a:pPr>
            <a:endParaRPr kumimoji="0" lang="en-US" altLang="ko-KR" sz="1800" b="0" dirty="0">
              <a:solidFill>
                <a:srgbClr val="00B050"/>
              </a:solidFill>
              <a:latin typeface="Gill Sans MT"/>
              <a:ea typeface="맑은 고딕" panose="020B0503020000020004" pitchFamily="50" charset="-127"/>
            </a:endParaRPr>
          </a:p>
          <a:p>
            <a:pPr marL="285750" indent="-285750" fontAlgn="auto" latinLnBrk="0">
              <a:spcBef>
                <a:spcPts val="0"/>
              </a:spcBef>
              <a:spcAft>
                <a:spcPts val="0"/>
              </a:spcAft>
              <a:buFont typeface="Symbol" panose="05050102010706020507" pitchFamily="18" charset="2"/>
              <a:buChar char="Þ"/>
            </a:pPr>
            <a:endParaRPr kumimoji="0" lang="en-US" altLang="ko-KR" sz="1800" b="0" dirty="0" smtClean="0">
              <a:solidFill>
                <a:srgbClr val="00B050"/>
              </a:solidFill>
              <a:latin typeface="Gill Sans MT"/>
              <a:ea typeface="맑은 고딕" panose="020B0503020000020004" pitchFamily="50" charset="-127"/>
            </a:endParaRPr>
          </a:p>
          <a:p>
            <a:pPr marL="285750" indent="-285750" fontAlgn="auto" latinLnBrk="0">
              <a:spcBef>
                <a:spcPts val="0"/>
              </a:spcBef>
              <a:spcAft>
                <a:spcPts val="0"/>
              </a:spcAft>
              <a:buFont typeface="Symbol" panose="05050102010706020507" pitchFamily="18" charset="2"/>
              <a:buChar char="Þ"/>
            </a:pPr>
            <a:endParaRPr kumimoji="0" lang="en-US" altLang="ko-KR" sz="1800" b="0" dirty="0" smtClean="0">
              <a:solidFill>
                <a:srgbClr val="00B050"/>
              </a:solidFill>
              <a:latin typeface="Gill Sans MT"/>
              <a:ea typeface="맑은 고딕" panose="020B0503020000020004" pitchFamily="50" charset="-127"/>
            </a:endParaRPr>
          </a:p>
        </p:txBody>
      </p:sp>
    </p:spTree>
    <p:extLst>
      <p:ext uri="{BB962C8B-B14F-4D97-AF65-F5344CB8AC3E}">
        <p14:creationId xmlns:p14="http://schemas.microsoft.com/office/powerpoint/2010/main" val="10729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4000" dirty="0" smtClean="0"/>
              <a:t>The Essence of Software </a:t>
            </a:r>
            <a:br>
              <a:rPr lang="en-US" altLang="ko-KR" sz="4000" dirty="0" smtClean="0"/>
            </a:br>
            <a:r>
              <a:rPr lang="en-US" altLang="ko-KR" sz="3200" dirty="0" smtClean="0"/>
              <a:t>- Operational Semantics of SW</a:t>
            </a:r>
          </a:p>
        </p:txBody>
      </p:sp>
      <p:sp>
        <p:nvSpPr>
          <p:cNvPr id="8196" name="Rectangle 3"/>
          <p:cNvSpPr>
            <a:spLocks noGrp="1" noChangeArrowheads="1"/>
          </p:cNvSpPr>
          <p:nvPr>
            <p:ph type="body" sz="half" idx="1"/>
          </p:nvPr>
        </p:nvSpPr>
        <p:spPr>
          <a:xfrm>
            <a:off x="0" y="981075"/>
            <a:ext cx="4395758" cy="5184775"/>
          </a:xfrm>
        </p:spPr>
        <p:txBody>
          <a:bodyPr/>
          <a:lstStyle/>
          <a:p>
            <a:pPr defTabSz="914400" eaLnBrk="1" hangingPunct="1">
              <a:buFontTx/>
              <a:buNone/>
            </a:pPr>
            <a:endParaRPr lang="en-US" altLang="ko-KR" sz="2800" dirty="0" smtClean="0"/>
          </a:p>
          <a:p>
            <a:pPr eaLnBrk="1" hangingPunct="1"/>
            <a:r>
              <a:rPr lang="en-US" altLang="ko-KR" sz="2800" dirty="0"/>
              <a:t>A software has its semantics as a set </a:t>
            </a:r>
            <a:r>
              <a:rPr lang="en-US" altLang="ko-KR" sz="2800" dirty="0" smtClean="0"/>
              <a:t>of </a:t>
            </a:r>
            <a:r>
              <a:rPr lang="en-US" altLang="ko-KR" sz="2800" dirty="0"/>
              <a:t>system </a:t>
            </a:r>
            <a:r>
              <a:rPr lang="en-US" altLang="ko-KR" sz="2800" dirty="0" smtClean="0"/>
              <a:t>executions </a:t>
            </a:r>
            <a:r>
              <a:rPr lang="en-US" altLang="ko-KR" sz="2800" i="1" dirty="0" smtClean="0">
                <a:sym typeface="Symbol" pitchFamily="18" charset="2"/>
              </a:rPr>
              <a:t>’</a:t>
            </a:r>
            <a:r>
              <a:rPr lang="en-US" altLang="ko-KR" sz="2800" dirty="0" smtClean="0"/>
              <a:t>s</a:t>
            </a:r>
            <a:endParaRPr lang="en-US" altLang="ko-KR" sz="2800" dirty="0"/>
          </a:p>
          <a:p>
            <a:pPr lvl="1" eaLnBrk="1" hangingPunct="1"/>
            <a:r>
              <a:rPr lang="en-US" altLang="ko-KR" sz="2400" dirty="0" smtClean="0"/>
              <a:t>A software execution </a:t>
            </a:r>
            <a:r>
              <a:rPr lang="en-US" altLang="ko-KR" sz="2400" i="1" dirty="0" smtClean="0">
                <a:sym typeface="Symbol" pitchFamily="18" charset="2"/>
              </a:rPr>
              <a:t></a:t>
            </a:r>
            <a:r>
              <a:rPr lang="en-US" altLang="ko-KR" sz="2400" dirty="0" smtClean="0">
                <a:sym typeface="Symbol" pitchFamily="18" charset="2"/>
              </a:rPr>
              <a:t>  </a:t>
            </a:r>
            <a:r>
              <a:rPr lang="en-US" altLang="ko-KR" sz="2400" dirty="0" smtClean="0"/>
              <a:t>is a sequence of states s</a:t>
            </a:r>
            <a:r>
              <a:rPr lang="en-US" altLang="ko-KR" sz="2400" baseline="-25000" dirty="0" smtClean="0"/>
              <a:t>0</a:t>
            </a:r>
            <a:r>
              <a:rPr lang="en-US" altLang="ko-KR" sz="2400" dirty="0" smtClean="0"/>
              <a:t>.s</a:t>
            </a:r>
            <a:r>
              <a:rPr lang="en-US" altLang="ko-KR" sz="2400" baseline="-25000" dirty="0" smtClean="0"/>
              <a:t>1</a:t>
            </a:r>
            <a:r>
              <a:rPr lang="en-US" altLang="ko-KR" sz="2400" dirty="0" smtClean="0"/>
              <a:t>.s</a:t>
            </a:r>
            <a:r>
              <a:rPr lang="en-US" altLang="ko-KR" sz="2400" baseline="-25000" dirty="0" smtClean="0"/>
              <a:t>2</a:t>
            </a:r>
            <a:r>
              <a:rPr lang="en-US" altLang="ko-KR" sz="2400" dirty="0"/>
              <a:t>…</a:t>
            </a:r>
            <a:endParaRPr lang="en-US" altLang="ko-KR" sz="2400" dirty="0" smtClean="0"/>
          </a:p>
          <a:p>
            <a:pPr lvl="2" eaLnBrk="1" hangingPunct="1"/>
            <a:r>
              <a:rPr lang="en-US" altLang="ko-KR" sz="1800" dirty="0" smtClean="0"/>
              <a:t>A state </a:t>
            </a:r>
            <a:r>
              <a:rPr lang="en-US" altLang="ko-KR" sz="1800" i="1" dirty="0" smtClean="0"/>
              <a:t>s</a:t>
            </a:r>
            <a:r>
              <a:rPr lang="en-US" altLang="ko-KR" sz="1800" dirty="0" smtClean="0"/>
              <a:t> has an environment </a:t>
            </a:r>
            <a:r>
              <a:rPr lang="en-US" altLang="ko-KR" sz="1800" i="1" dirty="0" smtClean="0">
                <a:sym typeface="Symbol" pitchFamily="18" charset="2"/>
              </a:rPr>
              <a:t></a:t>
            </a:r>
            <a:r>
              <a:rPr lang="en-US" altLang="ko-KR" sz="1800" i="1" baseline="-25000" dirty="0" smtClean="0">
                <a:sym typeface="Symbol" pitchFamily="18" charset="2"/>
              </a:rPr>
              <a:t>s</a:t>
            </a:r>
            <a:r>
              <a:rPr lang="en-US" altLang="ko-KR" sz="1800" dirty="0" smtClean="0"/>
              <a:t>:</a:t>
            </a:r>
            <a:r>
              <a:rPr lang="en-US" altLang="ko-KR" sz="1800" i="1" dirty="0" smtClean="0"/>
              <a:t>Var-&gt; Val</a:t>
            </a:r>
          </a:p>
        </p:txBody>
      </p:sp>
      <p:sp>
        <p:nvSpPr>
          <p:cNvPr id="43" name="슬라이드 번호 개체 틀 5"/>
          <p:cNvSpPr>
            <a:spLocks noGrp="1"/>
          </p:cNvSpPr>
          <p:nvPr>
            <p:ph type="sldNum" sz="quarter" idx="10"/>
          </p:nvPr>
        </p:nvSpPr>
        <p:spPr>
          <a:xfrm>
            <a:off x="7929563" y="6645275"/>
            <a:ext cx="757237" cy="365125"/>
          </a:xfrm>
        </p:spPr>
        <p:txBody>
          <a:bodyPr/>
          <a:lstStyle/>
          <a:p>
            <a:fld id="{0964D23A-4DC7-4918-95BA-3880E4B65614}" type="slidenum">
              <a:rPr lang="en-US" altLang="ko-KR" sz="1100">
                <a:solidFill>
                  <a:prstClr val="black">
                    <a:tint val="75000"/>
                  </a:prstClr>
                </a:solidFill>
              </a:rPr>
              <a:pPr/>
              <a:t>18</a:t>
            </a:fld>
            <a:endParaRPr lang="en-US" altLang="ko-KR" sz="1100">
              <a:solidFill>
                <a:prstClr val="black">
                  <a:tint val="75000"/>
                </a:prstClr>
              </a:solidFill>
            </a:endParaRPr>
          </a:p>
        </p:txBody>
      </p:sp>
      <p:sp>
        <p:nvSpPr>
          <p:cNvPr id="8197" name="Oval 4"/>
          <p:cNvSpPr>
            <a:spLocks noChangeArrowheads="1"/>
          </p:cNvSpPr>
          <p:nvPr/>
        </p:nvSpPr>
        <p:spPr bwMode="auto">
          <a:xfrm>
            <a:off x="4676775" y="1436688"/>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b="0">
                <a:solidFill>
                  <a:prstClr val="black"/>
                </a:solidFill>
                <a:latin typeface="굴림" charset="-127"/>
                <a:ea typeface="굴림" charset="-127"/>
              </a:rPr>
              <a:t>x:0,y:0</a:t>
            </a:r>
          </a:p>
        </p:txBody>
      </p:sp>
      <p:sp>
        <p:nvSpPr>
          <p:cNvPr id="8198" name="Oval 5"/>
          <p:cNvSpPr>
            <a:spLocks noChangeArrowheads="1"/>
          </p:cNvSpPr>
          <p:nvPr/>
        </p:nvSpPr>
        <p:spPr bwMode="auto">
          <a:xfrm>
            <a:off x="4675188" y="214471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x:0,y:1</a:t>
            </a:r>
          </a:p>
        </p:txBody>
      </p:sp>
      <p:sp>
        <p:nvSpPr>
          <p:cNvPr id="8199" name="Oval 6"/>
          <p:cNvSpPr>
            <a:spLocks noChangeArrowheads="1"/>
          </p:cNvSpPr>
          <p:nvPr/>
        </p:nvSpPr>
        <p:spPr bwMode="auto">
          <a:xfrm>
            <a:off x="4675188" y="292576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x:1,y:2</a:t>
            </a:r>
          </a:p>
        </p:txBody>
      </p:sp>
      <p:cxnSp>
        <p:nvCxnSpPr>
          <p:cNvPr id="8200" name="AutoShape 7"/>
          <p:cNvCxnSpPr>
            <a:cxnSpLocks noChangeShapeType="1"/>
            <a:endCxn id="8197" idx="0"/>
          </p:cNvCxnSpPr>
          <p:nvPr/>
        </p:nvCxnSpPr>
        <p:spPr bwMode="auto">
          <a:xfrm flipH="1">
            <a:off x="5283200" y="1158875"/>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884363"/>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635250"/>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670300"/>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b="0">
                <a:solidFill>
                  <a:prstClr val="black"/>
                </a:solidFill>
                <a:latin typeface="굴림" charset="-127"/>
                <a:ea typeface="굴림" charset="-127"/>
              </a:rPr>
              <a:t>x:1,y:3</a:t>
            </a:r>
          </a:p>
        </p:txBody>
      </p:sp>
      <p:sp>
        <p:nvSpPr>
          <p:cNvPr id="8204" name="Oval 11"/>
          <p:cNvSpPr>
            <a:spLocks noChangeArrowheads="1"/>
          </p:cNvSpPr>
          <p:nvPr/>
        </p:nvSpPr>
        <p:spPr bwMode="auto">
          <a:xfrm>
            <a:off x="4665663" y="4378325"/>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x:2,y:4</a:t>
            </a:r>
          </a:p>
        </p:txBody>
      </p:sp>
      <p:cxnSp>
        <p:nvCxnSpPr>
          <p:cNvPr id="8205" name="AutoShape 12"/>
          <p:cNvCxnSpPr>
            <a:cxnSpLocks noChangeShapeType="1"/>
            <a:stCxn id="8199" idx="4"/>
            <a:endCxn id="8203" idx="0"/>
          </p:cNvCxnSpPr>
          <p:nvPr/>
        </p:nvCxnSpPr>
        <p:spPr bwMode="auto">
          <a:xfrm flipH="1">
            <a:off x="5273675" y="3416300"/>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4117975"/>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868863"/>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5229225"/>
            <a:ext cx="0" cy="360363"/>
          </a:xfrm>
          <a:prstGeom prst="line">
            <a:avLst/>
          </a:prstGeom>
          <a:noFill/>
          <a:ln w="38100" cap="rnd">
            <a:solidFill>
              <a:schemeClr val="tx1"/>
            </a:solidFill>
            <a:prstDash val="sysDot"/>
            <a:round/>
            <a:headEnd/>
            <a:tailEnd/>
          </a:ln>
        </p:spPr>
        <p:txBody>
          <a:bodyPr anchor="ctr">
            <a:spAutoFit/>
          </a:bodyPr>
          <a:lstStyle/>
          <a:p>
            <a:endParaRPr lang="en-US" sz="1600" b="0">
              <a:solidFill>
                <a:prstClr val="black"/>
              </a:solidFill>
              <a:latin typeface="굴림" charset="-127"/>
              <a:ea typeface="굴림" charset="-127"/>
            </a:endParaRPr>
          </a:p>
        </p:txBody>
      </p:sp>
      <p:sp>
        <p:nvSpPr>
          <p:cNvPr id="8209" name="Text Box 16"/>
          <p:cNvSpPr txBox="1">
            <a:spLocks noChangeArrowheads="1"/>
          </p:cNvSpPr>
          <p:nvPr/>
        </p:nvSpPr>
        <p:spPr bwMode="auto">
          <a:xfrm>
            <a:off x="4356100" y="1577975"/>
            <a:ext cx="370614"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0</a:t>
            </a:r>
          </a:p>
        </p:txBody>
      </p:sp>
      <p:sp>
        <p:nvSpPr>
          <p:cNvPr id="8210" name="Text Box 17"/>
          <p:cNvSpPr txBox="1">
            <a:spLocks noChangeArrowheads="1"/>
          </p:cNvSpPr>
          <p:nvPr/>
        </p:nvSpPr>
        <p:spPr bwMode="auto">
          <a:xfrm>
            <a:off x="4356100" y="2343150"/>
            <a:ext cx="370614"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1</a:t>
            </a:r>
          </a:p>
        </p:txBody>
      </p:sp>
      <p:sp>
        <p:nvSpPr>
          <p:cNvPr id="8211" name="Text Box 18"/>
          <p:cNvSpPr txBox="1">
            <a:spLocks noChangeArrowheads="1"/>
          </p:cNvSpPr>
          <p:nvPr/>
        </p:nvSpPr>
        <p:spPr bwMode="auto">
          <a:xfrm>
            <a:off x="4378325" y="3135313"/>
            <a:ext cx="370614"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2</a:t>
            </a:r>
          </a:p>
        </p:txBody>
      </p:sp>
      <p:sp>
        <p:nvSpPr>
          <p:cNvPr id="8212" name="Text Box 19"/>
          <p:cNvSpPr txBox="1">
            <a:spLocks noChangeArrowheads="1"/>
          </p:cNvSpPr>
          <p:nvPr/>
        </p:nvSpPr>
        <p:spPr bwMode="auto">
          <a:xfrm>
            <a:off x="4378325" y="3854450"/>
            <a:ext cx="370614"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3</a:t>
            </a:r>
          </a:p>
        </p:txBody>
      </p:sp>
      <p:sp>
        <p:nvSpPr>
          <p:cNvPr id="8213" name="Text Box 20"/>
          <p:cNvSpPr txBox="1">
            <a:spLocks noChangeArrowheads="1"/>
          </p:cNvSpPr>
          <p:nvPr/>
        </p:nvSpPr>
        <p:spPr bwMode="auto">
          <a:xfrm>
            <a:off x="4378325" y="4646613"/>
            <a:ext cx="370614"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4</a:t>
            </a:r>
          </a:p>
        </p:txBody>
      </p:sp>
      <p:sp>
        <p:nvSpPr>
          <p:cNvPr id="8214" name="Oval 21"/>
          <p:cNvSpPr>
            <a:spLocks noChangeArrowheads="1"/>
          </p:cNvSpPr>
          <p:nvPr/>
        </p:nvSpPr>
        <p:spPr bwMode="auto">
          <a:xfrm>
            <a:off x="6284913" y="2936875"/>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x:5,y:1</a:t>
            </a:r>
          </a:p>
        </p:txBody>
      </p:sp>
      <p:sp>
        <p:nvSpPr>
          <p:cNvPr id="8215" name="Oval 22"/>
          <p:cNvSpPr>
            <a:spLocks noChangeArrowheads="1"/>
          </p:cNvSpPr>
          <p:nvPr/>
        </p:nvSpPr>
        <p:spPr bwMode="auto">
          <a:xfrm>
            <a:off x="6284913" y="3717925"/>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x:5,y:2</a:t>
            </a:r>
          </a:p>
        </p:txBody>
      </p:sp>
      <p:cxnSp>
        <p:nvCxnSpPr>
          <p:cNvPr id="8216" name="AutoShape 23"/>
          <p:cNvCxnSpPr>
            <a:cxnSpLocks noChangeShapeType="1"/>
            <a:stCxn id="8214" idx="4"/>
            <a:endCxn id="8215" idx="0"/>
          </p:cNvCxnSpPr>
          <p:nvPr/>
        </p:nvCxnSpPr>
        <p:spPr bwMode="auto">
          <a:xfrm>
            <a:off x="6894513" y="3427413"/>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4624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b="0">
                <a:solidFill>
                  <a:prstClr val="black"/>
                </a:solidFill>
                <a:latin typeface="굴림" charset="-127"/>
                <a:ea typeface="굴림" charset="-127"/>
              </a:rPr>
              <a:t>x:5,y:3</a:t>
            </a:r>
          </a:p>
        </p:txBody>
      </p:sp>
      <p:sp>
        <p:nvSpPr>
          <p:cNvPr id="8218" name="Oval 25"/>
          <p:cNvSpPr>
            <a:spLocks noChangeArrowheads="1"/>
          </p:cNvSpPr>
          <p:nvPr/>
        </p:nvSpPr>
        <p:spPr bwMode="auto">
          <a:xfrm>
            <a:off x="6275388" y="51704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x:5,y:4</a:t>
            </a:r>
          </a:p>
        </p:txBody>
      </p:sp>
      <p:cxnSp>
        <p:nvCxnSpPr>
          <p:cNvPr id="8219" name="AutoShape 26"/>
          <p:cNvCxnSpPr>
            <a:cxnSpLocks noChangeShapeType="1"/>
            <a:stCxn id="8215" idx="4"/>
            <a:endCxn id="8217" idx="0"/>
          </p:cNvCxnSpPr>
          <p:nvPr/>
        </p:nvCxnSpPr>
        <p:spPr bwMode="auto">
          <a:xfrm flipH="1">
            <a:off x="6883400" y="4208463"/>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910138"/>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661025"/>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6021388"/>
            <a:ext cx="0" cy="360362"/>
          </a:xfrm>
          <a:prstGeom prst="line">
            <a:avLst/>
          </a:prstGeom>
          <a:noFill/>
          <a:ln w="38100" cap="rnd">
            <a:solidFill>
              <a:schemeClr val="tx1"/>
            </a:solidFill>
            <a:prstDash val="sysDot"/>
            <a:round/>
            <a:headEnd/>
            <a:tailEnd/>
          </a:ln>
        </p:spPr>
        <p:txBody>
          <a:bodyPr anchor="ctr">
            <a:spAutoFit/>
          </a:bodyPr>
          <a:lstStyle/>
          <a:p>
            <a:endParaRPr lang="en-US" sz="1600" b="0">
              <a:solidFill>
                <a:prstClr val="black"/>
              </a:solidFill>
              <a:latin typeface="굴림" charset="-127"/>
              <a:ea typeface="굴림" charset="-127"/>
            </a:endParaRPr>
          </a:p>
        </p:txBody>
      </p:sp>
      <p:sp>
        <p:nvSpPr>
          <p:cNvPr id="8223" name="Text Box 30"/>
          <p:cNvSpPr txBox="1">
            <a:spLocks noChangeArrowheads="1"/>
          </p:cNvSpPr>
          <p:nvPr/>
        </p:nvSpPr>
        <p:spPr bwMode="auto">
          <a:xfrm>
            <a:off x="5924550" y="3135313"/>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11</a:t>
            </a:r>
          </a:p>
        </p:txBody>
      </p:sp>
      <p:sp>
        <p:nvSpPr>
          <p:cNvPr id="8224" name="Text Box 31"/>
          <p:cNvSpPr txBox="1">
            <a:spLocks noChangeArrowheads="1"/>
          </p:cNvSpPr>
          <p:nvPr/>
        </p:nvSpPr>
        <p:spPr bwMode="auto">
          <a:xfrm>
            <a:off x="5946775" y="3927475"/>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12</a:t>
            </a:r>
          </a:p>
        </p:txBody>
      </p:sp>
      <p:sp>
        <p:nvSpPr>
          <p:cNvPr id="8225" name="Text Box 32"/>
          <p:cNvSpPr txBox="1">
            <a:spLocks noChangeArrowheads="1"/>
          </p:cNvSpPr>
          <p:nvPr/>
        </p:nvSpPr>
        <p:spPr bwMode="auto">
          <a:xfrm>
            <a:off x="5946775" y="4646613"/>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13</a:t>
            </a:r>
          </a:p>
        </p:txBody>
      </p:sp>
      <p:sp>
        <p:nvSpPr>
          <p:cNvPr id="8226" name="Text Box 33"/>
          <p:cNvSpPr txBox="1">
            <a:spLocks noChangeArrowheads="1"/>
          </p:cNvSpPr>
          <p:nvPr/>
        </p:nvSpPr>
        <p:spPr bwMode="auto">
          <a:xfrm>
            <a:off x="5946775" y="5438775"/>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14</a:t>
            </a:r>
          </a:p>
        </p:txBody>
      </p:sp>
      <p:cxnSp>
        <p:nvCxnSpPr>
          <p:cNvPr id="8227" name="AutoShape 34"/>
          <p:cNvCxnSpPr>
            <a:cxnSpLocks noChangeShapeType="1"/>
            <a:stCxn id="8198" idx="5"/>
            <a:endCxn id="8214" idx="1"/>
          </p:cNvCxnSpPr>
          <p:nvPr/>
        </p:nvCxnSpPr>
        <p:spPr bwMode="auto">
          <a:xfrm>
            <a:off x="5715000" y="2563813"/>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510088"/>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b="0">
                <a:solidFill>
                  <a:prstClr val="black"/>
                </a:solidFill>
                <a:latin typeface="굴림" charset="-127"/>
                <a:ea typeface="굴림" charset="-127"/>
              </a:rPr>
              <a:t>x:7,y:3</a:t>
            </a:r>
          </a:p>
        </p:txBody>
      </p:sp>
      <p:sp>
        <p:nvSpPr>
          <p:cNvPr id="8229" name="Oval 36"/>
          <p:cNvSpPr>
            <a:spLocks noChangeArrowheads="1"/>
          </p:cNvSpPr>
          <p:nvPr/>
        </p:nvSpPr>
        <p:spPr bwMode="auto">
          <a:xfrm>
            <a:off x="7843838" y="521811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b="0">
                <a:solidFill>
                  <a:prstClr val="black"/>
                </a:solidFill>
                <a:latin typeface="굴림" charset="-127"/>
                <a:ea typeface="굴림" charset="-127"/>
              </a:rPr>
              <a:t>x:7,y:4</a:t>
            </a:r>
          </a:p>
        </p:txBody>
      </p:sp>
      <p:cxnSp>
        <p:nvCxnSpPr>
          <p:cNvPr id="8230" name="AutoShape 37"/>
          <p:cNvCxnSpPr>
            <a:cxnSpLocks noChangeShapeType="1"/>
            <a:stCxn id="8228" idx="4"/>
            <a:endCxn id="8229" idx="0"/>
          </p:cNvCxnSpPr>
          <p:nvPr/>
        </p:nvCxnSpPr>
        <p:spPr bwMode="auto">
          <a:xfrm>
            <a:off x="8451850" y="4957763"/>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708650"/>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6069013"/>
            <a:ext cx="0" cy="360362"/>
          </a:xfrm>
          <a:prstGeom prst="line">
            <a:avLst/>
          </a:prstGeom>
          <a:noFill/>
          <a:ln w="38100" cap="rnd">
            <a:solidFill>
              <a:schemeClr val="tx1"/>
            </a:solidFill>
            <a:prstDash val="sysDot"/>
            <a:round/>
            <a:headEnd/>
            <a:tailEnd/>
          </a:ln>
        </p:spPr>
        <p:txBody>
          <a:bodyPr anchor="ctr">
            <a:spAutoFit/>
          </a:bodyPr>
          <a:lstStyle/>
          <a:p>
            <a:endParaRPr lang="en-US" sz="1600" b="0">
              <a:solidFill>
                <a:prstClr val="black"/>
              </a:solidFill>
              <a:latin typeface="굴림" charset="-127"/>
              <a:ea typeface="굴림" charset="-127"/>
            </a:endParaRPr>
          </a:p>
        </p:txBody>
      </p:sp>
      <p:sp>
        <p:nvSpPr>
          <p:cNvPr id="8233" name="Text Box 40"/>
          <p:cNvSpPr txBox="1">
            <a:spLocks noChangeArrowheads="1"/>
          </p:cNvSpPr>
          <p:nvPr/>
        </p:nvSpPr>
        <p:spPr bwMode="auto">
          <a:xfrm>
            <a:off x="7515225" y="4694238"/>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21</a:t>
            </a:r>
          </a:p>
        </p:txBody>
      </p:sp>
      <p:sp>
        <p:nvSpPr>
          <p:cNvPr id="8234" name="Text Box 41"/>
          <p:cNvSpPr txBox="1">
            <a:spLocks noChangeArrowheads="1"/>
          </p:cNvSpPr>
          <p:nvPr/>
        </p:nvSpPr>
        <p:spPr bwMode="auto">
          <a:xfrm>
            <a:off x="7515225" y="5486400"/>
            <a:ext cx="449162" cy="338554"/>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s</a:t>
            </a:r>
            <a:r>
              <a:rPr lang="en-US" altLang="ko-KR" sz="1600" b="0" baseline="-25000">
                <a:solidFill>
                  <a:prstClr val="black"/>
                </a:solidFill>
                <a:latin typeface="굴림" charset="-127"/>
                <a:ea typeface="굴림" charset="-127"/>
              </a:rPr>
              <a:t>22</a:t>
            </a:r>
          </a:p>
        </p:txBody>
      </p:sp>
      <p:cxnSp>
        <p:nvCxnSpPr>
          <p:cNvPr id="8235" name="AutoShape 42"/>
          <p:cNvCxnSpPr>
            <a:cxnSpLocks noChangeShapeType="1"/>
            <a:stCxn id="8215" idx="6"/>
            <a:endCxn id="8228" idx="0"/>
          </p:cNvCxnSpPr>
          <p:nvPr/>
        </p:nvCxnSpPr>
        <p:spPr bwMode="auto">
          <a:xfrm>
            <a:off x="7502525" y="3963988"/>
            <a:ext cx="949325" cy="546100"/>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474616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Example</a:t>
            </a:r>
          </a:p>
        </p:txBody>
      </p:sp>
      <p:sp>
        <p:nvSpPr>
          <p:cNvPr id="10244"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smtClean="0"/>
              <a:t>active type A() {</a:t>
            </a:r>
          </a:p>
          <a:p>
            <a:pPr eaLnBrk="1" hangingPunct="1">
              <a:lnSpc>
                <a:spcPct val="60000"/>
              </a:lnSpc>
              <a:buFontTx/>
              <a:buNone/>
            </a:pPr>
            <a:r>
              <a:rPr lang="en-US" altLang="ko-KR" sz="2000" smtClean="0"/>
              <a:t>byte x;</a:t>
            </a:r>
          </a:p>
          <a:p>
            <a:pPr eaLnBrk="1" hangingPunct="1">
              <a:lnSpc>
                <a:spcPct val="60000"/>
              </a:lnSpc>
              <a:buFontTx/>
              <a:buNone/>
            </a:pPr>
            <a:r>
              <a:rPr lang="en-US" altLang="ko-KR" sz="2000" smtClean="0"/>
              <a:t>again:</a:t>
            </a:r>
          </a:p>
          <a:p>
            <a:pPr eaLnBrk="1" hangingPunct="1">
              <a:lnSpc>
                <a:spcPct val="60000"/>
              </a:lnSpc>
              <a:buFontTx/>
              <a:buNone/>
            </a:pPr>
            <a:r>
              <a:rPr lang="en-US" altLang="ko-KR" sz="2000" smtClean="0"/>
              <a:t>	x++;</a:t>
            </a:r>
          </a:p>
          <a:p>
            <a:pPr eaLnBrk="1" hangingPunct="1">
              <a:lnSpc>
                <a:spcPct val="60000"/>
              </a:lnSpc>
              <a:buFontTx/>
              <a:buNone/>
            </a:pPr>
            <a:r>
              <a:rPr lang="en-US" altLang="ko-KR" sz="2000" smtClean="0"/>
              <a:t>    goto again;</a:t>
            </a:r>
          </a:p>
          <a:p>
            <a:pPr eaLnBrk="1" hangingPunct="1">
              <a:lnSpc>
                <a:spcPct val="60000"/>
              </a:lnSpc>
              <a:buFontTx/>
              <a:buNone/>
            </a:pPr>
            <a:r>
              <a:rPr lang="en-US" altLang="ko-KR" sz="2000" smtClean="0"/>
              <a:t>}</a:t>
            </a:r>
          </a:p>
        </p:txBody>
      </p:sp>
      <p:sp>
        <p:nvSpPr>
          <p:cNvPr id="65" name="슬라이드 번호 개체 틀 3"/>
          <p:cNvSpPr>
            <a:spLocks noGrp="1"/>
          </p:cNvSpPr>
          <p:nvPr>
            <p:ph type="sldNum" sz="quarter" idx="12"/>
          </p:nvPr>
        </p:nvSpPr>
        <p:spPr/>
        <p:txBody>
          <a:bodyPr/>
          <a:lstStyle/>
          <a:p>
            <a:fld id="{455151D2-E67E-4BD6-A353-E325C2361026}" type="slidenum">
              <a:rPr lang="en-US" altLang="ko-KR">
                <a:solidFill>
                  <a:prstClr val="black">
                    <a:tint val="75000"/>
                  </a:prstClr>
                </a:solidFill>
              </a:rPr>
              <a:pPr/>
              <a:t>19</a:t>
            </a:fld>
            <a:endParaRPr lang="en-US" altLang="ko-KR">
              <a:solidFill>
                <a:prstClr val="black">
                  <a:tint val="75000"/>
                </a:prstClr>
              </a:solidFill>
            </a:endParaRPr>
          </a:p>
        </p:txBody>
      </p:sp>
      <p:sp>
        <p:nvSpPr>
          <p:cNvPr id="10245"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46" name="Text Box 5"/>
          <p:cNvSpPr txBox="1">
            <a:spLocks noChangeArrowheads="1"/>
          </p:cNvSpPr>
          <p:nvPr/>
        </p:nvSpPr>
        <p:spPr bwMode="auto">
          <a:xfrm>
            <a:off x="5299075" y="933450"/>
            <a:ext cx="455613" cy="336550"/>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x:0</a:t>
            </a:r>
          </a:p>
        </p:txBody>
      </p:sp>
      <p:sp>
        <p:nvSpPr>
          <p:cNvPr id="10247"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48" name="Text Box 7"/>
          <p:cNvSpPr txBox="1">
            <a:spLocks noChangeArrowheads="1"/>
          </p:cNvSpPr>
          <p:nvPr/>
        </p:nvSpPr>
        <p:spPr bwMode="auto">
          <a:xfrm>
            <a:off x="5299075" y="1412875"/>
            <a:ext cx="455613" cy="336550"/>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x:1</a:t>
            </a:r>
          </a:p>
        </p:txBody>
      </p:sp>
      <p:sp>
        <p:nvSpPr>
          <p:cNvPr id="10249"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50" name="Text Box 9"/>
          <p:cNvSpPr txBox="1">
            <a:spLocks noChangeArrowheads="1"/>
          </p:cNvSpPr>
          <p:nvPr/>
        </p:nvSpPr>
        <p:spPr bwMode="auto">
          <a:xfrm>
            <a:off x="5299075" y="1893888"/>
            <a:ext cx="455613" cy="336550"/>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x:2</a:t>
            </a:r>
          </a:p>
        </p:txBody>
      </p:sp>
      <p:sp>
        <p:nvSpPr>
          <p:cNvPr id="10251"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52" name="Text Box 11"/>
          <p:cNvSpPr txBox="1">
            <a:spLocks noChangeArrowheads="1"/>
          </p:cNvSpPr>
          <p:nvPr/>
        </p:nvSpPr>
        <p:spPr bwMode="auto">
          <a:xfrm>
            <a:off x="5186363" y="2660650"/>
            <a:ext cx="681037" cy="336550"/>
          </a:xfrm>
          <a:prstGeom prst="rect">
            <a:avLst/>
          </a:prstGeom>
          <a:noFill/>
          <a:ln w="9525" algn="ctr">
            <a:noFill/>
            <a:miter lim="800000"/>
            <a:headEnd/>
            <a:tailEnd/>
          </a:ln>
        </p:spPr>
        <p:txBody>
          <a:bodyPr wrap="none">
            <a:spAutoFit/>
          </a:bodyPr>
          <a:lstStyle/>
          <a:p>
            <a:pPr defTabSz="762000"/>
            <a:r>
              <a:rPr lang="en-US" altLang="ko-KR" sz="1600" b="0">
                <a:solidFill>
                  <a:prstClr val="black"/>
                </a:solidFill>
                <a:latin typeface="굴림" charset="-127"/>
                <a:ea typeface="굴림" charset="-127"/>
              </a:rPr>
              <a:t>x:255</a:t>
            </a:r>
          </a:p>
        </p:txBody>
      </p:sp>
      <p:cxnSp>
        <p:nvCxnSpPr>
          <p:cNvPr id="10253" name="AutoShape 12"/>
          <p:cNvCxnSpPr>
            <a:cxnSpLocks noChangeShapeType="1"/>
            <a:endCxn id="10246" idx="0"/>
          </p:cNvCxnSpPr>
          <p:nvPr/>
        </p:nvCxnSpPr>
        <p:spPr bwMode="auto">
          <a:xfrm>
            <a:off x="5516563" y="692150"/>
            <a:ext cx="11112" cy="241300"/>
          </a:xfrm>
          <a:prstGeom prst="straightConnector1">
            <a:avLst/>
          </a:prstGeom>
          <a:noFill/>
          <a:ln w="9525">
            <a:solidFill>
              <a:schemeClr val="tx1"/>
            </a:solidFill>
            <a:round/>
            <a:headEnd/>
            <a:tailEnd type="triangle" w="med" len="med"/>
          </a:ln>
        </p:spPr>
      </p:cxnSp>
      <p:cxnSp>
        <p:nvCxnSpPr>
          <p:cNvPr id="10254" name="AutoShape 13"/>
          <p:cNvCxnSpPr>
            <a:cxnSpLocks noChangeShapeType="1"/>
            <a:stCxn id="10246" idx="2"/>
            <a:endCxn id="10248" idx="0"/>
          </p:cNvCxnSpPr>
          <p:nvPr/>
        </p:nvCxnSpPr>
        <p:spPr bwMode="auto">
          <a:xfrm>
            <a:off x="5527675" y="1270000"/>
            <a:ext cx="0" cy="142875"/>
          </a:xfrm>
          <a:prstGeom prst="straightConnector1">
            <a:avLst/>
          </a:prstGeom>
          <a:noFill/>
          <a:ln w="9525">
            <a:solidFill>
              <a:schemeClr val="tx1"/>
            </a:solidFill>
            <a:round/>
            <a:headEnd/>
            <a:tailEnd type="triangle" w="med" len="med"/>
          </a:ln>
        </p:spPr>
      </p:cxnSp>
      <p:cxnSp>
        <p:nvCxnSpPr>
          <p:cNvPr id="10255" name="AutoShape 14"/>
          <p:cNvCxnSpPr>
            <a:cxnSpLocks noChangeShapeType="1"/>
            <a:stCxn id="10248" idx="2"/>
            <a:endCxn id="10250" idx="0"/>
          </p:cNvCxnSpPr>
          <p:nvPr/>
        </p:nvCxnSpPr>
        <p:spPr bwMode="auto">
          <a:xfrm>
            <a:off x="5527675" y="1749425"/>
            <a:ext cx="0" cy="144463"/>
          </a:xfrm>
          <a:prstGeom prst="straightConnector1">
            <a:avLst/>
          </a:prstGeom>
          <a:noFill/>
          <a:ln w="9525">
            <a:solidFill>
              <a:schemeClr val="tx1"/>
            </a:solidFill>
            <a:round/>
            <a:headEnd/>
            <a:tailEnd type="triangle" w="med" len="med"/>
          </a:ln>
        </p:spPr>
      </p:cxnSp>
      <p:cxnSp>
        <p:nvCxnSpPr>
          <p:cNvPr id="10256" name="AutoShape 15"/>
          <p:cNvCxnSpPr>
            <a:cxnSpLocks noChangeShapeType="1"/>
            <a:endCxn id="10252" idx="0"/>
          </p:cNvCxnSpPr>
          <p:nvPr/>
        </p:nvCxnSpPr>
        <p:spPr bwMode="auto">
          <a:xfrm>
            <a:off x="5508625" y="2492375"/>
            <a:ext cx="19050" cy="168275"/>
          </a:xfrm>
          <a:prstGeom prst="straightConnector1">
            <a:avLst/>
          </a:prstGeom>
          <a:noFill/>
          <a:ln w="9525">
            <a:solidFill>
              <a:schemeClr val="tx1"/>
            </a:solidFill>
            <a:round/>
            <a:headEnd/>
            <a:tailEnd type="triangle" w="med" len="med"/>
          </a:ln>
        </p:spPr>
      </p:cxnSp>
      <p:cxnSp>
        <p:nvCxnSpPr>
          <p:cNvPr id="10257" name="AutoShape 16"/>
          <p:cNvCxnSpPr>
            <a:cxnSpLocks noChangeShapeType="1"/>
            <a:stCxn id="10252" idx="1"/>
            <a:endCxn id="10245"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p:spPr>
      </p:cxnSp>
      <p:sp>
        <p:nvSpPr>
          <p:cNvPr id="10258"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p:spPr>
        <p:txBody>
          <a:bodyPr anchor="ctr">
            <a:spAutoFit/>
          </a:bodyPr>
          <a:lstStyle/>
          <a:p>
            <a:endParaRPr lang="en-US" sz="1800" b="0">
              <a:solidFill>
                <a:prstClr val="black"/>
              </a:solidFill>
              <a:latin typeface="굴림" charset="-127"/>
              <a:ea typeface="굴림" charset="-127"/>
            </a:endParaRPr>
          </a:p>
        </p:txBody>
      </p:sp>
      <p:sp>
        <p:nvSpPr>
          <p:cNvPr id="10259" name="Rectangle 18"/>
          <p:cNvSpPr>
            <a:spLocks noChangeArrowheads="1"/>
          </p:cNvSpPr>
          <p:nvPr/>
        </p:nvSpPr>
        <p:spPr bwMode="auto">
          <a:xfrm>
            <a:off x="539750" y="3140075"/>
            <a:ext cx="3816350" cy="1944688"/>
          </a:xfrm>
          <a:prstGeom prst="rect">
            <a:avLst/>
          </a:prstGeom>
          <a:noFill/>
          <a:ln w="9525">
            <a:noFill/>
            <a:miter lim="800000"/>
            <a:headEnd/>
            <a:tailEnd/>
          </a:ln>
        </p:spPr>
        <p:txBody>
          <a:bodyPr/>
          <a:lstStyle/>
          <a:p>
            <a:pPr marL="342900" indent="-342900" defTabSz="762000">
              <a:lnSpc>
                <a:spcPct val="60000"/>
              </a:lnSpc>
              <a:spcBef>
                <a:spcPct val="20000"/>
              </a:spcBef>
            </a:pPr>
            <a:r>
              <a:rPr lang="en-US" altLang="ko-KR" sz="1800" b="0">
                <a:solidFill>
                  <a:srgbClr val="000099"/>
                </a:solidFill>
                <a:latin typeface="굴림" charset="-127"/>
                <a:ea typeface="굴림" charset="-127"/>
              </a:rPr>
              <a:t>active type A() {</a:t>
            </a:r>
          </a:p>
          <a:p>
            <a:pPr marL="342900" indent="-342900" defTabSz="762000">
              <a:lnSpc>
                <a:spcPct val="60000"/>
              </a:lnSpc>
              <a:spcBef>
                <a:spcPct val="20000"/>
              </a:spcBef>
            </a:pPr>
            <a:r>
              <a:rPr lang="en-US" altLang="ko-KR" sz="1800" b="0">
                <a:solidFill>
                  <a:srgbClr val="000099"/>
                </a:solidFill>
                <a:latin typeface="굴림" charset="-127"/>
                <a:ea typeface="굴림" charset="-127"/>
              </a:rPr>
              <a:t>byte x;</a:t>
            </a:r>
          </a:p>
          <a:p>
            <a:pPr marL="342900" indent="-342900" defTabSz="762000">
              <a:lnSpc>
                <a:spcPct val="60000"/>
              </a:lnSpc>
              <a:spcBef>
                <a:spcPct val="20000"/>
              </a:spcBef>
            </a:pPr>
            <a:r>
              <a:rPr lang="en-US" altLang="ko-KR" sz="1800" b="0">
                <a:solidFill>
                  <a:srgbClr val="000099"/>
                </a:solidFill>
                <a:latin typeface="굴림" charset="-127"/>
                <a:ea typeface="굴림" charset="-127"/>
              </a:rPr>
              <a:t>again:</a:t>
            </a:r>
          </a:p>
          <a:p>
            <a:pPr marL="342900" indent="-342900" defTabSz="762000">
              <a:lnSpc>
                <a:spcPct val="60000"/>
              </a:lnSpc>
              <a:spcBef>
                <a:spcPct val="20000"/>
              </a:spcBef>
            </a:pPr>
            <a:r>
              <a:rPr lang="en-US" altLang="ko-KR" sz="1800" b="0">
                <a:solidFill>
                  <a:srgbClr val="000099"/>
                </a:solidFill>
                <a:latin typeface="굴림" charset="-127"/>
                <a:ea typeface="굴림" charset="-127"/>
              </a:rPr>
              <a:t>	x++;</a:t>
            </a:r>
          </a:p>
          <a:p>
            <a:pPr marL="342900" indent="-342900" defTabSz="762000">
              <a:lnSpc>
                <a:spcPct val="60000"/>
              </a:lnSpc>
              <a:spcBef>
                <a:spcPct val="20000"/>
              </a:spcBef>
            </a:pPr>
            <a:r>
              <a:rPr lang="en-US" altLang="ko-KR" sz="1800" b="0">
                <a:solidFill>
                  <a:srgbClr val="000099"/>
                </a:solidFill>
                <a:latin typeface="굴림" charset="-127"/>
                <a:ea typeface="굴림" charset="-127"/>
              </a:rPr>
              <a:t>    goto again;</a:t>
            </a:r>
          </a:p>
          <a:p>
            <a:pPr marL="342900" indent="-342900" defTabSz="762000">
              <a:lnSpc>
                <a:spcPct val="60000"/>
              </a:lnSpc>
              <a:spcBef>
                <a:spcPct val="20000"/>
              </a:spcBef>
            </a:pPr>
            <a:r>
              <a:rPr lang="en-US" altLang="ko-KR" sz="1800" b="0">
                <a:solidFill>
                  <a:srgbClr val="000099"/>
                </a:solidFill>
                <a:latin typeface="굴림" charset="-127"/>
                <a:ea typeface="굴림" charset="-127"/>
              </a:rPr>
              <a:t>}</a:t>
            </a:r>
          </a:p>
          <a:p>
            <a:pPr marL="342900" indent="-342900" defTabSz="762000">
              <a:lnSpc>
                <a:spcPct val="60000"/>
              </a:lnSpc>
              <a:spcBef>
                <a:spcPct val="20000"/>
              </a:spcBef>
            </a:pPr>
            <a:endParaRPr lang="en-US" altLang="ko-KR" sz="1800" b="0">
              <a:solidFill>
                <a:srgbClr val="000099"/>
              </a:solidFill>
              <a:latin typeface="굴림" charset="-127"/>
              <a:ea typeface="굴림" charset="-127"/>
            </a:endParaRPr>
          </a:p>
          <a:p>
            <a:pPr marL="342900" indent="-342900" defTabSz="762000">
              <a:lnSpc>
                <a:spcPct val="60000"/>
              </a:lnSpc>
              <a:spcBef>
                <a:spcPct val="20000"/>
              </a:spcBef>
            </a:pPr>
            <a:r>
              <a:rPr lang="en-US" altLang="ko-KR" sz="1800" b="0">
                <a:solidFill>
                  <a:srgbClr val="000099"/>
                </a:solidFill>
                <a:latin typeface="굴림" charset="-127"/>
                <a:ea typeface="굴림" charset="-127"/>
              </a:rPr>
              <a:t>active type B() {</a:t>
            </a:r>
          </a:p>
          <a:p>
            <a:pPr marL="342900" indent="-342900" defTabSz="762000">
              <a:lnSpc>
                <a:spcPct val="60000"/>
              </a:lnSpc>
              <a:spcBef>
                <a:spcPct val="20000"/>
              </a:spcBef>
            </a:pPr>
            <a:r>
              <a:rPr lang="en-US" altLang="ko-KR" sz="1800" b="0">
                <a:solidFill>
                  <a:srgbClr val="000099"/>
                </a:solidFill>
                <a:latin typeface="굴림" charset="-127"/>
                <a:ea typeface="굴림" charset="-127"/>
              </a:rPr>
              <a:t>byte y;</a:t>
            </a:r>
          </a:p>
          <a:p>
            <a:pPr marL="342900" indent="-342900" defTabSz="762000">
              <a:lnSpc>
                <a:spcPct val="60000"/>
              </a:lnSpc>
              <a:spcBef>
                <a:spcPct val="20000"/>
              </a:spcBef>
            </a:pPr>
            <a:r>
              <a:rPr lang="en-US" altLang="ko-KR" sz="1800" b="0">
                <a:solidFill>
                  <a:srgbClr val="000099"/>
                </a:solidFill>
                <a:latin typeface="굴림" charset="-127"/>
                <a:ea typeface="굴림" charset="-127"/>
              </a:rPr>
              <a:t>again:</a:t>
            </a:r>
          </a:p>
          <a:p>
            <a:pPr marL="342900" indent="-342900" defTabSz="762000">
              <a:lnSpc>
                <a:spcPct val="60000"/>
              </a:lnSpc>
              <a:spcBef>
                <a:spcPct val="20000"/>
              </a:spcBef>
            </a:pPr>
            <a:r>
              <a:rPr lang="en-US" altLang="ko-KR" sz="1800" b="0">
                <a:solidFill>
                  <a:srgbClr val="000099"/>
                </a:solidFill>
                <a:latin typeface="굴림" charset="-127"/>
                <a:ea typeface="굴림" charset="-127"/>
              </a:rPr>
              <a:t>	y++;</a:t>
            </a:r>
          </a:p>
          <a:p>
            <a:pPr marL="342900" indent="-342900" defTabSz="762000">
              <a:lnSpc>
                <a:spcPct val="60000"/>
              </a:lnSpc>
              <a:spcBef>
                <a:spcPct val="20000"/>
              </a:spcBef>
            </a:pPr>
            <a:r>
              <a:rPr lang="en-US" altLang="ko-KR" sz="1800" b="0">
                <a:solidFill>
                  <a:srgbClr val="000099"/>
                </a:solidFill>
                <a:latin typeface="굴림" charset="-127"/>
                <a:ea typeface="굴림" charset="-127"/>
              </a:rPr>
              <a:t>   goto again;</a:t>
            </a:r>
          </a:p>
          <a:p>
            <a:pPr marL="342900" indent="-342900" defTabSz="762000">
              <a:lnSpc>
                <a:spcPct val="60000"/>
              </a:lnSpc>
              <a:spcBef>
                <a:spcPct val="20000"/>
              </a:spcBef>
            </a:pPr>
            <a:r>
              <a:rPr lang="en-US" altLang="ko-KR" sz="1800" b="0">
                <a:solidFill>
                  <a:srgbClr val="000099"/>
                </a:solidFill>
                <a:latin typeface="굴림" charset="-127"/>
                <a:ea typeface="굴림" charset="-127"/>
              </a:rPr>
              <a:t>}</a:t>
            </a:r>
          </a:p>
        </p:txBody>
      </p:sp>
      <p:sp>
        <p:nvSpPr>
          <p:cNvPr id="10260"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61" name="Text Box 20"/>
          <p:cNvSpPr txBox="1">
            <a:spLocks noChangeArrowheads="1"/>
          </p:cNvSpPr>
          <p:nvPr/>
        </p:nvSpPr>
        <p:spPr bwMode="auto">
          <a:xfrm>
            <a:off x="5116513" y="3624263"/>
            <a:ext cx="744537"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x:0,y:0</a:t>
            </a:r>
          </a:p>
        </p:txBody>
      </p:sp>
      <p:sp>
        <p:nvSpPr>
          <p:cNvPr id="10262"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63" name="Text Box 22"/>
          <p:cNvSpPr txBox="1">
            <a:spLocks noChangeArrowheads="1"/>
          </p:cNvSpPr>
          <p:nvPr/>
        </p:nvSpPr>
        <p:spPr bwMode="auto">
          <a:xfrm>
            <a:off x="5118100" y="4103688"/>
            <a:ext cx="74453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x:1,y:0</a:t>
            </a:r>
          </a:p>
        </p:txBody>
      </p:sp>
      <p:sp>
        <p:nvSpPr>
          <p:cNvPr id="10264"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65" name="Text Box 24"/>
          <p:cNvSpPr txBox="1">
            <a:spLocks noChangeArrowheads="1"/>
          </p:cNvSpPr>
          <p:nvPr/>
        </p:nvSpPr>
        <p:spPr bwMode="auto">
          <a:xfrm>
            <a:off x="5118100" y="4584700"/>
            <a:ext cx="74453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x:2,y:0</a:t>
            </a:r>
          </a:p>
        </p:txBody>
      </p:sp>
      <p:sp>
        <p:nvSpPr>
          <p:cNvPr id="10266"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67" name="Text Box 26"/>
          <p:cNvSpPr txBox="1">
            <a:spLocks noChangeArrowheads="1"/>
          </p:cNvSpPr>
          <p:nvPr/>
        </p:nvSpPr>
        <p:spPr bwMode="auto">
          <a:xfrm>
            <a:off x="5019675" y="5351463"/>
            <a:ext cx="94138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x:255,y:0</a:t>
            </a:r>
          </a:p>
        </p:txBody>
      </p:sp>
      <p:cxnSp>
        <p:nvCxnSpPr>
          <p:cNvPr id="10268" name="AutoShape 27"/>
          <p:cNvCxnSpPr>
            <a:cxnSpLocks noChangeShapeType="1"/>
            <a:endCxn id="10261" idx="0"/>
          </p:cNvCxnSpPr>
          <p:nvPr/>
        </p:nvCxnSpPr>
        <p:spPr bwMode="auto">
          <a:xfrm>
            <a:off x="5478463" y="3382963"/>
            <a:ext cx="11112" cy="241300"/>
          </a:xfrm>
          <a:prstGeom prst="straightConnector1">
            <a:avLst/>
          </a:prstGeom>
          <a:noFill/>
          <a:ln w="9525">
            <a:solidFill>
              <a:schemeClr val="tx1"/>
            </a:solidFill>
            <a:round/>
            <a:headEnd/>
            <a:tailEnd type="triangle" w="med" len="med"/>
          </a:ln>
        </p:spPr>
      </p:cxnSp>
      <p:cxnSp>
        <p:nvCxnSpPr>
          <p:cNvPr id="10269" name="AutoShape 28"/>
          <p:cNvCxnSpPr>
            <a:cxnSpLocks noChangeShapeType="1"/>
            <a:stCxn id="10261" idx="2"/>
            <a:endCxn id="10263" idx="0"/>
          </p:cNvCxnSpPr>
          <p:nvPr/>
        </p:nvCxnSpPr>
        <p:spPr bwMode="auto">
          <a:xfrm>
            <a:off x="5489575" y="3929063"/>
            <a:ext cx="1588" cy="174625"/>
          </a:xfrm>
          <a:prstGeom prst="straightConnector1">
            <a:avLst/>
          </a:prstGeom>
          <a:noFill/>
          <a:ln w="9525">
            <a:solidFill>
              <a:schemeClr val="tx1"/>
            </a:solidFill>
            <a:round/>
            <a:headEnd/>
            <a:tailEnd type="triangle" w="med" len="med"/>
          </a:ln>
        </p:spPr>
      </p:cxnSp>
      <p:cxnSp>
        <p:nvCxnSpPr>
          <p:cNvPr id="10270" name="AutoShape 29"/>
          <p:cNvCxnSpPr>
            <a:cxnSpLocks noChangeShapeType="1"/>
            <a:stCxn id="10263" idx="2"/>
            <a:endCxn id="10265" idx="0"/>
          </p:cNvCxnSpPr>
          <p:nvPr/>
        </p:nvCxnSpPr>
        <p:spPr bwMode="auto">
          <a:xfrm>
            <a:off x="5491163" y="4408488"/>
            <a:ext cx="0" cy="176212"/>
          </a:xfrm>
          <a:prstGeom prst="straightConnector1">
            <a:avLst/>
          </a:prstGeom>
          <a:noFill/>
          <a:ln w="9525">
            <a:solidFill>
              <a:schemeClr val="tx1"/>
            </a:solidFill>
            <a:round/>
            <a:headEnd/>
            <a:tailEnd type="triangle" w="med" len="med"/>
          </a:ln>
        </p:spPr>
      </p:cxnSp>
      <p:cxnSp>
        <p:nvCxnSpPr>
          <p:cNvPr id="10271" name="AutoShape 30"/>
          <p:cNvCxnSpPr>
            <a:cxnSpLocks noChangeShapeType="1"/>
            <a:endCxn id="10267" idx="0"/>
          </p:cNvCxnSpPr>
          <p:nvPr/>
        </p:nvCxnSpPr>
        <p:spPr bwMode="auto">
          <a:xfrm>
            <a:off x="5472113" y="5183188"/>
            <a:ext cx="19050" cy="168275"/>
          </a:xfrm>
          <a:prstGeom prst="straightConnector1">
            <a:avLst/>
          </a:prstGeom>
          <a:noFill/>
          <a:ln w="9525">
            <a:solidFill>
              <a:schemeClr val="tx1"/>
            </a:solidFill>
            <a:round/>
            <a:headEnd/>
            <a:tailEnd type="triangle" w="med" len="med"/>
          </a:ln>
        </p:spPr>
      </p:cxnSp>
      <p:cxnSp>
        <p:nvCxnSpPr>
          <p:cNvPr id="10272" name="AutoShape 31"/>
          <p:cNvCxnSpPr>
            <a:cxnSpLocks noChangeShapeType="1"/>
            <a:stCxn id="10267" idx="1"/>
            <a:endCxn id="10260"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p:spPr>
      </p:cxnSp>
      <p:sp>
        <p:nvSpPr>
          <p:cNvPr id="10273"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p:spPr>
        <p:txBody>
          <a:bodyPr anchor="ctr">
            <a:spAutoFit/>
          </a:bodyPr>
          <a:lstStyle/>
          <a:p>
            <a:endParaRPr lang="en-US" sz="1800" b="0">
              <a:solidFill>
                <a:prstClr val="black"/>
              </a:solidFill>
              <a:latin typeface="굴림" charset="-127"/>
              <a:ea typeface="굴림" charset="-127"/>
            </a:endParaRPr>
          </a:p>
        </p:txBody>
      </p:sp>
      <p:sp>
        <p:nvSpPr>
          <p:cNvPr id="10274"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75" name="Text Box 34"/>
          <p:cNvSpPr txBox="1">
            <a:spLocks noChangeArrowheads="1"/>
          </p:cNvSpPr>
          <p:nvPr/>
        </p:nvSpPr>
        <p:spPr bwMode="auto">
          <a:xfrm>
            <a:off x="6223000" y="3603625"/>
            <a:ext cx="74453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x:0,y:1</a:t>
            </a:r>
          </a:p>
        </p:txBody>
      </p:sp>
      <p:sp>
        <p:nvSpPr>
          <p:cNvPr id="10276"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77" name="Text Box 36"/>
          <p:cNvSpPr txBox="1">
            <a:spLocks noChangeArrowheads="1"/>
          </p:cNvSpPr>
          <p:nvPr/>
        </p:nvSpPr>
        <p:spPr bwMode="auto">
          <a:xfrm>
            <a:off x="6223000" y="4084638"/>
            <a:ext cx="74453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x:1,y:1</a:t>
            </a:r>
          </a:p>
        </p:txBody>
      </p:sp>
      <p:sp>
        <p:nvSpPr>
          <p:cNvPr id="10278"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cxnSp>
        <p:nvCxnSpPr>
          <p:cNvPr id="10279" name="AutoShape 38"/>
          <p:cNvCxnSpPr>
            <a:cxnSpLocks noChangeShapeType="1"/>
            <a:stCxn id="10261" idx="3"/>
            <a:endCxn id="10275" idx="1"/>
          </p:cNvCxnSpPr>
          <p:nvPr/>
        </p:nvCxnSpPr>
        <p:spPr bwMode="auto">
          <a:xfrm flipV="1">
            <a:off x="5861050" y="3756025"/>
            <a:ext cx="361950" cy="20638"/>
          </a:xfrm>
          <a:prstGeom prst="straightConnector1">
            <a:avLst/>
          </a:prstGeom>
          <a:noFill/>
          <a:ln w="9525">
            <a:solidFill>
              <a:schemeClr val="tx1"/>
            </a:solidFill>
            <a:round/>
            <a:headEnd/>
            <a:tailEnd type="triangle" w="med" len="med"/>
          </a:ln>
        </p:spPr>
      </p:cxnSp>
      <p:cxnSp>
        <p:nvCxnSpPr>
          <p:cNvPr id="10280" name="AutoShape 39"/>
          <p:cNvCxnSpPr>
            <a:cxnSpLocks noChangeShapeType="1"/>
            <a:stCxn id="10275" idx="2"/>
            <a:endCxn id="10277" idx="0"/>
          </p:cNvCxnSpPr>
          <p:nvPr/>
        </p:nvCxnSpPr>
        <p:spPr bwMode="auto">
          <a:xfrm>
            <a:off x="6596063" y="3908425"/>
            <a:ext cx="0" cy="176213"/>
          </a:xfrm>
          <a:prstGeom prst="straightConnector1">
            <a:avLst/>
          </a:prstGeom>
          <a:noFill/>
          <a:ln w="9525">
            <a:solidFill>
              <a:schemeClr val="tx1"/>
            </a:solidFill>
            <a:round/>
            <a:headEnd/>
            <a:tailEnd type="triangle" w="med" len="med"/>
          </a:ln>
        </p:spPr>
      </p:cxnSp>
      <p:cxnSp>
        <p:nvCxnSpPr>
          <p:cNvPr id="10281" name="AutoShape 40"/>
          <p:cNvCxnSpPr>
            <a:cxnSpLocks noChangeShapeType="1"/>
            <a:endCxn id="10278" idx="2"/>
          </p:cNvCxnSpPr>
          <p:nvPr/>
        </p:nvCxnSpPr>
        <p:spPr bwMode="auto">
          <a:xfrm>
            <a:off x="7308850" y="3789363"/>
            <a:ext cx="431800" cy="0"/>
          </a:xfrm>
          <a:prstGeom prst="straightConnector1">
            <a:avLst/>
          </a:prstGeom>
          <a:noFill/>
          <a:ln w="9525">
            <a:solidFill>
              <a:schemeClr val="tx1"/>
            </a:solidFill>
            <a:round/>
            <a:headEnd/>
            <a:tailEnd type="triangle" w="med" len="med"/>
          </a:ln>
        </p:spPr>
      </p:cxnSp>
      <p:cxnSp>
        <p:nvCxnSpPr>
          <p:cNvPr id="10282" name="AutoShape 41"/>
          <p:cNvCxnSpPr>
            <a:cxnSpLocks noChangeShapeType="1"/>
            <a:stCxn id="10263" idx="3"/>
            <a:endCxn id="10277" idx="1"/>
          </p:cNvCxnSpPr>
          <p:nvPr/>
        </p:nvCxnSpPr>
        <p:spPr bwMode="auto">
          <a:xfrm flipV="1">
            <a:off x="5862638" y="4237038"/>
            <a:ext cx="360362" cy="19050"/>
          </a:xfrm>
          <a:prstGeom prst="straightConnector1">
            <a:avLst/>
          </a:prstGeom>
          <a:noFill/>
          <a:ln w="9525">
            <a:solidFill>
              <a:schemeClr val="tx1"/>
            </a:solidFill>
            <a:round/>
            <a:headEnd/>
            <a:tailEnd type="triangle" w="med" len="med"/>
          </a:ln>
        </p:spPr>
      </p:cxnSp>
      <p:sp>
        <p:nvSpPr>
          <p:cNvPr id="10283" name="Text Box 42"/>
          <p:cNvSpPr txBox="1">
            <a:spLocks noChangeArrowheads="1"/>
          </p:cNvSpPr>
          <p:nvPr/>
        </p:nvSpPr>
        <p:spPr bwMode="auto">
          <a:xfrm>
            <a:off x="7564438" y="3629025"/>
            <a:ext cx="941387"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x:0,y:255</a:t>
            </a:r>
          </a:p>
        </p:txBody>
      </p:sp>
      <p:sp>
        <p:nvSpPr>
          <p:cNvPr id="10284"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p:spPr>
        <p:txBody>
          <a:bodyPr wrap="none" anchor="ctr">
            <a:spAutoFit/>
          </a:bodyPr>
          <a:lstStyle/>
          <a:p>
            <a:endParaRPr lang="en-US" sz="1800" b="0">
              <a:solidFill>
                <a:prstClr val="black"/>
              </a:solidFill>
              <a:latin typeface="굴림" charset="-127"/>
              <a:ea typeface="굴림" charset="-127"/>
            </a:endParaRPr>
          </a:p>
        </p:txBody>
      </p:sp>
      <p:sp>
        <p:nvSpPr>
          <p:cNvPr id="10285"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cxnSp>
        <p:nvCxnSpPr>
          <p:cNvPr id="10286" name="AutoShape 45"/>
          <p:cNvCxnSpPr>
            <a:cxnSpLocks noChangeShapeType="1"/>
            <a:endCxn id="10285" idx="2"/>
          </p:cNvCxnSpPr>
          <p:nvPr/>
        </p:nvCxnSpPr>
        <p:spPr bwMode="auto">
          <a:xfrm>
            <a:off x="7308850" y="4221163"/>
            <a:ext cx="431800" cy="0"/>
          </a:xfrm>
          <a:prstGeom prst="straightConnector1">
            <a:avLst/>
          </a:prstGeom>
          <a:noFill/>
          <a:ln w="9525">
            <a:solidFill>
              <a:schemeClr val="tx1"/>
            </a:solidFill>
            <a:round/>
            <a:headEnd/>
            <a:tailEnd type="triangle" w="med" len="med"/>
          </a:ln>
        </p:spPr>
      </p:cxnSp>
      <p:sp>
        <p:nvSpPr>
          <p:cNvPr id="10287" name="Text Box 46"/>
          <p:cNvSpPr txBox="1">
            <a:spLocks noChangeArrowheads="1"/>
          </p:cNvSpPr>
          <p:nvPr/>
        </p:nvSpPr>
        <p:spPr bwMode="auto">
          <a:xfrm>
            <a:off x="7564438" y="4060825"/>
            <a:ext cx="941387"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x:1,y:255</a:t>
            </a:r>
          </a:p>
        </p:txBody>
      </p:sp>
      <p:sp>
        <p:nvSpPr>
          <p:cNvPr id="10288"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p:spPr>
        <p:txBody>
          <a:bodyPr wrap="none" anchor="ctr">
            <a:spAutoFit/>
          </a:bodyPr>
          <a:lstStyle/>
          <a:p>
            <a:endParaRPr lang="en-US" sz="1800" b="0">
              <a:solidFill>
                <a:prstClr val="black"/>
              </a:solidFill>
              <a:latin typeface="굴림" charset="-127"/>
              <a:ea typeface="굴림" charset="-127"/>
            </a:endParaRPr>
          </a:p>
        </p:txBody>
      </p:sp>
      <p:cxnSp>
        <p:nvCxnSpPr>
          <p:cNvPr id="10289"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p:spPr>
      </p:cxnSp>
      <p:cxnSp>
        <p:nvCxnSpPr>
          <p:cNvPr id="10290" name="AutoShape 49"/>
          <p:cNvCxnSpPr>
            <a:cxnSpLocks noChangeShapeType="1"/>
            <a:stCxn id="10283" idx="0"/>
            <a:endCxn id="10261"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p:spPr>
      </p:cxnSp>
      <p:sp>
        <p:nvSpPr>
          <p:cNvPr id="10291" name="Text Box 50"/>
          <p:cNvSpPr txBox="1">
            <a:spLocks noChangeArrowheads="1"/>
          </p:cNvSpPr>
          <p:nvPr/>
        </p:nvSpPr>
        <p:spPr bwMode="auto">
          <a:xfrm>
            <a:off x="7531100" y="5300663"/>
            <a:ext cx="1100138" cy="304800"/>
          </a:xfrm>
          <a:prstGeom prst="rect">
            <a:avLst/>
          </a:prstGeom>
          <a:noFill/>
          <a:ln w="9525" algn="ctr">
            <a:noFill/>
            <a:miter lim="800000"/>
            <a:headEnd/>
            <a:tailEnd/>
          </a:ln>
        </p:spPr>
        <p:txBody>
          <a:bodyPr wrap="none">
            <a:spAutoFit/>
          </a:bodyPr>
          <a:lstStyle/>
          <a:p>
            <a:pPr defTabSz="762000"/>
            <a:r>
              <a:rPr lang="en-US" altLang="ko-KR" sz="1400" b="0">
                <a:solidFill>
                  <a:prstClr val="black"/>
                </a:solidFill>
                <a:latin typeface="굴림" charset="-127"/>
                <a:ea typeface="굴림" charset="-127"/>
              </a:rPr>
              <a:t>x:255,y:255</a:t>
            </a:r>
          </a:p>
        </p:txBody>
      </p:sp>
      <p:sp>
        <p:nvSpPr>
          <p:cNvPr id="10292"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93"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sp>
        <p:nvSpPr>
          <p:cNvPr id="10294" name="Text Box 53"/>
          <p:cNvSpPr txBox="1">
            <a:spLocks noChangeArrowheads="1"/>
          </p:cNvSpPr>
          <p:nvPr/>
        </p:nvSpPr>
        <p:spPr bwMode="auto">
          <a:xfrm>
            <a:off x="6196013" y="4560888"/>
            <a:ext cx="744537"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x:2,y:1</a:t>
            </a:r>
          </a:p>
        </p:txBody>
      </p:sp>
      <p:cxnSp>
        <p:nvCxnSpPr>
          <p:cNvPr id="10295" name="AutoShape 54"/>
          <p:cNvCxnSpPr>
            <a:cxnSpLocks noChangeShapeType="1"/>
            <a:endCxn id="10294" idx="0"/>
          </p:cNvCxnSpPr>
          <p:nvPr/>
        </p:nvCxnSpPr>
        <p:spPr bwMode="auto">
          <a:xfrm>
            <a:off x="6569075" y="4384675"/>
            <a:ext cx="0" cy="176213"/>
          </a:xfrm>
          <a:prstGeom prst="straightConnector1">
            <a:avLst/>
          </a:prstGeom>
          <a:noFill/>
          <a:ln w="9525">
            <a:solidFill>
              <a:schemeClr val="tx1"/>
            </a:solidFill>
            <a:round/>
            <a:headEnd/>
            <a:tailEnd type="triangle" w="med" len="med"/>
          </a:ln>
        </p:spPr>
      </p:cxnSp>
      <p:cxnSp>
        <p:nvCxnSpPr>
          <p:cNvPr id="10296" name="AutoShape 55"/>
          <p:cNvCxnSpPr>
            <a:cxnSpLocks noChangeShapeType="1"/>
            <a:endCxn id="10294" idx="1"/>
          </p:cNvCxnSpPr>
          <p:nvPr/>
        </p:nvCxnSpPr>
        <p:spPr bwMode="auto">
          <a:xfrm flipV="1">
            <a:off x="5797550" y="4713288"/>
            <a:ext cx="398463" cy="19050"/>
          </a:xfrm>
          <a:prstGeom prst="straightConnector1">
            <a:avLst/>
          </a:prstGeom>
          <a:noFill/>
          <a:ln w="9525">
            <a:solidFill>
              <a:schemeClr val="tx1"/>
            </a:solidFill>
            <a:round/>
            <a:headEnd/>
            <a:tailEnd type="triangle" w="med" len="med"/>
          </a:ln>
        </p:spPr>
      </p:cxnSp>
      <p:sp>
        <p:nvSpPr>
          <p:cNvPr id="10297"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p:spPr>
        <p:txBody>
          <a:bodyPr wrap="none" anchor="ctr">
            <a:spAutoFit/>
          </a:bodyPr>
          <a:lstStyle/>
          <a:p>
            <a:endParaRPr lang="ko-KR" altLang="en-US" sz="1800" b="0">
              <a:solidFill>
                <a:prstClr val="black"/>
              </a:solidFill>
              <a:latin typeface="굴림" charset="-127"/>
              <a:ea typeface="굴림" charset="-127"/>
            </a:endParaRPr>
          </a:p>
        </p:txBody>
      </p:sp>
      <p:cxnSp>
        <p:nvCxnSpPr>
          <p:cNvPr id="10298" name="AutoShape 57"/>
          <p:cNvCxnSpPr>
            <a:cxnSpLocks noChangeShapeType="1"/>
            <a:endCxn id="10297" idx="2"/>
          </p:cNvCxnSpPr>
          <p:nvPr/>
        </p:nvCxnSpPr>
        <p:spPr bwMode="auto">
          <a:xfrm>
            <a:off x="7281863" y="4697413"/>
            <a:ext cx="431800" cy="0"/>
          </a:xfrm>
          <a:prstGeom prst="straightConnector1">
            <a:avLst/>
          </a:prstGeom>
          <a:noFill/>
          <a:ln w="9525">
            <a:solidFill>
              <a:schemeClr val="tx1"/>
            </a:solidFill>
            <a:round/>
            <a:headEnd/>
            <a:tailEnd type="triangle" w="med" len="med"/>
          </a:ln>
        </p:spPr>
      </p:cxnSp>
      <p:sp>
        <p:nvSpPr>
          <p:cNvPr id="10299" name="Text Box 58"/>
          <p:cNvSpPr txBox="1">
            <a:spLocks noChangeArrowheads="1"/>
          </p:cNvSpPr>
          <p:nvPr/>
        </p:nvSpPr>
        <p:spPr bwMode="auto">
          <a:xfrm>
            <a:off x="7537450" y="4537075"/>
            <a:ext cx="941388" cy="304800"/>
          </a:xfrm>
          <a:prstGeom prst="rect">
            <a:avLst/>
          </a:prstGeom>
          <a:noFill/>
          <a:ln w="9525" algn="ctr">
            <a:noFill/>
            <a:miter lim="800000"/>
            <a:headEnd/>
            <a:tailEnd/>
          </a:ln>
        </p:spPr>
        <p:txBody>
          <a:bodyPr wrap="none">
            <a:spAutoFit/>
          </a:bodyPr>
          <a:lstStyle/>
          <a:p>
            <a:pPr defTabSz="762000"/>
            <a:r>
              <a:rPr lang="en-US" altLang="ko-KR" sz="1400">
                <a:solidFill>
                  <a:prstClr val="black"/>
                </a:solidFill>
                <a:latin typeface="굴림" charset="-127"/>
                <a:ea typeface="굴림" charset="-127"/>
              </a:rPr>
              <a:t>x:2,y:255</a:t>
            </a:r>
          </a:p>
        </p:txBody>
      </p:sp>
      <p:sp>
        <p:nvSpPr>
          <p:cNvPr id="10300"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p:spPr>
        <p:txBody>
          <a:bodyPr wrap="none" anchor="ctr">
            <a:spAutoFit/>
          </a:bodyPr>
          <a:lstStyle/>
          <a:p>
            <a:endParaRPr lang="en-US" sz="1800" b="0">
              <a:solidFill>
                <a:prstClr val="black"/>
              </a:solidFill>
              <a:latin typeface="굴림" charset="-127"/>
              <a:ea typeface="굴림" charset="-127"/>
            </a:endParaRPr>
          </a:p>
        </p:txBody>
      </p:sp>
      <p:cxnSp>
        <p:nvCxnSpPr>
          <p:cNvPr id="10301"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p:spPr>
      </p:cxnSp>
      <p:cxnSp>
        <p:nvCxnSpPr>
          <p:cNvPr id="10302"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p:spPr>
      </p:cxnSp>
      <p:sp>
        <p:nvSpPr>
          <p:cNvPr id="10303"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p:spPr>
        <p:txBody>
          <a:bodyPr anchor="ctr">
            <a:spAutoFit/>
          </a:bodyPr>
          <a:lstStyle/>
          <a:p>
            <a:endParaRPr lang="en-US" sz="1800" b="0">
              <a:solidFill>
                <a:prstClr val="black"/>
              </a:solidFill>
              <a:latin typeface="굴림" charset="-127"/>
              <a:ea typeface="굴림" charset="-127"/>
            </a:endParaRPr>
          </a:p>
        </p:txBody>
      </p:sp>
      <p:cxnSp>
        <p:nvCxnSpPr>
          <p:cNvPr id="10304"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p:spPr>
      </p:cxnSp>
      <p:sp>
        <p:nvSpPr>
          <p:cNvPr id="10305"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p:spPr>
        <p:txBody>
          <a:bodyPr anchor="ctr">
            <a:spAutoFit/>
          </a:bodyPr>
          <a:lstStyle/>
          <a:p>
            <a:endParaRPr lang="en-US" sz="1800" b="0">
              <a:solidFill>
                <a:prstClr val="black"/>
              </a:solidFill>
              <a:latin typeface="굴림" charset="-127"/>
              <a:ea typeface="굴림" charset="-127"/>
            </a:endParaRPr>
          </a:p>
        </p:txBody>
      </p:sp>
    </p:spTree>
    <p:extLst>
      <p:ext uri="{BB962C8B-B14F-4D97-AF65-F5344CB8AC3E}">
        <p14:creationId xmlns:p14="http://schemas.microsoft.com/office/powerpoint/2010/main" val="299444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rrowheads="1"/>
          </p:cNvSpPr>
          <p:nvPr>
            <p:ph type="title"/>
          </p:nvPr>
        </p:nvSpPr>
        <p:spPr>
          <a:xfrm>
            <a:off x="0" y="541338"/>
            <a:ext cx="9144000" cy="554037"/>
          </a:xfrm>
        </p:spPr>
        <p:txBody>
          <a:bodyPr/>
          <a:lstStyle/>
          <a:p>
            <a:pPr eaLnBrk="1" hangingPunct="1">
              <a:defRPr/>
            </a:pPr>
            <a:r>
              <a:rPr lang="en-US" altLang="ko-KR" dirty="0" smtClean="0">
                <a:ea typeface="굴림" pitchFamily="50" charset="-127"/>
              </a:rPr>
              <a:t>Role of S/W: Increased in Everywhere</a:t>
            </a:r>
          </a:p>
        </p:txBody>
      </p:sp>
      <p:sp>
        <p:nvSpPr>
          <p:cNvPr id="65539" name="슬라이드 번호 개체 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3E2C4050-20B8-4620-A893-E7FCC5B76EBC}" type="slidenum">
              <a:rPr lang="en-US" altLang="ko-KR" sz="1200" smtClean="0">
                <a:solidFill>
                  <a:srgbClr val="003399"/>
                </a:solidFill>
                <a:latin typeface="Arial" panose="020B0604020202020204" pitchFamily="34" charset="0"/>
                <a:ea typeface="굴림" panose="020B0600000101010101" pitchFamily="50" charset="-127"/>
              </a:rPr>
              <a:pPr>
                <a:spcBef>
                  <a:spcPct val="0"/>
                </a:spcBef>
                <a:buClrTx/>
                <a:buSzTx/>
                <a:buFontTx/>
                <a:buNone/>
              </a:pPr>
              <a:t>2</a:t>
            </a:fld>
            <a:endParaRPr lang="en-US" altLang="ko-KR" sz="1200" smtClean="0">
              <a:solidFill>
                <a:srgbClr val="003399"/>
              </a:solidFill>
              <a:latin typeface="Arial" panose="020B0604020202020204" pitchFamily="34" charset="0"/>
              <a:ea typeface="굴림" panose="020B0600000101010101" pitchFamily="50" charset="-127"/>
            </a:endParaRPr>
          </a:p>
        </p:txBody>
      </p:sp>
      <p:sp>
        <p:nvSpPr>
          <p:cNvPr id="65540" name="Text Box 4"/>
          <p:cNvSpPr txBox="1">
            <a:spLocks noChangeArrowheads="1"/>
          </p:cNvSpPr>
          <p:nvPr/>
        </p:nvSpPr>
        <p:spPr bwMode="auto">
          <a:xfrm>
            <a:off x="762000" y="6129338"/>
            <a:ext cx="284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lgn="ctr">
              <a:spcBef>
                <a:spcPct val="0"/>
              </a:spcBef>
              <a:buClrTx/>
              <a:buSzTx/>
              <a:buFontTx/>
              <a:buNone/>
            </a:pPr>
            <a:r>
              <a:rPr lang="ko-KR" altLang="en-US" sz="1400" smtClean="0">
                <a:solidFill>
                  <a:srgbClr val="ADADFF"/>
                </a:solidFill>
                <a:latin typeface="Times New Roman" panose="02020603050405020304" pitchFamily="18" charset="0"/>
                <a:ea typeface="굴림" panose="020B0600000101010101" pitchFamily="50" charset="-127"/>
              </a:rPr>
              <a:t>자료출처</a:t>
            </a:r>
            <a:r>
              <a:rPr lang="en-US" altLang="ko-KR" sz="1400" smtClean="0">
                <a:solidFill>
                  <a:srgbClr val="ADADFF"/>
                </a:solidFill>
                <a:latin typeface="Times New Roman" panose="02020603050405020304" pitchFamily="18" charset="0"/>
                <a:ea typeface="굴림" panose="020B0600000101010101" pitchFamily="50" charset="-127"/>
              </a:rPr>
              <a:t>: </a:t>
            </a:r>
            <a:r>
              <a:rPr lang="en-US" altLang="ko-KR" sz="1400" smtClean="0">
                <a:solidFill>
                  <a:srgbClr val="ADADFF"/>
                </a:solidFill>
                <a:latin typeface="휴먼고딕"/>
                <a:ea typeface="굴림" panose="020B0600000101010101" pitchFamily="50" charset="-127"/>
              </a:rPr>
              <a:t>Watts Humphrey 2002</a:t>
            </a:r>
            <a:r>
              <a:rPr lang="en-US" altLang="ko-KR" sz="1400" smtClean="0">
                <a:solidFill>
                  <a:srgbClr val="000000"/>
                </a:solidFill>
                <a:latin typeface="휴먼고딕"/>
                <a:ea typeface="굴림" panose="020B0600000101010101" pitchFamily="50" charset="-127"/>
              </a:rPr>
              <a:t> </a:t>
            </a:r>
          </a:p>
        </p:txBody>
      </p:sp>
      <p:graphicFrame>
        <p:nvGraphicFramePr>
          <p:cNvPr id="65541" name="Object 3"/>
          <p:cNvGraphicFramePr>
            <a:graphicFrameLocks noChangeAspect="1"/>
          </p:cNvGraphicFramePr>
          <p:nvPr/>
        </p:nvGraphicFramePr>
        <p:xfrm>
          <a:off x="304800" y="1285875"/>
          <a:ext cx="7429500" cy="4418013"/>
        </p:xfrm>
        <a:graphic>
          <a:graphicData uri="http://schemas.openxmlformats.org/presentationml/2006/ole">
            <mc:AlternateContent xmlns:mc="http://schemas.openxmlformats.org/markup-compatibility/2006">
              <mc:Choice xmlns:v="urn:schemas-microsoft-com:vml" Requires="v">
                <p:oleObj spid="_x0000_s5154" name="차트" r:id="rId4" imgW="7429500" imgH="4848225" progId="Excel.Chart.8">
                  <p:embed/>
                </p:oleObj>
              </mc:Choice>
              <mc:Fallback>
                <p:oleObj name="차트" r:id="rId4" imgW="7429500" imgH="48482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85875"/>
                        <a:ext cx="74295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42" name="_x102570424" descr="EMB000002dc1d0b"/>
          <p:cNvPicPr>
            <a:picLocks noChangeAspect="1" noChangeArrowheads="1"/>
          </p:cNvPicPr>
          <p:nvPr/>
        </p:nvPicPr>
        <p:blipFill>
          <a:blip r:embed="rId6">
            <a:extLst>
              <a:ext uri="{28A0092B-C50C-407E-A947-70E740481C1C}">
                <a14:useLocalDpi xmlns:a14="http://schemas.microsoft.com/office/drawing/2010/main" val="0"/>
              </a:ext>
            </a:extLst>
          </a:blip>
          <a:srcRect t="17497" b="17497"/>
          <a:stretch>
            <a:fillRect/>
          </a:stretch>
        </p:blipFill>
        <p:spPr bwMode="auto">
          <a:xfrm>
            <a:off x="6286500" y="5253038"/>
            <a:ext cx="28575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직사각형 2"/>
          <p:cNvSpPr/>
          <p:nvPr/>
        </p:nvSpPr>
        <p:spPr bwMode="auto">
          <a:xfrm>
            <a:off x="7767638" y="1704975"/>
            <a:ext cx="385762" cy="3067050"/>
          </a:xfrm>
          <a:prstGeom prst="rect">
            <a:avLst/>
          </a:prstGeom>
          <a:solidFill>
            <a:schemeClr val="tx2">
              <a:lumMod val="90000"/>
            </a:schemeClr>
          </a:solidFill>
          <a:ln w="12700" cap="flat" cmpd="sng" algn="ctr">
            <a:solidFill>
              <a:schemeClr val="bg2"/>
            </a:solidFill>
            <a:prstDash val="solid"/>
            <a:round/>
            <a:headEnd type="none" w="med" len="med"/>
            <a:tailEnd type="none" w="med" len="med"/>
          </a:ln>
          <a:effectLst/>
        </p:spPr>
        <p:txBody>
          <a:bodyPr/>
          <a:lstStyle/>
          <a:p>
            <a:pPr eaLnBrk="0" latinLnBrk="0" hangingPunct="0">
              <a:lnSpc>
                <a:spcPct val="90000"/>
              </a:lnSpc>
              <a:defRPr/>
            </a:pPr>
            <a:endParaRPr kumimoji="0" lang="ko-KR" altLang="en-US" sz="1800">
              <a:solidFill>
                <a:srgbClr val="FFFFFF"/>
              </a:solidFill>
              <a:latin typeface="Helvetica" charset="0"/>
            </a:endParaRPr>
          </a:p>
        </p:txBody>
      </p:sp>
      <p:sp>
        <p:nvSpPr>
          <p:cNvPr id="65544" name="TextBox 3"/>
          <p:cNvSpPr txBox="1">
            <a:spLocks noChangeArrowheads="1"/>
          </p:cNvSpPr>
          <p:nvPr/>
        </p:nvSpPr>
        <p:spPr bwMode="auto">
          <a:xfrm>
            <a:off x="7620000" y="1277938"/>
            <a:ext cx="155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eaLnBrk="0" latinLnBrk="0" hangingPunct="0">
              <a:spcBef>
                <a:spcPct val="0"/>
              </a:spcBef>
              <a:buClrTx/>
              <a:buSzTx/>
              <a:buFontTx/>
              <a:buNone/>
            </a:pPr>
            <a:r>
              <a:rPr lang="en-US" altLang="ko-KR" sz="1800" b="0" smtClean="0">
                <a:solidFill>
                  <a:srgbClr val="000514"/>
                </a:solidFill>
                <a:latin typeface="Arial" panose="020B0604020202020204" pitchFamily="34" charset="0"/>
              </a:rPr>
              <a:t>F-35 (8 Mloc)</a:t>
            </a:r>
            <a:endParaRPr lang="ko-KR" altLang="en-US" sz="1800" b="0" smtClean="0">
              <a:solidFill>
                <a:srgbClr val="000514"/>
              </a:solidFill>
              <a:latin typeface="Arial" panose="020B0604020202020204" pitchFamily="34" charset="0"/>
            </a:endParaRPr>
          </a:p>
        </p:txBody>
      </p:sp>
      <p:sp>
        <p:nvSpPr>
          <p:cNvPr id="65545" name="TextBox 9"/>
          <p:cNvSpPr txBox="1">
            <a:spLocks noChangeArrowheads="1"/>
          </p:cNvSpPr>
          <p:nvPr/>
        </p:nvSpPr>
        <p:spPr bwMode="auto">
          <a:xfrm>
            <a:off x="7696200" y="492442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eaLnBrk="0" latinLnBrk="0" hangingPunct="0">
              <a:spcBef>
                <a:spcPct val="0"/>
              </a:spcBef>
              <a:buClrTx/>
              <a:buSzTx/>
              <a:buFontTx/>
              <a:buNone/>
            </a:pPr>
            <a:r>
              <a:rPr lang="en-US" altLang="ko-KR" sz="1400" b="0" smtClean="0">
                <a:solidFill>
                  <a:srgbClr val="000514"/>
                </a:solidFill>
                <a:latin typeface="Arial" panose="020B0604020202020204" pitchFamily="34" charset="0"/>
              </a:rPr>
              <a:t>2012</a:t>
            </a:r>
            <a:r>
              <a:rPr lang="ko-KR" altLang="en-US" sz="1400" b="0" smtClean="0">
                <a:solidFill>
                  <a:srgbClr val="000514"/>
                </a:solidFill>
                <a:latin typeface="Arial" panose="020B0604020202020204" pitchFamily="34" charset="0"/>
              </a:rPr>
              <a:t>년</a:t>
            </a:r>
          </a:p>
        </p:txBody>
      </p:sp>
    </p:spTree>
    <p:extLst>
      <p:ext uri="{BB962C8B-B14F-4D97-AF65-F5344CB8AC3E}">
        <p14:creationId xmlns:p14="http://schemas.microsoft.com/office/powerpoint/2010/main" val="229798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슬라이드 번호 개체 틀 1"/>
          <p:cNvSpPr>
            <a:spLocks noGrp="1"/>
          </p:cNvSpPr>
          <p:nvPr>
            <p:ph type="sldNum" sz="quarter" idx="4294967295"/>
          </p:nvPr>
        </p:nvSpPr>
        <p:spPr bwMode="auto">
          <a:xfrm>
            <a:off x="8675688" y="6597650"/>
            <a:ext cx="468312" cy="260350"/>
          </a:xfrm>
          <a:prstGeom prst="rect">
            <a:avLst/>
          </a:prstGeom>
          <a:noFill/>
          <a:ln>
            <a:miter lim="800000"/>
            <a:headEnd/>
            <a:tailEnd/>
          </a:ln>
        </p:spPr>
        <p:txBody>
          <a:bodyPr/>
          <a:lstStyle/>
          <a:p>
            <a:fld id="{5285BD61-04D9-4B32-9B67-6189052C9C94}" type="slidenum">
              <a:rPr lang="en-US" altLang="ko-KR">
                <a:solidFill>
                  <a:prstClr val="black">
                    <a:tint val="75000"/>
                  </a:prstClr>
                </a:solidFill>
              </a:rPr>
              <a:pPr/>
              <a:t>20</a:t>
            </a:fld>
            <a:endParaRPr lang="en-US" altLang="ko-KR">
              <a:solidFill>
                <a:prstClr val="black">
                  <a:tint val="75000"/>
                </a:prstClr>
              </a:solidFill>
            </a:endParaRPr>
          </a:p>
        </p:txBody>
      </p:sp>
      <p:sp>
        <p:nvSpPr>
          <p:cNvPr id="661506" name="Rectangle 4"/>
          <p:cNvSpPr>
            <a:spLocks noChangeArrowheads="1"/>
          </p:cNvSpPr>
          <p:nvPr/>
        </p:nvSpPr>
        <p:spPr bwMode="auto">
          <a:xfrm>
            <a:off x="3251190" y="228600"/>
            <a:ext cx="5789624" cy="1500174"/>
          </a:xfrm>
          <a:prstGeom prst="rect">
            <a:avLst/>
          </a:prstGeom>
          <a:noFill/>
          <a:ln w="9525">
            <a:noFill/>
            <a:miter lim="800000"/>
            <a:headEnd/>
            <a:tailEnd/>
          </a:ln>
        </p:spPr>
        <p:txBody>
          <a:bodyPr lIns="92075" tIns="46038" rIns="92075" bIns="46038" anchor="ctr"/>
          <a:lstStyle/>
          <a:p>
            <a:pPr fontAlgn="auto">
              <a:spcBef>
                <a:spcPts val="0"/>
              </a:spcBef>
              <a:spcAft>
                <a:spcPts val="0"/>
              </a:spcAft>
              <a:defRPr/>
            </a:pPr>
            <a:r>
              <a:rPr kumimoji="0" lang="en-US" altLang="ko-KR" sz="4000" b="0" dirty="0" smtClean="0">
                <a:solidFill>
                  <a:srgbClr val="8064A2"/>
                </a:solidFill>
                <a:latin typeface="Calibri" pitchFamily="34" charset="0"/>
                <a:ea typeface="Bitstream Vera Sans Mono"/>
                <a:cs typeface="Bitstream Vera Sans Mono"/>
              </a:rPr>
              <a:t>Testing is a Very Complex and Challenging task!!! </a:t>
            </a:r>
          </a:p>
          <a:p>
            <a:pPr fontAlgn="auto">
              <a:spcBef>
                <a:spcPts val="0"/>
              </a:spcBef>
              <a:spcAft>
                <a:spcPts val="0"/>
              </a:spcAft>
              <a:defRPr/>
            </a:pPr>
            <a:r>
              <a:rPr kumimoji="0" lang="en-US" altLang="ko-KR" b="0" dirty="0" smtClean="0">
                <a:solidFill>
                  <a:srgbClr val="8064A2"/>
                </a:solidFill>
                <a:latin typeface="Calibri" pitchFamily="34" charset="0"/>
                <a:ea typeface="Bitstream Vera Sans Mono"/>
                <a:cs typeface="Bitstream Vera Sans Mono"/>
              </a:rPr>
              <a:t>Remarks </a:t>
            </a:r>
            <a:r>
              <a:rPr kumimoji="0" lang="en-US" altLang="ko-KR" b="0" dirty="0">
                <a:solidFill>
                  <a:srgbClr val="8064A2"/>
                </a:solidFill>
                <a:latin typeface="Calibri" pitchFamily="34" charset="0"/>
                <a:ea typeface="Bitstream Vera Sans Mono"/>
                <a:cs typeface="Bitstream Vera Sans Mono"/>
              </a:rPr>
              <a:t>by Bill Gates</a:t>
            </a:r>
            <a:r>
              <a:rPr kumimoji="0" lang="en-US" altLang="ko-KR" sz="4000" b="0" dirty="0">
                <a:solidFill>
                  <a:srgbClr val="FFFF00"/>
                </a:solidFill>
                <a:latin typeface="Calibri" pitchFamily="34" charset="0"/>
                <a:ea typeface="Bitstream Vera Sans Mono"/>
                <a:cs typeface="Bitstream Vera Sans Mono"/>
              </a:rPr>
              <a:t/>
            </a:r>
            <a:br>
              <a:rPr kumimoji="0" lang="en-US" altLang="ko-KR" sz="4000" b="0" dirty="0">
                <a:solidFill>
                  <a:srgbClr val="FFFF00"/>
                </a:solidFill>
                <a:latin typeface="Calibri" pitchFamily="34" charset="0"/>
                <a:ea typeface="Bitstream Vera Sans Mono"/>
                <a:cs typeface="Bitstream Vera Sans Mono"/>
              </a:rPr>
            </a:br>
            <a:r>
              <a:rPr kumimoji="0" lang="en-US" altLang="ko-KR" sz="1800" b="0" dirty="0">
                <a:solidFill>
                  <a:srgbClr val="8064A2"/>
                </a:solidFill>
                <a:latin typeface="Calibri" pitchFamily="34" charset="0"/>
                <a:ea typeface="Bitstream Vera Sans Mono"/>
                <a:cs typeface="Bitstream Vera Sans Mono"/>
              </a:rPr>
              <a:t>17th Annual ACM Conference on Object-Oriented Programming, </a:t>
            </a:r>
            <a:r>
              <a:rPr kumimoji="0" lang="en-US" altLang="ko-KR" sz="1800" b="0" dirty="0" smtClean="0">
                <a:solidFill>
                  <a:srgbClr val="8064A2"/>
                </a:solidFill>
                <a:latin typeface="Calibri" pitchFamily="34" charset="0"/>
                <a:ea typeface="Bitstream Vera Sans Mono"/>
                <a:cs typeface="Bitstream Vera Sans Mono"/>
              </a:rPr>
              <a:t>Systems</a:t>
            </a:r>
            <a:r>
              <a:rPr kumimoji="0" lang="ko-KR" altLang="en-US" sz="1800" b="0" dirty="0" smtClean="0">
                <a:solidFill>
                  <a:srgbClr val="8064A2"/>
                </a:solidFill>
                <a:latin typeface="Calibri" pitchFamily="34" charset="0"/>
                <a:ea typeface="Bitstream Vera Sans Mono"/>
                <a:cs typeface="Bitstream Vera Sans Mono"/>
              </a:rPr>
              <a:t>  </a:t>
            </a:r>
            <a:r>
              <a:rPr kumimoji="0" lang="en-US" altLang="ko-KR" sz="1800" b="0" dirty="0" smtClean="0">
                <a:solidFill>
                  <a:srgbClr val="8064A2"/>
                </a:solidFill>
                <a:latin typeface="Calibri" pitchFamily="34" charset="0"/>
                <a:ea typeface="Bitstream Vera Sans Mono"/>
                <a:cs typeface="Bitstream Vera Sans Mono"/>
              </a:rPr>
              <a:t>Languages, and Applications, 2002</a:t>
            </a:r>
          </a:p>
        </p:txBody>
      </p:sp>
      <p:sp>
        <p:nvSpPr>
          <p:cNvPr id="2053" name="Rectangle 5"/>
          <p:cNvSpPr>
            <a:spLocks noChangeArrowheads="1"/>
          </p:cNvSpPr>
          <p:nvPr/>
        </p:nvSpPr>
        <p:spPr bwMode="auto">
          <a:xfrm>
            <a:off x="285720" y="2100262"/>
            <a:ext cx="8755093" cy="4605338"/>
          </a:xfrm>
          <a:prstGeom prst="rect">
            <a:avLst/>
          </a:prstGeom>
          <a:noFill/>
          <a:ln w="9525">
            <a:noFill/>
            <a:miter lim="800000"/>
            <a:headEnd/>
            <a:tailEnd/>
          </a:ln>
        </p:spPr>
        <p:txBody>
          <a:bodyPr lIns="92075" tIns="46038" rIns="92075" bIns="46038"/>
          <a:lstStyle/>
          <a:p>
            <a:pPr marL="342900" indent="-342900" fontAlgn="auto">
              <a:spcBef>
                <a:spcPct val="20000"/>
              </a:spcBef>
              <a:spcAft>
                <a:spcPts val="0"/>
              </a:spcAft>
              <a:buFontTx/>
              <a:buChar char="•"/>
              <a:defRPr/>
            </a:pPr>
            <a:r>
              <a:rPr kumimoji="0" lang="en-US" altLang="ko-KR" sz="2400" dirty="0">
                <a:solidFill>
                  <a:prstClr val="black"/>
                </a:solidFill>
                <a:latin typeface="Calibri" pitchFamily="34" charset="0"/>
                <a:ea typeface="맑은 고딕" pitchFamily="50" charset="-127"/>
              </a:rPr>
              <a:t>“… When you look at a big commercial software company like Microsoft, there's actually as much testing that goes in as development. </a:t>
            </a:r>
            <a:r>
              <a:rPr kumimoji="0" lang="en-US" altLang="ko-KR" sz="2400" u="sng" dirty="0">
                <a:solidFill>
                  <a:srgbClr val="FF0000"/>
                </a:solidFill>
                <a:latin typeface="Calibri" pitchFamily="34" charset="0"/>
                <a:ea typeface="맑은 고딕" pitchFamily="50" charset="-127"/>
              </a:rPr>
              <a:t>We have as many testers as we have developers</a:t>
            </a:r>
            <a:r>
              <a:rPr kumimoji="0" lang="en-US" altLang="ko-KR" sz="2400" dirty="0">
                <a:solidFill>
                  <a:prstClr val="black"/>
                </a:solidFill>
                <a:latin typeface="Calibri" pitchFamily="34" charset="0"/>
                <a:ea typeface="맑은 고딕" pitchFamily="50" charset="-127"/>
              </a:rPr>
              <a:t>. </a:t>
            </a:r>
            <a:r>
              <a:rPr kumimoji="0" lang="en-US" altLang="ko-KR" sz="2400" u="sng" dirty="0">
                <a:solidFill>
                  <a:srgbClr val="FF0000"/>
                </a:solidFill>
                <a:latin typeface="Calibri" pitchFamily="34" charset="0"/>
                <a:ea typeface="맑은 고딕" pitchFamily="50" charset="-127"/>
              </a:rPr>
              <a:t>Testers basically test all the time, and developers basically are involved in the testing process about </a:t>
            </a:r>
            <a:r>
              <a:rPr kumimoji="0" lang="en-US" altLang="ko-KR" u="sng" dirty="0">
                <a:solidFill>
                  <a:srgbClr val="FF0000"/>
                </a:solidFill>
                <a:latin typeface="휴먼둥근헤드라인" pitchFamily="18" charset="-127"/>
                <a:ea typeface="휴먼둥근헤드라인" pitchFamily="18" charset="-127"/>
              </a:rPr>
              <a:t>half</a:t>
            </a:r>
            <a:r>
              <a:rPr kumimoji="0" lang="en-US" altLang="ko-KR" u="sng" dirty="0">
                <a:solidFill>
                  <a:srgbClr val="FF0000"/>
                </a:solidFill>
                <a:latin typeface="Calibri" pitchFamily="34" charset="0"/>
                <a:ea typeface="맑은 고딕" pitchFamily="50" charset="-127"/>
              </a:rPr>
              <a:t> </a:t>
            </a:r>
            <a:r>
              <a:rPr kumimoji="0" lang="en-US" altLang="ko-KR" sz="2400" u="sng" dirty="0">
                <a:solidFill>
                  <a:srgbClr val="FF0000"/>
                </a:solidFill>
                <a:latin typeface="Calibri" pitchFamily="34" charset="0"/>
                <a:ea typeface="맑은 고딕" pitchFamily="50" charset="-127"/>
              </a:rPr>
              <a:t>the time</a:t>
            </a:r>
            <a:r>
              <a:rPr kumimoji="0" lang="en-US" altLang="ko-KR" sz="2400" u="sng" dirty="0">
                <a:solidFill>
                  <a:prstClr val="black"/>
                </a:solidFill>
                <a:latin typeface="Calibri" pitchFamily="34" charset="0"/>
                <a:ea typeface="맑은 고딕" pitchFamily="50" charset="-127"/>
              </a:rPr>
              <a:t>…”</a:t>
            </a:r>
          </a:p>
          <a:p>
            <a:pPr marL="342900" indent="-342900" fontAlgn="auto">
              <a:spcBef>
                <a:spcPct val="20000"/>
              </a:spcBef>
              <a:spcAft>
                <a:spcPts val="0"/>
              </a:spcAft>
              <a:buFontTx/>
              <a:buChar char="•"/>
              <a:defRPr/>
            </a:pPr>
            <a:r>
              <a:rPr kumimoji="0" lang="en-US" altLang="ko-KR" sz="2400" dirty="0">
                <a:solidFill>
                  <a:prstClr val="black"/>
                </a:solidFill>
                <a:latin typeface="Calibri" pitchFamily="34" charset="0"/>
                <a:ea typeface="맑은 고딕" pitchFamily="50" charset="-127"/>
              </a:rPr>
              <a:t>“… We've probably changed the industry we're in. </a:t>
            </a:r>
            <a:r>
              <a:rPr kumimoji="0" lang="en-US" altLang="ko-KR" sz="2400" u="sng" dirty="0">
                <a:solidFill>
                  <a:srgbClr val="8064A2"/>
                </a:solidFill>
                <a:latin typeface="Calibri" pitchFamily="34" charset="0"/>
                <a:ea typeface="맑은 고딕" pitchFamily="50" charset="-127"/>
              </a:rPr>
              <a:t>We're not in the software industry; we're in the testing industry</a:t>
            </a:r>
            <a:r>
              <a:rPr kumimoji="0" lang="en-US" altLang="ko-KR" sz="2400" dirty="0">
                <a:solidFill>
                  <a:prstClr val="black"/>
                </a:solidFill>
                <a:latin typeface="Calibri" pitchFamily="34" charset="0"/>
                <a:ea typeface="맑은 고딕" pitchFamily="50" charset="-127"/>
              </a:rPr>
              <a:t>, and writing the software is the thing that keeps us busy doing all that testing.”</a:t>
            </a:r>
          </a:p>
          <a:p>
            <a:pPr marL="342900" indent="-342900" fontAlgn="auto">
              <a:spcBef>
                <a:spcPct val="20000"/>
              </a:spcBef>
              <a:spcAft>
                <a:spcPts val="0"/>
              </a:spcAft>
              <a:buFontTx/>
              <a:buChar char="•"/>
              <a:defRPr/>
            </a:pPr>
            <a:r>
              <a:rPr kumimoji="0" lang="en-US" altLang="ko-KR" sz="2400" dirty="0">
                <a:solidFill>
                  <a:prstClr val="black"/>
                </a:solidFill>
                <a:latin typeface="Calibri" pitchFamily="34" charset="0"/>
                <a:ea typeface="맑은 고딕" pitchFamily="50" charset="-127"/>
              </a:rPr>
              <a:t>“…The test cases are unbelievably expensive; in fact, </a:t>
            </a:r>
            <a:r>
              <a:rPr kumimoji="0" lang="en-US" altLang="ko-KR" sz="2400" u="sng" dirty="0">
                <a:solidFill>
                  <a:srgbClr val="FF0000"/>
                </a:solidFill>
                <a:latin typeface="Calibri" pitchFamily="34" charset="0"/>
                <a:ea typeface="맑은 고딕" pitchFamily="50" charset="-127"/>
              </a:rPr>
              <a:t>there's more lines of code in the test harness than there is in the program itself</a:t>
            </a:r>
            <a:r>
              <a:rPr kumimoji="0" lang="en-US" altLang="ko-KR" sz="2400" dirty="0">
                <a:solidFill>
                  <a:prstClr val="black"/>
                </a:solidFill>
                <a:latin typeface="Calibri" pitchFamily="34" charset="0"/>
                <a:ea typeface="맑은 고딕" pitchFamily="50" charset="-127"/>
              </a:rPr>
              <a:t>. Often that's a ratio of about </a:t>
            </a:r>
            <a:r>
              <a:rPr kumimoji="0" lang="en-US" altLang="ko-KR" dirty="0">
                <a:solidFill>
                  <a:prstClr val="black"/>
                </a:solidFill>
                <a:latin typeface="휴먼둥근헤드라인" pitchFamily="18" charset="-127"/>
                <a:ea typeface="휴먼둥근헤드라인" pitchFamily="18" charset="-127"/>
              </a:rPr>
              <a:t>three to one</a:t>
            </a:r>
            <a:r>
              <a:rPr kumimoji="0" lang="en-US" altLang="ko-KR" sz="2400" dirty="0" smtClean="0">
                <a:solidFill>
                  <a:prstClr val="black"/>
                </a:solidFill>
                <a:latin typeface="Calibri" pitchFamily="34" charset="0"/>
                <a:ea typeface="맑은 고딕" pitchFamily="50" charset="-127"/>
              </a:rPr>
              <a:t>.”</a:t>
            </a:r>
            <a:endParaRPr kumimoji="0" lang="en-US" altLang="ko-KR" sz="1600" dirty="0">
              <a:solidFill>
                <a:prstClr val="black"/>
              </a:solidFill>
              <a:latin typeface="Calibri" pitchFamily="34" charset="0"/>
              <a:ea typeface="맑은 고딕" pitchFamily="50" charset="-127"/>
            </a:endParaRPr>
          </a:p>
        </p:txBody>
      </p:sp>
      <p:pic>
        <p:nvPicPr>
          <p:cNvPr id="6149" name="Picture 6" descr="hdtv%2520gates">
            <a:hlinkClick r:id="rId3"/>
          </p:cNvPr>
          <p:cNvPicPr>
            <a:picLocks noChangeAspect="1" noChangeArrowheads="1"/>
          </p:cNvPicPr>
          <p:nvPr/>
        </p:nvPicPr>
        <p:blipFill>
          <a:blip r:embed="rId4"/>
          <a:srcRect/>
          <a:stretch>
            <a:fillRect/>
          </a:stretch>
        </p:blipFill>
        <p:spPr bwMode="auto">
          <a:xfrm>
            <a:off x="-1" y="0"/>
            <a:ext cx="3185725" cy="2057400"/>
          </a:xfrm>
          <a:prstGeom prst="rect">
            <a:avLst/>
          </a:prstGeom>
          <a:noFill/>
          <a:ln w="9525">
            <a:noFill/>
            <a:miter lim="800000"/>
            <a:headEnd/>
            <a:tailEnd/>
          </a:ln>
        </p:spPr>
      </p:pic>
    </p:spTree>
    <p:extLst>
      <p:ext uri="{BB962C8B-B14F-4D97-AF65-F5344CB8AC3E}">
        <p14:creationId xmlns:p14="http://schemas.microsoft.com/office/powerpoint/2010/main" val="38249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linds(horizont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linds(horizont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p:nvPr>
        </p:nvSpPr>
        <p:spPr>
          <a:xfrm>
            <a:off x="0" y="307975"/>
            <a:ext cx="9144000" cy="715963"/>
          </a:xfrm>
        </p:spPr>
        <p:txBody>
          <a:bodyPr/>
          <a:lstStyle/>
          <a:p>
            <a:r>
              <a:rPr lang="en-US" altLang="ko-KR" sz="3600" smtClean="0"/>
              <a:t>Significance</a:t>
            </a:r>
            <a:r>
              <a:rPr lang="ko-KR" altLang="en-US" sz="3600" smtClean="0"/>
              <a:t> </a:t>
            </a:r>
            <a:r>
              <a:rPr lang="en-US" altLang="ko-KR" sz="3600" smtClean="0"/>
              <a:t>of Automated SW Analysis</a:t>
            </a:r>
            <a:endParaRPr lang="ko-KR" altLang="en-US" sz="3600" smtClean="0"/>
          </a:p>
        </p:txBody>
      </p:sp>
      <p:sp>
        <p:nvSpPr>
          <p:cNvPr id="16387" name="내용 개체 틀 2"/>
          <p:cNvSpPr>
            <a:spLocks noGrp="1"/>
          </p:cNvSpPr>
          <p:nvPr>
            <p:ph idx="1"/>
          </p:nvPr>
        </p:nvSpPr>
        <p:spPr>
          <a:xfrm>
            <a:off x="228600" y="1255713"/>
            <a:ext cx="8915400" cy="5221287"/>
          </a:xfrm>
        </p:spPr>
        <p:txBody>
          <a:bodyPr>
            <a:normAutofit fontScale="92500" lnSpcReduction="20000"/>
          </a:bodyPr>
          <a:lstStyle/>
          <a:p>
            <a:r>
              <a:rPr lang="en-US" altLang="ko-KR" dirty="0" smtClean="0"/>
              <a:t>Software has become more ubiquitous and more complex at the same time</a:t>
            </a:r>
          </a:p>
          <a:p>
            <a:r>
              <a:rPr lang="en-US" altLang="ko-KR" dirty="0" smtClean="0"/>
              <a:t>Human resources are becoming less reliable and more expensive for highly complex software systems</a:t>
            </a:r>
          </a:p>
          <a:p>
            <a:r>
              <a:rPr lang="en-US" altLang="ko-KR" dirty="0" smtClean="0"/>
              <a:t>Computing resources are becoming ubiquitous and </a:t>
            </a:r>
            <a:r>
              <a:rPr lang="en-US" altLang="ko-KR" dirty="0" smtClean="0">
                <a:solidFill>
                  <a:srgbClr val="FF0000"/>
                </a:solidFill>
              </a:rPr>
              <a:t>free</a:t>
            </a:r>
          </a:p>
          <a:p>
            <a:pPr lvl="1"/>
            <a:r>
              <a:rPr lang="en-US" altLang="ko-KR" dirty="0" err="1" smtClean="0"/>
              <a:t>Tencent</a:t>
            </a:r>
            <a:r>
              <a:rPr lang="en-US" altLang="ko-KR" dirty="0" smtClean="0"/>
              <a:t> @ China provides 10TB storage </a:t>
            </a:r>
            <a:r>
              <a:rPr lang="en-US" altLang="ko-KR" dirty="0" smtClean="0">
                <a:solidFill>
                  <a:srgbClr val="FF0000"/>
                </a:solidFill>
              </a:rPr>
              <a:t>free</a:t>
            </a:r>
          </a:p>
          <a:p>
            <a:pPr lvl="1"/>
            <a:r>
              <a:rPr lang="en-US" altLang="ko-KR" dirty="0" smtClean="0"/>
              <a:t>Amazon EC2 price: you can use thousands of CPUs @ </a:t>
            </a:r>
            <a:r>
              <a:rPr lang="en-US" altLang="ko-KR" dirty="0" smtClean="0">
                <a:solidFill>
                  <a:srgbClr val="FF0000"/>
                </a:solidFill>
              </a:rPr>
              <a:t>0.057$/</a:t>
            </a:r>
            <a:r>
              <a:rPr lang="en-US" altLang="ko-KR" dirty="0" err="1" smtClean="0">
                <a:solidFill>
                  <a:srgbClr val="FF0000"/>
                </a:solidFill>
              </a:rPr>
              <a:t>hr</a:t>
            </a:r>
            <a:r>
              <a:rPr lang="en-US" altLang="ko-KR" dirty="0" smtClean="0">
                <a:solidFill>
                  <a:srgbClr val="FF0000"/>
                </a:solidFill>
              </a:rPr>
              <a:t> </a:t>
            </a:r>
            <a:r>
              <a:rPr lang="en-US" altLang="ko-KR" dirty="0" smtClean="0"/>
              <a:t>for 3.2Ghz Quad-core CPU</a:t>
            </a:r>
          </a:p>
          <a:p>
            <a:r>
              <a:rPr lang="en-US" altLang="ko-KR" dirty="0" smtClean="0"/>
              <a:t>Remaining task?</a:t>
            </a:r>
          </a:p>
          <a:p>
            <a:pPr lvl="1"/>
            <a:r>
              <a:rPr lang="en-US" altLang="ko-KR" dirty="0" smtClean="0"/>
              <a:t>To develop automated and scientific software analysis tools to utilize computing resource effectively and efficiently</a:t>
            </a:r>
            <a:endParaRPr lang="ko-KR" altLang="en-US" dirty="0" smtClean="0"/>
          </a:p>
        </p:txBody>
      </p:sp>
      <p:sp>
        <p:nvSpPr>
          <p:cNvPr id="4" name="슬라이드 번호 개체 틀 3"/>
          <p:cNvSpPr>
            <a:spLocks noGrp="1"/>
          </p:cNvSpPr>
          <p:nvPr>
            <p:ph type="sldNum" sz="quarter" idx="4294967295"/>
          </p:nvPr>
        </p:nvSpPr>
        <p:spPr>
          <a:xfrm>
            <a:off x="3657600" y="6586538"/>
            <a:ext cx="2133600" cy="252412"/>
          </a:xfrm>
          <a:prstGeom prst="rect">
            <a:avLst/>
          </a:prstGeom>
        </p:spPr>
        <p:txBody>
          <a:bodyPr/>
          <a:lstStyle/>
          <a:p>
            <a:pPr>
              <a:defRPr/>
            </a:pPr>
            <a:fld id="{C43F8782-4DE1-464D-9520-711191FBDDCD}" type="slidenum">
              <a:rPr lang="en-US" altLang="ko-KR">
                <a:solidFill>
                  <a:srgbClr val="000000"/>
                </a:solidFill>
              </a:rPr>
              <a:pPr>
                <a:defRPr/>
              </a:pPr>
              <a:t>21</a:t>
            </a:fld>
            <a:endParaRPr lang="en-US" altLang="ko-KR" dirty="0">
              <a:solidFill>
                <a:srgbClr val="000000"/>
              </a:solidFill>
            </a:endParaRPr>
          </a:p>
        </p:txBody>
      </p:sp>
    </p:spTree>
    <p:extLst>
      <p:ext uri="{BB962C8B-B14F-4D97-AF65-F5344CB8AC3E}">
        <p14:creationId xmlns:p14="http://schemas.microsoft.com/office/powerpoint/2010/main" val="70963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438144"/>
            <a:ext cx="9144000" cy="857256"/>
          </a:xfrm>
        </p:spPr>
        <p:txBody>
          <a:bodyPr>
            <a:normAutofit fontScale="90000"/>
          </a:bodyPr>
          <a:lstStyle/>
          <a:p>
            <a:r>
              <a:rPr lang="en-US" dirty="0" smtClean="0"/>
              <a:t>SW Development and Testing Model </a:t>
            </a:r>
            <a:br>
              <a:rPr lang="en-US" dirty="0" smtClean="0"/>
            </a:br>
            <a:r>
              <a:rPr lang="en-US" dirty="0" smtClean="0"/>
              <a:t>(a.k.a. V model)</a:t>
            </a:r>
            <a:br>
              <a:rPr lang="en-US" dirty="0" smtClean="0"/>
            </a:br>
            <a:endParaRPr lang="en-US" dirty="0"/>
          </a:p>
        </p:txBody>
      </p:sp>
      <p:sp>
        <p:nvSpPr>
          <p:cNvPr id="3" name="날짜 개체 틀 2"/>
          <p:cNvSpPr>
            <a:spLocks noGrp="1"/>
          </p:cNvSpPr>
          <p:nvPr>
            <p:ph type="dt" sz="half" idx="10"/>
          </p:nvPr>
        </p:nvSpPr>
        <p:spPr/>
        <p:txBody>
          <a:bodyPr/>
          <a:lstStyle/>
          <a:p>
            <a:r>
              <a:rPr lang="en-US" altLang="ko-KR" smtClean="0">
                <a:solidFill>
                  <a:prstClr val="black">
                    <a:tint val="75000"/>
                  </a:prstClr>
                </a:solidFill>
              </a:rPr>
              <a:t>Moonzoo Kim Provable SW Lab</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22</a:t>
            </a:fld>
            <a:r>
              <a:rPr lang="en-US" altLang="ko-KR" dirty="0" smtClean="0">
                <a:solidFill>
                  <a:prstClr val="black">
                    <a:tint val="75000"/>
                  </a:prstClr>
                </a:solidFill>
              </a:rPr>
              <a:t>/42</a:t>
            </a:r>
            <a:endParaRPr lang="ko-KR" altLang="en-US" dirty="0">
              <a:solidFill>
                <a:prstClr val="black">
                  <a:tint val="75000"/>
                </a:prstClr>
              </a:solidFill>
            </a:endParaRPr>
          </a:p>
        </p:txBody>
      </p:sp>
      <p:pic>
        <p:nvPicPr>
          <p:cNvPr id="1026" name="Picture 2"/>
          <p:cNvPicPr>
            <a:picLocks noChangeAspect="1" noChangeArrowheads="1"/>
          </p:cNvPicPr>
          <p:nvPr/>
        </p:nvPicPr>
        <p:blipFill>
          <a:blip r:embed="rId2"/>
          <a:srcRect/>
          <a:stretch>
            <a:fillRect/>
          </a:stretch>
        </p:blipFill>
        <p:spPr bwMode="auto">
          <a:xfrm>
            <a:off x="1296321" y="1643050"/>
            <a:ext cx="6490389" cy="4572032"/>
          </a:xfrm>
          <a:prstGeom prst="rect">
            <a:avLst/>
          </a:prstGeom>
          <a:noFill/>
          <a:ln w="9525">
            <a:noFill/>
            <a:miter lim="800000"/>
            <a:headEnd/>
            <a:tailEnd/>
          </a:ln>
        </p:spPr>
      </p:pic>
      <p:sp>
        <p:nvSpPr>
          <p:cNvPr id="8" name="직사각형 7"/>
          <p:cNvSpPr/>
          <p:nvPr/>
        </p:nvSpPr>
        <p:spPr>
          <a:xfrm>
            <a:off x="2082139" y="4786322"/>
            <a:ext cx="4769856"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kumimoji="0" lang="en-US" sz="1800" b="0">
              <a:solidFill>
                <a:prstClr val="white"/>
              </a:solidFill>
            </a:endParaRPr>
          </a:p>
        </p:txBody>
      </p:sp>
      <p:sp>
        <p:nvSpPr>
          <p:cNvPr id="15" name="아래쪽 화살표 14"/>
          <p:cNvSpPr/>
          <p:nvPr/>
        </p:nvSpPr>
        <p:spPr>
          <a:xfrm>
            <a:off x="357158" y="1857364"/>
            <a:ext cx="428628" cy="4357718"/>
          </a:xfrm>
          <a:prstGeom prst="downArrow">
            <a:avLst/>
          </a:prstGeom>
          <a:gradFill flip="none" rotWithShape="1">
            <a:gsLst>
              <a:gs pos="0">
                <a:srgbClr val="03D4A8"/>
              </a:gs>
              <a:gs pos="25000">
                <a:srgbClr val="21D6E0"/>
              </a:gs>
              <a:gs pos="75000">
                <a:srgbClr val="0087E6"/>
              </a:gs>
              <a:gs pos="100000">
                <a:srgbClr val="005CBF"/>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1800" b="0">
              <a:solidFill>
                <a:prstClr val="white"/>
              </a:solidFill>
            </a:endParaRPr>
          </a:p>
        </p:txBody>
      </p:sp>
      <p:sp>
        <p:nvSpPr>
          <p:cNvPr id="16" name="TextBox 15"/>
          <p:cNvSpPr txBox="1"/>
          <p:nvPr/>
        </p:nvSpPr>
        <p:spPr>
          <a:xfrm>
            <a:off x="102306" y="1214422"/>
            <a:ext cx="1085555" cy="646331"/>
          </a:xfrm>
          <a:prstGeom prst="rect">
            <a:avLst/>
          </a:prstGeom>
          <a:noFill/>
        </p:spPr>
        <p:txBody>
          <a:bodyPr wrap="none" rtlCol="0">
            <a:spAutoFit/>
          </a:bodyPr>
          <a:lstStyle/>
          <a:p>
            <a:pPr algn="ctr" fontAlgn="auto">
              <a:spcBef>
                <a:spcPts val="0"/>
              </a:spcBef>
              <a:spcAft>
                <a:spcPts val="0"/>
              </a:spcAft>
            </a:pPr>
            <a:r>
              <a:rPr kumimoji="0" lang="en-US" sz="1800" dirty="0" smtClean="0">
                <a:solidFill>
                  <a:srgbClr val="0070C0"/>
                </a:solidFill>
                <a:latin typeface="맑은 고딕"/>
                <a:ea typeface="+mn-ea"/>
              </a:rPr>
              <a:t>Manual </a:t>
            </a:r>
          </a:p>
          <a:p>
            <a:pPr algn="ctr" fontAlgn="auto">
              <a:spcBef>
                <a:spcPts val="0"/>
              </a:spcBef>
              <a:spcAft>
                <a:spcPts val="0"/>
              </a:spcAft>
            </a:pPr>
            <a:r>
              <a:rPr kumimoji="0" lang="en-US" sz="1800" dirty="0" smtClean="0">
                <a:solidFill>
                  <a:srgbClr val="0070C0"/>
                </a:solidFill>
                <a:latin typeface="맑은 고딕"/>
                <a:ea typeface="+mn-ea"/>
              </a:rPr>
              <a:t>Labor</a:t>
            </a:r>
          </a:p>
        </p:txBody>
      </p:sp>
      <p:sp>
        <p:nvSpPr>
          <p:cNvPr id="17" name="아래쪽 화살표 16"/>
          <p:cNvSpPr/>
          <p:nvPr/>
        </p:nvSpPr>
        <p:spPr>
          <a:xfrm rot="10800000">
            <a:off x="8128729" y="1785926"/>
            <a:ext cx="428628" cy="4214842"/>
          </a:xfrm>
          <a:prstGeom prst="downArrow">
            <a:avLst/>
          </a:prstGeom>
          <a:gradFill flip="none" rotWithShape="1">
            <a:gsLst>
              <a:gs pos="0">
                <a:srgbClr val="FFF200"/>
              </a:gs>
              <a:gs pos="45000">
                <a:srgbClr val="FF7A00"/>
              </a:gs>
              <a:gs pos="70000">
                <a:srgbClr val="FF0300"/>
              </a:gs>
              <a:gs pos="100000">
                <a:srgbClr val="4D0808"/>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1800" b="0">
              <a:solidFill>
                <a:prstClr val="white"/>
              </a:solidFill>
            </a:endParaRPr>
          </a:p>
        </p:txBody>
      </p:sp>
      <p:sp>
        <p:nvSpPr>
          <p:cNvPr id="18" name="TextBox 17"/>
          <p:cNvSpPr txBox="1"/>
          <p:nvPr/>
        </p:nvSpPr>
        <p:spPr>
          <a:xfrm>
            <a:off x="7643834" y="6000768"/>
            <a:ext cx="1451038" cy="369332"/>
          </a:xfrm>
          <a:prstGeom prst="rect">
            <a:avLst/>
          </a:prstGeom>
          <a:noFill/>
        </p:spPr>
        <p:txBody>
          <a:bodyPr wrap="none" rtlCol="0">
            <a:spAutoFit/>
          </a:bodyPr>
          <a:lstStyle/>
          <a:p>
            <a:pPr fontAlgn="auto">
              <a:spcBef>
                <a:spcPts val="0"/>
              </a:spcBef>
              <a:spcAft>
                <a:spcPts val="0"/>
              </a:spcAft>
            </a:pPr>
            <a:r>
              <a:rPr kumimoji="0" lang="en-US" sz="1800" dirty="0" smtClean="0">
                <a:solidFill>
                  <a:srgbClr val="FF0000"/>
                </a:solidFill>
                <a:latin typeface="맑은 고딕"/>
                <a:ea typeface="+mn-ea"/>
              </a:rPr>
              <a:t>Abstraction</a:t>
            </a:r>
            <a:endParaRPr kumimoji="0" lang="en-US" sz="1800" dirty="0">
              <a:solidFill>
                <a:srgbClr val="FF0000"/>
              </a:solidFill>
              <a:latin typeface="맑은 고딕"/>
              <a:ea typeface="+mn-ea"/>
            </a:endParaRPr>
          </a:p>
        </p:txBody>
      </p:sp>
    </p:spTree>
    <p:extLst>
      <p:ext uri="{BB962C8B-B14F-4D97-AF65-F5344CB8AC3E}">
        <p14:creationId xmlns:p14="http://schemas.microsoft.com/office/powerpoint/2010/main" val="4268234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 Testing a Triangle Decision Program</a:t>
            </a:r>
            <a:endParaRPr lang="ko-KR" altLang="en-US" dirty="0"/>
          </a:p>
        </p:txBody>
      </p:sp>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23</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14422"/>
            <a:ext cx="8643998" cy="5214974"/>
          </a:xfrm>
        </p:spPr>
        <p:txBody>
          <a:bodyPr>
            <a:normAutofit/>
          </a:bodyPr>
          <a:lstStyle/>
          <a:p>
            <a:pPr>
              <a:buFont typeface="Wingdings 2" pitchFamily="18" charset="2"/>
              <a:buNone/>
            </a:pPr>
            <a:r>
              <a:rPr lang="en-US" altLang="ko-KR" sz="2800" dirty="0" smtClean="0"/>
              <a:t> </a:t>
            </a:r>
            <a:r>
              <a:rPr lang="en-US" altLang="ko-KR" sz="2800" dirty="0" smtClean="0">
                <a:solidFill>
                  <a:srgbClr val="FF0000"/>
                </a:solidFill>
              </a:rPr>
              <a:t>Input</a:t>
            </a:r>
            <a:r>
              <a:rPr lang="en-US" altLang="ko-KR" sz="2800" dirty="0" smtClean="0"/>
              <a:t> : Read three integer values from the command line. The three values represent the length of the sides of a triangle.</a:t>
            </a:r>
          </a:p>
          <a:p>
            <a:pPr>
              <a:buFont typeface="Wingdings 2" pitchFamily="18" charset="2"/>
              <a:buNone/>
            </a:pPr>
            <a:r>
              <a:rPr lang="en-US" altLang="ko-KR" sz="2800" dirty="0" smtClean="0">
                <a:solidFill>
                  <a:srgbClr val="FF0000"/>
                </a:solidFill>
              </a:rPr>
              <a:t>Output</a:t>
            </a:r>
            <a:r>
              <a:rPr lang="en-US" altLang="ko-KR" sz="2800" dirty="0" smtClean="0"/>
              <a:t> : Tell whether the triangle is</a:t>
            </a:r>
          </a:p>
          <a:p>
            <a:pPr>
              <a:buFont typeface="Wingdings 2" pitchFamily="18" charset="2"/>
              <a:buNone/>
            </a:pPr>
            <a:r>
              <a:rPr lang="en-US" altLang="ko-KR" sz="2800" dirty="0" smtClean="0"/>
              <a:t>  • </a:t>
            </a:r>
            <a:r>
              <a:rPr lang="ko-KR" altLang="en-US" sz="2800" dirty="0" smtClean="0"/>
              <a:t>부등변삼각형 </a:t>
            </a:r>
            <a:r>
              <a:rPr lang="en-US" altLang="ko-KR" sz="2800" dirty="0" smtClean="0"/>
              <a:t>(Scalene) : no two sides are equal</a:t>
            </a:r>
          </a:p>
          <a:p>
            <a:pPr>
              <a:buFont typeface="Wingdings 2" pitchFamily="18" charset="2"/>
              <a:buNone/>
            </a:pPr>
            <a:r>
              <a:rPr lang="en-US" altLang="ko-KR" sz="2800" dirty="0" smtClean="0"/>
              <a:t>  • </a:t>
            </a:r>
            <a:r>
              <a:rPr lang="ko-KR" altLang="en-US" sz="2800" dirty="0" smtClean="0"/>
              <a:t>이등변삼각형</a:t>
            </a:r>
            <a:r>
              <a:rPr lang="en-US" altLang="ko-KR" sz="2800" dirty="0" smtClean="0"/>
              <a:t>(Isosceles) : exactly two sides are equal</a:t>
            </a:r>
          </a:p>
          <a:p>
            <a:pPr>
              <a:buFont typeface="Wingdings 2" pitchFamily="18" charset="2"/>
              <a:buNone/>
            </a:pPr>
            <a:r>
              <a:rPr lang="en-US" altLang="ko-KR" sz="2800" dirty="0" smtClean="0"/>
              <a:t>  • </a:t>
            </a:r>
            <a:r>
              <a:rPr lang="ko-KR" altLang="en-US" sz="2800" dirty="0" smtClean="0"/>
              <a:t>정삼각형 </a:t>
            </a:r>
            <a:r>
              <a:rPr lang="en-US" altLang="ko-KR" sz="2800" dirty="0" smtClean="0"/>
              <a:t>(Equilateral) : all sides are equal</a:t>
            </a:r>
          </a:p>
          <a:p>
            <a:pPr>
              <a:buFont typeface="Wingdings 2" pitchFamily="18" charset="2"/>
              <a:buNone/>
            </a:pPr>
            <a:r>
              <a:rPr lang="en-US" altLang="ko-KR" sz="2800" dirty="0" smtClean="0">
                <a:solidFill>
                  <a:srgbClr val="FF0000"/>
                </a:solidFill>
              </a:rPr>
              <a:t>Create</a:t>
            </a:r>
            <a:r>
              <a:rPr lang="en-US" altLang="ko-KR" sz="2800" dirty="0" smtClean="0"/>
              <a:t> a Set of </a:t>
            </a:r>
            <a:r>
              <a:rPr lang="en-US" altLang="ko-KR" sz="2800" dirty="0" smtClean="0">
                <a:solidFill>
                  <a:srgbClr val="FF0000"/>
                </a:solidFill>
              </a:rPr>
              <a:t>Test Cases </a:t>
            </a:r>
            <a:r>
              <a:rPr lang="en-US" altLang="ko-KR" sz="2800" dirty="0" smtClean="0"/>
              <a:t>for this program</a:t>
            </a:r>
          </a:p>
          <a:p>
            <a:pPr>
              <a:buFont typeface="Wingdings 2" pitchFamily="18" charset="2"/>
              <a:buNone/>
            </a:pPr>
            <a:r>
              <a:rPr lang="en-US" altLang="ko-KR" sz="2800" dirty="0" smtClean="0"/>
              <a:t>	 (3,4,5), (2,2,1), (1,1,1) ?</a:t>
            </a:r>
            <a:endParaRPr lang="ko-KR" altLang="en-US" sz="2800" dirty="0"/>
          </a:p>
        </p:txBody>
      </p:sp>
    </p:spTree>
    <p:extLst>
      <p:ext uri="{BB962C8B-B14F-4D97-AF65-F5344CB8AC3E}">
        <p14:creationId xmlns:p14="http://schemas.microsoft.com/office/powerpoint/2010/main" val="1945145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Precondition (Input Validity) Check</a:t>
            </a:r>
            <a:endParaRPr lang="ko-KR" altLang="en-US" dirty="0"/>
          </a:p>
        </p:txBody>
      </p:sp>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24</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14422"/>
            <a:ext cx="8715436" cy="5214974"/>
          </a:xfrm>
        </p:spPr>
        <p:txBody>
          <a:bodyPr>
            <a:normAutofit fontScale="92500" lnSpcReduction="20000"/>
          </a:bodyPr>
          <a:lstStyle/>
          <a:p>
            <a:r>
              <a:rPr lang="en-US" altLang="ko-KR" dirty="0" smtClean="0"/>
              <a:t>Condition 1: a &gt; 0, b &gt; 0, c &gt; 0</a:t>
            </a:r>
          </a:p>
          <a:p>
            <a:r>
              <a:rPr lang="en-US" altLang="ko-KR" dirty="0" smtClean="0"/>
              <a:t>Condition 2: a &lt; b + c</a:t>
            </a:r>
          </a:p>
          <a:p>
            <a:pPr lvl="1"/>
            <a:r>
              <a:rPr lang="en-US" altLang="ko-KR" dirty="0" smtClean="0"/>
              <a:t>Ex. (4, 2, 1) is an invalid triangle</a:t>
            </a:r>
          </a:p>
          <a:p>
            <a:pPr lvl="1"/>
            <a:r>
              <a:rPr lang="en-US" altLang="ko-KR" dirty="0" smtClean="0"/>
              <a:t>Permutation of the above condition</a:t>
            </a:r>
          </a:p>
          <a:p>
            <a:pPr lvl="2"/>
            <a:r>
              <a:rPr lang="en-US" altLang="ko-KR" dirty="0" smtClean="0"/>
              <a:t>a &lt; b +c </a:t>
            </a:r>
          </a:p>
          <a:p>
            <a:pPr lvl="2"/>
            <a:r>
              <a:rPr lang="en-US" altLang="ko-KR" dirty="0" smtClean="0"/>
              <a:t>b &lt; a + c</a:t>
            </a:r>
          </a:p>
          <a:p>
            <a:pPr lvl="2"/>
            <a:r>
              <a:rPr lang="en-US" altLang="ko-KR" dirty="0" smtClean="0"/>
              <a:t>c &lt; a + b</a:t>
            </a:r>
          </a:p>
          <a:p>
            <a:r>
              <a:rPr lang="en-US" altLang="ko-KR" dirty="0" smtClean="0"/>
              <a:t>What if b + c exceeds 2</a:t>
            </a:r>
            <a:r>
              <a:rPr lang="en-US" altLang="ko-KR" baseline="30000" dirty="0" smtClean="0"/>
              <a:t>32  </a:t>
            </a:r>
            <a:r>
              <a:rPr lang="en-US" altLang="ko-KR" dirty="0" smtClean="0"/>
              <a:t>(i.e. overflow)?</a:t>
            </a:r>
          </a:p>
          <a:p>
            <a:pPr lvl="1"/>
            <a:r>
              <a:rPr lang="en-US" altLang="ko-KR" dirty="0" smtClean="0"/>
              <a:t>long </a:t>
            </a:r>
            <a:r>
              <a:rPr lang="en-US" altLang="ko-KR" dirty="0" err="1" smtClean="0"/>
              <a:t>v.s</a:t>
            </a:r>
            <a:r>
              <a:rPr lang="en-US" altLang="ko-KR" dirty="0" smtClean="0"/>
              <a:t>. </a:t>
            </a:r>
            <a:r>
              <a:rPr lang="en-US" altLang="ko-KR" dirty="0" err="1" smtClean="0"/>
              <a:t>int</a:t>
            </a:r>
            <a:r>
              <a:rPr lang="en-US" altLang="ko-KR" dirty="0" smtClean="0"/>
              <a:t> </a:t>
            </a:r>
            <a:r>
              <a:rPr lang="en-US" altLang="ko-KR" dirty="0" err="1" smtClean="0"/>
              <a:t>v.s</a:t>
            </a:r>
            <a:r>
              <a:rPr lang="en-US" altLang="ko-KR" dirty="0" smtClean="0"/>
              <a:t>. short. </a:t>
            </a:r>
            <a:r>
              <a:rPr lang="en-US" altLang="ko-KR" dirty="0" err="1" smtClean="0"/>
              <a:t>v.s</a:t>
            </a:r>
            <a:r>
              <a:rPr lang="en-US" altLang="ko-KR" dirty="0" smtClean="0"/>
              <a:t>. char  </a:t>
            </a:r>
          </a:p>
          <a:p>
            <a:r>
              <a:rPr lang="en-US" altLang="ko-KR" dirty="0" smtClean="0">
                <a:solidFill>
                  <a:srgbClr val="FF0000"/>
                </a:solidFill>
              </a:rPr>
              <a:t>Developers often fail to consider implicit preconditions</a:t>
            </a:r>
          </a:p>
          <a:p>
            <a:pPr lvl="1"/>
            <a:r>
              <a:rPr lang="en-US" altLang="ko-KR" dirty="0" smtClean="0">
                <a:solidFill>
                  <a:srgbClr val="FF0000"/>
                </a:solidFill>
              </a:rPr>
              <a:t>Cause of many hard-to-find bugs</a:t>
            </a:r>
            <a:endParaRPr lang="ko-KR" altLang="en-US" dirty="0"/>
          </a:p>
        </p:txBody>
      </p:sp>
    </p:spTree>
    <p:extLst>
      <p:ext uri="{BB962C8B-B14F-4D97-AF65-F5344CB8AC3E}">
        <p14:creationId xmlns:p14="http://schemas.microsoft.com/office/powerpoint/2010/main" val="299207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linds(horizontal)">
                                      <p:cBhvr>
                                        <p:cTn id="37" dur="500"/>
                                        <p:tgtEl>
                                          <p:spTgt spid="6">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blinds(horizontal)">
                                      <p:cBhvr>
                                        <p:cTn id="4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25</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8" name="내용 개체 틀 5"/>
          <p:cNvSpPr txBox="1">
            <a:spLocks/>
          </p:cNvSpPr>
          <p:nvPr/>
        </p:nvSpPr>
        <p:spPr>
          <a:xfrm>
            <a:off x="-32" y="714356"/>
            <a:ext cx="3929090" cy="5214974"/>
          </a:xfrm>
          <a:prstGeom prst="rect">
            <a:avLst/>
          </a:prstGeom>
        </p:spPr>
        <p:txBody>
          <a:bodyPr vert="horz" lIns="91440" tIns="45720" rIns="91440" bIns="45720" rtlCol="0">
            <a:normAutofit fontScale="85000" lnSpcReduction="20000"/>
          </a:bodyPr>
          <a:lstStyle/>
          <a:p>
            <a:pPr marL="342900" indent="-342900" fontAlgn="auto">
              <a:spcBef>
                <a:spcPct val="20000"/>
              </a:spcBef>
              <a:spcAft>
                <a:spcPts val="0"/>
              </a:spcAft>
              <a:buFont typeface="Arial" pitchFamily="34" charset="0"/>
              <a:buChar char="•"/>
              <a:defRPr/>
            </a:pPr>
            <a:r>
              <a:rPr kumimoji="0" lang="en-US" altLang="ko-KR" sz="3600" b="0" dirty="0" smtClean="0">
                <a:solidFill>
                  <a:prstClr val="black"/>
                </a:solidFill>
                <a:latin typeface="Calibri" pitchFamily="34" charset="0"/>
                <a:ea typeface="맑은 고딕" panose="020B0503020000020004" pitchFamily="50" charset="-127"/>
              </a:rPr>
              <a:t># of test cases required?</a:t>
            </a:r>
          </a:p>
          <a:p>
            <a:pPr marL="1200150" lvl="1" indent="-742950" fontAlgn="auto">
              <a:spcBef>
                <a:spcPct val="20000"/>
              </a:spcBef>
              <a:spcAft>
                <a:spcPts val="0"/>
              </a:spcAft>
              <a:buFont typeface="+mj-ea"/>
              <a:buAutoNum type="circleNumDbPlain"/>
              <a:defRPr/>
            </a:pPr>
            <a:r>
              <a:rPr kumimoji="0" lang="en-US" altLang="ko-KR" sz="3600" b="0" dirty="0" smtClean="0">
                <a:solidFill>
                  <a:prstClr val="black"/>
                </a:solidFill>
                <a:latin typeface="Calibri" pitchFamily="34" charset="0"/>
                <a:ea typeface="맑은 고딕" panose="020B0503020000020004" pitchFamily="50" charset="-127"/>
              </a:rPr>
              <a:t>4</a:t>
            </a:r>
          </a:p>
          <a:p>
            <a:pPr marL="1200150" lvl="1" indent="-742950" fontAlgn="auto">
              <a:spcBef>
                <a:spcPct val="20000"/>
              </a:spcBef>
              <a:spcAft>
                <a:spcPts val="0"/>
              </a:spcAft>
              <a:buFont typeface="+mj-ea"/>
              <a:buAutoNum type="circleNumDbPlain"/>
              <a:defRPr/>
            </a:pPr>
            <a:r>
              <a:rPr kumimoji="0" lang="en-US" altLang="ko-KR" sz="3600" b="0" dirty="0" smtClean="0">
                <a:solidFill>
                  <a:prstClr val="black"/>
                </a:solidFill>
                <a:latin typeface="Calibri" pitchFamily="34" charset="0"/>
                <a:ea typeface="맑은 고딕" panose="020B0503020000020004" pitchFamily="50" charset="-127"/>
              </a:rPr>
              <a:t>10</a:t>
            </a:r>
          </a:p>
          <a:p>
            <a:pPr marL="1200150" lvl="1" indent="-742950" fontAlgn="auto">
              <a:spcBef>
                <a:spcPct val="20000"/>
              </a:spcBef>
              <a:spcAft>
                <a:spcPts val="0"/>
              </a:spcAft>
              <a:buFont typeface="+mj-ea"/>
              <a:buAutoNum type="circleNumDbPlain"/>
              <a:defRPr/>
            </a:pPr>
            <a:r>
              <a:rPr kumimoji="0" lang="en-US" altLang="ko-KR" sz="3600" b="0" dirty="0" smtClean="0">
                <a:solidFill>
                  <a:prstClr val="black"/>
                </a:solidFill>
                <a:latin typeface="Calibri" pitchFamily="34" charset="0"/>
                <a:ea typeface="맑은 고딕" panose="020B0503020000020004" pitchFamily="50" charset="-127"/>
              </a:rPr>
              <a:t>50</a:t>
            </a:r>
          </a:p>
          <a:p>
            <a:pPr marL="1200150" lvl="1" indent="-742950" fontAlgn="auto">
              <a:spcBef>
                <a:spcPct val="20000"/>
              </a:spcBef>
              <a:spcAft>
                <a:spcPts val="0"/>
              </a:spcAft>
              <a:buFont typeface="+mj-ea"/>
              <a:buAutoNum type="circleNumDbPlain"/>
              <a:defRPr/>
            </a:pPr>
            <a:r>
              <a:rPr kumimoji="0" lang="en-US" altLang="ko-KR" sz="3600" b="0" dirty="0" smtClean="0">
                <a:solidFill>
                  <a:prstClr val="black"/>
                </a:solidFill>
                <a:latin typeface="Calibri" pitchFamily="34" charset="0"/>
                <a:ea typeface="맑은 고딕" panose="020B0503020000020004" pitchFamily="50" charset="-127"/>
              </a:rPr>
              <a:t>100</a:t>
            </a:r>
          </a:p>
          <a:p>
            <a:pPr marL="342900" indent="-342900" fontAlgn="auto">
              <a:spcBef>
                <a:spcPct val="20000"/>
              </a:spcBef>
              <a:spcAft>
                <a:spcPts val="0"/>
              </a:spcAft>
              <a:buFont typeface="Arial" pitchFamily="34" charset="0"/>
              <a:buChar char="•"/>
              <a:defRPr/>
            </a:pPr>
            <a:r>
              <a:rPr kumimoji="0" lang="en-US" altLang="ko-KR" sz="3600" b="0" dirty="0" smtClean="0">
                <a:solidFill>
                  <a:prstClr val="black"/>
                </a:solidFill>
                <a:latin typeface="Calibri" pitchFamily="34" charset="0"/>
                <a:ea typeface="맑은 고딕" panose="020B0503020000020004" pitchFamily="50" charset="-127"/>
              </a:rPr>
              <a:t> # of feasible unique execution paths?</a:t>
            </a:r>
          </a:p>
          <a:p>
            <a:pPr marL="800100" lvl="1" indent="-342900" fontAlgn="auto">
              <a:spcBef>
                <a:spcPct val="20000"/>
              </a:spcBef>
              <a:spcAft>
                <a:spcPts val="0"/>
              </a:spcAft>
              <a:buFont typeface="Arial" pitchFamily="34" charset="0"/>
              <a:buChar char="•"/>
              <a:defRPr/>
            </a:pPr>
            <a:r>
              <a:rPr kumimoji="0" lang="en-US" altLang="ko-KR" sz="3600" b="0" dirty="0" smtClean="0">
                <a:solidFill>
                  <a:prstClr val="black"/>
                </a:solidFill>
                <a:latin typeface="Calibri" pitchFamily="34" charset="0"/>
                <a:ea typeface="맑은 고딕" panose="020B0503020000020004" pitchFamily="50" charset="-127"/>
              </a:rPr>
              <a:t>11 paths</a:t>
            </a:r>
          </a:p>
          <a:p>
            <a:pPr marL="800100" lvl="1" indent="-342900" fontAlgn="auto">
              <a:spcBef>
                <a:spcPct val="20000"/>
              </a:spcBef>
              <a:spcAft>
                <a:spcPts val="0"/>
              </a:spcAft>
              <a:buFont typeface="Arial" pitchFamily="34" charset="0"/>
              <a:buChar char="•"/>
            </a:pPr>
            <a:r>
              <a:rPr kumimoji="0" lang="en-US" altLang="ko-KR" sz="3600" b="0" dirty="0" smtClean="0">
                <a:solidFill>
                  <a:prstClr val="black"/>
                </a:solidFill>
                <a:latin typeface="Calibri" pitchFamily="34" charset="0"/>
                <a:ea typeface="맑은 고딕" panose="020B0503020000020004" pitchFamily="50" charset="-127"/>
              </a:rPr>
              <a:t>guess what test cases needed </a:t>
            </a:r>
          </a:p>
          <a:p>
            <a:pPr marL="342900" indent="-342900" fontAlgn="auto">
              <a:spcBef>
                <a:spcPct val="20000"/>
              </a:spcBef>
              <a:spcAft>
                <a:spcPts val="0"/>
              </a:spcAft>
              <a:buFont typeface="Arial" pitchFamily="34" charset="0"/>
              <a:buChar char="•"/>
              <a:defRPr/>
            </a:pPr>
            <a:endParaRPr kumimoji="0" lang="ko-KR" altLang="en-US" sz="3600" b="0" dirty="0">
              <a:solidFill>
                <a:prstClr val="black"/>
              </a:solidFill>
              <a:latin typeface="Calibri" pitchFamily="34" charset="0"/>
              <a:ea typeface="맑은 고딕" panose="020B0503020000020004" pitchFamily="50" charset="-127"/>
            </a:endParaRPr>
          </a:p>
        </p:txBody>
      </p:sp>
      <p:grpSp>
        <p:nvGrpSpPr>
          <p:cNvPr id="13" name="그룹 12"/>
          <p:cNvGrpSpPr/>
          <p:nvPr/>
        </p:nvGrpSpPr>
        <p:grpSpPr>
          <a:xfrm>
            <a:off x="4000496" y="13336"/>
            <a:ext cx="5067300" cy="6773250"/>
            <a:chOff x="4000496" y="13336"/>
            <a:chExt cx="5067300" cy="6773250"/>
          </a:xfrm>
        </p:grpSpPr>
        <p:pic>
          <p:nvPicPr>
            <p:cNvPr id="89091" name="Picture 3"/>
            <p:cNvPicPr>
              <a:picLocks noChangeAspect="1" noChangeArrowheads="1"/>
            </p:cNvPicPr>
            <p:nvPr/>
          </p:nvPicPr>
          <p:blipFill>
            <a:blip r:embed="rId3"/>
            <a:srcRect b="2589"/>
            <a:stretch>
              <a:fillRect/>
            </a:stretch>
          </p:blipFill>
          <p:spPr bwMode="auto">
            <a:xfrm>
              <a:off x="4000496" y="13336"/>
              <a:ext cx="5067300" cy="6773250"/>
            </a:xfrm>
            <a:prstGeom prst="rect">
              <a:avLst/>
            </a:prstGeom>
            <a:noFill/>
            <a:ln w="38100">
              <a:solidFill>
                <a:schemeClr val="accent1"/>
              </a:solidFill>
              <a:miter lim="800000"/>
              <a:headEnd/>
              <a:tailEnd/>
            </a:ln>
            <a:effectLst/>
          </p:spPr>
        </p:pic>
        <p:sp>
          <p:nvSpPr>
            <p:cNvPr id="12" name="직사각형 11"/>
            <p:cNvSpPr/>
            <p:nvPr/>
          </p:nvSpPr>
          <p:spPr>
            <a:xfrm>
              <a:off x="4000496" y="142852"/>
              <a:ext cx="1928826" cy="1754326"/>
            </a:xfrm>
            <a:prstGeom prst="rect">
              <a:avLst/>
            </a:prstGeom>
          </p:spPr>
          <p:txBody>
            <a:bodyPr wrap="square">
              <a:spAutoFit/>
            </a:bodyPr>
            <a:lstStyle/>
            <a:p>
              <a:pPr fontAlgn="auto">
                <a:spcBef>
                  <a:spcPts val="0"/>
                </a:spcBef>
                <a:spcAft>
                  <a:spcPts val="0"/>
                </a:spcAft>
              </a:pPr>
              <a:r>
                <a:rPr kumimoji="0" lang="en-US" altLang="ko-KR" sz="1800" b="0" dirty="0" smtClean="0">
                  <a:solidFill>
                    <a:prstClr val="black"/>
                  </a:solidFill>
                  <a:latin typeface="Calibri" pitchFamily="34" charset="0"/>
                  <a:ea typeface="맑은 고딕" panose="020B0503020000020004" pitchFamily="50" charset="-127"/>
                </a:rPr>
                <a:t>“Software Testing a craftsman’s approach” 2</a:t>
              </a:r>
              <a:r>
                <a:rPr kumimoji="0" lang="en-US" altLang="ko-KR" sz="1800" b="0" baseline="30000" dirty="0" smtClean="0">
                  <a:solidFill>
                    <a:prstClr val="black"/>
                  </a:solidFill>
                  <a:latin typeface="Calibri" pitchFamily="34" charset="0"/>
                  <a:ea typeface="맑은 고딕" panose="020B0503020000020004" pitchFamily="50" charset="-127"/>
                </a:rPr>
                <a:t>nd</a:t>
              </a:r>
              <a:r>
                <a:rPr kumimoji="0" lang="en-US" altLang="ko-KR" sz="1800" b="0" dirty="0" smtClean="0">
                  <a:solidFill>
                    <a:prstClr val="black"/>
                  </a:solidFill>
                  <a:latin typeface="Calibri" pitchFamily="34" charset="0"/>
                  <a:ea typeface="맑은 고딕" panose="020B0503020000020004" pitchFamily="50" charset="-127"/>
                </a:rPr>
                <a:t> </a:t>
              </a:r>
              <a:r>
                <a:rPr kumimoji="0" lang="en-US" altLang="ko-KR" sz="1800" b="0" dirty="0" err="1" smtClean="0">
                  <a:solidFill>
                    <a:prstClr val="black"/>
                  </a:solidFill>
                  <a:latin typeface="Calibri" pitchFamily="34" charset="0"/>
                  <a:ea typeface="맑은 고딕" panose="020B0503020000020004" pitchFamily="50" charset="-127"/>
                </a:rPr>
                <a:t>ed</a:t>
              </a:r>
              <a:r>
                <a:rPr kumimoji="0" lang="en-US" altLang="ko-KR" sz="1800" b="0" dirty="0" smtClean="0">
                  <a:solidFill>
                    <a:prstClr val="black"/>
                  </a:solidFill>
                  <a:latin typeface="Calibri" pitchFamily="34" charset="0"/>
                  <a:ea typeface="맑은 고딕" panose="020B0503020000020004" pitchFamily="50" charset="-127"/>
                </a:rPr>
                <a:t> by </a:t>
              </a:r>
              <a:r>
                <a:rPr kumimoji="0" lang="en-US" altLang="ko-KR" sz="1800" b="0" dirty="0" err="1" smtClean="0">
                  <a:solidFill>
                    <a:prstClr val="black"/>
                  </a:solidFill>
                  <a:latin typeface="Calibri" pitchFamily="34" charset="0"/>
                  <a:ea typeface="맑은 고딕" panose="020B0503020000020004" pitchFamily="50" charset="-127"/>
                </a:rPr>
                <a:t>P.C.Jorgensen</a:t>
              </a:r>
              <a:r>
                <a:rPr kumimoji="0" lang="en-US" altLang="ko-KR" sz="1800" b="0" dirty="0" smtClean="0">
                  <a:solidFill>
                    <a:prstClr val="black"/>
                  </a:solidFill>
                  <a:latin typeface="Calibri" pitchFamily="34" charset="0"/>
                  <a:ea typeface="맑은 고딕" panose="020B0503020000020004" pitchFamily="50" charset="-127"/>
                </a:rPr>
                <a:t> </a:t>
              </a:r>
            </a:p>
            <a:p>
              <a:pPr fontAlgn="auto">
                <a:spcBef>
                  <a:spcPts val="0"/>
                </a:spcBef>
                <a:spcAft>
                  <a:spcPts val="0"/>
                </a:spcAft>
              </a:pPr>
              <a:r>
                <a:rPr kumimoji="0" lang="en-US" altLang="ko-KR" sz="1800" b="0" dirty="0" smtClean="0">
                  <a:solidFill>
                    <a:prstClr val="black"/>
                  </a:solidFill>
                  <a:latin typeface="Calibri" pitchFamily="34" charset="0"/>
                  <a:ea typeface="맑은 고딕" panose="020B0503020000020004" pitchFamily="50" charset="-127"/>
                </a:rPr>
                <a:t>(no check for positive inputs)</a:t>
              </a:r>
              <a:endParaRPr kumimoji="0" lang="ko-KR" altLang="en-US" sz="1800" b="0" dirty="0">
                <a:solidFill>
                  <a:prstClr val="black"/>
                </a:solidFill>
                <a:latin typeface="맑은 고딕"/>
                <a:ea typeface="맑은 고딕" panose="020B0503020000020004" pitchFamily="50" charset="-127"/>
              </a:endParaRPr>
            </a:p>
          </p:txBody>
        </p:sp>
      </p:grpSp>
      <p:pic>
        <p:nvPicPr>
          <p:cNvPr id="14" name="Picture 2"/>
          <p:cNvPicPr>
            <a:picLocks noChangeAspect="1" noChangeArrowheads="1"/>
          </p:cNvPicPr>
          <p:nvPr/>
        </p:nvPicPr>
        <p:blipFill>
          <a:blip r:embed="rId4" cstate="print"/>
          <a:srcRect/>
          <a:stretch>
            <a:fillRect/>
          </a:stretch>
        </p:blipFill>
        <p:spPr bwMode="auto">
          <a:xfrm>
            <a:off x="4000496" y="18952"/>
            <a:ext cx="5143504" cy="683904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39286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linds(horizontal)">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linds(horizontal)">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blinds(horizontal)">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More Complex Testing Situations (1/3) </a:t>
            </a:r>
            <a:endParaRPr lang="ko-KR" altLang="en-US" dirty="0"/>
          </a:p>
        </p:txBody>
      </p:sp>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26</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14422"/>
            <a:ext cx="8715436" cy="5214974"/>
          </a:xfrm>
        </p:spPr>
        <p:txBody>
          <a:bodyPr>
            <a:normAutofit/>
          </a:bodyPr>
          <a:lstStyle/>
          <a:p>
            <a:r>
              <a:rPr lang="en-US" altLang="ko-KR" dirty="0" smtClean="0"/>
              <a:t>Software is constantly </a:t>
            </a:r>
            <a:r>
              <a:rPr lang="en-US" altLang="ko-KR" dirty="0" smtClean="0">
                <a:solidFill>
                  <a:srgbClr val="FF0000"/>
                </a:solidFill>
              </a:rPr>
              <a:t>changing</a:t>
            </a:r>
          </a:p>
          <a:p>
            <a:pPr lvl="1"/>
            <a:r>
              <a:rPr lang="en-US" altLang="ko-KR" dirty="0" smtClean="0"/>
              <a:t>What if “integer value” is relaxed to “floating  value” ?</a:t>
            </a:r>
          </a:p>
          <a:p>
            <a:pPr lvl="2"/>
            <a:r>
              <a:rPr lang="en-US" altLang="ko-KR" dirty="0" smtClean="0"/>
              <a:t>Round-off errors should be handled explicitly</a:t>
            </a:r>
          </a:p>
          <a:p>
            <a:pPr lvl="1"/>
            <a:r>
              <a:rPr lang="en-US" altLang="ko-KR" dirty="0" smtClean="0"/>
              <a:t>What if new statements S</a:t>
            </a:r>
            <a:r>
              <a:rPr lang="en-US" altLang="ko-KR" baseline="-25000" dirty="0" smtClean="0"/>
              <a:t>1</a:t>
            </a:r>
            <a:r>
              <a:rPr lang="en-US" altLang="ko-KR" dirty="0" smtClean="0"/>
              <a:t> … </a:t>
            </a:r>
            <a:r>
              <a:rPr lang="en-US" altLang="ko-KR" dirty="0" err="1" smtClean="0"/>
              <a:t>S</a:t>
            </a:r>
            <a:r>
              <a:rPr lang="en-US" altLang="ko-KR" baseline="-25000" dirty="0" err="1" smtClean="0"/>
              <a:t>n</a:t>
            </a:r>
            <a:r>
              <a:rPr lang="en-US" altLang="ko-KR" baseline="-25000" dirty="0" smtClean="0"/>
              <a:t> </a:t>
            </a:r>
            <a:r>
              <a:rPr lang="en-US" altLang="ko-KR" dirty="0" smtClean="0"/>
              <a:t> are added to check whether the given triangle is </a:t>
            </a:r>
            <a:r>
              <a:rPr lang="ko-KR" altLang="en-US" dirty="0" smtClean="0"/>
              <a:t>직각삼각형 </a:t>
            </a:r>
            <a:r>
              <a:rPr lang="en-US" altLang="ko-KR" dirty="0" smtClean="0"/>
              <a:t>(a right angle triangle)?</a:t>
            </a:r>
          </a:p>
          <a:p>
            <a:pPr lvl="2"/>
            <a:r>
              <a:rPr lang="en-US" altLang="ko-KR" dirty="0" smtClean="0"/>
              <a:t>Will you test all previous tests again?</a:t>
            </a:r>
          </a:p>
          <a:p>
            <a:pPr lvl="2"/>
            <a:r>
              <a:rPr lang="en-US" altLang="ko-KR" dirty="0" smtClean="0"/>
              <a:t>How to create minimal test cases to check the changed parts of the target program</a:t>
            </a:r>
          </a:p>
          <a:p>
            <a:pPr>
              <a:buNone/>
            </a:pPr>
            <a:endParaRPr lang="en-US" altLang="ko-KR" dirty="0" smtClean="0"/>
          </a:p>
          <a:p>
            <a:pPr>
              <a:buNone/>
            </a:pPr>
            <a:endParaRPr lang="ko-KR" altLang="en-US" dirty="0"/>
          </a:p>
        </p:txBody>
      </p:sp>
    </p:spTree>
    <p:extLst>
      <p:ext uri="{BB962C8B-B14F-4D97-AF65-F5344CB8AC3E}">
        <p14:creationId xmlns:p14="http://schemas.microsoft.com/office/powerpoint/2010/main" val="5960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More Complex Testing Situations  (2/3)</a:t>
            </a:r>
            <a:endParaRPr lang="ko-KR" altLang="en-US" dirty="0"/>
          </a:p>
        </p:txBody>
      </p:sp>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27</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14422"/>
            <a:ext cx="8715436" cy="5214974"/>
          </a:xfrm>
        </p:spPr>
        <p:txBody>
          <a:bodyPr>
            <a:normAutofit/>
          </a:bodyPr>
          <a:lstStyle/>
          <a:p>
            <a:r>
              <a:rPr lang="en-US" altLang="ko-KR" dirty="0" smtClean="0"/>
              <a:t> </a:t>
            </a:r>
            <a:r>
              <a:rPr lang="en-US" altLang="ko-KR" dirty="0" smtClean="0">
                <a:solidFill>
                  <a:srgbClr val="FF0000"/>
                </a:solidFill>
              </a:rPr>
              <a:t>Regression testing </a:t>
            </a:r>
            <a:r>
              <a:rPr lang="en-US" altLang="ko-KR" dirty="0" smtClean="0"/>
              <a:t>is essential</a:t>
            </a:r>
          </a:p>
          <a:p>
            <a:pPr lvl="1"/>
            <a:r>
              <a:rPr lang="en-US" altLang="ko-KR" dirty="0" smtClean="0"/>
              <a:t>How to select statements/conditions </a:t>
            </a:r>
            <a:r>
              <a:rPr lang="en-US" altLang="ko-KR" dirty="0" smtClean="0">
                <a:solidFill>
                  <a:srgbClr val="FF0000"/>
                </a:solidFill>
              </a:rPr>
              <a:t>affected</a:t>
            </a:r>
            <a:r>
              <a:rPr lang="en-US" altLang="ko-KR" dirty="0" smtClean="0"/>
              <a:t> by the revision of the program?</a:t>
            </a:r>
          </a:p>
          <a:p>
            <a:pPr lvl="1"/>
            <a:r>
              <a:rPr lang="en-US" altLang="ko-KR" dirty="0" smtClean="0"/>
              <a:t>How to create test cases to </a:t>
            </a:r>
            <a:r>
              <a:rPr lang="en-US" altLang="ko-KR" dirty="0" smtClean="0">
                <a:solidFill>
                  <a:srgbClr val="FF0000"/>
                </a:solidFill>
              </a:rPr>
              <a:t>cover</a:t>
            </a:r>
            <a:r>
              <a:rPr lang="en-US" altLang="ko-KR" dirty="0" smtClean="0"/>
              <a:t> those statements/conditions?</a:t>
            </a:r>
          </a:p>
          <a:p>
            <a:pPr lvl="1"/>
            <a:r>
              <a:rPr lang="en-US" altLang="ko-KR" dirty="0" smtClean="0"/>
              <a:t>How to create </a:t>
            </a:r>
            <a:r>
              <a:rPr lang="en-US" altLang="ko-KR" dirty="0" smtClean="0">
                <a:solidFill>
                  <a:srgbClr val="FF0000"/>
                </a:solidFill>
              </a:rPr>
              <a:t>efficient</a:t>
            </a:r>
            <a:r>
              <a:rPr lang="en-US" altLang="ko-KR" dirty="0" smtClean="0"/>
              <a:t> test cases?</a:t>
            </a:r>
          </a:p>
          <a:p>
            <a:pPr lvl="2"/>
            <a:r>
              <a:rPr lang="en-US" altLang="ko-KR" dirty="0" smtClean="0"/>
              <a:t>How to create a minimal set of test cases (i.e. # of test cases is small)?</a:t>
            </a:r>
          </a:p>
          <a:p>
            <a:pPr lvl="2"/>
            <a:r>
              <a:rPr lang="en-US" altLang="ko-KR" dirty="0" smtClean="0"/>
              <a:t>How to create a minimal test case (i.e. causing minimal execution time)?</a:t>
            </a:r>
          </a:p>
          <a:p>
            <a:pPr lvl="1"/>
            <a:r>
              <a:rPr lang="en-US" altLang="ko-KR" dirty="0" smtClean="0"/>
              <a:t>How to </a:t>
            </a:r>
            <a:r>
              <a:rPr lang="en-US" altLang="ko-KR" dirty="0" smtClean="0">
                <a:solidFill>
                  <a:srgbClr val="FF0000"/>
                </a:solidFill>
              </a:rPr>
              <a:t>reuse</a:t>
            </a:r>
            <a:r>
              <a:rPr lang="en-US" altLang="ko-KR" dirty="0" smtClean="0"/>
              <a:t> pre-existing test cases?  </a:t>
            </a:r>
          </a:p>
          <a:p>
            <a:pPr>
              <a:buNone/>
            </a:pPr>
            <a:endParaRPr lang="ko-KR" altLang="en-US" dirty="0"/>
          </a:p>
        </p:txBody>
      </p:sp>
    </p:spTree>
    <p:extLst>
      <p:ext uri="{BB962C8B-B14F-4D97-AF65-F5344CB8AC3E}">
        <p14:creationId xmlns:p14="http://schemas.microsoft.com/office/powerpoint/2010/main" val="22550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linds(horizontal)">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More Complex Testing Situations  (3/3)</a:t>
            </a:r>
            <a:endParaRPr lang="ko-KR" altLang="en-US" dirty="0"/>
          </a:p>
        </p:txBody>
      </p:sp>
      <p:sp>
        <p:nvSpPr>
          <p:cNvPr id="3" name="날짜 개체 틀 2"/>
          <p:cNvSpPr>
            <a:spLocks noGrp="1"/>
          </p:cNvSpPr>
          <p:nvPr>
            <p:ph type="dt" sz="half" idx="10"/>
          </p:nvPr>
        </p:nvSpPr>
        <p:spPr/>
        <p:txBody>
          <a:bodyPr/>
          <a:lstStyle/>
          <a:p>
            <a:r>
              <a:rPr lang="en-US" altLang="ko-KR" dirty="0" smtClean="0">
                <a:solidFill>
                  <a:prstClr val="black">
                    <a:tint val="75000"/>
                  </a:prstClr>
                </a:solidFill>
              </a:rPr>
              <a:t>Moonzoo Kim       </a:t>
            </a:r>
            <a:endParaRPr lang="en-US" altLang="ko-KR"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28</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14422"/>
            <a:ext cx="8715436" cy="5214974"/>
          </a:xfrm>
        </p:spPr>
        <p:txBody>
          <a:bodyPr>
            <a:normAutofit lnSpcReduction="10000"/>
          </a:bodyPr>
          <a:lstStyle/>
          <a:p>
            <a:r>
              <a:rPr lang="en-US" altLang="ko-KR" dirty="0" smtClean="0"/>
              <a:t>However, conventional coverage is </a:t>
            </a:r>
            <a:r>
              <a:rPr lang="en-US" altLang="ko-KR" dirty="0" smtClean="0">
                <a:solidFill>
                  <a:srgbClr val="FF0000"/>
                </a:solidFill>
              </a:rPr>
              <a:t>not</a:t>
            </a:r>
            <a:r>
              <a:rPr lang="en-US" altLang="ko-KR" dirty="0" smtClean="0"/>
              <a:t> </a:t>
            </a:r>
            <a:r>
              <a:rPr lang="en-US" altLang="ko-KR" dirty="0" smtClean="0">
                <a:solidFill>
                  <a:srgbClr val="FF0000"/>
                </a:solidFill>
              </a:rPr>
              <a:t>complete</a:t>
            </a:r>
          </a:p>
          <a:p>
            <a:pPr lvl="1"/>
            <a:r>
              <a:rPr lang="en-US" altLang="ko-KR" dirty="0" smtClean="0"/>
              <a:t>Ex.  </a:t>
            </a:r>
            <a:r>
              <a:rPr lang="en-US" altLang="ko-KR" dirty="0" err="1" smtClean="0"/>
              <a:t>Int</a:t>
            </a:r>
            <a:r>
              <a:rPr lang="en-US" altLang="ko-KR" dirty="0" smtClean="0"/>
              <a:t> adder(</a:t>
            </a:r>
            <a:r>
              <a:rPr lang="en-US" altLang="ko-KR" dirty="0" err="1" smtClean="0"/>
              <a:t>int</a:t>
            </a:r>
            <a:r>
              <a:rPr lang="en-US" altLang="ko-KR" dirty="0" smtClean="0"/>
              <a:t> x, </a:t>
            </a:r>
            <a:r>
              <a:rPr lang="en-US" altLang="ko-KR" dirty="0" err="1" smtClean="0"/>
              <a:t>int</a:t>
            </a:r>
            <a:r>
              <a:rPr lang="en-US" altLang="ko-KR" dirty="0" smtClean="0"/>
              <a:t> y) { return 3;}</a:t>
            </a:r>
          </a:p>
          <a:p>
            <a:pPr lvl="2"/>
            <a:r>
              <a:rPr lang="en-US" altLang="ko-KR" dirty="0" smtClean="0"/>
              <a:t>Test case (x=1,y=2) covers all statements/branches of the target program and detects no error</a:t>
            </a:r>
          </a:p>
          <a:p>
            <a:pPr lvl="2"/>
            <a:r>
              <a:rPr lang="en-US" altLang="ko-KR" dirty="0" smtClean="0"/>
              <a:t> In other words, all variable values must be explored for complete results</a:t>
            </a:r>
          </a:p>
          <a:p>
            <a:r>
              <a:rPr lang="en-US" altLang="ko-KR" dirty="0" smtClean="0"/>
              <a:t>Formal verification aims to guarantee completeness</a:t>
            </a:r>
          </a:p>
          <a:p>
            <a:pPr lvl="1"/>
            <a:r>
              <a:rPr lang="en-US" altLang="ko-KR" dirty="0" smtClean="0">
                <a:solidFill>
                  <a:srgbClr val="FF0000"/>
                </a:solidFill>
              </a:rPr>
              <a:t>Model checking </a:t>
            </a:r>
            <a:r>
              <a:rPr lang="en-US" altLang="ko-KR" dirty="0" smtClean="0"/>
              <a:t>analyzes all possible x, y values through 2</a:t>
            </a:r>
            <a:r>
              <a:rPr lang="en-US" altLang="ko-KR" baseline="30000" dirty="0" smtClean="0"/>
              <a:t>64</a:t>
            </a:r>
            <a:r>
              <a:rPr lang="en-US" altLang="ko-KR" dirty="0" smtClean="0"/>
              <a:t> (=2</a:t>
            </a:r>
            <a:r>
              <a:rPr lang="en-US" altLang="ko-KR" baseline="30000" dirty="0" smtClean="0"/>
              <a:t>32 </a:t>
            </a:r>
            <a:r>
              <a:rPr lang="en-US" altLang="ko-KR" dirty="0" smtClean="0"/>
              <a:t>x 2</a:t>
            </a:r>
            <a:r>
              <a:rPr lang="en-US" altLang="ko-KR" baseline="30000" dirty="0" smtClean="0"/>
              <a:t>32</a:t>
            </a:r>
            <a:r>
              <a:rPr lang="en-US" altLang="ko-KR" dirty="0" smtClean="0"/>
              <a:t>) cases</a:t>
            </a:r>
          </a:p>
          <a:p>
            <a:pPr lvl="1"/>
            <a:r>
              <a:rPr lang="en-US" altLang="ko-KR" dirty="0" smtClean="0"/>
              <a:t>However, model checking is more popular for </a:t>
            </a:r>
            <a:r>
              <a:rPr lang="en-US" altLang="ko-KR" dirty="0" smtClean="0">
                <a:solidFill>
                  <a:srgbClr val="FF0000"/>
                </a:solidFill>
              </a:rPr>
              <a:t>debugging</a:t>
            </a:r>
            <a:r>
              <a:rPr lang="en-US" altLang="ko-KR" dirty="0" smtClean="0"/>
              <a:t>, not verification</a:t>
            </a:r>
            <a:endParaRPr lang="en-US" altLang="ko-KR" baseline="30000" dirty="0"/>
          </a:p>
          <a:p>
            <a:pPr lvl="1"/>
            <a:endParaRPr lang="en-US" altLang="ko-KR" dirty="0" smtClean="0"/>
          </a:p>
        </p:txBody>
      </p:sp>
    </p:spTree>
    <p:extLst>
      <p:ext uri="{BB962C8B-B14F-4D97-AF65-F5344CB8AC3E}">
        <p14:creationId xmlns:p14="http://schemas.microsoft.com/office/powerpoint/2010/main" val="361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Concurrency</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29</a:t>
            </a:fld>
            <a:r>
              <a:rPr lang="en-US" altLang="ko-KR" dirty="0" smtClean="0">
                <a:solidFill>
                  <a:prstClr val="black">
                    <a:tint val="75000"/>
                  </a:prstClr>
                </a:solidFill>
              </a:rPr>
              <a:t>/21</a:t>
            </a:r>
            <a:endParaRPr lang="ko-KR" altLang="en-US" dirty="0">
              <a:solidFill>
                <a:prstClr val="black">
                  <a:tint val="75000"/>
                </a:prstClr>
              </a:solidFill>
            </a:endParaRPr>
          </a:p>
        </p:txBody>
      </p:sp>
      <p:sp>
        <p:nvSpPr>
          <p:cNvPr id="5" name="내용 개체 틀 4"/>
          <p:cNvSpPr>
            <a:spLocks noGrp="1"/>
          </p:cNvSpPr>
          <p:nvPr>
            <p:ph sz="quarter" idx="13"/>
          </p:nvPr>
        </p:nvSpPr>
        <p:spPr>
          <a:xfrm>
            <a:off x="-36512" y="908720"/>
            <a:ext cx="8429655" cy="5214974"/>
          </a:xfrm>
        </p:spPr>
        <p:txBody>
          <a:bodyPr/>
          <a:lstStyle/>
          <a:p>
            <a:r>
              <a:rPr lang="en-US" altLang="ko-KR" dirty="0" smtClean="0"/>
              <a:t>Concurrent programs have very high complexity due to </a:t>
            </a:r>
            <a:r>
              <a:rPr lang="en-US" altLang="ko-KR" dirty="0" smtClean="0">
                <a:solidFill>
                  <a:srgbClr val="FF0000"/>
                </a:solidFill>
              </a:rPr>
              <a:t>non-deterministic scheduling </a:t>
            </a:r>
          </a:p>
          <a:p>
            <a:r>
              <a:rPr lang="en-US" altLang="ko-KR" dirty="0" smtClean="0"/>
              <a:t>Ex.  </a:t>
            </a:r>
            <a:r>
              <a:rPr lang="en-US" altLang="ko-KR" sz="2800" dirty="0" err="1" smtClean="0"/>
              <a:t>int</a:t>
            </a:r>
            <a:r>
              <a:rPr lang="en-US" altLang="ko-KR" sz="2800" dirty="0" smtClean="0"/>
              <a:t> x=0, y=0, z =0;</a:t>
            </a:r>
          </a:p>
          <a:p>
            <a:pPr lvl="1">
              <a:buNone/>
            </a:pPr>
            <a:r>
              <a:rPr lang="en-US" altLang="ko-KR" dirty="0" smtClean="0"/>
              <a:t>void p() {x=y+1; y=z+1; z= x+1;}</a:t>
            </a:r>
          </a:p>
          <a:p>
            <a:pPr lvl="1">
              <a:buNone/>
            </a:pPr>
            <a:r>
              <a:rPr lang="en-US" altLang="ko-KR" dirty="0" smtClean="0"/>
              <a:t>void q() {y=z+1; z=x+1; x=y+1;}</a:t>
            </a:r>
          </a:p>
          <a:p>
            <a:pPr lvl="1"/>
            <a:r>
              <a:rPr lang="en-US" altLang="ko-KR" dirty="0" smtClean="0"/>
              <a:t>Total 20 interleaving scenarios</a:t>
            </a:r>
          </a:p>
          <a:p>
            <a:pPr marL="914400" lvl="2" indent="0">
              <a:buNone/>
            </a:pPr>
            <a:r>
              <a:rPr lang="en-US" altLang="ko-KR" dirty="0" smtClean="0"/>
              <a:t>= (3+3)!/(3!x3!)</a:t>
            </a:r>
          </a:p>
          <a:p>
            <a:pPr lvl="1"/>
            <a:r>
              <a:rPr lang="en-US" altLang="ko-KR" dirty="0" smtClean="0"/>
              <a:t>However, only 11 unique outcomes</a:t>
            </a:r>
          </a:p>
          <a:p>
            <a:pPr lvl="2"/>
            <a:endParaRPr lang="en-US" altLang="ko-KR" dirty="0" smtClean="0">
              <a:solidFill>
                <a:srgbClr val="FF0000"/>
              </a:solidFill>
            </a:endParaRPr>
          </a:p>
          <a:p>
            <a:pPr lvl="1">
              <a:buNone/>
            </a:pPr>
            <a:endParaRPr lang="en-US" altLang="ko-KR" dirty="0" smtClean="0">
              <a:solidFill>
                <a:srgbClr val="FF0000"/>
              </a:solidFill>
            </a:endParaRPr>
          </a:p>
          <a:p>
            <a:pPr lvl="1"/>
            <a:endParaRPr lang="en-US" altLang="ko-KR" dirty="0" smtClean="0">
              <a:solidFill>
                <a:srgbClr val="FF0000"/>
              </a:solidFill>
            </a:endParaRPr>
          </a:p>
          <a:p>
            <a:pPr lvl="1">
              <a:buNone/>
            </a:pPr>
            <a:endParaRPr lang="ko-KR" altLang="en-US" dirty="0">
              <a:solidFill>
                <a:srgbClr val="FF0000"/>
              </a:solidFill>
            </a:endParaRPr>
          </a:p>
        </p:txBody>
      </p:sp>
      <p:cxnSp>
        <p:nvCxnSpPr>
          <p:cNvPr id="8" name="직선 화살표 연결선 7"/>
          <p:cNvCxnSpPr/>
          <p:nvPr/>
        </p:nvCxnSpPr>
        <p:spPr>
          <a:xfrm>
            <a:off x="6583094"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a:off x="7368912"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a:off x="8154730" y="279062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6583094"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7368912"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8154730" y="3493892"/>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a:off x="6583094"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a:off x="7368912"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8154730" y="4136834"/>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6583094"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7368912"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a:off x="8154730" y="2066720"/>
            <a:ext cx="78581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rot="5400000">
            <a:off x="6230666" y="240428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rot="5400000">
            <a:off x="6231460" y="3151782"/>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rot="5400000">
            <a:off x="6231460" y="378520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rot="5400000">
            <a:off x="7014896" y="241835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5400000">
            <a:off x="7015690" y="316585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5400000">
            <a:off x="7015690" y="379927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rot="5400000">
            <a:off x="7800714" y="241835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rot="5400000">
            <a:off x="7801508" y="3165856"/>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rot="5400000">
            <a:off x="7801508" y="3799274"/>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rot="5400000">
            <a:off x="8586532" y="247571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rot="5400000">
            <a:off x="8587326" y="3223220"/>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rot="5400000">
            <a:off x="8587326" y="3856638"/>
            <a:ext cx="7048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60232" y="1412776"/>
            <a:ext cx="495649"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p()</a:t>
            </a:r>
            <a:endParaRPr kumimoji="0" lang="ko-KR" altLang="en-US" sz="1800" dirty="0">
              <a:solidFill>
                <a:prstClr val="black"/>
              </a:solidFill>
              <a:latin typeface="맑은 고딕"/>
              <a:ea typeface="맑은 고딕" panose="020B0503020000020004" pitchFamily="50" charset="-127"/>
            </a:endParaRPr>
          </a:p>
        </p:txBody>
      </p:sp>
      <p:sp>
        <p:nvSpPr>
          <p:cNvPr id="40" name="TextBox 39"/>
          <p:cNvSpPr txBox="1"/>
          <p:nvPr/>
        </p:nvSpPr>
        <p:spPr>
          <a:xfrm>
            <a:off x="5292080" y="2126016"/>
            <a:ext cx="495649"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q()</a:t>
            </a:r>
            <a:endParaRPr kumimoji="0" lang="ko-KR" altLang="en-US" sz="1800" dirty="0">
              <a:solidFill>
                <a:prstClr val="black"/>
              </a:solidFill>
              <a:latin typeface="맑은 고딕"/>
              <a:ea typeface="맑은 고딕" panose="020B0503020000020004" pitchFamily="50" charset="-127"/>
            </a:endParaRPr>
          </a:p>
        </p:txBody>
      </p:sp>
      <p:sp>
        <p:nvSpPr>
          <p:cNvPr id="41" name="TextBox 40"/>
          <p:cNvSpPr txBox="1"/>
          <p:nvPr/>
        </p:nvSpPr>
        <p:spPr>
          <a:xfrm>
            <a:off x="6568172" y="1686734"/>
            <a:ext cx="899605"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x=y+1</a:t>
            </a:r>
            <a:endParaRPr kumimoji="0" lang="ko-KR" altLang="en-US" sz="1800" dirty="0">
              <a:solidFill>
                <a:prstClr val="black"/>
              </a:solidFill>
              <a:latin typeface="맑은 고딕"/>
              <a:ea typeface="맑은 고딕" panose="020B0503020000020004" pitchFamily="50" charset="-127"/>
            </a:endParaRPr>
          </a:p>
        </p:txBody>
      </p:sp>
      <p:sp>
        <p:nvSpPr>
          <p:cNvPr id="42" name="TextBox 41"/>
          <p:cNvSpPr txBox="1"/>
          <p:nvPr/>
        </p:nvSpPr>
        <p:spPr>
          <a:xfrm>
            <a:off x="7360260" y="1696026"/>
            <a:ext cx="886781"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y=z+1</a:t>
            </a:r>
            <a:endParaRPr kumimoji="0" lang="ko-KR" altLang="en-US" sz="1800" dirty="0">
              <a:solidFill>
                <a:prstClr val="black"/>
              </a:solidFill>
              <a:latin typeface="맑은 고딕"/>
              <a:ea typeface="맑은 고딕" panose="020B0503020000020004" pitchFamily="50" charset="-127"/>
            </a:endParaRPr>
          </a:p>
        </p:txBody>
      </p:sp>
      <p:sp>
        <p:nvSpPr>
          <p:cNvPr id="43" name="TextBox 42"/>
          <p:cNvSpPr txBox="1"/>
          <p:nvPr/>
        </p:nvSpPr>
        <p:spPr>
          <a:xfrm>
            <a:off x="8152348" y="1686734"/>
            <a:ext cx="888385"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z=x+1</a:t>
            </a:r>
            <a:endParaRPr kumimoji="0" lang="ko-KR" altLang="en-US" sz="1800" dirty="0">
              <a:solidFill>
                <a:prstClr val="black"/>
              </a:solidFill>
              <a:latin typeface="맑은 고딕"/>
              <a:ea typeface="맑은 고딕" panose="020B0503020000020004" pitchFamily="50" charset="-127"/>
            </a:endParaRPr>
          </a:p>
        </p:txBody>
      </p:sp>
      <p:sp>
        <p:nvSpPr>
          <p:cNvPr id="44" name="TextBox 43"/>
          <p:cNvSpPr txBox="1"/>
          <p:nvPr/>
        </p:nvSpPr>
        <p:spPr>
          <a:xfrm>
            <a:off x="5701650" y="3589186"/>
            <a:ext cx="899605"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x=y+1</a:t>
            </a:r>
            <a:endParaRPr kumimoji="0" lang="ko-KR" altLang="en-US" sz="1800" dirty="0">
              <a:solidFill>
                <a:prstClr val="black"/>
              </a:solidFill>
              <a:latin typeface="맑은 고딕"/>
              <a:ea typeface="맑은 고딕" panose="020B0503020000020004" pitchFamily="50" charset="-127"/>
            </a:endParaRPr>
          </a:p>
        </p:txBody>
      </p:sp>
      <p:sp>
        <p:nvSpPr>
          <p:cNvPr id="45" name="TextBox 44"/>
          <p:cNvSpPr txBox="1"/>
          <p:nvPr/>
        </p:nvSpPr>
        <p:spPr>
          <a:xfrm>
            <a:off x="5761645" y="2155908"/>
            <a:ext cx="886781"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y=z+1</a:t>
            </a:r>
            <a:endParaRPr kumimoji="0" lang="ko-KR" altLang="en-US" sz="1800" dirty="0">
              <a:solidFill>
                <a:prstClr val="black"/>
              </a:solidFill>
              <a:latin typeface="맑은 고딕"/>
              <a:ea typeface="맑은 고딕" panose="020B0503020000020004" pitchFamily="50" charset="-127"/>
            </a:endParaRPr>
          </a:p>
        </p:txBody>
      </p:sp>
      <p:sp>
        <p:nvSpPr>
          <p:cNvPr id="46" name="TextBox 45"/>
          <p:cNvSpPr txBox="1"/>
          <p:nvPr/>
        </p:nvSpPr>
        <p:spPr>
          <a:xfrm>
            <a:off x="5760041" y="2962805"/>
            <a:ext cx="888385" cy="369332"/>
          </a:xfrm>
          <a:prstGeom prst="rect">
            <a:avLst/>
          </a:prstGeom>
          <a:noFill/>
        </p:spPr>
        <p:txBody>
          <a:bodyPr wrap="none" rtlCol="0">
            <a:spAutoFit/>
          </a:bodyPr>
          <a:lstStyle/>
          <a:p>
            <a:pPr fontAlgn="auto">
              <a:spcBef>
                <a:spcPts val="0"/>
              </a:spcBef>
              <a:spcAft>
                <a:spcPts val="0"/>
              </a:spcAft>
            </a:pPr>
            <a:r>
              <a:rPr kumimoji="0" lang="en-US" altLang="ko-KR" sz="1800" dirty="0" smtClean="0">
                <a:solidFill>
                  <a:prstClr val="black"/>
                </a:solidFill>
                <a:latin typeface="맑은 고딕"/>
                <a:ea typeface="맑은 고딕" panose="020B0503020000020004" pitchFamily="50" charset="-127"/>
              </a:rPr>
              <a:t>z=x+1</a:t>
            </a:r>
            <a:endParaRPr kumimoji="0" lang="ko-KR" altLang="en-US" sz="1800" dirty="0">
              <a:solidFill>
                <a:prstClr val="black"/>
              </a:solidFill>
              <a:latin typeface="맑은 고딕"/>
              <a:ea typeface="맑은 고딕" panose="020B0503020000020004" pitchFamily="50" charset="-127"/>
            </a:endParaRPr>
          </a:p>
        </p:txBody>
      </p:sp>
      <p:grpSp>
        <p:nvGrpSpPr>
          <p:cNvPr id="3" name="그룹 2"/>
          <p:cNvGrpSpPr/>
          <p:nvPr/>
        </p:nvGrpSpPr>
        <p:grpSpPr>
          <a:xfrm>
            <a:off x="6699965" y="2204864"/>
            <a:ext cx="2099167" cy="1858778"/>
            <a:chOff x="6699965" y="2204864"/>
            <a:chExt cx="2099167" cy="1858778"/>
          </a:xfrm>
        </p:grpSpPr>
        <p:cxnSp>
          <p:nvCxnSpPr>
            <p:cNvPr id="22" name="직선 연결선 21"/>
            <p:cNvCxnSpPr/>
            <p:nvPr/>
          </p:nvCxnSpPr>
          <p:spPr>
            <a:xfrm>
              <a:off x="6699965" y="2204864"/>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flipV="1">
              <a:off x="6736477" y="2694751"/>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직선 연결선 50"/>
            <p:cNvCxnSpPr/>
            <p:nvPr/>
          </p:nvCxnSpPr>
          <p:spPr>
            <a:xfrm>
              <a:off x="7456557" y="2924944"/>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flipV="1">
              <a:off x="7493069" y="3414831"/>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8248645" y="3573016"/>
              <a:ext cx="0" cy="44682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flipV="1">
              <a:off x="8285157" y="4062903"/>
              <a:ext cx="513975" cy="7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그룹 55"/>
          <p:cNvGrpSpPr/>
          <p:nvPr/>
        </p:nvGrpSpPr>
        <p:grpSpPr>
          <a:xfrm>
            <a:off x="5970409" y="4581128"/>
            <a:ext cx="3066087" cy="1754326"/>
            <a:chOff x="5220072" y="4869160"/>
            <a:chExt cx="3066087" cy="1754326"/>
          </a:xfrm>
        </p:grpSpPr>
        <p:sp>
          <p:nvSpPr>
            <p:cNvPr id="7" name="직사각형 6"/>
            <p:cNvSpPr/>
            <p:nvPr/>
          </p:nvSpPr>
          <p:spPr>
            <a:xfrm>
              <a:off x="5220072" y="4869160"/>
              <a:ext cx="1547664" cy="1754326"/>
            </a:xfrm>
            <a:prstGeom prst="rect">
              <a:avLst/>
            </a:prstGeom>
          </p:spPr>
          <p:txBody>
            <a:bodyPr wrap="square">
              <a:spAutoFit/>
            </a:bodyPr>
            <a:lstStyle/>
            <a:p>
              <a:pPr fontAlgn="auto">
                <a:spcBef>
                  <a:spcPts val="0"/>
                </a:spcBef>
                <a:spcAft>
                  <a:spcPts val="0"/>
                </a:spcAft>
              </a:pPr>
              <a:r>
                <a:rPr kumimoji="0" lang="ko-KR" altLang="en-US" sz="1800" b="0" dirty="0" smtClean="0">
                  <a:solidFill>
                    <a:prstClr val="black"/>
                  </a:solidFill>
                  <a:latin typeface="맑은 고딕"/>
                  <a:ea typeface="맑은 고딕" panose="020B0503020000020004" pitchFamily="50" charset="-127"/>
                </a:rPr>
                <a:t>Trail1</a:t>
              </a:r>
              <a:r>
                <a:rPr kumimoji="0" lang="ko-KR" altLang="en-US" sz="1800" b="0" dirty="0">
                  <a:solidFill>
                    <a:prstClr val="black"/>
                  </a:solidFill>
                  <a:latin typeface="맑은 고딕"/>
                  <a:ea typeface="맑은 고딕" panose="020B0503020000020004" pitchFamily="50" charset="-127"/>
                </a:rPr>
                <a:t>: 2,2,3</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Trail2: 3,2,4</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Trail3: 3,2,3</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Trail4: 2,4,3</a:t>
              </a:r>
            </a:p>
            <a:p>
              <a:pPr fontAlgn="auto">
                <a:spcBef>
                  <a:spcPts val="0"/>
                </a:spcBef>
                <a:spcAft>
                  <a:spcPts val="0"/>
                </a:spcAft>
              </a:pPr>
              <a:r>
                <a:rPr kumimoji="0" lang="ko-KR" altLang="en-US" sz="1800" b="0" u="sng" dirty="0">
                  <a:solidFill>
                    <a:srgbClr val="FF0000"/>
                  </a:solidFill>
                  <a:latin typeface="맑은 고딕"/>
                  <a:ea typeface="맑은 고딕" panose="020B0503020000020004" pitchFamily="50" charset="-127"/>
                </a:rPr>
                <a:t>Trail5: </a:t>
              </a:r>
              <a:r>
                <a:rPr kumimoji="0" lang="ko-KR" altLang="en-US" sz="1800" b="0" u="sng" dirty="0" smtClean="0">
                  <a:solidFill>
                    <a:srgbClr val="FF0000"/>
                  </a:solidFill>
                  <a:latin typeface="맑은 고딕"/>
                  <a:ea typeface="맑은 고딕" panose="020B0503020000020004" pitchFamily="50" charset="-127"/>
                </a:rPr>
                <a:t>5,4,6</a:t>
              </a:r>
            </a:p>
            <a:p>
              <a:pPr fontAlgn="auto">
                <a:spcBef>
                  <a:spcPts val="0"/>
                </a:spcBef>
                <a:spcAft>
                  <a:spcPts val="0"/>
                </a:spcAft>
              </a:pPr>
              <a:r>
                <a:rPr kumimoji="0" lang="ko-KR" altLang="en-US" sz="1800" b="0" dirty="0" smtClean="0">
                  <a:solidFill>
                    <a:prstClr val="black"/>
                  </a:solidFill>
                  <a:latin typeface="맑은 고딕"/>
                  <a:ea typeface="맑은 고딕" panose="020B0503020000020004" pitchFamily="50" charset="-127"/>
                </a:rPr>
                <a:t>Trail6: 5,4,3</a:t>
              </a:r>
              <a:endParaRPr kumimoji="0" lang="ko-KR" altLang="en-US" sz="1800" b="0" dirty="0">
                <a:solidFill>
                  <a:prstClr val="black"/>
                </a:solidFill>
                <a:latin typeface="맑은 고딕"/>
                <a:ea typeface="맑은 고딕" panose="020B0503020000020004" pitchFamily="50" charset="-127"/>
              </a:endParaRPr>
            </a:p>
          </p:txBody>
        </p:sp>
        <p:sp>
          <p:nvSpPr>
            <p:cNvPr id="11" name="직사각형 10"/>
            <p:cNvSpPr/>
            <p:nvPr/>
          </p:nvSpPr>
          <p:spPr>
            <a:xfrm>
              <a:off x="6732240" y="4869160"/>
              <a:ext cx="1553919" cy="1477328"/>
            </a:xfrm>
            <a:prstGeom prst="rect">
              <a:avLst/>
            </a:prstGeom>
          </p:spPr>
          <p:txBody>
            <a:bodyPr wrap="square">
              <a:spAutoFit/>
            </a:bodyPr>
            <a:lstStyle/>
            <a:p>
              <a:pPr fontAlgn="auto">
                <a:spcBef>
                  <a:spcPts val="0"/>
                </a:spcBef>
                <a:spcAft>
                  <a:spcPts val="0"/>
                </a:spcAft>
              </a:pPr>
              <a:r>
                <a:rPr kumimoji="0" lang="ko-KR" altLang="en-US" sz="1800" b="0" dirty="0" smtClean="0">
                  <a:solidFill>
                    <a:prstClr val="black"/>
                  </a:solidFill>
                  <a:latin typeface="맑은 고딕"/>
                  <a:ea typeface="맑은 고딕" panose="020B0503020000020004" pitchFamily="50" charset="-127"/>
                </a:rPr>
                <a:t>Trail7</a:t>
              </a:r>
              <a:r>
                <a:rPr kumimoji="0" lang="ko-KR" altLang="en-US" sz="1800" b="0" dirty="0">
                  <a:solidFill>
                    <a:prstClr val="black"/>
                  </a:solidFill>
                  <a:latin typeface="맑은 고딕"/>
                  <a:ea typeface="맑은 고딕" panose="020B0503020000020004" pitchFamily="50" charset="-127"/>
                </a:rPr>
                <a:t>: 2,1,3</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Trail8: 2,3,3 </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Trail9: 4,3,5</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Trail10: 4,3,2</a:t>
              </a:r>
            </a:p>
            <a:p>
              <a:pPr fontAlgn="auto">
                <a:spcBef>
                  <a:spcPts val="0"/>
                </a:spcBef>
                <a:spcAft>
                  <a:spcPts val="0"/>
                </a:spcAft>
              </a:pPr>
              <a:r>
                <a:rPr kumimoji="0" lang="ko-KR" altLang="en-US" sz="1800" b="0" dirty="0">
                  <a:solidFill>
                    <a:prstClr val="black"/>
                  </a:solidFill>
                  <a:latin typeface="맑은 고딕"/>
                  <a:ea typeface="맑은 고딕" panose="020B0503020000020004" pitchFamily="50" charset="-127"/>
                </a:rPr>
                <a:t>Trail11: 2,1,2</a:t>
              </a:r>
            </a:p>
          </p:txBody>
        </p:sp>
        <p:sp>
          <p:nvSpPr>
            <p:cNvPr id="55" name="직사각형 54"/>
            <p:cNvSpPr/>
            <p:nvPr/>
          </p:nvSpPr>
          <p:spPr>
            <a:xfrm>
              <a:off x="5220072" y="4869160"/>
              <a:ext cx="3000047" cy="1754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ko-KR" altLang="en-US" sz="1800" b="0">
                <a:solidFill>
                  <a:prstClr val="white"/>
                </a:solidFill>
              </a:endParaRPr>
            </a:p>
          </p:txBody>
        </p:sp>
      </p:grpSp>
    </p:spTree>
    <p:extLst>
      <p:ext uri="{BB962C8B-B14F-4D97-AF65-F5344CB8AC3E}">
        <p14:creationId xmlns:p14="http://schemas.microsoft.com/office/powerpoint/2010/main" val="37649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Rot="1" noChangeArrowheads="1"/>
          </p:cNvSpPr>
          <p:nvPr>
            <p:ph type="title"/>
          </p:nvPr>
        </p:nvSpPr>
        <p:spPr/>
        <p:txBody>
          <a:bodyPr/>
          <a:lstStyle/>
          <a:p>
            <a:pPr eaLnBrk="1" hangingPunct="1">
              <a:defRPr/>
            </a:pPr>
            <a:r>
              <a:rPr lang="en-US" altLang="ko-KR" smtClean="0">
                <a:ea typeface="굴림" pitchFamily="50" charset="-127"/>
              </a:rPr>
              <a:t>Hardware v.s. Software</a:t>
            </a:r>
          </a:p>
        </p:txBody>
      </p:sp>
      <p:sp>
        <p:nvSpPr>
          <p:cNvPr id="1479683" name="Rectangle 3"/>
          <p:cNvSpPr>
            <a:spLocks noGrp="1" noRot="1" noChangeArrowheads="1"/>
          </p:cNvSpPr>
          <p:nvPr>
            <p:ph idx="1"/>
          </p:nvPr>
        </p:nvSpPr>
        <p:spPr>
          <a:xfrm>
            <a:off x="228600" y="1143000"/>
            <a:ext cx="8839200" cy="5562600"/>
          </a:xfrm>
        </p:spPr>
        <p:txBody>
          <a:bodyPr/>
          <a:lstStyle/>
          <a:p>
            <a:pPr eaLnBrk="1" hangingPunct="1">
              <a:lnSpc>
                <a:spcPct val="80000"/>
              </a:lnSpc>
              <a:defRPr/>
            </a:pPr>
            <a:r>
              <a:rPr lang="en-US" altLang="ko-KR" sz="2000" smtClean="0">
                <a:ea typeface="굴림" pitchFamily="50" charset="-127"/>
              </a:rPr>
              <a:t>Flexibility leads to low development cost</a:t>
            </a:r>
          </a:p>
          <a:p>
            <a:pPr lvl="1" eaLnBrk="1" hangingPunct="1">
              <a:lnSpc>
                <a:spcPct val="80000"/>
              </a:lnSpc>
              <a:defRPr/>
            </a:pPr>
            <a:r>
              <a:rPr lang="en-US" altLang="ko-KR" sz="1800" smtClean="0">
                <a:ea typeface="굴림" pitchFamily="50" charset="-127"/>
              </a:rPr>
              <a:t>Minimal costs for HW board manufacturing &gt; 20K$</a:t>
            </a:r>
          </a:p>
          <a:p>
            <a:pPr lvl="1" eaLnBrk="1" hangingPunct="1">
              <a:lnSpc>
                <a:spcPct val="80000"/>
              </a:lnSpc>
              <a:defRPr/>
            </a:pPr>
            <a:r>
              <a:rPr lang="en-US" altLang="ko-KR" sz="1800" smtClean="0">
                <a:ea typeface="굴림" pitchFamily="50" charset="-127"/>
              </a:rPr>
              <a:t>Minimal costs for SW development  = 0$  </a:t>
            </a:r>
          </a:p>
          <a:p>
            <a:pPr lvl="1" eaLnBrk="1" hangingPunct="1">
              <a:lnSpc>
                <a:spcPct val="80000"/>
              </a:lnSpc>
              <a:buFont typeface="Wingdings" panose="05000000000000000000" pitchFamily="2" charset="2"/>
              <a:buNone/>
              <a:defRPr/>
            </a:pPr>
            <a:endParaRPr lang="en-US" altLang="ko-KR" sz="1800" smtClean="0">
              <a:ea typeface="굴림" pitchFamily="50" charset="-127"/>
            </a:endParaRPr>
          </a:p>
          <a:p>
            <a:pPr eaLnBrk="1" hangingPunct="1">
              <a:lnSpc>
                <a:spcPct val="80000"/>
              </a:lnSpc>
              <a:defRPr/>
            </a:pPr>
            <a:r>
              <a:rPr lang="en-US" altLang="ko-KR" sz="2000" smtClean="0">
                <a:ea typeface="굴림" pitchFamily="50" charset="-127"/>
              </a:rPr>
              <a:t>Growing popularity leads to complex software systems</a:t>
            </a:r>
          </a:p>
          <a:p>
            <a:pPr lvl="1" eaLnBrk="1" hangingPunct="1">
              <a:lnSpc>
                <a:spcPct val="80000"/>
              </a:lnSpc>
              <a:defRPr/>
            </a:pPr>
            <a:r>
              <a:rPr lang="en-US" altLang="ko-KR" sz="1800" smtClean="0">
                <a:ea typeface="굴림" pitchFamily="50" charset="-127"/>
              </a:rPr>
              <a:t>Pentium IV (Willamette): 42 million transistors</a:t>
            </a:r>
          </a:p>
          <a:p>
            <a:pPr lvl="1" eaLnBrk="1" hangingPunct="1">
              <a:lnSpc>
                <a:spcPct val="80000"/>
              </a:lnSpc>
              <a:defRPr/>
            </a:pPr>
            <a:r>
              <a:rPr lang="en-US" altLang="ko-KR" sz="1800" smtClean="0">
                <a:ea typeface="굴림" pitchFamily="50" charset="-127"/>
              </a:rPr>
              <a:t>Windows XP: hundreds million instructions</a:t>
            </a:r>
          </a:p>
          <a:p>
            <a:pPr lvl="1" eaLnBrk="1" hangingPunct="1">
              <a:lnSpc>
                <a:spcPct val="80000"/>
              </a:lnSpc>
              <a:buFont typeface="Wingdings" panose="05000000000000000000" pitchFamily="2" charset="2"/>
              <a:buNone/>
              <a:defRPr/>
            </a:pPr>
            <a:endParaRPr lang="en-US" altLang="ko-KR" sz="1800" smtClean="0">
              <a:ea typeface="굴림" pitchFamily="50" charset="-127"/>
            </a:endParaRPr>
          </a:p>
          <a:p>
            <a:pPr eaLnBrk="1" hangingPunct="1">
              <a:lnSpc>
                <a:spcPct val="80000"/>
              </a:lnSpc>
              <a:defRPr/>
            </a:pPr>
            <a:r>
              <a:rPr lang="en-US" altLang="ko-KR" sz="2000" b="1" smtClean="0">
                <a:solidFill>
                  <a:srgbClr val="FF5050"/>
                </a:solidFill>
                <a:ea typeface="굴림" pitchFamily="50" charset="-127"/>
              </a:rPr>
              <a:t>Much harder</a:t>
            </a:r>
            <a:r>
              <a:rPr lang="en-US" altLang="ko-KR" sz="2000" smtClean="0">
                <a:ea typeface="굴림" pitchFamily="50" charset="-127"/>
              </a:rPr>
              <a:t> to validate/verify (V&amp;V) software</a:t>
            </a:r>
          </a:p>
          <a:p>
            <a:pPr lvl="1" eaLnBrk="1" hangingPunct="1">
              <a:lnSpc>
                <a:spcPct val="80000"/>
              </a:lnSpc>
              <a:defRPr/>
            </a:pPr>
            <a:r>
              <a:rPr lang="en-US" altLang="ko-KR" sz="1800" smtClean="0">
                <a:ea typeface="굴림" pitchFamily="50" charset="-127"/>
              </a:rPr>
              <a:t>HW design exploits symmetry, structure, and components</a:t>
            </a:r>
          </a:p>
          <a:p>
            <a:pPr lvl="2" eaLnBrk="1" hangingPunct="1">
              <a:lnSpc>
                <a:spcPct val="80000"/>
              </a:lnSpc>
              <a:defRPr/>
            </a:pPr>
            <a:r>
              <a:rPr lang="en-US" altLang="ko-KR" sz="1600" smtClean="0">
                <a:ea typeface="굴림" pitchFamily="50" charset="-127"/>
              </a:rPr>
              <a:t>Formal design and V&amp;V tools (e.g. Verilog, VHDL, etc) are popular</a:t>
            </a:r>
          </a:p>
          <a:p>
            <a:pPr lvl="3" eaLnBrk="1" hangingPunct="1">
              <a:lnSpc>
                <a:spcPct val="80000"/>
              </a:lnSpc>
              <a:defRPr/>
            </a:pPr>
            <a:r>
              <a:rPr lang="en-US" altLang="ko-KR" sz="1400" smtClean="0">
                <a:ea typeface="굴림" pitchFamily="50" charset="-127"/>
              </a:rPr>
              <a:t>Standard property spec. language: OVL, PSL, SVA, etc</a:t>
            </a:r>
          </a:p>
          <a:p>
            <a:pPr lvl="3" eaLnBrk="1" hangingPunct="1">
              <a:lnSpc>
                <a:spcPct val="80000"/>
              </a:lnSpc>
              <a:buFont typeface="Wingdings" panose="05000000000000000000" pitchFamily="2" charset="2"/>
              <a:buNone/>
              <a:defRPr/>
            </a:pPr>
            <a:endParaRPr lang="en-US" altLang="ko-KR" sz="1400" smtClean="0">
              <a:ea typeface="굴림" pitchFamily="50" charset="-127"/>
            </a:endParaRPr>
          </a:p>
          <a:p>
            <a:pPr lvl="1" eaLnBrk="1" hangingPunct="1">
              <a:lnSpc>
                <a:spcPct val="80000"/>
              </a:lnSpc>
              <a:defRPr/>
            </a:pPr>
            <a:r>
              <a:rPr lang="en-US" altLang="ko-KR" sz="1800" smtClean="0">
                <a:ea typeface="굴림" pitchFamily="50" charset="-127"/>
              </a:rPr>
              <a:t>SW design allows maximal degree of freedom in programs</a:t>
            </a:r>
          </a:p>
          <a:p>
            <a:pPr lvl="2" eaLnBrk="1" hangingPunct="1">
              <a:lnSpc>
                <a:spcPct val="80000"/>
              </a:lnSpc>
              <a:defRPr/>
            </a:pPr>
            <a:r>
              <a:rPr lang="en-US" altLang="ko-KR" sz="1600" smtClean="0">
                <a:ea typeface="굴림" pitchFamily="50" charset="-127"/>
              </a:rPr>
              <a:t>Formal principles and techniques have been rarely applied to SW due to </a:t>
            </a:r>
          </a:p>
          <a:p>
            <a:pPr lvl="3" eaLnBrk="1" hangingPunct="1">
              <a:lnSpc>
                <a:spcPct val="80000"/>
              </a:lnSpc>
              <a:defRPr/>
            </a:pPr>
            <a:r>
              <a:rPr lang="en-US" altLang="ko-KR" sz="1400" smtClean="0">
                <a:ea typeface="굴림" pitchFamily="50" charset="-127"/>
              </a:rPr>
              <a:t>Failure to manage (entire) SW complexity</a:t>
            </a:r>
          </a:p>
          <a:p>
            <a:pPr lvl="3" eaLnBrk="1" hangingPunct="1">
              <a:lnSpc>
                <a:spcPct val="80000"/>
              </a:lnSpc>
              <a:defRPr/>
            </a:pPr>
            <a:r>
              <a:rPr lang="en-US" altLang="ko-KR" sz="1400" smtClean="0">
                <a:ea typeface="굴림" pitchFamily="50" charset="-127"/>
              </a:rPr>
              <a:t>Lack of commercial tools and supports</a:t>
            </a:r>
          </a:p>
          <a:p>
            <a:pPr lvl="3" eaLnBrk="1" hangingPunct="1">
              <a:lnSpc>
                <a:spcPct val="80000"/>
              </a:lnSpc>
              <a:defRPr/>
            </a:pPr>
            <a:r>
              <a:rPr lang="en-US" altLang="ko-KR" sz="1400" smtClean="0">
                <a:ea typeface="굴림" pitchFamily="50" charset="-127"/>
              </a:rPr>
              <a:t>(relatively) High learning curve</a:t>
            </a:r>
          </a:p>
          <a:p>
            <a:pPr lvl="2" eaLnBrk="1" hangingPunct="1">
              <a:lnSpc>
                <a:spcPct val="80000"/>
              </a:lnSpc>
              <a:defRPr/>
            </a:pPr>
            <a:r>
              <a:rPr lang="en-US" altLang="ko-KR" sz="1600" smtClean="0">
                <a:ea typeface="굴림" pitchFamily="50" charset="-127"/>
              </a:rPr>
              <a:t>Products of all engineering fields provide </a:t>
            </a:r>
            <a:r>
              <a:rPr lang="en-US" altLang="ko-KR" sz="1600" smtClean="0">
                <a:solidFill>
                  <a:srgbClr val="FF5050"/>
                </a:solidFill>
                <a:ea typeface="굴림" pitchFamily="50" charset="-127"/>
              </a:rPr>
              <a:t>warranty</a:t>
            </a:r>
            <a:r>
              <a:rPr lang="en-US" altLang="ko-KR" sz="1600" smtClean="0">
                <a:ea typeface="굴림" pitchFamily="50" charset="-127"/>
              </a:rPr>
              <a:t> </a:t>
            </a:r>
            <a:r>
              <a:rPr lang="en-US" altLang="ko-KR" sz="1600" i="1" smtClean="0">
                <a:solidFill>
                  <a:srgbClr val="FF5050"/>
                </a:solidFill>
                <a:ea typeface="굴림" pitchFamily="50" charset="-127"/>
              </a:rPr>
              <a:t>except SW</a:t>
            </a:r>
          </a:p>
          <a:p>
            <a:pPr lvl="3" eaLnBrk="1" hangingPunct="1">
              <a:lnSpc>
                <a:spcPct val="80000"/>
              </a:lnSpc>
              <a:defRPr/>
            </a:pPr>
            <a:r>
              <a:rPr lang="en-US" altLang="ko-KR" sz="1400" smtClean="0">
                <a:ea typeface="굴림" pitchFamily="50" charset="-127"/>
              </a:rPr>
              <a:t>Ex&gt; Intel CPU provides 3 years warranty </a:t>
            </a:r>
          </a:p>
          <a:p>
            <a:pPr lvl="3" eaLnBrk="1" hangingPunct="1">
              <a:lnSpc>
                <a:spcPct val="80000"/>
              </a:lnSpc>
              <a:defRPr/>
            </a:pPr>
            <a:r>
              <a:rPr lang="en-US" altLang="ko-KR" sz="1400" smtClean="0">
                <a:ea typeface="굴림" pitchFamily="50" charset="-127"/>
              </a:rPr>
              <a:t>Ex&gt; Microsoft Windows® provides no warranty - </a:t>
            </a:r>
            <a:r>
              <a:rPr lang="en-US" altLang="ko-KR" sz="1400" i="1" smtClean="0">
                <a:solidFill>
                  <a:srgbClr val="FF3300"/>
                </a:solidFill>
                <a:ea typeface="굴림" pitchFamily="50" charset="-127"/>
              </a:rPr>
              <a:t>Use it at your own risk!!!</a:t>
            </a:r>
            <a:endParaRPr lang="en-US" altLang="ko-KR" sz="1800" i="1" smtClean="0">
              <a:solidFill>
                <a:srgbClr val="FF3300"/>
              </a:solidFill>
              <a:ea typeface="굴림" pitchFamily="50" charset="-127"/>
            </a:endParaRPr>
          </a:p>
          <a:p>
            <a:pPr lvl="3" eaLnBrk="1" hangingPunct="1">
              <a:lnSpc>
                <a:spcPct val="80000"/>
              </a:lnSpc>
              <a:defRPr/>
            </a:pPr>
            <a:endParaRPr lang="en-US" altLang="ko-KR" sz="1800" smtClean="0">
              <a:ea typeface="굴림" pitchFamily="50" charset="-127"/>
            </a:endParaRPr>
          </a:p>
        </p:txBody>
      </p:sp>
      <p:sp>
        <p:nvSpPr>
          <p:cNvPr id="40964" name="슬라이드 번호 개체 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5229937A-9B26-4264-8435-1A0204B9D5F2}" type="slidenum">
              <a:rPr lang="en-US" altLang="ko-KR" sz="1200">
                <a:latin typeface="Arial" panose="020B0604020202020204" pitchFamily="34" charset="0"/>
              </a:rPr>
              <a:pPr>
                <a:spcBef>
                  <a:spcPct val="0"/>
                </a:spcBef>
                <a:buClrTx/>
                <a:buSzTx/>
                <a:buFontTx/>
                <a:buNone/>
              </a:pPr>
              <a:t>3</a:t>
            </a:fld>
            <a:endParaRPr lang="en-US" altLang="ko-KR" sz="1200">
              <a:latin typeface="Arial" panose="020B0604020202020204" pitchFamily="34" charset="0"/>
            </a:endParaRPr>
          </a:p>
        </p:txBody>
      </p:sp>
    </p:spTree>
    <p:extLst>
      <p:ext uri="{BB962C8B-B14F-4D97-AF65-F5344CB8AC3E}">
        <p14:creationId xmlns:p14="http://schemas.microsoft.com/office/powerpoint/2010/main" val="3239987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79683">
                                            <p:txEl>
                                              <p:pRg st="8" end="8"/>
                                            </p:txEl>
                                          </p:spTgt>
                                        </p:tgtEl>
                                        <p:attrNameLst>
                                          <p:attrName>style.visibility</p:attrName>
                                        </p:attrNameLst>
                                      </p:cBhvr>
                                      <p:to>
                                        <p:strVal val="visible"/>
                                      </p:to>
                                    </p:set>
                                    <p:animEffect transition="in" filter="blinds(horizontal)">
                                      <p:cBhvr>
                                        <p:cTn id="7" dur="500"/>
                                        <p:tgtEl>
                                          <p:spTgt spid="1479683">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79683">
                                            <p:txEl>
                                              <p:pRg st="9" end="9"/>
                                            </p:txEl>
                                          </p:spTgt>
                                        </p:tgtEl>
                                        <p:attrNameLst>
                                          <p:attrName>style.visibility</p:attrName>
                                        </p:attrNameLst>
                                      </p:cBhvr>
                                      <p:to>
                                        <p:strVal val="visible"/>
                                      </p:to>
                                    </p:set>
                                    <p:animEffect transition="in" filter="blinds(horizontal)">
                                      <p:cBhvr>
                                        <p:cTn id="10" dur="500"/>
                                        <p:tgtEl>
                                          <p:spTgt spid="1479683">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79683">
                                            <p:txEl>
                                              <p:pRg st="10" end="10"/>
                                            </p:txEl>
                                          </p:spTgt>
                                        </p:tgtEl>
                                        <p:attrNameLst>
                                          <p:attrName>style.visibility</p:attrName>
                                        </p:attrNameLst>
                                      </p:cBhvr>
                                      <p:to>
                                        <p:strVal val="visible"/>
                                      </p:to>
                                    </p:set>
                                    <p:animEffect transition="in" filter="blinds(horizontal)">
                                      <p:cBhvr>
                                        <p:cTn id="13" dur="500"/>
                                        <p:tgtEl>
                                          <p:spTgt spid="1479683">
                                            <p:txEl>
                                              <p:pRg st="10" end="1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79683">
                                            <p:txEl>
                                              <p:pRg st="11" end="11"/>
                                            </p:txEl>
                                          </p:spTgt>
                                        </p:tgtEl>
                                        <p:attrNameLst>
                                          <p:attrName>style.visibility</p:attrName>
                                        </p:attrNameLst>
                                      </p:cBhvr>
                                      <p:to>
                                        <p:strVal val="visible"/>
                                      </p:to>
                                    </p:set>
                                    <p:animEffect transition="in" filter="blinds(horizontal)">
                                      <p:cBhvr>
                                        <p:cTn id="16" dur="500"/>
                                        <p:tgtEl>
                                          <p:spTgt spid="1479683">
                                            <p:txEl>
                                              <p:pRg st="11" end="1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79683">
                                            <p:txEl>
                                              <p:pRg st="13" end="13"/>
                                            </p:txEl>
                                          </p:spTgt>
                                        </p:tgtEl>
                                        <p:attrNameLst>
                                          <p:attrName>style.visibility</p:attrName>
                                        </p:attrNameLst>
                                      </p:cBhvr>
                                      <p:to>
                                        <p:strVal val="visible"/>
                                      </p:to>
                                    </p:set>
                                    <p:animEffect transition="in" filter="blinds(horizontal)">
                                      <p:cBhvr>
                                        <p:cTn id="19" dur="500"/>
                                        <p:tgtEl>
                                          <p:spTgt spid="1479683">
                                            <p:txEl>
                                              <p:pRg st="13" end="1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79683">
                                            <p:txEl>
                                              <p:pRg st="14" end="14"/>
                                            </p:txEl>
                                          </p:spTgt>
                                        </p:tgtEl>
                                        <p:attrNameLst>
                                          <p:attrName>style.visibility</p:attrName>
                                        </p:attrNameLst>
                                      </p:cBhvr>
                                      <p:to>
                                        <p:strVal val="visible"/>
                                      </p:to>
                                    </p:set>
                                    <p:animEffect transition="in" filter="blinds(horizontal)">
                                      <p:cBhvr>
                                        <p:cTn id="22" dur="500"/>
                                        <p:tgtEl>
                                          <p:spTgt spid="1479683">
                                            <p:txEl>
                                              <p:pRg st="14" end="1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79683">
                                            <p:txEl>
                                              <p:pRg st="15" end="15"/>
                                            </p:txEl>
                                          </p:spTgt>
                                        </p:tgtEl>
                                        <p:attrNameLst>
                                          <p:attrName>style.visibility</p:attrName>
                                        </p:attrNameLst>
                                      </p:cBhvr>
                                      <p:to>
                                        <p:strVal val="visible"/>
                                      </p:to>
                                    </p:set>
                                    <p:animEffect transition="in" filter="blinds(horizontal)">
                                      <p:cBhvr>
                                        <p:cTn id="25" dur="500"/>
                                        <p:tgtEl>
                                          <p:spTgt spid="1479683">
                                            <p:txEl>
                                              <p:pRg st="15" end="1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79683">
                                            <p:txEl>
                                              <p:pRg st="17" end="17"/>
                                            </p:txEl>
                                          </p:spTgt>
                                        </p:tgtEl>
                                        <p:attrNameLst>
                                          <p:attrName>style.visibility</p:attrName>
                                        </p:attrNameLst>
                                      </p:cBhvr>
                                      <p:to>
                                        <p:strVal val="visible"/>
                                      </p:to>
                                    </p:set>
                                    <p:animEffect transition="in" filter="blinds(horizontal)">
                                      <p:cBhvr>
                                        <p:cTn id="28" dur="500"/>
                                        <p:tgtEl>
                                          <p:spTgt spid="1479683">
                                            <p:txEl>
                                              <p:pRg st="17" end="1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479683">
                                            <p:txEl>
                                              <p:pRg st="18" end="18"/>
                                            </p:txEl>
                                          </p:spTgt>
                                        </p:tgtEl>
                                        <p:attrNameLst>
                                          <p:attrName>style.visibility</p:attrName>
                                        </p:attrNameLst>
                                      </p:cBhvr>
                                      <p:to>
                                        <p:strVal val="visible"/>
                                      </p:to>
                                    </p:set>
                                    <p:animEffect transition="in" filter="blinds(horizontal)">
                                      <p:cBhvr>
                                        <p:cTn id="31" dur="500"/>
                                        <p:tgtEl>
                                          <p:spTgt spid="1479683">
                                            <p:txEl>
                                              <p:pRg st="18" end="1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479683">
                                            <p:txEl>
                                              <p:pRg st="19" end="19"/>
                                            </p:txEl>
                                          </p:spTgt>
                                        </p:tgtEl>
                                        <p:attrNameLst>
                                          <p:attrName>style.visibility</p:attrName>
                                        </p:attrNameLst>
                                      </p:cBhvr>
                                      <p:to>
                                        <p:strVal val="visible"/>
                                      </p:to>
                                    </p:set>
                                    <p:animEffect transition="in" filter="blinds(horizontal)">
                                      <p:cBhvr>
                                        <p:cTn id="34" dur="500"/>
                                        <p:tgtEl>
                                          <p:spTgt spid="1479683">
                                            <p:txEl>
                                              <p:pRg st="19" end="1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479683">
                                            <p:txEl>
                                              <p:pRg st="20" end="20"/>
                                            </p:txEl>
                                          </p:spTgt>
                                        </p:tgtEl>
                                        <p:attrNameLst>
                                          <p:attrName>style.visibility</p:attrName>
                                        </p:attrNameLst>
                                      </p:cBhvr>
                                      <p:to>
                                        <p:strVal val="visible"/>
                                      </p:to>
                                    </p:set>
                                    <p:animEffect transition="in" filter="blinds(horizontal)">
                                      <p:cBhvr>
                                        <p:cTn id="37" dur="500"/>
                                        <p:tgtEl>
                                          <p:spTgt spid="1479683">
                                            <p:txEl>
                                              <p:pRg st="20" end="2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479683">
                                            <p:txEl>
                                              <p:pRg st="16" end="16"/>
                                            </p:txEl>
                                          </p:spTgt>
                                        </p:tgtEl>
                                        <p:attrNameLst>
                                          <p:attrName>style.visibility</p:attrName>
                                        </p:attrNameLst>
                                      </p:cBhvr>
                                      <p:to>
                                        <p:strVal val="visible"/>
                                      </p:to>
                                    </p:set>
                                    <p:animEffect transition="in" filter="blinds(horizontal)">
                                      <p:cBhvr>
                                        <p:cTn id="40" dur="500"/>
                                        <p:tgtEl>
                                          <p:spTgt spid="147968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3"/>
          <p:cNvSpPr>
            <a:spLocks noGrp="1"/>
          </p:cNvSpPr>
          <p:nvPr>
            <p:ph type="sldNum" sz="quarter" idx="10"/>
          </p:nvPr>
        </p:nvSpPr>
        <p:spPr/>
        <p:txBody>
          <a:bodyPr/>
          <a:lstStyle/>
          <a:p>
            <a:pPr>
              <a:defRPr/>
            </a:pPr>
            <a:fld id="{357E6EEF-3646-49E6-85F5-5A64F1AE8A90}" type="slidenum">
              <a:rPr lang="en-US" altLang="ko-KR">
                <a:solidFill>
                  <a:prstClr val="black">
                    <a:tint val="75000"/>
                  </a:prstClr>
                </a:solidFill>
              </a:rPr>
              <a:pPr>
                <a:defRPr/>
              </a:pPr>
              <a:t>30</a:t>
            </a:fld>
            <a:endParaRPr lang="en-US" altLang="ko-KR">
              <a:solidFill>
                <a:prstClr val="black">
                  <a:tint val="75000"/>
                </a:prstClr>
              </a:solidFill>
            </a:endParaRPr>
          </a:p>
        </p:txBody>
      </p:sp>
      <p:sp>
        <p:nvSpPr>
          <p:cNvPr id="10243" name="AutoShape 2"/>
          <p:cNvSpPr>
            <a:spLocks noGrp="1" noChangeArrowheads="1"/>
          </p:cNvSpPr>
          <p:nvPr>
            <p:ph type="title"/>
          </p:nvPr>
        </p:nvSpPr>
        <p:spPr>
          <a:xfrm>
            <a:off x="255588" y="42863"/>
            <a:ext cx="8648700" cy="1022350"/>
          </a:xfrm>
        </p:spPr>
        <p:txBody>
          <a:bodyPr tIns="0" bIns="0"/>
          <a:lstStyle/>
          <a:p>
            <a:pPr eaLnBrk="1" hangingPunct="1"/>
            <a:r>
              <a:rPr lang="en-US" altLang="ko-KR" sz="3200" dirty="0" smtClean="0"/>
              <a:t>An Example of Mutual Exclusion Protocol</a:t>
            </a:r>
            <a:br>
              <a:rPr lang="en-US" altLang="ko-KR" sz="3200" dirty="0" smtClean="0"/>
            </a:br>
            <a:r>
              <a:rPr lang="en-US" altLang="ko-KR" sz="2800" dirty="0" smtClean="0"/>
              <a:t> </a:t>
            </a:r>
            <a:endParaRPr lang="en-US" altLang="ko-KR" sz="2800" i="1" dirty="0" smtClean="0"/>
          </a:p>
        </p:txBody>
      </p:sp>
      <p:sp>
        <p:nvSpPr>
          <p:cNvPr id="10244" name="Text Box 3"/>
          <p:cNvSpPr txBox="1">
            <a:spLocks noChangeArrowheads="1"/>
          </p:cNvSpPr>
          <p:nvPr/>
        </p:nvSpPr>
        <p:spPr bwMode="auto">
          <a:xfrm>
            <a:off x="250824" y="1333500"/>
            <a:ext cx="3963985" cy="4770537"/>
          </a:xfrm>
          <a:prstGeom prst="rect">
            <a:avLst/>
          </a:prstGeom>
          <a:noFill/>
          <a:ln w="9525">
            <a:noFill/>
            <a:miter lim="800000"/>
            <a:headEnd/>
            <a:tailEnd/>
          </a:ln>
        </p:spPr>
        <p:txBody>
          <a:bodyPr wrap="square">
            <a:spAutoFit/>
          </a:bodyPr>
          <a:lstStyle/>
          <a:p>
            <a:pPr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char </a:t>
            </a:r>
            <a:r>
              <a:rPr kumimoji="0" lang="en-US" altLang="ko-KR" sz="1600" b="0" dirty="0" err="1">
                <a:solidFill>
                  <a:srgbClr val="660066"/>
                </a:solidFill>
                <a:latin typeface="맑은 고딕"/>
                <a:ea typeface="돋움" pitchFamily="50" charset="-127"/>
              </a:rPr>
              <a:t>cnt</a:t>
            </a:r>
            <a:r>
              <a:rPr kumimoji="0" lang="en-US" altLang="ko-KR" sz="1600" b="0" dirty="0">
                <a:solidFill>
                  <a:srgbClr val="660066"/>
                </a:solidFill>
                <a:latin typeface="맑은 고딕"/>
                <a:ea typeface="돋움" pitchFamily="50" charset="-127"/>
              </a:rPr>
              <a:t>=0,x=0,y=0,z=0;</a:t>
            </a:r>
          </a:p>
          <a:p>
            <a:pPr defTabSz="762000" fontAlgn="auto" latinLnBrk="0">
              <a:lnSpc>
                <a:spcPct val="30000"/>
              </a:lnSpc>
              <a:spcBef>
                <a:spcPct val="50000"/>
              </a:spcBef>
              <a:spcAft>
                <a:spcPts val="0"/>
              </a:spcAft>
            </a:pPr>
            <a:endParaRPr kumimoji="0" lang="en-US" altLang="ko-KR" sz="1600" b="0" dirty="0">
              <a:solidFill>
                <a:srgbClr val="660066"/>
              </a:solidFill>
              <a:latin typeface="맑은 고딕"/>
              <a:ea typeface="돋움" pitchFamily="50" charset="-127"/>
            </a:endParaRPr>
          </a:p>
          <a:p>
            <a:pPr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void process() {       </a:t>
            </a:r>
          </a:p>
          <a:p>
            <a:pPr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     </a:t>
            </a:r>
            <a:r>
              <a:rPr kumimoji="0" lang="en-US" altLang="ko-KR" sz="1600" b="0" dirty="0" smtClean="0">
                <a:solidFill>
                  <a:srgbClr val="660066"/>
                </a:solidFill>
                <a:latin typeface="맑은 고딕"/>
                <a:ea typeface="돋움" pitchFamily="50" charset="-127"/>
              </a:rPr>
              <a:t> </a:t>
            </a:r>
            <a:r>
              <a:rPr kumimoji="0" lang="en-US" altLang="ko-KR" sz="1600" b="0" dirty="0">
                <a:solidFill>
                  <a:srgbClr val="660066"/>
                </a:solidFill>
                <a:latin typeface="맑은 고딕"/>
                <a:ea typeface="돋움" pitchFamily="50" charset="-127"/>
              </a:rPr>
              <a:t>char </a:t>
            </a:r>
            <a:r>
              <a:rPr kumimoji="0" lang="en-US" altLang="ko-KR" sz="1600" b="0" dirty="0" smtClean="0">
                <a:solidFill>
                  <a:srgbClr val="660066"/>
                </a:solidFill>
                <a:latin typeface="맑은 고딕"/>
                <a:ea typeface="돋움" pitchFamily="50" charset="-127"/>
              </a:rPr>
              <a:t>me=_</a:t>
            </a:r>
            <a:r>
              <a:rPr kumimoji="0" lang="en-US" altLang="ko-KR" sz="1600" b="0" dirty="0" err="1">
                <a:solidFill>
                  <a:srgbClr val="660066"/>
                </a:solidFill>
                <a:latin typeface="맑은 고딕"/>
                <a:ea typeface="돋움" pitchFamily="50" charset="-127"/>
              </a:rPr>
              <a:t>pid</a:t>
            </a:r>
            <a:r>
              <a:rPr kumimoji="0" lang="en-US" altLang="ko-KR" sz="1600" b="0" dirty="0">
                <a:solidFill>
                  <a:srgbClr val="660066"/>
                </a:solidFill>
                <a:latin typeface="맑은 고딕"/>
                <a:ea typeface="돋움" pitchFamily="50" charset="-127"/>
              </a:rPr>
              <a:t> +1; /* me is 1 or 2*/</a:t>
            </a:r>
          </a:p>
          <a:p>
            <a:pPr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again:</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x = me;</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If (y ==0 || y== me) ;</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else </a:t>
            </a:r>
            <a:r>
              <a:rPr kumimoji="0" lang="en-US" altLang="ko-KR" sz="1600" b="0" dirty="0" err="1">
                <a:solidFill>
                  <a:srgbClr val="660066"/>
                </a:solidFill>
                <a:latin typeface="맑은 고딕"/>
                <a:ea typeface="돋움" pitchFamily="50" charset="-127"/>
              </a:rPr>
              <a:t>goto</a:t>
            </a:r>
            <a:r>
              <a:rPr kumimoji="0" lang="en-US" altLang="ko-KR" sz="1600" b="0" dirty="0">
                <a:solidFill>
                  <a:srgbClr val="660066"/>
                </a:solidFill>
                <a:latin typeface="맑은 고딕"/>
                <a:ea typeface="돋움" pitchFamily="50" charset="-127"/>
              </a:rPr>
              <a:t> again;</a:t>
            </a:r>
          </a:p>
          <a:p>
            <a:pPr lvl="1" defTabSz="762000" fontAlgn="auto" latinLnBrk="0">
              <a:lnSpc>
                <a:spcPct val="30000"/>
              </a:lnSpc>
              <a:spcBef>
                <a:spcPct val="50000"/>
              </a:spcBef>
              <a:spcAft>
                <a:spcPts val="0"/>
              </a:spcAft>
            </a:pPr>
            <a:endParaRPr kumimoji="0" lang="en-US" altLang="ko-KR" sz="1600" b="0" dirty="0">
              <a:solidFill>
                <a:srgbClr val="660066"/>
              </a:solidFill>
              <a:latin typeface="맑은 고딕"/>
              <a:ea typeface="돋움" pitchFamily="50" charset="-127"/>
            </a:endParaRP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z =me;</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rPr>
              <a:t>If (</a:t>
            </a:r>
            <a:r>
              <a:rPr kumimoji="0" lang="en-US" altLang="ko-KR" sz="1600" b="0" dirty="0">
                <a:solidFill>
                  <a:srgbClr val="660066"/>
                </a:solidFill>
                <a:latin typeface="맑은 고딕"/>
                <a:ea typeface="돋움" pitchFamily="50" charset="-127"/>
                <a:sym typeface="Wingdings" pitchFamily="2" charset="2"/>
              </a:rPr>
              <a:t>x == me) ;</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else </a:t>
            </a:r>
            <a:r>
              <a:rPr kumimoji="0" lang="en-US" altLang="ko-KR" sz="1600" b="0" dirty="0" err="1">
                <a:solidFill>
                  <a:srgbClr val="660066"/>
                </a:solidFill>
                <a:latin typeface="맑은 고딕"/>
                <a:ea typeface="돋움" pitchFamily="50" charset="-127"/>
                <a:sym typeface="Wingdings" pitchFamily="2" charset="2"/>
              </a:rPr>
              <a:t>goto</a:t>
            </a:r>
            <a:r>
              <a:rPr kumimoji="0" lang="en-US" altLang="ko-KR" sz="1600" b="0" dirty="0">
                <a:solidFill>
                  <a:srgbClr val="660066"/>
                </a:solidFill>
                <a:latin typeface="맑은 고딕"/>
                <a:ea typeface="돋움" pitchFamily="50" charset="-127"/>
                <a:sym typeface="Wingdings" pitchFamily="2" charset="2"/>
              </a:rPr>
              <a:t> again;</a:t>
            </a:r>
          </a:p>
          <a:p>
            <a:pPr lvl="1" defTabSz="762000" fontAlgn="auto" latinLnBrk="0">
              <a:lnSpc>
                <a:spcPct val="30000"/>
              </a:lnSpc>
              <a:spcBef>
                <a:spcPct val="50000"/>
              </a:spcBef>
              <a:spcAft>
                <a:spcPts val="0"/>
              </a:spcAft>
            </a:pPr>
            <a:endParaRPr kumimoji="0" lang="en-US" altLang="ko-KR" sz="1600" b="0" dirty="0">
              <a:solidFill>
                <a:srgbClr val="660066"/>
              </a:solidFill>
              <a:latin typeface="맑은 고딕"/>
              <a:ea typeface="돋움" pitchFamily="50" charset="-127"/>
              <a:sym typeface="Wingdings" pitchFamily="2" charset="2"/>
            </a:endParaRP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y=me;</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If(z==me);</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else </a:t>
            </a:r>
            <a:r>
              <a:rPr kumimoji="0" lang="en-US" altLang="ko-KR" sz="1600" b="0" dirty="0" err="1">
                <a:solidFill>
                  <a:srgbClr val="660066"/>
                </a:solidFill>
                <a:latin typeface="맑은 고딕"/>
                <a:ea typeface="돋움" pitchFamily="50" charset="-127"/>
                <a:sym typeface="Wingdings" pitchFamily="2" charset="2"/>
              </a:rPr>
              <a:t>goto</a:t>
            </a:r>
            <a:r>
              <a:rPr kumimoji="0" lang="en-US" altLang="ko-KR" sz="1600" b="0" dirty="0">
                <a:solidFill>
                  <a:srgbClr val="660066"/>
                </a:solidFill>
                <a:latin typeface="맑은 고딕"/>
                <a:ea typeface="돋움" pitchFamily="50" charset="-127"/>
                <a:sym typeface="Wingdings" pitchFamily="2" charset="2"/>
              </a:rPr>
              <a:t> again;</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 </a:t>
            </a:r>
          </a:p>
          <a:p>
            <a:pPr lvl="1"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 enter critical section */</a:t>
            </a:r>
          </a:p>
          <a:p>
            <a:pPr lvl="1" defTabSz="762000" fontAlgn="auto" latinLnBrk="0">
              <a:lnSpc>
                <a:spcPct val="30000"/>
              </a:lnSpc>
              <a:spcBef>
                <a:spcPct val="50000"/>
              </a:spcBef>
              <a:spcAft>
                <a:spcPts val="0"/>
              </a:spcAft>
            </a:pPr>
            <a:r>
              <a:rPr kumimoji="0" lang="en-US" altLang="ko-KR" sz="1600" b="0" dirty="0" err="1">
                <a:solidFill>
                  <a:srgbClr val="660066"/>
                </a:solidFill>
                <a:latin typeface="맑은 고딕"/>
                <a:ea typeface="돋움" pitchFamily="50" charset="-127"/>
                <a:sym typeface="Wingdings" pitchFamily="2" charset="2"/>
              </a:rPr>
              <a:t>cnt</a:t>
            </a:r>
            <a:r>
              <a:rPr kumimoji="0" lang="en-US" altLang="ko-KR" sz="1600" b="0" dirty="0">
                <a:solidFill>
                  <a:srgbClr val="660066"/>
                </a:solidFill>
                <a:latin typeface="맑은 고딕"/>
                <a:ea typeface="돋움" pitchFamily="50" charset="-127"/>
                <a:sym typeface="Wingdings" pitchFamily="2" charset="2"/>
              </a:rPr>
              <a:t>++;</a:t>
            </a:r>
          </a:p>
          <a:p>
            <a:pPr lvl="1" defTabSz="762000" fontAlgn="auto" latinLnBrk="0">
              <a:lnSpc>
                <a:spcPct val="30000"/>
              </a:lnSpc>
              <a:spcBef>
                <a:spcPct val="50000"/>
              </a:spcBef>
              <a:spcAft>
                <a:spcPts val="0"/>
              </a:spcAft>
            </a:pPr>
            <a:r>
              <a:rPr kumimoji="0" lang="en-US" altLang="ko-KR" sz="1600" b="0" dirty="0">
                <a:solidFill>
                  <a:srgbClr val="FF5050"/>
                </a:solidFill>
                <a:latin typeface="맑은 고딕"/>
                <a:ea typeface="돋움" pitchFamily="50" charset="-127"/>
                <a:sym typeface="Wingdings" pitchFamily="2" charset="2"/>
              </a:rPr>
              <a:t>assert( </a:t>
            </a:r>
            <a:r>
              <a:rPr kumimoji="0" lang="en-US" altLang="ko-KR" sz="1600" b="0" dirty="0" err="1">
                <a:solidFill>
                  <a:srgbClr val="FF5050"/>
                </a:solidFill>
                <a:latin typeface="맑은 고딕"/>
                <a:ea typeface="돋움" pitchFamily="50" charset="-127"/>
                <a:sym typeface="Wingdings" pitchFamily="2" charset="2"/>
              </a:rPr>
              <a:t>cnt</a:t>
            </a:r>
            <a:r>
              <a:rPr kumimoji="0" lang="en-US" altLang="ko-KR" sz="1600" b="0" dirty="0">
                <a:solidFill>
                  <a:srgbClr val="FF5050"/>
                </a:solidFill>
                <a:latin typeface="맑은 고딕"/>
                <a:ea typeface="돋움" pitchFamily="50" charset="-127"/>
                <a:sym typeface="Wingdings" pitchFamily="2" charset="2"/>
              </a:rPr>
              <a:t> ==1); </a:t>
            </a:r>
          </a:p>
          <a:p>
            <a:pPr lvl="1" defTabSz="762000" fontAlgn="auto" latinLnBrk="0">
              <a:lnSpc>
                <a:spcPct val="30000"/>
              </a:lnSpc>
              <a:spcBef>
                <a:spcPct val="50000"/>
              </a:spcBef>
              <a:spcAft>
                <a:spcPts val="0"/>
              </a:spcAft>
            </a:pPr>
            <a:r>
              <a:rPr kumimoji="0" lang="en-US" altLang="ko-KR" sz="1600" b="0" dirty="0" err="1">
                <a:solidFill>
                  <a:srgbClr val="660066"/>
                </a:solidFill>
                <a:latin typeface="맑은 고딕"/>
                <a:ea typeface="돋움" pitchFamily="50" charset="-127"/>
                <a:sym typeface="Wingdings" pitchFamily="2" charset="2"/>
              </a:rPr>
              <a:t>cnt</a:t>
            </a:r>
            <a:r>
              <a:rPr kumimoji="0" lang="en-US" altLang="ko-KR" sz="1600" b="0" dirty="0">
                <a:solidFill>
                  <a:srgbClr val="660066"/>
                </a:solidFill>
                <a:latin typeface="맑은 고딕"/>
                <a:ea typeface="돋움" pitchFamily="50" charset="-127"/>
                <a:sym typeface="Wingdings" pitchFamily="2" charset="2"/>
              </a:rPr>
              <a:t> --;</a:t>
            </a:r>
          </a:p>
          <a:p>
            <a:pPr lvl="1" defTabSz="762000" fontAlgn="auto" latinLnBrk="0">
              <a:lnSpc>
                <a:spcPct val="30000"/>
              </a:lnSpc>
              <a:spcBef>
                <a:spcPct val="50000"/>
              </a:spcBef>
              <a:spcAft>
                <a:spcPts val="0"/>
              </a:spcAft>
            </a:pPr>
            <a:r>
              <a:rPr kumimoji="0" lang="en-US" altLang="ko-KR" sz="1600" b="0" dirty="0" err="1">
                <a:solidFill>
                  <a:srgbClr val="660066"/>
                </a:solidFill>
                <a:latin typeface="맑은 고딕"/>
                <a:ea typeface="돋움" pitchFamily="50" charset="-127"/>
                <a:sym typeface="Wingdings" pitchFamily="2" charset="2"/>
              </a:rPr>
              <a:t>goto</a:t>
            </a:r>
            <a:r>
              <a:rPr kumimoji="0" lang="en-US" altLang="ko-KR" sz="1600" b="0" dirty="0">
                <a:solidFill>
                  <a:srgbClr val="660066"/>
                </a:solidFill>
                <a:latin typeface="맑은 고딕"/>
                <a:ea typeface="돋움" pitchFamily="50" charset="-127"/>
                <a:sym typeface="Wingdings" pitchFamily="2" charset="2"/>
              </a:rPr>
              <a:t> again;</a:t>
            </a:r>
          </a:p>
          <a:p>
            <a:pPr defTabSz="762000" fontAlgn="auto" latinLnBrk="0">
              <a:lnSpc>
                <a:spcPct val="30000"/>
              </a:lnSpc>
              <a:spcBef>
                <a:spcPct val="50000"/>
              </a:spcBef>
              <a:spcAft>
                <a:spcPts val="0"/>
              </a:spcAft>
            </a:pPr>
            <a:r>
              <a:rPr kumimoji="0" lang="en-US" altLang="ko-KR" sz="1600" b="0" dirty="0">
                <a:solidFill>
                  <a:srgbClr val="660066"/>
                </a:solidFill>
                <a:latin typeface="맑은 고딕"/>
                <a:ea typeface="돋움" pitchFamily="50" charset="-127"/>
                <a:sym typeface="Wingdings" pitchFamily="2" charset="2"/>
              </a:rPr>
              <a:t>}</a:t>
            </a:r>
            <a:endParaRPr kumimoji="0" lang="en-US" altLang="ko-KR" sz="1600" b="0" dirty="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dirty="0">
              <a:solidFill>
                <a:srgbClr val="660066"/>
              </a:solidFill>
              <a:latin typeface="맑은 고딕"/>
              <a:ea typeface="돋움" pitchFamily="50" charset="-127"/>
            </a:endParaRPr>
          </a:p>
        </p:txBody>
      </p:sp>
      <p:sp>
        <p:nvSpPr>
          <p:cNvPr id="10245" name="Line 4"/>
          <p:cNvSpPr>
            <a:spLocks noChangeShapeType="1"/>
          </p:cNvSpPr>
          <p:nvPr/>
        </p:nvSpPr>
        <p:spPr bwMode="auto">
          <a:xfrm>
            <a:off x="4211638" y="1236663"/>
            <a:ext cx="0" cy="5400675"/>
          </a:xfrm>
          <a:prstGeom prst="line">
            <a:avLst/>
          </a:prstGeom>
          <a:noFill/>
          <a:ln w="9525">
            <a:solidFill>
              <a:srgbClr val="000000"/>
            </a:solidFill>
            <a:round/>
            <a:headEnd/>
            <a:tailEnd/>
          </a:ln>
        </p:spPr>
        <p:txBody>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46" name="Rectangle 5"/>
          <p:cNvSpPr>
            <a:spLocks noChangeArrowheads="1"/>
          </p:cNvSpPr>
          <p:nvPr/>
        </p:nvSpPr>
        <p:spPr bwMode="auto">
          <a:xfrm>
            <a:off x="2051050" y="5867400"/>
            <a:ext cx="2016125" cy="576263"/>
          </a:xfrm>
          <a:prstGeom prst="rect">
            <a:avLst/>
          </a:prstGeom>
          <a:noFill/>
          <a:ln w="9525">
            <a:noFill/>
            <a:miter lim="800000"/>
            <a:headEnd/>
            <a:tailEnd/>
          </a:ln>
        </p:spPr>
        <p:txBody>
          <a:bodyPr wrap="none" anchor="ctr"/>
          <a:lstStyle/>
          <a:p>
            <a:pPr algn="ctr" defTabSz="762000" fontAlgn="auto" latinLnBrk="0">
              <a:spcBef>
                <a:spcPts val="0"/>
              </a:spcBef>
              <a:spcAft>
                <a:spcPts val="0"/>
              </a:spcAft>
            </a:pPr>
            <a:r>
              <a:rPr kumimoji="0" lang="en-US" altLang="ko-KR" sz="1800" b="0" i="1">
                <a:solidFill>
                  <a:srgbClr val="660066"/>
                </a:solidFill>
                <a:latin typeface="Arial Black" pitchFamily="34" charset="0"/>
                <a:ea typeface="돋움" pitchFamily="50" charset="-127"/>
              </a:rPr>
              <a:t>Mutual</a:t>
            </a:r>
          </a:p>
          <a:p>
            <a:pPr algn="ctr" defTabSz="762000" fontAlgn="auto" latinLnBrk="0">
              <a:spcBef>
                <a:spcPts val="0"/>
              </a:spcBef>
              <a:spcAft>
                <a:spcPts val="0"/>
              </a:spcAft>
            </a:pPr>
            <a:r>
              <a:rPr kumimoji="0" lang="en-US" altLang="ko-KR" sz="1800" b="0" i="1">
                <a:solidFill>
                  <a:srgbClr val="660066"/>
                </a:solidFill>
                <a:latin typeface="Arial Black" pitchFamily="34" charset="0"/>
                <a:ea typeface="돋움" pitchFamily="50" charset="-127"/>
              </a:rPr>
              <a:t>Exclusion</a:t>
            </a:r>
          </a:p>
          <a:p>
            <a:pPr algn="ctr" defTabSz="762000" fontAlgn="auto" latinLnBrk="0">
              <a:spcBef>
                <a:spcPts val="0"/>
              </a:spcBef>
              <a:spcAft>
                <a:spcPts val="0"/>
              </a:spcAft>
            </a:pPr>
            <a:r>
              <a:rPr kumimoji="0" lang="en-US" altLang="ko-KR" sz="1800" b="0" i="1">
                <a:solidFill>
                  <a:srgbClr val="660066"/>
                </a:solidFill>
                <a:latin typeface="Arial Black" pitchFamily="34" charset="0"/>
                <a:ea typeface="돋움" pitchFamily="50" charset="-127"/>
              </a:rPr>
              <a:t>Algorithm</a:t>
            </a:r>
          </a:p>
        </p:txBody>
      </p:sp>
      <p:sp>
        <p:nvSpPr>
          <p:cNvPr id="10247" name="Rectangle 6"/>
          <p:cNvSpPr>
            <a:spLocks noChangeArrowheads="1"/>
          </p:cNvSpPr>
          <p:nvPr/>
        </p:nvSpPr>
        <p:spPr bwMode="auto">
          <a:xfrm>
            <a:off x="685800" y="4800600"/>
            <a:ext cx="2438400" cy="838200"/>
          </a:xfrm>
          <a:prstGeom prst="rect">
            <a:avLst/>
          </a:prstGeom>
          <a:noFill/>
          <a:ln w="12700" algn="ctr">
            <a:solidFill>
              <a:srgbClr val="FF0000"/>
            </a:solidFill>
            <a:miter lim="800000"/>
            <a:headEnd/>
            <a:tailEnd/>
          </a:ln>
        </p:spPr>
        <p:txBody>
          <a:bodyPr wrap="none" anchor="ct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48" name="Rectangle 7"/>
          <p:cNvSpPr>
            <a:spLocks noChangeArrowheads="1"/>
          </p:cNvSpPr>
          <p:nvPr/>
        </p:nvSpPr>
        <p:spPr bwMode="auto">
          <a:xfrm>
            <a:off x="685800" y="2286000"/>
            <a:ext cx="2438400" cy="2133600"/>
          </a:xfrm>
          <a:prstGeom prst="rect">
            <a:avLst/>
          </a:prstGeom>
          <a:noFill/>
          <a:ln w="12700" algn="ctr">
            <a:solidFill>
              <a:srgbClr val="3366FF"/>
            </a:solidFill>
            <a:miter lim="800000"/>
            <a:headEnd/>
            <a:tailEnd/>
          </a:ln>
        </p:spPr>
        <p:txBody>
          <a:bodyPr anchor="ct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49" name="Text Box 8"/>
          <p:cNvSpPr txBox="1">
            <a:spLocks noChangeArrowheads="1"/>
          </p:cNvSpPr>
          <p:nvPr/>
        </p:nvSpPr>
        <p:spPr bwMode="auto">
          <a:xfrm>
            <a:off x="3124200" y="4583113"/>
            <a:ext cx="835025" cy="517525"/>
          </a:xfrm>
          <a:prstGeom prst="rect">
            <a:avLst/>
          </a:prstGeom>
          <a:noFill/>
          <a:ln w="12700" algn="ctr">
            <a:noFill/>
            <a:miter lim="800000"/>
            <a:headEnd/>
            <a:tailEnd/>
          </a:ln>
        </p:spPr>
        <p:txBody>
          <a:bodyPr wrap="none">
            <a:spAutoFit/>
          </a:bodyPr>
          <a:lstStyle/>
          <a:p>
            <a:pPr fontAlgn="auto">
              <a:spcBef>
                <a:spcPts val="0"/>
              </a:spcBef>
              <a:spcAft>
                <a:spcPts val="0"/>
              </a:spcAft>
            </a:pPr>
            <a:r>
              <a:rPr kumimoji="0" lang="en-US" altLang="ko-KR" sz="1400" b="0" i="1">
                <a:solidFill>
                  <a:srgbClr val="FF3300"/>
                </a:solidFill>
                <a:latin typeface="맑은 고딕"/>
                <a:ea typeface="맑은 고딕" panose="020B0503020000020004" pitchFamily="50" charset="-127"/>
              </a:rPr>
              <a:t>Critical </a:t>
            </a:r>
          </a:p>
          <a:p>
            <a:pPr fontAlgn="auto">
              <a:spcBef>
                <a:spcPts val="0"/>
              </a:spcBef>
              <a:spcAft>
                <a:spcPts val="0"/>
              </a:spcAft>
            </a:pPr>
            <a:r>
              <a:rPr kumimoji="0" lang="en-US" altLang="ko-KR" sz="1400" b="0" i="1">
                <a:solidFill>
                  <a:srgbClr val="FF3300"/>
                </a:solidFill>
                <a:latin typeface="맑은 고딕"/>
                <a:ea typeface="맑은 고딕" panose="020B0503020000020004" pitchFamily="50" charset="-127"/>
              </a:rPr>
              <a:t>section</a:t>
            </a:r>
          </a:p>
        </p:txBody>
      </p:sp>
      <p:sp>
        <p:nvSpPr>
          <p:cNvPr id="10250" name="Text Box 9"/>
          <p:cNvSpPr txBox="1">
            <a:spLocks noChangeArrowheads="1"/>
          </p:cNvSpPr>
          <p:nvPr/>
        </p:nvSpPr>
        <p:spPr bwMode="auto">
          <a:xfrm>
            <a:off x="3124200" y="2286000"/>
            <a:ext cx="933450" cy="517525"/>
          </a:xfrm>
          <a:prstGeom prst="rect">
            <a:avLst/>
          </a:prstGeom>
          <a:noFill/>
          <a:ln w="12700" algn="ctr">
            <a:noFill/>
            <a:miter lim="800000"/>
            <a:headEnd/>
            <a:tailEnd/>
          </a:ln>
        </p:spPr>
        <p:txBody>
          <a:bodyPr wrap="none">
            <a:spAutoFit/>
          </a:bodyPr>
          <a:lstStyle/>
          <a:p>
            <a:pPr fontAlgn="auto">
              <a:spcBef>
                <a:spcPts val="0"/>
              </a:spcBef>
              <a:spcAft>
                <a:spcPts val="0"/>
              </a:spcAft>
            </a:pPr>
            <a:r>
              <a:rPr kumimoji="0" lang="en-US" altLang="ko-KR" sz="1400" b="0" i="1">
                <a:solidFill>
                  <a:srgbClr val="C0504D"/>
                </a:solidFill>
                <a:latin typeface="맑은 고딕"/>
                <a:ea typeface="맑은 고딕" panose="020B0503020000020004" pitchFamily="50" charset="-127"/>
              </a:rPr>
              <a:t>Software</a:t>
            </a:r>
          </a:p>
          <a:p>
            <a:pPr fontAlgn="auto">
              <a:spcBef>
                <a:spcPts val="0"/>
              </a:spcBef>
              <a:spcAft>
                <a:spcPts val="0"/>
              </a:spcAft>
            </a:pPr>
            <a:r>
              <a:rPr kumimoji="0" lang="en-US" altLang="ko-KR" sz="1400" b="0" i="1">
                <a:solidFill>
                  <a:srgbClr val="C0504D"/>
                </a:solidFill>
                <a:latin typeface="맑은 고딕"/>
                <a:ea typeface="맑은 고딕" panose="020B0503020000020004" pitchFamily="50" charset="-127"/>
              </a:rPr>
              <a:t>locks</a:t>
            </a:r>
          </a:p>
        </p:txBody>
      </p:sp>
      <p:grpSp>
        <p:nvGrpSpPr>
          <p:cNvPr id="2" name="그룹 22"/>
          <p:cNvGrpSpPr>
            <a:grpSpLocks/>
          </p:cNvGrpSpPr>
          <p:nvPr/>
        </p:nvGrpSpPr>
        <p:grpSpPr bwMode="auto">
          <a:xfrm>
            <a:off x="4291013" y="1720850"/>
            <a:ext cx="4548187" cy="4603750"/>
            <a:chOff x="4291013" y="1720850"/>
            <a:chExt cx="4548187" cy="4603750"/>
          </a:xfrm>
        </p:grpSpPr>
        <p:grpSp>
          <p:nvGrpSpPr>
            <p:cNvPr id="3" name="Group 10"/>
            <p:cNvGrpSpPr>
              <a:grpSpLocks/>
            </p:cNvGrpSpPr>
            <p:nvPr/>
          </p:nvGrpSpPr>
          <p:grpSpPr bwMode="auto">
            <a:xfrm>
              <a:off x="4291013" y="1720850"/>
              <a:ext cx="4548187" cy="4603750"/>
              <a:chOff x="2703" y="1084"/>
              <a:chExt cx="2865" cy="2900"/>
            </a:xfrm>
          </p:grpSpPr>
          <p:sp>
            <p:nvSpPr>
              <p:cNvPr id="10254" name="Text Box 11"/>
              <p:cNvSpPr txBox="1">
                <a:spLocks noChangeArrowheads="1"/>
              </p:cNvSpPr>
              <p:nvPr/>
            </p:nvSpPr>
            <p:spPr bwMode="auto">
              <a:xfrm>
                <a:off x="2900" y="1084"/>
                <a:ext cx="1180" cy="2604"/>
              </a:xfrm>
              <a:prstGeom prst="rect">
                <a:avLst/>
              </a:prstGeom>
              <a:noFill/>
              <a:ln w="9525">
                <a:noFill/>
                <a:miter lim="800000"/>
                <a:headEnd/>
                <a:tailEnd/>
              </a:ln>
            </p:spPr>
            <p:txBody>
              <a:bodyPr>
                <a:spAutoFit/>
              </a:bodyPr>
              <a:lstStyle/>
              <a:p>
                <a:pPr defTabSz="762000" fontAlgn="auto" latinLnBrk="0">
                  <a:lnSpc>
                    <a:spcPct val="30000"/>
                  </a:lnSpc>
                  <a:spcBef>
                    <a:spcPct val="50000"/>
                  </a:spcBef>
                  <a:spcAft>
                    <a:spcPts val="0"/>
                  </a:spcAft>
                </a:pPr>
                <a:r>
                  <a:rPr kumimoji="0" lang="en-US" altLang="ko-KR" sz="1600" b="0" i="1">
                    <a:solidFill>
                      <a:srgbClr val="660066"/>
                    </a:solidFill>
                    <a:latin typeface="맑은 고딕"/>
                    <a:ea typeface="돋움" pitchFamily="50" charset="-127"/>
                  </a:rPr>
                  <a:t>Process 0</a:t>
                </a:r>
              </a:p>
              <a:p>
                <a:pPr defTabSz="762000" fontAlgn="auto" latinLnBrk="0">
                  <a:lnSpc>
                    <a:spcPct val="30000"/>
                  </a:lnSpc>
                  <a:spcBef>
                    <a:spcPct val="50000"/>
                  </a:spcBef>
                  <a:spcAft>
                    <a:spcPts val="0"/>
                  </a:spcAft>
                </a:pPr>
                <a:endParaRPr kumimoji="0" lang="en-US" altLang="ko-KR" sz="1600" b="0" i="1">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x =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If(y==0 || y == 1)</a:t>
                </a: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z =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If(x ==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y =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If(z ==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cnt++</a:t>
                </a: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p:txBody>
          </p:sp>
          <p:sp>
            <p:nvSpPr>
              <p:cNvPr id="10255" name="Text Box 12"/>
              <p:cNvSpPr txBox="1">
                <a:spLocks noChangeArrowheads="1"/>
              </p:cNvSpPr>
              <p:nvPr/>
            </p:nvSpPr>
            <p:spPr bwMode="auto">
              <a:xfrm>
                <a:off x="4388" y="1084"/>
                <a:ext cx="1180" cy="1487"/>
              </a:xfrm>
              <a:prstGeom prst="rect">
                <a:avLst/>
              </a:prstGeom>
              <a:noFill/>
              <a:ln w="9525">
                <a:noFill/>
                <a:miter lim="800000"/>
                <a:headEnd/>
                <a:tailEnd/>
              </a:ln>
            </p:spPr>
            <p:txBody>
              <a:bodyPr>
                <a:spAutoFit/>
              </a:bodyPr>
              <a:lstStyle/>
              <a:p>
                <a:pPr defTabSz="762000" fontAlgn="auto" latinLnBrk="0">
                  <a:lnSpc>
                    <a:spcPct val="30000"/>
                  </a:lnSpc>
                  <a:spcBef>
                    <a:spcPct val="50000"/>
                  </a:spcBef>
                  <a:spcAft>
                    <a:spcPts val="0"/>
                  </a:spcAft>
                </a:pPr>
                <a:r>
                  <a:rPr kumimoji="0" lang="en-US" altLang="ko-KR" sz="1600" b="0" i="1">
                    <a:solidFill>
                      <a:srgbClr val="660066"/>
                    </a:solidFill>
                    <a:latin typeface="맑은 고딕"/>
                    <a:ea typeface="돋움" pitchFamily="50" charset="-127"/>
                  </a:rPr>
                  <a:t>Process 1</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x = 2</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If(y==0 || y ==2)</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z = 2</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If(x==2)</a:t>
                </a: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y=2</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If (z==2)</a:t>
                </a:r>
              </a:p>
              <a:p>
                <a:pPr defTabSz="762000" fontAlgn="auto" latinLnBrk="0">
                  <a:lnSpc>
                    <a:spcPct val="30000"/>
                  </a:lnSpc>
                  <a:spcBef>
                    <a:spcPct val="50000"/>
                  </a:spcBef>
                  <a:spcAft>
                    <a:spcPts val="0"/>
                  </a:spcAft>
                </a:pPr>
                <a:r>
                  <a:rPr kumimoji="0" lang="en-US" altLang="ko-KR" sz="1600" b="0">
                    <a:solidFill>
                      <a:srgbClr val="660066"/>
                    </a:solidFill>
                    <a:latin typeface="맑은 고딕"/>
                    <a:ea typeface="돋움" pitchFamily="50" charset="-127"/>
                  </a:rPr>
                  <a:t>cnt++</a:t>
                </a:r>
              </a:p>
              <a:p>
                <a:pPr defTabSz="762000" fontAlgn="auto" latinLnBrk="0">
                  <a:lnSpc>
                    <a:spcPct val="30000"/>
                  </a:lnSpc>
                  <a:spcBef>
                    <a:spcPct val="50000"/>
                  </a:spcBef>
                  <a:spcAft>
                    <a:spcPts val="0"/>
                  </a:spcAft>
                </a:pPr>
                <a:endParaRPr kumimoji="0" lang="en-US" altLang="ko-KR" sz="1600" b="0">
                  <a:solidFill>
                    <a:srgbClr val="660066"/>
                  </a:solidFill>
                  <a:latin typeface="맑은 고딕"/>
                  <a:ea typeface="돋움" pitchFamily="50" charset="-127"/>
                </a:endParaRPr>
              </a:p>
            </p:txBody>
          </p:sp>
          <p:sp>
            <p:nvSpPr>
              <p:cNvPr id="10256" name="Rectangle 13"/>
              <p:cNvSpPr>
                <a:spLocks noChangeArrowheads="1"/>
              </p:cNvSpPr>
              <p:nvPr/>
            </p:nvSpPr>
            <p:spPr bwMode="auto">
              <a:xfrm>
                <a:off x="2703" y="3621"/>
                <a:ext cx="1270" cy="363"/>
              </a:xfrm>
              <a:prstGeom prst="rect">
                <a:avLst/>
              </a:prstGeom>
              <a:noFill/>
              <a:ln w="9525">
                <a:noFill/>
                <a:miter lim="800000"/>
                <a:headEnd/>
                <a:tailEnd/>
              </a:ln>
            </p:spPr>
            <p:txBody>
              <a:bodyPr wrap="none" anchor="ctr"/>
              <a:lstStyle/>
              <a:p>
                <a:pPr algn="ctr" defTabSz="762000" fontAlgn="auto" latinLnBrk="0">
                  <a:spcBef>
                    <a:spcPts val="0"/>
                  </a:spcBef>
                  <a:spcAft>
                    <a:spcPts val="0"/>
                  </a:spcAft>
                </a:pPr>
                <a:r>
                  <a:rPr kumimoji="0" lang="en-US" altLang="ko-KR" sz="1800" b="0" i="1">
                    <a:solidFill>
                      <a:srgbClr val="660066"/>
                    </a:solidFill>
                    <a:latin typeface="Arial Black" pitchFamily="34" charset="0"/>
                    <a:ea typeface="돋움" pitchFamily="50" charset="-127"/>
                  </a:rPr>
                  <a:t>Counter</a:t>
                </a:r>
              </a:p>
              <a:p>
                <a:pPr algn="ctr" defTabSz="762000" fontAlgn="auto" latinLnBrk="0">
                  <a:spcBef>
                    <a:spcPts val="0"/>
                  </a:spcBef>
                  <a:spcAft>
                    <a:spcPts val="0"/>
                  </a:spcAft>
                </a:pPr>
                <a:r>
                  <a:rPr kumimoji="0" lang="en-US" altLang="ko-KR" sz="1800" b="0" i="1">
                    <a:solidFill>
                      <a:srgbClr val="660066"/>
                    </a:solidFill>
                    <a:latin typeface="Arial Black" pitchFamily="34" charset="0"/>
                    <a:ea typeface="돋움" pitchFamily="50" charset="-127"/>
                  </a:rPr>
                  <a:t>Example</a:t>
                </a:r>
              </a:p>
            </p:txBody>
          </p:sp>
          <p:sp>
            <p:nvSpPr>
              <p:cNvPr id="10257" name="Line 14"/>
              <p:cNvSpPr>
                <a:spLocks noChangeShapeType="1"/>
              </p:cNvSpPr>
              <p:nvPr/>
            </p:nvSpPr>
            <p:spPr bwMode="auto">
              <a:xfrm flipH="1">
                <a:off x="3936" y="1660"/>
                <a:ext cx="432" cy="0"/>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58" name="Line 15"/>
              <p:cNvSpPr>
                <a:spLocks noChangeShapeType="1"/>
              </p:cNvSpPr>
              <p:nvPr/>
            </p:nvSpPr>
            <p:spPr bwMode="auto">
              <a:xfrm>
                <a:off x="3936" y="1996"/>
                <a:ext cx="432" cy="0"/>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59" name="Line 16"/>
              <p:cNvSpPr>
                <a:spLocks noChangeShapeType="1"/>
              </p:cNvSpPr>
              <p:nvPr/>
            </p:nvSpPr>
            <p:spPr bwMode="auto">
              <a:xfrm flipH="1">
                <a:off x="3936" y="2428"/>
                <a:ext cx="432" cy="0"/>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60" name="Line 17"/>
              <p:cNvSpPr>
                <a:spLocks noChangeShapeType="1"/>
              </p:cNvSpPr>
              <p:nvPr/>
            </p:nvSpPr>
            <p:spPr bwMode="auto">
              <a:xfrm flipH="1">
                <a:off x="4368" y="1228"/>
                <a:ext cx="0" cy="432"/>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61" name="Line 18"/>
              <p:cNvSpPr>
                <a:spLocks noChangeShapeType="1"/>
              </p:cNvSpPr>
              <p:nvPr/>
            </p:nvSpPr>
            <p:spPr bwMode="auto">
              <a:xfrm flipH="1">
                <a:off x="3936" y="1660"/>
                <a:ext cx="0" cy="336"/>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62" name="Line 19"/>
              <p:cNvSpPr>
                <a:spLocks noChangeShapeType="1"/>
              </p:cNvSpPr>
              <p:nvPr/>
            </p:nvSpPr>
            <p:spPr bwMode="auto">
              <a:xfrm flipH="1">
                <a:off x="4368" y="1996"/>
                <a:ext cx="0" cy="432"/>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sp>
            <p:nvSpPr>
              <p:cNvPr id="10263" name="Line 20"/>
              <p:cNvSpPr>
                <a:spLocks noChangeShapeType="1"/>
              </p:cNvSpPr>
              <p:nvPr/>
            </p:nvSpPr>
            <p:spPr bwMode="auto">
              <a:xfrm flipH="1">
                <a:off x="3936" y="2428"/>
                <a:ext cx="0" cy="624"/>
              </a:xfrm>
              <a:prstGeom prst="line">
                <a:avLst/>
              </a:prstGeom>
              <a:noFill/>
              <a:ln w="12700">
                <a:solidFill>
                  <a:srgbClr val="FF0000"/>
                </a:solidFill>
                <a:round/>
                <a:headEnd/>
                <a:tailEnd type="triangle" w="med" len="med"/>
              </a:ln>
            </p:spPr>
            <p:txBody>
              <a:bodyPr>
                <a:spAutoFit/>
              </a:bodyPr>
              <a:lstStyle/>
              <a:p>
                <a:pPr fontAlgn="auto">
                  <a:spcBef>
                    <a:spcPts val="0"/>
                  </a:spcBef>
                  <a:spcAft>
                    <a:spcPts val="0"/>
                  </a:spcAft>
                </a:pPr>
                <a:endParaRPr kumimoji="0" lang="ko-KR" altLang="en-US" sz="1800" b="0">
                  <a:solidFill>
                    <a:prstClr val="black"/>
                  </a:solidFill>
                  <a:latin typeface="맑은 고딕"/>
                  <a:ea typeface="맑은 고딕" panose="020B0503020000020004" pitchFamily="50" charset="-127"/>
                </a:endParaRPr>
              </a:p>
            </p:txBody>
          </p:sp>
        </p:grpSp>
        <p:sp>
          <p:nvSpPr>
            <p:cNvPr id="10253" name="Text Box 21"/>
            <p:cNvSpPr txBox="1">
              <a:spLocks noChangeArrowheads="1"/>
            </p:cNvSpPr>
            <p:nvPr/>
          </p:nvSpPr>
          <p:spPr bwMode="auto">
            <a:xfrm>
              <a:off x="5410200" y="4816475"/>
              <a:ext cx="1933575" cy="304800"/>
            </a:xfrm>
            <a:prstGeom prst="rect">
              <a:avLst/>
            </a:prstGeom>
            <a:noFill/>
            <a:ln w="12700" algn="ctr">
              <a:noFill/>
              <a:miter lim="800000"/>
              <a:headEnd/>
              <a:tailEnd/>
            </a:ln>
          </p:spPr>
          <p:txBody>
            <a:bodyPr wrap="none">
              <a:spAutoFit/>
            </a:bodyPr>
            <a:lstStyle/>
            <a:p>
              <a:pPr fontAlgn="auto">
                <a:spcBef>
                  <a:spcPts val="0"/>
                </a:spcBef>
                <a:spcAft>
                  <a:spcPts val="0"/>
                </a:spcAft>
              </a:pPr>
              <a:r>
                <a:rPr kumimoji="0" lang="en-US" altLang="ko-KR" sz="1400" b="0" i="1">
                  <a:solidFill>
                    <a:srgbClr val="FF3300"/>
                  </a:solidFill>
                  <a:latin typeface="맑은 고딕"/>
                  <a:ea typeface="맑은 고딕" panose="020B0503020000020004" pitchFamily="50" charset="-127"/>
                </a:rPr>
                <a:t>Violation detected !!!</a:t>
              </a:r>
            </a:p>
          </p:txBody>
        </p:sp>
      </p:grpSp>
    </p:spTree>
    <p:extLst>
      <p:ext uri="{BB962C8B-B14F-4D97-AF65-F5344CB8AC3E}">
        <p14:creationId xmlns:p14="http://schemas.microsoft.com/office/powerpoint/2010/main" val="38461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More Concurrency Bugs</a:t>
            </a:r>
            <a:endParaRPr lang="ko-KR" altLang="en-US" dirty="0"/>
          </a:p>
        </p:txBody>
      </p:sp>
      <p:sp>
        <p:nvSpPr>
          <p:cNvPr id="3" name="내용 개체 틀 2"/>
          <p:cNvSpPr>
            <a:spLocks noGrp="1"/>
          </p:cNvSpPr>
          <p:nvPr>
            <p:ph idx="1"/>
          </p:nvPr>
        </p:nvSpPr>
        <p:spPr>
          <a:xfrm>
            <a:off x="179512" y="1428736"/>
            <a:ext cx="3538736" cy="5000660"/>
          </a:xfrm>
        </p:spPr>
        <p:txBody>
          <a:bodyPr/>
          <a:lstStyle/>
          <a:p>
            <a:r>
              <a:rPr lang="en-US" altLang="ko-KR" dirty="0" smtClean="0"/>
              <a:t>Data race bugs</a:t>
            </a:r>
            <a:endParaRPr lang="ko-KR" altLang="en-US" dirty="0"/>
          </a:p>
        </p:txBody>
      </p:sp>
      <p:sp>
        <p:nvSpPr>
          <p:cNvPr id="4" name="슬라이드 번호 개체 틀 3"/>
          <p:cNvSpPr>
            <a:spLocks noGrp="1"/>
          </p:cNvSpPr>
          <p:nvPr>
            <p:ph type="sldNum" sz="quarter" idx="10"/>
          </p:nvPr>
        </p:nvSpPr>
        <p:spPr>
          <a:xfrm>
            <a:off x="179512" y="6381502"/>
            <a:ext cx="900090" cy="365125"/>
          </a:xfrm>
        </p:spPr>
        <p:txBody>
          <a:bodyPr/>
          <a:lstStyle/>
          <a:p>
            <a:pPr>
              <a:defRPr/>
            </a:pPr>
            <a:fld id="{7F34C515-6F76-4834-BC94-A4C2B94A0A22}" type="slidenum">
              <a:rPr lang="en-US" altLang="ko-KR" smtClean="0">
                <a:solidFill>
                  <a:prstClr val="black">
                    <a:tint val="75000"/>
                  </a:prstClr>
                </a:solidFill>
              </a:rPr>
              <a:pPr>
                <a:defRPr/>
              </a:pPr>
              <a:t>31</a:t>
            </a:fld>
            <a:endParaRPr lang="en-US" altLang="ko-KR">
              <a:solidFill>
                <a:prstClr val="black">
                  <a:tint val="75000"/>
                </a:prstClr>
              </a:solidFill>
            </a:endParaRPr>
          </a:p>
        </p:txBody>
      </p:sp>
      <p:sp>
        <p:nvSpPr>
          <p:cNvPr id="5" name="내용 개체 틀 2"/>
          <p:cNvSpPr txBox="1">
            <a:spLocks/>
          </p:cNvSpPr>
          <p:nvPr/>
        </p:nvSpPr>
        <p:spPr>
          <a:xfrm>
            <a:off x="4993704" y="1412776"/>
            <a:ext cx="3538736" cy="500066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kumimoji="0" lang="en-US" altLang="ko-KR" b="0" dirty="0" smtClean="0">
                <a:solidFill>
                  <a:prstClr val="black"/>
                </a:solidFill>
              </a:rPr>
              <a:t>Atomicity bugs</a:t>
            </a:r>
            <a:endParaRPr kumimoji="0" lang="ko-KR" altLang="en-US" b="0" dirty="0">
              <a:solidFill>
                <a:prstClr val="black"/>
              </a:solidFill>
            </a:endParaRPr>
          </a:p>
        </p:txBody>
      </p:sp>
      <p:sp>
        <p:nvSpPr>
          <p:cNvPr id="6" name="모서리가 둥근 직사각형 5"/>
          <p:cNvSpPr/>
          <p:nvPr/>
        </p:nvSpPr>
        <p:spPr bwMode="auto">
          <a:xfrm>
            <a:off x="2422972" y="5157192"/>
            <a:ext cx="1655316" cy="179387"/>
          </a:xfrm>
          <a:prstGeom prst="roundRect">
            <a:avLst/>
          </a:prstGeom>
          <a:ln w="12700"/>
        </p:spPr>
        <p:style>
          <a:lnRef idx="2">
            <a:schemeClr val="dk1"/>
          </a:lnRef>
          <a:fillRef idx="1">
            <a:schemeClr val="lt1"/>
          </a:fillRef>
          <a:effectRef idx="0">
            <a:schemeClr val="dk1"/>
          </a:effectRef>
          <a:fontRef idx="minor">
            <a:schemeClr val="dk1"/>
          </a:fontRef>
        </p:style>
        <p:txBody>
          <a:bodyPr lIns="0" tIns="0" rIns="36000" bIns="0"/>
          <a:lstStyle/>
          <a:p>
            <a:pPr algn="r" fontAlgn="auto">
              <a:spcBef>
                <a:spcPts val="0"/>
              </a:spcBef>
              <a:spcAft>
                <a:spcPts val="0"/>
              </a:spcAft>
              <a:defRPr/>
            </a:pPr>
            <a:endParaRPr kumimoji="0" lang="ko-KR" altLang="en-US" sz="1200" dirty="0">
              <a:solidFill>
                <a:prstClr val="black"/>
              </a:solidFill>
              <a:latin typeface="cmmi10" pitchFamily="34" charset="0"/>
            </a:endParaRPr>
          </a:p>
        </p:txBody>
      </p:sp>
      <p:sp>
        <p:nvSpPr>
          <p:cNvPr id="7" name="직사각형 6"/>
          <p:cNvSpPr/>
          <p:nvPr/>
        </p:nvSpPr>
        <p:spPr>
          <a:xfrm>
            <a:off x="189856" y="2276872"/>
            <a:ext cx="4032448" cy="16585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class </a:t>
            </a:r>
            <a:r>
              <a:rPr kumimoji="0" lang="en-US" altLang="ko-KR" sz="1200" b="0" dirty="0" err="1">
                <a:solidFill>
                  <a:prstClr val="black"/>
                </a:solidFill>
                <a:latin typeface="cmtt9" pitchFamily="34" charset="0"/>
              </a:rPr>
              <a:t>Account_DR</a:t>
            </a:r>
            <a:r>
              <a:rPr kumimoji="0" lang="en-US" altLang="ko-KR" sz="1200" b="0" dirty="0">
                <a:solidFill>
                  <a:prstClr val="black"/>
                </a:solidFill>
                <a:latin typeface="cmtt9" pitchFamily="34" charset="0"/>
              </a:rPr>
              <a:t> {</a:t>
            </a: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  double balance; </a:t>
            </a:r>
          </a:p>
          <a:p>
            <a:pPr algn="just" fontAlgn="auto">
              <a:lnSpc>
                <a:spcPct val="85000"/>
              </a:lnSpc>
              <a:spcBef>
                <a:spcPts val="0"/>
              </a:spcBef>
              <a:spcAft>
                <a:spcPts val="0"/>
              </a:spcAft>
              <a:defRPr/>
            </a:pPr>
            <a:r>
              <a:rPr kumimoji="0" lang="en-US" altLang="ko-KR" sz="1200" b="0" dirty="0">
                <a:solidFill>
                  <a:prstClr val="black">
                    <a:lumMod val="75000"/>
                    <a:lumOff val="25000"/>
                  </a:prstClr>
                </a:solidFill>
                <a:latin typeface="cmtt9" pitchFamily="34" charset="0"/>
              </a:rPr>
              <a:t>  // </a:t>
            </a:r>
            <a:r>
              <a:rPr kumimoji="0" lang="en-US" altLang="ko-KR" sz="1200" b="0" dirty="0" err="1">
                <a:solidFill>
                  <a:prstClr val="black">
                    <a:lumMod val="75000"/>
                    <a:lumOff val="25000"/>
                  </a:prstClr>
                </a:solidFill>
                <a:latin typeface="cmtt9" pitchFamily="34" charset="0"/>
              </a:rPr>
              <a:t>INV:balance</a:t>
            </a:r>
            <a:r>
              <a:rPr kumimoji="0" lang="en-US" altLang="ko-KR" sz="1200" b="0" dirty="0">
                <a:solidFill>
                  <a:prstClr val="black">
                    <a:lumMod val="75000"/>
                    <a:lumOff val="25000"/>
                  </a:prstClr>
                </a:solidFill>
                <a:latin typeface="cmtt9" pitchFamily="34" charset="0"/>
              </a:rPr>
              <a:t> should be always non-negative</a:t>
            </a:r>
          </a:p>
          <a:p>
            <a:pPr algn="just" fontAlgn="auto">
              <a:lnSpc>
                <a:spcPct val="85000"/>
              </a:lnSpc>
              <a:spcBef>
                <a:spcPts val="0"/>
              </a:spcBef>
              <a:spcAft>
                <a:spcPts val="0"/>
              </a:spcAft>
              <a:defRPr/>
            </a:pPr>
            <a:endParaRPr kumimoji="0" lang="en-US" altLang="ko-KR" sz="700" b="0" dirty="0">
              <a:solidFill>
                <a:prstClr val="black"/>
              </a:solidFill>
              <a:latin typeface="cmtt9" pitchFamily="34" charset="0"/>
            </a:endParaRP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   void withdraw(double x) {       </a:t>
            </a: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1:   if (balance &gt;= x) {</a:t>
            </a:r>
            <a:r>
              <a:rPr kumimoji="0" lang="en-US" altLang="ko-KR" sz="1200" b="0" dirty="0">
                <a:solidFill>
                  <a:srgbClr val="4F81BD"/>
                </a:solidFill>
                <a:latin typeface="cmtt9" pitchFamily="34" charset="0"/>
              </a:rPr>
              <a:t>          </a:t>
            </a: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2:     balance = balance–x;}</a:t>
            </a: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     ...</a:t>
            </a:r>
          </a:p>
          <a:p>
            <a:pPr algn="just" fontAlgn="auto">
              <a:lnSpc>
                <a:spcPct val="85000"/>
              </a:lnSpc>
              <a:spcBef>
                <a:spcPts val="0"/>
              </a:spcBef>
              <a:spcAft>
                <a:spcPts val="0"/>
              </a:spcAft>
              <a:defRPr/>
            </a:pPr>
            <a:r>
              <a:rPr kumimoji="0" lang="en-US" altLang="ko-KR" sz="1200" b="0" dirty="0">
                <a:solidFill>
                  <a:prstClr val="black"/>
                </a:solidFill>
                <a:latin typeface="cmtt9" pitchFamily="34" charset="0"/>
              </a:rPr>
              <a:t>   }}  </a:t>
            </a:r>
          </a:p>
        </p:txBody>
      </p:sp>
      <p:sp>
        <p:nvSpPr>
          <p:cNvPr id="8" name="모서리가 둥근 직사각형 7"/>
          <p:cNvSpPr/>
          <p:nvPr/>
        </p:nvSpPr>
        <p:spPr bwMode="auto">
          <a:xfrm>
            <a:off x="239068" y="4221088"/>
            <a:ext cx="1967012" cy="1287462"/>
          </a:xfrm>
          <a:prstGeom prst="roundRect">
            <a:avLst>
              <a:gd name="adj" fmla="val 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just" fontAlgn="auto">
              <a:lnSpc>
                <a:spcPct val="120000"/>
              </a:lnSpc>
              <a:spcBef>
                <a:spcPts val="0"/>
              </a:spcBef>
              <a:spcAft>
                <a:spcPts val="0"/>
              </a:spcAft>
              <a:defRPr/>
            </a:pPr>
            <a:r>
              <a:rPr kumimoji="0" lang="en-US" altLang="ko-KR" sz="1200" b="0" dirty="0">
                <a:solidFill>
                  <a:prstClr val="black"/>
                </a:solidFill>
                <a:latin typeface="cmtt9" pitchFamily="34" charset="0"/>
              </a:rPr>
              <a:t>[Initially, </a:t>
            </a:r>
            <a:r>
              <a:rPr kumimoji="0" lang="en-US" altLang="ko-KR" sz="1200" b="0" dirty="0" smtClean="0">
                <a:solidFill>
                  <a:prstClr val="black"/>
                </a:solidFill>
                <a:latin typeface="cmtt9" pitchFamily="34" charset="0"/>
              </a:rPr>
              <a:t>balance:10</a:t>
            </a:r>
            <a:r>
              <a:rPr kumimoji="0" lang="en-US" altLang="ko-KR" sz="1200" b="0" dirty="0">
                <a:solidFill>
                  <a:prstClr val="black"/>
                </a:solidFill>
                <a:latin typeface="cmtt9" pitchFamily="34" charset="0"/>
              </a:rPr>
              <a:t>]</a:t>
            </a:r>
          </a:p>
          <a:p>
            <a:pPr algn="ctr" fontAlgn="auto">
              <a:lnSpc>
                <a:spcPct val="120000"/>
              </a:lnSpc>
              <a:spcBef>
                <a:spcPts val="0"/>
              </a:spcBef>
              <a:spcAft>
                <a:spcPts val="0"/>
              </a:spcAft>
              <a:defRPr/>
            </a:pPr>
            <a:r>
              <a:rPr kumimoji="0" lang="en-US" altLang="ko-KR" sz="1200" b="0" dirty="0">
                <a:solidFill>
                  <a:prstClr val="black"/>
                </a:solidFill>
                <a:latin typeface="cmtt9" pitchFamily="34" charset="0"/>
              </a:rPr>
              <a:t>-th1: withdraw(10)-</a:t>
            </a:r>
          </a:p>
          <a:p>
            <a:pPr algn="just" fontAlgn="auto">
              <a:lnSpc>
                <a:spcPct val="120000"/>
              </a:lnSpc>
              <a:spcBef>
                <a:spcPts val="0"/>
              </a:spcBef>
              <a:spcAft>
                <a:spcPts val="0"/>
              </a:spcAft>
              <a:defRPr/>
            </a:pPr>
            <a:endParaRPr kumimoji="0" lang="en-US" altLang="ko-KR" sz="1200" b="0" dirty="0">
              <a:solidFill>
                <a:prstClr val="black"/>
              </a:solidFill>
              <a:latin typeface="cmtt9" pitchFamily="34" charset="0"/>
            </a:endParaRPr>
          </a:p>
          <a:p>
            <a:pPr algn="just" fontAlgn="auto">
              <a:lnSpc>
                <a:spcPct val="120000"/>
              </a:lnSpc>
              <a:spcBef>
                <a:spcPts val="0"/>
              </a:spcBef>
              <a:spcAft>
                <a:spcPts val="0"/>
              </a:spcAft>
              <a:defRPr/>
            </a:pPr>
            <a:r>
              <a:rPr kumimoji="0" lang="en-US" altLang="ko-KR" sz="1200" b="0" dirty="0">
                <a:solidFill>
                  <a:prstClr val="black"/>
                </a:solidFill>
                <a:latin typeface="cmtt9" pitchFamily="34" charset="0"/>
              </a:rPr>
              <a:t>1: if(balance &gt;= 10) </a:t>
            </a:r>
          </a:p>
          <a:p>
            <a:pPr algn="just" fontAlgn="auto">
              <a:lnSpc>
                <a:spcPct val="120000"/>
              </a:lnSpc>
              <a:spcBef>
                <a:spcPts val="0"/>
              </a:spcBef>
              <a:spcAft>
                <a:spcPts val="0"/>
              </a:spcAft>
              <a:defRPr/>
            </a:pPr>
            <a:endParaRPr kumimoji="0" lang="en-US" altLang="ko-KR" sz="1200" b="0" dirty="0">
              <a:solidFill>
                <a:prstClr val="black"/>
              </a:solidFill>
              <a:latin typeface="cmtt9" pitchFamily="34" charset="0"/>
            </a:endParaRPr>
          </a:p>
          <a:p>
            <a:pPr algn="just" fontAlgn="auto">
              <a:lnSpc>
                <a:spcPct val="120000"/>
              </a:lnSpc>
              <a:spcBef>
                <a:spcPts val="0"/>
              </a:spcBef>
              <a:spcAft>
                <a:spcPts val="0"/>
              </a:spcAft>
              <a:defRPr/>
            </a:pPr>
            <a:r>
              <a:rPr kumimoji="0" lang="en-US" altLang="ko-KR" sz="1200" b="0" dirty="0">
                <a:solidFill>
                  <a:prstClr val="black"/>
                </a:solidFill>
                <a:latin typeface="cmtt9" pitchFamily="34" charset="0"/>
              </a:rPr>
              <a:t>2: balance = 0 – 10;</a:t>
            </a:r>
          </a:p>
        </p:txBody>
      </p:sp>
      <p:sp>
        <p:nvSpPr>
          <p:cNvPr id="9" name="모서리가 둥근 직사각형 8"/>
          <p:cNvSpPr/>
          <p:nvPr/>
        </p:nvSpPr>
        <p:spPr bwMode="auto">
          <a:xfrm>
            <a:off x="2415605" y="4191442"/>
            <a:ext cx="1806699" cy="1400175"/>
          </a:xfrm>
          <a:prstGeom prst="roundRect">
            <a:avLst>
              <a:gd name="adj" fmla="val 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fontAlgn="auto">
              <a:lnSpc>
                <a:spcPct val="120000"/>
              </a:lnSpc>
              <a:spcBef>
                <a:spcPts val="0"/>
              </a:spcBef>
              <a:spcAft>
                <a:spcPts val="0"/>
              </a:spcAft>
              <a:defRPr/>
            </a:pPr>
            <a:endParaRPr kumimoji="0" lang="en-US" altLang="ko-KR" sz="1200" b="0" dirty="0">
              <a:solidFill>
                <a:prstClr val="black"/>
              </a:solidFill>
              <a:latin typeface="cmtt9" pitchFamily="34" charset="0"/>
              <a:ea typeface="굴림" pitchFamily="50" charset="-127"/>
              <a:cs typeface="Courier New" pitchFamily="49" charset="0"/>
            </a:endParaRPr>
          </a:p>
          <a:p>
            <a:pPr fontAlgn="auto">
              <a:lnSpc>
                <a:spcPct val="120000"/>
              </a:lnSpc>
              <a:spcBef>
                <a:spcPts val="0"/>
              </a:spcBef>
              <a:spcAft>
                <a:spcPts val="0"/>
              </a:spcAft>
              <a:defRPr/>
            </a:pPr>
            <a:r>
              <a:rPr kumimoji="0" lang="en-US" altLang="ko-KR" sz="1200" b="0" dirty="0">
                <a:solidFill>
                  <a:prstClr val="black"/>
                </a:solidFill>
                <a:latin typeface="cmtt9" pitchFamily="34" charset="0"/>
                <a:ea typeface="굴림" pitchFamily="50" charset="-127"/>
                <a:cs typeface="Courier New" pitchFamily="49" charset="0"/>
              </a:rPr>
              <a:t> -th2: withdraw(10)-</a:t>
            </a:r>
          </a:p>
          <a:p>
            <a:pPr algn="just" fontAlgn="auto">
              <a:lnSpc>
                <a:spcPct val="120000"/>
              </a:lnSpc>
              <a:spcBef>
                <a:spcPts val="0"/>
              </a:spcBef>
              <a:spcAft>
                <a:spcPts val="0"/>
              </a:spcAft>
              <a:defRPr/>
            </a:pPr>
            <a:r>
              <a:rPr kumimoji="0" lang="en-US" altLang="ko-KR" sz="1200" b="0" dirty="0">
                <a:solidFill>
                  <a:prstClr val="black"/>
                </a:solidFill>
                <a:latin typeface="cmtt9" pitchFamily="34" charset="0"/>
                <a:ea typeface="굴림" pitchFamily="50" charset="-127"/>
                <a:cs typeface="Courier New" pitchFamily="49" charset="0"/>
              </a:rPr>
              <a:t>1: if(balance &gt;= 10) </a:t>
            </a:r>
          </a:p>
          <a:p>
            <a:pPr algn="just" fontAlgn="auto">
              <a:lnSpc>
                <a:spcPct val="120000"/>
              </a:lnSpc>
              <a:spcBef>
                <a:spcPts val="0"/>
              </a:spcBef>
              <a:spcAft>
                <a:spcPts val="0"/>
              </a:spcAft>
              <a:defRPr/>
            </a:pPr>
            <a:endParaRPr kumimoji="0" lang="en-US" altLang="ko-KR" sz="1200" b="0" dirty="0">
              <a:solidFill>
                <a:prstClr val="black"/>
              </a:solidFill>
              <a:latin typeface="cmtt9" pitchFamily="34" charset="0"/>
              <a:ea typeface="굴림" pitchFamily="50" charset="-127"/>
              <a:cs typeface="Courier New" pitchFamily="49" charset="0"/>
            </a:endParaRPr>
          </a:p>
          <a:p>
            <a:pPr algn="just" fontAlgn="auto">
              <a:lnSpc>
                <a:spcPct val="120000"/>
              </a:lnSpc>
              <a:spcBef>
                <a:spcPts val="0"/>
              </a:spcBef>
              <a:spcAft>
                <a:spcPts val="0"/>
              </a:spcAft>
              <a:defRPr/>
            </a:pPr>
            <a:r>
              <a:rPr kumimoji="0" lang="en-US" altLang="ko-KR" sz="1200" b="0" dirty="0">
                <a:solidFill>
                  <a:prstClr val="black"/>
                </a:solidFill>
                <a:latin typeface="cmtt9" pitchFamily="34" charset="0"/>
                <a:ea typeface="굴림" pitchFamily="50" charset="-127"/>
                <a:cs typeface="Courier New" pitchFamily="49" charset="0"/>
              </a:rPr>
              <a:t>2: balance = 10-10;</a:t>
            </a:r>
          </a:p>
        </p:txBody>
      </p:sp>
      <p:sp>
        <p:nvSpPr>
          <p:cNvPr id="10" name="TextBox 30"/>
          <p:cNvSpPr txBox="1">
            <a:spLocks noChangeArrowheads="1"/>
          </p:cNvSpPr>
          <p:nvPr/>
        </p:nvSpPr>
        <p:spPr bwMode="auto">
          <a:xfrm>
            <a:off x="189856" y="3946967"/>
            <a:ext cx="360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fontAlgn="auto" hangingPunct="1">
              <a:spcBef>
                <a:spcPts val="0"/>
              </a:spcBef>
              <a:spcAft>
                <a:spcPts val="0"/>
              </a:spcAft>
            </a:pPr>
            <a:r>
              <a:rPr kumimoji="0" lang="en-US" altLang="ko-KR" sz="1200" b="0">
                <a:solidFill>
                  <a:prstClr val="black"/>
                </a:solidFill>
                <a:latin typeface="Calibri" pitchFamily="34" charset="0"/>
                <a:ea typeface="맑은 고딕" pitchFamily="50" charset="-127"/>
              </a:rPr>
              <a:t>(a)  Buggy program code</a:t>
            </a:r>
            <a:endParaRPr kumimoji="0" lang="ko-KR" altLang="en-US" sz="1200" b="0">
              <a:solidFill>
                <a:prstClr val="black"/>
              </a:solidFill>
              <a:latin typeface="Calibri" pitchFamily="34" charset="0"/>
              <a:ea typeface="맑은 고딕" pitchFamily="50" charset="-127"/>
            </a:endParaRPr>
          </a:p>
        </p:txBody>
      </p:sp>
      <p:sp>
        <p:nvSpPr>
          <p:cNvPr id="11" name="TextBox 31"/>
          <p:cNvSpPr txBox="1">
            <a:spLocks noChangeArrowheads="1"/>
          </p:cNvSpPr>
          <p:nvPr/>
        </p:nvSpPr>
        <p:spPr bwMode="auto">
          <a:xfrm>
            <a:off x="189856" y="6250186"/>
            <a:ext cx="3592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fontAlgn="auto" hangingPunct="1">
              <a:spcBef>
                <a:spcPts val="0"/>
              </a:spcBef>
              <a:spcAft>
                <a:spcPts val="0"/>
              </a:spcAft>
            </a:pPr>
            <a:r>
              <a:rPr kumimoji="0" lang="en-US" altLang="ko-KR" sz="1200" b="0" dirty="0">
                <a:solidFill>
                  <a:prstClr val="black"/>
                </a:solidFill>
                <a:latin typeface="Calibri" pitchFamily="34" charset="0"/>
                <a:ea typeface="맑은 고딕" pitchFamily="50" charset="-127"/>
              </a:rPr>
              <a:t>(b) Erroneous execution</a:t>
            </a:r>
            <a:endParaRPr kumimoji="0" lang="ko-KR" altLang="en-US" sz="1200" b="0" dirty="0">
              <a:solidFill>
                <a:prstClr val="black"/>
              </a:solidFill>
              <a:latin typeface="Calibri" pitchFamily="34" charset="0"/>
              <a:ea typeface="맑은 고딕" pitchFamily="50" charset="-127"/>
            </a:endParaRPr>
          </a:p>
        </p:txBody>
      </p:sp>
      <p:sp>
        <p:nvSpPr>
          <p:cNvPr id="12" name="모서리가 둥근 직사각형 11"/>
          <p:cNvSpPr/>
          <p:nvPr/>
        </p:nvSpPr>
        <p:spPr bwMode="auto">
          <a:xfrm>
            <a:off x="189856" y="5981899"/>
            <a:ext cx="2111028" cy="323497"/>
          </a:xfrm>
          <a:prstGeom prst="roundRect">
            <a:avLst/>
          </a:prstGeom>
          <a:solidFill>
            <a:schemeClr val="bg1">
              <a:lumMod val="85000"/>
            </a:schemeClr>
          </a:solidFill>
          <a:ln w="9525">
            <a:noFill/>
            <a:prstDash val="sysDot"/>
          </a:ln>
        </p:spPr>
        <p:style>
          <a:lnRef idx="2">
            <a:schemeClr val="dk1"/>
          </a:lnRef>
          <a:fillRef idx="1">
            <a:schemeClr val="lt1"/>
          </a:fillRef>
          <a:effectRef idx="0">
            <a:schemeClr val="dk1"/>
          </a:effectRef>
          <a:fontRef idx="minor">
            <a:schemeClr val="dk1"/>
          </a:fontRef>
        </p:style>
        <p:txBody>
          <a:bodyPr lIns="36000" tIns="72000" rIns="36000" bIns="72000" anchor="ctr"/>
          <a:lstStyle/>
          <a:p>
            <a:pPr fontAlgn="auto">
              <a:lnSpc>
                <a:spcPct val="75000"/>
              </a:lnSpc>
              <a:spcBef>
                <a:spcPts val="0"/>
              </a:spcBef>
              <a:spcAft>
                <a:spcPts val="0"/>
              </a:spcAft>
              <a:defRPr/>
            </a:pPr>
            <a:r>
              <a:rPr kumimoji="0" lang="en-US" altLang="ko-KR" sz="1200" b="0" dirty="0">
                <a:solidFill>
                  <a:srgbClr val="FF0000"/>
                </a:solidFill>
                <a:latin typeface="Calibri" pitchFamily="34" charset="0"/>
                <a:cs typeface="Calibri" pitchFamily="34" charset="0"/>
              </a:rPr>
              <a:t>The invariant is violated as </a:t>
            </a:r>
          </a:p>
          <a:p>
            <a:pPr fontAlgn="auto">
              <a:lnSpc>
                <a:spcPct val="75000"/>
              </a:lnSpc>
              <a:spcBef>
                <a:spcPts val="0"/>
              </a:spcBef>
              <a:spcAft>
                <a:spcPts val="0"/>
              </a:spcAft>
              <a:defRPr/>
            </a:pPr>
            <a:r>
              <a:rPr kumimoji="0" lang="en-US" altLang="ko-KR" sz="1200" b="0" dirty="0">
                <a:solidFill>
                  <a:srgbClr val="FF0000"/>
                </a:solidFill>
                <a:latin typeface="cmtt9" pitchFamily="34" charset="0"/>
                <a:cs typeface="Courier New" pitchFamily="49" charset="0"/>
              </a:rPr>
              <a:t>balance</a:t>
            </a:r>
            <a:r>
              <a:rPr kumimoji="0" lang="en-US" altLang="ko-KR" sz="1200" b="0" dirty="0">
                <a:solidFill>
                  <a:srgbClr val="FF0000"/>
                </a:solidFill>
              </a:rPr>
              <a:t> </a:t>
            </a:r>
            <a:r>
              <a:rPr kumimoji="0" lang="en-US" altLang="ko-KR" sz="1200" b="0" dirty="0">
                <a:solidFill>
                  <a:srgbClr val="FF0000"/>
                </a:solidFill>
                <a:latin typeface="Calibri" pitchFamily="34" charset="0"/>
                <a:cs typeface="Calibri" pitchFamily="34" charset="0"/>
              </a:rPr>
              <a:t>becomes -10.</a:t>
            </a:r>
            <a:endParaRPr kumimoji="0" lang="ko-KR" altLang="en-US" sz="1200" b="0" dirty="0">
              <a:solidFill>
                <a:srgbClr val="FF0000"/>
              </a:solidFill>
              <a:latin typeface="Calibri" pitchFamily="34" charset="0"/>
              <a:cs typeface="Calibri" pitchFamily="34" charset="0"/>
            </a:endParaRPr>
          </a:p>
        </p:txBody>
      </p:sp>
      <p:cxnSp>
        <p:nvCxnSpPr>
          <p:cNvPr id="13" name="직선 연결선 12"/>
          <p:cNvCxnSpPr/>
          <p:nvPr/>
        </p:nvCxnSpPr>
        <p:spPr>
          <a:xfrm flipH="1">
            <a:off x="2206080" y="4504179"/>
            <a:ext cx="0" cy="1152525"/>
          </a:xfrm>
          <a:prstGeom prst="line">
            <a:avLst/>
          </a:prstGeom>
          <a:ln w="1270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bwMode="auto">
          <a:xfrm>
            <a:off x="189856" y="4235891"/>
            <a:ext cx="4032448" cy="1699772"/>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0" lang="ko-KR" altLang="en-US" sz="1200" b="0">
              <a:solidFill>
                <a:srgbClr val="953735"/>
              </a:solidFill>
              <a:latin typeface="Calibri" pitchFamily="34" charset="0"/>
            </a:endParaRPr>
          </a:p>
        </p:txBody>
      </p:sp>
      <p:sp>
        <p:nvSpPr>
          <p:cNvPr id="15" name="모서리가 둥근 직사각형 14"/>
          <p:cNvSpPr/>
          <p:nvPr/>
        </p:nvSpPr>
        <p:spPr bwMode="auto">
          <a:xfrm>
            <a:off x="247006" y="4941168"/>
            <a:ext cx="1670050" cy="227360"/>
          </a:xfrm>
          <a:prstGeom prst="roundRect">
            <a:avLst/>
          </a:prstGeom>
          <a:noFill/>
          <a:ln w="12700"/>
        </p:spPr>
        <p:style>
          <a:lnRef idx="2">
            <a:schemeClr val="dk1"/>
          </a:lnRef>
          <a:fillRef idx="1">
            <a:schemeClr val="lt1"/>
          </a:fillRef>
          <a:effectRef idx="0">
            <a:schemeClr val="dk1"/>
          </a:effectRef>
          <a:fontRef idx="minor">
            <a:schemeClr val="dk1"/>
          </a:fontRef>
        </p:style>
        <p:txBody>
          <a:bodyPr lIns="0" tIns="0" rIns="36000" bIns="0"/>
          <a:lstStyle/>
          <a:p>
            <a:pPr algn="r" fontAlgn="auto">
              <a:spcBef>
                <a:spcPts val="0"/>
              </a:spcBef>
              <a:spcAft>
                <a:spcPts val="0"/>
              </a:spcAft>
              <a:defRPr/>
            </a:pPr>
            <a:endParaRPr kumimoji="0" lang="ko-KR" altLang="en-US" sz="1200" dirty="0">
              <a:solidFill>
                <a:prstClr val="black"/>
              </a:solidFill>
              <a:latin typeface="cmmi10" pitchFamily="34" charset="0"/>
            </a:endParaRPr>
          </a:p>
        </p:txBody>
      </p:sp>
      <p:sp>
        <p:nvSpPr>
          <p:cNvPr id="16" name="직사각형 15"/>
          <p:cNvSpPr/>
          <p:nvPr/>
        </p:nvSpPr>
        <p:spPr bwMode="auto">
          <a:xfrm>
            <a:off x="5211440" y="5015185"/>
            <a:ext cx="1439863" cy="666750"/>
          </a:xfrm>
          <a:prstGeom prst="rect">
            <a:avLst/>
          </a:prstGeom>
          <a:noFill/>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0" lang="ko-KR" altLang="en-US" sz="1000" b="0">
              <a:solidFill>
                <a:srgbClr val="953735"/>
              </a:solidFill>
              <a:latin typeface="Calibri" pitchFamily="34" charset="0"/>
            </a:endParaRPr>
          </a:p>
        </p:txBody>
      </p:sp>
      <p:sp>
        <p:nvSpPr>
          <p:cNvPr id="17" name="직사각형 16"/>
          <p:cNvSpPr/>
          <p:nvPr/>
        </p:nvSpPr>
        <p:spPr bwMode="auto">
          <a:xfrm>
            <a:off x="5306690" y="4951685"/>
            <a:ext cx="762000" cy="144463"/>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pPr>
            <a:endParaRPr kumimoji="0" lang="ko-KR" altLang="en-US" sz="1000" b="0">
              <a:solidFill>
                <a:srgbClr val="953735"/>
              </a:solidFill>
              <a:latin typeface="Calibri" pitchFamily="34" charset="0"/>
            </a:endParaRPr>
          </a:p>
        </p:txBody>
      </p:sp>
      <p:sp>
        <p:nvSpPr>
          <p:cNvPr id="18" name="모서리가 둥근 직사각형 17"/>
          <p:cNvSpPr/>
          <p:nvPr/>
        </p:nvSpPr>
        <p:spPr bwMode="auto">
          <a:xfrm>
            <a:off x="6867203" y="5764485"/>
            <a:ext cx="1568450" cy="144463"/>
          </a:xfrm>
          <a:prstGeom prst="roundRect">
            <a:avLst/>
          </a:prstGeom>
          <a:ln w="12700"/>
        </p:spPr>
        <p:style>
          <a:lnRef idx="2">
            <a:schemeClr val="dk1"/>
          </a:lnRef>
          <a:fillRef idx="1">
            <a:schemeClr val="lt1"/>
          </a:fillRef>
          <a:effectRef idx="0">
            <a:schemeClr val="dk1"/>
          </a:effectRef>
          <a:fontRef idx="minor">
            <a:schemeClr val="dk1"/>
          </a:fontRef>
        </p:style>
        <p:txBody>
          <a:bodyPr lIns="36000" tIns="36000" rIns="36000" bIns="36000" anchor="ctr"/>
          <a:lstStyle/>
          <a:p>
            <a:pPr algn="r" fontAlgn="auto">
              <a:spcBef>
                <a:spcPts val="0"/>
              </a:spcBef>
              <a:spcAft>
                <a:spcPts val="0"/>
              </a:spcAft>
              <a:defRPr/>
            </a:pPr>
            <a:endParaRPr kumimoji="0" lang="ko-KR" altLang="en-US" sz="1000" dirty="0">
              <a:solidFill>
                <a:prstClr val="black"/>
              </a:solidFill>
              <a:latin typeface="cmmi10" pitchFamily="34" charset="0"/>
            </a:endParaRPr>
          </a:p>
        </p:txBody>
      </p:sp>
      <p:sp>
        <p:nvSpPr>
          <p:cNvPr id="19" name="모서리가 둥근 직사각형 18"/>
          <p:cNvSpPr/>
          <p:nvPr/>
        </p:nvSpPr>
        <p:spPr bwMode="auto">
          <a:xfrm>
            <a:off x="5051103" y="6112148"/>
            <a:ext cx="1547812" cy="142875"/>
          </a:xfrm>
          <a:prstGeom prst="roundRect">
            <a:avLst/>
          </a:prstGeom>
          <a:ln w="12700"/>
        </p:spPr>
        <p:style>
          <a:lnRef idx="2">
            <a:schemeClr val="dk1"/>
          </a:lnRef>
          <a:fillRef idx="1">
            <a:schemeClr val="lt1"/>
          </a:fillRef>
          <a:effectRef idx="0">
            <a:schemeClr val="dk1"/>
          </a:effectRef>
          <a:fontRef idx="minor">
            <a:schemeClr val="dk1"/>
          </a:fontRef>
        </p:style>
        <p:txBody>
          <a:bodyPr lIns="36000" tIns="0" rIns="36000" bIns="0" anchor="b"/>
          <a:lstStyle/>
          <a:p>
            <a:pPr algn="r" fontAlgn="auto">
              <a:spcBef>
                <a:spcPts val="0"/>
              </a:spcBef>
              <a:spcAft>
                <a:spcPts val="0"/>
              </a:spcAft>
              <a:defRPr/>
            </a:pPr>
            <a:endParaRPr kumimoji="0" lang="ko-KR" altLang="en-US" sz="1000" baseline="30000" dirty="0">
              <a:solidFill>
                <a:prstClr val="black"/>
              </a:solidFill>
              <a:latin typeface="cmsy10"/>
            </a:endParaRPr>
          </a:p>
        </p:txBody>
      </p:sp>
      <p:sp>
        <p:nvSpPr>
          <p:cNvPr id="20" name="모서리가 둥근 직사각형 19"/>
          <p:cNvSpPr/>
          <p:nvPr/>
        </p:nvSpPr>
        <p:spPr bwMode="auto">
          <a:xfrm>
            <a:off x="5347965" y="5240610"/>
            <a:ext cx="1250950" cy="144463"/>
          </a:xfrm>
          <a:prstGeom prst="roundRect">
            <a:avLst/>
          </a:prstGeom>
          <a:ln w="12700"/>
        </p:spPr>
        <p:style>
          <a:lnRef idx="2">
            <a:schemeClr val="dk1"/>
          </a:lnRef>
          <a:fillRef idx="1">
            <a:schemeClr val="lt1"/>
          </a:fillRef>
          <a:effectRef idx="0">
            <a:schemeClr val="dk1"/>
          </a:effectRef>
          <a:fontRef idx="minor">
            <a:schemeClr val="dk1"/>
          </a:fontRef>
        </p:style>
        <p:txBody>
          <a:bodyPr lIns="36000" tIns="0" rIns="36000" bIns="0" anchor="b"/>
          <a:lstStyle/>
          <a:p>
            <a:pPr algn="r" fontAlgn="auto">
              <a:spcBef>
                <a:spcPts val="0"/>
              </a:spcBef>
              <a:spcAft>
                <a:spcPts val="0"/>
              </a:spcAft>
              <a:defRPr/>
            </a:pPr>
            <a:endParaRPr kumimoji="0" lang="ko-KR" altLang="en-US" sz="1000" dirty="0">
              <a:solidFill>
                <a:prstClr val="black"/>
              </a:solidFill>
              <a:latin typeface="cmmi10" pitchFamily="34" charset="0"/>
            </a:endParaRPr>
          </a:p>
        </p:txBody>
      </p:sp>
      <p:cxnSp>
        <p:nvCxnSpPr>
          <p:cNvPr id="21" name="직선 연결선 20"/>
          <p:cNvCxnSpPr>
            <a:endCxn id="29" idx="2"/>
          </p:cNvCxnSpPr>
          <p:nvPr/>
        </p:nvCxnSpPr>
        <p:spPr>
          <a:xfrm>
            <a:off x="6771953" y="4613548"/>
            <a:ext cx="0" cy="1836737"/>
          </a:xfrm>
          <a:prstGeom prst="line">
            <a:avLst/>
          </a:prstGeom>
          <a:ln w="1270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4970140" y="2208485"/>
            <a:ext cx="3600450" cy="18716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class </a:t>
            </a:r>
            <a:r>
              <a:rPr kumimoji="0" lang="en-US" altLang="ko-KR" sz="1000" b="0" dirty="0" err="1">
                <a:solidFill>
                  <a:prstClr val="black"/>
                </a:solidFill>
                <a:latin typeface="cmtt9" pitchFamily="34" charset="0"/>
              </a:rPr>
              <a:t>Account_BR</a:t>
            </a:r>
            <a:r>
              <a:rPr kumimoji="0" lang="en-US" altLang="ko-KR" sz="1000" b="0" dirty="0">
                <a:solidFill>
                  <a:prstClr val="black"/>
                </a:solidFill>
                <a:latin typeface="cmtt9" pitchFamily="34" charset="0"/>
              </a:rPr>
              <a:t>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Lock m;</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double balance; </a:t>
            </a:r>
          </a:p>
          <a:p>
            <a:pPr algn="just" fontAlgn="auto">
              <a:lnSpc>
                <a:spcPct val="90000"/>
              </a:lnSpc>
              <a:spcBef>
                <a:spcPts val="0"/>
              </a:spcBef>
              <a:spcAft>
                <a:spcPts val="0"/>
              </a:spcAft>
              <a:defRPr/>
            </a:pPr>
            <a:r>
              <a:rPr kumimoji="0" lang="en-US" altLang="ko-KR" sz="1000" b="0" dirty="0">
                <a:solidFill>
                  <a:prstClr val="black">
                    <a:lumMod val="75000"/>
                    <a:lumOff val="25000"/>
                  </a:prstClr>
                </a:solidFill>
                <a:latin typeface="cmtt9" pitchFamily="34" charset="0"/>
              </a:rPr>
              <a:t>  // INV: balance should be non-negative </a:t>
            </a: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ndParaRP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double </a:t>
            </a:r>
            <a:r>
              <a:rPr kumimoji="0" lang="en-US" altLang="ko-KR" sz="1000" b="0" dirty="0" err="1">
                <a:solidFill>
                  <a:prstClr val="black"/>
                </a:solidFill>
                <a:latin typeface="cmtt9" pitchFamily="34" charset="0"/>
              </a:rPr>
              <a:t>getBalance</a:t>
            </a:r>
            <a:r>
              <a:rPr kumimoji="0" lang="en-US" altLang="ko-KR" sz="1000" b="0" dirty="0">
                <a:solidFill>
                  <a:prstClr val="black"/>
                </a:solidFill>
                <a:latin typeface="cmtt9" pitchFamily="34" charset="0"/>
              </a:rPr>
              <a:t>()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double </a:t>
            </a:r>
            <a:r>
              <a:rPr kumimoji="0" lang="en-US" altLang="ko-KR" sz="1000" b="0" dirty="0" err="1">
                <a:solidFill>
                  <a:prstClr val="black"/>
                </a:solidFill>
                <a:latin typeface="cmtt9" pitchFamily="34" charset="0"/>
              </a:rPr>
              <a:t>tmp</a:t>
            </a:r>
            <a:r>
              <a:rPr kumimoji="0" lang="en-US" altLang="ko-KR" sz="1000" b="0" dirty="0">
                <a:solidFill>
                  <a:prstClr val="black"/>
                </a:solidFill>
                <a:latin typeface="cmtt9" pitchFamily="34" charset="0"/>
              </a:rPr>
              <a:t>;</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1:  lock(m);</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2:  </a:t>
            </a:r>
            <a:r>
              <a:rPr kumimoji="0" lang="en-US" altLang="ko-KR" sz="1000" b="0" dirty="0" err="1">
                <a:solidFill>
                  <a:prstClr val="black"/>
                </a:solidFill>
                <a:latin typeface="cmtt9" pitchFamily="34" charset="0"/>
              </a:rPr>
              <a:t>tmp</a:t>
            </a:r>
            <a:r>
              <a:rPr kumimoji="0" lang="en-US" altLang="ko-KR" sz="1000" b="0" dirty="0">
                <a:solidFill>
                  <a:prstClr val="black"/>
                </a:solidFill>
                <a:latin typeface="cmtt9" pitchFamily="34" charset="0"/>
              </a:rPr>
              <a:t> = balance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3:  unlock(m);</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4:  return </a:t>
            </a:r>
            <a:r>
              <a:rPr kumimoji="0" lang="en-US" altLang="ko-KR" sz="1000" b="0" dirty="0" err="1">
                <a:solidFill>
                  <a:prstClr val="black"/>
                </a:solidFill>
                <a:latin typeface="cmtt9" pitchFamily="34" charset="0"/>
              </a:rPr>
              <a:t>tmp</a:t>
            </a:r>
            <a:r>
              <a:rPr kumimoji="0" lang="en-US" altLang="ko-KR" sz="1000" b="0" dirty="0">
                <a:solidFill>
                  <a:prstClr val="black"/>
                </a:solidFill>
                <a:latin typeface="cmtt9" pitchFamily="34" charset="0"/>
              </a:rPr>
              <a:t>; } </a:t>
            </a: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ndParaRPr>
          </a:p>
        </p:txBody>
      </p:sp>
      <p:sp>
        <p:nvSpPr>
          <p:cNvPr id="23" name="직사각형 22"/>
          <p:cNvSpPr/>
          <p:nvPr/>
        </p:nvSpPr>
        <p:spPr>
          <a:xfrm>
            <a:off x="6683053" y="2341835"/>
            <a:ext cx="1957387"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auto">
              <a:lnSpc>
                <a:spcPct val="90000"/>
              </a:lnSpc>
              <a:spcBef>
                <a:spcPts val="0"/>
              </a:spcBef>
              <a:spcAft>
                <a:spcPts val="0"/>
              </a:spcAft>
              <a:defRPr/>
            </a:pPr>
            <a:endParaRPr kumimoji="0" lang="en-US" altLang="ko-KR" sz="1000" b="0" dirty="0">
              <a:solidFill>
                <a:prstClr val="black"/>
              </a:solidFill>
              <a:latin typeface="cmtt9" pitchFamily="34" charset="0"/>
            </a:endParaRPr>
          </a:p>
          <a:p>
            <a:pPr algn="ctr" fontAlgn="auto">
              <a:lnSpc>
                <a:spcPct val="90000"/>
              </a:lnSpc>
              <a:spcBef>
                <a:spcPts val="0"/>
              </a:spcBef>
              <a:spcAft>
                <a:spcPts val="0"/>
              </a:spcAft>
              <a:defRPr/>
            </a:pPr>
            <a:endParaRPr kumimoji="0" lang="en-US" altLang="ko-KR" sz="1000" b="0" dirty="0">
              <a:solidFill>
                <a:prstClr val="black"/>
              </a:solidFill>
              <a:latin typeface="cmtt9" pitchFamily="34" charset="0"/>
            </a:endParaRPr>
          </a:p>
          <a:p>
            <a:pPr algn="ctr" fontAlgn="auto">
              <a:lnSpc>
                <a:spcPct val="90000"/>
              </a:lnSpc>
              <a:spcBef>
                <a:spcPts val="0"/>
              </a:spcBef>
              <a:spcAft>
                <a:spcPts val="0"/>
              </a:spcAft>
              <a:defRPr/>
            </a:pPr>
            <a:endParaRPr kumimoji="0" lang="en-US" altLang="ko-KR" sz="1000" b="0" dirty="0">
              <a:solidFill>
                <a:prstClr val="black"/>
              </a:solidFill>
              <a:latin typeface="cmtt9" pitchFamily="34" charset="0"/>
            </a:endParaRPr>
          </a:p>
          <a:p>
            <a:pPr algn="ctr" fontAlgn="auto">
              <a:lnSpc>
                <a:spcPct val="90000"/>
              </a:lnSpc>
              <a:spcBef>
                <a:spcPts val="0"/>
              </a:spcBef>
              <a:spcAft>
                <a:spcPts val="0"/>
              </a:spcAft>
              <a:defRPr/>
            </a:pPr>
            <a:r>
              <a:rPr kumimoji="0" lang="en-US" altLang="ko-KR" sz="1000" b="0" dirty="0">
                <a:solidFill>
                  <a:prstClr val="black"/>
                </a:solidFill>
                <a:latin typeface="cmtt9" pitchFamily="34" charset="0"/>
              </a:rPr>
              <a:t>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void withdraw(double x){</a:t>
            </a:r>
          </a:p>
          <a:p>
            <a:pPr algn="just" fontAlgn="auto">
              <a:lnSpc>
                <a:spcPct val="90000"/>
              </a:lnSpc>
              <a:spcBef>
                <a:spcPts val="0"/>
              </a:spcBef>
              <a:spcAft>
                <a:spcPts val="0"/>
              </a:spcAft>
              <a:defRPr/>
            </a:pPr>
            <a:r>
              <a:rPr kumimoji="0" lang="en-US" altLang="ko-KR" sz="1000" b="0" dirty="0">
                <a:solidFill>
                  <a:srgbClr val="0070C0"/>
                </a:solidFill>
                <a:latin typeface="cmtt9" pitchFamily="34" charset="0"/>
              </a:rPr>
              <a:t>   </a:t>
            </a:r>
            <a:r>
              <a:rPr kumimoji="0" lang="en-US" altLang="ko-KR" sz="1000" b="0" dirty="0">
                <a:solidFill>
                  <a:prstClr val="black">
                    <a:lumMod val="75000"/>
                    <a:lumOff val="25000"/>
                  </a:prstClr>
                </a:solidFill>
                <a:latin typeface="cmtt9" pitchFamily="34" charset="0"/>
              </a:rPr>
              <a:t>/*@atomic region begins*/</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11: if (</a:t>
            </a:r>
            <a:r>
              <a:rPr kumimoji="0" lang="en-US" altLang="ko-KR" sz="1000" b="0" dirty="0" err="1">
                <a:solidFill>
                  <a:prstClr val="black"/>
                </a:solidFill>
                <a:latin typeface="cmtt9" pitchFamily="34" charset="0"/>
              </a:rPr>
              <a:t>getBalance</a:t>
            </a:r>
            <a:r>
              <a:rPr kumimoji="0" lang="en-US" altLang="ko-KR" sz="1000" b="0" dirty="0">
                <a:solidFill>
                  <a:prstClr val="black"/>
                </a:solidFill>
                <a:latin typeface="cmtt9" pitchFamily="34" charset="0"/>
              </a:rPr>
              <a:t>() &gt;= x){</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12:   lock(m);</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13:   balance = balance – x;</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14:   unlock(m);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a:t>
            </a:r>
            <a:r>
              <a:rPr kumimoji="0" lang="en-US" altLang="ko-KR" sz="1000" b="0" dirty="0">
                <a:solidFill>
                  <a:prstClr val="black">
                    <a:lumMod val="75000"/>
                    <a:lumOff val="25000"/>
                  </a:prstClr>
                </a:solidFill>
                <a:latin typeface="cmtt9" pitchFamily="34" charset="0"/>
              </a:rPr>
              <a:t>/*@atomic region ends*/</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rPr>
              <a:t>   ... }</a:t>
            </a:r>
            <a:endParaRPr kumimoji="0" lang="ko-KR" altLang="en-US" sz="1000" b="0" dirty="0">
              <a:solidFill>
                <a:prstClr val="black"/>
              </a:solidFill>
              <a:latin typeface="cmtt9" pitchFamily="34" charset="0"/>
            </a:endParaRPr>
          </a:p>
        </p:txBody>
      </p:sp>
      <p:sp>
        <p:nvSpPr>
          <p:cNvPr id="24" name="모서리가 둥근 직사각형 23"/>
          <p:cNvSpPr/>
          <p:nvPr/>
        </p:nvSpPr>
        <p:spPr bwMode="auto">
          <a:xfrm>
            <a:off x="6795765" y="4461148"/>
            <a:ext cx="1728788" cy="1944687"/>
          </a:xfrm>
          <a:prstGeom prst="roundRect">
            <a:avLst>
              <a:gd name="adj" fmla="val 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lgn="ctr" fontAlgn="auto">
              <a:lnSpc>
                <a:spcPct val="90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-th2 : withdraw(10)-</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 </a:t>
            </a: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0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12: lock(m);</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13: balance=10–10; </a:t>
            </a:r>
          </a:p>
          <a:p>
            <a:pPr algn="just" fontAlgn="auto">
              <a:lnSpc>
                <a:spcPct val="90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14: unlock(m);</a:t>
            </a:r>
          </a:p>
          <a:p>
            <a:pPr algn="just" fontAlgn="auto">
              <a:lnSpc>
                <a:spcPct val="90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p:txBody>
      </p:sp>
      <p:sp>
        <p:nvSpPr>
          <p:cNvPr id="25" name="모서리가 둥근 직사각형 24"/>
          <p:cNvSpPr/>
          <p:nvPr/>
        </p:nvSpPr>
        <p:spPr bwMode="auto">
          <a:xfrm>
            <a:off x="4971728" y="4296048"/>
            <a:ext cx="1719262" cy="2319337"/>
          </a:xfrm>
          <a:prstGeom prst="roundRect">
            <a:avLst>
              <a:gd name="adj" fmla="val 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fontAlgn="auto">
              <a:lnSpc>
                <a:spcPct val="95000"/>
              </a:lnSpc>
              <a:spcBef>
                <a:spcPts val="0"/>
              </a:spcBef>
              <a:spcAft>
                <a:spcPts val="0"/>
              </a:spcAft>
              <a:defRPr/>
            </a:pPr>
            <a:r>
              <a:rPr kumimoji="0" lang="en-US" altLang="ko-KR" sz="1000" b="0" dirty="0">
                <a:solidFill>
                  <a:prstClr val="black"/>
                </a:solidFill>
                <a:latin typeface="Calibri" pitchFamily="34" charset="0"/>
                <a:ea typeface="굴림" pitchFamily="50" charset="-127"/>
                <a:cs typeface="Calibri" pitchFamily="34" charset="0"/>
              </a:rPr>
              <a:t>[Initially,</a:t>
            </a:r>
            <a:r>
              <a:rPr kumimoji="0" lang="en-US" altLang="ko-KR" sz="1000" b="0" dirty="0">
                <a:solidFill>
                  <a:prstClr val="black"/>
                </a:solidFill>
                <a:latin typeface="cmtt9" pitchFamily="34" charset="0"/>
                <a:ea typeface="굴림" pitchFamily="50" charset="-127"/>
                <a:cs typeface="Courier New" pitchFamily="49" charset="0"/>
              </a:rPr>
              <a:t> balance:10</a:t>
            </a:r>
            <a:r>
              <a:rPr kumimoji="0" lang="en-US" altLang="ko-KR" sz="1000" b="0" dirty="0">
                <a:solidFill>
                  <a:prstClr val="black"/>
                </a:solidFill>
                <a:latin typeface="Calibri" pitchFamily="34" charset="0"/>
                <a:ea typeface="굴림" pitchFamily="50" charset="-127"/>
                <a:cs typeface="Calibri" pitchFamily="34" charset="0"/>
              </a:rPr>
              <a:t> ]</a:t>
            </a:r>
          </a:p>
          <a:p>
            <a:pPr algn="ctr"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-th1: withdraw(10)-</a:t>
            </a:r>
          </a:p>
          <a:p>
            <a:pPr algn="just" fontAlgn="auto">
              <a:lnSpc>
                <a:spcPct val="95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11:if(</a:t>
            </a:r>
            <a:r>
              <a:rPr kumimoji="0" lang="en-US" altLang="ko-KR" sz="1000" b="0" dirty="0" err="1">
                <a:solidFill>
                  <a:prstClr val="black"/>
                </a:solidFill>
                <a:latin typeface="cmtt9" pitchFamily="34" charset="0"/>
                <a:ea typeface="굴림" pitchFamily="50" charset="-127"/>
                <a:cs typeface="Courier New" pitchFamily="49" charset="0"/>
              </a:rPr>
              <a:t>getBalance</a:t>
            </a:r>
            <a:r>
              <a:rPr kumimoji="0" lang="en-US" altLang="ko-KR" sz="1000" b="0" dirty="0">
                <a:solidFill>
                  <a:prstClr val="black"/>
                </a:solidFill>
                <a:latin typeface="cmtt9" pitchFamily="34" charset="0"/>
                <a:ea typeface="굴림" pitchFamily="50" charset="-127"/>
                <a:cs typeface="Courier New" pitchFamily="49" charset="0"/>
              </a:rPr>
              <a:t>()&gt;=10)</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    </a:t>
            </a:r>
            <a:r>
              <a:rPr kumimoji="0" lang="en-US" altLang="ko-KR" sz="1000" b="0" dirty="0" err="1">
                <a:solidFill>
                  <a:prstClr val="black"/>
                </a:solidFill>
                <a:latin typeface="cmtt9" pitchFamily="34" charset="0"/>
                <a:ea typeface="굴림" pitchFamily="50" charset="-127"/>
                <a:cs typeface="Courier New" pitchFamily="49" charset="0"/>
              </a:rPr>
              <a:t>getBalance</a:t>
            </a:r>
            <a:r>
              <a:rPr kumimoji="0" lang="en-US" altLang="ko-KR" sz="1000" b="0" dirty="0">
                <a:solidFill>
                  <a:prstClr val="black"/>
                </a:solidFill>
                <a:latin typeface="cmtt9" pitchFamily="34" charset="0"/>
                <a:ea typeface="굴림" pitchFamily="50" charset="-127"/>
                <a:cs typeface="Courier New" pitchFamily="49" charset="0"/>
              </a:rPr>
              <a:t>()</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     1:lock(m);</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     2:tmp = balance; </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     3:unlock(m);</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rPr>
              <a:t>     4:return </a:t>
            </a:r>
            <a:r>
              <a:rPr kumimoji="0" lang="en-US" altLang="ko-KR" sz="1000" b="0" dirty="0" err="1">
                <a:solidFill>
                  <a:prstClr val="black"/>
                </a:solidFill>
                <a:latin typeface="cmtt9" pitchFamily="34" charset="0"/>
              </a:rPr>
              <a:t>tmp</a:t>
            </a:r>
            <a:r>
              <a:rPr kumimoji="0" lang="en-US" altLang="ko-KR" sz="1000" b="0" dirty="0">
                <a:solidFill>
                  <a:prstClr val="black"/>
                </a:solidFill>
                <a:latin typeface="cmtt9" pitchFamily="34" charset="0"/>
              </a:rPr>
              <a:t>;</a:t>
            </a: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5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5000"/>
              </a:lnSpc>
              <a:spcBef>
                <a:spcPts val="0"/>
              </a:spcBef>
              <a:spcAft>
                <a:spcPts val="0"/>
              </a:spcAft>
              <a:defRPr/>
            </a:pPr>
            <a:endParaRPr kumimoji="0" lang="en-US" altLang="ko-KR" sz="1000" b="0" dirty="0">
              <a:solidFill>
                <a:prstClr val="black"/>
              </a:solidFill>
              <a:latin typeface="cmtt9" pitchFamily="34" charset="0"/>
              <a:ea typeface="굴림" pitchFamily="50" charset="-127"/>
              <a:cs typeface="Courier New" pitchFamily="49" charset="0"/>
            </a:endParaRP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12: lock(m);</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13: balance=0 – 10; </a:t>
            </a:r>
          </a:p>
          <a:p>
            <a:pPr algn="just" fontAlgn="auto">
              <a:lnSpc>
                <a:spcPct val="95000"/>
              </a:lnSpc>
              <a:spcBef>
                <a:spcPts val="0"/>
              </a:spcBef>
              <a:spcAft>
                <a:spcPts val="0"/>
              </a:spcAft>
              <a:defRPr/>
            </a:pPr>
            <a:r>
              <a:rPr kumimoji="0" lang="en-US" altLang="ko-KR" sz="1000" b="0" dirty="0">
                <a:solidFill>
                  <a:prstClr val="black"/>
                </a:solidFill>
                <a:latin typeface="cmtt9" pitchFamily="34" charset="0"/>
                <a:ea typeface="굴림" pitchFamily="50" charset="-127"/>
                <a:cs typeface="Courier New" pitchFamily="49" charset="0"/>
              </a:rPr>
              <a:t>14: unlock(m);</a:t>
            </a:r>
          </a:p>
        </p:txBody>
      </p:sp>
      <p:sp>
        <p:nvSpPr>
          <p:cNvPr id="26" name="TextBox 30"/>
          <p:cNvSpPr txBox="1">
            <a:spLocks noChangeArrowheads="1"/>
          </p:cNvSpPr>
          <p:nvPr/>
        </p:nvSpPr>
        <p:spPr bwMode="auto">
          <a:xfrm>
            <a:off x="4970140" y="4046810"/>
            <a:ext cx="360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fontAlgn="auto" hangingPunct="1">
              <a:spcBef>
                <a:spcPts val="0"/>
              </a:spcBef>
              <a:spcAft>
                <a:spcPts val="0"/>
              </a:spcAft>
            </a:pPr>
            <a:r>
              <a:rPr kumimoji="0" lang="en-US" altLang="ko-KR" sz="1000" b="0">
                <a:solidFill>
                  <a:prstClr val="black"/>
                </a:solidFill>
                <a:latin typeface="Calibri" pitchFamily="34" charset="0"/>
                <a:ea typeface="맑은 고딕" pitchFamily="50" charset="-127"/>
              </a:rPr>
              <a:t>(a) Buggy program code</a:t>
            </a:r>
            <a:endParaRPr kumimoji="0" lang="ko-KR" altLang="en-US" sz="1000" b="0">
              <a:solidFill>
                <a:prstClr val="black"/>
              </a:solidFill>
              <a:latin typeface="Calibri" pitchFamily="34" charset="0"/>
              <a:ea typeface="맑은 고딕" pitchFamily="50" charset="-127"/>
            </a:endParaRPr>
          </a:p>
        </p:txBody>
      </p:sp>
      <p:sp>
        <p:nvSpPr>
          <p:cNvPr id="27" name="TextBox 31"/>
          <p:cNvSpPr txBox="1">
            <a:spLocks noChangeArrowheads="1"/>
          </p:cNvSpPr>
          <p:nvPr/>
        </p:nvSpPr>
        <p:spPr bwMode="auto">
          <a:xfrm>
            <a:off x="4971728" y="6423298"/>
            <a:ext cx="3600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fontAlgn="auto" hangingPunct="1">
              <a:spcBef>
                <a:spcPts val="0"/>
              </a:spcBef>
              <a:spcAft>
                <a:spcPts val="0"/>
              </a:spcAft>
            </a:pPr>
            <a:r>
              <a:rPr kumimoji="0" lang="en-US" altLang="ko-KR" sz="1000" b="0">
                <a:solidFill>
                  <a:prstClr val="black"/>
                </a:solidFill>
                <a:latin typeface="Calibri" pitchFamily="34" charset="0"/>
                <a:ea typeface="맑은 고딕" pitchFamily="50" charset="-127"/>
              </a:rPr>
              <a:t>(b) Erroneous execution</a:t>
            </a:r>
            <a:endParaRPr kumimoji="0" lang="ko-KR" altLang="en-US" sz="1000" b="0">
              <a:solidFill>
                <a:prstClr val="black"/>
              </a:solidFill>
              <a:latin typeface="Calibri" pitchFamily="34" charset="0"/>
              <a:ea typeface="맑은 고딕" pitchFamily="50" charset="-127"/>
            </a:endParaRPr>
          </a:p>
        </p:txBody>
      </p:sp>
      <p:sp>
        <p:nvSpPr>
          <p:cNvPr id="28" name="모서리가 둥근 직사각형 27"/>
          <p:cNvSpPr/>
          <p:nvPr/>
        </p:nvSpPr>
        <p:spPr bwMode="auto">
          <a:xfrm>
            <a:off x="6814815" y="6024835"/>
            <a:ext cx="1709738" cy="350838"/>
          </a:xfrm>
          <a:prstGeom prst="roundRect">
            <a:avLst/>
          </a:prstGeom>
          <a:solidFill>
            <a:schemeClr val="bg1">
              <a:lumMod val="85000"/>
            </a:schemeClr>
          </a:solidFill>
          <a:ln w="9525">
            <a:no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kumimoji="0" lang="en-US" altLang="ko-KR" sz="1000" b="0" dirty="0">
                <a:solidFill>
                  <a:srgbClr val="FF0000"/>
                </a:solidFill>
                <a:latin typeface="Calibri" pitchFamily="34" charset="0"/>
              </a:rPr>
              <a:t>The invariant is violated as </a:t>
            </a:r>
          </a:p>
          <a:p>
            <a:pPr fontAlgn="auto">
              <a:spcBef>
                <a:spcPts val="0"/>
              </a:spcBef>
              <a:spcAft>
                <a:spcPts val="0"/>
              </a:spcAft>
              <a:defRPr/>
            </a:pPr>
            <a:r>
              <a:rPr kumimoji="0" lang="en-US" altLang="ko-KR" sz="1000" b="0" dirty="0">
                <a:solidFill>
                  <a:srgbClr val="FF0000"/>
                </a:solidFill>
                <a:latin typeface="cmtt9" pitchFamily="34" charset="0"/>
              </a:rPr>
              <a:t>balance</a:t>
            </a:r>
            <a:r>
              <a:rPr kumimoji="0" lang="en-US" altLang="ko-KR" sz="1000" b="0" dirty="0">
                <a:solidFill>
                  <a:srgbClr val="FF0000"/>
                </a:solidFill>
                <a:latin typeface="Calibri" pitchFamily="34" charset="0"/>
              </a:rPr>
              <a:t> becomes -10.</a:t>
            </a:r>
            <a:endParaRPr kumimoji="0" lang="ko-KR" altLang="en-US" sz="1000" b="0" dirty="0">
              <a:solidFill>
                <a:srgbClr val="FF0000"/>
              </a:solidFill>
              <a:latin typeface="Calibri" pitchFamily="34" charset="0"/>
            </a:endParaRPr>
          </a:p>
        </p:txBody>
      </p:sp>
      <p:sp>
        <p:nvSpPr>
          <p:cNvPr id="29" name="직사각형 28"/>
          <p:cNvSpPr/>
          <p:nvPr/>
        </p:nvSpPr>
        <p:spPr>
          <a:xfrm>
            <a:off x="4971728" y="4362723"/>
            <a:ext cx="3600450" cy="20875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800" b="0">
              <a:solidFill>
                <a:prstClr val="white"/>
              </a:solidFill>
            </a:endParaRPr>
          </a:p>
        </p:txBody>
      </p:sp>
      <p:sp>
        <p:nvSpPr>
          <p:cNvPr id="30" name="직사각형 29"/>
          <p:cNvSpPr/>
          <p:nvPr/>
        </p:nvSpPr>
        <p:spPr bwMode="auto">
          <a:xfrm>
            <a:off x="5027290" y="4821510"/>
            <a:ext cx="1655763" cy="1547813"/>
          </a:xfrm>
          <a:prstGeom prst="rect">
            <a:avLst/>
          </a:prstGeom>
          <a:noFill/>
          <a:ln w="12700">
            <a:solidFill>
              <a:schemeClr val="tx1">
                <a:lumMod val="50000"/>
                <a:lumOff val="50000"/>
              </a:schemeClr>
            </a:solidFill>
            <a:prstDash val="lg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0" lang="ko-KR" altLang="en-US" sz="1000" b="0">
              <a:solidFill>
                <a:srgbClr val="953735"/>
              </a:solidFill>
              <a:latin typeface="Calibri" pitchFamily="34" charset="0"/>
            </a:endParaRPr>
          </a:p>
        </p:txBody>
      </p:sp>
      <p:sp>
        <p:nvSpPr>
          <p:cNvPr id="31" name="TextBox 30"/>
          <p:cNvSpPr txBox="1"/>
          <p:nvPr/>
        </p:nvSpPr>
        <p:spPr>
          <a:xfrm>
            <a:off x="4932040" y="4613548"/>
            <a:ext cx="1223963" cy="246062"/>
          </a:xfrm>
          <a:prstGeom prst="rect">
            <a:avLst/>
          </a:prstGeom>
          <a:noFill/>
        </p:spPr>
        <p:txBody>
          <a:bodyPr>
            <a:spAutoFit/>
          </a:bodyPr>
          <a:lstStyle/>
          <a:p>
            <a:pPr fontAlgn="auto">
              <a:spcBef>
                <a:spcPts val="0"/>
              </a:spcBef>
              <a:spcAft>
                <a:spcPts val="0"/>
              </a:spcAft>
              <a:defRPr/>
            </a:pPr>
            <a:r>
              <a:rPr kumimoji="0" lang="en-US" altLang="ko-KR" sz="1000" b="0" dirty="0">
                <a:solidFill>
                  <a:prstClr val="black">
                    <a:lumMod val="75000"/>
                    <a:lumOff val="25000"/>
                  </a:prstClr>
                </a:solidFill>
                <a:latin typeface="Calibri" pitchFamily="34" charset="0"/>
                <a:ea typeface="맑은 고딕" panose="020B0503020000020004" pitchFamily="50" charset="-127"/>
                <a:cs typeface="Calibri" pitchFamily="34" charset="0"/>
              </a:rPr>
              <a:t>operation block </a:t>
            </a:r>
            <a:r>
              <a:rPr kumimoji="0" lang="en-US" altLang="ko-KR" sz="1000" b="0" dirty="0">
                <a:solidFill>
                  <a:prstClr val="black">
                    <a:lumMod val="75000"/>
                    <a:lumOff val="25000"/>
                  </a:prstClr>
                </a:solidFill>
                <a:latin typeface="cmmi10"/>
                <a:ea typeface="맑은 고딕" panose="020B0503020000020004" pitchFamily="50" charset="-127"/>
                <a:cs typeface="Calibri" pitchFamily="34" charset="0"/>
              </a:rPr>
              <a:t>b</a:t>
            </a:r>
            <a:r>
              <a:rPr kumimoji="0" lang="en-US" altLang="ko-KR" sz="1000" b="0" baseline="-25000" dirty="0">
                <a:solidFill>
                  <a:prstClr val="black">
                    <a:lumMod val="75000"/>
                    <a:lumOff val="25000"/>
                  </a:prstClr>
                </a:solidFill>
                <a:latin typeface="cmmi10"/>
                <a:ea typeface="맑은 고딕" panose="020B0503020000020004" pitchFamily="50" charset="-127"/>
                <a:cs typeface="Calibri" pitchFamily="34" charset="0"/>
              </a:rPr>
              <a:t>i</a:t>
            </a:r>
            <a:endParaRPr kumimoji="0" lang="ko-KR" altLang="en-US" sz="1000" b="0" baseline="-25000" dirty="0">
              <a:solidFill>
                <a:prstClr val="black">
                  <a:lumMod val="75000"/>
                  <a:lumOff val="25000"/>
                </a:prstClr>
              </a:solidFill>
              <a:latin typeface="cmmi10"/>
              <a:ea typeface="맑은 고딕" panose="020B0503020000020004" pitchFamily="50" charset="-127"/>
              <a:cs typeface="Calibri" pitchFamily="34" charset="0"/>
            </a:endParaRPr>
          </a:p>
        </p:txBody>
      </p:sp>
      <p:sp>
        <p:nvSpPr>
          <p:cNvPr id="32" name="오른쪽 화살표 31"/>
          <p:cNvSpPr/>
          <p:nvPr/>
        </p:nvSpPr>
        <p:spPr bwMode="auto">
          <a:xfrm flipH="1">
            <a:off x="6611615" y="6047060"/>
            <a:ext cx="203200" cy="177800"/>
          </a:xfrm>
          <a:prstGeom prst="rightArrow">
            <a:avLst/>
          </a:prstGeom>
          <a:solidFill>
            <a:schemeClr val="bg1">
              <a:lumMod val="85000"/>
            </a:scheme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kumimoji="0" lang="ko-KR" altLang="en-US" sz="1800" b="0">
              <a:solidFill>
                <a:prstClr val="black"/>
              </a:solidFill>
            </a:endParaRPr>
          </a:p>
        </p:txBody>
      </p:sp>
    </p:spTree>
    <p:extLst>
      <p:ext uri="{BB962C8B-B14F-4D97-AF65-F5344CB8AC3E}">
        <p14:creationId xmlns:p14="http://schemas.microsoft.com/office/powerpoint/2010/main" val="2332775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Software </a:t>
            </a:r>
            <a:r>
              <a:rPr lang="en-US" altLang="ko-KR" dirty="0" err="1" smtClean="0"/>
              <a:t>v.s</a:t>
            </a:r>
            <a:r>
              <a:rPr lang="en-US" altLang="ko-KR" dirty="0" smtClean="0"/>
              <a:t>. Magic Circle (</a:t>
            </a:r>
            <a:r>
              <a:rPr lang="ko-KR" altLang="en-US" dirty="0" err="1" smtClean="0"/>
              <a:t>마법진</a:t>
            </a:r>
            <a:r>
              <a:rPr lang="en-US" altLang="ko-KR" dirty="0" smtClean="0"/>
              <a:t>) </a:t>
            </a:r>
            <a:endParaRPr lang="ko-KR" altLang="en-US" dirty="0"/>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32</a:t>
            </a:fld>
            <a:r>
              <a:rPr lang="en-US" altLang="ko-KR" smtClean="0">
                <a:solidFill>
                  <a:prstClr val="black">
                    <a:tint val="75000"/>
                  </a:prstClr>
                </a:solidFill>
              </a:rPr>
              <a:t>/58</a:t>
            </a:r>
            <a:endParaRPr lang="ko-KR" altLang="en-US" dirty="0">
              <a:solidFill>
                <a:prstClr val="black">
                  <a:tint val="75000"/>
                </a:prstClr>
              </a:solidFill>
            </a:endParaRPr>
          </a:p>
        </p:txBody>
      </p:sp>
      <p:pic>
        <p:nvPicPr>
          <p:cNvPr id="10" name="내용 개체 틀 9"/>
          <p:cNvPicPr>
            <a:picLocks noGrp="1" noChangeAspect="1"/>
          </p:cNvPicPr>
          <p:nvPr>
            <p:ph sz="quarter" idx="13"/>
          </p:nvPr>
        </p:nvPicPr>
        <p:blipFill>
          <a:blip r:embed="rId2"/>
          <a:stretch>
            <a:fillRect/>
          </a:stretch>
        </p:blipFill>
        <p:spPr>
          <a:xfrm>
            <a:off x="6248400" y="3636122"/>
            <a:ext cx="2876862" cy="2549414"/>
          </a:xfrm>
          <a:prstGeom prst="rect">
            <a:avLst/>
          </a:prstGeom>
        </p:spPr>
      </p:pic>
      <p:pic>
        <p:nvPicPr>
          <p:cNvPr id="9" name="그림 8"/>
          <p:cNvPicPr>
            <a:picLocks noChangeAspect="1"/>
          </p:cNvPicPr>
          <p:nvPr/>
        </p:nvPicPr>
        <p:blipFill>
          <a:blip r:embed="rId3"/>
          <a:stretch>
            <a:fillRect/>
          </a:stretch>
        </p:blipFill>
        <p:spPr>
          <a:xfrm>
            <a:off x="6248400" y="1055557"/>
            <a:ext cx="2875194" cy="2445302"/>
          </a:xfrm>
          <a:prstGeom prst="rect">
            <a:avLst/>
          </a:prstGeom>
        </p:spPr>
      </p:pic>
      <p:sp>
        <p:nvSpPr>
          <p:cNvPr id="11" name="내용 개체 틀 5"/>
          <p:cNvSpPr txBox="1">
            <a:spLocks/>
          </p:cNvSpPr>
          <p:nvPr/>
        </p:nvSpPr>
        <p:spPr>
          <a:xfrm>
            <a:off x="0" y="1133492"/>
            <a:ext cx="3200400" cy="5214974"/>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b="0" dirty="0" smtClean="0">
                <a:solidFill>
                  <a:prstClr val="black"/>
                </a:solidFill>
              </a:rPr>
              <a:t>Written by a software developers line by line </a:t>
            </a:r>
            <a:endParaRPr lang="en-US" altLang="ko-KR" sz="2000" b="0" dirty="0">
              <a:solidFill>
                <a:prstClr val="black"/>
              </a:solidFill>
            </a:endParaRPr>
          </a:p>
          <a:p>
            <a:endParaRPr lang="en-US" altLang="ko-KR" sz="2000" b="0" dirty="0" smtClean="0">
              <a:solidFill>
                <a:prstClr val="black"/>
              </a:solidFill>
            </a:endParaRPr>
          </a:p>
          <a:p>
            <a:r>
              <a:rPr lang="en-US" altLang="ko-KR" sz="2000" b="0" dirty="0" smtClean="0">
                <a:solidFill>
                  <a:prstClr val="black"/>
                </a:solidFill>
              </a:rPr>
              <a:t>Requires programming expertise  </a:t>
            </a:r>
          </a:p>
          <a:p>
            <a:endParaRPr lang="en-US" altLang="ko-KR" sz="2000" b="0" dirty="0" smtClean="0">
              <a:solidFill>
                <a:prstClr val="black"/>
              </a:solidFill>
            </a:endParaRPr>
          </a:p>
          <a:p>
            <a:r>
              <a:rPr lang="en-US" altLang="ko-KR" sz="2000" b="0" dirty="0" smtClean="0">
                <a:solidFill>
                  <a:prstClr val="black"/>
                </a:solidFill>
              </a:rPr>
              <a:t>SW executes complicated tasks which are far more </a:t>
            </a:r>
            <a:r>
              <a:rPr lang="en-US" altLang="ko-KR" sz="2000" b="0" dirty="0" smtClean="0">
                <a:solidFill>
                  <a:srgbClr val="FF0000"/>
                </a:solidFill>
              </a:rPr>
              <a:t>complex</a:t>
            </a:r>
            <a:r>
              <a:rPr lang="en-US" altLang="ko-KR" sz="2000" b="0" dirty="0" smtClean="0">
                <a:solidFill>
                  <a:prstClr val="black"/>
                </a:solidFill>
              </a:rPr>
              <a:t> than the code itself  </a:t>
            </a:r>
          </a:p>
          <a:p>
            <a:endParaRPr lang="en-US" altLang="ko-KR" sz="2000" b="0" dirty="0">
              <a:solidFill>
                <a:prstClr val="black"/>
              </a:solidFill>
            </a:endParaRPr>
          </a:p>
          <a:p>
            <a:r>
              <a:rPr lang="en-US" altLang="ko-KR" sz="2000" b="0" dirty="0" smtClean="0">
                <a:solidFill>
                  <a:prstClr val="black"/>
                </a:solidFill>
              </a:rPr>
              <a:t>The software often behaves in </a:t>
            </a:r>
            <a:r>
              <a:rPr lang="en-US" altLang="ko-KR" sz="2000" b="0" dirty="0" smtClean="0">
                <a:solidFill>
                  <a:srgbClr val="FF0000"/>
                </a:solidFill>
              </a:rPr>
              <a:t>unpredicted ways</a:t>
            </a:r>
            <a:r>
              <a:rPr lang="en-US" altLang="ko-KR" sz="2000" b="0" dirty="0" smtClean="0">
                <a:solidFill>
                  <a:prstClr val="black"/>
                </a:solidFill>
              </a:rPr>
              <a:t> and </a:t>
            </a:r>
            <a:r>
              <a:rPr lang="en-US" altLang="ko-KR" sz="2000" b="0" dirty="0" smtClean="0">
                <a:solidFill>
                  <a:srgbClr val="FF0000"/>
                </a:solidFill>
              </a:rPr>
              <a:t>crash</a:t>
            </a:r>
            <a:r>
              <a:rPr lang="en-US" altLang="ko-KR" sz="2000" b="0" dirty="0" smtClean="0">
                <a:solidFill>
                  <a:prstClr val="black"/>
                </a:solidFill>
              </a:rPr>
              <a:t> occurs</a:t>
            </a:r>
          </a:p>
        </p:txBody>
      </p:sp>
      <p:sp>
        <p:nvSpPr>
          <p:cNvPr id="12" name="내용 개체 틀 5"/>
          <p:cNvSpPr txBox="1">
            <a:spLocks/>
          </p:cNvSpPr>
          <p:nvPr/>
        </p:nvSpPr>
        <p:spPr>
          <a:xfrm>
            <a:off x="3105120" y="1066800"/>
            <a:ext cx="2990880" cy="5214974"/>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b="0" dirty="0" smtClean="0">
                <a:solidFill>
                  <a:prstClr val="black"/>
                </a:solidFill>
              </a:rPr>
              <a:t>Written by a human magician line by line  </a:t>
            </a:r>
          </a:p>
          <a:p>
            <a:endParaRPr lang="en-US" altLang="ko-KR" sz="2000" b="0" dirty="0" smtClean="0">
              <a:solidFill>
                <a:prstClr val="black"/>
              </a:solidFill>
            </a:endParaRPr>
          </a:p>
          <a:p>
            <a:r>
              <a:rPr lang="en-US" altLang="ko-KR" sz="2000" b="0" dirty="0" smtClean="0">
                <a:solidFill>
                  <a:prstClr val="black"/>
                </a:solidFill>
              </a:rPr>
              <a:t>Requires magic spell knowledge </a:t>
            </a:r>
          </a:p>
          <a:p>
            <a:endParaRPr lang="en-US" altLang="ko-KR" sz="2000" b="0" dirty="0" smtClean="0">
              <a:solidFill>
                <a:prstClr val="black"/>
              </a:solidFill>
            </a:endParaRPr>
          </a:p>
          <a:p>
            <a:r>
              <a:rPr lang="en-US" altLang="ko-KR" sz="2000" b="0" dirty="0" smtClean="0">
                <a:solidFill>
                  <a:prstClr val="black"/>
                </a:solidFill>
              </a:rPr>
              <a:t>Summoned monsters are far more </a:t>
            </a:r>
            <a:r>
              <a:rPr lang="en-US" altLang="ko-KR" sz="2000" b="0" dirty="0" smtClean="0">
                <a:solidFill>
                  <a:srgbClr val="FF0000"/>
                </a:solidFill>
              </a:rPr>
              <a:t>powerful </a:t>
            </a:r>
            <a:r>
              <a:rPr lang="en-US" altLang="ko-KR" sz="2000" b="0" dirty="0" smtClean="0">
                <a:solidFill>
                  <a:prstClr val="black"/>
                </a:solidFill>
              </a:rPr>
              <a:t>than the magic spell itself</a:t>
            </a:r>
          </a:p>
          <a:p>
            <a:endParaRPr lang="en-US" altLang="ko-KR" sz="2000" b="0" dirty="0">
              <a:solidFill>
                <a:prstClr val="black"/>
              </a:solidFill>
            </a:endParaRPr>
          </a:p>
          <a:p>
            <a:r>
              <a:rPr lang="en-US" altLang="ko-KR" sz="2000" b="0" dirty="0" smtClean="0">
                <a:solidFill>
                  <a:prstClr val="black"/>
                </a:solidFill>
              </a:rPr>
              <a:t>The summoned demon is often </a:t>
            </a:r>
            <a:r>
              <a:rPr lang="en-US" altLang="ko-KR" sz="2000" b="0" dirty="0" smtClean="0">
                <a:solidFill>
                  <a:srgbClr val="FF0000"/>
                </a:solidFill>
              </a:rPr>
              <a:t>uncontrollable</a:t>
            </a:r>
            <a:r>
              <a:rPr lang="en-US" altLang="ko-KR" sz="2000" b="0" dirty="0" smtClean="0">
                <a:solidFill>
                  <a:prstClr val="black"/>
                </a:solidFill>
              </a:rPr>
              <a:t> and </a:t>
            </a:r>
            <a:r>
              <a:rPr lang="en-US" altLang="ko-KR" sz="2000" b="0" dirty="0" smtClean="0">
                <a:solidFill>
                  <a:srgbClr val="FF0000"/>
                </a:solidFill>
              </a:rPr>
              <a:t>disaster</a:t>
            </a:r>
            <a:r>
              <a:rPr lang="en-US" altLang="ko-KR" sz="2000" b="0" dirty="0" smtClean="0">
                <a:solidFill>
                  <a:prstClr val="black"/>
                </a:solidFill>
              </a:rPr>
              <a:t> occurs</a:t>
            </a:r>
          </a:p>
          <a:p>
            <a:endParaRPr lang="ko-KR" altLang="en-US" sz="2000" b="0" dirty="0">
              <a:solidFill>
                <a:prstClr val="black"/>
              </a:solidFill>
            </a:endParaRPr>
          </a:p>
        </p:txBody>
      </p:sp>
      <p:sp>
        <p:nvSpPr>
          <p:cNvPr id="3" name="TextBox 2"/>
          <p:cNvSpPr txBox="1"/>
          <p:nvPr/>
        </p:nvSpPr>
        <p:spPr>
          <a:xfrm>
            <a:off x="6096000" y="6260157"/>
            <a:ext cx="3098925" cy="253916"/>
          </a:xfrm>
          <a:prstGeom prst="rect">
            <a:avLst/>
          </a:prstGeom>
          <a:noFill/>
        </p:spPr>
        <p:txBody>
          <a:bodyPr wrap="none" rtlCol="0">
            <a:spAutoFit/>
          </a:bodyPr>
          <a:lstStyle/>
          <a:p>
            <a:r>
              <a:rPr lang="ko-KR" altLang="en-US" sz="1050" b="0" dirty="0" err="1" smtClean="0"/>
              <a:t>네이버</a:t>
            </a:r>
            <a:r>
              <a:rPr lang="ko-KR" altLang="en-US" sz="1050" b="0" dirty="0" smtClean="0"/>
              <a:t> </a:t>
            </a:r>
            <a:r>
              <a:rPr lang="ko-KR" altLang="en-US" sz="1050" b="0" dirty="0" err="1" smtClean="0"/>
              <a:t>웹툰</a:t>
            </a:r>
            <a:r>
              <a:rPr lang="ko-KR" altLang="en-US" sz="1050" b="0" dirty="0" smtClean="0"/>
              <a:t> </a:t>
            </a:r>
            <a:r>
              <a:rPr lang="en-US" altLang="ko-KR" sz="1050" b="0" dirty="0" smtClean="0"/>
              <a:t>“</a:t>
            </a:r>
            <a:r>
              <a:rPr lang="ko-KR" altLang="en-US" sz="1050" b="0" dirty="0" smtClean="0"/>
              <a:t>그 판타지 세계에서 </a:t>
            </a:r>
            <a:r>
              <a:rPr lang="ko-KR" altLang="en-US" sz="1050" b="0" dirty="0" err="1" smtClean="0"/>
              <a:t>사는법</a:t>
            </a:r>
            <a:r>
              <a:rPr lang="en-US" altLang="ko-KR" sz="1050" b="0" dirty="0" smtClean="0"/>
              <a:t>“ by </a:t>
            </a:r>
            <a:r>
              <a:rPr lang="ko-KR" altLang="en-US" sz="1050" b="0" dirty="0" smtClean="0"/>
              <a:t>촌장</a:t>
            </a:r>
            <a:endParaRPr lang="ko-KR" altLang="en-US" sz="1050" b="0" dirty="0"/>
          </a:p>
        </p:txBody>
      </p:sp>
    </p:spTree>
    <p:extLst>
      <p:ext uri="{BB962C8B-B14F-4D97-AF65-F5344CB8AC3E}">
        <p14:creationId xmlns:p14="http://schemas.microsoft.com/office/powerpoint/2010/main" val="124933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title"/>
          </p:nvPr>
        </p:nvSpPr>
        <p:spPr>
          <a:xfrm>
            <a:off x="0" y="276225"/>
            <a:ext cx="9144000" cy="681038"/>
          </a:xfrm>
        </p:spPr>
        <p:txBody>
          <a:bodyPr lIns="0" rIns="0"/>
          <a:lstStyle/>
          <a:p>
            <a:r>
              <a:rPr lang="en-US" altLang="ko-KR" sz="3400" smtClean="0"/>
              <a:t>Research Trends toward Quality Systems</a:t>
            </a:r>
            <a:endParaRPr lang="ko-KR" altLang="en-US" sz="3400" smtClean="0"/>
          </a:p>
        </p:txBody>
      </p:sp>
      <p:sp>
        <p:nvSpPr>
          <p:cNvPr id="15363" name="내용 개체 틀 2"/>
          <p:cNvSpPr>
            <a:spLocks noGrp="1"/>
          </p:cNvSpPr>
          <p:nvPr>
            <p:ph idx="1"/>
          </p:nvPr>
        </p:nvSpPr>
        <p:spPr>
          <a:xfrm>
            <a:off x="0" y="1255713"/>
            <a:ext cx="9144000" cy="5221287"/>
          </a:xfrm>
        </p:spPr>
        <p:txBody>
          <a:bodyPr/>
          <a:lstStyle/>
          <a:p>
            <a:r>
              <a:rPr lang="en-US" altLang="ko-KR" sz="2000" dirty="0" smtClean="0"/>
              <a:t>Academic research on developing embedded systems has reached stable stage</a:t>
            </a:r>
          </a:p>
          <a:p>
            <a:pPr lvl="1"/>
            <a:r>
              <a:rPr lang="en-US" altLang="ko-KR" sz="1800" dirty="0" smtClean="0"/>
              <a:t>just adding a new function to a target system is </a:t>
            </a:r>
            <a:r>
              <a:rPr lang="en-US" altLang="ko-KR" sz="1800" dirty="0" smtClean="0">
                <a:solidFill>
                  <a:srgbClr val="FF0000"/>
                </a:solidFill>
              </a:rPr>
              <a:t>not</a:t>
            </a:r>
            <a:r>
              <a:rPr lang="en-US" altLang="ko-KR" sz="1800" dirty="0" smtClean="0"/>
              <a:t> considered as an academic contribution anymore</a:t>
            </a:r>
          </a:p>
          <a:p>
            <a:r>
              <a:rPr lang="en-US" altLang="ko-KR" sz="2000" dirty="0" smtClean="0"/>
              <a:t>Research focus has moved on to the quality of the systems from the mere functionalities of the systems</a:t>
            </a:r>
          </a:p>
          <a:p>
            <a:pPr lvl="1"/>
            <a:r>
              <a:rPr lang="en-US" altLang="ko-KR" sz="1800" dirty="0" smtClean="0"/>
              <a:t>Energy efficient design, </a:t>
            </a:r>
            <a:r>
              <a:rPr lang="en-US" altLang="ko-KR" sz="1800" dirty="0" err="1" smtClean="0"/>
              <a:t>ez</a:t>
            </a:r>
            <a:r>
              <a:rPr lang="en-US" altLang="ko-KR" sz="1800" dirty="0" smtClean="0"/>
              <a:t>-maintenance, dynamic configuration, </a:t>
            </a:r>
            <a:r>
              <a:rPr lang="en-US" altLang="ko-KR" sz="1800" dirty="0" err="1" smtClean="0"/>
              <a:t>etc</a:t>
            </a:r>
            <a:endParaRPr lang="en-US" altLang="ko-KR" sz="1800" dirty="0" smtClean="0"/>
          </a:p>
          <a:p>
            <a:r>
              <a:rPr lang="en-US" altLang="ko-KR" sz="2000" dirty="0" smtClean="0"/>
              <a:t>Software reliability is one of the highly pursued qualities </a:t>
            </a:r>
          </a:p>
          <a:p>
            <a:pPr lvl="1"/>
            <a:r>
              <a:rPr lang="en-US" altLang="ko-KR" sz="1800" dirty="0"/>
              <a:t>ASPLOS 2011 Best paper</a:t>
            </a:r>
          </a:p>
          <a:p>
            <a:pPr lvl="2"/>
            <a:r>
              <a:rPr lang="en-US" altLang="ko-KR" sz="1800" dirty="0"/>
              <a:t>“S2E: a platform for in-vivo multi-path analysis for software systems” @ EPFL</a:t>
            </a:r>
          </a:p>
          <a:p>
            <a:pPr lvl="1"/>
            <a:r>
              <a:rPr lang="en-US" altLang="ko-KR" sz="1800" dirty="0"/>
              <a:t>OSDI 2008 Best paper</a:t>
            </a:r>
          </a:p>
          <a:p>
            <a:pPr lvl="2"/>
            <a:r>
              <a:rPr lang="en-US" altLang="ko-KR" sz="1800" dirty="0"/>
              <a:t>“Klee: Unassisted and Automatic Generation of High-Coverage Tests for Complex Systems Programs” @ Stanford</a:t>
            </a:r>
          </a:p>
          <a:p>
            <a:pPr lvl="1"/>
            <a:r>
              <a:rPr lang="en-US" altLang="ko-KR" sz="1800" dirty="0"/>
              <a:t>NSDI 2007 Best paper</a:t>
            </a:r>
            <a:endParaRPr lang="en-US" altLang="ko-KR" sz="1800" dirty="0">
              <a:hlinkClick r:id="rId2" action="ppaction://hlinkfile"/>
            </a:endParaRPr>
          </a:p>
          <a:p>
            <a:pPr lvl="2"/>
            <a:r>
              <a:rPr lang="en-US" altLang="ko-KR" sz="1800" dirty="0"/>
              <a:t>“Life, Death, and the Critical Transition: Finding </a:t>
            </a:r>
            <a:r>
              <a:rPr lang="en-US" altLang="ko-KR" sz="1800" dirty="0" err="1"/>
              <a:t>Liveness</a:t>
            </a:r>
            <a:r>
              <a:rPr lang="en-US" altLang="ko-KR" sz="1800" dirty="0"/>
              <a:t> Bugs in Systems Code” @ U.C. San </a:t>
            </a:r>
            <a:r>
              <a:rPr lang="en-US" altLang="ko-KR" sz="1800" dirty="0" smtClean="0"/>
              <a:t>Diego</a:t>
            </a:r>
          </a:p>
          <a:p>
            <a:pPr lvl="2"/>
            <a:endParaRPr lang="ko-KR" altLang="en-US" sz="1800" dirty="0" smtClean="0"/>
          </a:p>
        </p:txBody>
      </p:sp>
      <p:sp>
        <p:nvSpPr>
          <p:cNvPr id="4" name="슬라이드 번호 개체 틀 3"/>
          <p:cNvSpPr>
            <a:spLocks noGrp="1"/>
          </p:cNvSpPr>
          <p:nvPr>
            <p:ph type="sldNum" sz="quarter" idx="10"/>
          </p:nvPr>
        </p:nvSpPr>
        <p:spPr/>
        <p:txBody>
          <a:bodyPr/>
          <a:lstStyle/>
          <a:p>
            <a:pPr>
              <a:defRPr/>
            </a:pPr>
            <a:fld id="{1B66229B-8E3E-4189-BFED-CA0908F5E449}" type="slidenum">
              <a:rPr lang="en-US" altLang="ko-KR" smtClean="0"/>
              <a:pPr>
                <a:defRPr/>
              </a:pPr>
              <a:t>33</a:t>
            </a:fld>
            <a:endParaRPr lang="en-US" altLang="ko-KR"/>
          </a:p>
        </p:txBody>
      </p:sp>
    </p:spTree>
    <p:extLst>
      <p:ext uri="{BB962C8B-B14F-4D97-AF65-F5344CB8AC3E}">
        <p14:creationId xmlns:p14="http://schemas.microsoft.com/office/powerpoint/2010/main" val="1786536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p:cNvSpPr>
            <a:spLocks noGrp="1"/>
          </p:cNvSpPr>
          <p:nvPr>
            <p:ph type="title"/>
          </p:nvPr>
        </p:nvSpPr>
        <p:spPr>
          <a:xfrm>
            <a:off x="268288" y="0"/>
            <a:ext cx="8624887" cy="1192213"/>
          </a:xfrm>
        </p:spPr>
        <p:txBody>
          <a:bodyPr/>
          <a:lstStyle/>
          <a:p>
            <a:r>
              <a:rPr lang="en-US" altLang="ko-KR" sz="3200" dirty="0" smtClean="0"/>
              <a:t>Formal Analysis of Software as a Foundational and Promising CS Research</a:t>
            </a:r>
            <a:endParaRPr lang="ko-KR" altLang="en-US" sz="3200" smtClean="0"/>
          </a:p>
        </p:txBody>
      </p:sp>
      <p:sp>
        <p:nvSpPr>
          <p:cNvPr id="11267" name="내용 개체 틀 2"/>
          <p:cNvSpPr>
            <a:spLocks noGrp="1"/>
          </p:cNvSpPr>
          <p:nvPr>
            <p:ph idx="1"/>
          </p:nvPr>
        </p:nvSpPr>
        <p:spPr>
          <a:xfrm>
            <a:off x="0" y="1255713"/>
            <a:ext cx="6705600" cy="5221287"/>
          </a:xfrm>
        </p:spPr>
        <p:txBody>
          <a:bodyPr>
            <a:normAutofit fontScale="85000" lnSpcReduction="10000"/>
          </a:bodyPr>
          <a:lstStyle/>
          <a:p>
            <a:r>
              <a:rPr lang="en-US" altLang="ko-KR" dirty="0" smtClean="0"/>
              <a:t>2007 ACM Turing Awardees</a:t>
            </a:r>
          </a:p>
          <a:p>
            <a:pPr lvl="1"/>
            <a:r>
              <a:rPr lang="en-US" altLang="ko-KR" dirty="0" smtClean="0"/>
              <a:t>Prof. Edmund Clarke, Dr. Joseph </a:t>
            </a:r>
            <a:br>
              <a:rPr lang="en-US" altLang="ko-KR" dirty="0" smtClean="0"/>
            </a:br>
            <a:r>
              <a:rPr lang="en-US" altLang="ko-KR" dirty="0" err="1" smtClean="0"/>
              <a:t>Sipfakis</a:t>
            </a:r>
            <a:r>
              <a:rPr lang="en-US" altLang="ko-KR" dirty="0" smtClean="0"/>
              <a:t>, Prof. E. Allen Emerson </a:t>
            </a:r>
          </a:p>
          <a:p>
            <a:pPr lvl="1"/>
            <a:r>
              <a:rPr lang="en-US" altLang="ko-KR" dirty="0" smtClean="0"/>
              <a:t>For the contribution of migrating </a:t>
            </a:r>
            <a:br>
              <a:rPr lang="en-US" altLang="ko-KR" dirty="0" smtClean="0"/>
            </a:br>
            <a:r>
              <a:rPr lang="en-US" altLang="ko-KR" dirty="0" smtClean="0"/>
              <a:t>from pure </a:t>
            </a:r>
            <a:r>
              <a:rPr lang="en-US" altLang="ko-KR" dirty="0"/>
              <a:t>model checking </a:t>
            </a:r>
            <a:r>
              <a:rPr lang="en-US" altLang="ko-KR" dirty="0" smtClean="0"/>
              <a:t>research </a:t>
            </a:r>
            <a:br>
              <a:rPr lang="en-US" altLang="ko-KR" dirty="0" smtClean="0"/>
            </a:br>
            <a:r>
              <a:rPr lang="en-US" altLang="ko-KR" dirty="0" smtClean="0"/>
              <a:t>to industrial reality</a:t>
            </a:r>
          </a:p>
          <a:p>
            <a:pPr marL="457200" lvl="1" indent="0">
              <a:buNone/>
            </a:pPr>
            <a:endParaRPr lang="en-US" altLang="ko-KR" dirty="0" smtClean="0"/>
          </a:p>
          <a:p>
            <a:r>
              <a:rPr lang="en-US" altLang="ko-KR" dirty="0" smtClean="0"/>
              <a:t> 2013</a:t>
            </a:r>
            <a:r>
              <a:rPr lang="ko-KR" altLang="en-US" smtClean="0"/>
              <a:t> </a:t>
            </a:r>
            <a:r>
              <a:rPr lang="en-US" altLang="ko-KR" dirty="0" smtClean="0"/>
              <a:t>ACM Turing Awardee</a:t>
            </a:r>
          </a:p>
          <a:p>
            <a:pPr lvl="1"/>
            <a:r>
              <a:rPr lang="en-US" altLang="ko-KR" dirty="0" smtClean="0"/>
              <a:t>Dr. Leslie </a:t>
            </a:r>
            <a:r>
              <a:rPr lang="en-US" altLang="ko-KR" dirty="0" err="1" smtClean="0"/>
              <a:t>Lamport</a:t>
            </a:r>
            <a:endParaRPr lang="en-US" altLang="ko-KR" dirty="0" smtClean="0"/>
          </a:p>
          <a:p>
            <a:pPr lvl="1"/>
            <a:r>
              <a:rPr lang="en-US" altLang="ko-KR" dirty="0"/>
              <a:t>For fundamental contributions to the theory and practice of distributed and concurrent </a:t>
            </a:r>
            <a:r>
              <a:rPr lang="en-US" altLang="ko-KR" dirty="0" smtClean="0"/>
              <a:t>systems </a:t>
            </a:r>
          </a:p>
          <a:p>
            <a:pPr lvl="2"/>
            <a:r>
              <a:rPr lang="en-US" altLang="ko-KR" dirty="0"/>
              <a:t>Happens-before relation, sequential consistency,   Bakery </a:t>
            </a:r>
            <a:r>
              <a:rPr lang="en-US" altLang="ko-KR" dirty="0" smtClean="0"/>
              <a:t>algorithm, TLA</a:t>
            </a:r>
            <a:r>
              <a:rPr lang="en-US" altLang="ko-KR" dirty="0"/>
              <a:t>+, and </a:t>
            </a:r>
            <a:r>
              <a:rPr lang="en-US" altLang="ko-KR" dirty="0" err="1" smtClean="0"/>
              <a:t>LaTeX</a:t>
            </a:r>
            <a:endParaRPr lang="ko-KR" altLang="en-US" dirty="0" smtClean="0"/>
          </a:p>
        </p:txBody>
      </p:sp>
      <p:sp>
        <p:nvSpPr>
          <p:cNvPr id="4" name="슬라이드 번호 개체 틀 3"/>
          <p:cNvSpPr>
            <a:spLocks noGrp="1"/>
          </p:cNvSpPr>
          <p:nvPr>
            <p:ph type="sldNum" sz="quarter" idx="10"/>
          </p:nvPr>
        </p:nvSpPr>
        <p:spPr/>
        <p:txBody>
          <a:bodyPr/>
          <a:lstStyle>
            <a:lvl1pPr eaLnBrk="0" hangingPunct="0">
              <a:defRPr kumimoji="1" sz="2000" b="1">
                <a:solidFill>
                  <a:schemeClr val="tx1"/>
                </a:solidFill>
                <a:latin typeface="Arial" panose="020B0604020202020204" pitchFamily="34" charset="0"/>
                <a:ea typeface="HY견고딕" panose="02030600000101010101" pitchFamily="18" charset="-127"/>
              </a:defRPr>
            </a:lvl1pPr>
            <a:lvl2pPr marL="742950" indent="-285750" eaLnBrk="0" hangingPunct="0">
              <a:defRPr kumimoji="1" sz="2000" b="1">
                <a:solidFill>
                  <a:schemeClr val="tx1"/>
                </a:solidFill>
                <a:latin typeface="Arial" panose="020B0604020202020204" pitchFamily="34" charset="0"/>
                <a:ea typeface="HY견고딕" panose="02030600000101010101" pitchFamily="18" charset="-127"/>
              </a:defRPr>
            </a:lvl2pPr>
            <a:lvl3pPr marL="1143000" indent="-228600" eaLnBrk="0" hangingPunct="0">
              <a:defRPr kumimoji="1" sz="2000" b="1">
                <a:solidFill>
                  <a:schemeClr val="tx1"/>
                </a:solidFill>
                <a:latin typeface="Arial" panose="020B0604020202020204" pitchFamily="34" charset="0"/>
                <a:ea typeface="HY견고딕" panose="02030600000101010101" pitchFamily="18" charset="-127"/>
              </a:defRPr>
            </a:lvl3pPr>
            <a:lvl4pPr marL="1600200" indent="-228600" eaLnBrk="0" hangingPunct="0">
              <a:defRPr kumimoji="1" sz="2000" b="1">
                <a:solidFill>
                  <a:schemeClr val="tx1"/>
                </a:solidFill>
                <a:latin typeface="Arial" panose="020B0604020202020204" pitchFamily="34" charset="0"/>
                <a:ea typeface="HY견고딕" panose="02030600000101010101" pitchFamily="18" charset="-127"/>
              </a:defRPr>
            </a:lvl4pPr>
            <a:lvl5pPr marL="2057400" indent="-228600" eaLnBrk="0" hangingPunct="0">
              <a:defRPr kumimoji="1" sz="2000" b="1">
                <a:solidFill>
                  <a:schemeClr val="tx1"/>
                </a:solidFill>
                <a:latin typeface="Arial" panose="020B0604020202020204" pitchFamily="34" charset="0"/>
                <a:ea typeface="HY견고딕" panose="02030600000101010101" pitchFamily="18" charset="-127"/>
              </a:defRPr>
            </a:lvl5pPr>
            <a:lvl6pPr marL="2514600" indent="-228600"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6pPr>
            <a:lvl7pPr marL="2971800" indent="-228600"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7pPr>
            <a:lvl8pPr marL="3429000" indent="-228600"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8pPr>
            <a:lvl9pPr marL="3886200" indent="-228600" eaLnBrk="0" fontAlgn="base" hangingPunct="0">
              <a:spcBef>
                <a:spcPct val="0"/>
              </a:spcBef>
              <a:spcAft>
                <a:spcPct val="0"/>
              </a:spcAft>
              <a:defRPr kumimoji="1" sz="2000" b="1">
                <a:solidFill>
                  <a:schemeClr val="tx1"/>
                </a:solidFill>
                <a:latin typeface="Arial" panose="020B0604020202020204" pitchFamily="34" charset="0"/>
                <a:ea typeface="HY견고딕" panose="02030600000101010101" pitchFamily="18" charset="-127"/>
              </a:defRPr>
            </a:lvl9pPr>
          </a:lstStyle>
          <a:p>
            <a:pPr eaLnBrk="1" hangingPunct="1"/>
            <a:fld id="{476F3E9A-16F3-42A2-A0EB-6A13EE12B063}" type="slidenum">
              <a:rPr lang="en-US" altLang="ko-KR" sz="1400">
                <a:latin typeface="굴림" panose="020B0600000101010101" pitchFamily="50" charset="-127"/>
                <a:ea typeface="굴림" panose="020B0600000101010101" pitchFamily="50" charset="-127"/>
              </a:rPr>
              <a:pPr eaLnBrk="1" hangingPunct="1"/>
              <a:t>34</a:t>
            </a:fld>
            <a:endParaRPr lang="en-US" altLang="ko-KR" sz="1400">
              <a:latin typeface="굴림" panose="020B0600000101010101" pitchFamily="50" charset="-127"/>
              <a:ea typeface="굴림" panose="020B0600000101010101" pitchFamily="50" charset="-127"/>
            </a:endParaRPr>
          </a:p>
        </p:txBody>
      </p:sp>
      <p:pic>
        <p:nvPicPr>
          <p:cNvPr id="11270" name="Picture 2" descr="25 Years of Model Che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1219200"/>
            <a:ext cx="15144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slie Lamport"/>
          <p:cNvPicPr>
            <a:picLocks noChangeAspect="1" noChangeArrowheads="1"/>
          </p:cNvPicPr>
          <p:nvPr/>
        </p:nvPicPr>
        <p:blipFill rotWithShape="1">
          <a:blip r:embed="rId3">
            <a:extLst>
              <a:ext uri="{28A0092B-C50C-407E-A947-70E740481C1C}">
                <a14:useLocalDpi xmlns:a14="http://schemas.microsoft.com/office/drawing/2010/main" val="0"/>
              </a:ext>
            </a:extLst>
          </a:blip>
          <a:srcRect l="28957"/>
          <a:stretch/>
        </p:blipFill>
        <p:spPr bwMode="auto">
          <a:xfrm>
            <a:off x="6705600" y="4114800"/>
            <a:ext cx="2395179" cy="22504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Edmund Clar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90662"/>
            <a:ext cx="185419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42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p:cNvSpPr>
          <p:nvPr>
            <p:ph type="title"/>
          </p:nvPr>
        </p:nvSpPr>
        <p:spPr>
          <a:xfrm>
            <a:off x="0" y="276939"/>
            <a:ext cx="9144000" cy="646986"/>
          </a:xfrm>
        </p:spPr>
        <p:txBody>
          <a:bodyPr>
            <a:normAutofit fontScale="90000"/>
          </a:bodyPr>
          <a:lstStyle/>
          <a:p>
            <a:r>
              <a:rPr lang="en-US" altLang="ko-KR" sz="3200" dirty="0" smtClean="0"/>
              <a:t>Companies Working on Software Testing/Verification Tools</a:t>
            </a:r>
            <a:endParaRPr lang="ko-KR" altLang="en-US" sz="3200" dirty="0" smtClean="0"/>
          </a:p>
        </p:txBody>
      </p:sp>
      <p:sp>
        <p:nvSpPr>
          <p:cNvPr id="4" name="슬라이드 번호 개체 틀 3"/>
          <p:cNvSpPr>
            <a:spLocks noGrp="1"/>
          </p:cNvSpPr>
          <p:nvPr>
            <p:ph type="sldNum" sz="quarter" idx="10"/>
          </p:nvPr>
        </p:nvSpPr>
        <p:spPr/>
        <p:txBody>
          <a:bodyPr/>
          <a:lstStyle/>
          <a:p>
            <a:pPr>
              <a:defRPr/>
            </a:pPr>
            <a:fld id="{FAB6FA00-B336-4F27-8D27-21D4C12E2901}" type="slidenum">
              <a:rPr lang="en-US" altLang="ko-KR" smtClean="0"/>
              <a:pPr>
                <a:defRPr/>
              </a:pPr>
              <a:t>35</a:t>
            </a:fld>
            <a:r>
              <a:rPr lang="en-US" altLang="ko-KR" dirty="0" smtClean="0"/>
              <a:t>/14</a:t>
            </a:r>
            <a:endParaRPr lang="en-US" altLang="ko-KR" dirty="0"/>
          </a:p>
        </p:txBody>
      </p:sp>
      <p:pic>
        <p:nvPicPr>
          <p:cNvPr id="13316" name="Picture 2" descr="http://lawiscool.com/2007/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1790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mathworks.com/images/pixelclear.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74638"/>
            <a:ext cx="219075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mathworks.com/images/pixelclear.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74638"/>
            <a:ext cx="219075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Options for deploying and sharing MATLAB appl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362200"/>
            <a:ext cx="1666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sparrow 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743200"/>
            <a:ext cx="2362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IB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2819400"/>
            <a:ext cx="1749425" cy="795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4" descr="Home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 y="-258763"/>
            <a:ext cx="93345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6" descr="Home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 y="-258763"/>
            <a:ext cx="93345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8" descr="Home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150" y="-258763"/>
            <a:ext cx="93345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0" descr="NASA Logo - Jet Propulsion Laborator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410200"/>
            <a:ext cx="40544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4"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038600"/>
            <a:ext cx="3790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6" descr="Home Page">
            <a:hlinkClick r:id="rId14" tooltip="Home Pag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 y="-277813"/>
            <a:ext cx="99060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8" descr="Home Page">
            <a:hlinkClick r:id="rId14" tooltip="Home Pag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 y="-277813"/>
            <a:ext cx="99060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30" descr="http://www.mathworks.com/images/pixelclear.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74638"/>
            <a:ext cx="219075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5850" y="5476875"/>
            <a:ext cx="38671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331" name="Picture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67288" y="4114800"/>
            <a:ext cx="14335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332" name="Picture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6800" y="1676400"/>
            <a:ext cx="1466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3333" name="Picture 35" descr="Esterel Technologie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2819400"/>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37" descr="Cadence">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6600" y="1485900"/>
            <a:ext cx="13430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6" descr="samsu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0" y="1676400"/>
            <a:ext cx="1447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488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a:xfrm>
            <a:off x="35496" y="1428736"/>
            <a:ext cx="8424936" cy="5000660"/>
          </a:xfrm>
        </p:spPr>
        <p:txBody>
          <a:bodyPr/>
          <a:lstStyle/>
          <a:p>
            <a:pPr marL="514350" indent="-514350">
              <a:buFont typeface="+mj-lt"/>
              <a:buAutoNum type="arabicPeriod"/>
            </a:pPr>
            <a:r>
              <a:rPr lang="en-US" altLang="ko-KR" dirty="0" smtClean="0"/>
              <a:t>Software = </a:t>
            </a:r>
            <a:r>
              <a:rPr lang="en-US" altLang="ko-KR" dirty="0" smtClean="0">
                <a:solidFill>
                  <a:srgbClr val="FF0000"/>
                </a:solidFill>
              </a:rPr>
              <a:t>a large set </a:t>
            </a:r>
            <a:r>
              <a:rPr lang="en-US" altLang="ko-KR" dirty="0" smtClean="0"/>
              <a:t>of unique executions</a:t>
            </a:r>
          </a:p>
          <a:p>
            <a:pPr marL="514350" indent="-514350">
              <a:buFont typeface="+mj-lt"/>
              <a:buAutoNum type="arabicPeriod"/>
            </a:pPr>
            <a:r>
              <a:rPr lang="en-US" altLang="ko-KR" dirty="0" smtClean="0"/>
              <a:t>SW testing = to </a:t>
            </a:r>
            <a:r>
              <a:rPr lang="en-US" altLang="ko-KR" dirty="0" smtClean="0">
                <a:solidFill>
                  <a:srgbClr val="FF0000"/>
                </a:solidFill>
              </a:rPr>
              <a:t>find an execution </a:t>
            </a:r>
            <a:r>
              <a:rPr lang="en-US" altLang="ko-KR" dirty="0" smtClean="0"/>
              <a:t>that violates a given requirement among the large set</a:t>
            </a:r>
          </a:p>
          <a:p>
            <a:pPr marL="914400" lvl="1" indent="-514350"/>
            <a:r>
              <a:rPr lang="en-US" altLang="ko-KR" dirty="0" smtClean="0"/>
              <a:t>A human brain is poor at enumerating all executions of a target SW, but computer is good at the task</a:t>
            </a:r>
          </a:p>
          <a:p>
            <a:pPr marL="514350" indent="-514350">
              <a:buFont typeface="+mj-lt"/>
              <a:buAutoNum type="arabicPeriod"/>
            </a:pPr>
            <a:r>
              <a:rPr lang="en-US" altLang="ko-KR" dirty="0" smtClean="0"/>
              <a:t>Automated SW testing </a:t>
            </a:r>
            <a:br>
              <a:rPr lang="en-US" altLang="ko-KR" dirty="0" smtClean="0"/>
            </a:br>
            <a:r>
              <a:rPr lang="en-US" altLang="ko-KR" dirty="0" smtClean="0"/>
              <a:t>= to enumerate and analyze the executions of SW systematically (and exhaustively if possible)</a:t>
            </a:r>
          </a:p>
          <a:p>
            <a:pPr marL="914400" lvl="1" indent="-514350">
              <a:buFont typeface="+mj-lt"/>
              <a:buAutoNum type="arabicPeriod"/>
            </a:pPr>
            <a:endParaRPr lang="ko-KR" altLang="en-US" dirty="0"/>
          </a:p>
        </p:txBody>
      </p:sp>
      <p:sp>
        <p:nvSpPr>
          <p:cNvPr id="4" name="슬라이드 번호 개체 틀 3"/>
          <p:cNvSpPr>
            <a:spLocks noGrp="1"/>
          </p:cNvSpPr>
          <p:nvPr>
            <p:ph type="sldNum" sz="quarter" idx="10"/>
          </p:nvPr>
        </p:nvSpPr>
        <p:spPr/>
        <p:txBody>
          <a:bodyPr/>
          <a:lstStyle/>
          <a:p>
            <a:pPr>
              <a:defRPr/>
            </a:pPr>
            <a:fld id="{7F34C515-6F76-4834-BC94-A4C2B94A0A22}" type="slidenum">
              <a:rPr lang="en-US" altLang="ko-KR" smtClean="0">
                <a:solidFill>
                  <a:prstClr val="black">
                    <a:tint val="75000"/>
                  </a:prstClr>
                </a:solidFill>
              </a:rPr>
              <a:pPr>
                <a:defRPr/>
              </a:pPr>
              <a:t>36</a:t>
            </a:fld>
            <a:endParaRPr lang="en-US" altLang="ko-KR">
              <a:solidFill>
                <a:prstClr val="black">
                  <a:tint val="75000"/>
                </a:prstClr>
              </a:solidFill>
            </a:endParaRPr>
          </a:p>
        </p:txBody>
      </p:sp>
      <p:pic>
        <p:nvPicPr>
          <p:cNvPr id="1029" name="Picture 5" descr="C:\Users\moonzoo\AppData\Local\Microsoft\Windows\Temporary Internet Files\Content.IE5\89E2PJRF\MC9002517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832" y="-1983"/>
            <a:ext cx="1512168" cy="166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7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7F34C515-6F76-4834-BC94-A4C2B94A0A22}" type="slidenum">
              <a:rPr lang="en-US" altLang="ko-KR" smtClean="0">
                <a:solidFill>
                  <a:prstClr val="black">
                    <a:tint val="75000"/>
                  </a:prstClr>
                </a:solidFill>
              </a:rPr>
              <a:pPr>
                <a:defRPr/>
              </a:pPr>
              <a:t>37</a:t>
            </a:fld>
            <a:endParaRPr lang="en-US" altLang="ko-KR">
              <a:solidFill>
                <a:prstClr val="black">
                  <a:tint val="75000"/>
                </a:prstClr>
              </a:solidFill>
            </a:endParaRPr>
          </a:p>
        </p:txBody>
      </p:sp>
    </p:spTree>
    <p:extLst>
      <p:ext uri="{BB962C8B-B14F-4D97-AF65-F5344CB8AC3E}">
        <p14:creationId xmlns:p14="http://schemas.microsoft.com/office/powerpoint/2010/main" val="2186887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922114"/>
          </a:xfrm>
        </p:spPr>
        <p:txBody>
          <a:bodyPr>
            <a:normAutofit/>
          </a:bodyPr>
          <a:lstStyle/>
          <a:p>
            <a:r>
              <a:rPr lang="ko-KR" altLang="en-US" sz="3200" dirty="0" smtClean="0"/>
              <a:t>소프트웨어 구성요소와 </a:t>
            </a:r>
            <a:r>
              <a:rPr lang="ko-KR" altLang="en-US" sz="3200" dirty="0" err="1" smtClean="0"/>
              <a:t>테스팅</a:t>
            </a:r>
            <a:endParaRPr lang="ko-KR" altLang="en-US" sz="3200" dirty="0"/>
          </a:p>
        </p:txBody>
      </p:sp>
      <p:sp>
        <p:nvSpPr>
          <p:cNvPr id="3" name="내용 개체 틀 2"/>
          <p:cNvSpPr>
            <a:spLocks noGrp="1"/>
          </p:cNvSpPr>
          <p:nvPr>
            <p:ph idx="1"/>
          </p:nvPr>
        </p:nvSpPr>
        <p:spPr>
          <a:xfrm>
            <a:off x="425680" y="3933058"/>
            <a:ext cx="8312728" cy="2664294"/>
          </a:xfrm>
        </p:spPr>
        <p:txBody>
          <a:bodyPr>
            <a:noAutofit/>
          </a:bodyPr>
          <a:lstStyle/>
          <a:p>
            <a:pPr marL="0" indent="0">
              <a:spcBef>
                <a:spcPts val="600"/>
              </a:spcBef>
              <a:buNone/>
            </a:pPr>
            <a:r>
              <a:rPr lang="ko-KR" altLang="en-US" sz="2000" dirty="0" smtClean="0">
                <a:latin typeface="Calibri" panose="020F0502020204030204" pitchFamily="34" charset="0"/>
              </a:rPr>
              <a:t>소프트웨어 </a:t>
            </a:r>
            <a:r>
              <a:rPr lang="ko-KR" altLang="en-US" sz="2000" dirty="0" err="1" smtClean="0">
                <a:latin typeface="Calibri" panose="020F0502020204030204" pitchFamily="34" charset="0"/>
              </a:rPr>
              <a:t>테스팅</a:t>
            </a:r>
            <a:r>
              <a:rPr lang="ko-KR" altLang="en-US" sz="2000" dirty="0" smtClean="0">
                <a:latin typeface="Calibri" panose="020F0502020204030204" pitchFamily="34" charset="0"/>
              </a:rPr>
              <a:t> 품질</a:t>
            </a:r>
            <a:endParaRPr lang="en-US" altLang="ko-KR" sz="2000" dirty="0" smtClean="0">
              <a:latin typeface="Calibri" panose="020F0502020204030204" pitchFamily="34" charset="0"/>
            </a:endParaRPr>
          </a:p>
          <a:p>
            <a:pPr marL="457200" indent="-457200">
              <a:spcBef>
                <a:spcPts val="600"/>
              </a:spcBef>
              <a:buFont typeface="+mj-lt"/>
              <a:buAutoNum type="arabicPeriod"/>
            </a:pPr>
            <a:r>
              <a:rPr lang="ko-KR" altLang="en-US" sz="2000" dirty="0" smtClean="0">
                <a:latin typeface="Calibri" panose="020F0502020204030204" pitchFamily="34" charset="0"/>
              </a:rPr>
              <a:t>요구사항</a:t>
            </a:r>
            <a:r>
              <a:rPr lang="en-US" altLang="ko-KR" sz="2000" dirty="0">
                <a:latin typeface="Calibri" panose="020F0502020204030204" pitchFamily="34" charset="0"/>
              </a:rPr>
              <a:t> </a:t>
            </a:r>
            <a:r>
              <a:rPr lang="en-US" altLang="ko-KR" sz="2000" dirty="0" smtClean="0">
                <a:latin typeface="Calibri" panose="020F0502020204030204" pitchFamily="34" charset="0"/>
              </a:rPr>
              <a:t>spec</a:t>
            </a:r>
            <a:r>
              <a:rPr lang="ko-KR" altLang="en-US" sz="2000" dirty="0" smtClean="0">
                <a:latin typeface="Calibri" panose="020F0502020204030204" pitchFamily="34" charset="0"/>
              </a:rPr>
              <a:t>이 </a:t>
            </a:r>
            <a:r>
              <a:rPr lang="en-US" altLang="ko-KR" sz="2000" dirty="0" smtClean="0">
                <a:latin typeface="Calibri" panose="020F0502020204030204" pitchFamily="34" charset="0"/>
              </a:rPr>
              <a:t>test case</a:t>
            </a:r>
            <a:r>
              <a:rPr lang="ko-KR" altLang="en-US" sz="2000" dirty="0" smtClean="0">
                <a:latin typeface="Calibri" panose="020F0502020204030204" pitchFamily="34" charset="0"/>
              </a:rPr>
              <a:t>로 모두 올바르게 표현됐는가</a:t>
            </a:r>
            <a:r>
              <a:rPr lang="en-US" altLang="ko-KR" sz="2000" dirty="0" smtClean="0">
                <a:latin typeface="Calibri" panose="020F0502020204030204" pitchFamily="34" charset="0"/>
              </a:rPr>
              <a:t>? </a:t>
            </a:r>
            <a:br>
              <a:rPr lang="en-US" altLang="ko-KR" sz="2000" dirty="0" smtClean="0">
                <a:latin typeface="Calibri" panose="020F0502020204030204" pitchFamily="34" charset="0"/>
              </a:rPr>
            </a:br>
            <a:r>
              <a:rPr lang="en-US" altLang="ko-KR" sz="2000" dirty="0" smtClean="0">
                <a:latin typeface="Calibri" panose="020F0502020204030204" pitchFamily="34" charset="0"/>
                <a:sym typeface="Wingdings" panose="05000000000000000000" pitchFamily="2" charset="2"/>
              </a:rPr>
              <a:t> </a:t>
            </a:r>
            <a:r>
              <a:rPr lang="ko-KR" altLang="en-US" sz="2000" b="1" dirty="0" smtClean="0">
                <a:latin typeface="Calibri" panose="020F0502020204030204" pitchFamily="34" charset="0"/>
              </a:rPr>
              <a:t>시나리오 기반 </a:t>
            </a:r>
            <a:r>
              <a:rPr lang="ko-KR" altLang="en-US" sz="2000" b="1" dirty="0" err="1" smtClean="0">
                <a:latin typeface="Calibri" panose="020F0502020204030204" pitchFamily="34" charset="0"/>
              </a:rPr>
              <a:t>테스팅</a:t>
            </a:r>
            <a:endParaRPr lang="en-US" altLang="ko-KR" sz="2000" b="1" dirty="0" smtClean="0">
              <a:latin typeface="Calibri" panose="020F0502020204030204" pitchFamily="34" charset="0"/>
            </a:endParaRPr>
          </a:p>
          <a:p>
            <a:pPr marL="457200" indent="-457200">
              <a:spcBef>
                <a:spcPts val="600"/>
              </a:spcBef>
              <a:buFont typeface="+mj-lt"/>
              <a:buAutoNum type="arabicPeriod"/>
            </a:pPr>
            <a:r>
              <a:rPr lang="ko-KR" altLang="en-US" sz="2000" dirty="0" smtClean="0">
                <a:latin typeface="Calibri" panose="020F0502020204030204" pitchFamily="34" charset="0"/>
              </a:rPr>
              <a:t>시스템 </a:t>
            </a:r>
            <a:r>
              <a:rPr lang="en-US" altLang="ko-KR" sz="2000" dirty="0" smtClean="0">
                <a:latin typeface="Calibri" panose="020F0502020204030204" pitchFamily="34" charset="0"/>
              </a:rPr>
              <a:t>model</a:t>
            </a:r>
            <a:r>
              <a:rPr lang="ko-KR" altLang="en-US" sz="2000" dirty="0" smtClean="0">
                <a:latin typeface="Calibri" panose="020F0502020204030204" pitchFamily="34" charset="0"/>
              </a:rPr>
              <a:t>이 </a:t>
            </a:r>
            <a:r>
              <a:rPr lang="en-US" altLang="ko-KR" sz="2000" dirty="0" smtClean="0">
                <a:latin typeface="Calibri" panose="020F0502020204030204" pitchFamily="34" charset="0"/>
              </a:rPr>
              <a:t>Program </a:t>
            </a:r>
            <a:r>
              <a:rPr lang="ko-KR" altLang="en-US" sz="2000" dirty="0" smtClean="0">
                <a:latin typeface="Calibri" panose="020F0502020204030204" pitchFamily="34" charset="0"/>
              </a:rPr>
              <a:t>요소로 모두 올바르게 구현됐는가</a:t>
            </a:r>
            <a:r>
              <a:rPr lang="en-US" altLang="ko-KR" sz="2000" dirty="0" smtClean="0">
                <a:latin typeface="Calibri" panose="020F0502020204030204" pitchFamily="34" charset="0"/>
              </a:rPr>
              <a:t>? </a:t>
            </a:r>
            <a:br>
              <a:rPr lang="en-US" altLang="ko-KR" sz="2000" dirty="0" smtClean="0">
                <a:latin typeface="Calibri" panose="020F0502020204030204" pitchFamily="34" charset="0"/>
              </a:rPr>
            </a:br>
            <a:r>
              <a:rPr lang="en-US" altLang="ko-KR" sz="2000" dirty="0" smtClean="0">
                <a:latin typeface="Calibri" panose="020F0502020204030204" pitchFamily="34" charset="0"/>
                <a:sym typeface="Wingdings" panose="05000000000000000000" pitchFamily="2" charset="2"/>
              </a:rPr>
              <a:t> </a:t>
            </a:r>
            <a:r>
              <a:rPr lang="ko-KR" altLang="en-US" sz="2000" b="1" dirty="0" smtClean="0">
                <a:latin typeface="Calibri" panose="020F0502020204030204" pitchFamily="34" charset="0"/>
              </a:rPr>
              <a:t>모델 기반 </a:t>
            </a:r>
            <a:r>
              <a:rPr lang="ko-KR" altLang="en-US" sz="2000" b="1" dirty="0" err="1" smtClean="0">
                <a:latin typeface="Calibri" panose="020F0502020204030204" pitchFamily="34" charset="0"/>
              </a:rPr>
              <a:t>테스팅</a:t>
            </a:r>
            <a:endParaRPr lang="en-US" altLang="ko-KR" sz="2000" b="1" dirty="0" smtClean="0">
              <a:latin typeface="Calibri" panose="020F0502020204030204" pitchFamily="34" charset="0"/>
            </a:endParaRPr>
          </a:p>
          <a:p>
            <a:pPr marL="457200" indent="-457200">
              <a:spcBef>
                <a:spcPts val="600"/>
              </a:spcBef>
              <a:buFont typeface="+mj-lt"/>
              <a:buAutoNum type="arabicPeriod"/>
            </a:pPr>
            <a:r>
              <a:rPr lang="en-US" altLang="ko-KR" sz="2000" dirty="0" smtClean="0">
                <a:latin typeface="Calibri" panose="020F0502020204030204" pitchFamily="34" charset="0"/>
              </a:rPr>
              <a:t>Program</a:t>
            </a:r>
            <a:r>
              <a:rPr lang="ko-KR" altLang="en-US" sz="2000" dirty="0" smtClean="0">
                <a:latin typeface="Calibri" panose="020F0502020204030204" pitchFamily="34" charset="0"/>
              </a:rPr>
              <a:t>의 코드가 </a:t>
            </a:r>
            <a:r>
              <a:rPr lang="en-US" altLang="ko-KR" sz="2000" dirty="0" smtClean="0">
                <a:latin typeface="Calibri" panose="020F0502020204030204" pitchFamily="34" charset="0"/>
              </a:rPr>
              <a:t>test case</a:t>
            </a:r>
            <a:r>
              <a:rPr lang="ko-KR" altLang="en-US" sz="2000" dirty="0" smtClean="0">
                <a:latin typeface="Calibri" panose="020F0502020204030204" pitchFamily="34" charset="0"/>
              </a:rPr>
              <a:t>로 모두 올바르게 실행되는가</a:t>
            </a:r>
            <a:r>
              <a:rPr lang="en-US" altLang="ko-KR" sz="2000" dirty="0" smtClean="0">
                <a:latin typeface="Calibri" panose="020F0502020204030204" pitchFamily="34" charset="0"/>
              </a:rPr>
              <a:t>? </a:t>
            </a:r>
            <a:br>
              <a:rPr lang="en-US" altLang="ko-KR" sz="2000" dirty="0" smtClean="0">
                <a:latin typeface="Calibri" panose="020F0502020204030204" pitchFamily="34" charset="0"/>
              </a:rPr>
            </a:br>
            <a:r>
              <a:rPr lang="en-US" altLang="ko-KR" sz="2000" dirty="0" smtClean="0">
                <a:solidFill>
                  <a:srgbClr val="FF0000"/>
                </a:solidFill>
                <a:latin typeface="Calibri" panose="020F0502020204030204" pitchFamily="34" charset="0"/>
                <a:sym typeface="Wingdings" panose="05000000000000000000" pitchFamily="2" charset="2"/>
              </a:rPr>
              <a:t> </a:t>
            </a:r>
            <a:r>
              <a:rPr lang="ko-KR" altLang="en-US" sz="2000" b="1" u="sng" dirty="0" smtClean="0">
                <a:solidFill>
                  <a:srgbClr val="FF0000"/>
                </a:solidFill>
                <a:latin typeface="Calibri" panose="020F0502020204030204" pitchFamily="34" charset="0"/>
              </a:rPr>
              <a:t>코드 기반 </a:t>
            </a:r>
            <a:r>
              <a:rPr lang="ko-KR" altLang="en-US" sz="2000" b="1" u="sng" dirty="0" err="1" smtClean="0">
                <a:solidFill>
                  <a:srgbClr val="FF0000"/>
                </a:solidFill>
                <a:latin typeface="Calibri" panose="020F0502020204030204" pitchFamily="34" charset="0"/>
              </a:rPr>
              <a:t>테스팅</a:t>
            </a:r>
            <a:r>
              <a:rPr lang="ko-KR" altLang="en-US" sz="2000" b="1" u="sng" dirty="0" smtClean="0">
                <a:solidFill>
                  <a:srgbClr val="FF0000"/>
                </a:solidFill>
                <a:latin typeface="Calibri" panose="020F0502020204030204" pitchFamily="34" charset="0"/>
              </a:rPr>
              <a:t> </a:t>
            </a:r>
            <a:r>
              <a:rPr lang="en-US" altLang="ko-KR" sz="2000" b="1" u="sng" dirty="0" smtClean="0">
                <a:solidFill>
                  <a:srgbClr val="FF0000"/>
                </a:solidFill>
                <a:latin typeface="Calibri" panose="020F0502020204030204" pitchFamily="34" charset="0"/>
              </a:rPr>
              <a:t>(white</a:t>
            </a:r>
            <a:r>
              <a:rPr lang="en-US" altLang="ko-KR" sz="2000" b="1" u="sng" dirty="0">
                <a:solidFill>
                  <a:srgbClr val="FF0000"/>
                </a:solidFill>
                <a:latin typeface="Calibri" panose="020F0502020204030204" pitchFamily="34" charset="0"/>
              </a:rPr>
              <a:t>-</a:t>
            </a:r>
            <a:r>
              <a:rPr lang="en-US" altLang="ko-KR" sz="2000" b="1" u="sng" dirty="0" smtClean="0">
                <a:solidFill>
                  <a:srgbClr val="FF0000"/>
                </a:solidFill>
                <a:latin typeface="Calibri" panose="020F0502020204030204" pitchFamily="34" charset="0"/>
              </a:rPr>
              <a:t>box testing)</a:t>
            </a:r>
            <a:endParaRPr lang="ko-KR" altLang="en-US" sz="2000" b="1" u="sng" dirty="0">
              <a:solidFill>
                <a:srgbClr val="FF0000"/>
              </a:solidFill>
              <a:latin typeface="Calibri" panose="020F0502020204030204" pitchFamily="34" charset="0"/>
            </a:endParaRPr>
          </a:p>
        </p:txBody>
      </p:sp>
      <p:sp>
        <p:nvSpPr>
          <p:cNvPr id="4" name="날짜 개체 틀 3"/>
          <p:cNvSpPr>
            <a:spLocks noGrp="1"/>
          </p:cNvSpPr>
          <p:nvPr>
            <p:ph type="dt" sz="half" idx="10"/>
          </p:nvPr>
        </p:nvSpPr>
        <p:spPr/>
        <p:txBody>
          <a:bodyPr/>
          <a:lstStyle/>
          <a:p>
            <a:fld id="{C8C369AE-7D4A-4E37-8AA4-499D9F739F40}" type="datetime1">
              <a:rPr lang="ko-KR" altLang="en-US" smtClean="0">
                <a:solidFill>
                  <a:prstClr val="black">
                    <a:tint val="75000"/>
                  </a:prstClr>
                </a:solidFill>
              </a:rPr>
              <a:pPr/>
              <a:t>2015-03-09</a:t>
            </a:fld>
            <a:endParaRPr lang="ko-KR" altLang="en-US">
              <a:solidFill>
                <a:prstClr val="black">
                  <a:tint val="75000"/>
                </a:prstClr>
              </a:solidFill>
            </a:endParaRPr>
          </a:p>
        </p:txBody>
      </p:sp>
      <p:sp>
        <p:nvSpPr>
          <p:cNvPr id="6" name="슬라이드 번호 개체 틀 5"/>
          <p:cNvSpPr>
            <a:spLocks noGrp="1"/>
          </p:cNvSpPr>
          <p:nvPr>
            <p:ph type="sldNum" sz="quarter" idx="4294967295"/>
          </p:nvPr>
        </p:nvSpPr>
        <p:spPr>
          <a:xfrm>
            <a:off x="6553200" y="6356350"/>
            <a:ext cx="1691208" cy="365125"/>
          </a:xfrm>
          <a:prstGeom prst="rect">
            <a:avLst/>
          </a:prstGeom>
        </p:spPr>
        <p:txBody>
          <a:bodyPr/>
          <a:lstStyle/>
          <a:p>
            <a:fld id="{D0511ED5-3048-4CF9-802D-78AD5332C647}" type="slidenum">
              <a:rPr lang="ko-KR" altLang="en-US" smtClean="0">
                <a:solidFill>
                  <a:prstClr val="black">
                    <a:tint val="75000"/>
                  </a:prstClr>
                </a:solidFill>
              </a:rPr>
              <a:pPr/>
              <a:t>38</a:t>
            </a:fld>
            <a:endParaRPr lang="ko-KR" altLang="en-US">
              <a:solidFill>
                <a:prstClr val="black">
                  <a:tint val="75000"/>
                </a:prstClr>
              </a:solidFill>
            </a:endParaRPr>
          </a:p>
        </p:txBody>
      </p:sp>
      <p:sp>
        <p:nvSpPr>
          <p:cNvPr id="7" name="모서리가 둥근 직사각형 6"/>
          <p:cNvSpPr/>
          <p:nvPr/>
        </p:nvSpPr>
        <p:spPr>
          <a:xfrm>
            <a:off x="3990753" y="1196752"/>
            <a:ext cx="1162494"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ko-KR" sz="2800" dirty="0" smtClean="0">
                <a:solidFill>
                  <a:srgbClr val="002060"/>
                </a:solidFill>
                <a:latin typeface="Calibri" panose="020F0502020204030204" pitchFamily="34" charset="0"/>
              </a:rPr>
              <a:t>Spec</a:t>
            </a:r>
            <a:endParaRPr kumimoji="0" lang="ko-KR" altLang="en-US" sz="2800" dirty="0">
              <a:solidFill>
                <a:srgbClr val="002060"/>
              </a:solidFill>
              <a:latin typeface="Calibri" panose="020F0502020204030204" pitchFamily="34" charset="0"/>
            </a:endParaRPr>
          </a:p>
        </p:txBody>
      </p:sp>
      <p:sp>
        <p:nvSpPr>
          <p:cNvPr id="8" name="모서리가 둥근 직사각형 7"/>
          <p:cNvSpPr/>
          <p:nvPr/>
        </p:nvSpPr>
        <p:spPr>
          <a:xfrm>
            <a:off x="2088617" y="2492896"/>
            <a:ext cx="1547279"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ko-KR" sz="2800" dirty="0" smtClean="0">
                <a:solidFill>
                  <a:srgbClr val="002060"/>
                </a:solidFill>
                <a:latin typeface="Calibri" panose="020F0502020204030204" pitchFamily="34" charset="0"/>
              </a:rPr>
              <a:t>Program</a:t>
            </a:r>
            <a:endParaRPr kumimoji="0" lang="ko-KR" altLang="en-US" sz="2800" dirty="0">
              <a:solidFill>
                <a:srgbClr val="002060"/>
              </a:solidFill>
              <a:latin typeface="Calibri" panose="020F0502020204030204" pitchFamily="34" charset="0"/>
            </a:endParaRPr>
          </a:p>
        </p:txBody>
      </p:sp>
      <p:sp>
        <p:nvSpPr>
          <p:cNvPr id="9" name="모서리가 둥근 직사각형 8"/>
          <p:cNvSpPr/>
          <p:nvPr/>
        </p:nvSpPr>
        <p:spPr>
          <a:xfrm>
            <a:off x="5508105" y="2492896"/>
            <a:ext cx="172819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ko-KR" sz="2800" dirty="0" smtClean="0">
                <a:solidFill>
                  <a:srgbClr val="002060"/>
                </a:solidFill>
                <a:latin typeface="Calibri" panose="020F0502020204030204" pitchFamily="34" charset="0"/>
              </a:rPr>
              <a:t>Test case</a:t>
            </a:r>
            <a:endParaRPr kumimoji="0" lang="ko-KR" altLang="en-US" sz="2800" dirty="0">
              <a:solidFill>
                <a:srgbClr val="002060"/>
              </a:solidFill>
              <a:latin typeface="Calibri" panose="020F0502020204030204" pitchFamily="34" charset="0"/>
            </a:endParaRPr>
          </a:p>
        </p:txBody>
      </p:sp>
      <p:cxnSp>
        <p:nvCxnSpPr>
          <p:cNvPr id="11" name="직선 화살표 연결선 10"/>
          <p:cNvCxnSpPr/>
          <p:nvPr/>
        </p:nvCxnSpPr>
        <p:spPr>
          <a:xfrm flipH="1">
            <a:off x="2862256" y="1916832"/>
            <a:ext cx="1349704" cy="854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4860032" y="1916832"/>
            <a:ext cx="1440160" cy="854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8" idx="3"/>
            <a:endCxn id="9" idx="1"/>
          </p:cNvCxnSpPr>
          <p:nvPr/>
        </p:nvCxnSpPr>
        <p:spPr>
          <a:xfrm>
            <a:off x="3635896" y="2924944"/>
            <a:ext cx="187220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사각형 설명선 22"/>
          <p:cNvSpPr/>
          <p:nvPr/>
        </p:nvSpPr>
        <p:spPr>
          <a:xfrm>
            <a:off x="5616117" y="1270496"/>
            <a:ext cx="2988331" cy="716607"/>
          </a:xfrm>
          <a:prstGeom prst="wedgeRectCallout">
            <a:avLst>
              <a:gd name="adj1" fmla="val -68619"/>
              <a:gd name="adj2" fmla="val 127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fontAlgn="auto">
              <a:spcBef>
                <a:spcPts val="0"/>
              </a:spcBef>
              <a:spcAft>
                <a:spcPts val="0"/>
              </a:spcAft>
              <a:buFont typeface="Arial" panose="020B0604020202020204" pitchFamily="34" charset="0"/>
              <a:buChar char="•"/>
            </a:pPr>
            <a:r>
              <a:rPr kumimoji="0" lang="ko-KR" altLang="en-US" sz="1200" b="0" dirty="0" smtClean="0">
                <a:solidFill>
                  <a:srgbClr val="002060"/>
                </a:solidFill>
                <a:latin typeface="Calibri" panose="020F0502020204030204" pitchFamily="34" charset="0"/>
              </a:rPr>
              <a:t>요구사항 </a:t>
            </a:r>
            <a:r>
              <a:rPr kumimoji="0" lang="en-US" altLang="ko-KR" sz="1200" b="0" dirty="0" smtClean="0">
                <a:solidFill>
                  <a:srgbClr val="002060"/>
                </a:solidFill>
                <a:latin typeface="Calibri" panose="020F0502020204030204" pitchFamily="34" charset="0"/>
              </a:rPr>
              <a:t>spec</a:t>
            </a:r>
            <a:r>
              <a:rPr kumimoji="0" lang="en-US" altLang="ko-KR" sz="1200" b="0" dirty="0">
                <a:solidFill>
                  <a:srgbClr val="002060"/>
                </a:solidFill>
                <a:latin typeface="Calibri" panose="020F0502020204030204" pitchFamily="34" charset="0"/>
              </a:rPr>
              <a:t>,</a:t>
            </a:r>
            <a:r>
              <a:rPr kumimoji="0" lang="ko-KR" altLang="en-US" sz="1200" b="0" dirty="0" smtClean="0">
                <a:solidFill>
                  <a:srgbClr val="002060"/>
                </a:solidFill>
                <a:latin typeface="Calibri" panose="020F0502020204030204" pitchFamily="34" charset="0"/>
              </a:rPr>
              <a:t> 시스템 </a:t>
            </a:r>
            <a:r>
              <a:rPr kumimoji="0" lang="en-US" altLang="ko-KR" sz="1200" b="0" dirty="0" smtClean="0">
                <a:solidFill>
                  <a:srgbClr val="002060"/>
                </a:solidFill>
                <a:latin typeface="Calibri" panose="020F0502020204030204" pitchFamily="34" charset="0"/>
              </a:rPr>
              <a:t>model</a:t>
            </a:r>
            <a:r>
              <a:rPr kumimoji="0" lang="ko-KR" altLang="en-US" sz="1200" b="0" dirty="0" smtClean="0">
                <a:solidFill>
                  <a:srgbClr val="002060"/>
                </a:solidFill>
                <a:latin typeface="Calibri" panose="020F0502020204030204" pitchFamily="34" charset="0"/>
              </a:rPr>
              <a:t>로 구성됨</a:t>
            </a:r>
            <a:endParaRPr kumimoji="0" lang="en-US" altLang="ko-KR" sz="1200" b="0" dirty="0" smtClean="0">
              <a:solidFill>
                <a:srgbClr val="002060"/>
              </a:solidFill>
              <a:latin typeface="Calibri" panose="020F0502020204030204" pitchFamily="34" charset="0"/>
            </a:endParaRPr>
          </a:p>
          <a:p>
            <a:pPr marL="180000" indent="-180000" fontAlgn="auto">
              <a:spcBef>
                <a:spcPts val="0"/>
              </a:spcBef>
              <a:spcAft>
                <a:spcPts val="0"/>
              </a:spcAft>
              <a:buFont typeface="Arial" panose="020B0604020202020204" pitchFamily="34" charset="0"/>
              <a:buChar char="•"/>
            </a:pPr>
            <a:r>
              <a:rPr kumimoji="0" lang="ko-KR" altLang="en-US" sz="1200" b="0" dirty="0" smtClean="0">
                <a:solidFill>
                  <a:srgbClr val="002060"/>
                </a:solidFill>
                <a:latin typeface="Calibri" panose="020F0502020204030204" pitchFamily="34" charset="0"/>
              </a:rPr>
              <a:t>소프트웨어에 기대하는 기능을 </a:t>
            </a:r>
            <a:r>
              <a:rPr kumimoji="0" lang="en-US" altLang="ko-KR" sz="1200" b="0" dirty="0" smtClean="0">
                <a:solidFill>
                  <a:srgbClr val="002060"/>
                </a:solidFill>
                <a:latin typeface="Calibri" panose="020F0502020204030204" pitchFamily="34" charset="0"/>
              </a:rPr>
              <a:t/>
            </a:r>
            <a:br>
              <a:rPr kumimoji="0" lang="en-US" altLang="ko-KR" sz="1200" b="0" dirty="0" smtClean="0">
                <a:solidFill>
                  <a:srgbClr val="002060"/>
                </a:solidFill>
                <a:latin typeface="Calibri" panose="020F0502020204030204" pitchFamily="34" charset="0"/>
              </a:rPr>
            </a:br>
            <a:r>
              <a:rPr kumimoji="0" lang="ko-KR" altLang="en-US" sz="1200" b="0" dirty="0" smtClean="0">
                <a:solidFill>
                  <a:srgbClr val="002060"/>
                </a:solidFill>
                <a:latin typeface="Calibri" panose="020F0502020204030204" pitchFamily="34" charset="0"/>
              </a:rPr>
              <a:t>추상적으로 기술한 것</a:t>
            </a:r>
            <a:endParaRPr kumimoji="0" lang="en-US" altLang="ko-KR" sz="1200" b="0" dirty="0" smtClean="0">
              <a:solidFill>
                <a:srgbClr val="002060"/>
              </a:solidFill>
              <a:latin typeface="Calibri" panose="020F0502020204030204" pitchFamily="34" charset="0"/>
            </a:endParaRPr>
          </a:p>
        </p:txBody>
      </p:sp>
      <p:sp>
        <p:nvSpPr>
          <p:cNvPr id="24" name="TextBox 23"/>
          <p:cNvSpPr txBox="1"/>
          <p:nvPr/>
        </p:nvSpPr>
        <p:spPr>
          <a:xfrm rot="1834314">
            <a:off x="5082056" y="2067054"/>
            <a:ext cx="1152127" cy="307777"/>
          </a:xfrm>
          <a:prstGeom prst="rect">
            <a:avLst/>
          </a:prstGeom>
          <a:noFill/>
        </p:spPr>
        <p:txBody>
          <a:bodyPr wrap="square" rtlCol="0">
            <a:spAutoFit/>
          </a:bodyPr>
          <a:lstStyle/>
          <a:p>
            <a:pPr algn="ctr" fontAlgn="auto">
              <a:spcBef>
                <a:spcPts val="0"/>
              </a:spcBef>
              <a:spcAft>
                <a:spcPts val="0"/>
              </a:spcAft>
            </a:pPr>
            <a:r>
              <a:rPr kumimoji="0" lang="en-US" altLang="ko-KR" sz="1400" b="0" dirty="0" smtClean="0">
                <a:solidFill>
                  <a:srgbClr val="002060"/>
                </a:solidFill>
                <a:latin typeface="맑은 고딕"/>
                <a:ea typeface="맑은 고딕" panose="020B0503020000020004" pitchFamily="50" charset="-127"/>
              </a:rPr>
              <a:t>1. </a:t>
            </a:r>
            <a:r>
              <a:rPr kumimoji="0" lang="ko-KR" altLang="en-US" sz="1400" b="0" dirty="0" smtClean="0">
                <a:solidFill>
                  <a:srgbClr val="002060"/>
                </a:solidFill>
                <a:latin typeface="맑은 고딕"/>
                <a:ea typeface="맑은 고딕" panose="020B0503020000020004" pitchFamily="50" charset="-127"/>
              </a:rPr>
              <a:t>표현</a:t>
            </a:r>
            <a:endParaRPr kumimoji="0" lang="ko-KR" altLang="en-US" sz="1400" b="0" dirty="0">
              <a:solidFill>
                <a:srgbClr val="002060"/>
              </a:solidFill>
              <a:latin typeface="맑은 고딕"/>
              <a:ea typeface="맑은 고딕" panose="020B0503020000020004" pitchFamily="50" charset="-127"/>
            </a:endParaRPr>
          </a:p>
        </p:txBody>
      </p:sp>
      <p:sp>
        <p:nvSpPr>
          <p:cNvPr id="25" name="TextBox 24"/>
          <p:cNvSpPr txBox="1"/>
          <p:nvPr/>
        </p:nvSpPr>
        <p:spPr>
          <a:xfrm>
            <a:off x="3995936" y="2617167"/>
            <a:ext cx="1152127" cy="307777"/>
          </a:xfrm>
          <a:prstGeom prst="rect">
            <a:avLst/>
          </a:prstGeom>
          <a:noFill/>
        </p:spPr>
        <p:txBody>
          <a:bodyPr wrap="square" rtlCol="0">
            <a:spAutoFit/>
          </a:bodyPr>
          <a:lstStyle/>
          <a:p>
            <a:pPr algn="ctr" fontAlgn="auto">
              <a:spcBef>
                <a:spcPts val="0"/>
              </a:spcBef>
              <a:spcAft>
                <a:spcPts val="0"/>
              </a:spcAft>
            </a:pPr>
            <a:r>
              <a:rPr kumimoji="0" lang="en-US" altLang="ko-KR" sz="1400" b="0" dirty="0" smtClean="0">
                <a:solidFill>
                  <a:srgbClr val="FF0000"/>
                </a:solidFill>
                <a:latin typeface="맑은 고딕"/>
                <a:ea typeface="맑은 고딕" panose="020B0503020000020004" pitchFamily="50" charset="-127"/>
              </a:rPr>
              <a:t>3. </a:t>
            </a:r>
            <a:r>
              <a:rPr kumimoji="0" lang="ko-KR" altLang="en-US" sz="1400" b="0" dirty="0" smtClean="0">
                <a:solidFill>
                  <a:srgbClr val="FF0000"/>
                </a:solidFill>
                <a:latin typeface="맑은 고딕"/>
                <a:ea typeface="맑은 고딕" panose="020B0503020000020004" pitchFamily="50" charset="-127"/>
              </a:rPr>
              <a:t>실행</a:t>
            </a:r>
            <a:endParaRPr kumimoji="0" lang="ko-KR" altLang="en-US" sz="1400" b="0" dirty="0">
              <a:solidFill>
                <a:srgbClr val="FF0000"/>
              </a:solidFill>
              <a:latin typeface="맑은 고딕"/>
              <a:ea typeface="맑은 고딕" panose="020B0503020000020004" pitchFamily="50" charset="-127"/>
            </a:endParaRPr>
          </a:p>
        </p:txBody>
      </p:sp>
      <p:sp>
        <p:nvSpPr>
          <p:cNvPr id="26" name="TextBox 25"/>
          <p:cNvSpPr txBox="1"/>
          <p:nvPr/>
        </p:nvSpPr>
        <p:spPr>
          <a:xfrm rot="19664986">
            <a:off x="2887502" y="2062043"/>
            <a:ext cx="1152127" cy="307777"/>
          </a:xfrm>
          <a:prstGeom prst="rect">
            <a:avLst/>
          </a:prstGeom>
          <a:noFill/>
        </p:spPr>
        <p:txBody>
          <a:bodyPr wrap="square" rtlCol="0">
            <a:spAutoFit/>
          </a:bodyPr>
          <a:lstStyle/>
          <a:p>
            <a:pPr algn="ctr" fontAlgn="auto">
              <a:spcBef>
                <a:spcPts val="0"/>
              </a:spcBef>
              <a:spcAft>
                <a:spcPts val="0"/>
              </a:spcAft>
            </a:pPr>
            <a:r>
              <a:rPr kumimoji="0" lang="en-US" altLang="ko-KR" sz="1400" b="0" dirty="0">
                <a:solidFill>
                  <a:srgbClr val="002060"/>
                </a:solidFill>
                <a:latin typeface="맑은 고딕"/>
                <a:ea typeface="맑은 고딕" panose="020B0503020000020004" pitchFamily="50" charset="-127"/>
              </a:rPr>
              <a:t>2</a:t>
            </a:r>
            <a:r>
              <a:rPr kumimoji="0" lang="en-US" altLang="ko-KR" sz="1400" b="0" dirty="0" smtClean="0">
                <a:solidFill>
                  <a:srgbClr val="002060"/>
                </a:solidFill>
                <a:latin typeface="맑은 고딕"/>
                <a:ea typeface="맑은 고딕" panose="020B0503020000020004" pitchFamily="50" charset="-127"/>
              </a:rPr>
              <a:t>. </a:t>
            </a:r>
            <a:r>
              <a:rPr kumimoji="0" lang="ko-KR" altLang="en-US" sz="1400" b="0" dirty="0" smtClean="0">
                <a:solidFill>
                  <a:srgbClr val="002060"/>
                </a:solidFill>
                <a:latin typeface="맑은 고딕"/>
                <a:ea typeface="맑은 고딕" panose="020B0503020000020004" pitchFamily="50" charset="-127"/>
              </a:rPr>
              <a:t>구현</a:t>
            </a:r>
            <a:endParaRPr kumimoji="0" lang="ko-KR" altLang="en-US" sz="1400" b="0" dirty="0">
              <a:solidFill>
                <a:srgbClr val="002060"/>
              </a:solidFill>
              <a:latin typeface="맑은 고딕"/>
              <a:ea typeface="맑은 고딕" panose="020B0503020000020004" pitchFamily="50" charset="-127"/>
            </a:endParaRPr>
          </a:p>
        </p:txBody>
      </p:sp>
      <p:sp>
        <p:nvSpPr>
          <p:cNvPr id="27" name="사각형 설명선 26"/>
          <p:cNvSpPr/>
          <p:nvPr/>
        </p:nvSpPr>
        <p:spPr>
          <a:xfrm>
            <a:off x="5768517" y="3212977"/>
            <a:ext cx="2979947" cy="648072"/>
          </a:xfrm>
          <a:prstGeom prst="wedgeRectCallout">
            <a:avLst>
              <a:gd name="adj1" fmla="val -39812"/>
              <a:gd name="adj2" fmla="val -670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fontAlgn="auto">
              <a:spcBef>
                <a:spcPts val="0"/>
              </a:spcBef>
              <a:spcAft>
                <a:spcPts val="0"/>
              </a:spcAft>
              <a:buFont typeface="Arial" panose="020B0604020202020204" pitchFamily="34" charset="0"/>
              <a:buChar char="•"/>
            </a:pPr>
            <a:r>
              <a:rPr kumimoji="0" lang="ko-KR" altLang="en-US" sz="1200" b="0" dirty="0" smtClean="0">
                <a:solidFill>
                  <a:srgbClr val="002060"/>
                </a:solidFill>
                <a:latin typeface="Calibri" panose="020F0502020204030204" pitchFamily="34" charset="0"/>
              </a:rPr>
              <a:t>프로그램 입력 값과  그에 해당하는 </a:t>
            </a:r>
            <a:r>
              <a:rPr kumimoji="0" lang="en-US" altLang="ko-KR" sz="1200" b="0" dirty="0">
                <a:solidFill>
                  <a:srgbClr val="002060"/>
                </a:solidFill>
                <a:latin typeface="Calibri" panose="020F0502020204030204" pitchFamily="34" charset="0"/>
              </a:rPr>
              <a:t/>
            </a:r>
            <a:br>
              <a:rPr kumimoji="0" lang="en-US" altLang="ko-KR" sz="1200" b="0" dirty="0">
                <a:solidFill>
                  <a:srgbClr val="002060"/>
                </a:solidFill>
                <a:latin typeface="Calibri" panose="020F0502020204030204" pitchFamily="34" charset="0"/>
              </a:rPr>
            </a:br>
            <a:r>
              <a:rPr kumimoji="0" lang="ko-KR" altLang="en-US" sz="1200" b="0" dirty="0" smtClean="0">
                <a:solidFill>
                  <a:srgbClr val="002060"/>
                </a:solidFill>
                <a:latin typeface="Calibri" panose="020F0502020204030204" pitchFamily="34" charset="0"/>
              </a:rPr>
              <a:t>기대 출력 값의 쌍</a:t>
            </a:r>
            <a:r>
              <a:rPr kumimoji="0" lang="en-US" altLang="ko-KR" sz="1200" b="0" dirty="0" smtClean="0">
                <a:solidFill>
                  <a:srgbClr val="002060"/>
                </a:solidFill>
                <a:latin typeface="Calibri" panose="020F0502020204030204" pitchFamily="34" charset="0"/>
              </a:rPr>
              <a:t>(pair)</a:t>
            </a:r>
            <a:r>
              <a:rPr kumimoji="0" lang="ko-KR" altLang="en-US" sz="1200" b="0" dirty="0" smtClean="0">
                <a:solidFill>
                  <a:srgbClr val="002060"/>
                </a:solidFill>
                <a:latin typeface="Calibri" panose="020F0502020204030204" pitchFamily="34" charset="0"/>
              </a:rPr>
              <a:t>으로 구성됨</a:t>
            </a:r>
            <a:endParaRPr kumimoji="0" lang="en-US" altLang="ko-KR" sz="1200" b="0" dirty="0" smtClean="0">
              <a:solidFill>
                <a:srgbClr val="002060"/>
              </a:solidFill>
              <a:latin typeface="Calibri" panose="020F0502020204030204" pitchFamily="34" charset="0"/>
            </a:endParaRPr>
          </a:p>
        </p:txBody>
      </p:sp>
      <p:sp>
        <p:nvSpPr>
          <p:cNvPr id="32" name="사각형 설명선 31"/>
          <p:cNvSpPr/>
          <p:nvPr/>
        </p:nvSpPr>
        <p:spPr>
          <a:xfrm>
            <a:off x="179512" y="3212976"/>
            <a:ext cx="2808312" cy="576064"/>
          </a:xfrm>
          <a:prstGeom prst="wedgeRectCallout">
            <a:avLst>
              <a:gd name="adj1" fmla="val 39119"/>
              <a:gd name="adj2" fmla="val -7748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fontAlgn="auto">
              <a:spcBef>
                <a:spcPts val="0"/>
              </a:spcBef>
              <a:spcAft>
                <a:spcPts val="0"/>
              </a:spcAft>
              <a:buFont typeface="Arial" panose="020B0604020202020204" pitchFamily="34" charset="0"/>
              <a:buChar char="•"/>
            </a:pPr>
            <a:r>
              <a:rPr kumimoji="0" lang="ko-KR" altLang="en-US" sz="1200" b="0" dirty="0" smtClean="0">
                <a:solidFill>
                  <a:srgbClr val="002060"/>
                </a:solidFill>
                <a:latin typeface="Calibri" panose="020F0502020204030204" pitchFamily="34" charset="0"/>
              </a:rPr>
              <a:t>소프트웨어의 기능을 구현한 코드의 </a:t>
            </a:r>
            <a:r>
              <a:rPr kumimoji="0" lang="en-US" altLang="ko-KR" sz="1200" b="0" dirty="0" smtClean="0">
                <a:solidFill>
                  <a:srgbClr val="002060"/>
                </a:solidFill>
                <a:latin typeface="Calibri" panose="020F0502020204030204" pitchFamily="34" charset="0"/>
              </a:rPr>
              <a:t/>
            </a:r>
            <a:br>
              <a:rPr kumimoji="0" lang="en-US" altLang="ko-KR" sz="1200" b="0" dirty="0" smtClean="0">
                <a:solidFill>
                  <a:srgbClr val="002060"/>
                </a:solidFill>
                <a:latin typeface="Calibri" panose="020F0502020204030204" pitchFamily="34" charset="0"/>
              </a:rPr>
            </a:br>
            <a:r>
              <a:rPr kumimoji="0" lang="ko-KR" altLang="en-US" sz="1200" b="0" dirty="0" smtClean="0">
                <a:solidFill>
                  <a:srgbClr val="002060"/>
                </a:solidFill>
                <a:latin typeface="Calibri" panose="020F0502020204030204" pitchFamily="34" charset="0"/>
              </a:rPr>
              <a:t>집합으로 구성</a:t>
            </a:r>
            <a:endParaRPr kumimoji="0" lang="en-US" altLang="ko-KR" sz="1200" b="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242177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Limitations of the Conventional Quality Assurance Techniques</a:t>
            </a:r>
            <a:endParaRPr lang="ko-KR" altLang="en-US" dirty="0"/>
          </a:p>
        </p:txBody>
      </p:sp>
      <p:sp>
        <p:nvSpPr>
          <p:cNvPr id="3" name="날짜 개체 틀 2"/>
          <p:cNvSpPr>
            <a:spLocks noGrp="1"/>
          </p:cNvSpPr>
          <p:nvPr>
            <p:ph type="dt" sz="half" idx="10"/>
          </p:nvPr>
        </p:nvSpPr>
        <p:spPr/>
        <p:txBody>
          <a:bodyPr/>
          <a:lstStyle/>
          <a:p>
            <a:r>
              <a:rPr lang="en-US" altLang="ko-KR" smtClean="0">
                <a:solidFill>
                  <a:prstClr val="black">
                    <a:tint val="75000"/>
                  </a:prstClr>
                </a:solidFill>
              </a:rPr>
              <a:t>Moonzoo Kim </a:t>
            </a:r>
            <a:endParaRPr lang="en-US" altLang="ko-KR" dirty="0">
              <a:solidFill>
                <a:prstClr val="black">
                  <a:tint val="75000"/>
                </a:prstClr>
              </a:solidFill>
            </a:endParaRPr>
          </a:p>
        </p:txBody>
      </p:sp>
      <p:sp>
        <p:nvSpPr>
          <p:cNvPr id="4" name="바닥글 개체 틀 3"/>
          <p:cNvSpPr>
            <a:spLocks noGrp="1"/>
          </p:cNvSpPr>
          <p:nvPr>
            <p:ph type="ftr" sz="quarter" idx="4294967295"/>
          </p:nvPr>
        </p:nvSpPr>
        <p:spPr>
          <a:xfrm>
            <a:off x="2857488" y="6491291"/>
            <a:ext cx="3214710" cy="365125"/>
          </a:xfrm>
          <a:prstGeom prst="rect">
            <a:avLst/>
          </a:prstGeom>
        </p:spPr>
        <p:txBody>
          <a:bodyPr/>
          <a:lstStyle/>
          <a:p>
            <a:r>
              <a:rPr lang="en-US" altLang="ko-KR" smtClean="0">
                <a:solidFill>
                  <a:prstClr val="black">
                    <a:tint val="75000"/>
                  </a:prstClr>
                </a:solidFill>
              </a:rPr>
              <a:t>  </a:t>
            </a:r>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39</a:t>
            </a:fld>
            <a:r>
              <a:rPr lang="en-US" altLang="ko-KR" dirty="0" smtClean="0">
                <a:solidFill>
                  <a:prstClr val="black">
                    <a:tint val="75000"/>
                  </a:prstClr>
                </a:solidFill>
              </a:rPr>
              <a:t>/58</a:t>
            </a:r>
            <a:endParaRPr lang="ko-KR" altLang="en-US" dirty="0">
              <a:solidFill>
                <a:prstClr val="black">
                  <a:tint val="75000"/>
                </a:prstClr>
              </a:solidFill>
            </a:endParaRPr>
          </a:p>
        </p:txBody>
      </p:sp>
      <p:sp>
        <p:nvSpPr>
          <p:cNvPr id="6" name="내용 개체 틀 5"/>
          <p:cNvSpPr>
            <a:spLocks noGrp="1"/>
          </p:cNvSpPr>
          <p:nvPr>
            <p:ph sz="quarter" idx="13"/>
          </p:nvPr>
        </p:nvSpPr>
        <p:spPr>
          <a:xfrm>
            <a:off x="285720" y="1262026"/>
            <a:ext cx="8782080" cy="5214974"/>
          </a:xfrm>
        </p:spPr>
        <p:txBody>
          <a:bodyPr>
            <a:normAutofit fontScale="92500" lnSpcReduction="20000"/>
          </a:bodyPr>
          <a:lstStyle/>
          <a:p>
            <a:r>
              <a:rPr lang="en-US" altLang="ko-KR" sz="2800" dirty="0" smtClean="0"/>
              <a:t>Most QA techniques in industry practice target </a:t>
            </a:r>
            <a:r>
              <a:rPr lang="en-US" altLang="ko-KR" sz="2800" dirty="0" smtClean="0">
                <a:solidFill>
                  <a:srgbClr val="FF0000"/>
                </a:solidFill>
              </a:rPr>
              <a:t>easy-to-detect bugs at low cost </a:t>
            </a:r>
            <a:r>
              <a:rPr lang="en-US" altLang="ko-KR" sz="2800" dirty="0" smtClean="0"/>
              <a:t>(i.e., light-weight approaches) </a:t>
            </a:r>
          </a:p>
          <a:p>
            <a:pPr lvl="1"/>
            <a:r>
              <a:rPr lang="en-US" altLang="ko-KR" sz="2400" dirty="0" smtClean="0"/>
              <a:t>Secure coding rule checkers: </a:t>
            </a:r>
          </a:p>
          <a:p>
            <a:pPr lvl="2"/>
            <a:r>
              <a:rPr lang="en-US" altLang="ko-KR" sz="2000" dirty="0" smtClean="0"/>
              <a:t>MISRA C, CERT C Coding standard, CERT Oracle secure coding standard</a:t>
            </a:r>
          </a:p>
          <a:p>
            <a:pPr lvl="1"/>
            <a:r>
              <a:rPr lang="en-US" altLang="ko-KR" sz="2400" dirty="0" smtClean="0"/>
              <a:t>Static analyzer: </a:t>
            </a:r>
          </a:p>
          <a:p>
            <a:pPr lvl="2"/>
            <a:r>
              <a:rPr lang="en-US" altLang="ko-KR" sz="2000" dirty="0" err="1" smtClean="0"/>
              <a:t>Coverity</a:t>
            </a:r>
            <a:r>
              <a:rPr lang="en-US" altLang="ko-KR" sz="2000" dirty="0" smtClean="0"/>
              <a:t>, Sparrow, Code sonar, </a:t>
            </a:r>
            <a:r>
              <a:rPr lang="en-US" altLang="ko-KR" sz="2000" dirty="0" err="1" smtClean="0"/>
              <a:t>Findbugs</a:t>
            </a:r>
            <a:endParaRPr lang="en-US" altLang="ko-KR" sz="2000" dirty="0"/>
          </a:p>
          <a:p>
            <a:pPr lvl="1"/>
            <a:r>
              <a:rPr lang="en-US" altLang="ko-KR" sz="2400" dirty="0" smtClean="0"/>
              <a:t>Various random + heuristic test case generation techniques</a:t>
            </a:r>
          </a:p>
          <a:p>
            <a:pPr lvl="2"/>
            <a:r>
              <a:rPr lang="en-US" altLang="ko-KR" sz="2000" dirty="0" err="1" smtClean="0"/>
              <a:t>Suresoft</a:t>
            </a:r>
            <a:r>
              <a:rPr lang="en-US" altLang="ko-KR" sz="2000" dirty="0" smtClean="0"/>
              <a:t> </a:t>
            </a:r>
            <a:r>
              <a:rPr lang="en-US" altLang="ko-KR" sz="2000" dirty="0" err="1" smtClean="0"/>
              <a:t>codescroll</a:t>
            </a:r>
            <a:endParaRPr lang="en-US" altLang="ko-KR" sz="2000" dirty="0" smtClean="0"/>
          </a:p>
          <a:p>
            <a:r>
              <a:rPr lang="en-US" altLang="ko-KR" dirty="0" smtClean="0"/>
              <a:t>Such techniques often fail to detect </a:t>
            </a:r>
            <a:r>
              <a:rPr lang="en-US" altLang="ko-KR" dirty="0" smtClean="0">
                <a:solidFill>
                  <a:srgbClr val="00B050"/>
                </a:solidFill>
              </a:rPr>
              <a:t>hard-to-detect corner case bugs</a:t>
            </a:r>
            <a:r>
              <a:rPr lang="en-US" altLang="ko-KR" dirty="0" smtClean="0"/>
              <a:t> because </a:t>
            </a:r>
          </a:p>
          <a:p>
            <a:pPr lvl="1"/>
            <a:r>
              <a:rPr lang="en-US" altLang="ko-KR" dirty="0" smtClean="0"/>
              <a:t>These techniques focus to analyze the </a:t>
            </a:r>
            <a:r>
              <a:rPr lang="en-US" altLang="ko-KR" dirty="0" smtClean="0">
                <a:solidFill>
                  <a:srgbClr val="FF0000"/>
                </a:solidFill>
              </a:rPr>
              <a:t>syntax</a:t>
            </a:r>
            <a:r>
              <a:rPr lang="en-US" altLang="ko-KR" dirty="0" smtClean="0"/>
              <a:t> (i.e., form/appearance) of a target program</a:t>
            </a:r>
          </a:p>
          <a:p>
            <a:pPr lvl="1"/>
            <a:r>
              <a:rPr lang="en-US" altLang="ko-KR" dirty="0" smtClean="0"/>
              <a:t>However, the difficulty/complexity is caused by the </a:t>
            </a:r>
            <a:r>
              <a:rPr lang="en-US" altLang="ko-KR" dirty="0" smtClean="0">
                <a:solidFill>
                  <a:srgbClr val="00B050"/>
                </a:solidFill>
              </a:rPr>
              <a:t>semantics</a:t>
            </a:r>
            <a:r>
              <a:rPr lang="en-US" altLang="ko-KR" dirty="0" smtClean="0"/>
              <a:t> (i.e., meaning) of a target program.</a:t>
            </a:r>
          </a:p>
          <a:p>
            <a:pPr lvl="1"/>
            <a:endParaRPr lang="ko-KR" altLang="en-US" dirty="0"/>
          </a:p>
        </p:txBody>
      </p:sp>
    </p:spTree>
    <p:extLst>
      <p:ext uri="{BB962C8B-B14F-4D97-AF65-F5344CB8AC3E}">
        <p14:creationId xmlns:p14="http://schemas.microsoft.com/office/powerpoint/2010/main" val="116725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9" name="Rectangle 5"/>
          <p:cNvSpPr>
            <a:spLocks noGrp="1" noRot="1" noChangeArrowheads="1"/>
          </p:cNvSpPr>
          <p:nvPr>
            <p:ph type="title"/>
          </p:nvPr>
        </p:nvSpPr>
        <p:spPr/>
        <p:txBody>
          <a:bodyPr/>
          <a:lstStyle/>
          <a:p>
            <a:pPr eaLnBrk="1" hangingPunct="1">
              <a:defRPr/>
            </a:pPr>
            <a:r>
              <a:rPr lang="en-US" altLang="ko-KR" smtClean="0">
                <a:latin typeface="Arial" pitchFamily="34" charset="0"/>
                <a:ea typeface="굴림" pitchFamily="50" charset="-127"/>
                <a:cs typeface="Arial" pitchFamily="34" charset="0"/>
              </a:rPr>
              <a:t>Analogy of SE with Civil Engineering</a:t>
            </a:r>
          </a:p>
        </p:txBody>
      </p:sp>
      <p:sp>
        <p:nvSpPr>
          <p:cNvPr id="22531" name="슬라이드 번호 개체 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723B7DA8-EDA1-4158-B9E4-311FEDCD90B8}" type="slidenum">
              <a:rPr lang="en-US" altLang="ko-KR" sz="1200">
                <a:solidFill>
                  <a:srgbClr val="003399"/>
                </a:solidFill>
                <a:latin typeface="Arial" panose="020B0604020202020204" pitchFamily="34" charset="0"/>
                <a:cs typeface="Arial" panose="020B0604020202020204" pitchFamily="34" charset="0"/>
              </a:rPr>
              <a:pPr>
                <a:spcBef>
                  <a:spcPct val="0"/>
                </a:spcBef>
                <a:buClrTx/>
                <a:buSzTx/>
                <a:buFontTx/>
                <a:buNone/>
              </a:pPr>
              <a:t>4</a:t>
            </a:fld>
            <a:endParaRPr lang="en-US" altLang="ko-KR" sz="1200">
              <a:solidFill>
                <a:srgbClr val="003399"/>
              </a:solidFill>
              <a:latin typeface="Arial" panose="020B0604020202020204" pitchFamily="34" charset="0"/>
              <a:cs typeface="Arial" panose="020B0604020202020204" pitchFamily="34"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579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581400"/>
            <a:ext cx="32004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4"/>
          <p:cNvSpPr txBox="1">
            <a:spLocks noChangeArrowheads="1"/>
          </p:cNvSpPr>
          <p:nvPr/>
        </p:nvSpPr>
        <p:spPr bwMode="auto">
          <a:xfrm>
            <a:off x="381000" y="1828800"/>
            <a:ext cx="44434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There are various kinds of </a:t>
            </a:r>
          </a:p>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construction from a house </a:t>
            </a:r>
          </a:p>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to a building complex</a:t>
            </a:r>
          </a:p>
        </p:txBody>
      </p:sp>
    </p:spTree>
    <p:extLst>
      <p:ext uri="{BB962C8B-B14F-4D97-AF65-F5344CB8AC3E}">
        <p14:creationId xmlns:p14="http://schemas.microsoft.com/office/powerpoint/2010/main" val="427907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909" name="Rectangle 21"/>
          <p:cNvSpPr>
            <a:spLocks noGrp="1" noRot="1" noChangeArrowheads="1"/>
          </p:cNvSpPr>
          <p:nvPr>
            <p:ph type="title"/>
          </p:nvPr>
        </p:nvSpPr>
        <p:spPr/>
        <p:txBody>
          <a:bodyPr/>
          <a:lstStyle/>
          <a:p>
            <a:pPr eaLnBrk="1" hangingPunct="1">
              <a:defRPr/>
            </a:pPr>
            <a:r>
              <a:rPr lang="en-US" altLang="ko-KR" dirty="0" smtClean="0">
                <a:latin typeface="Arial" pitchFamily="34" charset="0"/>
                <a:ea typeface="굴림" pitchFamily="50" charset="-127"/>
                <a:cs typeface="Arial" pitchFamily="34" charset="0"/>
              </a:rPr>
              <a:t>Analogy with Civil Engineering(Cont.)</a:t>
            </a:r>
          </a:p>
        </p:txBody>
      </p:sp>
      <p:sp>
        <p:nvSpPr>
          <p:cNvPr id="24579" name="슬라이드 번호 개체 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27340B8C-D3E8-4585-B4E1-631D0A0AE04D}" type="slidenum">
              <a:rPr lang="en-US" altLang="ko-KR" sz="1200">
                <a:solidFill>
                  <a:srgbClr val="003399"/>
                </a:solidFill>
                <a:latin typeface="Arial" panose="020B0604020202020204" pitchFamily="34" charset="0"/>
                <a:cs typeface="Arial" panose="020B0604020202020204" pitchFamily="34" charset="0"/>
              </a:rPr>
              <a:pPr>
                <a:spcBef>
                  <a:spcPct val="0"/>
                </a:spcBef>
                <a:buClrTx/>
                <a:buSzTx/>
                <a:buFontTx/>
                <a:buNone/>
              </a:pPr>
              <a:t>5</a:t>
            </a:fld>
            <a:endParaRPr lang="en-US" altLang="ko-KR" sz="1200">
              <a:solidFill>
                <a:srgbClr val="003399"/>
              </a:solidFill>
              <a:latin typeface="Arial" panose="020B0604020202020204" pitchFamily="34" charset="0"/>
              <a:cs typeface="Arial" panose="020B0604020202020204" pitchFamily="34" charset="0"/>
            </a:endParaRPr>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2330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3"/>
          <p:cNvGrpSpPr>
            <a:grpSpLocks/>
          </p:cNvGrpSpPr>
          <p:nvPr/>
        </p:nvGrpSpPr>
        <p:grpSpPr bwMode="auto">
          <a:xfrm>
            <a:off x="609600" y="4343400"/>
            <a:ext cx="2498725" cy="1676400"/>
            <a:chOff x="1104" y="2508"/>
            <a:chExt cx="1574" cy="1056"/>
          </a:xfrm>
        </p:grpSpPr>
        <p:pic>
          <p:nvPicPr>
            <p:cNvPr id="2459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 y="2508"/>
              <a:ext cx="76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 y="2688"/>
              <a:ext cx="806"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2" name="Text Box 6"/>
          <p:cNvSpPr txBox="1">
            <a:spLocks noChangeArrowheads="1"/>
          </p:cNvSpPr>
          <p:nvPr/>
        </p:nvSpPr>
        <p:spPr bwMode="auto">
          <a:xfrm>
            <a:off x="304800" y="1600200"/>
            <a:ext cx="518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When building a small house,...</a:t>
            </a:r>
          </a:p>
        </p:txBody>
      </p:sp>
      <p:grpSp>
        <p:nvGrpSpPr>
          <p:cNvPr id="24583" name="Group 7"/>
          <p:cNvGrpSpPr>
            <a:grpSpLocks/>
          </p:cNvGrpSpPr>
          <p:nvPr/>
        </p:nvGrpSpPr>
        <p:grpSpPr bwMode="auto">
          <a:xfrm>
            <a:off x="228600" y="2514600"/>
            <a:ext cx="4495800" cy="1219200"/>
            <a:chOff x="144" y="1584"/>
            <a:chExt cx="2832" cy="768"/>
          </a:xfrm>
        </p:grpSpPr>
        <p:pic>
          <p:nvPicPr>
            <p:cNvPr id="2459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 y="1728"/>
              <a:ext cx="67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2" name="Group 9"/>
            <p:cNvGrpSpPr>
              <a:grpSpLocks/>
            </p:cNvGrpSpPr>
            <p:nvPr/>
          </p:nvGrpSpPr>
          <p:grpSpPr bwMode="auto">
            <a:xfrm>
              <a:off x="528" y="1584"/>
              <a:ext cx="1990" cy="705"/>
              <a:chOff x="528" y="1584"/>
              <a:chExt cx="1990" cy="705"/>
            </a:xfrm>
          </p:grpSpPr>
          <p:pic>
            <p:nvPicPr>
              <p:cNvPr id="2459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6" y="1584"/>
                <a:ext cx="630"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6" y="1680"/>
                <a:ext cx="74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 y="1632"/>
                <a:ext cx="834"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9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 y="1728"/>
              <a:ext cx="64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87925" y="3595688"/>
            <a:ext cx="9985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5"/>
          <p:cNvSpPr txBox="1">
            <a:spLocks noChangeArrowheads="1"/>
          </p:cNvSpPr>
          <p:nvPr/>
        </p:nvSpPr>
        <p:spPr bwMode="auto">
          <a:xfrm>
            <a:off x="854075" y="3657600"/>
            <a:ext cx="2901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With simple tools</a:t>
            </a:r>
          </a:p>
        </p:txBody>
      </p:sp>
      <p:sp>
        <p:nvSpPr>
          <p:cNvPr id="24586" name="Text Box 16"/>
          <p:cNvSpPr txBox="1">
            <a:spLocks noChangeArrowheads="1"/>
          </p:cNvSpPr>
          <p:nvPr/>
        </p:nvSpPr>
        <p:spPr bwMode="auto">
          <a:xfrm>
            <a:off x="1782763" y="5486400"/>
            <a:ext cx="3062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By small group of </a:t>
            </a:r>
          </a:p>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novice workers</a:t>
            </a:r>
          </a:p>
        </p:txBody>
      </p:sp>
      <p:sp>
        <p:nvSpPr>
          <p:cNvPr id="24587" name="Text Box 17"/>
          <p:cNvSpPr txBox="1">
            <a:spLocks noChangeArrowheads="1"/>
          </p:cNvSpPr>
          <p:nvPr/>
        </p:nvSpPr>
        <p:spPr bwMode="auto">
          <a:xfrm>
            <a:off x="4987925" y="4586288"/>
            <a:ext cx="346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From just a blueprint</a:t>
            </a:r>
          </a:p>
        </p:txBody>
      </p:sp>
      <p:sp>
        <p:nvSpPr>
          <p:cNvPr id="24588" name="Text Box 18"/>
          <p:cNvSpPr txBox="1">
            <a:spLocks noChangeArrowheads="1"/>
          </p:cNvSpPr>
          <p:nvPr/>
        </p:nvSpPr>
        <p:spPr bwMode="auto">
          <a:xfrm>
            <a:off x="6096000" y="5791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endParaRPr lang="ko-KR"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endParaRPr>
          </a:p>
        </p:txBody>
      </p:sp>
      <p:sp>
        <p:nvSpPr>
          <p:cNvPr id="24589" name="Text Box 19"/>
          <p:cNvSpPr txBox="1">
            <a:spLocks noChangeArrowheads="1"/>
          </p:cNvSpPr>
          <p:nvPr/>
        </p:nvSpPr>
        <p:spPr bwMode="auto">
          <a:xfrm>
            <a:off x="6324600" y="5502275"/>
            <a:ext cx="2482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Some failures </a:t>
            </a:r>
          </a:p>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are endurable</a:t>
            </a:r>
          </a:p>
        </p:txBody>
      </p:sp>
      <p:pic>
        <p:nvPicPr>
          <p:cNvPr id="24590"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05400" y="5426075"/>
            <a:ext cx="11382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46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rrowheads="1"/>
          </p:cNvSpPr>
          <p:nvPr>
            <p:ph type="title"/>
          </p:nvPr>
        </p:nvSpPr>
        <p:spPr/>
        <p:txBody>
          <a:bodyPr/>
          <a:lstStyle/>
          <a:p>
            <a:pPr eaLnBrk="1" hangingPunct="1">
              <a:defRPr/>
            </a:pPr>
            <a:r>
              <a:rPr lang="en-US" altLang="ko-KR" smtClean="0">
                <a:latin typeface="Arial" pitchFamily="34" charset="0"/>
                <a:ea typeface="굴림" pitchFamily="50" charset="-127"/>
                <a:cs typeface="Arial" pitchFamily="34" charset="0"/>
              </a:rPr>
              <a:t>Analogy with Civil Engineering(Cont.)</a:t>
            </a:r>
          </a:p>
        </p:txBody>
      </p:sp>
      <p:sp>
        <p:nvSpPr>
          <p:cNvPr id="26627" name="슬라이드 번호 개체 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B6260206-FCB1-4E68-9CF6-6D6EDC7B933A}" type="slidenum">
              <a:rPr lang="en-US" altLang="ko-KR" sz="1200">
                <a:solidFill>
                  <a:srgbClr val="003399"/>
                </a:solidFill>
                <a:latin typeface="Arial" panose="020B0604020202020204" pitchFamily="34" charset="0"/>
                <a:cs typeface="Arial" panose="020B0604020202020204" pitchFamily="34" charset="0"/>
              </a:rPr>
              <a:pPr>
                <a:spcBef>
                  <a:spcPct val="0"/>
                </a:spcBef>
                <a:buClrTx/>
                <a:buSzTx/>
                <a:buFontTx/>
                <a:buNone/>
              </a:pPr>
              <a:t>6</a:t>
            </a:fld>
            <a:endParaRPr lang="en-US" altLang="ko-KR" sz="1200">
              <a:solidFill>
                <a:srgbClr val="003399"/>
              </a:solidFill>
              <a:latin typeface="Arial" panose="020B0604020202020204" pitchFamily="34" charset="0"/>
              <a:cs typeface="Arial" panose="020B0604020202020204" pitchFamily="34" charset="0"/>
            </a:endParaRPr>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895600"/>
            <a:ext cx="2476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3"/>
          <p:cNvSpPr txBox="1">
            <a:spLocks noChangeArrowheads="1"/>
          </p:cNvSpPr>
          <p:nvPr/>
        </p:nvSpPr>
        <p:spPr bwMode="auto">
          <a:xfrm>
            <a:off x="304800" y="1600200"/>
            <a:ext cx="6642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dirty="0" smtClean="0">
                <a:solidFill>
                  <a:srgbClr val="003399"/>
                </a:solidFill>
                <a:latin typeface="Arial" panose="020B0604020202020204" pitchFamily="34" charset="0"/>
                <a:ea typeface="굴림" panose="020B0600000101010101" pitchFamily="50" charset="-127"/>
                <a:cs typeface="Arial" panose="020B0604020202020204" pitchFamily="34" charset="0"/>
              </a:rPr>
              <a:t>When constructing a building complex,...</a:t>
            </a:r>
          </a:p>
          <a:p>
            <a:pPr>
              <a:spcBef>
                <a:spcPct val="0"/>
              </a:spcBef>
              <a:buClrTx/>
              <a:buSzTx/>
              <a:buFontTx/>
              <a:buNone/>
            </a:pPr>
            <a:r>
              <a:rPr lang="en-US" altLang="ko-KR" sz="2800" b="0" dirty="0" smtClean="0">
                <a:solidFill>
                  <a:srgbClr val="003399"/>
                </a:solidFill>
                <a:latin typeface="Arial" panose="020B0604020202020204" pitchFamily="34" charset="0"/>
                <a:ea typeface="굴림" panose="020B0600000101010101" pitchFamily="50" charset="-127"/>
                <a:cs typeface="Arial" panose="020B0604020202020204" pitchFamily="34" charset="0"/>
              </a:rPr>
              <a:t>we must </a:t>
            </a:r>
            <a:r>
              <a:rPr lang="en-US" altLang="ko-KR" sz="2800" b="0" dirty="0" smtClean="0">
                <a:solidFill>
                  <a:srgbClr val="FF0000"/>
                </a:solidFill>
                <a:latin typeface="Arial" panose="020B0604020202020204" pitchFamily="34" charset="0"/>
                <a:ea typeface="굴림" panose="020B0600000101010101" pitchFamily="50" charset="-127"/>
                <a:cs typeface="Arial" panose="020B0604020202020204" pitchFamily="34" charset="0"/>
              </a:rPr>
              <a:t>re-think everything</a:t>
            </a:r>
          </a:p>
        </p:txBody>
      </p:sp>
    </p:spTree>
    <p:extLst>
      <p:ext uri="{BB962C8B-B14F-4D97-AF65-F5344CB8AC3E}">
        <p14:creationId xmlns:p14="http://schemas.microsoft.com/office/powerpoint/2010/main" val="429268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56" name="Rectangle 20"/>
          <p:cNvSpPr>
            <a:spLocks noGrp="1" noRot="1" noChangeArrowheads="1"/>
          </p:cNvSpPr>
          <p:nvPr>
            <p:ph type="title"/>
          </p:nvPr>
        </p:nvSpPr>
        <p:spPr/>
        <p:txBody>
          <a:bodyPr/>
          <a:lstStyle/>
          <a:p>
            <a:pPr eaLnBrk="1" hangingPunct="1">
              <a:defRPr/>
            </a:pPr>
            <a:r>
              <a:rPr lang="en-US" altLang="ko-KR" smtClean="0">
                <a:latin typeface="Arial" pitchFamily="34" charset="0"/>
                <a:ea typeface="굴림" pitchFamily="50" charset="-127"/>
                <a:cs typeface="Arial" pitchFamily="34" charset="0"/>
              </a:rPr>
              <a:t>Analogy with Civil Engineering(Cont.)</a:t>
            </a:r>
          </a:p>
        </p:txBody>
      </p:sp>
      <p:sp>
        <p:nvSpPr>
          <p:cNvPr id="28675" name="슬라이드 번호 개체 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159066D0-11C2-4E87-B99E-EF98DDA48742}" type="slidenum">
              <a:rPr lang="en-US" altLang="ko-KR" sz="1200">
                <a:solidFill>
                  <a:srgbClr val="003399"/>
                </a:solidFill>
                <a:latin typeface="Arial" panose="020B0604020202020204" pitchFamily="34" charset="0"/>
                <a:cs typeface="Arial" panose="020B0604020202020204" pitchFamily="34" charset="0"/>
              </a:rPr>
              <a:pPr>
                <a:spcBef>
                  <a:spcPct val="0"/>
                </a:spcBef>
                <a:buClrTx/>
                <a:buSzTx/>
                <a:buFontTx/>
                <a:buNone/>
              </a:pPr>
              <a:t>7</a:t>
            </a:fld>
            <a:endParaRPr lang="en-US" altLang="ko-KR" sz="1200">
              <a:solidFill>
                <a:srgbClr val="003399"/>
              </a:solidFill>
              <a:latin typeface="Arial" panose="020B0604020202020204" pitchFamily="34" charset="0"/>
              <a:cs typeface="Arial" panose="020B0604020202020204" pitchFamily="34" charset="0"/>
            </a:endParaRPr>
          </a:p>
        </p:txBody>
      </p:sp>
      <p:sp>
        <p:nvSpPr>
          <p:cNvPr id="28676" name="Text Box 2"/>
          <p:cNvSpPr txBox="1">
            <a:spLocks noChangeArrowheads="1"/>
          </p:cNvSpPr>
          <p:nvPr/>
        </p:nvSpPr>
        <p:spPr bwMode="auto">
          <a:xfrm>
            <a:off x="304800" y="21129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endParaRPr lang="ko-KR"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endParaRPr>
          </a:p>
        </p:txBody>
      </p:sp>
      <p:sp>
        <p:nvSpPr>
          <p:cNvPr id="28677" name="Text Box 3"/>
          <p:cNvSpPr txBox="1">
            <a:spLocks noChangeArrowheads="1"/>
          </p:cNvSpPr>
          <p:nvPr/>
        </p:nvSpPr>
        <p:spPr bwMode="auto">
          <a:xfrm>
            <a:off x="304800" y="2112963"/>
            <a:ext cx="318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With scalable tools</a:t>
            </a:r>
          </a:p>
        </p:txBody>
      </p:sp>
      <p:grpSp>
        <p:nvGrpSpPr>
          <p:cNvPr id="28678" name="Group 4"/>
          <p:cNvGrpSpPr>
            <a:grpSpLocks/>
          </p:cNvGrpSpPr>
          <p:nvPr/>
        </p:nvGrpSpPr>
        <p:grpSpPr bwMode="auto">
          <a:xfrm>
            <a:off x="609600" y="4724400"/>
            <a:ext cx="4495800" cy="1219200"/>
            <a:chOff x="144" y="1584"/>
            <a:chExt cx="2832" cy="768"/>
          </a:xfrm>
        </p:grpSpPr>
        <p:pic>
          <p:nvPicPr>
            <p:cNvPr id="286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1728"/>
              <a:ext cx="67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9" name="Group 6"/>
            <p:cNvGrpSpPr>
              <a:grpSpLocks/>
            </p:cNvGrpSpPr>
            <p:nvPr/>
          </p:nvGrpSpPr>
          <p:grpSpPr bwMode="auto">
            <a:xfrm>
              <a:off x="528" y="1584"/>
              <a:ext cx="1990" cy="705"/>
              <a:chOff x="528" y="1584"/>
              <a:chExt cx="1990" cy="705"/>
            </a:xfrm>
          </p:grpSpPr>
          <p:pic>
            <p:nvPicPr>
              <p:cNvPr id="2869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 y="1584"/>
                <a:ext cx="630"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 y="1680"/>
                <a:ext cx="74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 y="1632"/>
                <a:ext cx="834"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9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 y="1728"/>
              <a:ext cx="64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11"/>
          <p:cNvGrpSpPr>
            <a:grpSpLocks/>
          </p:cNvGrpSpPr>
          <p:nvPr/>
        </p:nvGrpSpPr>
        <p:grpSpPr bwMode="auto">
          <a:xfrm>
            <a:off x="228600" y="2914650"/>
            <a:ext cx="8685213" cy="1027113"/>
            <a:chOff x="528" y="2448"/>
            <a:chExt cx="5471" cy="647"/>
          </a:xfrm>
        </p:grpSpPr>
        <p:pic>
          <p:nvPicPr>
            <p:cNvPr id="2868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 y="2496"/>
              <a:ext cx="1200"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 y="2496"/>
              <a:ext cx="1392"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2" y="2448"/>
              <a:ext cx="1487"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2" y="2496"/>
              <a:ext cx="79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0" y="2448"/>
              <a:ext cx="86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0" name="Text Box 17"/>
          <p:cNvSpPr txBox="1">
            <a:spLocks noChangeArrowheads="1"/>
          </p:cNvSpPr>
          <p:nvPr/>
        </p:nvSpPr>
        <p:spPr bwMode="auto">
          <a:xfrm>
            <a:off x="612775" y="4191000"/>
            <a:ext cx="378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as well as simple ones</a:t>
            </a:r>
          </a:p>
        </p:txBody>
      </p:sp>
      <p:pic>
        <p:nvPicPr>
          <p:cNvPr id="28681"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4114800"/>
            <a:ext cx="13573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9"/>
          <p:cNvSpPr txBox="1">
            <a:spLocks noChangeArrowheads="1"/>
          </p:cNvSpPr>
          <p:nvPr/>
        </p:nvSpPr>
        <p:spPr bwMode="auto">
          <a:xfrm>
            <a:off x="6248400" y="5410200"/>
            <a:ext cx="2316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Use different </a:t>
            </a:r>
          </a:p>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materials</a:t>
            </a:r>
          </a:p>
        </p:txBody>
      </p:sp>
    </p:spTree>
    <p:extLst>
      <p:ext uri="{BB962C8B-B14F-4D97-AF65-F5344CB8AC3E}">
        <p14:creationId xmlns:p14="http://schemas.microsoft.com/office/powerpoint/2010/main" val="4128762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3" name="Rectangle 23"/>
          <p:cNvSpPr>
            <a:spLocks noGrp="1" noRot="1" noChangeArrowheads="1"/>
          </p:cNvSpPr>
          <p:nvPr>
            <p:ph type="title"/>
          </p:nvPr>
        </p:nvSpPr>
        <p:spPr/>
        <p:txBody>
          <a:bodyPr/>
          <a:lstStyle/>
          <a:p>
            <a:pPr eaLnBrk="1" hangingPunct="1">
              <a:defRPr/>
            </a:pPr>
            <a:r>
              <a:rPr lang="en-US" altLang="ko-KR" smtClean="0">
                <a:latin typeface="Arial" pitchFamily="34" charset="0"/>
                <a:ea typeface="굴림" pitchFamily="50" charset="-127"/>
                <a:cs typeface="Arial" pitchFamily="34" charset="0"/>
              </a:rPr>
              <a:t>Analogy with Civil Engineering(Cont.)</a:t>
            </a:r>
          </a:p>
        </p:txBody>
      </p:sp>
      <p:sp>
        <p:nvSpPr>
          <p:cNvPr id="30723" name="슬라이드 번호 개체 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fld id="{0F58B95A-4DF2-459B-AC6B-48B2F4BAA575}" type="slidenum">
              <a:rPr lang="en-US" altLang="ko-KR" sz="1200">
                <a:solidFill>
                  <a:srgbClr val="003399"/>
                </a:solidFill>
                <a:latin typeface="Arial" panose="020B0604020202020204" pitchFamily="34" charset="0"/>
                <a:cs typeface="Arial" panose="020B0604020202020204" pitchFamily="34" charset="0"/>
              </a:rPr>
              <a:pPr>
                <a:spcBef>
                  <a:spcPct val="0"/>
                </a:spcBef>
                <a:buClrTx/>
                <a:buSzTx/>
                <a:buFontTx/>
                <a:buNone/>
              </a:pPr>
              <a:t>8</a:t>
            </a:fld>
            <a:endParaRPr lang="en-US" altLang="ko-KR" sz="1200">
              <a:solidFill>
                <a:srgbClr val="003399"/>
              </a:solidFill>
              <a:latin typeface="Arial" panose="020B0604020202020204" pitchFamily="34" charset="0"/>
              <a:cs typeface="Arial" panose="020B0604020202020204" pitchFamily="34" charset="0"/>
            </a:endParaRPr>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429000"/>
            <a:ext cx="175418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352800"/>
            <a:ext cx="14589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4"/>
          <p:cNvGrpSpPr>
            <a:grpSpLocks/>
          </p:cNvGrpSpPr>
          <p:nvPr/>
        </p:nvGrpSpPr>
        <p:grpSpPr bwMode="auto">
          <a:xfrm>
            <a:off x="381000" y="2057400"/>
            <a:ext cx="6523038" cy="1143000"/>
            <a:chOff x="821" y="1872"/>
            <a:chExt cx="4781" cy="1056"/>
          </a:xfrm>
        </p:grpSpPr>
        <p:pic>
          <p:nvPicPr>
            <p:cNvPr id="3073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 y="1872"/>
              <a:ext cx="79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5" y="1872"/>
              <a:ext cx="79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8" y="1872"/>
              <a:ext cx="8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 y="1872"/>
              <a:ext cx="80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0" y="1872"/>
              <a:ext cx="806"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84" y="1872"/>
              <a:ext cx="80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 Box 11"/>
          <p:cNvSpPr txBox="1">
            <a:spLocks noChangeArrowheads="1"/>
          </p:cNvSpPr>
          <p:nvPr/>
        </p:nvSpPr>
        <p:spPr bwMode="auto">
          <a:xfrm>
            <a:off x="228600" y="1524000"/>
            <a:ext cx="606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By a big group of various technicians</a:t>
            </a:r>
          </a:p>
        </p:txBody>
      </p:sp>
      <p:sp>
        <p:nvSpPr>
          <p:cNvPr id="30728" name="Text Box 12"/>
          <p:cNvSpPr txBox="1">
            <a:spLocks noChangeArrowheads="1"/>
          </p:cNvSpPr>
          <p:nvPr/>
        </p:nvSpPr>
        <p:spPr bwMode="auto">
          <a:xfrm>
            <a:off x="381000" y="4419600"/>
            <a:ext cx="322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With collaborations</a:t>
            </a:r>
          </a:p>
        </p:txBody>
      </p:sp>
      <p:sp>
        <p:nvSpPr>
          <p:cNvPr id="30729" name="Text Box 13"/>
          <p:cNvSpPr txBox="1">
            <a:spLocks noChangeArrowheads="1"/>
          </p:cNvSpPr>
          <p:nvPr/>
        </p:nvSpPr>
        <p:spPr bwMode="auto">
          <a:xfrm>
            <a:off x="3429000" y="4419600"/>
            <a:ext cx="1946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and guides</a:t>
            </a:r>
          </a:p>
        </p:txBody>
      </p:sp>
      <p:pic>
        <p:nvPicPr>
          <p:cNvPr id="30730"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4876800"/>
            <a:ext cx="1089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5"/>
          <p:cNvSpPr txBox="1">
            <a:spLocks noChangeArrowheads="1"/>
          </p:cNvSpPr>
          <p:nvPr/>
        </p:nvSpPr>
        <p:spPr bwMode="auto">
          <a:xfrm>
            <a:off x="990600" y="6019800"/>
            <a:ext cx="278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Set of blueprints</a:t>
            </a:r>
          </a:p>
        </p:txBody>
      </p:sp>
      <p:grpSp>
        <p:nvGrpSpPr>
          <p:cNvPr id="30732" name="Group 16"/>
          <p:cNvGrpSpPr>
            <a:grpSpLocks/>
          </p:cNvGrpSpPr>
          <p:nvPr/>
        </p:nvGrpSpPr>
        <p:grpSpPr bwMode="auto">
          <a:xfrm>
            <a:off x="3352800" y="5105400"/>
            <a:ext cx="4692650" cy="990600"/>
            <a:chOff x="2551" y="3168"/>
            <a:chExt cx="2956" cy="624"/>
          </a:xfrm>
        </p:grpSpPr>
        <p:pic>
          <p:nvPicPr>
            <p:cNvPr id="30734"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1" y="3168"/>
              <a:ext cx="60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0" y="3171"/>
              <a:ext cx="624"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96" y="3171"/>
              <a:ext cx="624"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93" y="3168"/>
              <a:ext cx="62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82" y="3168"/>
              <a:ext cx="625"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3" name="Text Box 22"/>
          <p:cNvSpPr txBox="1">
            <a:spLocks noChangeArrowheads="1"/>
          </p:cNvSpPr>
          <p:nvPr/>
        </p:nvSpPr>
        <p:spPr bwMode="auto">
          <a:xfrm>
            <a:off x="3810000" y="6019800"/>
            <a:ext cx="3941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2400">
                <a:solidFill>
                  <a:schemeClr val="bg1"/>
                </a:solidFill>
                <a:latin typeface="Palatino" charset="0"/>
              </a:defRPr>
            </a:lvl1pPr>
            <a:lvl2pPr marL="742950" indent="-285750">
              <a:spcBef>
                <a:spcPct val="20000"/>
              </a:spcBef>
              <a:buClr>
                <a:schemeClr val="accent2"/>
              </a:buClr>
              <a:buSzPct val="70000"/>
              <a:buFont typeface="Wingdings" panose="05000000000000000000" pitchFamily="2" charset="2"/>
              <a:buChar char="n"/>
              <a:defRPr sz="2000">
                <a:solidFill>
                  <a:schemeClr val="bg1"/>
                </a:solidFill>
                <a:latin typeface="Palatino" charset="0"/>
              </a:defRPr>
            </a:lvl2pPr>
            <a:lvl3pPr marL="1143000" indent="-228600">
              <a:spcBef>
                <a:spcPct val="20000"/>
              </a:spcBef>
              <a:buClr>
                <a:schemeClr val="tx2"/>
              </a:buClr>
              <a:buSzPct val="70000"/>
              <a:buFont typeface="Wingdings" panose="05000000000000000000" pitchFamily="2" charset="2"/>
              <a:buChar char="n"/>
              <a:defRPr sz="2400">
                <a:solidFill>
                  <a:schemeClr val="bg2"/>
                </a:solidFill>
                <a:latin typeface="Palatino" charset="0"/>
              </a:defRPr>
            </a:lvl3pPr>
            <a:lvl4pPr marL="1600200" indent="-228600">
              <a:spcBef>
                <a:spcPct val="20000"/>
              </a:spcBef>
              <a:buClr>
                <a:schemeClr val="accent2"/>
              </a:buClr>
              <a:buSzPct val="70000"/>
              <a:buFont typeface="Wingdings" panose="05000000000000000000" pitchFamily="2" charset="2"/>
              <a:buChar char="n"/>
              <a:defRPr sz="1600">
                <a:solidFill>
                  <a:schemeClr val="bg2"/>
                </a:solidFill>
                <a:latin typeface="Palatino" charset="0"/>
              </a:defRPr>
            </a:lvl4pPr>
            <a:lvl5pPr marL="2057400" indent="-228600">
              <a:spcBef>
                <a:spcPct val="20000"/>
              </a:spcBef>
              <a:buClr>
                <a:schemeClr val="hlink"/>
              </a:buClr>
              <a:buSzPct val="70000"/>
              <a:buFont typeface="Wingdings" panose="05000000000000000000" pitchFamily="2" charset="2"/>
              <a:buChar char="n"/>
              <a:defRPr sz="1600">
                <a:solidFill>
                  <a:schemeClr val="bg2"/>
                </a:solidFill>
                <a:latin typeface="Palatino"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1600">
                <a:solidFill>
                  <a:schemeClr val="bg2"/>
                </a:solidFill>
                <a:latin typeface="Palatino" charset="0"/>
              </a:defRPr>
            </a:lvl9pPr>
          </a:lstStyle>
          <a:p>
            <a:pPr>
              <a:spcBef>
                <a:spcPct val="0"/>
              </a:spcBef>
              <a:buClrTx/>
              <a:buSzTx/>
              <a:buFontTx/>
              <a:buNone/>
            </a:pPr>
            <a:r>
              <a:rPr lang="en-US" altLang="ko-KR" sz="2800" b="0" smtClean="0">
                <a:solidFill>
                  <a:srgbClr val="003399"/>
                </a:solidFill>
                <a:latin typeface="Arial" panose="020B0604020202020204" pitchFamily="34" charset="0"/>
                <a:ea typeface="굴림" panose="020B0600000101010101" pitchFamily="50" charset="-127"/>
                <a:cs typeface="Arial" panose="020B0604020202020204" pitchFamily="34" charset="0"/>
              </a:rPr>
              <a:t>As well as careful plans</a:t>
            </a:r>
          </a:p>
        </p:txBody>
      </p:sp>
    </p:spTree>
    <p:extLst>
      <p:ext uri="{BB962C8B-B14F-4D97-AF65-F5344CB8AC3E}">
        <p14:creationId xmlns:p14="http://schemas.microsoft.com/office/powerpoint/2010/main" val="297537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슬라이드 번호 개체 틀 3"/>
          <p:cNvSpPr>
            <a:spLocks noGrp="1"/>
          </p:cNvSpPr>
          <p:nvPr>
            <p:ph type="sldNum" sz="quarter" idx="10"/>
          </p:nvPr>
        </p:nvSpPr>
        <p:spPr/>
        <p:txBody>
          <a:bodyPr/>
          <a:lstStyle/>
          <a:p>
            <a:pPr>
              <a:defRPr/>
            </a:pPr>
            <a:fld id="{043E61FB-B616-4038-B897-CABEC47736E2}" type="slidenum">
              <a:rPr lang="en-US" altLang="ko-KR"/>
              <a:pPr>
                <a:defRPr/>
              </a:pPr>
              <a:t>9</a:t>
            </a:fld>
            <a:endParaRPr lang="en-US" altLang="ko-KR"/>
          </a:p>
        </p:txBody>
      </p:sp>
      <p:sp>
        <p:nvSpPr>
          <p:cNvPr id="8195" name="AutoShape 2"/>
          <p:cNvSpPr>
            <a:spLocks noGrp="1" noChangeArrowheads="1"/>
          </p:cNvSpPr>
          <p:nvPr>
            <p:ph type="title"/>
          </p:nvPr>
        </p:nvSpPr>
        <p:spPr/>
        <p:txBody>
          <a:bodyPr/>
          <a:lstStyle/>
          <a:p>
            <a:pPr eaLnBrk="1" hangingPunct="1"/>
            <a:r>
              <a:rPr lang="en-US" altLang="ko-KR" smtClean="0"/>
              <a:t>Software Development Cycle</a:t>
            </a:r>
          </a:p>
        </p:txBody>
      </p:sp>
      <p:sp>
        <p:nvSpPr>
          <p:cNvPr id="301059" name="AutoShape 3"/>
          <p:cNvSpPr>
            <a:spLocks noChangeArrowheads="1"/>
          </p:cNvSpPr>
          <p:nvPr/>
        </p:nvSpPr>
        <p:spPr bwMode="auto">
          <a:xfrm>
            <a:off x="660400" y="2819400"/>
            <a:ext cx="7835900" cy="1625600"/>
          </a:xfrm>
          <a:prstGeom prst="roundRect">
            <a:avLst>
              <a:gd name="adj" fmla="val 10046"/>
            </a:avLst>
          </a:prstGeom>
          <a:gradFill rotWithShape="0">
            <a:gsLst>
              <a:gs pos="0">
                <a:srgbClr val="99FF99"/>
              </a:gs>
              <a:gs pos="100000">
                <a:srgbClr val="99FF99">
                  <a:gamma/>
                  <a:tint val="0"/>
                  <a:invGamma/>
                </a:srgbClr>
              </a:gs>
            </a:gsLst>
            <a:lin ang="5400000" scaled="1"/>
          </a:gradFill>
          <a:ln w="38100">
            <a:solidFill>
              <a:srgbClr val="0080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endParaRPr lang="ko-KR" altLang="ko-KR" sz="1500">
              <a:ea typeface="HY헤드라인M" pitchFamily="18" charset="-127"/>
            </a:endParaRPr>
          </a:p>
        </p:txBody>
      </p:sp>
      <p:pic>
        <p:nvPicPr>
          <p:cNvPr id="8197" name="Picture 4" descr="MMj02836180000[1]"/>
          <p:cNvPicPr>
            <a:picLocks noChangeAspect="1" noChangeArrowheads="1" noCrop="1"/>
          </p:cNvPicPr>
          <p:nvPr/>
        </p:nvPicPr>
        <p:blipFill>
          <a:blip r:embed="rId3"/>
          <a:srcRect/>
          <a:stretch>
            <a:fillRect/>
          </a:stretch>
        </p:blipFill>
        <p:spPr bwMode="auto">
          <a:xfrm>
            <a:off x="903288" y="3121025"/>
            <a:ext cx="827087" cy="722313"/>
          </a:xfrm>
          <a:prstGeom prst="rect">
            <a:avLst/>
          </a:prstGeom>
          <a:noFill/>
          <a:ln w="9525">
            <a:noFill/>
            <a:miter lim="800000"/>
            <a:headEnd/>
            <a:tailEnd/>
          </a:ln>
        </p:spPr>
      </p:pic>
      <p:pic>
        <p:nvPicPr>
          <p:cNvPr id="8198" name="Picture 5" descr="MCj02905970000[1]"/>
          <p:cNvPicPr>
            <a:picLocks noChangeAspect="1" noChangeArrowheads="1"/>
          </p:cNvPicPr>
          <p:nvPr/>
        </p:nvPicPr>
        <p:blipFill>
          <a:blip r:embed="rId4"/>
          <a:srcRect/>
          <a:stretch>
            <a:fillRect/>
          </a:stretch>
        </p:blipFill>
        <p:spPr bwMode="auto">
          <a:xfrm>
            <a:off x="1976438" y="3090863"/>
            <a:ext cx="1022350" cy="752475"/>
          </a:xfrm>
          <a:prstGeom prst="rect">
            <a:avLst/>
          </a:prstGeom>
          <a:noFill/>
          <a:ln w="9525">
            <a:noFill/>
            <a:miter lim="800000"/>
            <a:headEnd/>
            <a:tailEnd/>
          </a:ln>
        </p:spPr>
      </p:pic>
      <p:pic>
        <p:nvPicPr>
          <p:cNvPr id="8199" name="Picture 6" descr="MCj03118600000[1]"/>
          <p:cNvPicPr>
            <a:picLocks noChangeAspect="1" noChangeArrowheads="1"/>
          </p:cNvPicPr>
          <p:nvPr/>
        </p:nvPicPr>
        <p:blipFill>
          <a:blip r:embed="rId5"/>
          <a:srcRect/>
          <a:stretch>
            <a:fillRect/>
          </a:stretch>
        </p:blipFill>
        <p:spPr bwMode="auto">
          <a:xfrm>
            <a:off x="3378200" y="3082925"/>
            <a:ext cx="944563" cy="730250"/>
          </a:xfrm>
          <a:prstGeom prst="rect">
            <a:avLst/>
          </a:prstGeom>
          <a:noFill/>
          <a:ln w="9525">
            <a:noFill/>
            <a:miter lim="800000"/>
            <a:headEnd/>
            <a:tailEnd/>
          </a:ln>
        </p:spPr>
      </p:pic>
      <p:pic>
        <p:nvPicPr>
          <p:cNvPr id="8200" name="Picture 7" descr="MCj02802830000[1]"/>
          <p:cNvPicPr>
            <a:picLocks noChangeAspect="1" noChangeArrowheads="1"/>
          </p:cNvPicPr>
          <p:nvPr/>
        </p:nvPicPr>
        <p:blipFill>
          <a:blip r:embed="rId6"/>
          <a:srcRect/>
          <a:stretch>
            <a:fillRect/>
          </a:stretch>
        </p:blipFill>
        <p:spPr bwMode="auto">
          <a:xfrm>
            <a:off x="4703763" y="3073400"/>
            <a:ext cx="1065212" cy="744538"/>
          </a:xfrm>
          <a:prstGeom prst="rect">
            <a:avLst/>
          </a:prstGeom>
          <a:noFill/>
          <a:ln w="9525">
            <a:noFill/>
            <a:miter lim="800000"/>
            <a:headEnd/>
            <a:tailEnd/>
          </a:ln>
        </p:spPr>
      </p:pic>
      <p:pic>
        <p:nvPicPr>
          <p:cNvPr id="8201" name="Picture 8" descr="MCj03539420000[1]"/>
          <p:cNvPicPr>
            <a:picLocks noChangeAspect="1" noChangeArrowheads="1"/>
          </p:cNvPicPr>
          <p:nvPr/>
        </p:nvPicPr>
        <p:blipFill>
          <a:blip r:embed="rId7"/>
          <a:srcRect/>
          <a:stretch>
            <a:fillRect/>
          </a:stretch>
        </p:blipFill>
        <p:spPr bwMode="auto">
          <a:xfrm>
            <a:off x="6156325" y="3130550"/>
            <a:ext cx="830263" cy="623888"/>
          </a:xfrm>
          <a:prstGeom prst="rect">
            <a:avLst/>
          </a:prstGeom>
          <a:noFill/>
          <a:ln w="9525">
            <a:noFill/>
            <a:miter lim="800000"/>
            <a:headEnd/>
            <a:tailEnd/>
          </a:ln>
        </p:spPr>
      </p:pic>
      <p:pic>
        <p:nvPicPr>
          <p:cNvPr id="8202" name="Picture 9" descr="MCj03362150000[1]"/>
          <p:cNvPicPr>
            <a:picLocks noChangeAspect="1" noChangeArrowheads="1"/>
          </p:cNvPicPr>
          <p:nvPr/>
        </p:nvPicPr>
        <p:blipFill>
          <a:blip r:embed="rId8"/>
          <a:srcRect/>
          <a:stretch>
            <a:fillRect/>
          </a:stretch>
        </p:blipFill>
        <p:spPr bwMode="auto">
          <a:xfrm>
            <a:off x="7394575" y="3135313"/>
            <a:ext cx="773113" cy="647700"/>
          </a:xfrm>
          <a:prstGeom prst="rect">
            <a:avLst/>
          </a:prstGeom>
          <a:noFill/>
          <a:ln w="9525">
            <a:noFill/>
            <a:miter lim="800000"/>
            <a:headEnd/>
            <a:tailEnd/>
          </a:ln>
        </p:spPr>
      </p:pic>
      <p:sp>
        <p:nvSpPr>
          <p:cNvPr id="8203" name="AutoShape 10"/>
          <p:cNvSpPr>
            <a:spLocks noChangeArrowheads="1"/>
          </p:cNvSpPr>
          <p:nvPr/>
        </p:nvSpPr>
        <p:spPr bwMode="auto">
          <a:xfrm>
            <a:off x="1608138" y="3297238"/>
            <a:ext cx="379412" cy="315912"/>
          </a:xfrm>
          <a:prstGeom prst="rightArrow">
            <a:avLst>
              <a:gd name="adj1" fmla="val 50000"/>
              <a:gd name="adj2" fmla="val 30025"/>
            </a:avLst>
          </a:prstGeom>
          <a:solidFill>
            <a:schemeClr val="hlink"/>
          </a:solidFill>
          <a:ln w="9525">
            <a:solidFill>
              <a:schemeClr val="tx1"/>
            </a:solidFill>
            <a:miter lim="800000"/>
            <a:headEnd/>
            <a:tailEnd/>
          </a:ln>
        </p:spPr>
        <p:txBody>
          <a:bodyPr wrap="none" lIns="90000" tIns="46800" rIns="90000" bIns="46800" anchor="ctr"/>
          <a:lstStyle/>
          <a:p>
            <a:endParaRPr lang="ko-KR" altLang="en-US"/>
          </a:p>
        </p:txBody>
      </p:sp>
      <p:sp>
        <p:nvSpPr>
          <p:cNvPr id="8204" name="AutoShape 11"/>
          <p:cNvSpPr>
            <a:spLocks noChangeArrowheads="1"/>
          </p:cNvSpPr>
          <p:nvPr/>
        </p:nvSpPr>
        <p:spPr bwMode="auto">
          <a:xfrm>
            <a:off x="2984500" y="3275013"/>
            <a:ext cx="379413" cy="315912"/>
          </a:xfrm>
          <a:prstGeom prst="rightArrow">
            <a:avLst>
              <a:gd name="adj1" fmla="val 50000"/>
              <a:gd name="adj2" fmla="val 30025"/>
            </a:avLst>
          </a:prstGeom>
          <a:solidFill>
            <a:schemeClr val="hlink"/>
          </a:solidFill>
          <a:ln w="9525">
            <a:solidFill>
              <a:schemeClr val="tx1"/>
            </a:solidFill>
            <a:miter lim="800000"/>
            <a:headEnd/>
            <a:tailEnd/>
          </a:ln>
        </p:spPr>
        <p:txBody>
          <a:bodyPr wrap="none" lIns="90000" tIns="46800" rIns="90000" bIns="46800" anchor="ctr"/>
          <a:lstStyle/>
          <a:p>
            <a:endParaRPr lang="ko-KR" altLang="en-US"/>
          </a:p>
        </p:txBody>
      </p:sp>
      <p:sp>
        <p:nvSpPr>
          <p:cNvPr id="8205" name="AutoShape 12"/>
          <p:cNvSpPr>
            <a:spLocks noChangeArrowheads="1"/>
          </p:cNvSpPr>
          <p:nvPr/>
        </p:nvSpPr>
        <p:spPr bwMode="auto">
          <a:xfrm>
            <a:off x="4330700" y="3267075"/>
            <a:ext cx="379413" cy="315913"/>
          </a:xfrm>
          <a:prstGeom prst="rightArrow">
            <a:avLst>
              <a:gd name="adj1" fmla="val 50000"/>
              <a:gd name="adj2" fmla="val 30025"/>
            </a:avLst>
          </a:prstGeom>
          <a:solidFill>
            <a:schemeClr val="hlink"/>
          </a:solidFill>
          <a:ln w="9525">
            <a:solidFill>
              <a:schemeClr val="tx1"/>
            </a:solidFill>
            <a:miter lim="800000"/>
            <a:headEnd/>
            <a:tailEnd/>
          </a:ln>
        </p:spPr>
        <p:txBody>
          <a:bodyPr wrap="none" lIns="90000" tIns="46800" rIns="90000" bIns="46800" anchor="ctr"/>
          <a:lstStyle/>
          <a:p>
            <a:endParaRPr lang="ko-KR" altLang="en-US"/>
          </a:p>
        </p:txBody>
      </p:sp>
      <p:sp>
        <p:nvSpPr>
          <p:cNvPr id="8206" name="AutoShape 13"/>
          <p:cNvSpPr>
            <a:spLocks noChangeArrowheads="1"/>
          </p:cNvSpPr>
          <p:nvPr/>
        </p:nvSpPr>
        <p:spPr bwMode="auto">
          <a:xfrm>
            <a:off x="5761038" y="3267075"/>
            <a:ext cx="377825" cy="315913"/>
          </a:xfrm>
          <a:prstGeom prst="rightArrow">
            <a:avLst>
              <a:gd name="adj1" fmla="val 50000"/>
              <a:gd name="adj2" fmla="val 29899"/>
            </a:avLst>
          </a:prstGeom>
          <a:solidFill>
            <a:schemeClr val="hlink"/>
          </a:solidFill>
          <a:ln w="9525">
            <a:solidFill>
              <a:schemeClr val="tx1"/>
            </a:solidFill>
            <a:miter lim="800000"/>
            <a:headEnd/>
            <a:tailEnd/>
          </a:ln>
        </p:spPr>
        <p:txBody>
          <a:bodyPr wrap="none" lIns="90000" tIns="46800" rIns="90000" bIns="46800" anchor="ctr"/>
          <a:lstStyle/>
          <a:p>
            <a:endParaRPr lang="ko-KR" altLang="en-US"/>
          </a:p>
        </p:txBody>
      </p:sp>
      <p:sp>
        <p:nvSpPr>
          <p:cNvPr id="8207" name="AutoShape 14"/>
          <p:cNvSpPr>
            <a:spLocks noChangeArrowheads="1"/>
          </p:cNvSpPr>
          <p:nvPr/>
        </p:nvSpPr>
        <p:spPr bwMode="auto">
          <a:xfrm>
            <a:off x="7013575" y="3260725"/>
            <a:ext cx="379413" cy="315913"/>
          </a:xfrm>
          <a:prstGeom prst="rightArrow">
            <a:avLst>
              <a:gd name="adj1" fmla="val 50000"/>
              <a:gd name="adj2" fmla="val 30025"/>
            </a:avLst>
          </a:prstGeom>
          <a:solidFill>
            <a:schemeClr val="hlink"/>
          </a:solidFill>
          <a:ln w="9525">
            <a:solidFill>
              <a:schemeClr val="tx1"/>
            </a:solidFill>
            <a:miter lim="800000"/>
            <a:headEnd/>
            <a:tailEnd/>
          </a:ln>
        </p:spPr>
        <p:txBody>
          <a:bodyPr wrap="none" lIns="90000" tIns="46800" rIns="90000" bIns="46800" anchor="ctr"/>
          <a:lstStyle/>
          <a:p>
            <a:endParaRPr lang="ko-KR" altLang="en-US"/>
          </a:p>
        </p:txBody>
      </p:sp>
      <p:sp>
        <p:nvSpPr>
          <p:cNvPr id="301071" name="Text Box 15"/>
          <p:cNvSpPr txBox="1">
            <a:spLocks noChangeArrowheads="1"/>
          </p:cNvSpPr>
          <p:nvPr/>
        </p:nvSpPr>
        <p:spPr bwMode="auto">
          <a:xfrm>
            <a:off x="903288" y="2438400"/>
            <a:ext cx="7415212" cy="360363"/>
          </a:xfrm>
          <a:prstGeom prst="rect">
            <a:avLst/>
          </a:prstGeom>
          <a:solidFill>
            <a:srgbClr val="CCFFCC"/>
          </a:solidFill>
          <a:ln w="9525">
            <a:solidFill>
              <a:schemeClr val="tx1"/>
            </a:solidFill>
            <a:miter lim="800000"/>
            <a:headEnd/>
            <a:tailEnd/>
          </a:ln>
          <a:effectLst/>
        </p:spPr>
        <p:txBody>
          <a:bodyPr wrap="none">
            <a:spAutoFit/>
          </a:bodyPr>
          <a:lstStyle/>
          <a:p>
            <a:pPr algn="ctr">
              <a:lnSpc>
                <a:spcPct val="85000"/>
              </a:lnSpc>
              <a:spcBef>
                <a:spcPct val="20000"/>
              </a:spcBef>
              <a:buClr>
                <a:schemeClr val="accent2"/>
              </a:buClr>
              <a:buFont typeface="Wingdings" pitchFamily="2" charset="2"/>
              <a:buNone/>
              <a:defRPr/>
            </a:pPr>
            <a:r>
              <a:rPr lang="en-US" altLang="ko-KR" dirty="0">
                <a:effectLst>
                  <a:outerShdw blurRad="38100" dist="38100" dir="2700000" algn="tl">
                    <a:srgbClr val="FFFFFF"/>
                  </a:outerShdw>
                </a:effectLst>
                <a:ea typeface="HY헤드라인M" pitchFamily="18" charset="-127"/>
              </a:rPr>
              <a:t>A SW Development Framework for SW with High Assurance</a:t>
            </a:r>
          </a:p>
        </p:txBody>
      </p:sp>
      <p:sp>
        <p:nvSpPr>
          <p:cNvPr id="301072" name="AutoShape 16"/>
          <p:cNvSpPr>
            <a:spLocks noChangeArrowheads="1"/>
          </p:cNvSpPr>
          <p:nvPr/>
        </p:nvSpPr>
        <p:spPr bwMode="auto">
          <a:xfrm>
            <a:off x="715963" y="4662488"/>
            <a:ext cx="963612" cy="1128712"/>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Formal</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require-</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ment</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Spec.</a:t>
            </a:r>
          </a:p>
        </p:txBody>
      </p:sp>
      <p:sp>
        <p:nvSpPr>
          <p:cNvPr id="301073" name="AutoShape 17"/>
          <p:cNvSpPr>
            <a:spLocks noChangeArrowheads="1"/>
          </p:cNvSpPr>
          <p:nvPr/>
        </p:nvSpPr>
        <p:spPr bwMode="auto">
          <a:xfrm>
            <a:off x="2049463" y="4684713"/>
            <a:ext cx="963612" cy="1128712"/>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700">
                <a:solidFill>
                  <a:srgbClr val="000099"/>
                </a:solidFill>
                <a:ea typeface="HY헤드라인M" pitchFamily="18" charset="-127"/>
              </a:rPr>
              <a:t>Formal</a:t>
            </a:r>
          </a:p>
          <a:p>
            <a:pPr algn="ctr">
              <a:lnSpc>
                <a:spcPct val="85000"/>
              </a:lnSpc>
              <a:spcBef>
                <a:spcPct val="20000"/>
              </a:spcBef>
              <a:buClr>
                <a:schemeClr val="accent2"/>
              </a:buClr>
              <a:buFont typeface="Wingdings" pitchFamily="2" charset="2"/>
              <a:buNone/>
              <a:defRPr/>
            </a:pPr>
            <a:r>
              <a:rPr lang="en-US" altLang="ko-KR" sz="1700">
                <a:solidFill>
                  <a:srgbClr val="000099"/>
                </a:solidFill>
                <a:ea typeface="HY헤드라인M" pitchFamily="18" charset="-127"/>
              </a:rPr>
              <a:t>system</a:t>
            </a:r>
          </a:p>
          <a:p>
            <a:pPr algn="ctr">
              <a:lnSpc>
                <a:spcPct val="85000"/>
              </a:lnSpc>
              <a:spcBef>
                <a:spcPct val="20000"/>
              </a:spcBef>
              <a:buClr>
                <a:schemeClr val="accent2"/>
              </a:buClr>
              <a:buFont typeface="Wingdings" pitchFamily="2" charset="2"/>
              <a:buNone/>
              <a:defRPr/>
            </a:pPr>
            <a:r>
              <a:rPr lang="en-US" altLang="ko-KR" sz="1700">
                <a:solidFill>
                  <a:srgbClr val="000099"/>
                </a:solidFill>
                <a:ea typeface="HY헤드라인M" pitchFamily="18" charset="-127"/>
              </a:rPr>
              <a:t>modeling</a:t>
            </a:r>
          </a:p>
        </p:txBody>
      </p:sp>
      <p:sp>
        <p:nvSpPr>
          <p:cNvPr id="301074" name="AutoShape 18"/>
          <p:cNvSpPr>
            <a:spLocks noChangeArrowheads="1"/>
          </p:cNvSpPr>
          <p:nvPr/>
        </p:nvSpPr>
        <p:spPr bwMode="auto">
          <a:xfrm>
            <a:off x="3371850" y="4694238"/>
            <a:ext cx="963613" cy="1128712"/>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Model </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analysis/</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verification </a:t>
            </a:r>
          </a:p>
        </p:txBody>
      </p:sp>
      <p:sp>
        <p:nvSpPr>
          <p:cNvPr id="301075" name="AutoShape 19"/>
          <p:cNvSpPr>
            <a:spLocks noChangeArrowheads="1"/>
          </p:cNvSpPr>
          <p:nvPr/>
        </p:nvSpPr>
        <p:spPr bwMode="auto">
          <a:xfrm>
            <a:off x="4762500" y="4686300"/>
            <a:ext cx="963613" cy="1128713"/>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Model-</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assisted</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code</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 generation</a:t>
            </a:r>
          </a:p>
        </p:txBody>
      </p:sp>
      <p:sp>
        <p:nvSpPr>
          <p:cNvPr id="301076" name="AutoShape 20"/>
          <p:cNvSpPr>
            <a:spLocks noChangeArrowheads="1"/>
          </p:cNvSpPr>
          <p:nvPr/>
        </p:nvSpPr>
        <p:spPr bwMode="auto">
          <a:xfrm>
            <a:off x="6115050" y="4686300"/>
            <a:ext cx="963613" cy="1128713"/>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Model-</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based</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testing</a:t>
            </a:r>
          </a:p>
        </p:txBody>
      </p:sp>
      <p:sp>
        <p:nvSpPr>
          <p:cNvPr id="301077" name="AutoShape 21"/>
          <p:cNvSpPr>
            <a:spLocks noChangeArrowheads="1"/>
          </p:cNvSpPr>
          <p:nvPr/>
        </p:nvSpPr>
        <p:spPr bwMode="auto">
          <a:xfrm>
            <a:off x="7451725" y="4686300"/>
            <a:ext cx="963613" cy="1128713"/>
          </a:xfrm>
          <a:prstGeom prst="roundRect">
            <a:avLst>
              <a:gd name="adj" fmla="val 10046"/>
            </a:avLst>
          </a:prstGeom>
          <a:solidFill>
            <a:srgbClr val="FFCC00"/>
          </a:solidFill>
          <a:ln w="38100">
            <a:solidFill>
              <a:srgbClr val="FF9900"/>
            </a:solidFill>
            <a:round/>
            <a:headEnd/>
            <a:tailEnd/>
          </a:ln>
          <a:effectLst>
            <a:outerShdw dist="107763" dir="2700000" algn="ctr" rotWithShape="0">
              <a:schemeClr val="bg2"/>
            </a:outerShdw>
          </a:effectLst>
        </p:spPr>
        <p:txBody>
          <a:bodyPr wrap="none" anchor="ctr"/>
          <a:lstStyle/>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Runtime</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monitoring </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and</a:t>
            </a:r>
          </a:p>
          <a:p>
            <a:pPr algn="ctr">
              <a:lnSpc>
                <a:spcPct val="85000"/>
              </a:lnSpc>
              <a:spcBef>
                <a:spcPct val="20000"/>
              </a:spcBef>
              <a:buClr>
                <a:schemeClr val="accent2"/>
              </a:buClr>
              <a:buFont typeface="Wingdings" pitchFamily="2" charset="2"/>
              <a:buNone/>
              <a:defRPr/>
            </a:pPr>
            <a:r>
              <a:rPr lang="en-US" altLang="ko-KR" sz="1600">
                <a:solidFill>
                  <a:srgbClr val="000099"/>
                </a:solidFill>
                <a:ea typeface="HY헤드라인M" pitchFamily="18" charset="-127"/>
              </a:rPr>
              <a:t>checking</a:t>
            </a:r>
          </a:p>
        </p:txBody>
      </p:sp>
      <p:sp>
        <p:nvSpPr>
          <p:cNvPr id="8215" name="AutoShape 22"/>
          <p:cNvSpPr>
            <a:spLocks noChangeArrowheads="1"/>
          </p:cNvSpPr>
          <p:nvPr/>
        </p:nvSpPr>
        <p:spPr bwMode="auto">
          <a:xfrm>
            <a:off x="1685925" y="5068888"/>
            <a:ext cx="379413" cy="336550"/>
          </a:xfrm>
          <a:prstGeom prst="rightArrow">
            <a:avLst>
              <a:gd name="adj1" fmla="val 50000"/>
              <a:gd name="adj2" fmla="val 28184"/>
            </a:avLst>
          </a:prstGeom>
          <a:solidFill>
            <a:srgbClr val="FF9900"/>
          </a:solidFill>
          <a:ln w="9525">
            <a:solidFill>
              <a:schemeClr val="tx1"/>
            </a:solidFill>
            <a:miter lim="800000"/>
            <a:headEnd/>
            <a:tailEnd/>
          </a:ln>
        </p:spPr>
        <p:txBody>
          <a:bodyPr wrap="none" lIns="90000" tIns="46800" rIns="90000" bIns="46800" anchor="ctr"/>
          <a:lstStyle/>
          <a:p>
            <a:endParaRPr lang="ko-KR" altLang="en-US"/>
          </a:p>
        </p:txBody>
      </p:sp>
      <p:sp>
        <p:nvSpPr>
          <p:cNvPr id="8216" name="AutoShape 23"/>
          <p:cNvSpPr>
            <a:spLocks noChangeArrowheads="1"/>
          </p:cNvSpPr>
          <p:nvPr/>
        </p:nvSpPr>
        <p:spPr bwMode="auto">
          <a:xfrm>
            <a:off x="3005138" y="5051425"/>
            <a:ext cx="379412" cy="336550"/>
          </a:xfrm>
          <a:prstGeom prst="rightArrow">
            <a:avLst>
              <a:gd name="adj1" fmla="val 50000"/>
              <a:gd name="adj2" fmla="val 28184"/>
            </a:avLst>
          </a:prstGeom>
          <a:solidFill>
            <a:srgbClr val="FF9900"/>
          </a:solidFill>
          <a:ln w="9525">
            <a:solidFill>
              <a:schemeClr val="tx1"/>
            </a:solidFill>
            <a:miter lim="800000"/>
            <a:headEnd/>
            <a:tailEnd/>
          </a:ln>
        </p:spPr>
        <p:txBody>
          <a:bodyPr wrap="none" lIns="90000" tIns="46800" rIns="90000" bIns="46800" anchor="ctr"/>
          <a:lstStyle/>
          <a:p>
            <a:endParaRPr lang="ko-KR" altLang="en-US"/>
          </a:p>
        </p:txBody>
      </p:sp>
      <p:sp>
        <p:nvSpPr>
          <p:cNvPr id="8217" name="AutoShape 24"/>
          <p:cNvSpPr>
            <a:spLocks noChangeArrowheads="1"/>
          </p:cNvSpPr>
          <p:nvPr/>
        </p:nvSpPr>
        <p:spPr bwMode="auto">
          <a:xfrm>
            <a:off x="4368800" y="5060950"/>
            <a:ext cx="379413" cy="336550"/>
          </a:xfrm>
          <a:prstGeom prst="rightArrow">
            <a:avLst>
              <a:gd name="adj1" fmla="val 50000"/>
              <a:gd name="adj2" fmla="val 28184"/>
            </a:avLst>
          </a:prstGeom>
          <a:solidFill>
            <a:srgbClr val="FF9900"/>
          </a:solidFill>
          <a:ln w="9525">
            <a:solidFill>
              <a:schemeClr val="tx1"/>
            </a:solidFill>
            <a:miter lim="800000"/>
            <a:headEnd/>
            <a:tailEnd/>
          </a:ln>
        </p:spPr>
        <p:txBody>
          <a:bodyPr wrap="none" lIns="90000" tIns="46800" rIns="90000" bIns="46800" anchor="ctr"/>
          <a:lstStyle/>
          <a:p>
            <a:endParaRPr lang="ko-KR" altLang="en-US"/>
          </a:p>
        </p:txBody>
      </p:sp>
      <p:sp>
        <p:nvSpPr>
          <p:cNvPr id="8218" name="AutoShape 25"/>
          <p:cNvSpPr>
            <a:spLocks noChangeArrowheads="1"/>
          </p:cNvSpPr>
          <p:nvPr/>
        </p:nvSpPr>
        <p:spPr bwMode="auto">
          <a:xfrm>
            <a:off x="5748338" y="5043488"/>
            <a:ext cx="379412" cy="336550"/>
          </a:xfrm>
          <a:prstGeom prst="rightArrow">
            <a:avLst>
              <a:gd name="adj1" fmla="val 50000"/>
              <a:gd name="adj2" fmla="val 28184"/>
            </a:avLst>
          </a:prstGeom>
          <a:solidFill>
            <a:srgbClr val="FF9900"/>
          </a:solidFill>
          <a:ln w="9525">
            <a:solidFill>
              <a:schemeClr val="tx1"/>
            </a:solidFill>
            <a:miter lim="800000"/>
            <a:headEnd/>
            <a:tailEnd/>
          </a:ln>
        </p:spPr>
        <p:txBody>
          <a:bodyPr wrap="none" lIns="90000" tIns="46800" rIns="90000" bIns="46800" anchor="ctr"/>
          <a:lstStyle/>
          <a:p>
            <a:endParaRPr lang="ko-KR" altLang="en-US"/>
          </a:p>
        </p:txBody>
      </p:sp>
      <p:sp>
        <p:nvSpPr>
          <p:cNvPr id="8219" name="AutoShape 26"/>
          <p:cNvSpPr>
            <a:spLocks noChangeArrowheads="1"/>
          </p:cNvSpPr>
          <p:nvPr/>
        </p:nvSpPr>
        <p:spPr bwMode="auto">
          <a:xfrm>
            <a:off x="7072313" y="5035550"/>
            <a:ext cx="379412" cy="336550"/>
          </a:xfrm>
          <a:prstGeom prst="rightArrow">
            <a:avLst>
              <a:gd name="adj1" fmla="val 50000"/>
              <a:gd name="adj2" fmla="val 28184"/>
            </a:avLst>
          </a:prstGeom>
          <a:solidFill>
            <a:srgbClr val="FF9900"/>
          </a:solidFill>
          <a:ln w="9525">
            <a:solidFill>
              <a:schemeClr val="tx1"/>
            </a:solidFill>
            <a:miter lim="800000"/>
            <a:headEnd/>
            <a:tailEnd/>
          </a:ln>
        </p:spPr>
        <p:txBody>
          <a:bodyPr wrap="none" lIns="90000" tIns="46800" rIns="90000" bIns="46800" anchor="ctr"/>
          <a:lstStyle/>
          <a:p>
            <a:endParaRPr lang="ko-KR" altLang="en-US"/>
          </a:p>
        </p:txBody>
      </p:sp>
      <p:sp>
        <p:nvSpPr>
          <p:cNvPr id="301083" name="Text Box 27"/>
          <p:cNvSpPr txBox="1">
            <a:spLocks noChangeArrowheads="1"/>
          </p:cNvSpPr>
          <p:nvPr/>
        </p:nvSpPr>
        <p:spPr bwMode="auto">
          <a:xfrm>
            <a:off x="2082800" y="3821113"/>
            <a:ext cx="860425" cy="525462"/>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System</a:t>
            </a:r>
          </a:p>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design</a:t>
            </a:r>
          </a:p>
        </p:txBody>
      </p:sp>
      <p:sp>
        <p:nvSpPr>
          <p:cNvPr id="301084" name="Text Box 28"/>
          <p:cNvSpPr txBox="1">
            <a:spLocks noChangeArrowheads="1"/>
          </p:cNvSpPr>
          <p:nvPr/>
        </p:nvSpPr>
        <p:spPr bwMode="auto">
          <a:xfrm>
            <a:off x="631825" y="3805238"/>
            <a:ext cx="1346200" cy="525462"/>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Requirement</a:t>
            </a:r>
          </a:p>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analysis</a:t>
            </a:r>
          </a:p>
        </p:txBody>
      </p:sp>
      <p:sp>
        <p:nvSpPr>
          <p:cNvPr id="301085" name="Text Box 29"/>
          <p:cNvSpPr txBox="1">
            <a:spLocks noChangeArrowheads="1"/>
          </p:cNvSpPr>
          <p:nvPr/>
        </p:nvSpPr>
        <p:spPr bwMode="auto">
          <a:xfrm>
            <a:off x="3386138" y="3832225"/>
            <a:ext cx="933450" cy="525463"/>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Design </a:t>
            </a:r>
          </a:p>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analysis</a:t>
            </a:r>
          </a:p>
        </p:txBody>
      </p:sp>
      <p:sp>
        <p:nvSpPr>
          <p:cNvPr id="301086" name="Text Box 30"/>
          <p:cNvSpPr txBox="1">
            <a:spLocks noChangeArrowheads="1"/>
          </p:cNvSpPr>
          <p:nvPr/>
        </p:nvSpPr>
        <p:spPr bwMode="auto">
          <a:xfrm>
            <a:off x="4741863" y="3808413"/>
            <a:ext cx="1196975" cy="525462"/>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Implement-</a:t>
            </a:r>
          </a:p>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ation</a:t>
            </a:r>
          </a:p>
        </p:txBody>
      </p:sp>
      <p:sp>
        <p:nvSpPr>
          <p:cNvPr id="301087" name="Text Box 31"/>
          <p:cNvSpPr txBox="1">
            <a:spLocks noChangeArrowheads="1"/>
          </p:cNvSpPr>
          <p:nvPr/>
        </p:nvSpPr>
        <p:spPr bwMode="auto">
          <a:xfrm>
            <a:off x="6129338" y="3805238"/>
            <a:ext cx="857250" cy="285750"/>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Testing</a:t>
            </a:r>
          </a:p>
        </p:txBody>
      </p:sp>
      <p:sp>
        <p:nvSpPr>
          <p:cNvPr id="301088" name="Text Box 32"/>
          <p:cNvSpPr txBox="1">
            <a:spLocks noChangeArrowheads="1"/>
          </p:cNvSpPr>
          <p:nvPr/>
        </p:nvSpPr>
        <p:spPr bwMode="auto">
          <a:xfrm>
            <a:off x="7232650" y="3794125"/>
            <a:ext cx="1162050" cy="285750"/>
          </a:xfrm>
          <a:prstGeom prst="rect">
            <a:avLst/>
          </a:prstGeom>
          <a:noFill/>
          <a:ln w="9525">
            <a:noFill/>
            <a:miter lim="800000"/>
            <a:headEnd/>
            <a:tailEnd/>
          </a:ln>
          <a:effectLst/>
        </p:spPr>
        <p:txBody>
          <a:bodyPr wrap="none" lIns="90000" tIns="46800" rIns="90000" bIns="46800">
            <a:spAutoFit/>
          </a:bodyPr>
          <a:lstStyle/>
          <a:p>
            <a:pPr algn="ctr">
              <a:lnSpc>
                <a:spcPct val="85000"/>
              </a:lnSpc>
              <a:spcBef>
                <a:spcPct val="20000"/>
              </a:spcBef>
              <a:buClr>
                <a:schemeClr val="accent2"/>
              </a:buClr>
              <a:buFont typeface="Wingdings" pitchFamily="2" charset="2"/>
              <a:buNone/>
              <a:defRPr/>
            </a:pPr>
            <a:r>
              <a:rPr lang="en-US" altLang="ko-KR" sz="1500">
                <a:solidFill>
                  <a:srgbClr val="000099"/>
                </a:solidFill>
                <a:effectLst>
                  <a:outerShdw blurRad="38100" dist="38100" dir="2700000" algn="tl">
                    <a:srgbClr val="C0C0C0"/>
                  </a:outerShdw>
                </a:effectLst>
                <a:ea typeface="HY헤드라인M" pitchFamily="18" charset="-127"/>
              </a:rPr>
              <a:t>Monitoring</a:t>
            </a:r>
          </a:p>
        </p:txBody>
      </p:sp>
      <p:sp>
        <p:nvSpPr>
          <p:cNvPr id="8226" name="Line 33"/>
          <p:cNvSpPr>
            <a:spLocks noChangeShapeType="1"/>
          </p:cNvSpPr>
          <p:nvPr/>
        </p:nvSpPr>
        <p:spPr bwMode="auto">
          <a:xfrm>
            <a:off x="1187450" y="4333875"/>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27" name="Line 34"/>
          <p:cNvSpPr>
            <a:spLocks noChangeShapeType="1"/>
          </p:cNvSpPr>
          <p:nvPr/>
        </p:nvSpPr>
        <p:spPr bwMode="auto">
          <a:xfrm>
            <a:off x="2555875" y="4370388"/>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28" name="Line 35"/>
          <p:cNvSpPr>
            <a:spLocks noChangeShapeType="1"/>
          </p:cNvSpPr>
          <p:nvPr/>
        </p:nvSpPr>
        <p:spPr bwMode="auto">
          <a:xfrm>
            <a:off x="3851275" y="4370388"/>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29" name="Line 36"/>
          <p:cNvSpPr>
            <a:spLocks noChangeShapeType="1"/>
          </p:cNvSpPr>
          <p:nvPr/>
        </p:nvSpPr>
        <p:spPr bwMode="auto">
          <a:xfrm>
            <a:off x="5219700" y="4370388"/>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30" name="Line 37"/>
          <p:cNvSpPr>
            <a:spLocks noChangeShapeType="1"/>
          </p:cNvSpPr>
          <p:nvPr/>
        </p:nvSpPr>
        <p:spPr bwMode="auto">
          <a:xfrm>
            <a:off x="6588125" y="4370388"/>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31" name="Line 38"/>
          <p:cNvSpPr>
            <a:spLocks noChangeShapeType="1"/>
          </p:cNvSpPr>
          <p:nvPr/>
        </p:nvSpPr>
        <p:spPr bwMode="auto">
          <a:xfrm>
            <a:off x="7885113" y="4370388"/>
            <a:ext cx="0" cy="323850"/>
          </a:xfrm>
          <a:prstGeom prst="line">
            <a:avLst/>
          </a:prstGeom>
          <a:noFill/>
          <a:ln w="38100">
            <a:solidFill>
              <a:schemeClr val="bg2"/>
            </a:solidFill>
            <a:round/>
            <a:headEnd type="oval" w="med" len="med"/>
            <a:tailEnd type="oval" w="med" len="med"/>
          </a:ln>
        </p:spPr>
        <p:txBody>
          <a:bodyPr wrap="none" lIns="90000" tIns="46800" rIns="90000" bIns="46800" anchor="ctr"/>
          <a:lstStyle/>
          <a:p>
            <a:endParaRPr lang="ko-KR" altLang="en-US"/>
          </a:p>
        </p:txBody>
      </p:sp>
      <p:sp>
        <p:nvSpPr>
          <p:cNvPr id="8232" name="Rectangle 39"/>
          <p:cNvSpPr>
            <a:spLocks noGrp="1" noChangeArrowheads="1"/>
          </p:cNvSpPr>
          <p:nvPr>
            <p:ph type="body" idx="1"/>
          </p:nvPr>
        </p:nvSpPr>
        <p:spPr>
          <a:xfrm>
            <a:off x="228600" y="1408113"/>
            <a:ext cx="8610600" cy="877887"/>
          </a:xfrm>
          <a:noFill/>
        </p:spPr>
        <p:txBody>
          <a:bodyPr/>
          <a:lstStyle/>
          <a:p>
            <a:pPr eaLnBrk="1" hangingPunct="1"/>
            <a:r>
              <a:rPr lang="en-US" altLang="ko-KR" smtClean="0"/>
              <a:t>A practical end-to-end formal framework for software development</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tri">
  <a:themeElements>
    <a:clrScheme name="et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tri">
      <a:majorFont>
        <a:latin typeface="Arial"/>
        <a:ea typeface="HY크리스탈M"/>
        <a:cs typeface=""/>
      </a:majorFont>
      <a:minorFont>
        <a:latin typeface="Arial"/>
        <a:ea typeface="HY중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Arial" charset="0"/>
            <a:ea typeface="HY견고딕" pitchFamily="18" charset="-127"/>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000" b="1" i="0" u="none" strike="noStrike" cap="none" normalizeH="0" baseline="0" smtClean="0">
            <a:ln>
              <a:noFill/>
            </a:ln>
            <a:solidFill>
              <a:schemeClr val="tx1"/>
            </a:solidFill>
            <a:effectLst/>
            <a:latin typeface="Arial" charset="0"/>
            <a:ea typeface="HY견고딕" pitchFamily="18" charset="-127"/>
          </a:defRPr>
        </a:defPPr>
      </a:lstStyle>
    </a:lnDef>
  </a:objectDefaults>
  <a:extraClrSchemeLst>
    <a:extraClrScheme>
      <a:clrScheme name="et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r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r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r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r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r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r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r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r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r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r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r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s550">
  <a:themeElements>
    <a:clrScheme name="cs550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s550">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Helvetica" charset="0"/>
          </a:defRPr>
        </a:defPPr>
      </a:lstStyle>
    </a:lnDef>
  </a:objectDefaults>
  <a:extraClrSchemeLst>
    <a:extraClrScheme>
      <a:clrScheme name="cs550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550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s550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s550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s550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s550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s550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s550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cs550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s550">
  <a:themeElements>
    <a:clrScheme name="cs550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s550">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Helvetica" charset="0"/>
          </a:defRPr>
        </a:defPPr>
      </a:lstStyle>
    </a:lnDef>
  </a:objectDefaults>
  <a:extraClrSchemeLst>
    <a:extraClrScheme>
      <a:clrScheme name="cs550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550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s550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s550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s550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s550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s550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s550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cs550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solidFill>
          <a:schemeClr val="bg1"/>
        </a:solidFill>
        <a:ln>
          <a:solidFill>
            <a:schemeClr val="accent1"/>
          </a:solidFill>
          <a:prstDash val="soli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solidFill>
          <a:schemeClr val="bg1"/>
        </a:solidFill>
        <a:ln>
          <a:solidFill>
            <a:schemeClr val="accent1"/>
          </a:solidFill>
          <a:prstDash val="soli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6.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14783</TotalTime>
  <Words>3113</Words>
  <Application>Microsoft Office PowerPoint</Application>
  <PresentationFormat>화면 슬라이드 쇼(4:3)</PresentationFormat>
  <Paragraphs>648</Paragraphs>
  <Slides>39</Slides>
  <Notes>20</Notes>
  <HiddenSlides>0</HiddenSlides>
  <MMClips>0</MMClips>
  <ScaleCrop>false</ScaleCrop>
  <HeadingPairs>
    <vt:vector size="8" baseType="variant">
      <vt:variant>
        <vt:lpstr>사용한 글꼴</vt:lpstr>
      </vt:variant>
      <vt:variant>
        <vt:i4>32</vt:i4>
      </vt:variant>
      <vt:variant>
        <vt:lpstr>테마</vt:lpstr>
      </vt:variant>
      <vt:variant>
        <vt:i4>14</vt:i4>
      </vt:variant>
      <vt:variant>
        <vt:lpstr>포함된 OLE 서버</vt:lpstr>
      </vt:variant>
      <vt:variant>
        <vt:i4>1</vt:i4>
      </vt:variant>
      <vt:variant>
        <vt:lpstr>슬라이드 제목</vt:lpstr>
      </vt:variant>
      <vt:variant>
        <vt:i4>39</vt:i4>
      </vt:variant>
    </vt:vector>
  </HeadingPairs>
  <TitlesOfParts>
    <vt:vector size="86" baseType="lpstr">
      <vt:lpstr>Arial Rounded MT Bold</vt:lpstr>
      <vt:lpstr>Arial Unicode MS</vt:lpstr>
      <vt:lpstr>Bitstream Vera Sans Mono</vt:lpstr>
      <vt:lpstr>cmmi10</vt:lpstr>
      <vt:lpstr>cmsy10</vt:lpstr>
      <vt:lpstr>cmtt9</vt:lpstr>
      <vt:lpstr>Gill Sans MT</vt:lpstr>
      <vt:lpstr>HY견고딕</vt:lpstr>
      <vt:lpstr>HY중고딕</vt:lpstr>
      <vt:lpstr>HY크리스탈M</vt:lpstr>
      <vt:lpstr>HY헤드라인M</vt:lpstr>
      <vt:lpstr>宋体</vt:lpstr>
      <vt:lpstr>华文新魏</vt:lpstr>
      <vt:lpstr>굴림</vt:lpstr>
      <vt:lpstr>돋움</vt:lpstr>
      <vt:lpstr>맑은 고딕</vt:lpstr>
      <vt:lpstr>휴먼고딕</vt:lpstr>
      <vt:lpstr>휴먼둥근헤드라인</vt:lpstr>
      <vt:lpstr>Arial</vt:lpstr>
      <vt:lpstr>Arial Black</vt:lpstr>
      <vt:lpstr>Avant Garde</vt:lpstr>
      <vt:lpstr>Bookman Old Style</vt:lpstr>
      <vt:lpstr>Calibri</vt:lpstr>
      <vt:lpstr>Courier New</vt:lpstr>
      <vt:lpstr>Helvetica</vt:lpstr>
      <vt:lpstr>Microsoft Sans Serif</vt:lpstr>
      <vt:lpstr>Palatino</vt:lpstr>
      <vt:lpstr>Symbol</vt:lpstr>
      <vt:lpstr>Times New Roman</vt:lpstr>
      <vt:lpstr>Wingdings</vt:lpstr>
      <vt:lpstr>Wingdings 2</vt:lpstr>
      <vt:lpstr>Wingdings 3</vt:lpstr>
      <vt:lpstr>etri</vt:lpstr>
      <vt:lpstr>Seminar</vt:lpstr>
      <vt:lpstr>1_Seminar</vt:lpstr>
      <vt:lpstr>Office 테마</vt:lpstr>
      <vt:lpstr>2_Seminar</vt:lpstr>
      <vt:lpstr>2_Office 테마</vt:lpstr>
      <vt:lpstr>1_Office 테마</vt:lpstr>
      <vt:lpstr>3_Office 테마</vt:lpstr>
      <vt:lpstr>4_Office 테마</vt:lpstr>
      <vt:lpstr>6_Office 테마</vt:lpstr>
      <vt:lpstr>cs550</vt:lpstr>
      <vt:lpstr>5_Office 테마</vt:lpstr>
      <vt:lpstr>12_Office 테마</vt:lpstr>
      <vt:lpstr>1_cs550</vt:lpstr>
      <vt:lpstr>차트</vt:lpstr>
      <vt:lpstr>Intro. To Quality Software -  Fight the Complexity of SW</vt:lpstr>
      <vt:lpstr>Role of S/W: Increased in Everywhere</vt:lpstr>
      <vt:lpstr>Hardware v.s. Software</vt:lpstr>
      <vt:lpstr>Analogy of SE with Civil Engineering</vt:lpstr>
      <vt:lpstr>Analogy with Civil Engineering(Cont.)</vt:lpstr>
      <vt:lpstr>Analogy with Civil Engineering(Cont.)</vt:lpstr>
      <vt:lpstr>Analogy with Civil Engineering(Cont.)</vt:lpstr>
      <vt:lpstr>Analogy with Civil Engineering(Cont.)</vt:lpstr>
      <vt:lpstr>Software Development Cycle</vt:lpstr>
      <vt:lpstr>Related Disciplines to SW Development</vt:lpstr>
      <vt:lpstr>Current Practice for SW Development</vt:lpstr>
      <vt:lpstr>Safety Problems due to Poor Quality of SW</vt:lpstr>
      <vt:lpstr>Tragic Accidents I</vt:lpstr>
      <vt:lpstr>Tragic Accidents II</vt:lpstr>
      <vt:lpstr>Tragic Accidents III</vt:lpstr>
      <vt:lpstr>Quoted from ``1. Information Technology: Transforming our Society'‘  President's Information Technology Advisory Committee 1999 </vt:lpstr>
      <vt:lpstr>PowerPoint 프레젠테이션</vt:lpstr>
      <vt:lpstr>The Essence of Software  - Operational Semantics of SW</vt:lpstr>
      <vt:lpstr>Example</vt:lpstr>
      <vt:lpstr>PowerPoint 프레젠테이션</vt:lpstr>
      <vt:lpstr>Significance of Automated SW Analysis</vt:lpstr>
      <vt:lpstr>SW Development and Testing Model  (a.k.a. V model) </vt:lpstr>
      <vt:lpstr>Ex. Testing a Triangle Decision Program</vt:lpstr>
      <vt:lpstr>Precondition (Input Validity) Check</vt:lpstr>
      <vt:lpstr>PowerPoint 프레젠테이션</vt:lpstr>
      <vt:lpstr>More Complex Testing Situations (1/3) </vt:lpstr>
      <vt:lpstr>More Complex Testing Situations  (2/3)</vt:lpstr>
      <vt:lpstr>More Complex Testing Situations  (3/3)</vt:lpstr>
      <vt:lpstr>Concurrency</vt:lpstr>
      <vt:lpstr>An Example of Mutual Exclusion Protocol  </vt:lpstr>
      <vt:lpstr>More Concurrency Bugs</vt:lpstr>
      <vt:lpstr>Software v.s. Magic Circle (마법진) </vt:lpstr>
      <vt:lpstr>Research Trends toward Quality Systems</vt:lpstr>
      <vt:lpstr>Formal Analysis of Software as a Foundational and Promising CS Research</vt:lpstr>
      <vt:lpstr>Companies Working on Software Testing/Verification Tools</vt:lpstr>
      <vt:lpstr>Summary</vt:lpstr>
      <vt:lpstr>PowerPoint 프레젠테이션</vt:lpstr>
      <vt:lpstr>소프트웨어 구성요소와 테스팅</vt:lpstr>
      <vt:lpstr>Limitations of the Conventional Quality Assurance Techniques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Moonzoo Kim</cp:lastModifiedBy>
  <cp:revision>463</cp:revision>
  <cp:lastPrinted>2015-03-03T13:46:36Z</cp:lastPrinted>
  <dcterms:created xsi:type="dcterms:W3CDTF">1601-01-01T00:00:00Z</dcterms:created>
  <dcterms:modified xsi:type="dcterms:W3CDTF">2015-03-08T23:21:27Z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