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11" r:id="rId2"/>
  </p:sldMasterIdLst>
  <p:notesMasterIdLst>
    <p:notesMasterId r:id="rId41"/>
  </p:notesMasterIdLst>
  <p:handoutMasterIdLst>
    <p:handoutMasterId r:id="rId42"/>
  </p:handoutMasterIdLst>
  <p:sldIdLst>
    <p:sldId id="500" r:id="rId3"/>
    <p:sldId id="455" r:id="rId4"/>
    <p:sldId id="496" r:id="rId5"/>
    <p:sldId id="497" r:id="rId6"/>
    <p:sldId id="457" r:id="rId7"/>
    <p:sldId id="458" r:id="rId8"/>
    <p:sldId id="459" r:id="rId9"/>
    <p:sldId id="460" r:id="rId10"/>
    <p:sldId id="478" r:id="rId11"/>
    <p:sldId id="461" r:id="rId12"/>
    <p:sldId id="462" r:id="rId13"/>
    <p:sldId id="494" r:id="rId14"/>
    <p:sldId id="484" r:id="rId15"/>
    <p:sldId id="464" r:id="rId16"/>
    <p:sldId id="465" r:id="rId17"/>
    <p:sldId id="479" r:id="rId18"/>
    <p:sldId id="485" r:id="rId19"/>
    <p:sldId id="480" r:id="rId20"/>
    <p:sldId id="486" r:id="rId21"/>
    <p:sldId id="487" r:id="rId22"/>
    <p:sldId id="488" r:id="rId23"/>
    <p:sldId id="467" r:id="rId24"/>
    <p:sldId id="468" r:id="rId25"/>
    <p:sldId id="470" r:id="rId26"/>
    <p:sldId id="491" r:id="rId27"/>
    <p:sldId id="481" r:id="rId28"/>
    <p:sldId id="482" r:id="rId29"/>
    <p:sldId id="472" r:id="rId30"/>
    <p:sldId id="471" r:id="rId31"/>
    <p:sldId id="493" r:id="rId32"/>
    <p:sldId id="495" r:id="rId33"/>
    <p:sldId id="477" r:id="rId34"/>
    <p:sldId id="483" r:id="rId35"/>
    <p:sldId id="490" r:id="rId36"/>
    <p:sldId id="489" r:id="rId37"/>
    <p:sldId id="501" r:id="rId38"/>
    <p:sldId id="502" r:id="rId39"/>
    <p:sldId id="503" r:id="rId40"/>
  </p:sldIdLst>
  <p:sldSz cx="9144000" cy="6096000"/>
  <p:notesSz cx="7099300" cy="10234613"/>
  <p:kinsoku lang="ko-KR"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b="1" kern="1200">
        <a:solidFill>
          <a:schemeClr val="tx1"/>
        </a:solidFill>
        <a:latin typeface="Helvetica" charset="0"/>
        <a:ea typeface="+mn-ea"/>
        <a:cs typeface="+mn-cs"/>
      </a:defRPr>
    </a:lvl1pPr>
    <a:lvl2pPr marL="457200" algn="l" rtl="0" eaLnBrk="0" fontAlgn="base" hangingPunct="0">
      <a:lnSpc>
        <a:spcPct val="90000"/>
      </a:lnSpc>
      <a:spcBef>
        <a:spcPct val="0"/>
      </a:spcBef>
      <a:spcAft>
        <a:spcPct val="0"/>
      </a:spcAft>
      <a:defRPr b="1" kern="1200">
        <a:solidFill>
          <a:schemeClr val="tx1"/>
        </a:solidFill>
        <a:latin typeface="Helvetica" charset="0"/>
        <a:ea typeface="+mn-ea"/>
        <a:cs typeface="+mn-cs"/>
      </a:defRPr>
    </a:lvl2pPr>
    <a:lvl3pPr marL="914400" algn="l" rtl="0" eaLnBrk="0" fontAlgn="base" hangingPunct="0">
      <a:lnSpc>
        <a:spcPct val="90000"/>
      </a:lnSpc>
      <a:spcBef>
        <a:spcPct val="0"/>
      </a:spcBef>
      <a:spcAft>
        <a:spcPct val="0"/>
      </a:spcAft>
      <a:defRPr b="1" kern="1200">
        <a:solidFill>
          <a:schemeClr val="tx1"/>
        </a:solidFill>
        <a:latin typeface="Helvetica" charset="0"/>
        <a:ea typeface="+mn-ea"/>
        <a:cs typeface="+mn-cs"/>
      </a:defRPr>
    </a:lvl3pPr>
    <a:lvl4pPr marL="1371600" algn="l" rtl="0" eaLnBrk="0" fontAlgn="base" hangingPunct="0">
      <a:lnSpc>
        <a:spcPct val="90000"/>
      </a:lnSpc>
      <a:spcBef>
        <a:spcPct val="0"/>
      </a:spcBef>
      <a:spcAft>
        <a:spcPct val="0"/>
      </a:spcAft>
      <a:defRPr b="1" kern="1200">
        <a:solidFill>
          <a:schemeClr val="tx1"/>
        </a:solidFill>
        <a:latin typeface="Helvetica" charset="0"/>
        <a:ea typeface="+mn-ea"/>
        <a:cs typeface="+mn-cs"/>
      </a:defRPr>
    </a:lvl4pPr>
    <a:lvl5pPr marL="1828800" algn="l" rtl="0" eaLnBrk="0" fontAlgn="base" hangingPunct="0">
      <a:lnSpc>
        <a:spcPct val="90000"/>
      </a:lnSpc>
      <a:spcBef>
        <a:spcPct val="0"/>
      </a:spcBef>
      <a:spcAft>
        <a:spcPct val="0"/>
      </a:spcAft>
      <a:defRPr b="1" kern="1200">
        <a:solidFill>
          <a:schemeClr val="tx1"/>
        </a:solidFill>
        <a:latin typeface="Helvetica" charset="0"/>
        <a:ea typeface="+mn-ea"/>
        <a:cs typeface="+mn-cs"/>
      </a:defRPr>
    </a:lvl5pPr>
    <a:lvl6pPr marL="2286000" algn="l" defTabSz="914400" rtl="0" eaLnBrk="1" latinLnBrk="1" hangingPunct="1">
      <a:defRPr b="1" kern="1200">
        <a:solidFill>
          <a:schemeClr val="tx1"/>
        </a:solidFill>
        <a:latin typeface="Helvetica" charset="0"/>
        <a:ea typeface="+mn-ea"/>
        <a:cs typeface="+mn-cs"/>
      </a:defRPr>
    </a:lvl6pPr>
    <a:lvl7pPr marL="2743200" algn="l" defTabSz="914400" rtl="0" eaLnBrk="1" latinLnBrk="1" hangingPunct="1">
      <a:defRPr b="1" kern="1200">
        <a:solidFill>
          <a:schemeClr val="tx1"/>
        </a:solidFill>
        <a:latin typeface="Helvetica" charset="0"/>
        <a:ea typeface="+mn-ea"/>
        <a:cs typeface="+mn-cs"/>
      </a:defRPr>
    </a:lvl7pPr>
    <a:lvl8pPr marL="3200400" algn="l" defTabSz="914400" rtl="0" eaLnBrk="1" latinLnBrk="1" hangingPunct="1">
      <a:defRPr b="1" kern="1200">
        <a:solidFill>
          <a:schemeClr val="tx1"/>
        </a:solidFill>
        <a:latin typeface="Helvetica" charset="0"/>
        <a:ea typeface="+mn-ea"/>
        <a:cs typeface="+mn-cs"/>
      </a:defRPr>
    </a:lvl8pPr>
    <a:lvl9pPr marL="3657600" algn="l" defTabSz="914400" rtl="0" eaLnBrk="1" latinLnBrk="1" hangingPunct="1">
      <a:defRPr b="1" kern="1200">
        <a:solidFill>
          <a:schemeClr val="tx1"/>
        </a:solidFill>
        <a:latin typeface="Helvetica"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D1039B"/>
    <a:srgbClr val="AD278D"/>
    <a:srgbClr val="8C4881"/>
    <a:srgbClr val="FF6699"/>
    <a:srgbClr val="D7FA7E"/>
    <a:srgbClr val="FF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5" autoAdjust="0"/>
    <p:restoredTop sz="86421" autoAdjust="0"/>
  </p:normalViewPr>
  <p:slideViewPr>
    <p:cSldViewPr snapToGrid="0">
      <p:cViewPr varScale="1">
        <p:scale>
          <a:sx n="102" d="100"/>
          <a:sy n="102" d="100"/>
        </p:scale>
        <p:origin x="51" y="381"/>
      </p:cViewPr>
      <p:guideLst>
        <p:guide orient="horz" pos="1920"/>
        <p:guide pos="2880"/>
      </p:guideLst>
    </p:cSldViewPr>
  </p:slideViewPr>
  <p:outlineViewPr>
    <p:cViewPr>
      <p:scale>
        <a:sx n="33" d="100"/>
        <a:sy n="33" d="100"/>
      </p:scale>
      <p:origin x="6" y="331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878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idx="2"/>
          </p:nvPr>
        </p:nvSpPr>
        <p:spPr bwMode="auto">
          <a:xfrm>
            <a:off x="1016000" y="876300"/>
            <a:ext cx="5080000" cy="3386138"/>
          </a:xfrm>
          <a:prstGeom prst="rect">
            <a:avLst/>
          </a:prstGeom>
          <a:noFill/>
          <a:ln w="12700">
            <a:noFill/>
            <a:miter lim="800000"/>
            <a:headEnd/>
            <a:tailEnd/>
          </a:ln>
        </p:spPr>
      </p:sp>
    </p:spTree>
    <p:extLst>
      <p:ext uri="{BB962C8B-B14F-4D97-AF65-F5344CB8AC3E}">
        <p14:creationId xmlns:p14="http://schemas.microsoft.com/office/powerpoint/2010/main" val="1879770212"/>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759819" name="Rectangle 11"/>
          <p:cNvSpPr>
            <a:spLocks noGrp="1" noChangeArrowheads="1"/>
          </p:cNvSpPr>
          <p:nvPr>
            <p:ph type="ctrTitle" sz="quarter"/>
          </p:nvPr>
        </p:nvSpPr>
        <p:spPr>
          <a:xfrm>
            <a:off x="685800" y="1543050"/>
            <a:ext cx="7772400" cy="1708150"/>
          </a:xfrm>
        </p:spPr>
        <p:txBody>
          <a:bodyPr/>
          <a:lstStyle>
            <a:lvl1pPr>
              <a:defRPr sz="4800"/>
            </a:lvl1pPr>
          </a:lstStyle>
          <a:p>
            <a:r>
              <a:rPr lang="ko-KR" altLang="en-US"/>
              <a:t>마스터 제목 스타일 편집</a:t>
            </a:r>
          </a:p>
        </p:txBody>
      </p:sp>
      <p:sp>
        <p:nvSpPr>
          <p:cNvPr id="759820" name="Rectangle 12"/>
          <p:cNvSpPr>
            <a:spLocks noGrp="1" noChangeArrowheads="1"/>
          </p:cNvSpPr>
          <p:nvPr>
            <p:ph type="subTitle" sz="quarter" idx="1"/>
          </p:nvPr>
        </p:nvSpPr>
        <p:spPr>
          <a:xfrm>
            <a:off x="1371600" y="3454400"/>
            <a:ext cx="6400800" cy="1557338"/>
          </a:xfrm>
        </p:spPr>
        <p:txBody>
          <a:bodyPr/>
          <a:lstStyle>
            <a:lvl1pPr marL="0" indent="0" algn="ctr">
              <a:buFont typeface="Wingdings" pitchFamily="2" charset="2"/>
              <a:buNone/>
              <a:defRPr/>
            </a:lvl1pPr>
          </a:lstStyle>
          <a:p>
            <a:r>
              <a:rPr lang="ko-KR" altLang="en-US"/>
              <a:t>마스터 부제목 스타일 편집</a:t>
            </a:r>
          </a:p>
        </p:txBody>
      </p:sp>
      <p:sp>
        <p:nvSpPr>
          <p:cNvPr id="4" name="Rectangle 13"/>
          <p:cNvSpPr>
            <a:spLocks noGrp="1" noChangeArrowheads="1"/>
          </p:cNvSpPr>
          <p:nvPr>
            <p:ph type="dt" sz="quarter" idx="10"/>
          </p:nvPr>
        </p:nvSpPr>
        <p:spPr bwMode="auto">
          <a:xfrm>
            <a:off x="457200" y="5554663"/>
            <a:ext cx="2133600" cy="422275"/>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defRPr sz="1200" b="0">
                <a:latin typeface="Arial" charset="0"/>
                <a:ea typeface="굴림" pitchFamily="50" charset="-127"/>
              </a:defRPr>
            </a:lvl1pPr>
          </a:lstStyle>
          <a:p>
            <a:pPr>
              <a:defRPr/>
            </a:pPr>
            <a:endParaRPr lang="en-US" altLang="ko-KR"/>
          </a:p>
        </p:txBody>
      </p:sp>
      <p:sp>
        <p:nvSpPr>
          <p:cNvPr id="5" name="Rectangle 14"/>
          <p:cNvSpPr>
            <a:spLocks noGrp="1" noChangeArrowheads="1"/>
          </p:cNvSpPr>
          <p:nvPr>
            <p:ph type="ftr" sz="quarter" idx="11"/>
          </p:nvPr>
        </p:nvSpPr>
        <p:spPr>
          <a:xfrm>
            <a:off x="3124200" y="5556250"/>
            <a:ext cx="2895600" cy="423863"/>
          </a:xfrm>
        </p:spPr>
        <p:txBody>
          <a:bodyPr/>
          <a:lstStyle>
            <a:lvl1pPr algn="ctr" eaLnBrk="1" hangingPunct="1">
              <a:lnSpc>
                <a:spcPct val="100000"/>
              </a:lnSpc>
              <a:spcBef>
                <a:spcPct val="0"/>
              </a:spcBef>
              <a:defRPr sz="1200" b="0">
                <a:solidFill>
                  <a:schemeClr val="tx1"/>
                </a:solidFill>
                <a:latin typeface="Arial" charset="0"/>
              </a:defRPr>
            </a:lvl1pPr>
          </a:lstStyle>
          <a:p>
            <a:pPr>
              <a:defRPr/>
            </a:pPr>
            <a:endParaRPr lang="en-US" altLang="ko-KR"/>
          </a:p>
        </p:txBody>
      </p:sp>
      <p:sp>
        <p:nvSpPr>
          <p:cNvPr id="6" name="Rectangle 15"/>
          <p:cNvSpPr>
            <a:spLocks noGrp="1" noChangeArrowheads="1"/>
          </p:cNvSpPr>
          <p:nvPr>
            <p:ph type="sldNum" sz="quarter" idx="12"/>
          </p:nvPr>
        </p:nvSpPr>
        <p:spPr>
          <a:xfrm>
            <a:off x="6553200" y="5559425"/>
            <a:ext cx="2133600" cy="423863"/>
          </a:xfrm>
        </p:spPr>
        <p:txBody>
          <a:bodyPr/>
          <a:lstStyle>
            <a:lvl1pPr>
              <a:defRPr>
                <a:solidFill>
                  <a:schemeClr val="tx1"/>
                </a:solidFill>
              </a:defRPr>
            </a:lvl1pPr>
          </a:lstStyle>
          <a:p>
            <a:pPr>
              <a:defRPr/>
            </a:pPr>
            <a:fld id="{B02EF666-C0CF-4981-A800-61ED51DE96F9}" type="slidenum">
              <a:rPr lang="ko-KR" altLang="en-US"/>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5" name="Rectangle 15"/>
          <p:cNvSpPr>
            <a:spLocks noGrp="1" noChangeArrowheads="1"/>
          </p:cNvSpPr>
          <p:nvPr>
            <p:ph type="sldNum" sz="quarter" idx="11"/>
          </p:nvPr>
        </p:nvSpPr>
        <p:spPr>
          <a:ln/>
        </p:spPr>
        <p:txBody>
          <a:bodyPr/>
          <a:lstStyle>
            <a:lvl1pPr>
              <a:defRPr/>
            </a:lvl1pPr>
          </a:lstStyle>
          <a:p>
            <a:pPr>
              <a:defRPr/>
            </a:pPr>
            <a:fld id="{7EA77B14-F71E-4AC5-9728-8CDDBA543948}" type="slidenum">
              <a:rPr lang="ko-KR" altLang="en-US"/>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44475"/>
            <a:ext cx="2057400" cy="5176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44475"/>
            <a:ext cx="6019800" cy="5176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5" name="Rectangle 15"/>
          <p:cNvSpPr>
            <a:spLocks noGrp="1" noChangeArrowheads="1"/>
          </p:cNvSpPr>
          <p:nvPr>
            <p:ph type="sldNum" sz="quarter" idx="11"/>
          </p:nvPr>
        </p:nvSpPr>
        <p:spPr>
          <a:ln/>
        </p:spPr>
        <p:txBody>
          <a:bodyPr/>
          <a:lstStyle>
            <a:lvl1pPr>
              <a:defRPr/>
            </a:lvl1pPr>
          </a:lstStyle>
          <a:p>
            <a:pPr>
              <a:defRPr/>
            </a:pPr>
            <a:fld id="{31A4E829-3A27-4514-993B-E18F83C38478}" type="slidenum">
              <a:rPr lang="ko-KR" altLang="en-US"/>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759819" name="Rectangle 11"/>
          <p:cNvSpPr>
            <a:spLocks noGrp="1" noChangeArrowheads="1"/>
          </p:cNvSpPr>
          <p:nvPr>
            <p:ph type="ctrTitle" sz="quarter"/>
          </p:nvPr>
        </p:nvSpPr>
        <p:spPr>
          <a:xfrm>
            <a:off x="685800" y="1543050"/>
            <a:ext cx="7772400" cy="1708150"/>
          </a:xfrm>
        </p:spPr>
        <p:txBody>
          <a:bodyPr/>
          <a:lstStyle>
            <a:lvl1pPr>
              <a:defRPr sz="4800"/>
            </a:lvl1pPr>
          </a:lstStyle>
          <a:p>
            <a:r>
              <a:rPr lang="ko-KR" altLang="en-US"/>
              <a:t>마스터 제목 스타일 편집</a:t>
            </a:r>
          </a:p>
        </p:txBody>
      </p:sp>
      <p:sp>
        <p:nvSpPr>
          <p:cNvPr id="759820" name="Rectangle 12"/>
          <p:cNvSpPr>
            <a:spLocks noGrp="1" noChangeArrowheads="1"/>
          </p:cNvSpPr>
          <p:nvPr>
            <p:ph type="subTitle" sz="quarter" idx="1"/>
          </p:nvPr>
        </p:nvSpPr>
        <p:spPr>
          <a:xfrm>
            <a:off x="1371600" y="3454400"/>
            <a:ext cx="6400800" cy="1557338"/>
          </a:xfrm>
        </p:spPr>
        <p:txBody>
          <a:bodyPr/>
          <a:lstStyle>
            <a:lvl1pPr marL="0" indent="0" algn="ctr">
              <a:buFont typeface="Wingdings" pitchFamily="2" charset="2"/>
              <a:buNone/>
              <a:defRPr/>
            </a:lvl1pPr>
          </a:lstStyle>
          <a:p>
            <a:r>
              <a:rPr lang="ko-KR" altLang="en-US"/>
              <a:t>마스터 부제목 스타일 편집</a:t>
            </a:r>
          </a:p>
        </p:txBody>
      </p:sp>
      <p:sp>
        <p:nvSpPr>
          <p:cNvPr id="4" name="Rectangle 13"/>
          <p:cNvSpPr>
            <a:spLocks noGrp="1" noChangeArrowheads="1"/>
          </p:cNvSpPr>
          <p:nvPr>
            <p:ph type="dt" sz="quarter" idx="10"/>
          </p:nvPr>
        </p:nvSpPr>
        <p:spPr bwMode="auto">
          <a:xfrm>
            <a:off x="457200" y="5554663"/>
            <a:ext cx="2133600" cy="422275"/>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defRPr sz="1200" b="0">
                <a:latin typeface="Arial" charset="0"/>
                <a:ea typeface="굴림" pitchFamily="50" charset="-127"/>
              </a:defRPr>
            </a:lvl1pPr>
          </a:lstStyle>
          <a:p>
            <a:pPr>
              <a:defRPr/>
            </a:pPr>
            <a:endParaRPr lang="en-US" altLang="ko-KR">
              <a:solidFill>
                <a:srgbClr val="FFFFFF"/>
              </a:solidFill>
            </a:endParaRPr>
          </a:p>
        </p:txBody>
      </p:sp>
      <p:sp>
        <p:nvSpPr>
          <p:cNvPr id="5" name="Rectangle 14"/>
          <p:cNvSpPr>
            <a:spLocks noGrp="1" noChangeArrowheads="1"/>
          </p:cNvSpPr>
          <p:nvPr>
            <p:ph type="ftr" sz="quarter" idx="11"/>
          </p:nvPr>
        </p:nvSpPr>
        <p:spPr>
          <a:xfrm>
            <a:off x="3124200" y="5556250"/>
            <a:ext cx="2895600" cy="423863"/>
          </a:xfrm>
          <a:prstGeom prst="rect">
            <a:avLst/>
          </a:prstGeom>
        </p:spPr>
        <p:txBody>
          <a:bodyPr/>
          <a:lstStyle>
            <a:lvl1pPr algn="ctr" eaLnBrk="1" hangingPunct="1">
              <a:lnSpc>
                <a:spcPct val="100000"/>
              </a:lnSpc>
              <a:spcBef>
                <a:spcPct val="0"/>
              </a:spcBef>
              <a:defRPr sz="1200" b="0">
                <a:solidFill>
                  <a:schemeClr val="tx1"/>
                </a:solidFill>
                <a:latin typeface="Arial" charset="0"/>
              </a:defRPr>
            </a:lvl1pPr>
          </a:lstStyle>
          <a:p>
            <a:pPr>
              <a:defRPr/>
            </a:pPr>
            <a:endParaRPr lang="en-US" altLang="ko-KR">
              <a:solidFill>
                <a:srgbClr val="FFFFFF"/>
              </a:solidFill>
            </a:endParaRPr>
          </a:p>
        </p:txBody>
      </p:sp>
      <p:sp>
        <p:nvSpPr>
          <p:cNvPr id="6" name="Rectangle 15"/>
          <p:cNvSpPr>
            <a:spLocks noGrp="1" noChangeArrowheads="1"/>
          </p:cNvSpPr>
          <p:nvPr>
            <p:ph type="sldNum" sz="quarter" idx="12"/>
          </p:nvPr>
        </p:nvSpPr>
        <p:spPr>
          <a:xfrm>
            <a:off x="6553200" y="5559425"/>
            <a:ext cx="2133600" cy="423863"/>
          </a:xfrm>
        </p:spPr>
        <p:txBody>
          <a:bodyPr/>
          <a:lstStyle>
            <a:lvl1pPr>
              <a:defRPr>
                <a:solidFill>
                  <a:schemeClr val="tx1"/>
                </a:solidFill>
              </a:defRPr>
            </a:lvl1pPr>
          </a:lstStyle>
          <a:p>
            <a:pPr>
              <a:defRPr/>
            </a:pPr>
            <a:fld id="{ECFDCF5D-4CC9-42C9-BFA1-D4C24C9F1208}" type="slidenum">
              <a:rPr lang="ko-KR" altLang="en-US">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1269850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15"/>
          <p:cNvSpPr>
            <a:spLocks noGrp="1" noChangeArrowheads="1"/>
          </p:cNvSpPr>
          <p:nvPr>
            <p:ph type="sldNum" sz="quarter" idx="11"/>
          </p:nvPr>
        </p:nvSpPr>
        <p:spPr>
          <a:ln/>
        </p:spPr>
        <p:txBody>
          <a:bodyPr/>
          <a:lstStyle>
            <a:lvl1pPr>
              <a:defRPr/>
            </a:lvl1pPr>
          </a:lstStyle>
          <a:p>
            <a:pPr>
              <a:defRPr/>
            </a:pPr>
            <a:fld id="{EE2C3DAF-6E70-4DB2-BC40-B9EAEB1933FE}"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429407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3917950"/>
            <a:ext cx="7772400" cy="12096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584450"/>
            <a:ext cx="7772400" cy="13335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FB889FD8-CB70-4B4C-A0C9-06EF7D3EEA51}"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30478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38D1352D-6D7B-431C-966B-63A333B1A931}"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3992275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365250"/>
            <a:ext cx="4040188"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1933575"/>
            <a:ext cx="4040188"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365250"/>
            <a:ext cx="4041775"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1933575"/>
            <a:ext cx="4041775"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8" name="Rectangle 15"/>
          <p:cNvSpPr>
            <a:spLocks noGrp="1" noChangeArrowheads="1"/>
          </p:cNvSpPr>
          <p:nvPr>
            <p:ph type="sldNum" sz="quarter" idx="11"/>
          </p:nvPr>
        </p:nvSpPr>
        <p:spPr>
          <a:ln/>
        </p:spPr>
        <p:txBody>
          <a:bodyPr/>
          <a:lstStyle>
            <a:lvl1pPr>
              <a:defRPr/>
            </a:lvl1pPr>
          </a:lstStyle>
          <a:p>
            <a:pPr>
              <a:defRPr/>
            </a:pPr>
            <a:fld id="{E150BF06-94DE-4FD3-9319-DFF809C432D8}"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2329993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4" name="Rectangle 15"/>
          <p:cNvSpPr>
            <a:spLocks noGrp="1" noChangeArrowheads="1"/>
          </p:cNvSpPr>
          <p:nvPr>
            <p:ph type="sldNum" sz="quarter" idx="11"/>
          </p:nvPr>
        </p:nvSpPr>
        <p:spPr>
          <a:ln/>
        </p:spPr>
        <p:txBody>
          <a:bodyPr/>
          <a:lstStyle>
            <a:lvl1pPr>
              <a:defRPr/>
            </a:lvl1pPr>
          </a:lstStyle>
          <a:p>
            <a:pPr>
              <a:defRPr/>
            </a:pPr>
            <a:fld id="{B6BD083C-60A8-4DCF-9C5F-9B4209372156}"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2330281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3" name="Rectangle 15"/>
          <p:cNvSpPr>
            <a:spLocks noGrp="1" noChangeArrowheads="1"/>
          </p:cNvSpPr>
          <p:nvPr>
            <p:ph type="sldNum" sz="quarter" idx="11"/>
          </p:nvPr>
        </p:nvSpPr>
        <p:spPr>
          <a:ln/>
        </p:spPr>
        <p:txBody>
          <a:bodyPr/>
          <a:lstStyle>
            <a:lvl1pPr>
              <a:defRPr/>
            </a:lvl1pPr>
          </a:lstStyle>
          <a:p>
            <a:pPr>
              <a:defRPr/>
            </a:pPr>
            <a:fld id="{FCB7F556-7318-4432-8F3E-B14BC8F6A0D5}"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368214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42888"/>
            <a:ext cx="3008313" cy="1033462"/>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42888"/>
            <a:ext cx="5111750" cy="5202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276350"/>
            <a:ext cx="3008313" cy="4168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B4400FC0-C098-49F6-AFA5-8CC10D163CC1}"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201345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5" name="Rectangle 15"/>
          <p:cNvSpPr>
            <a:spLocks noGrp="1" noChangeArrowheads="1"/>
          </p:cNvSpPr>
          <p:nvPr>
            <p:ph type="sldNum" sz="quarter" idx="11"/>
          </p:nvPr>
        </p:nvSpPr>
        <p:spPr>
          <a:ln/>
        </p:spPr>
        <p:txBody>
          <a:bodyPr/>
          <a:lstStyle>
            <a:lvl1pPr>
              <a:defRPr/>
            </a:lvl1pPr>
          </a:lstStyle>
          <a:p>
            <a:pPr>
              <a:defRPr/>
            </a:pPr>
            <a:fld id="{2C875E70-5D8F-49A8-ADA8-ABFCCCCAF9DD}" type="slidenum">
              <a:rPr lang="ko-KR" altLang="en-US"/>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267200"/>
            <a:ext cx="5486400" cy="5032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544513"/>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4770438"/>
            <a:ext cx="5486400" cy="7159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C232CCF0-E6C4-416D-B3C3-9E4DCD7CA0C1}"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1285478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1AA4C87F-8FE8-4909-8571-C325EFDE4265}"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3491030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44475"/>
            <a:ext cx="2057400" cy="5176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44475"/>
            <a:ext cx="6019800" cy="5176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4"/>
          <p:cNvSpPr>
            <a:spLocks noGrp="1" noChangeArrowheads="1"/>
          </p:cNvSpPr>
          <p:nvPr>
            <p:ph type="ftr" sz="quarter" idx="10"/>
          </p:nvPr>
        </p:nvSpPr>
        <p:spPr>
          <a:xfrm>
            <a:off x="933450" y="5759450"/>
            <a:ext cx="1500188" cy="249238"/>
          </a:xfrm>
          <a:prstGeom prst="rect">
            <a:avLst/>
          </a:prstGeom>
          <a:ln/>
        </p:spPr>
        <p:txBody>
          <a:bodyPr/>
          <a:lstStyle>
            <a:lvl1pPr>
              <a:defRPr/>
            </a:lvl1pPr>
          </a:lstStyle>
          <a:p>
            <a:pPr>
              <a:defRPr/>
            </a:pPr>
            <a:r>
              <a:rPr lang="en-US" altLang="ko-KR" dirty="0">
                <a:solidFill>
                  <a:srgbClr val="FFFFFF"/>
                </a:solidFill>
              </a:rPr>
              <a:t>CS350 </a:t>
            </a:r>
            <a:r>
              <a:rPr lang="en-US" altLang="ko-KR" dirty="0" smtClean="0">
                <a:solidFill>
                  <a:srgbClr val="FFFFFF"/>
                </a:solidFill>
              </a:rPr>
              <a:t>  </a:t>
            </a:r>
            <a:endParaRPr lang="en-US" altLang="ko-KR" dirty="0">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D0732575-64FB-46B0-8DDE-30DC15967AB9}" type="slidenum">
              <a:rPr lang="ko-KR" altLang="en-US">
                <a:solidFill>
                  <a:srgbClr val="003399"/>
                </a:solidFill>
              </a:rPr>
              <a:pPr>
                <a:defRPr/>
              </a:pPr>
              <a:t>‹#›</a:t>
            </a:fld>
            <a:endParaRPr lang="en-US" altLang="ko-KR">
              <a:solidFill>
                <a:srgbClr val="003399"/>
              </a:solidFill>
            </a:endParaRPr>
          </a:p>
        </p:txBody>
      </p:sp>
    </p:spTree>
    <p:extLst>
      <p:ext uri="{BB962C8B-B14F-4D97-AF65-F5344CB8AC3E}">
        <p14:creationId xmlns:p14="http://schemas.microsoft.com/office/powerpoint/2010/main" val="250168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3917950"/>
            <a:ext cx="7772400" cy="12096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584450"/>
            <a:ext cx="7772400" cy="13335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5" name="Rectangle 15"/>
          <p:cNvSpPr>
            <a:spLocks noGrp="1" noChangeArrowheads="1"/>
          </p:cNvSpPr>
          <p:nvPr>
            <p:ph type="sldNum" sz="quarter" idx="11"/>
          </p:nvPr>
        </p:nvSpPr>
        <p:spPr>
          <a:ln/>
        </p:spPr>
        <p:txBody>
          <a:bodyPr/>
          <a:lstStyle>
            <a:lvl1pPr>
              <a:defRPr/>
            </a:lvl1pPr>
          </a:lstStyle>
          <a:p>
            <a:pPr>
              <a:defRPr/>
            </a:pPr>
            <a:fld id="{389F1971-4904-4F71-B9EE-366BC9D2B1FE}" type="slidenum">
              <a:rPr lang="ko-KR" altLang="en-US"/>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422400"/>
            <a:ext cx="40386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6" name="Rectangle 15"/>
          <p:cNvSpPr>
            <a:spLocks noGrp="1" noChangeArrowheads="1"/>
          </p:cNvSpPr>
          <p:nvPr>
            <p:ph type="sldNum" sz="quarter" idx="11"/>
          </p:nvPr>
        </p:nvSpPr>
        <p:spPr>
          <a:ln/>
        </p:spPr>
        <p:txBody>
          <a:bodyPr/>
          <a:lstStyle>
            <a:lvl1pPr>
              <a:defRPr/>
            </a:lvl1pPr>
          </a:lstStyle>
          <a:p>
            <a:pPr>
              <a:defRPr/>
            </a:pPr>
            <a:fld id="{E5182CBC-F620-43B6-B65E-153FE182EFBA}" type="slidenum">
              <a:rPr lang="ko-KR" altLang="en-US"/>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365250"/>
            <a:ext cx="4040188"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1933575"/>
            <a:ext cx="4040188"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365250"/>
            <a:ext cx="4041775" cy="568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1933575"/>
            <a:ext cx="4041775" cy="3511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8" name="Rectangle 15"/>
          <p:cNvSpPr>
            <a:spLocks noGrp="1" noChangeArrowheads="1"/>
          </p:cNvSpPr>
          <p:nvPr>
            <p:ph type="sldNum" sz="quarter" idx="11"/>
          </p:nvPr>
        </p:nvSpPr>
        <p:spPr>
          <a:ln/>
        </p:spPr>
        <p:txBody>
          <a:bodyPr/>
          <a:lstStyle>
            <a:lvl1pPr>
              <a:defRPr/>
            </a:lvl1pPr>
          </a:lstStyle>
          <a:p>
            <a:pPr>
              <a:defRPr/>
            </a:pPr>
            <a:fld id="{C7611D9E-5ACD-41F1-8283-A1303C7DF058}" type="slidenum">
              <a:rPr lang="ko-KR" altLang="en-US"/>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4" name="Rectangle 15"/>
          <p:cNvSpPr>
            <a:spLocks noGrp="1" noChangeArrowheads="1"/>
          </p:cNvSpPr>
          <p:nvPr>
            <p:ph type="sldNum" sz="quarter" idx="11"/>
          </p:nvPr>
        </p:nvSpPr>
        <p:spPr>
          <a:ln/>
        </p:spPr>
        <p:txBody>
          <a:bodyPr/>
          <a:lstStyle>
            <a:lvl1pPr>
              <a:defRPr/>
            </a:lvl1pPr>
          </a:lstStyle>
          <a:p>
            <a:pPr>
              <a:defRPr/>
            </a:pPr>
            <a:fld id="{A65C57A6-E66E-41A3-B57D-3DB89D4271E0}" type="slidenum">
              <a:rPr lang="ko-KR" altLang="en-US"/>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3" name="Rectangle 15"/>
          <p:cNvSpPr>
            <a:spLocks noGrp="1" noChangeArrowheads="1"/>
          </p:cNvSpPr>
          <p:nvPr>
            <p:ph type="sldNum" sz="quarter" idx="11"/>
          </p:nvPr>
        </p:nvSpPr>
        <p:spPr>
          <a:ln/>
        </p:spPr>
        <p:txBody>
          <a:bodyPr/>
          <a:lstStyle>
            <a:lvl1pPr>
              <a:defRPr/>
            </a:lvl1pPr>
          </a:lstStyle>
          <a:p>
            <a:pPr>
              <a:defRPr/>
            </a:pPr>
            <a:fld id="{C341FFC2-3EAE-4B56-9D35-CB66D2F35785}" type="slidenum">
              <a:rPr lang="ko-KR" altLang="en-US"/>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42888"/>
            <a:ext cx="3008313" cy="1033462"/>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42888"/>
            <a:ext cx="5111750" cy="5202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276350"/>
            <a:ext cx="3008313" cy="4168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6" name="Rectangle 15"/>
          <p:cNvSpPr>
            <a:spLocks noGrp="1" noChangeArrowheads="1"/>
          </p:cNvSpPr>
          <p:nvPr>
            <p:ph type="sldNum" sz="quarter" idx="11"/>
          </p:nvPr>
        </p:nvSpPr>
        <p:spPr>
          <a:ln/>
        </p:spPr>
        <p:txBody>
          <a:bodyPr/>
          <a:lstStyle>
            <a:lvl1pPr>
              <a:defRPr/>
            </a:lvl1pPr>
          </a:lstStyle>
          <a:p>
            <a:pPr>
              <a:defRPr/>
            </a:pPr>
            <a:fld id="{0FCAC547-EA80-49CF-9119-3558BC48D62F}" type="slidenum">
              <a:rPr lang="ko-KR" altLang="en-US"/>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267200"/>
            <a:ext cx="5486400" cy="5032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544513"/>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4770438"/>
            <a:ext cx="5486400" cy="7159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14"/>
          <p:cNvSpPr>
            <a:spLocks noGrp="1" noChangeArrowheads="1"/>
          </p:cNvSpPr>
          <p:nvPr>
            <p:ph type="ftr" sz="quarter" idx="10"/>
          </p:nvPr>
        </p:nvSpPr>
        <p:spPr>
          <a:ln/>
        </p:spPr>
        <p:txBody>
          <a:bodyPr/>
          <a:lstStyle>
            <a:lvl1pPr>
              <a:defRPr/>
            </a:lvl1pPr>
          </a:lstStyle>
          <a:p>
            <a:pPr>
              <a:defRPr/>
            </a:pPr>
            <a:endParaRPr lang="en-US" altLang="ko-KR" dirty="0"/>
          </a:p>
        </p:txBody>
      </p:sp>
      <p:sp>
        <p:nvSpPr>
          <p:cNvPr id="6" name="Rectangle 15"/>
          <p:cNvSpPr>
            <a:spLocks noGrp="1" noChangeArrowheads="1"/>
          </p:cNvSpPr>
          <p:nvPr>
            <p:ph type="sldNum" sz="quarter" idx="11"/>
          </p:nvPr>
        </p:nvSpPr>
        <p:spPr>
          <a:ln/>
        </p:spPr>
        <p:txBody>
          <a:bodyPr/>
          <a:lstStyle>
            <a:lvl1pPr>
              <a:defRPr/>
            </a:lvl1pPr>
          </a:lstStyle>
          <a:p>
            <a:pPr>
              <a:defRPr/>
            </a:pPr>
            <a:fld id="{A3B85185-F3D1-4B6B-BB50-3EFB72CDEBB8}" type="slidenum">
              <a:rPr lang="ko-KR" altLang="en-US"/>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758798" name="Rectangle 14"/>
          <p:cNvSpPr>
            <a:spLocks noGrp="1" noChangeArrowheads="1"/>
          </p:cNvSpPr>
          <p:nvPr>
            <p:ph type="ftr" sz="quarter" idx="3"/>
          </p:nvPr>
        </p:nvSpPr>
        <p:spPr bwMode="auto">
          <a:xfrm>
            <a:off x="933450" y="5759450"/>
            <a:ext cx="1500188" cy="2492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50000"/>
              </a:spcBef>
              <a:defRPr sz="1000">
                <a:solidFill>
                  <a:schemeClr val="bg1"/>
                </a:solidFill>
                <a:latin typeface="Avant Garde" charset="0"/>
                <a:ea typeface="굴림" pitchFamily="50" charset="-127"/>
              </a:defRPr>
            </a:lvl1pPr>
          </a:lstStyle>
          <a:p>
            <a:pPr>
              <a:defRPr/>
            </a:pPr>
            <a:endParaRPr lang="en-US" altLang="ko-KR" dirty="0"/>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bg1"/>
                </a:solidFill>
                <a:latin typeface="Arial" charset="0"/>
                <a:ea typeface="굴림" pitchFamily="50" charset="-127"/>
              </a:defRPr>
            </a:lvl1pPr>
          </a:lstStyle>
          <a:p>
            <a:pPr>
              <a:defRPr/>
            </a:pPr>
            <a:fld id="{6EEC980A-946E-453B-B98F-07891A4BFD45}" type="slidenum">
              <a:rPr lang="ko-KR" altLang="en-US"/>
              <a:pPr>
                <a:defRPr/>
              </a:pPr>
              <a:t>‹#›</a:t>
            </a:fld>
            <a:endParaRPr lang="en-US" altLang="ko-KR"/>
          </a:p>
        </p:txBody>
      </p:sp>
      <p:pic>
        <p:nvPicPr>
          <p:cNvPr id="1030" name="Picture 16"/>
          <p:cNvPicPr>
            <a:picLocks noChangeArrowheads="1"/>
          </p:cNvPicPr>
          <p:nvPr userDrawn="1"/>
        </p:nvPicPr>
        <p:blipFill>
          <a:blip r:embed="rId13"/>
          <a:srcRect/>
          <a:stretch>
            <a:fillRect/>
          </a:stretch>
        </p:blipFill>
        <p:spPr bwMode="auto">
          <a:xfrm>
            <a:off x="177800" y="5702300"/>
            <a:ext cx="804863" cy="26511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2pPr>
      <a:lvl3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3pPr>
      <a:lvl4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4pPr>
      <a:lvl5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5pPr>
      <a:lvl6pPr marL="4572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6pPr>
      <a:lvl7pPr marL="9144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7pPr>
      <a:lvl8pPr marL="13716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8pPr>
      <a:lvl9pPr marL="18288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bg1"/>
                </a:solidFill>
                <a:latin typeface="Arial" charset="0"/>
                <a:ea typeface="굴림" pitchFamily="50" charset="-127"/>
              </a:defRPr>
            </a:lvl1pPr>
          </a:lstStyle>
          <a:p>
            <a:pPr>
              <a:defRPr/>
            </a:pPr>
            <a:fld id="{552FBB20-3278-4861-90FD-15DF3E057543}" type="slidenum">
              <a:rPr lang="ko-KR" altLang="en-US">
                <a:solidFill>
                  <a:srgbClr val="003399"/>
                </a:solidFill>
              </a:rPr>
              <a:pPr>
                <a:defRPr/>
              </a:pPr>
              <a:t>‹#›</a:t>
            </a:fld>
            <a:endParaRPr lang="en-US" altLang="ko-KR">
              <a:solidFill>
                <a:srgbClr val="003399"/>
              </a:solidFill>
            </a:endParaRPr>
          </a:p>
        </p:txBody>
      </p:sp>
      <p:pic>
        <p:nvPicPr>
          <p:cNvPr id="1030" name="Picture 16"/>
          <p:cNvPicPr>
            <a:picLocks noChangeArrowheads="1"/>
          </p:cNvPicPr>
          <p:nvPr userDrawn="1"/>
        </p:nvPicPr>
        <p:blipFill>
          <a:blip r:embed="rId13"/>
          <a:srcRect/>
          <a:stretch>
            <a:fillRect/>
          </a:stretch>
        </p:blipFill>
        <p:spPr bwMode="auto">
          <a:xfrm>
            <a:off x="177800" y="5702300"/>
            <a:ext cx="804863" cy="265113"/>
          </a:xfrm>
          <a:prstGeom prst="rect">
            <a:avLst/>
          </a:prstGeom>
          <a:noFill/>
          <a:ln w="9525">
            <a:noFill/>
            <a:miter lim="800000"/>
            <a:headEnd/>
            <a:tailEnd/>
          </a:ln>
        </p:spPr>
      </p:pic>
    </p:spTree>
    <p:extLst>
      <p:ext uri="{BB962C8B-B14F-4D97-AF65-F5344CB8AC3E}">
        <p14:creationId xmlns:p14="http://schemas.microsoft.com/office/powerpoint/2010/main" val="2820160906"/>
      </p:ext>
    </p:extLst>
  </p:cSld>
  <p:clrMap bg1="dk2" tx1="lt1" bg2="dk1"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2pPr>
      <a:lvl3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3pPr>
      <a:lvl4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4pPr>
      <a:lvl5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5pPr>
      <a:lvl6pPr marL="4572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6pPr>
      <a:lvl7pPr marL="9144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7pPr>
      <a:lvl8pPr marL="13716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8pPr>
      <a:lvl9pPr marL="18288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바닥글 개체 틀 3"/>
          <p:cNvSpPr>
            <a:spLocks noGrp="1"/>
          </p:cNvSpPr>
          <p:nvPr>
            <p:ph type="ftr" sz="quarter" idx="10"/>
          </p:nvPr>
        </p:nvSpPr>
        <p:spPr>
          <a:noFill/>
        </p:spPr>
        <p:txBody>
          <a:bodyPr/>
          <a:lstStyle/>
          <a:p>
            <a:endParaRPr lang="en-US" altLang="ko-KR" dirty="0" smtClean="0"/>
          </a:p>
        </p:txBody>
      </p:sp>
      <p:sp>
        <p:nvSpPr>
          <p:cNvPr id="3075" name="슬라이드 번호 개체 틀 4"/>
          <p:cNvSpPr>
            <a:spLocks noGrp="1"/>
          </p:cNvSpPr>
          <p:nvPr>
            <p:ph type="sldNum" sz="quarter" idx="11"/>
          </p:nvPr>
        </p:nvSpPr>
        <p:spPr>
          <a:noFill/>
        </p:spPr>
        <p:txBody>
          <a:bodyPr/>
          <a:lstStyle/>
          <a:p>
            <a:fld id="{761679CC-135E-43AE-8D3E-632BFB6C14BF}" type="slidenum">
              <a:rPr lang="ko-KR" altLang="en-US" smtClean="0"/>
              <a:pPr/>
              <a:t>1</a:t>
            </a:fld>
            <a:endParaRPr lang="en-US" altLang="ko-KR" smtClean="0"/>
          </a:p>
        </p:txBody>
      </p:sp>
      <p:sp>
        <p:nvSpPr>
          <p:cNvPr id="1029122" name="Rectangle 2"/>
          <p:cNvSpPr>
            <a:spLocks noGrp="1" noRot="1" noChangeArrowheads="1"/>
          </p:cNvSpPr>
          <p:nvPr>
            <p:ph type="title"/>
          </p:nvPr>
        </p:nvSpPr>
        <p:spPr>
          <a:xfrm>
            <a:off x="1165123" y="1008063"/>
            <a:ext cx="7310283" cy="2082621"/>
          </a:xfrm>
        </p:spPr>
        <p:txBody>
          <a:bodyPr wrap="square" lIns="63500" tIns="25400" rIns="63500" bIns="25400" anchor="t">
            <a:spAutoFit/>
          </a:bodyPr>
          <a:lstStyle/>
          <a:p>
            <a:pPr eaLnBrk="1" hangingPunct="1">
              <a:defRPr/>
            </a:pPr>
            <a:r>
              <a:rPr lang="en-US" altLang="ko-KR" sz="2400" i="1" dirty="0">
                <a:solidFill>
                  <a:srgbClr val="D7FA7E"/>
                </a:solidFill>
                <a:latin typeface="Arial" pitchFamily="34" charset="0"/>
                <a:ea typeface="굴림" pitchFamily="50" charset="-127"/>
                <a:cs typeface="Arial" pitchFamily="34" charset="0"/>
              </a:rPr>
              <a:t/>
            </a:r>
            <a:br>
              <a:rPr lang="en-US" altLang="ko-KR" sz="2400" i="1" dirty="0">
                <a:solidFill>
                  <a:srgbClr val="D7FA7E"/>
                </a:solidFill>
                <a:latin typeface="Arial" pitchFamily="34" charset="0"/>
                <a:ea typeface="굴림" pitchFamily="50" charset="-127"/>
                <a:cs typeface="Arial" pitchFamily="34" charset="0"/>
              </a:rPr>
            </a:br>
            <a:r>
              <a:rPr lang="en-US" altLang="ko-KR" sz="2400" i="1" dirty="0">
                <a:solidFill>
                  <a:srgbClr val="D7FA7E"/>
                </a:solidFill>
                <a:latin typeface="Arial" pitchFamily="34" charset="0"/>
                <a:ea typeface="굴림" pitchFamily="50" charset="-127"/>
                <a:cs typeface="Arial" pitchFamily="34" charset="0"/>
              </a:rPr>
              <a:t> </a:t>
            </a:r>
            <a:r>
              <a:rPr lang="en-US" altLang="ko-KR" dirty="0" smtClean="0">
                <a:latin typeface="Arial" pitchFamily="34" charset="0"/>
                <a:ea typeface="굴림" pitchFamily="50" charset="-127"/>
                <a:cs typeface="Arial" pitchFamily="34" charset="0"/>
              </a:rPr>
              <a:t>Chapter 19. Quality Concept</a:t>
            </a:r>
            <a:br>
              <a:rPr lang="en-US" altLang="ko-KR" dirty="0" smtClean="0">
                <a:latin typeface="Arial" pitchFamily="34" charset="0"/>
                <a:ea typeface="굴림" pitchFamily="50" charset="-127"/>
                <a:cs typeface="Arial" pitchFamily="34" charset="0"/>
              </a:rPr>
            </a:br>
            <a:r>
              <a:rPr lang="en-US" altLang="ko-KR" dirty="0">
                <a:latin typeface="Arial" pitchFamily="34" charset="0"/>
                <a:ea typeface="굴림" pitchFamily="50" charset="-127"/>
                <a:cs typeface="Arial" pitchFamily="34" charset="0"/>
              </a:rPr>
              <a:t>C</a:t>
            </a:r>
            <a:r>
              <a:rPr lang="en-US" altLang="ko-KR" dirty="0" smtClean="0">
                <a:latin typeface="Arial" pitchFamily="34" charset="0"/>
                <a:ea typeface="굴림" pitchFamily="50" charset="-127"/>
                <a:cs typeface="Arial" pitchFamily="34" charset="0"/>
              </a:rPr>
              <a:t>hapter 30. Product </a:t>
            </a:r>
            <a:r>
              <a:rPr lang="en-US" altLang="ko-KR" dirty="0">
                <a:latin typeface="Arial" pitchFamily="34" charset="0"/>
                <a:ea typeface="굴림" pitchFamily="50" charset="-127"/>
                <a:cs typeface="Arial" pitchFamily="34" charset="0"/>
              </a:rPr>
              <a:t>Metrics</a:t>
            </a:r>
            <a:br>
              <a:rPr lang="en-US" altLang="ko-KR" dirty="0">
                <a:latin typeface="Arial" pitchFamily="34" charset="0"/>
                <a:ea typeface="굴림" pitchFamily="50" charset="-127"/>
                <a:cs typeface="Arial" pitchFamily="34" charset="0"/>
              </a:rPr>
            </a:br>
            <a:r>
              <a:rPr lang="en-US" altLang="ko-KR" dirty="0">
                <a:latin typeface="Arial" pitchFamily="34" charset="0"/>
                <a:ea typeface="굴림" pitchFamily="50" charset="-127"/>
                <a:cs typeface="Arial" pitchFamily="34" charset="0"/>
              </a:rPr>
              <a:t> </a:t>
            </a:r>
            <a:r>
              <a:rPr lang="en-US" altLang="ko-KR" sz="2000" b="0" dirty="0" smtClean="0">
                <a:solidFill>
                  <a:srgbClr val="FF6600"/>
                </a:solidFill>
                <a:effectLst/>
                <a:latin typeface="Arial" pitchFamily="34" charset="0"/>
                <a:ea typeface="굴림" pitchFamily="50" charset="-127"/>
                <a:cs typeface="Arial" pitchFamily="34" charset="0"/>
              </a:rPr>
              <a:t> </a:t>
            </a:r>
            <a:endParaRPr lang="en-US" altLang="ko-KR" sz="2000" b="0" dirty="0">
              <a:solidFill>
                <a:srgbClr val="FF6600"/>
              </a:solidFill>
              <a:effectLst/>
              <a:latin typeface="Arial" pitchFamily="34" charset="0"/>
              <a:ea typeface="굴림" pitchFamily="50" charset="-127"/>
              <a:cs typeface="Arial" pitchFamily="34" charset="0"/>
            </a:endParaRPr>
          </a:p>
        </p:txBody>
      </p:sp>
    </p:spTree>
    <p:extLst>
      <p:ext uri="{BB962C8B-B14F-4D97-AF65-F5344CB8AC3E}">
        <p14:creationId xmlns:p14="http://schemas.microsoft.com/office/powerpoint/2010/main" val="286543857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바닥글 개체 틀 3"/>
          <p:cNvSpPr>
            <a:spLocks noGrp="1"/>
          </p:cNvSpPr>
          <p:nvPr>
            <p:ph type="ftr" sz="quarter" idx="10"/>
          </p:nvPr>
        </p:nvSpPr>
        <p:spPr>
          <a:noFill/>
        </p:spPr>
        <p:txBody>
          <a:bodyPr/>
          <a:lstStyle/>
          <a:p>
            <a:endParaRPr lang="en-US" altLang="ko-KR" dirty="0" smtClean="0"/>
          </a:p>
        </p:txBody>
      </p:sp>
      <p:sp>
        <p:nvSpPr>
          <p:cNvPr id="11267" name="슬라이드 번호 개체 틀 4"/>
          <p:cNvSpPr>
            <a:spLocks noGrp="1"/>
          </p:cNvSpPr>
          <p:nvPr>
            <p:ph type="sldNum" sz="quarter" idx="11"/>
          </p:nvPr>
        </p:nvSpPr>
        <p:spPr>
          <a:noFill/>
        </p:spPr>
        <p:txBody>
          <a:bodyPr/>
          <a:lstStyle/>
          <a:p>
            <a:fld id="{DA06DAB7-C4AA-40F3-AA8B-5EEB90E21A1F}" type="slidenum">
              <a:rPr lang="ko-KR" altLang="en-US" smtClean="0"/>
              <a:pPr/>
              <a:t>10</a:t>
            </a:fld>
            <a:endParaRPr lang="en-US" altLang="ko-KR" smtClean="0"/>
          </a:p>
        </p:txBody>
      </p:sp>
      <p:sp>
        <p:nvSpPr>
          <p:cNvPr id="1303554" name="Rectangle 2"/>
          <p:cNvSpPr>
            <a:spLocks noGrp="1" noRot="1" noChangeArrowheads="1"/>
          </p:cNvSpPr>
          <p:nvPr>
            <p:ph type="title"/>
          </p:nvPr>
        </p:nvSpPr>
        <p:spPr>
          <a:xfrm>
            <a:off x="2514600" y="244475"/>
            <a:ext cx="41275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Metrics Attributes</a:t>
            </a:r>
          </a:p>
        </p:txBody>
      </p:sp>
      <p:sp>
        <p:nvSpPr>
          <p:cNvPr id="1303555" name="Rectangle 3"/>
          <p:cNvSpPr>
            <a:spLocks noGrp="1" noRot="1" noChangeArrowheads="1"/>
          </p:cNvSpPr>
          <p:nvPr>
            <p:ph type="body" idx="1"/>
          </p:nvPr>
        </p:nvSpPr>
        <p:spPr>
          <a:xfrm>
            <a:off x="696913" y="917575"/>
            <a:ext cx="7772400" cy="3657600"/>
          </a:xfrm>
        </p:spPr>
        <p:txBody>
          <a:bodyPr lIns="90487" tIns="44450" rIns="90487" bIns="44450"/>
          <a:lstStyle/>
          <a:p>
            <a:pPr eaLnBrk="1" hangingPunct="1">
              <a:lnSpc>
                <a:spcPct val="90000"/>
              </a:lnSpc>
              <a:defRPr/>
            </a:pPr>
            <a:r>
              <a:rPr lang="en-US" altLang="ko-KR" sz="2000" i="1" dirty="0" smtClean="0">
                <a:solidFill>
                  <a:srgbClr val="FF9933"/>
                </a:solidFill>
                <a:latin typeface="Arial" pitchFamily="34" charset="0"/>
                <a:ea typeface="굴림" pitchFamily="50" charset="-127"/>
                <a:cs typeface="Arial" pitchFamily="34" charset="0"/>
              </a:rPr>
              <a:t>Simple </a:t>
            </a:r>
            <a:r>
              <a:rPr lang="en-US" altLang="ko-KR" sz="2000" i="1" dirty="0">
                <a:solidFill>
                  <a:srgbClr val="FF9933"/>
                </a:solidFill>
                <a:latin typeface="Arial" pitchFamily="34" charset="0"/>
                <a:ea typeface="굴림" pitchFamily="50" charset="-127"/>
                <a:cs typeface="Arial" pitchFamily="34" charset="0"/>
              </a:rPr>
              <a:t>and computable.</a:t>
            </a:r>
            <a:r>
              <a:rPr lang="en-US" altLang="ko-KR" sz="2000" dirty="0">
                <a:solidFill>
                  <a:srgbClr val="FF9933"/>
                </a:solidFill>
                <a:latin typeface="Arial" pitchFamily="34" charset="0"/>
                <a:ea typeface="굴림" pitchFamily="50" charset="-127"/>
                <a:cs typeface="Arial" pitchFamily="34" charset="0"/>
              </a:rPr>
              <a:t> </a:t>
            </a:r>
          </a:p>
          <a:p>
            <a:pPr eaLnBrk="1" hangingPunct="1">
              <a:lnSpc>
                <a:spcPct val="90000"/>
              </a:lnSpc>
              <a:buFont typeface="Wingdings" pitchFamily="2" charset="2"/>
              <a:buNone/>
              <a:defRPr/>
            </a:pPr>
            <a:r>
              <a:rPr lang="en-US" altLang="ko-KR" sz="2000" dirty="0">
                <a:latin typeface="Arial" pitchFamily="34" charset="0"/>
                <a:ea typeface="굴림" pitchFamily="50" charset="-127"/>
                <a:cs typeface="Arial" pitchFamily="34" charset="0"/>
              </a:rPr>
              <a:t>	It should be relatively easy to learn how to derive the metric, and its computation should not demand inordinate effort or time</a:t>
            </a:r>
          </a:p>
          <a:p>
            <a:pPr eaLnBrk="1" hangingPunct="1">
              <a:lnSpc>
                <a:spcPct val="90000"/>
              </a:lnSpc>
              <a:defRPr/>
            </a:pPr>
            <a:r>
              <a:rPr lang="en-US" altLang="ko-KR" sz="2000" i="1" dirty="0" smtClean="0">
                <a:solidFill>
                  <a:srgbClr val="FF9933"/>
                </a:solidFill>
                <a:latin typeface="Arial" pitchFamily="34" charset="0"/>
                <a:ea typeface="굴림" pitchFamily="50" charset="-127"/>
                <a:cs typeface="Arial" pitchFamily="34" charset="0"/>
              </a:rPr>
              <a:t>Empirically </a:t>
            </a:r>
            <a:r>
              <a:rPr lang="en-US" altLang="ko-KR" sz="2000" i="1" dirty="0">
                <a:solidFill>
                  <a:srgbClr val="FF9933"/>
                </a:solidFill>
                <a:latin typeface="Arial" pitchFamily="34" charset="0"/>
                <a:ea typeface="굴림" pitchFamily="50" charset="-127"/>
                <a:cs typeface="Arial" pitchFamily="34" charset="0"/>
              </a:rPr>
              <a:t>and intuitively persuasive.</a:t>
            </a:r>
            <a:r>
              <a:rPr lang="en-US" altLang="ko-KR" sz="2000" dirty="0">
                <a:latin typeface="Arial" pitchFamily="34" charset="0"/>
                <a:ea typeface="굴림" pitchFamily="50" charset="-127"/>
                <a:cs typeface="Arial" pitchFamily="34" charset="0"/>
              </a:rPr>
              <a:t> </a:t>
            </a:r>
          </a:p>
          <a:p>
            <a:pPr eaLnBrk="1" hangingPunct="1">
              <a:lnSpc>
                <a:spcPct val="90000"/>
              </a:lnSpc>
              <a:buFont typeface="Wingdings" pitchFamily="2" charset="2"/>
              <a:buNone/>
              <a:defRPr/>
            </a:pPr>
            <a:r>
              <a:rPr lang="en-US" altLang="ko-KR" sz="2000" dirty="0">
                <a:latin typeface="Arial" pitchFamily="34" charset="0"/>
                <a:ea typeface="굴림" pitchFamily="50" charset="-127"/>
                <a:cs typeface="Arial" pitchFamily="34" charset="0"/>
              </a:rPr>
              <a:t>	The metric should satisfy the engineer’s intuitive notions about the product attribute under consideration</a:t>
            </a:r>
          </a:p>
          <a:p>
            <a:pPr eaLnBrk="1" hangingPunct="1">
              <a:lnSpc>
                <a:spcPct val="90000"/>
              </a:lnSpc>
              <a:defRPr/>
            </a:pPr>
            <a:r>
              <a:rPr lang="en-US" altLang="ko-KR" sz="2000" i="1" dirty="0" smtClean="0">
                <a:solidFill>
                  <a:srgbClr val="FF9933"/>
                </a:solidFill>
                <a:latin typeface="Arial" pitchFamily="34" charset="0"/>
                <a:ea typeface="굴림" pitchFamily="50" charset="-127"/>
                <a:cs typeface="Arial" pitchFamily="34" charset="0"/>
              </a:rPr>
              <a:t>Consistent </a:t>
            </a:r>
            <a:r>
              <a:rPr lang="en-US" altLang="ko-KR" sz="2000" i="1" dirty="0">
                <a:solidFill>
                  <a:srgbClr val="FF9933"/>
                </a:solidFill>
                <a:latin typeface="Arial" pitchFamily="34" charset="0"/>
                <a:ea typeface="굴림" pitchFamily="50" charset="-127"/>
                <a:cs typeface="Arial" pitchFamily="34" charset="0"/>
              </a:rPr>
              <a:t>and objective.</a:t>
            </a:r>
            <a:r>
              <a:rPr lang="en-US" altLang="ko-KR" sz="2000" dirty="0">
                <a:solidFill>
                  <a:srgbClr val="FF9933"/>
                </a:solidFill>
                <a:latin typeface="Arial" pitchFamily="34" charset="0"/>
                <a:ea typeface="굴림" pitchFamily="50" charset="-127"/>
                <a:cs typeface="Arial" pitchFamily="34" charset="0"/>
              </a:rPr>
              <a:t>  </a:t>
            </a:r>
          </a:p>
          <a:p>
            <a:pPr eaLnBrk="1" hangingPunct="1">
              <a:lnSpc>
                <a:spcPct val="90000"/>
              </a:lnSpc>
              <a:buFont typeface="Wingdings" pitchFamily="2" charset="2"/>
              <a:buNone/>
              <a:defRPr/>
            </a:pPr>
            <a:r>
              <a:rPr lang="en-US" altLang="ko-KR" sz="2000" dirty="0">
                <a:latin typeface="Arial" pitchFamily="34" charset="0"/>
                <a:ea typeface="굴림" pitchFamily="50" charset="-127"/>
                <a:cs typeface="Arial" pitchFamily="34" charset="0"/>
              </a:rPr>
              <a:t>	The metric should always yield results that are unambiguous. </a:t>
            </a:r>
          </a:p>
          <a:p>
            <a:pPr eaLnBrk="1" hangingPunct="1">
              <a:lnSpc>
                <a:spcPct val="90000"/>
              </a:lnSpc>
              <a:defRPr/>
            </a:pPr>
            <a:r>
              <a:rPr lang="en-US" altLang="ko-KR" sz="2000" i="1" dirty="0" smtClean="0">
                <a:solidFill>
                  <a:srgbClr val="FF9933"/>
                </a:solidFill>
                <a:latin typeface="Arial" pitchFamily="34" charset="0"/>
                <a:ea typeface="굴림" pitchFamily="50" charset="-127"/>
                <a:cs typeface="Arial" pitchFamily="34" charset="0"/>
              </a:rPr>
              <a:t>Consistent </a:t>
            </a:r>
            <a:r>
              <a:rPr lang="en-US" altLang="ko-KR" sz="2000" i="1" dirty="0">
                <a:solidFill>
                  <a:srgbClr val="FF9933"/>
                </a:solidFill>
                <a:latin typeface="Arial" pitchFamily="34" charset="0"/>
                <a:ea typeface="굴림" pitchFamily="50" charset="-127"/>
                <a:cs typeface="Arial" pitchFamily="34" charset="0"/>
              </a:rPr>
              <a:t>in its use of units and dimensions.</a:t>
            </a:r>
            <a:r>
              <a:rPr lang="en-US" altLang="ko-KR" sz="2000" dirty="0">
                <a:latin typeface="Arial" pitchFamily="34" charset="0"/>
                <a:ea typeface="굴림" pitchFamily="50" charset="-127"/>
                <a:cs typeface="Arial" pitchFamily="34" charset="0"/>
              </a:rPr>
              <a:t> </a:t>
            </a:r>
          </a:p>
          <a:p>
            <a:pPr eaLnBrk="1" hangingPunct="1">
              <a:lnSpc>
                <a:spcPct val="90000"/>
              </a:lnSpc>
              <a:buFont typeface="Wingdings" pitchFamily="2" charset="2"/>
              <a:buNone/>
              <a:defRPr/>
            </a:pPr>
            <a:r>
              <a:rPr lang="en-US" altLang="ko-KR" sz="2000" dirty="0">
                <a:latin typeface="Arial" pitchFamily="34" charset="0"/>
                <a:ea typeface="굴림" pitchFamily="50" charset="-127"/>
                <a:cs typeface="Arial" pitchFamily="34" charset="0"/>
              </a:rPr>
              <a:t>	The mathematical computation of the metric should use measures that do not lead to bizarre combinations of unit. </a:t>
            </a:r>
            <a:endParaRPr lang="en-US" altLang="ko-KR" sz="2000" dirty="0" smtClean="0">
              <a:latin typeface="Arial" pitchFamily="34" charset="0"/>
              <a:ea typeface="굴림" pitchFamily="50" charset="-127"/>
              <a:cs typeface="Arial" pitchFamily="34" charset="0"/>
            </a:endParaRPr>
          </a:p>
          <a:p>
            <a:pPr eaLnBrk="1" hangingPunct="1">
              <a:lnSpc>
                <a:spcPct val="90000"/>
              </a:lnSpc>
              <a:buFont typeface="Wingdings" pitchFamily="2" charset="2"/>
              <a:buNone/>
              <a:defRPr/>
            </a:pPr>
            <a:r>
              <a:rPr lang="en-US" altLang="ko-KR" sz="2000" dirty="0" smtClean="0">
                <a:latin typeface="Arial" pitchFamily="34" charset="0"/>
                <a:ea typeface="굴림" pitchFamily="50" charset="-127"/>
                <a:cs typeface="Arial" pitchFamily="34" charset="0"/>
              </a:rPr>
              <a:t>	ex. MZ measure of a software complexity: kg x </a:t>
            </a:r>
            <a:r>
              <a:rPr lang="en-US" altLang="ko-KR" sz="2000" dirty="0" smtClean="0">
                <a:ea typeface="굴림" pitchFamily="50" charset="-127"/>
                <a:cs typeface="Arial" pitchFamily="34" charset="0"/>
              </a:rPr>
              <a:t>m</a:t>
            </a:r>
            <a:r>
              <a:rPr lang="en-US" altLang="ko-KR" sz="2000" baseline="30000" dirty="0" smtClean="0">
                <a:latin typeface="Arial"/>
                <a:ea typeface="굴림" pitchFamily="50" charset="-127"/>
                <a:cs typeface="Arial" pitchFamily="34" charset="0"/>
              </a:rPr>
              <a:t>4</a:t>
            </a:r>
            <a:endParaRPr lang="en-US" altLang="ko-KR" sz="2000" baseline="30000" dirty="0">
              <a:latin typeface="Arial"/>
              <a:ea typeface="굴림" pitchFamily="50" charset="-127"/>
              <a:cs typeface="Arial" pitchFamily="34" charset="0"/>
            </a:endParaRPr>
          </a:p>
          <a:p>
            <a:pPr eaLnBrk="1" hangingPunct="1">
              <a:lnSpc>
                <a:spcPct val="90000"/>
              </a:lnSpc>
              <a:defRPr/>
            </a:pPr>
            <a:r>
              <a:rPr lang="en-US" altLang="ko-KR" sz="2000" i="1" dirty="0" smtClean="0">
                <a:solidFill>
                  <a:srgbClr val="FF9933"/>
                </a:solidFill>
                <a:latin typeface="Arial" pitchFamily="34" charset="0"/>
                <a:ea typeface="굴림" pitchFamily="50" charset="-127"/>
                <a:cs typeface="Arial" pitchFamily="34" charset="0"/>
              </a:rPr>
              <a:t>An </a:t>
            </a:r>
            <a:r>
              <a:rPr lang="en-US" altLang="ko-KR" sz="2000" i="1" dirty="0">
                <a:solidFill>
                  <a:srgbClr val="FF9933"/>
                </a:solidFill>
                <a:latin typeface="Arial" pitchFamily="34" charset="0"/>
                <a:ea typeface="굴림" pitchFamily="50" charset="-127"/>
                <a:cs typeface="Arial" pitchFamily="34" charset="0"/>
              </a:rPr>
              <a:t>effective mechanism for quality feedback.</a:t>
            </a:r>
            <a:r>
              <a:rPr lang="en-US" altLang="ko-KR" sz="2000" dirty="0">
                <a:latin typeface="Arial" pitchFamily="34" charset="0"/>
                <a:ea typeface="굴림" pitchFamily="50" charset="-127"/>
                <a:cs typeface="Arial" pitchFamily="34" charset="0"/>
              </a:rPr>
              <a:t> </a:t>
            </a:r>
          </a:p>
          <a:p>
            <a:pPr eaLnBrk="1" hangingPunct="1">
              <a:lnSpc>
                <a:spcPct val="90000"/>
              </a:lnSpc>
              <a:buFont typeface="Wingdings" pitchFamily="2" charset="2"/>
              <a:buNone/>
              <a:defRPr/>
            </a:pPr>
            <a:r>
              <a:rPr lang="en-US" altLang="ko-KR" sz="2000" dirty="0">
                <a:latin typeface="Arial" pitchFamily="34" charset="0"/>
                <a:ea typeface="굴림" pitchFamily="50" charset="-127"/>
                <a:cs typeface="Arial" pitchFamily="34" charset="0"/>
              </a:rPr>
              <a:t>	That is, the metric should provide a software engineer with </a:t>
            </a:r>
            <a:r>
              <a:rPr lang="en-US" altLang="ko-KR" sz="2000" dirty="0">
                <a:solidFill>
                  <a:srgbClr val="FF0000"/>
                </a:solidFill>
                <a:latin typeface="Arial" pitchFamily="34" charset="0"/>
                <a:ea typeface="굴림" pitchFamily="50" charset="-127"/>
                <a:cs typeface="Arial" pitchFamily="34" charset="0"/>
              </a:rPr>
              <a:t>information that can lead to a higher quality end product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바닥글 개체 틀 3"/>
          <p:cNvSpPr>
            <a:spLocks noGrp="1"/>
          </p:cNvSpPr>
          <p:nvPr>
            <p:ph type="ftr" sz="quarter" idx="10"/>
          </p:nvPr>
        </p:nvSpPr>
        <p:spPr>
          <a:noFill/>
        </p:spPr>
        <p:txBody>
          <a:bodyPr/>
          <a:lstStyle/>
          <a:p>
            <a:endParaRPr lang="en-US" altLang="ko-KR" dirty="0" smtClean="0"/>
          </a:p>
        </p:txBody>
      </p:sp>
      <p:sp>
        <p:nvSpPr>
          <p:cNvPr id="12291" name="슬라이드 번호 개체 틀 4"/>
          <p:cNvSpPr>
            <a:spLocks noGrp="1"/>
          </p:cNvSpPr>
          <p:nvPr>
            <p:ph type="sldNum" sz="quarter" idx="11"/>
          </p:nvPr>
        </p:nvSpPr>
        <p:spPr>
          <a:noFill/>
        </p:spPr>
        <p:txBody>
          <a:bodyPr/>
          <a:lstStyle/>
          <a:p>
            <a:fld id="{A2E0DD66-72AF-483D-A55B-46197E31E236}" type="slidenum">
              <a:rPr lang="ko-KR" altLang="en-US" smtClean="0"/>
              <a:pPr/>
              <a:t>11</a:t>
            </a:fld>
            <a:endParaRPr lang="en-US" altLang="ko-KR" smtClean="0"/>
          </a:p>
        </p:txBody>
      </p:sp>
      <p:sp>
        <p:nvSpPr>
          <p:cNvPr id="1304578" name="Rectangle 2"/>
          <p:cNvSpPr>
            <a:spLocks noGrp="1" noRot="1" noChangeArrowheads="1"/>
          </p:cNvSpPr>
          <p:nvPr>
            <p:ph type="title"/>
          </p:nvPr>
        </p:nvSpPr>
        <p:spPr>
          <a:xfrm>
            <a:off x="790575" y="355600"/>
            <a:ext cx="77470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Collection and Analysis Principles</a:t>
            </a:r>
          </a:p>
        </p:txBody>
      </p:sp>
      <p:sp>
        <p:nvSpPr>
          <p:cNvPr id="1304579" name="Rectangle 3"/>
          <p:cNvSpPr>
            <a:spLocks noGrp="1" noRot="1" noChangeArrowheads="1"/>
          </p:cNvSpPr>
          <p:nvPr>
            <p:ph type="body" idx="1"/>
          </p:nvPr>
        </p:nvSpPr>
        <p:spPr/>
        <p:txBody>
          <a:bodyPr lIns="90487" tIns="44450" rIns="90487" bIns="44450"/>
          <a:lstStyle/>
          <a:p>
            <a:pPr eaLnBrk="1" hangingPunct="1">
              <a:defRPr/>
            </a:pPr>
            <a:r>
              <a:rPr lang="en-US" altLang="ko-KR" dirty="0">
                <a:latin typeface="Arial" pitchFamily="34" charset="0"/>
                <a:ea typeface="굴림" pitchFamily="50" charset="-127"/>
                <a:cs typeface="Arial" pitchFamily="34" charset="0"/>
              </a:rPr>
              <a:t>Whenever possible, data collection and analysis should be </a:t>
            </a:r>
            <a:r>
              <a:rPr lang="en-US" altLang="ko-KR" dirty="0">
                <a:solidFill>
                  <a:srgbClr val="FF0000"/>
                </a:solidFill>
                <a:latin typeface="Arial" pitchFamily="34" charset="0"/>
                <a:ea typeface="굴림" pitchFamily="50" charset="-127"/>
                <a:cs typeface="Arial" pitchFamily="34" charset="0"/>
              </a:rPr>
              <a:t>automated</a:t>
            </a:r>
            <a:endParaRPr lang="en-US" altLang="ko-KR" dirty="0">
              <a:latin typeface="Arial" pitchFamily="34" charset="0"/>
              <a:ea typeface="굴림" pitchFamily="50" charset="-127"/>
              <a:cs typeface="Arial" pitchFamily="34" charset="0"/>
            </a:endParaRPr>
          </a:p>
          <a:p>
            <a:pPr eaLnBrk="1" hangingPunct="1">
              <a:defRPr/>
            </a:pPr>
            <a:r>
              <a:rPr lang="en-US" altLang="ko-KR" dirty="0">
                <a:latin typeface="Arial" pitchFamily="34" charset="0"/>
                <a:ea typeface="굴림" pitchFamily="50" charset="-127"/>
                <a:cs typeface="Arial" pitchFamily="34" charset="0"/>
              </a:rPr>
              <a:t>Valid statistical techniques should be applied to establish relationship between internal product attributes and external quality characteristics </a:t>
            </a:r>
          </a:p>
          <a:p>
            <a:pPr eaLnBrk="1" hangingPunct="1">
              <a:defRPr/>
            </a:pPr>
            <a:r>
              <a:rPr lang="en-US" altLang="ko-KR" dirty="0">
                <a:latin typeface="Arial" pitchFamily="34" charset="0"/>
                <a:ea typeface="굴림" pitchFamily="50" charset="-127"/>
                <a:cs typeface="Arial" pitchFamily="34" charset="0"/>
              </a:rPr>
              <a:t>Interpretative guidelines and recommendations should be established for each </a:t>
            </a:r>
            <a:r>
              <a:rPr lang="en-US" altLang="ko-KR" dirty="0" smtClean="0">
                <a:latin typeface="Arial" pitchFamily="34" charset="0"/>
                <a:ea typeface="굴림" pitchFamily="50" charset="-127"/>
                <a:cs typeface="Arial" pitchFamily="34" charset="0"/>
              </a:rPr>
              <a:t>metric</a:t>
            </a:r>
          </a:p>
          <a:p>
            <a:pPr lvl="1" eaLnBrk="1" hangingPunct="1">
              <a:defRPr/>
            </a:pPr>
            <a:r>
              <a:rPr lang="en-US" altLang="ko-KR" dirty="0" smtClean="0">
                <a:latin typeface="Arial" pitchFamily="34" charset="0"/>
                <a:ea typeface="굴림" pitchFamily="50" charset="-127"/>
                <a:cs typeface="Arial" pitchFamily="34" charset="0"/>
              </a:rPr>
              <a:t>Ex. Fat metric greater than 0.5 indicates obesity.  A person who has more than 0.7 fat metric should consult a doctor.</a:t>
            </a:r>
            <a:endParaRPr lang="en-US" altLang="ko-KR" dirty="0">
              <a:latin typeface="Arial" pitchFamily="34" charset="0"/>
              <a:ea typeface="굴림" pitchFamily="50" charset="-127"/>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바닥글 개체 틀 3"/>
          <p:cNvSpPr>
            <a:spLocks noGrp="1"/>
          </p:cNvSpPr>
          <p:nvPr>
            <p:ph type="ftr" sz="quarter" idx="10"/>
          </p:nvPr>
        </p:nvSpPr>
        <p:spPr>
          <a:noFill/>
        </p:spPr>
        <p:txBody>
          <a:bodyPr/>
          <a:lstStyle/>
          <a:p>
            <a:endParaRPr lang="en-US" altLang="ko-KR" dirty="0" smtClean="0"/>
          </a:p>
        </p:txBody>
      </p:sp>
      <p:sp>
        <p:nvSpPr>
          <p:cNvPr id="4099" name="슬라이드 번호 개체 틀 4"/>
          <p:cNvSpPr>
            <a:spLocks noGrp="1"/>
          </p:cNvSpPr>
          <p:nvPr>
            <p:ph type="sldNum" sz="quarter" idx="11"/>
          </p:nvPr>
        </p:nvSpPr>
        <p:spPr>
          <a:noFill/>
        </p:spPr>
        <p:txBody>
          <a:bodyPr/>
          <a:lstStyle/>
          <a:p>
            <a:fld id="{E586CD57-263F-4460-9972-C0FCB7F31EBA}" type="slidenum">
              <a:rPr lang="ko-KR" altLang="en-US" smtClean="0"/>
              <a:pPr/>
              <a:t>12</a:t>
            </a:fld>
            <a:endParaRPr lang="en-US" altLang="ko-KR" smtClean="0"/>
          </a:p>
        </p:txBody>
      </p:sp>
      <p:sp>
        <p:nvSpPr>
          <p:cNvPr id="1190914" name="Rectangle 2"/>
          <p:cNvSpPr>
            <a:spLocks noGrp="1" noRot="1" noChangeArrowheads="1"/>
          </p:cNvSpPr>
          <p:nvPr>
            <p:ph type="title"/>
          </p:nvPr>
        </p:nvSpPr>
        <p:spPr/>
        <p:txBody>
          <a:bodyPr/>
          <a:lstStyle/>
          <a:p>
            <a:pPr eaLnBrk="1" hangingPunct="1">
              <a:defRPr/>
            </a:pPr>
            <a:r>
              <a:rPr lang="en-US" altLang="ko-KR" dirty="0">
                <a:latin typeface="Arial" pitchFamily="34" charset="0"/>
                <a:ea typeface="굴림" pitchFamily="50" charset="-127"/>
                <a:cs typeface="Arial" pitchFamily="34" charset="0"/>
              </a:rPr>
              <a:t>Overview of </a:t>
            </a:r>
            <a:r>
              <a:rPr lang="en-US" altLang="ko-KR" dirty="0" smtClean="0">
                <a:latin typeface="Arial" pitchFamily="34" charset="0"/>
                <a:ea typeface="굴림" pitchFamily="50" charset="-127"/>
                <a:cs typeface="Arial" pitchFamily="34" charset="0"/>
              </a:rPr>
              <a:t>Ch30. </a:t>
            </a:r>
            <a:r>
              <a:rPr lang="en-US" altLang="ko-KR" dirty="0">
                <a:latin typeface="Arial" pitchFamily="34" charset="0"/>
                <a:ea typeface="굴림" pitchFamily="50" charset="-127"/>
                <a:cs typeface="Arial" pitchFamily="34" charset="0"/>
              </a:rPr>
              <a:t>Product Metrics</a:t>
            </a:r>
          </a:p>
        </p:txBody>
      </p:sp>
      <p:sp>
        <p:nvSpPr>
          <p:cNvPr id="1190915" name="Rectangle 3"/>
          <p:cNvSpPr>
            <a:spLocks noGrp="1" noRot="1" noChangeArrowheads="1"/>
          </p:cNvSpPr>
          <p:nvPr>
            <p:ph type="body" idx="1"/>
          </p:nvPr>
        </p:nvSpPr>
        <p:spPr>
          <a:xfrm>
            <a:off x="515938" y="1214438"/>
            <a:ext cx="8229600" cy="3998912"/>
          </a:xfrm>
        </p:spPr>
        <p:txBody>
          <a:bodyPr/>
          <a:lstStyle/>
          <a:p>
            <a:pPr eaLnBrk="1" hangingPunct="1">
              <a:lnSpc>
                <a:spcPct val="80000"/>
              </a:lnSpc>
              <a:defRPr/>
            </a:pPr>
            <a:r>
              <a:rPr lang="en-US" altLang="ko-KR" dirty="0" smtClean="0">
                <a:latin typeface="Arial" pitchFamily="34" charset="0"/>
                <a:ea typeface="굴림" pitchFamily="50" charset="-127"/>
                <a:cs typeface="Arial" pitchFamily="34" charset="0"/>
              </a:rPr>
              <a:t>30.1 </a:t>
            </a:r>
            <a:r>
              <a:rPr lang="en-US" altLang="ko-KR" dirty="0">
                <a:latin typeface="Arial" pitchFamily="34" charset="0"/>
                <a:ea typeface="굴림" pitchFamily="50" charset="-127"/>
                <a:cs typeface="Arial" pitchFamily="34" charset="0"/>
              </a:rPr>
              <a:t>A Framework for Product Metrics</a:t>
            </a:r>
          </a:p>
          <a:p>
            <a:pPr eaLnBrk="1" hangingPunct="1">
              <a:lnSpc>
                <a:spcPct val="80000"/>
              </a:lnSpc>
              <a:defRPr/>
            </a:pPr>
            <a:r>
              <a:rPr lang="en-US" altLang="ko-KR" dirty="0" smtClean="0">
                <a:latin typeface="Arial" pitchFamily="34" charset="0"/>
                <a:ea typeface="굴림" pitchFamily="50" charset="-127"/>
                <a:cs typeface="Arial" pitchFamily="34" charset="0"/>
              </a:rPr>
              <a:t>30.2 </a:t>
            </a:r>
            <a:r>
              <a:rPr lang="en-US" altLang="ko-KR" dirty="0">
                <a:latin typeface="Arial" pitchFamily="34" charset="0"/>
                <a:ea typeface="굴림" pitchFamily="50" charset="-127"/>
                <a:cs typeface="Arial" pitchFamily="34" charset="0"/>
              </a:rPr>
              <a:t>Metrics for the </a:t>
            </a:r>
            <a:r>
              <a:rPr lang="en-US" altLang="ko-KR" dirty="0" smtClean="0">
                <a:latin typeface="Arial" pitchFamily="34" charset="0"/>
                <a:ea typeface="굴림" pitchFamily="50" charset="-127"/>
                <a:cs typeface="Arial" pitchFamily="34" charset="0"/>
              </a:rPr>
              <a:t>Requirement</a:t>
            </a:r>
            <a:r>
              <a:rPr lang="ko-KR" altLang="en-US" dirty="0" smtClean="0">
                <a:latin typeface="Arial" pitchFamily="34" charset="0"/>
                <a:ea typeface="굴림" pitchFamily="50" charset="-127"/>
                <a:cs typeface="Arial" pitchFamily="34" charset="0"/>
              </a:rPr>
              <a:t> </a:t>
            </a:r>
            <a:r>
              <a:rPr lang="en-US" altLang="ko-KR" dirty="0" smtClean="0">
                <a:latin typeface="Arial" pitchFamily="34" charset="0"/>
                <a:ea typeface="굴림" pitchFamily="50" charset="-127"/>
                <a:cs typeface="Arial" pitchFamily="34" charset="0"/>
              </a:rPr>
              <a:t>Model </a:t>
            </a:r>
            <a:endParaRPr lang="en-US" altLang="ko-KR" dirty="0">
              <a:latin typeface="Arial" pitchFamily="34" charset="0"/>
              <a:ea typeface="굴림" pitchFamily="50" charset="-127"/>
              <a:cs typeface="Arial" pitchFamily="34" charset="0"/>
            </a:endParaRPr>
          </a:p>
          <a:p>
            <a:pPr lvl="1" eaLnBrk="1" hangingPunct="1">
              <a:lnSpc>
                <a:spcPct val="80000"/>
              </a:lnSpc>
              <a:defRPr/>
            </a:pPr>
            <a:r>
              <a:rPr lang="en-US" altLang="ko-KR" dirty="0">
                <a:latin typeface="Arial" pitchFamily="34" charset="0"/>
                <a:ea typeface="굴림" pitchFamily="50" charset="-127"/>
                <a:cs typeface="Arial" pitchFamily="34" charset="0"/>
              </a:rPr>
              <a:t>Function point metrics</a:t>
            </a:r>
          </a:p>
          <a:p>
            <a:pPr eaLnBrk="1" hangingPunct="1">
              <a:lnSpc>
                <a:spcPct val="80000"/>
              </a:lnSpc>
              <a:defRPr/>
            </a:pPr>
            <a:r>
              <a:rPr lang="en-US" altLang="ko-KR" dirty="0" smtClean="0">
                <a:latin typeface="Arial" pitchFamily="34" charset="0"/>
                <a:ea typeface="굴림" pitchFamily="50" charset="-127"/>
                <a:cs typeface="Arial" pitchFamily="34" charset="0"/>
              </a:rPr>
              <a:t>30.3 </a:t>
            </a:r>
            <a:r>
              <a:rPr lang="en-US" altLang="ko-KR" dirty="0">
                <a:latin typeface="Arial" pitchFamily="34" charset="0"/>
                <a:ea typeface="굴림" pitchFamily="50" charset="-127"/>
                <a:cs typeface="Arial" pitchFamily="34" charset="0"/>
              </a:rPr>
              <a:t>Metrics for the Design Model</a:t>
            </a:r>
          </a:p>
          <a:p>
            <a:pPr lvl="1" eaLnBrk="1" hangingPunct="1">
              <a:lnSpc>
                <a:spcPct val="80000"/>
              </a:lnSpc>
              <a:defRPr/>
            </a:pPr>
            <a:r>
              <a:rPr lang="en-US" altLang="ko-KR" dirty="0">
                <a:latin typeface="Arial" pitchFamily="34" charset="0"/>
                <a:ea typeface="굴림" pitchFamily="50" charset="-127"/>
                <a:cs typeface="Arial" pitchFamily="34" charset="0"/>
              </a:rPr>
              <a:t>Architectural design metrics</a:t>
            </a:r>
          </a:p>
          <a:p>
            <a:pPr lvl="1" eaLnBrk="1" hangingPunct="1">
              <a:lnSpc>
                <a:spcPct val="80000"/>
              </a:lnSpc>
              <a:defRPr/>
            </a:pPr>
            <a:r>
              <a:rPr lang="en-US" altLang="ko-KR" dirty="0">
                <a:latin typeface="Arial" pitchFamily="34" charset="0"/>
                <a:ea typeface="굴림" pitchFamily="50" charset="-127"/>
                <a:cs typeface="Arial" pitchFamily="34" charset="0"/>
              </a:rPr>
              <a:t>Metrics for OO design</a:t>
            </a:r>
          </a:p>
          <a:p>
            <a:pPr lvl="1" eaLnBrk="1" hangingPunct="1">
              <a:lnSpc>
                <a:spcPct val="80000"/>
              </a:lnSpc>
              <a:defRPr/>
            </a:pPr>
            <a:r>
              <a:rPr lang="en-US" altLang="ko-KR" dirty="0">
                <a:latin typeface="Arial" pitchFamily="34" charset="0"/>
                <a:ea typeface="굴림" pitchFamily="50" charset="-127"/>
                <a:cs typeface="Arial" pitchFamily="34" charset="0"/>
              </a:rPr>
              <a:t>Class-oriented metrics</a:t>
            </a:r>
          </a:p>
          <a:p>
            <a:pPr lvl="1" eaLnBrk="1" hangingPunct="1">
              <a:lnSpc>
                <a:spcPct val="80000"/>
              </a:lnSpc>
              <a:defRPr/>
            </a:pPr>
            <a:r>
              <a:rPr lang="en-US" altLang="ko-KR" dirty="0">
                <a:latin typeface="Arial" pitchFamily="34" charset="0"/>
                <a:ea typeface="굴림" pitchFamily="50" charset="-127"/>
                <a:cs typeface="Arial" pitchFamily="34" charset="0"/>
              </a:rPr>
              <a:t>Component-level design metrics</a:t>
            </a:r>
          </a:p>
          <a:p>
            <a:pPr lvl="1" eaLnBrk="1" hangingPunct="1">
              <a:lnSpc>
                <a:spcPct val="80000"/>
              </a:lnSpc>
              <a:defRPr/>
            </a:pPr>
            <a:r>
              <a:rPr lang="en-US" altLang="ko-KR" dirty="0">
                <a:latin typeface="Arial" pitchFamily="34" charset="0"/>
                <a:ea typeface="굴림" pitchFamily="50" charset="-127"/>
                <a:cs typeface="Arial" pitchFamily="34" charset="0"/>
              </a:rPr>
              <a:t>Operation oriented metrics</a:t>
            </a:r>
          </a:p>
          <a:p>
            <a:pPr eaLnBrk="1" hangingPunct="1">
              <a:lnSpc>
                <a:spcPct val="80000"/>
              </a:lnSpc>
              <a:defRPr/>
            </a:pPr>
            <a:r>
              <a:rPr lang="en-US" altLang="ko-KR" dirty="0" smtClean="0">
                <a:latin typeface="Arial" pitchFamily="34" charset="0"/>
                <a:ea typeface="굴림" pitchFamily="50" charset="-127"/>
                <a:cs typeface="Arial" pitchFamily="34" charset="0"/>
              </a:rPr>
              <a:t>30.4 Design Metrics for Web and Mobile Apps</a:t>
            </a:r>
          </a:p>
          <a:p>
            <a:pPr eaLnBrk="1" hangingPunct="1">
              <a:lnSpc>
                <a:spcPct val="80000"/>
              </a:lnSpc>
              <a:defRPr/>
            </a:pPr>
            <a:r>
              <a:rPr lang="en-US" altLang="ko-KR" dirty="0" smtClean="0">
                <a:latin typeface="Arial" pitchFamily="34" charset="0"/>
                <a:ea typeface="굴림" pitchFamily="50" charset="-127"/>
                <a:cs typeface="Arial" pitchFamily="34" charset="0"/>
              </a:rPr>
              <a:t>30.5 </a:t>
            </a:r>
            <a:r>
              <a:rPr lang="en-US" altLang="ko-KR" dirty="0">
                <a:latin typeface="Arial" pitchFamily="34" charset="0"/>
                <a:ea typeface="굴림" pitchFamily="50" charset="-127"/>
                <a:cs typeface="Arial" pitchFamily="34" charset="0"/>
              </a:rPr>
              <a:t>Metrics for Source Code</a:t>
            </a:r>
          </a:p>
          <a:p>
            <a:pPr eaLnBrk="1" hangingPunct="1">
              <a:lnSpc>
                <a:spcPct val="80000"/>
              </a:lnSpc>
              <a:defRPr/>
            </a:pPr>
            <a:r>
              <a:rPr lang="en-US" altLang="ko-KR" dirty="0" smtClean="0">
                <a:latin typeface="Arial" pitchFamily="34" charset="0"/>
                <a:ea typeface="굴림" pitchFamily="50" charset="-127"/>
                <a:cs typeface="Arial" pitchFamily="34" charset="0"/>
              </a:rPr>
              <a:t>30.6 </a:t>
            </a:r>
            <a:r>
              <a:rPr lang="en-US" altLang="ko-KR" dirty="0">
                <a:latin typeface="Arial" pitchFamily="34" charset="0"/>
                <a:ea typeface="굴림" pitchFamily="50" charset="-127"/>
                <a:cs typeface="Arial" pitchFamily="34" charset="0"/>
              </a:rPr>
              <a:t>Metrics for Testing</a:t>
            </a:r>
          </a:p>
          <a:p>
            <a:pPr eaLnBrk="1" hangingPunct="1">
              <a:lnSpc>
                <a:spcPct val="80000"/>
              </a:lnSpc>
              <a:defRPr/>
            </a:pPr>
            <a:r>
              <a:rPr lang="en-US" altLang="ko-KR" dirty="0" smtClean="0">
                <a:latin typeface="Arial" pitchFamily="34" charset="0"/>
                <a:ea typeface="굴림" pitchFamily="50" charset="-127"/>
                <a:cs typeface="Arial" pitchFamily="34" charset="0"/>
              </a:rPr>
              <a:t>30.7 </a:t>
            </a:r>
            <a:r>
              <a:rPr lang="en-US" altLang="ko-KR" dirty="0">
                <a:latin typeface="Arial" pitchFamily="34" charset="0"/>
                <a:ea typeface="굴림" pitchFamily="50" charset="-127"/>
                <a:cs typeface="Arial" pitchFamily="34" charset="0"/>
              </a:rPr>
              <a:t>Metrics for Maintenance</a:t>
            </a:r>
          </a:p>
        </p:txBody>
      </p:sp>
    </p:spTree>
    <p:extLst>
      <p:ext uri="{BB962C8B-B14F-4D97-AF65-F5344CB8AC3E}">
        <p14:creationId xmlns:p14="http://schemas.microsoft.com/office/powerpoint/2010/main" val="611420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smtClean="0">
                <a:latin typeface="Arial" charset="0"/>
                <a:ea typeface="굴림" pitchFamily="50" charset="-127"/>
                <a:cs typeface="Arial" charset="0"/>
              </a:rPr>
              <a:t>Metrics for the Analysis Model</a:t>
            </a:r>
            <a:endParaRPr lang="ko-KR" altLang="en-US" smtClean="0">
              <a:latin typeface="Arial" charset="0"/>
              <a:ea typeface="굴림" pitchFamily="50" charset="-127"/>
              <a:cs typeface="Arial" charset="0"/>
            </a:endParaRPr>
          </a:p>
        </p:txBody>
      </p:sp>
      <p:sp>
        <p:nvSpPr>
          <p:cNvPr id="3" name="내용 개체 틀 2"/>
          <p:cNvSpPr>
            <a:spLocks noGrp="1"/>
          </p:cNvSpPr>
          <p:nvPr>
            <p:ph idx="1"/>
          </p:nvPr>
        </p:nvSpPr>
        <p:spPr/>
        <p:txBody>
          <a:bodyPr/>
          <a:lstStyle/>
          <a:p>
            <a:pPr>
              <a:defRPr/>
            </a:pPr>
            <a:r>
              <a:rPr lang="en-US" altLang="ko-KR" smtClean="0">
                <a:latin typeface="Arial" charset="0"/>
                <a:ea typeface="굴림" pitchFamily="50" charset="-127"/>
                <a:cs typeface="Arial" charset="0"/>
              </a:rPr>
              <a:t>These metrics examine the analysis model with the intent of predicting the “</a:t>
            </a:r>
            <a:r>
              <a:rPr lang="en-US" altLang="ko-KR" smtClean="0">
                <a:solidFill>
                  <a:srgbClr val="FF0000"/>
                </a:solidFill>
                <a:latin typeface="Arial" charset="0"/>
                <a:ea typeface="굴림" pitchFamily="50" charset="-127"/>
                <a:cs typeface="Arial" charset="0"/>
              </a:rPr>
              <a:t>size</a:t>
            </a:r>
            <a:r>
              <a:rPr lang="en-US" altLang="ko-KR" smtClean="0">
                <a:latin typeface="Arial" charset="0"/>
                <a:ea typeface="굴림" pitchFamily="50" charset="-127"/>
                <a:cs typeface="Arial" charset="0"/>
              </a:rPr>
              <a:t>” of the resultant system</a:t>
            </a:r>
          </a:p>
          <a:p>
            <a:pPr>
              <a:defRPr/>
            </a:pPr>
            <a:r>
              <a:rPr lang="en-US" altLang="ko-KR" smtClean="0">
                <a:latin typeface="Arial" charset="0"/>
                <a:ea typeface="굴림" pitchFamily="50" charset="-127"/>
                <a:cs typeface="Arial" charset="0"/>
              </a:rPr>
              <a:t>Size can be one indicator of </a:t>
            </a:r>
            <a:r>
              <a:rPr lang="en-US" altLang="ko-KR" smtClean="0">
                <a:solidFill>
                  <a:srgbClr val="FF0000"/>
                </a:solidFill>
                <a:latin typeface="Arial" charset="0"/>
                <a:ea typeface="굴림" pitchFamily="50" charset="-127"/>
                <a:cs typeface="Arial" charset="0"/>
              </a:rPr>
              <a:t>design complexity</a:t>
            </a:r>
          </a:p>
          <a:p>
            <a:pPr>
              <a:defRPr/>
            </a:pPr>
            <a:r>
              <a:rPr lang="en-US" altLang="ko-KR" smtClean="0">
                <a:latin typeface="Arial" charset="0"/>
                <a:ea typeface="굴림" pitchFamily="50" charset="-127"/>
                <a:cs typeface="Arial" charset="0"/>
              </a:rPr>
              <a:t>Size can always an indicator of </a:t>
            </a:r>
            <a:r>
              <a:rPr lang="en-US" altLang="ko-KR" smtClean="0">
                <a:solidFill>
                  <a:srgbClr val="FF0000"/>
                </a:solidFill>
                <a:latin typeface="Arial" charset="0"/>
                <a:ea typeface="굴림" pitchFamily="50" charset="-127"/>
                <a:cs typeface="Arial" charset="0"/>
              </a:rPr>
              <a:t>increased coding, integration, and testing efforts</a:t>
            </a:r>
          </a:p>
          <a:p>
            <a:pPr>
              <a:defRPr/>
            </a:pPr>
            <a:r>
              <a:rPr lang="en-US" altLang="ko-KR" smtClean="0">
                <a:latin typeface="Arial" charset="0"/>
                <a:ea typeface="굴림" pitchFamily="50" charset="-127"/>
                <a:cs typeface="Arial" charset="0"/>
              </a:rPr>
              <a:t>Example</a:t>
            </a:r>
          </a:p>
          <a:p>
            <a:pPr lvl="1">
              <a:defRPr/>
            </a:pPr>
            <a:r>
              <a:rPr lang="en-US" altLang="ko-KR" smtClean="0">
                <a:latin typeface="Arial" charset="0"/>
                <a:ea typeface="굴림" pitchFamily="50" charset="-127"/>
                <a:cs typeface="Arial" charset="0"/>
              </a:rPr>
              <a:t>Function-based metrics</a:t>
            </a:r>
          </a:p>
          <a:p>
            <a:pPr lvl="1">
              <a:defRPr/>
            </a:pPr>
            <a:r>
              <a:rPr lang="en-US" altLang="ko-KR" smtClean="0">
                <a:latin typeface="Arial" charset="0"/>
                <a:ea typeface="굴림" pitchFamily="50" charset="-127"/>
                <a:cs typeface="Arial" charset="0"/>
              </a:rPr>
              <a:t>Metrics for specification quality</a:t>
            </a:r>
            <a:endParaRPr lang="ko-KR" altLang="en-US" smtClean="0">
              <a:latin typeface="Arial" charset="0"/>
              <a:ea typeface="굴림" pitchFamily="50" charset="-127"/>
              <a:cs typeface="Arial" charset="0"/>
            </a:endParaRPr>
          </a:p>
        </p:txBody>
      </p:sp>
      <p:sp>
        <p:nvSpPr>
          <p:cNvPr id="13316" name="바닥글 개체 틀 3"/>
          <p:cNvSpPr>
            <a:spLocks noGrp="1"/>
          </p:cNvSpPr>
          <p:nvPr>
            <p:ph type="ftr" sz="quarter" idx="10"/>
          </p:nvPr>
        </p:nvSpPr>
        <p:spPr>
          <a:noFill/>
        </p:spPr>
        <p:txBody>
          <a:bodyPr/>
          <a:lstStyle/>
          <a:p>
            <a:endParaRPr lang="en-US" altLang="ko-KR" dirty="0" smtClean="0"/>
          </a:p>
        </p:txBody>
      </p:sp>
      <p:sp>
        <p:nvSpPr>
          <p:cNvPr id="13317" name="슬라이드 번호 개체 틀 4"/>
          <p:cNvSpPr>
            <a:spLocks noGrp="1"/>
          </p:cNvSpPr>
          <p:nvPr>
            <p:ph type="sldNum" sz="quarter" idx="11"/>
          </p:nvPr>
        </p:nvSpPr>
        <p:spPr>
          <a:noFill/>
        </p:spPr>
        <p:txBody>
          <a:bodyPr/>
          <a:lstStyle/>
          <a:p>
            <a:fld id="{59F55E49-2590-4213-A70F-B17A3E051E30}" type="slidenum">
              <a:rPr lang="ko-KR" altLang="en-US" smtClean="0"/>
              <a:pPr/>
              <a:t>13</a:t>
            </a:fld>
            <a:endParaRPr lang="en-US" altLang="ko-K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바닥글 개체 틀 3"/>
          <p:cNvSpPr>
            <a:spLocks noGrp="1"/>
          </p:cNvSpPr>
          <p:nvPr>
            <p:ph type="ftr" sz="quarter" idx="10"/>
          </p:nvPr>
        </p:nvSpPr>
        <p:spPr>
          <a:noFill/>
        </p:spPr>
        <p:txBody>
          <a:bodyPr/>
          <a:lstStyle/>
          <a:p>
            <a:endParaRPr lang="en-US" altLang="ko-KR" dirty="0" smtClean="0"/>
          </a:p>
        </p:txBody>
      </p:sp>
      <p:sp>
        <p:nvSpPr>
          <p:cNvPr id="14339" name="슬라이드 번호 개체 틀 4"/>
          <p:cNvSpPr>
            <a:spLocks noGrp="1"/>
          </p:cNvSpPr>
          <p:nvPr>
            <p:ph type="sldNum" sz="quarter" idx="11"/>
          </p:nvPr>
        </p:nvSpPr>
        <p:spPr>
          <a:noFill/>
        </p:spPr>
        <p:txBody>
          <a:bodyPr/>
          <a:lstStyle/>
          <a:p>
            <a:fld id="{3071CECB-D79E-4C89-9F3F-2D4D83371C8C}" type="slidenum">
              <a:rPr lang="ko-KR" altLang="en-US" smtClean="0"/>
              <a:pPr/>
              <a:t>14</a:t>
            </a:fld>
            <a:endParaRPr lang="en-US" altLang="ko-KR" smtClean="0"/>
          </a:p>
        </p:txBody>
      </p:sp>
      <p:sp>
        <p:nvSpPr>
          <p:cNvPr id="1306626" name="Rectangle 2"/>
          <p:cNvSpPr>
            <a:spLocks noGrp="1" noRot="1" noChangeArrowheads="1"/>
          </p:cNvSpPr>
          <p:nvPr>
            <p:ph type="title"/>
          </p:nvPr>
        </p:nvSpPr>
        <p:spPr>
          <a:xfrm>
            <a:off x="1219200" y="244475"/>
            <a:ext cx="6724650" cy="1016000"/>
          </a:xfrm>
        </p:spPr>
        <p:txBody>
          <a:bodyPr/>
          <a:lstStyle/>
          <a:p>
            <a:pPr eaLnBrk="1" hangingPunct="1">
              <a:defRPr/>
            </a:pPr>
            <a:r>
              <a:rPr lang="en-US" altLang="ko-KR" dirty="0">
                <a:latin typeface="Arial" pitchFamily="34" charset="0"/>
                <a:ea typeface="굴림" pitchFamily="50" charset="-127"/>
                <a:cs typeface="Arial" pitchFamily="34" charset="0"/>
              </a:rPr>
              <a:t>Function-Based Metrics</a:t>
            </a:r>
          </a:p>
        </p:txBody>
      </p:sp>
      <p:sp>
        <p:nvSpPr>
          <p:cNvPr id="1306627" name="Rectangle 3"/>
          <p:cNvSpPr>
            <a:spLocks noGrp="1" noRot="1" noChangeArrowheads="1"/>
          </p:cNvSpPr>
          <p:nvPr>
            <p:ph type="body" idx="1"/>
          </p:nvPr>
        </p:nvSpPr>
        <p:spPr/>
        <p:txBody>
          <a:bodyPr/>
          <a:lstStyle/>
          <a:p>
            <a:pPr eaLnBrk="1" hangingPunct="1">
              <a:defRPr/>
            </a:pPr>
            <a:r>
              <a:rPr lang="en-US" altLang="ko-KR" sz="2000" dirty="0">
                <a:latin typeface="Arial" pitchFamily="34" charset="0"/>
                <a:ea typeface="굴림" pitchFamily="50" charset="-127"/>
                <a:cs typeface="Arial" pitchFamily="34" charset="0"/>
              </a:rPr>
              <a:t>The </a:t>
            </a:r>
            <a:r>
              <a:rPr lang="en-US" altLang="ko-KR" sz="2000" i="1" dirty="0">
                <a:solidFill>
                  <a:srgbClr val="FF9933"/>
                </a:solidFill>
                <a:latin typeface="Arial" pitchFamily="34" charset="0"/>
                <a:ea typeface="굴림" pitchFamily="50" charset="-127"/>
                <a:cs typeface="Arial" pitchFamily="34" charset="0"/>
              </a:rPr>
              <a:t>function point metric</a:t>
            </a:r>
            <a:r>
              <a:rPr lang="en-US" altLang="ko-KR" sz="2000" dirty="0">
                <a:solidFill>
                  <a:srgbClr val="FF9933"/>
                </a:solidFill>
                <a:latin typeface="Arial" pitchFamily="34" charset="0"/>
                <a:ea typeface="굴림" pitchFamily="50" charset="-127"/>
                <a:cs typeface="Arial" pitchFamily="34" charset="0"/>
              </a:rPr>
              <a:t> (FP),</a:t>
            </a:r>
            <a:r>
              <a:rPr lang="en-US" altLang="ko-KR" sz="2000" dirty="0">
                <a:latin typeface="Arial" pitchFamily="34" charset="0"/>
                <a:ea typeface="굴림" pitchFamily="50" charset="-127"/>
                <a:cs typeface="Arial" pitchFamily="34" charset="0"/>
              </a:rPr>
              <a:t> first proposed by Albrecht [ALB79], can be used effectively as a means for measuring the functionality delivered by a system.</a:t>
            </a:r>
          </a:p>
          <a:p>
            <a:pPr eaLnBrk="1" hangingPunct="1">
              <a:defRPr/>
            </a:pPr>
            <a:r>
              <a:rPr lang="en-US" altLang="ko-KR" sz="2000" dirty="0">
                <a:latin typeface="Arial" pitchFamily="34" charset="0"/>
                <a:ea typeface="굴림" pitchFamily="50" charset="-127"/>
                <a:cs typeface="Arial" pitchFamily="34" charset="0"/>
              </a:rPr>
              <a:t>Function points are derived using an empirical relationship based on countable (direct) measures of software's </a:t>
            </a:r>
            <a:r>
              <a:rPr lang="en-US" altLang="ko-KR" sz="2000" dirty="0">
                <a:solidFill>
                  <a:srgbClr val="FF0000"/>
                </a:solidFill>
                <a:latin typeface="Arial" pitchFamily="34" charset="0"/>
                <a:ea typeface="굴림" pitchFamily="50" charset="-127"/>
                <a:cs typeface="Arial" pitchFamily="34" charset="0"/>
              </a:rPr>
              <a:t>information domain </a:t>
            </a:r>
            <a:r>
              <a:rPr lang="en-US" altLang="ko-KR" sz="2000" dirty="0">
                <a:latin typeface="Arial" pitchFamily="34" charset="0"/>
                <a:ea typeface="굴림" pitchFamily="50" charset="-127"/>
                <a:cs typeface="Arial" pitchFamily="34" charset="0"/>
              </a:rPr>
              <a:t>and assessments of </a:t>
            </a:r>
            <a:r>
              <a:rPr lang="en-US" altLang="ko-KR" sz="2000" dirty="0">
                <a:solidFill>
                  <a:srgbClr val="FF0000"/>
                </a:solidFill>
                <a:latin typeface="Arial" pitchFamily="34" charset="0"/>
                <a:ea typeface="굴림" pitchFamily="50" charset="-127"/>
                <a:cs typeface="Arial" pitchFamily="34" charset="0"/>
              </a:rPr>
              <a:t>software complexity</a:t>
            </a:r>
          </a:p>
          <a:p>
            <a:pPr eaLnBrk="1" hangingPunct="1">
              <a:spcBef>
                <a:spcPts val="300"/>
              </a:spcBef>
              <a:defRPr/>
            </a:pPr>
            <a:r>
              <a:rPr lang="en-US" altLang="ko-KR" sz="2000" dirty="0">
                <a:latin typeface="Arial" pitchFamily="34" charset="0"/>
                <a:ea typeface="굴림" pitchFamily="50" charset="-127"/>
                <a:cs typeface="Arial" pitchFamily="34" charset="0"/>
              </a:rPr>
              <a:t>Information domain values are defined in the following manner:</a:t>
            </a:r>
          </a:p>
          <a:p>
            <a:pPr lvl="1" eaLnBrk="1" hangingPunct="1">
              <a:spcBef>
                <a:spcPts val="300"/>
              </a:spcBef>
              <a:defRPr/>
            </a:pPr>
            <a:r>
              <a:rPr lang="en-US" altLang="ko-KR" sz="1800" dirty="0">
                <a:latin typeface="Arial" pitchFamily="34" charset="0"/>
                <a:ea typeface="굴림" pitchFamily="50" charset="-127"/>
                <a:cs typeface="Arial" pitchFamily="34" charset="0"/>
              </a:rPr>
              <a:t>number of external inputs (EIs</a:t>
            </a:r>
            <a:r>
              <a:rPr lang="en-US" altLang="ko-KR" sz="1800" dirty="0" smtClean="0">
                <a:latin typeface="Arial" pitchFamily="34" charset="0"/>
                <a:ea typeface="굴림" pitchFamily="50" charset="-127"/>
                <a:cs typeface="Arial" pitchFamily="34" charset="0"/>
              </a:rPr>
              <a:t>) </a:t>
            </a:r>
          </a:p>
          <a:p>
            <a:pPr lvl="2" eaLnBrk="1" hangingPunct="1">
              <a:spcBef>
                <a:spcPts val="300"/>
              </a:spcBef>
              <a:defRPr/>
            </a:pPr>
            <a:r>
              <a:rPr lang="en-US" altLang="ko-KR" sz="1600" dirty="0" smtClean="0">
                <a:latin typeface="Arial" pitchFamily="34" charset="0"/>
                <a:ea typeface="굴림" pitchFamily="50" charset="-127"/>
                <a:cs typeface="Arial" pitchFamily="34" charset="0"/>
              </a:rPr>
              <a:t>often used to update internal logical files</a:t>
            </a:r>
            <a:endParaRPr lang="en-US" altLang="ko-KR" sz="1600" dirty="0">
              <a:latin typeface="Arial" pitchFamily="34" charset="0"/>
              <a:ea typeface="굴림" pitchFamily="50" charset="-127"/>
              <a:cs typeface="Arial" pitchFamily="34" charset="0"/>
            </a:endParaRPr>
          </a:p>
          <a:p>
            <a:pPr lvl="1" eaLnBrk="1" hangingPunct="1">
              <a:spcBef>
                <a:spcPts val="300"/>
              </a:spcBef>
              <a:defRPr/>
            </a:pPr>
            <a:r>
              <a:rPr lang="en-US" altLang="ko-KR" sz="1800" dirty="0">
                <a:latin typeface="Arial" pitchFamily="34" charset="0"/>
                <a:ea typeface="굴림" pitchFamily="50" charset="-127"/>
                <a:cs typeface="Arial" pitchFamily="34" charset="0"/>
              </a:rPr>
              <a:t>number of external outputs (EOs)</a:t>
            </a:r>
          </a:p>
          <a:p>
            <a:pPr lvl="1" eaLnBrk="1" hangingPunct="1">
              <a:spcBef>
                <a:spcPts val="300"/>
              </a:spcBef>
              <a:defRPr/>
            </a:pPr>
            <a:r>
              <a:rPr lang="en-US" altLang="ko-KR" sz="1800" dirty="0">
                <a:latin typeface="Arial" pitchFamily="34" charset="0"/>
                <a:ea typeface="굴림" pitchFamily="50" charset="-127"/>
                <a:cs typeface="Arial" pitchFamily="34" charset="0"/>
              </a:rPr>
              <a:t>number of external inquiries (EQs)</a:t>
            </a:r>
          </a:p>
          <a:p>
            <a:pPr lvl="1" eaLnBrk="1" hangingPunct="1">
              <a:spcBef>
                <a:spcPts val="300"/>
              </a:spcBef>
              <a:defRPr/>
            </a:pPr>
            <a:r>
              <a:rPr lang="en-US" altLang="ko-KR" sz="1800" dirty="0">
                <a:latin typeface="Arial" pitchFamily="34" charset="0"/>
                <a:ea typeface="굴림" pitchFamily="50" charset="-127"/>
                <a:cs typeface="Arial" pitchFamily="34" charset="0"/>
              </a:rPr>
              <a:t>number of internal logical files (ILFs)</a:t>
            </a:r>
          </a:p>
          <a:p>
            <a:pPr lvl="1" eaLnBrk="1" hangingPunct="1">
              <a:spcBef>
                <a:spcPts val="300"/>
              </a:spcBef>
              <a:defRPr/>
            </a:pPr>
            <a:r>
              <a:rPr lang="en-US" altLang="ko-KR" sz="1800" dirty="0">
                <a:latin typeface="Arial" pitchFamily="34" charset="0"/>
                <a:ea typeface="굴림" pitchFamily="50" charset="-127"/>
                <a:cs typeface="Arial" pitchFamily="34" charset="0"/>
              </a:rPr>
              <a:t>Number of external interface files (EIFs</a:t>
            </a:r>
            <a:r>
              <a:rPr lang="en-US" altLang="ko-KR" sz="1800" dirty="0" smtClean="0">
                <a:latin typeface="Arial" pitchFamily="34" charset="0"/>
                <a:ea typeface="굴림" pitchFamily="50" charset="-127"/>
                <a:cs typeface="Arial" pitchFamily="34" charset="0"/>
              </a:rPr>
              <a:t>) (</a:t>
            </a:r>
          </a:p>
          <a:p>
            <a:pPr lvl="2" eaLnBrk="1" hangingPunct="1">
              <a:spcBef>
                <a:spcPts val="300"/>
              </a:spcBef>
              <a:defRPr/>
            </a:pPr>
            <a:endParaRPr lang="en-US" altLang="ko-KR" sz="2200" dirty="0">
              <a:latin typeface="Arial" pitchFamily="34" charset="0"/>
              <a:ea typeface="굴림" pitchFamily="50" charset="-127"/>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바닥글 개체 틀 3"/>
          <p:cNvSpPr>
            <a:spLocks noGrp="1"/>
          </p:cNvSpPr>
          <p:nvPr>
            <p:ph type="ftr" sz="quarter" idx="10"/>
          </p:nvPr>
        </p:nvSpPr>
        <p:spPr>
          <a:noFill/>
        </p:spPr>
        <p:txBody>
          <a:bodyPr/>
          <a:lstStyle/>
          <a:p>
            <a:endParaRPr lang="en-US" altLang="ko-KR" dirty="0" smtClean="0"/>
          </a:p>
        </p:txBody>
      </p:sp>
      <p:sp>
        <p:nvSpPr>
          <p:cNvPr id="15363" name="슬라이드 번호 개체 틀 4"/>
          <p:cNvSpPr>
            <a:spLocks noGrp="1"/>
          </p:cNvSpPr>
          <p:nvPr>
            <p:ph type="sldNum" sz="quarter" idx="11"/>
          </p:nvPr>
        </p:nvSpPr>
        <p:spPr>
          <a:noFill/>
        </p:spPr>
        <p:txBody>
          <a:bodyPr/>
          <a:lstStyle/>
          <a:p>
            <a:fld id="{EB2FB848-EA81-4922-B734-92D8F891FA91}" type="slidenum">
              <a:rPr lang="ko-KR" altLang="en-US" smtClean="0"/>
              <a:pPr/>
              <a:t>15</a:t>
            </a:fld>
            <a:endParaRPr lang="en-US" altLang="ko-KR" smtClean="0"/>
          </a:p>
        </p:txBody>
      </p:sp>
      <p:sp>
        <p:nvSpPr>
          <p:cNvPr id="1307651" name="Rectangle 3"/>
          <p:cNvSpPr>
            <a:spLocks noGrp="1" noRot="1" noChangeArrowheads="1"/>
          </p:cNvSpPr>
          <p:nvPr>
            <p:ph type="title"/>
          </p:nvPr>
        </p:nvSpPr>
        <p:spPr>
          <a:xfrm>
            <a:off x="2411413" y="244475"/>
            <a:ext cx="4335462" cy="1016000"/>
          </a:xfrm>
        </p:spPr>
        <p:txBody>
          <a:bodyPr/>
          <a:lstStyle/>
          <a:p>
            <a:pPr eaLnBrk="1" hangingPunct="1">
              <a:defRPr/>
            </a:pPr>
            <a:r>
              <a:rPr lang="en-US" altLang="ko-KR">
                <a:latin typeface="Arial" pitchFamily="34" charset="0"/>
                <a:ea typeface="굴림" pitchFamily="50" charset="-127"/>
                <a:cs typeface="Arial" pitchFamily="34" charset="0"/>
              </a:rPr>
              <a:t>Function Points</a:t>
            </a:r>
          </a:p>
        </p:txBody>
      </p:sp>
      <p:pic>
        <p:nvPicPr>
          <p:cNvPr id="15365" name="Picture 4"/>
          <p:cNvPicPr>
            <a:picLocks noChangeAspect="1" noChangeArrowheads="1"/>
          </p:cNvPicPr>
          <p:nvPr/>
        </p:nvPicPr>
        <p:blipFill>
          <a:blip r:embed="rId2"/>
          <a:srcRect/>
          <a:stretch>
            <a:fillRect/>
          </a:stretch>
        </p:blipFill>
        <p:spPr bwMode="auto">
          <a:xfrm>
            <a:off x="404813" y="1219661"/>
            <a:ext cx="8385175" cy="3336925"/>
          </a:xfrm>
          <a:prstGeom prst="rect">
            <a:avLst/>
          </a:prstGeom>
          <a:noFill/>
          <a:ln w="12700">
            <a:noFill/>
            <a:miter lim="800000"/>
            <a:headEnd/>
            <a:tailEnd/>
          </a:ln>
        </p:spPr>
      </p:pic>
      <p:sp>
        <p:nvSpPr>
          <p:cNvPr id="15366" name="Text Box 5"/>
          <p:cNvSpPr txBox="1">
            <a:spLocks noChangeArrowheads="1"/>
          </p:cNvSpPr>
          <p:nvPr/>
        </p:nvSpPr>
        <p:spPr bwMode="auto">
          <a:xfrm>
            <a:off x="1654175" y="4689475"/>
            <a:ext cx="6734175" cy="942975"/>
          </a:xfrm>
          <a:prstGeom prst="rect">
            <a:avLst/>
          </a:prstGeom>
          <a:noFill/>
          <a:ln w="12700">
            <a:noFill/>
            <a:miter lim="800000"/>
            <a:headEnd/>
            <a:tailEnd/>
          </a:ln>
        </p:spPr>
        <p:txBody>
          <a:bodyPr>
            <a:spAutoFit/>
          </a:bodyPr>
          <a:lstStyle/>
          <a:p>
            <a:r>
              <a:rPr lang="en-US" altLang="ko-KR" sz="2400" dirty="0">
                <a:solidFill>
                  <a:schemeClr val="bg1"/>
                </a:solidFill>
                <a:ea typeface="굴림" pitchFamily="50" charset="-127"/>
              </a:rPr>
              <a:t>FP = count total x (0.65 + 0.01 x ∑(F</a:t>
            </a:r>
            <a:r>
              <a:rPr lang="en-US" altLang="ko-KR" sz="2400" baseline="-25000" dirty="0">
                <a:solidFill>
                  <a:schemeClr val="bg1"/>
                </a:solidFill>
                <a:ea typeface="굴림" pitchFamily="50" charset="-127"/>
              </a:rPr>
              <a:t>i</a:t>
            </a:r>
            <a:r>
              <a:rPr lang="en-US" altLang="ko-KR" sz="2400" dirty="0">
                <a:solidFill>
                  <a:schemeClr val="bg1"/>
                </a:solidFill>
                <a:ea typeface="굴림" pitchFamily="50" charset="-127"/>
              </a:rPr>
              <a:t>)) </a:t>
            </a:r>
          </a:p>
          <a:p>
            <a:r>
              <a:rPr lang="en-US" altLang="ko-KR" sz="2000" dirty="0">
                <a:solidFill>
                  <a:schemeClr val="bg1"/>
                </a:solidFill>
                <a:ea typeface="굴림" pitchFamily="50" charset="-127"/>
              </a:rPr>
              <a:t>where </a:t>
            </a:r>
            <a:r>
              <a:rPr lang="en-US" altLang="ko-KR" dirty="0" err="1">
                <a:solidFill>
                  <a:schemeClr val="bg1"/>
                </a:solidFill>
                <a:ea typeface="굴림" pitchFamily="50" charset="-127"/>
              </a:rPr>
              <a:t>Fi’s</a:t>
            </a:r>
            <a:r>
              <a:rPr lang="en-US" altLang="ko-KR" dirty="0">
                <a:solidFill>
                  <a:schemeClr val="bg1"/>
                </a:solidFill>
                <a:ea typeface="굴림" pitchFamily="50" charset="-127"/>
              </a:rPr>
              <a:t> are value adjustment factors based on responses to the 14 </a:t>
            </a:r>
            <a:r>
              <a:rPr lang="en-US" altLang="ko-KR" dirty="0" smtClean="0">
                <a:solidFill>
                  <a:schemeClr val="bg1"/>
                </a:solidFill>
                <a:ea typeface="굴림" pitchFamily="50" charset="-127"/>
              </a:rPr>
              <a:t>questions</a:t>
            </a:r>
            <a:endParaRPr lang="en-US" altLang="ko-KR" dirty="0">
              <a:solidFill>
                <a:schemeClr val="bg1"/>
              </a:solidFill>
              <a:ea typeface="굴림" pitchFamily="50" charset="-127"/>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3"/>
          <p:cNvSpPr>
            <a:spLocks noGrp="1"/>
          </p:cNvSpPr>
          <p:nvPr>
            <p:ph type="ftr" sz="quarter" idx="10"/>
          </p:nvPr>
        </p:nvSpPr>
        <p:spPr>
          <a:noFill/>
        </p:spPr>
        <p:txBody>
          <a:bodyPr/>
          <a:lstStyle/>
          <a:p>
            <a:endParaRPr lang="en-US" altLang="ko-KR" dirty="0" smtClean="0"/>
          </a:p>
        </p:txBody>
      </p:sp>
      <p:sp>
        <p:nvSpPr>
          <p:cNvPr id="16387" name="슬라이드 번호 개체 틀 4"/>
          <p:cNvSpPr>
            <a:spLocks noGrp="1"/>
          </p:cNvSpPr>
          <p:nvPr>
            <p:ph type="sldNum" sz="quarter" idx="11"/>
          </p:nvPr>
        </p:nvSpPr>
        <p:spPr>
          <a:noFill/>
        </p:spPr>
        <p:txBody>
          <a:bodyPr/>
          <a:lstStyle/>
          <a:p>
            <a:fld id="{BCB3B44E-8A7A-4576-912B-FF97E1D783DB}" type="slidenum">
              <a:rPr lang="ko-KR" altLang="en-US" smtClean="0"/>
              <a:pPr/>
              <a:t>16</a:t>
            </a:fld>
            <a:endParaRPr lang="en-US" altLang="ko-KR" smtClean="0"/>
          </a:p>
        </p:txBody>
      </p:sp>
      <p:pic>
        <p:nvPicPr>
          <p:cNvPr id="1638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55738" y="-236538"/>
            <a:ext cx="6194425" cy="3681413"/>
          </a:xfrm>
          <a:prstGeom prst="rect">
            <a:avLst/>
          </a:prstGeom>
          <a:noFill/>
          <a:ln w="9525">
            <a:noFill/>
            <a:miter lim="800000"/>
            <a:headEnd/>
            <a:tailEnd/>
          </a:ln>
        </p:spPr>
      </p:pic>
      <p:pic>
        <p:nvPicPr>
          <p:cNvPr id="16389" name="Picture 5"/>
          <p:cNvPicPr>
            <a:picLocks noChangeAspect="1" noChangeArrowheads="1"/>
          </p:cNvPicPr>
          <p:nvPr/>
        </p:nvPicPr>
        <p:blipFill>
          <a:blip r:embed="rId3"/>
          <a:srcRect/>
          <a:stretch>
            <a:fillRect/>
          </a:stretch>
        </p:blipFill>
        <p:spPr bwMode="auto">
          <a:xfrm>
            <a:off x="1679575" y="3359150"/>
            <a:ext cx="5827713" cy="27368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smtClean="0">
                <a:latin typeface="Arial" charset="0"/>
                <a:ea typeface="굴림" pitchFamily="50" charset="-127"/>
                <a:cs typeface="Arial" charset="0"/>
              </a:rPr>
              <a:t>Value Adjustment Factors (F</a:t>
            </a:r>
            <a:r>
              <a:rPr lang="en-US" altLang="ko-KR" baseline="-25000" smtClean="0">
                <a:latin typeface="Arial" charset="0"/>
                <a:ea typeface="굴림" pitchFamily="50" charset="-127"/>
                <a:cs typeface="Arial" charset="0"/>
              </a:rPr>
              <a:t>i</a:t>
            </a:r>
            <a:r>
              <a:rPr lang="en-US" altLang="ko-KR" smtClean="0">
                <a:latin typeface="Arial" charset="0"/>
                <a:ea typeface="굴림" pitchFamily="50" charset="-127"/>
                <a:cs typeface="Arial" charset="0"/>
              </a:rPr>
              <a:t>)</a:t>
            </a:r>
            <a:endParaRPr lang="ko-KR" altLang="en-US" baseline="-25000" smtClean="0">
              <a:latin typeface="Arial" charset="0"/>
              <a:ea typeface="굴림" pitchFamily="50" charset="-127"/>
              <a:cs typeface="Arial" charset="0"/>
            </a:endParaRPr>
          </a:p>
        </p:txBody>
      </p:sp>
      <p:sp>
        <p:nvSpPr>
          <p:cNvPr id="3" name="내용 개체 틀 2"/>
          <p:cNvSpPr>
            <a:spLocks noGrp="1"/>
          </p:cNvSpPr>
          <p:nvPr>
            <p:ph idx="1"/>
          </p:nvPr>
        </p:nvSpPr>
        <p:spPr>
          <a:xfrm>
            <a:off x="201613" y="1308100"/>
            <a:ext cx="8686800" cy="3998913"/>
          </a:xfrm>
        </p:spPr>
        <p:txBody>
          <a:bodyPr/>
          <a:lstStyle/>
          <a:p>
            <a:pPr>
              <a:defRPr/>
            </a:pPr>
            <a:r>
              <a:rPr lang="en-US" altLang="ko-KR" dirty="0" smtClean="0">
                <a:latin typeface="Arial" pitchFamily="34" charset="0"/>
                <a:cs typeface="Arial" pitchFamily="34" charset="0"/>
              </a:rPr>
              <a:t>Following questions should be answered using a scale that ranges from 0 (not important) to 5 (absolutely essential)</a:t>
            </a:r>
          </a:p>
          <a:p>
            <a:pPr lvl="1">
              <a:defRPr/>
            </a:pPr>
            <a:r>
              <a:rPr lang="en-US" altLang="ko-KR" dirty="0" smtClean="0">
                <a:latin typeface="Arial" pitchFamily="34" charset="0"/>
                <a:cs typeface="Arial" pitchFamily="34" charset="0"/>
              </a:rPr>
              <a:t>Does the system require reliable backup and recovery?</a:t>
            </a:r>
          </a:p>
          <a:p>
            <a:pPr lvl="1">
              <a:defRPr/>
            </a:pPr>
            <a:r>
              <a:rPr lang="en-US" altLang="ko-KR" dirty="0" smtClean="0">
                <a:latin typeface="Arial" pitchFamily="34" charset="0"/>
                <a:cs typeface="Arial" pitchFamily="34" charset="0"/>
              </a:rPr>
              <a:t>Are specialized data communications required to transfer information to or from the application?</a:t>
            </a:r>
          </a:p>
          <a:p>
            <a:pPr lvl="1">
              <a:defRPr/>
            </a:pPr>
            <a:r>
              <a:rPr lang="en-US" altLang="ko-KR" dirty="0" smtClean="0">
                <a:latin typeface="Arial" pitchFamily="34" charset="0"/>
                <a:cs typeface="Arial" pitchFamily="34" charset="0"/>
              </a:rPr>
              <a:t>Are there distributed processing functions?</a:t>
            </a:r>
          </a:p>
          <a:p>
            <a:pPr lvl="1">
              <a:defRPr/>
            </a:pPr>
            <a:r>
              <a:rPr lang="en-US" altLang="ko-KR" dirty="0" smtClean="0">
                <a:latin typeface="Arial" pitchFamily="34" charset="0"/>
                <a:cs typeface="Arial" pitchFamily="34" charset="0"/>
              </a:rPr>
              <a:t>Is performance critical?</a:t>
            </a:r>
          </a:p>
          <a:p>
            <a:pPr lvl="1">
              <a:defRPr/>
            </a:pPr>
            <a:r>
              <a:rPr lang="en-US" altLang="ko-KR" dirty="0" smtClean="0">
                <a:latin typeface="Arial" pitchFamily="34" charset="0"/>
                <a:cs typeface="Arial" pitchFamily="34" charset="0"/>
              </a:rPr>
              <a:t>Will the system run in an existing, heavily utilized operational environment?</a:t>
            </a:r>
          </a:p>
          <a:p>
            <a:pPr lvl="1">
              <a:defRPr/>
            </a:pPr>
            <a:r>
              <a:rPr lang="en-US" altLang="ko-KR" dirty="0" smtClean="0">
                <a:latin typeface="Arial" pitchFamily="34" charset="0"/>
                <a:cs typeface="Arial" pitchFamily="34" charset="0"/>
              </a:rPr>
              <a:t>Does the system require on-line data entry?</a:t>
            </a:r>
          </a:p>
          <a:p>
            <a:pPr lvl="1">
              <a:defRPr/>
            </a:pPr>
            <a:r>
              <a:rPr lang="en-US" altLang="ko-KR" dirty="0" smtClean="0">
                <a:latin typeface="Arial" pitchFamily="34" charset="0"/>
                <a:cs typeface="Arial" pitchFamily="34" charset="0"/>
              </a:rPr>
              <a:t>Does the on-line data entry require the input transaction to be built over multiple screens or operations?</a:t>
            </a:r>
          </a:p>
        </p:txBody>
      </p:sp>
      <p:sp>
        <p:nvSpPr>
          <p:cNvPr id="17412" name="바닥글 개체 틀 3"/>
          <p:cNvSpPr>
            <a:spLocks noGrp="1"/>
          </p:cNvSpPr>
          <p:nvPr>
            <p:ph type="ftr" sz="quarter" idx="10"/>
          </p:nvPr>
        </p:nvSpPr>
        <p:spPr>
          <a:noFill/>
        </p:spPr>
        <p:txBody>
          <a:bodyPr/>
          <a:lstStyle/>
          <a:p>
            <a:endParaRPr lang="en-US" altLang="ko-KR" dirty="0" smtClean="0"/>
          </a:p>
        </p:txBody>
      </p:sp>
      <p:sp>
        <p:nvSpPr>
          <p:cNvPr id="17413" name="슬라이드 번호 개체 틀 4"/>
          <p:cNvSpPr>
            <a:spLocks noGrp="1"/>
          </p:cNvSpPr>
          <p:nvPr>
            <p:ph type="sldNum" sz="quarter" idx="11"/>
          </p:nvPr>
        </p:nvSpPr>
        <p:spPr>
          <a:noFill/>
        </p:spPr>
        <p:txBody>
          <a:bodyPr/>
          <a:lstStyle/>
          <a:p>
            <a:fld id="{EA6A1BC9-BCDB-4210-9FF4-22B7153484FF}" type="slidenum">
              <a:rPr lang="ko-KR" altLang="en-US" smtClean="0"/>
              <a:pPr/>
              <a:t>17</a:t>
            </a:fld>
            <a:endParaRPr lang="en-US" altLang="ko-K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바닥글 개체 틀 3"/>
          <p:cNvSpPr>
            <a:spLocks noGrp="1"/>
          </p:cNvSpPr>
          <p:nvPr>
            <p:ph type="ftr" sz="quarter" idx="10"/>
          </p:nvPr>
        </p:nvSpPr>
        <p:spPr>
          <a:noFill/>
        </p:spPr>
        <p:txBody>
          <a:bodyPr/>
          <a:lstStyle/>
          <a:p>
            <a:endParaRPr lang="en-US" altLang="ko-KR" dirty="0" smtClean="0"/>
          </a:p>
        </p:txBody>
      </p:sp>
      <p:sp>
        <p:nvSpPr>
          <p:cNvPr id="18435" name="슬라이드 번호 개체 틀 4"/>
          <p:cNvSpPr>
            <a:spLocks noGrp="1"/>
          </p:cNvSpPr>
          <p:nvPr>
            <p:ph type="sldNum" sz="quarter" idx="11"/>
          </p:nvPr>
        </p:nvSpPr>
        <p:spPr>
          <a:noFill/>
        </p:spPr>
        <p:txBody>
          <a:bodyPr/>
          <a:lstStyle/>
          <a:p>
            <a:fld id="{DFADC29B-451A-44F0-9B62-6C1B6E8E0C6E}" type="slidenum">
              <a:rPr lang="ko-KR" altLang="en-US" smtClean="0"/>
              <a:pPr/>
              <a:t>18</a:t>
            </a:fld>
            <a:endParaRPr lang="en-US" altLang="ko-KR" smtClean="0"/>
          </a:p>
        </p:txBody>
      </p:sp>
      <p:sp>
        <p:nvSpPr>
          <p:cNvPr id="1323010" name="Rectangle 2"/>
          <p:cNvSpPr>
            <a:spLocks noGrp="1" noRot="1" noChangeArrowheads="1"/>
          </p:cNvSpPr>
          <p:nvPr>
            <p:ph type="title"/>
          </p:nvPr>
        </p:nvSpPr>
        <p:spPr/>
        <p:txBody>
          <a:bodyPr/>
          <a:lstStyle/>
          <a:p>
            <a:pPr eaLnBrk="1" hangingPunct="1">
              <a:defRPr/>
            </a:pPr>
            <a:r>
              <a:rPr lang="en-US" altLang="ko-KR" dirty="0">
                <a:latin typeface="Arial" pitchFamily="34" charset="0"/>
                <a:ea typeface="굴림" pitchFamily="50" charset="-127"/>
                <a:cs typeface="Arial" pitchFamily="34" charset="0"/>
              </a:rPr>
              <a:t>Usage of Function Points</a:t>
            </a:r>
          </a:p>
        </p:txBody>
      </p:sp>
      <p:sp>
        <p:nvSpPr>
          <p:cNvPr id="1323011" name="Rectangle 3"/>
          <p:cNvSpPr>
            <a:spLocks noGrp="1" noRot="1" noChangeArrowheads="1"/>
          </p:cNvSpPr>
          <p:nvPr>
            <p:ph type="body" idx="1"/>
          </p:nvPr>
        </p:nvSpPr>
        <p:spPr>
          <a:xfrm>
            <a:off x="457200" y="1152525"/>
            <a:ext cx="8229600" cy="3998913"/>
          </a:xfrm>
        </p:spPr>
        <p:txBody>
          <a:bodyPr/>
          <a:lstStyle/>
          <a:p>
            <a:pPr eaLnBrk="1" hangingPunct="1">
              <a:defRPr/>
            </a:pPr>
            <a:r>
              <a:rPr lang="en-US" altLang="ko-KR" sz="1800" dirty="0">
                <a:latin typeface="Arial" pitchFamily="34" charset="0"/>
                <a:ea typeface="굴림" pitchFamily="50" charset="-127"/>
                <a:cs typeface="Arial" pitchFamily="34" charset="0"/>
              </a:rPr>
              <a:t>Assume that </a:t>
            </a:r>
          </a:p>
          <a:p>
            <a:pPr lvl="1" eaLnBrk="1" hangingPunct="1">
              <a:defRPr/>
            </a:pPr>
            <a:r>
              <a:rPr lang="en-US" altLang="ko-KR" sz="1600" dirty="0">
                <a:solidFill>
                  <a:srgbClr val="FF0000"/>
                </a:solidFill>
                <a:latin typeface="Arial" pitchFamily="34" charset="0"/>
                <a:ea typeface="굴림" pitchFamily="50" charset="-127"/>
                <a:cs typeface="Arial" pitchFamily="34" charset="0"/>
              </a:rPr>
              <a:t>past data </a:t>
            </a:r>
            <a:r>
              <a:rPr lang="en-US" altLang="ko-KR" sz="1600" dirty="0">
                <a:latin typeface="Arial" pitchFamily="34" charset="0"/>
                <a:ea typeface="굴림" pitchFamily="50" charset="-127"/>
                <a:cs typeface="Arial" pitchFamily="34" charset="0"/>
              </a:rPr>
              <a:t>indicates that one FP translates into 60 lines of code</a:t>
            </a:r>
          </a:p>
          <a:p>
            <a:pPr lvl="1" eaLnBrk="1" hangingPunct="1">
              <a:defRPr/>
            </a:pPr>
            <a:r>
              <a:rPr lang="en-US" altLang="ko-KR" sz="1600" dirty="0">
                <a:latin typeface="Arial" pitchFamily="34" charset="0"/>
                <a:ea typeface="굴림" pitchFamily="50" charset="-127"/>
                <a:cs typeface="Arial" pitchFamily="34" charset="0"/>
              </a:rPr>
              <a:t>12 FPs are produced for each person-month of effort</a:t>
            </a:r>
          </a:p>
          <a:p>
            <a:pPr lvl="1" eaLnBrk="1" hangingPunct="1">
              <a:defRPr/>
            </a:pPr>
            <a:r>
              <a:rPr lang="en-US" altLang="ko-KR" sz="1600" dirty="0">
                <a:latin typeface="Arial" pitchFamily="34" charset="0"/>
                <a:ea typeface="굴림" pitchFamily="50" charset="-127"/>
                <a:cs typeface="Arial" pitchFamily="34" charset="0"/>
              </a:rPr>
              <a:t>Past projects have found an average of 3 errors per FP during analysis and design reviews</a:t>
            </a:r>
          </a:p>
          <a:p>
            <a:pPr lvl="1" eaLnBrk="1" hangingPunct="1">
              <a:defRPr/>
            </a:pPr>
            <a:r>
              <a:rPr lang="en-US" altLang="ko-KR" sz="1600" dirty="0">
                <a:latin typeface="Arial" pitchFamily="34" charset="0"/>
                <a:ea typeface="굴림" pitchFamily="50" charset="-127"/>
                <a:cs typeface="Arial" pitchFamily="34" charset="0"/>
              </a:rPr>
              <a:t>4 errors per FP during unit and integration testing</a:t>
            </a:r>
          </a:p>
          <a:p>
            <a:pPr eaLnBrk="1" hangingPunct="1">
              <a:defRPr/>
            </a:pPr>
            <a:r>
              <a:rPr lang="en-US" altLang="ko-KR" sz="1800" dirty="0" smtClean="0">
                <a:latin typeface="Arial" pitchFamily="34" charset="0"/>
                <a:ea typeface="굴림" pitchFamily="50" charset="-127"/>
                <a:cs typeface="Arial" pitchFamily="34" charset="0"/>
              </a:rPr>
              <a:t>These data can help SW engineers assess the completeness of their review and testing activities.  </a:t>
            </a:r>
          </a:p>
          <a:p>
            <a:pPr eaLnBrk="1" hangingPunct="1">
              <a:defRPr/>
            </a:pPr>
            <a:r>
              <a:rPr lang="en-US" altLang="ko-KR" sz="1800" dirty="0" smtClean="0">
                <a:latin typeface="Arial" pitchFamily="34" charset="0"/>
                <a:ea typeface="굴림" pitchFamily="50" charset="-127"/>
                <a:cs typeface="Arial" pitchFamily="34" charset="0"/>
              </a:rPr>
              <a:t>Suppose </a:t>
            </a:r>
            <a:r>
              <a:rPr lang="en-US" altLang="ko-KR" sz="1800" dirty="0">
                <a:latin typeface="Arial" pitchFamily="34" charset="0"/>
                <a:ea typeface="굴림" pitchFamily="50" charset="-127"/>
                <a:cs typeface="Arial" pitchFamily="34" charset="0"/>
              </a:rPr>
              <a:t>that </a:t>
            </a:r>
            <a:r>
              <a:rPr lang="en-US" altLang="ko-KR" sz="1800" dirty="0" err="1">
                <a:latin typeface="Arial" pitchFamily="34" charset="0"/>
                <a:ea typeface="굴림" pitchFamily="50" charset="-127"/>
                <a:cs typeface="Arial" pitchFamily="34" charset="0"/>
              </a:rPr>
              <a:t>Safehome</a:t>
            </a:r>
            <a:r>
              <a:rPr lang="en-US" altLang="ko-KR" sz="1800" dirty="0">
                <a:latin typeface="Arial" pitchFamily="34" charset="0"/>
                <a:ea typeface="굴림" pitchFamily="50" charset="-127"/>
                <a:cs typeface="Arial" pitchFamily="34" charset="0"/>
              </a:rPr>
              <a:t> has 56 </a:t>
            </a:r>
            <a:r>
              <a:rPr lang="en-US" altLang="ko-KR" sz="1800" dirty="0" smtClean="0">
                <a:latin typeface="Arial" pitchFamily="34" charset="0"/>
                <a:ea typeface="굴림" pitchFamily="50" charset="-127"/>
                <a:cs typeface="Arial" pitchFamily="34" charset="0"/>
              </a:rPr>
              <a:t>FPs </a:t>
            </a:r>
          </a:p>
          <a:p>
            <a:pPr lvl="1" eaLnBrk="1" hangingPunct="1">
              <a:defRPr/>
            </a:pPr>
            <a:r>
              <a:rPr lang="en-US" altLang="ko-KR" sz="1600" dirty="0" smtClean="0">
                <a:latin typeface="Arial" pitchFamily="34" charset="0"/>
                <a:ea typeface="굴림" pitchFamily="50" charset="-127"/>
                <a:cs typeface="Arial" pitchFamily="34" charset="0"/>
              </a:rPr>
              <a:t>56 =50 x [0.65 +0.01 x </a:t>
            </a:r>
            <a:r>
              <a:rPr lang="en-US" altLang="ko-KR" sz="1600" b="1" dirty="0" smtClean="0">
                <a:effectLst/>
                <a:latin typeface="Arial" pitchFamily="34" charset="0"/>
                <a:ea typeface="굴림" pitchFamily="50" charset="-127"/>
                <a:cs typeface="Arial" pitchFamily="34" charset="0"/>
              </a:rPr>
              <a:t>∑</a:t>
            </a:r>
            <a:r>
              <a:rPr lang="en-US" altLang="ko-KR" sz="1600" b="1" dirty="0">
                <a:effectLst/>
                <a:latin typeface="Arial" pitchFamily="34" charset="0"/>
                <a:ea typeface="굴림" pitchFamily="50" charset="-127"/>
                <a:cs typeface="Arial" pitchFamily="34" charset="0"/>
              </a:rPr>
              <a:t>(</a:t>
            </a:r>
            <a:r>
              <a:rPr lang="en-US" altLang="ko-KR" sz="1600" b="1" dirty="0" err="1">
                <a:effectLst/>
                <a:latin typeface="Arial" pitchFamily="34" charset="0"/>
                <a:ea typeface="굴림" pitchFamily="50" charset="-127"/>
                <a:cs typeface="Arial" pitchFamily="34" charset="0"/>
              </a:rPr>
              <a:t>F</a:t>
            </a:r>
            <a:r>
              <a:rPr lang="en-US" altLang="ko-KR" sz="1600" b="1" baseline="-25000" dirty="0" err="1">
                <a:effectLst/>
                <a:latin typeface="Arial" pitchFamily="34" charset="0"/>
                <a:ea typeface="굴림" pitchFamily="50" charset="-127"/>
                <a:cs typeface="Arial" pitchFamily="34" charset="0"/>
              </a:rPr>
              <a:t>i</a:t>
            </a:r>
            <a:r>
              <a:rPr lang="en-US" altLang="ko-KR" sz="1600" b="1" dirty="0">
                <a:effectLst/>
                <a:latin typeface="Arial" pitchFamily="34" charset="0"/>
                <a:ea typeface="굴림" pitchFamily="50" charset="-127"/>
                <a:cs typeface="Arial" pitchFamily="34" charset="0"/>
              </a:rPr>
              <a:t>)</a:t>
            </a:r>
            <a:r>
              <a:rPr lang="en-US" altLang="ko-KR" sz="1600" dirty="0">
                <a:latin typeface="Arial" pitchFamily="34" charset="0"/>
                <a:ea typeface="굴림" pitchFamily="50" charset="-127"/>
                <a:cs typeface="Arial" pitchFamily="34" charset="0"/>
              </a:rPr>
              <a:t> </a:t>
            </a:r>
            <a:r>
              <a:rPr lang="en-US" altLang="ko-KR" sz="1600" dirty="0" smtClean="0">
                <a:latin typeface="Arial" pitchFamily="34" charset="0"/>
                <a:ea typeface="굴림" pitchFamily="50" charset="-127"/>
                <a:cs typeface="Arial" pitchFamily="34" charset="0"/>
              </a:rPr>
              <a:t>(= 46)]</a:t>
            </a:r>
            <a:endParaRPr lang="en-US" altLang="ko-KR" sz="1600" dirty="0">
              <a:latin typeface="Arial" pitchFamily="34" charset="0"/>
              <a:ea typeface="굴림" pitchFamily="50" charset="-127"/>
              <a:cs typeface="Arial" pitchFamily="34" charset="0"/>
            </a:endParaRPr>
          </a:p>
          <a:p>
            <a:pPr eaLnBrk="1" hangingPunct="1">
              <a:defRPr/>
            </a:pPr>
            <a:r>
              <a:rPr lang="en-US" altLang="ko-KR" sz="2000" dirty="0" err="1" smtClean="0">
                <a:latin typeface="Arial" pitchFamily="34" charset="0"/>
                <a:ea typeface="굴림" pitchFamily="50" charset="-127"/>
                <a:cs typeface="Arial" pitchFamily="34" charset="0"/>
              </a:rPr>
              <a:t>Safehome</a:t>
            </a:r>
            <a:r>
              <a:rPr lang="en-US" altLang="ko-KR" sz="2000" dirty="0" smtClean="0">
                <a:latin typeface="Arial" pitchFamily="34" charset="0"/>
                <a:ea typeface="굴림" pitchFamily="50" charset="-127"/>
                <a:cs typeface="Arial" pitchFamily="34" charset="0"/>
              </a:rPr>
              <a:t> will be</a:t>
            </a:r>
          </a:p>
          <a:p>
            <a:pPr lvl="1" eaLnBrk="1" hangingPunct="1">
              <a:defRPr/>
            </a:pPr>
            <a:r>
              <a:rPr lang="en-US" altLang="ko-KR" sz="1600" dirty="0" smtClean="0">
                <a:latin typeface="Arial" pitchFamily="34" charset="0"/>
                <a:ea typeface="굴림" pitchFamily="50" charset="-127"/>
                <a:cs typeface="Arial" pitchFamily="34" charset="0"/>
              </a:rPr>
              <a:t>Expected size: 60 lines * 56 =3360 lines</a:t>
            </a:r>
          </a:p>
          <a:p>
            <a:pPr lvl="1" eaLnBrk="1" hangingPunct="1">
              <a:defRPr/>
            </a:pPr>
            <a:r>
              <a:rPr lang="en-US" altLang="ko-KR" sz="1600" dirty="0" smtClean="0">
                <a:latin typeface="Arial" pitchFamily="34" charset="0"/>
                <a:ea typeface="굴림" pitchFamily="50" charset="-127"/>
                <a:cs typeface="Arial" pitchFamily="34" charset="0"/>
              </a:rPr>
              <a:t>Expected required man-month:  1/12 MM * 56 = 4.7 MM</a:t>
            </a:r>
          </a:p>
          <a:p>
            <a:pPr lvl="1" eaLnBrk="1" hangingPunct="1">
              <a:defRPr/>
            </a:pPr>
            <a:r>
              <a:rPr lang="en-US" altLang="ko-KR" sz="1600" dirty="0" smtClean="0">
                <a:latin typeface="Arial" pitchFamily="34" charset="0"/>
                <a:ea typeface="굴림" pitchFamily="50" charset="-127"/>
                <a:cs typeface="Arial" pitchFamily="34" charset="0"/>
              </a:rPr>
              <a:t>Total analysis/design errors expected: 3 * 56 = 168 errors</a:t>
            </a:r>
          </a:p>
          <a:p>
            <a:pPr lvl="1" eaLnBrk="1" hangingPunct="1">
              <a:defRPr/>
            </a:pPr>
            <a:r>
              <a:rPr lang="en-US" altLang="ko-KR" sz="1600" dirty="0" smtClean="0">
                <a:latin typeface="Arial" pitchFamily="34" charset="0"/>
                <a:ea typeface="굴림" pitchFamily="50" charset="-127"/>
                <a:cs typeface="Arial" pitchFamily="34" charset="0"/>
              </a:rPr>
              <a:t>Total testing errors expected: 4 * 56 = 224 errors</a:t>
            </a:r>
          </a:p>
          <a:p>
            <a:pPr lvl="1" eaLnBrk="1" hangingPunct="1">
              <a:defRPr/>
            </a:pPr>
            <a:endParaRPr lang="en-US" altLang="ko-KR" sz="1600" dirty="0" smtClean="0">
              <a:latin typeface="Arial" pitchFamily="34" charset="0"/>
              <a:ea typeface="굴림" pitchFamily="50" charset="-127"/>
              <a:cs typeface="Arial" pitchFamily="34" charset="0"/>
            </a:endParaRPr>
          </a:p>
          <a:p>
            <a:pPr lvl="2" eaLnBrk="1" hangingPunct="1">
              <a:defRPr/>
            </a:pPr>
            <a:endParaRPr lang="en-US" altLang="ko-KR" sz="1800" dirty="0">
              <a:latin typeface="Arial" pitchFamily="34" charset="0"/>
              <a:ea typeface="굴림" pitchFamily="50" charset="-127"/>
              <a:cs typeface="Arial" pitchFamily="34" charset="0"/>
            </a:endParaRPr>
          </a:p>
          <a:p>
            <a:pPr lvl="1" eaLnBrk="1" hangingPunct="1">
              <a:defRPr/>
            </a:pPr>
            <a:endParaRPr lang="en-US" altLang="ko-KR" sz="1600" dirty="0">
              <a:latin typeface="Arial" pitchFamily="34" charset="0"/>
              <a:ea typeface="굴림" pitchFamily="50" charset="-127"/>
              <a:cs typeface="Arial" pitchFamily="34" charset="0"/>
            </a:endParaRPr>
          </a:p>
          <a:p>
            <a:pPr eaLnBrk="1" hangingPunct="1">
              <a:defRPr/>
            </a:pPr>
            <a:endParaRPr lang="en-US" altLang="ko-KR" sz="1800" dirty="0">
              <a:latin typeface="Arial" pitchFamily="34" charset="0"/>
              <a:ea typeface="굴림" pitchFamily="50" charset="-127"/>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바닥글 개체 틀 3"/>
          <p:cNvSpPr>
            <a:spLocks noGrp="1"/>
          </p:cNvSpPr>
          <p:nvPr>
            <p:ph type="ftr" sz="quarter" idx="10"/>
          </p:nvPr>
        </p:nvSpPr>
        <p:spPr>
          <a:noFill/>
        </p:spPr>
        <p:txBody>
          <a:bodyPr/>
          <a:lstStyle/>
          <a:p>
            <a:endParaRPr lang="en-US" altLang="ko-KR" dirty="0" smtClean="0"/>
          </a:p>
        </p:txBody>
      </p:sp>
      <p:sp>
        <p:nvSpPr>
          <p:cNvPr id="19459" name="슬라이드 번호 개체 틀 4"/>
          <p:cNvSpPr>
            <a:spLocks noGrp="1"/>
          </p:cNvSpPr>
          <p:nvPr>
            <p:ph type="sldNum" sz="quarter" idx="11"/>
          </p:nvPr>
        </p:nvSpPr>
        <p:spPr>
          <a:noFill/>
        </p:spPr>
        <p:txBody>
          <a:bodyPr/>
          <a:lstStyle/>
          <a:p>
            <a:fld id="{7F665BCB-32EF-4346-938A-4333279B8AF8}" type="slidenum">
              <a:rPr lang="ko-KR" altLang="en-US" smtClean="0"/>
              <a:pPr/>
              <a:t>19</a:t>
            </a:fld>
            <a:endParaRPr lang="en-US" altLang="ko-KR" smtClean="0"/>
          </a:p>
        </p:txBody>
      </p:sp>
      <p:sp>
        <p:nvSpPr>
          <p:cNvPr id="1308674" name="Rectangle 2"/>
          <p:cNvSpPr>
            <a:spLocks noGrp="1" noRot="1" noChangeArrowheads="1"/>
          </p:cNvSpPr>
          <p:nvPr>
            <p:ph type="title"/>
          </p:nvPr>
        </p:nvSpPr>
        <p:spPr>
          <a:xfrm>
            <a:off x="550863" y="244475"/>
            <a:ext cx="8062912" cy="1016000"/>
          </a:xfrm>
        </p:spPr>
        <p:txBody>
          <a:bodyPr/>
          <a:lstStyle/>
          <a:p>
            <a:pPr eaLnBrk="1" hangingPunct="1">
              <a:defRPr/>
            </a:pPr>
            <a:r>
              <a:rPr lang="en-US" altLang="ko-KR" sz="3200" dirty="0" smtClean="0">
                <a:latin typeface="Arial" pitchFamily="34" charset="0"/>
                <a:ea typeface="굴림" pitchFamily="50" charset="-127"/>
                <a:cs typeface="Arial" pitchFamily="34" charset="0"/>
              </a:rPr>
              <a:t>Metrics for the Design Model</a:t>
            </a:r>
            <a:endParaRPr lang="en-US" altLang="ko-KR" sz="3200" dirty="0">
              <a:latin typeface="Arial" pitchFamily="34" charset="0"/>
              <a:ea typeface="굴림" pitchFamily="50" charset="-127"/>
              <a:cs typeface="Arial" pitchFamily="34" charset="0"/>
            </a:endParaRPr>
          </a:p>
        </p:txBody>
      </p:sp>
      <p:sp>
        <p:nvSpPr>
          <p:cNvPr id="1308675" name="Rectangle 3"/>
          <p:cNvSpPr>
            <a:spLocks noGrp="1" noRot="1" noChangeArrowheads="1"/>
          </p:cNvSpPr>
          <p:nvPr>
            <p:ph type="body" idx="1"/>
          </p:nvPr>
        </p:nvSpPr>
        <p:spPr>
          <a:xfrm>
            <a:off x="280988" y="1319213"/>
            <a:ext cx="8686800" cy="3352800"/>
          </a:xfrm>
        </p:spPr>
        <p:txBody>
          <a:bodyPr/>
          <a:lstStyle/>
          <a:p>
            <a:pPr eaLnBrk="1" hangingPunct="1">
              <a:defRPr/>
            </a:pPr>
            <a:r>
              <a:rPr lang="en-US" altLang="ko-KR" dirty="0" smtClean="0">
                <a:latin typeface="Arial" pitchFamily="34" charset="0"/>
                <a:ea typeface="굴림" pitchFamily="50" charset="-127"/>
                <a:cs typeface="Arial" pitchFamily="34" charset="0"/>
              </a:rPr>
              <a:t>The design of engineering products (i.e. a new aircraft, a new computer chip, or a new building) is conducted with well-defined design metrics for various design qualities</a:t>
            </a:r>
          </a:p>
          <a:p>
            <a:pPr lvl="1" eaLnBrk="1" hangingPunct="1">
              <a:defRPr/>
            </a:pPr>
            <a:r>
              <a:rPr lang="en-US" altLang="ko-KR" dirty="0" smtClean="0">
                <a:latin typeface="Arial" pitchFamily="34" charset="0"/>
                <a:ea typeface="굴림" pitchFamily="50" charset="-127"/>
                <a:cs typeface="Arial" pitchFamily="34" charset="0"/>
              </a:rPr>
              <a:t>Ex 1. Quality does matter, see AMD’s success </a:t>
            </a:r>
            <a:r>
              <a:rPr lang="en-US" altLang="ko-KR" smtClean="0">
                <a:latin typeface="Arial" pitchFamily="34" charset="0"/>
                <a:ea typeface="굴림" pitchFamily="50" charset="-127"/>
                <a:cs typeface="Arial" pitchFamily="34" charset="0"/>
              </a:rPr>
              <a:t>in 2000~2006.</a:t>
            </a:r>
            <a:endParaRPr lang="en-US" altLang="ko-KR" dirty="0" smtClean="0">
              <a:latin typeface="Arial" pitchFamily="34" charset="0"/>
              <a:ea typeface="굴림" pitchFamily="50" charset="-127"/>
              <a:cs typeface="Arial" pitchFamily="34" charset="0"/>
            </a:endParaRPr>
          </a:p>
          <a:p>
            <a:pPr lvl="1" eaLnBrk="1" hangingPunct="1">
              <a:defRPr/>
            </a:pPr>
            <a:r>
              <a:rPr lang="en-US" altLang="ko-KR" dirty="0" smtClean="0">
                <a:latin typeface="Arial" pitchFamily="34" charset="0"/>
                <a:ea typeface="굴림" pitchFamily="50" charset="-127"/>
                <a:cs typeface="Arial" pitchFamily="34" charset="0"/>
              </a:rPr>
              <a:t>Ex 2. Pentium X should have </a:t>
            </a:r>
          </a:p>
          <a:p>
            <a:pPr lvl="2" eaLnBrk="1" hangingPunct="1">
              <a:defRPr/>
            </a:pPr>
            <a:r>
              <a:rPr lang="en-US" altLang="ko-KR" sz="1800" dirty="0" smtClean="0">
                <a:latin typeface="Arial" pitchFamily="34" charset="0"/>
                <a:ea typeface="굴림" pitchFamily="50" charset="-127"/>
                <a:cs typeface="Arial" pitchFamily="34" charset="0"/>
              </a:rPr>
              <a:t>Heat dispense ratio &lt; 100 Kcal/s</a:t>
            </a:r>
          </a:p>
          <a:p>
            <a:pPr lvl="2" eaLnBrk="1" hangingPunct="1">
              <a:defRPr/>
            </a:pPr>
            <a:r>
              <a:rPr lang="en-US" altLang="ko-KR" sz="1800" dirty="0" smtClean="0">
                <a:latin typeface="Arial" pitchFamily="34" charset="0"/>
                <a:ea typeface="굴림" pitchFamily="50" charset="-127"/>
                <a:cs typeface="Arial" pitchFamily="34" charset="0"/>
              </a:rPr>
              <a:t>Should operate 99.99% time correctly at 10 </a:t>
            </a:r>
            <a:r>
              <a:rPr lang="en-US" altLang="ko-KR" sz="1800" dirty="0" err="1" smtClean="0">
                <a:latin typeface="Arial" pitchFamily="34" charset="0"/>
                <a:ea typeface="굴림" pitchFamily="50" charset="-127"/>
                <a:cs typeface="Arial" pitchFamily="34" charset="0"/>
              </a:rPr>
              <a:t>Ghz</a:t>
            </a:r>
            <a:endParaRPr lang="en-US" altLang="ko-KR" sz="1800" dirty="0" smtClean="0">
              <a:latin typeface="Arial" pitchFamily="34" charset="0"/>
              <a:ea typeface="굴림" pitchFamily="50" charset="-127"/>
              <a:cs typeface="Arial" pitchFamily="34" charset="0"/>
            </a:endParaRPr>
          </a:p>
          <a:p>
            <a:pPr lvl="2" eaLnBrk="1" hangingPunct="1">
              <a:defRPr/>
            </a:pPr>
            <a:r>
              <a:rPr lang="en-US" altLang="ko-KR" sz="1800" dirty="0" smtClean="0">
                <a:latin typeface="Arial" pitchFamily="34" charset="0"/>
                <a:ea typeface="굴림" pitchFamily="50" charset="-127"/>
                <a:cs typeface="Arial" pitchFamily="34" charset="0"/>
              </a:rPr>
              <a:t>Should consume less than 100 watts/h electric power </a:t>
            </a:r>
          </a:p>
          <a:p>
            <a:pPr eaLnBrk="1" hangingPunct="1">
              <a:defRPr/>
            </a:pPr>
            <a:r>
              <a:rPr lang="en-US" altLang="ko-KR" dirty="0" smtClean="0">
                <a:latin typeface="Arial" pitchFamily="34" charset="0"/>
                <a:ea typeface="굴림" pitchFamily="50" charset="-127"/>
                <a:cs typeface="Arial" pitchFamily="34" charset="0"/>
              </a:rPr>
              <a:t>The design of complex software, however, often proceeds with virtually no metric measurement</a:t>
            </a:r>
          </a:p>
          <a:p>
            <a:pPr lvl="1" eaLnBrk="1" hangingPunct="1">
              <a:defRPr/>
            </a:pPr>
            <a:r>
              <a:rPr lang="en-US" altLang="ko-KR" dirty="0" smtClean="0">
                <a:latin typeface="Arial" pitchFamily="34" charset="0"/>
                <a:ea typeface="굴림" pitchFamily="50" charset="-127"/>
                <a:cs typeface="Arial" pitchFamily="34" charset="0"/>
              </a:rPr>
              <a:t>Although design metric is </a:t>
            </a:r>
            <a:r>
              <a:rPr lang="en-US" altLang="ko-KR" dirty="0" smtClean="0">
                <a:solidFill>
                  <a:srgbClr val="FF0000"/>
                </a:solidFill>
                <a:latin typeface="Arial" pitchFamily="34" charset="0"/>
                <a:ea typeface="굴림" pitchFamily="50" charset="-127"/>
                <a:cs typeface="Arial" pitchFamily="34" charset="0"/>
              </a:rPr>
              <a:t>not</a:t>
            </a:r>
            <a:r>
              <a:rPr lang="en-US" altLang="ko-KR" dirty="0" smtClean="0">
                <a:latin typeface="Arial" pitchFamily="34" charset="0"/>
                <a:ea typeface="굴림" pitchFamily="50" charset="-127"/>
                <a:cs typeface="Arial" pitchFamily="34" charset="0"/>
              </a:rPr>
              <a:t> perfect, design without metric is </a:t>
            </a:r>
            <a:r>
              <a:rPr lang="en-US" altLang="ko-KR" dirty="0" smtClean="0">
                <a:solidFill>
                  <a:srgbClr val="FF0000"/>
                </a:solidFill>
                <a:latin typeface="Arial" pitchFamily="34" charset="0"/>
                <a:ea typeface="굴림" pitchFamily="50" charset="-127"/>
                <a:cs typeface="Arial" pitchFamily="34" charset="0"/>
              </a:rPr>
              <a:t>not</a:t>
            </a:r>
            <a:r>
              <a:rPr lang="en-US" altLang="ko-KR" dirty="0" smtClean="0">
                <a:latin typeface="Arial" pitchFamily="34" charset="0"/>
                <a:ea typeface="굴림" pitchFamily="50" charset="-127"/>
                <a:cs typeface="Arial" pitchFamily="34" charset="0"/>
              </a:rPr>
              <a:t> acceptable.</a:t>
            </a:r>
          </a:p>
          <a:p>
            <a:pPr eaLnBrk="1" hangingPunct="1">
              <a:buFont typeface="Wingdings" pitchFamily="2" charset="2"/>
              <a:buNone/>
              <a:defRPr/>
            </a:pPr>
            <a:endParaRPr lang="en-US" altLang="ko-KR" dirty="0" smtClean="0">
              <a:latin typeface="Arial" pitchFamily="34" charset="0"/>
              <a:ea typeface="굴림" pitchFamily="50" charset="-127"/>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바닥글 개체 틀 3"/>
          <p:cNvSpPr>
            <a:spLocks noGrp="1"/>
          </p:cNvSpPr>
          <p:nvPr>
            <p:ph type="ftr" sz="quarter" idx="10"/>
          </p:nvPr>
        </p:nvSpPr>
        <p:spPr>
          <a:noFill/>
        </p:spPr>
        <p:txBody>
          <a:bodyPr/>
          <a:lstStyle/>
          <a:p>
            <a:endParaRPr lang="en-US" altLang="ko-KR" dirty="0" smtClean="0"/>
          </a:p>
        </p:txBody>
      </p:sp>
      <p:sp>
        <p:nvSpPr>
          <p:cNvPr id="5123" name="슬라이드 번호 개체 틀 4"/>
          <p:cNvSpPr>
            <a:spLocks noGrp="1"/>
          </p:cNvSpPr>
          <p:nvPr>
            <p:ph type="sldNum" sz="quarter" idx="11"/>
          </p:nvPr>
        </p:nvSpPr>
        <p:spPr>
          <a:noFill/>
        </p:spPr>
        <p:txBody>
          <a:bodyPr/>
          <a:lstStyle/>
          <a:p>
            <a:fld id="{6A2CB90C-4ECE-4ABD-B82C-4639BDE31FD4}" type="slidenum">
              <a:rPr lang="ko-KR" altLang="en-US" smtClean="0"/>
              <a:pPr/>
              <a:t>2</a:t>
            </a:fld>
            <a:endParaRPr lang="en-US" altLang="ko-KR" smtClean="0"/>
          </a:p>
        </p:txBody>
      </p:sp>
      <p:sp>
        <p:nvSpPr>
          <p:cNvPr id="1297410" name="Rectangle 2"/>
          <p:cNvSpPr>
            <a:spLocks noGrp="1" noRot="1" noChangeArrowheads="1"/>
          </p:cNvSpPr>
          <p:nvPr>
            <p:ph type="title"/>
          </p:nvPr>
        </p:nvSpPr>
        <p:spPr>
          <a:xfrm>
            <a:off x="661988" y="244475"/>
            <a:ext cx="7823200" cy="600075"/>
          </a:xfrm>
        </p:spPr>
        <p:txBody>
          <a:bodyPr wrap="none" lIns="63500" tIns="25400" rIns="63500" bIns="25400" anchor="t">
            <a:spAutoFit/>
          </a:bodyPr>
          <a:lstStyle/>
          <a:p>
            <a:pPr eaLnBrk="1" hangingPunct="1">
              <a:defRPr/>
            </a:pPr>
            <a:r>
              <a:rPr lang="en-US" altLang="ko-KR" dirty="0">
                <a:latin typeface="Arial" pitchFamily="34" charset="0"/>
                <a:ea typeface="굴림" pitchFamily="50" charset="-127"/>
                <a:cs typeface="Arial" pitchFamily="34" charset="0"/>
              </a:rPr>
              <a:t>McCall’s Triangle of Quality (1970s)</a:t>
            </a:r>
          </a:p>
        </p:txBody>
      </p:sp>
      <p:sp>
        <p:nvSpPr>
          <p:cNvPr id="5125" name="Freeform 3"/>
          <p:cNvSpPr>
            <a:spLocks/>
          </p:cNvSpPr>
          <p:nvPr/>
        </p:nvSpPr>
        <p:spPr bwMode="auto">
          <a:xfrm>
            <a:off x="4402599" y="1880931"/>
            <a:ext cx="2219325" cy="1831975"/>
          </a:xfrm>
          <a:custGeom>
            <a:avLst/>
            <a:gdLst>
              <a:gd name="T0" fmla="*/ 2147483647 w 1398"/>
              <a:gd name="T1" fmla="*/ 2147483647 h 1154"/>
              <a:gd name="T2" fmla="*/ 0 w 1398"/>
              <a:gd name="T3" fmla="*/ 0 h 1154"/>
              <a:gd name="T4" fmla="*/ 0 w 1398"/>
              <a:gd name="T5" fmla="*/ 2147483647 h 1154"/>
              <a:gd name="T6" fmla="*/ 2147483647 w 1398"/>
              <a:gd name="T7" fmla="*/ 2147483647 h 1154"/>
              <a:gd name="T8" fmla="*/ 0 60000 65536"/>
              <a:gd name="T9" fmla="*/ 0 60000 65536"/>
              <a:gd name="T10" fmla="*/ 0 60000 65536"/>
              <a:gd name="T11" fmla="*/ 0 60000 65536"/>
              <a:gd name="T12" fmla="*/ 0 w 1398"/>
              <a:gd name="T13" fmla="*/ 0 h 1154"/>
              <a:gd name="T14" fmla="*/ 1398 w 1398"/>
              <a:gd name="T15" fmla="*/ 1154 h 1154"/>
            </a:gdLst>
            <a:ahLst/>
            <a:cxnLst>
              <a:cxn ang="T8">
                <a:pos x="T0" y="T1"/>
              </a:cxn>
              <a:cxn ang="T9">
                <a:pos x="T2" y="T3"/>
              </a:cxn>
              <a:cxn ang="T10">
                <a:pos x="T4" y="T5"/>
              </a:cxn>
              <a:cxn ang="T11">
                <a:pos x="T6" y="T7"/>
              </a:cxn>
            </a:cxnLst>
            <a:rect l="T12" t="T13" r="T14" b="T15"/>
            <a:pathLst>
              <a:path w="1398" h="1154">
                <a:moveTo>
                  <a:pt x="1398" y="1154"/>
                </a:moveTo>
                <a:lnTo>
                  <a:pt x="0" y="0"/>
                </a:lnTo>
                <a:lnTo>
                  <a:pt x="0" y="772"/>
                </a:lnTo>
                <a:lnTo>
                  <a:pt x="1398" y="1154"/>
                </a:lnTo>
                <a:close/>
              </a:path>
            </a:pathLst>
          </a:custGeom>
          <a:solidFill>
            <a:srgbClr val="888888"/>
          </a:solidFill>
          <a:ln w="9525">
            <a:noFill/>
            <a:round/>
            <a:headEnd/>
            <a:tailEnd/>
          </a:ln>
        </p:spPr>
        <p:txBody>
          <a:bodyPr/>
          <a:lstStyle/>
          <a:p>
            <a:endParaRPr lang="ko-KR" altLang="en-US">
              <a:ea typeface="굴림" pitchFamily="50" charset="-127"/>
            </a:endParaRPr>
          </a:p>
        </p:txBody>
      </p:sp>
      <p:sp>
        <p:nvSpPr>
          <p:cNvPr id="5126" name="Freeform 4"/>
          <p:cNvSpPr>
            <a:spLocks/>
          </p:cNvSpPr>
          <p:nvPr/>
        </p:nvSpPr>
        <p:spPr bwMode="auto">
          <a:xfrm>
            <a:off x="2197562" y="1880931"/>
            <a:ext cx="2217737" cy="1831975"/>
          </a:xfrm>
          <a:custGeom>
            <a:avLst/>
            <a:gdLst>
              <a:gd name="T0" fmla="*/ 0 w 1397"/>
              <a:gd name="T1" fmla="*/ 2147483647 h 1154"/>
              <a:gd name="T2" fmla="*/ 2147483647 w 1397"/>
              <a:gd name="T3" fmla="*/ 0 h 1154"/>
              <a:gd name="T4" fmla="*/ 2147483647 w 1397"/>
              <a:gd name="T5" fmla="*/ 2147483647 h 1154"/>
              <a:gd name="T6" fmla="*/ 0 w 1397"/>
              <a:gd name="T7" fmla="*/ 2147483647 h 1154"/>
              <a:gd name="T8" fmla="*/ 0 60000 65536"/>
              <a:gd name="T9" fmla="*/ 0 60000 65536"/>
              <a:gd name="T10" fmla="*/ 0 60000 65536"/>
              <a:gd name="T11" fmla="*/ 0 60000 65536"/>
              <a:gd name="T12" fmla="*/ 0 w 1397"/>
              <a:gd name="T13" fmla="*/ 0 h 1154"/>
              <a:gd name="T14" fmla="*/ 1397 w 1397"/>
              <a:gd name="T15" fmla="*/ 1154 h 1154"/>
            </a:gdLst>
            <a:ahLst/>
            <a:cxnLst>
              <a:cxn ang="T8">
                <a:pos x="T0" y="T1"/>
              </a:cxn>
              <a:cxn ang="T9">
                <a:pos x="T2" y="T3"/>
              </a:cxn>
              <a:cxn ang="T10">
                <a:pos x="T4" y="T5"/>
              </a:cxn>
              <a:cxn ang="T11">
                <a:pos x="T6" y="T7"/>
              </a:cxn>
            </a:cxnLst>
            <a:rect l="T12" t="T13" r="T14" b="T15"/>
            <a:pathLst>
              <a:path w="1397" h="1154">
                <a:moveTo>
                  <a:pt x="0" y="1154"/>
                </a:moveTo>
                <a:lnTo>
                  <a:pt x="1397" y="0"/>
                </a:lnTo>
                <a:lnTo>
                  <a:pt x="1397" y="772"/>
                </a:lnTo>
                <a:lnTo>
                  <a:pt x="0" y="1154"/>
                </a:lnTo>
                <a:close/>
              </a:path>
            </a:pathLst>
          </a:custGeom>
          <a:solidFill>
            <a:srgbClr val="DDDDDD"/>
          </a:solidFill>
          <a:ln w="9525">
            <a:noFill/>
            <a:round/>
            <a:headEnd/>
            <a:tailEnd/>
          </a:ln>
        </p:spPr>
        <p:txBody>
          <a:bodyPr/>
          <a:lstStyle/>
          <a:p>
            <a:endParaRPr lang="ko-KR" altLang="en-US">
              <a:ea typeface="굴림" pitchFamily="50" charset="-127"/>
            </a:endParaRPr>
          </a:p>
        </p:txBody>
      </p:sp>
      <p:sp>
        <p:nvSpPr>
          <p:cNvPr id="5127" name="Freeform 5"/>
          <p:cNvSpPr>
            <a:spLocks/>
          </p:cNvSpPr>
          <p:nvPr/>
        </p:nvSpPr>
        <p:spPr bwMode="auto">
          <a:xfrm>
            <a:off x="2197562" y="3093781"/>
            <a:ext cx="4500562" cy="619125"/>
          </a:xfrm>
          <a:custGeom>
            <a:avLst/>
            <a:gdLst>
              <a:gd name="T0" fmla="*/ 0 w 2835"/>
              <a:gd name="T1" fmla="*/ 2147483647 h 390"/>
              <a:gd name="T2" fmla="*/ 2147483647 w 2835"/>
              <a:gd name="T3" fmla="*/ 0 h 390"/>
              <a:gd name="T4" fmla="*/ 2147483647 w 2835"/>
              <a:gd name="T5" fmla="*/ 2147483647 h 390"/>
              <a:gd name="T6" fmla="*/ 0 w 2835"/>
              <a:gd name="T7" fmla="*/ 2147483647 h 390"/>
              <a:gd name="T8" fmla="*/ 0 60000 65536"/>
              <a:gd name="T9" fmla="*/ 0 60000 65536"/>
              <a:gd name="T10" fmla="*/ 0 60000 65536"/>
              <a:gd name="T11" fmla="*/ 0 60000 65536"/>
              <a:gd name="T12" fmla="*/ 0 w 2835"/>
              <a:gd name="T13" fmla="*/ 0 h 390"/>
              <a:gd name="T14" fmla="*/ 2835 w 2835"/>
              <a:gd name="T15" fmla="*/ 390 h 390"/>
            </a:gdLst>
            <a:ahLst/>
            <a:cxnLst>
              <a:cxn ang="T8">
                <a:pos x="T0" y="T1"/>
              </a:cxn>
              <a:cxn ang="T9">
                <a:pos x="T2" y="T3"/>
              </a:cxn>
              <a:cxn ang="T10">
                <a:pos x="T4" y="T5"/>
              </a:cxn>
              <a:cxn ang="T11">
                <a:pos x="T6" y="T7"/>
              </a:cxn>
            </a:cxnLst>
            <a:rect l="T12" t="T13" r="T14" b="T15"/>
            <a:pathLst>
              <a:path w="2835" h="390">
                <a:moveTo>
                  <a:pt x="0" y="390"/>
                </a:moveTo>
                <a:lnTo>
                  <a:pt x="1397" y="0"/>
                </a:lnTo>
                <a:lnTo>
                  <a:pt x="2835" y="390"/>
                </a:lnTo>
                <a:lnTo>
                  <a:pt x="0" y="390"/>
                </a:lnTo>
                <a:close/>
              </a:path>
            </a:pathLst>
          </a:custGeom>
          <a:solidFill>
            <a:srgbClr val="222222"/>
          </a:solidFill>
          <a:ln w="9525">
            <a:noFill/>
            <a:round/>
            <a:headEnd/>
            <a:tailEnd/>
          </a:ln>
        </p:spPr>
        <p:txBody>
          <a:bodyPr/>
          <a:lstStyle/>
          <a:p>
            <a:endParaRPr lang="ko-KR" altLang="en-US">
              <a:ea typeface="굴림" pitchFamily="50" charset="-127"/>
            </a:endParaRPr>
          </a:p>
        </p:txBody>
      </p:sp>
      <p:grpSp>
        <p:nvGrpSpPr>
          <p:cNvPr id="5128" name="Group 6"/>
          <p:cNvGrpSpPr>
            <a:grpSpLocks/>
          </p:cNvGrpSpPr>
          <p:nvPr/>
        </p:nvGrpSpPr>
        <p:grpSpPr bwMode="auto">
          <a:xfrm>
            <a:off x="1097424" y="1295144"/>
            <a:ext cx="1946275" cy="341312"/>
            <a:chOff x="682" y="745"/>
            <a:chExt cx="1226" cy="215"/>
          </a:xfrm>
        </p:grpSpPr>
        <p:sp>
          <p:nvSpPr>
            <p:cNvPr id="1297415" name="Rectangle 7"/>
            <p:cNvSpPr>
              <a:spLocks noChangeArrowheads="1"/>
            </p:cNvSpPr>
            <p:nvPr/>
          </p:nvSpPr>
          <p:spPr bwMode="auto">
            <a:xfrm>
              <a:off x="690" y="753"/>
              <a:ext cx="160"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M</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16" name="Rectangle 8"/>
            <p:cNvSpPr>
              <a:spLocks noChangeArrowheads="1"/>
            </p:cNvSpPr>
            <p:nvPr/>
          </p:nvSpPr>
          <p:spPr bwMode="auto">
            <a:xfrm>
              <a:off x="849" y="75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17" name="Rectangle 9"/>
            <p:cNvSpPr>
              <a:spLocks noChangeArrowheads="1"/>
            </p:cNvSpPr>
            <p:nvPr/>
          </p:nvSpPr>
          <p:spPr bwMode="auto">
            <a:xfrm>
              <a:off x="957" y="75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18" name="Rectangle 10"/>
            <p:cNvSpPr>
              <a:spLocks noChangeArrowheads="1"/>
            </p:cNvSpPr>
            <p:nvPr/>
          </p:nvSpPr>
          <p:spPr bwMode="auto">
            <a:xfrm>
              <a:off x="1000" y="75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19" name="Rectangle 11"/>
            <p:cNvSpPr>
              <a:spLocks noChangeArrowheads="1"/>
            </p:cNvSpPr>
            <p:nvPr/>
          </p:nvSpPr>
          <p:spPr bwMode="auto">
            <a:xfrm>
              <a:off x="1106" y="753"/>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0" name="Rectangle 12"/>
            <p:cNvSpPr>
              <a:spLocks noChangeArrowheads="1"/>
            </p:cNvSpPr>
            <p:nvPr/>
          </p:nvSpPr>
          <p:spPr bwMode="auto">
            <a:xfrm>
              <a:off x="1160" y="75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1" name="Rectangle 13"/>
            <p:cNvSpPr>
              <a:spLocks noChangeArrowheads="1"/>
            </p:cNvSpPr>
            <p:nvPr/>
          </p:nvSpPr>
          <p:spPr bwMode="auto">
            <a:xfrm>
              <a:off x="1267" y="75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2" name="Rectangle 14"/>
            <p:cNvSpPr>
              <a:spLocks noChangeArrowheads="1"/>
            </p:cNvSpPr>
            <p:nvPr/>
          </p:nvSpPr>
          <p:spPr bwMode="auto">
            <a:xfrm>
              <a:off x="1309" y="75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3" name="Rectangle 15"/>
            <p:cNvSpPr>
              <a:spLocks noChangeArrowheads="1"/>
            </p:cNvSpPr>
            <p:nvPr/>
          </p:nvSpPr>
          <p:spPr bwMode="auto">
            <a:xfrm>
              <a:off x="1415" y="75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4" name="Rectangle 16"/>
            <p:cNvSpPr>
              <a:spLocks noChangeArrowheads="1"/>
            </p:cNvSpPr>
            <p:nvPr/>
          </p:nvSpPr>
          <p:spPr bwMode="auto">
            <a:xfrm>
              <a:off x="1522" y="75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5" name="Rectangle 17"/>
            <p:cNvSpPr>
              <a:spLocks noChangeArrowheads="1"/>
            </p:cNvSpPr>
            <p:nvPr/>
          </p:nvSpPr>
          <p:spPr bwMode="auto">
            <a:xfrm>
              <a:off x="1630" y="75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6" name="Rectangle 18"/>
            <p:cNvSpPr>
              <a:spLocks noChangeArrowheads="1"/>
            </p:cNvSpPr>
            <p:nvPr/>
          </p:nvSpPr>
          <p:spPr bwMode="auto">
            <a:xfrm>
              <a:off x="1673" y="75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7" name="Rectangle 19"/>
            <p:cNvSpPr>
              <a:spLocks noChangeArrowheads="1"/>
            </p:cNvSpPr>
            <p:nvPr/>
          </p:nvSpPr>
          <p:spPr bwMode="auto">
            <a:xfrm>
              <a:off x="1717" y="75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8" name="Rectangle 20"/>
            <p:cNvSpPr>
              <a:spLocks noChangeArrowheads="1"/>
            </p:cNvSpPr>
            <p:nvPr/>
          </p:nvSpPr>
          <p:spPr bwMode="auto">
            <a:xfrm>
              <a:off x="1758" y="753"/>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29" name="Rectangle 21"/>
            <p:cNvSpPr>
              <a:spLocks noChangeArrowheads="1"/>
            </p:cNvSpPr>
            <p:nvPr/>
          </p:nvSpPr>
          <p:spPr bwMode="auto">
            <a:xfrm>
              <a:off x="1812" y="753"/>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0" name="Rectangle 22"/>
            <p:cNvSpPr>
              <a:spLocks noChangeArrowheads="1"/>
            </p:cNvSpPr>
            <p:nvPr/>
          </p:nvSpPr>
          <p:spPr bwMode="auto">
            <a:xfrm>
              <a:off x="682" y="745"/>
              <a:ext cx="160"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M</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1" name="Rectangle 23"/>
            <p:cNvSpPr>
              <a:spLocks noChangeArrowheads="1"/>
            </p:cNvSpPr>
            <p:nvPr/>
          </p:nvSpPr>
          <p:spPr bwMode="auto">
            <a:xfrm>
              <a:off x="841" y="74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2" name="Rectangle 24"/>
            <p:cNvSpPr>
              <a:spLocks noChangeArrowheads="1"/>
            </p:cNvSpPr>
            <p:nvPr/>
          </p:nvSpPr>
          <p:spPr bwMode="auto">
            <a:xfrm>
              <a:off x="949" y="74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3" name="Rectangle 25"/>
            <p:cNvSpPr>
              <a:spLocks noChangeArrowheads="1"/>
            </p:cNvSpPr>
            <p:nvPr/>
          </p:nvSpPr>
          <p:spPr bwMode="auto">
            <a:xfrm>
              <a:off x="992" y="74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4" name="Rectangle 26"/>
            <p:cNvSpPr>
              <a:spLocks noChangeArrowheads="1"/>
            </p:cNvSpPr>
            <p:nvPr/>
          </p:nvSpPr>
          <p:spPr bwMode="auto">
            <a:xfrm>
              <a:off x="1098" y="745"/>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5" name="Rectangle 27"/>
            <p:cNvSpPr>
              <a:spLocks noChangeArrowheads="1"/>
            </p:cNvSpPr>
            <p:nvPr/>
          </p:nvSpPr>
          <p:spPr bwMode="auto">
            <a:xfrm>
              <a:off x="1152" y="74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6" name="Rectangle 28"/>
            <p:cNvSpPr>
              <a:spLocks noChangeArrowheads="1"/>
            </p:cNvSpPr>
            <p:nvPr/>
          </p:nvSpPr>
          <p:spPr bwMode="auto">
            <a:xfrm>
              <a:off x="1259" y="74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7" name="Rectangle 29"/>
            <p:cNvSpPr>
              <a:spLocks noChangeArrowheads="1"/>
            </p:cNvSpPr>
            <p:nvPr/>
          </p:nvSpPr>
          <p:spPr bwMode="auto">
            <a:xfrm>
              <a:off x="1301" y="74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8" name="Rectangle 30"/>
            <p:cNvSpPr>
              <a:spLocks noChangeArrowheads="1"/>
            </p:cNvSpPr>
            <p:nvPr/>
          </p:nvSpPr>
          <p:spPr bwMode="auto">
            <a:xfrm>
              <a:off x="1407" y="74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39" name="Rectangle 31"/>
            <p:cNvSpPr>
              <a:spLocks noChangeArrowheads="1"/>
            </p:cNvSpPr>
            <p:nvPr/>
          </p:nvSpPr>
          <p:spPr bwMode="auto">
            <a:xfrm>
              <a:off x="1514" y="74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0" name="Rectangle 32"/>
            <p:cNvSpPr>
              <a:spLocks noChangeArrowheads="1"/>
            </p:cNvSpPr>
            <p:nvPr/>
          </p:nvSpPr>
          <p:spPr bwMode="auto">
            <a:xfrm>
              <a:off x="1622" y="74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1" name="Rectangle 33"/>
            <p:cNvSpPr>
              <a:spLocks noChangeArrowheads="1"/>
            </p:cNvSpPr>
            <p:nvPr/>
          </p:nvSpPr>
          <p:spPr bwMode="auto">
            <a:xfrm>
              <a:off x="1665" y="74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2" name="Rectangle 34"/>
            <p:cNvSpPr>
              <a:spLocks noChangeArrowheads="1"/>
            </p:cNvSpPr>
            <p:nvPr/>
          </p:nvSpPr>
          <p:spPr bwMode="auto">
            <a:xfrm>
              <a:off x="1709" y="74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3" name="Rectangle 35"/>
            <p:cNvSpPr>
              <a:spLocks noChangeArrowheads="1"/>
            </p:cNvSpPr>
            <p:nvPr/>
          </p:nvSpPr>
          <p:spPr bwMode="auto">
            <a:xfrm>
              <a:off x="1750" y="745"/>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4" name="Rectangle 36"/>
            <p:cNvSpPr>
              <a:spLocks noChangeArrowheads="1"/>
            </p:cNvSpPr>
            <p:nvPr/>
          </p:nvSpPr>
          <p:spPr bwMode="auto">
            <a:xfrm>
              <a:off x="1804" y="745"/>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29" name="Group 37"/>
          <p:cNvGrpSpPr>
            <a:grpSpLocks/>
          </p:cNvGrpSpPr>
          <p:nvPr/>
        </p:nvGrpSpPr>
        <p:grpSpPr bwMode="auto">
          <a:xfrm>
            <a:off x="1110124" y="1711069"/>
            <a:ext cx="1276350" cy="341312"/>
            <a:chOff x="690" y="1007"/>
            <a:chExt cx="804" cy="215"/>
          </a:xfrm>
        </p:grpSpPr>
        <p:sp>
          <p:nvSpPr>
            <p:cNvPr id="1297446" name="Rectangle 38"/>
            <p:cNvSpPr>
              <a:spLocks noChangeArrowheads="1"/>
            </p:cNvSpPr>
            <p:nvPr/>
          </p:nvSpPr>
          <p:spPr bwMode="auto">
            <a:xfrm>
              <a:off x="698" y="1015"/>
              <a:ext cx="11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F</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7" name="Rectangle 39"/>
            <p:cNvSpPr>
              <a:spLocks noChangeArrowheads="1"/>
            </p:cNvSpPr>
            <p:nvPr/>
          </p:nvSpPr>
          <p:spPr bwMode="auto">
            <a:xfrm>
              <a:off x="817" y="101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8" name="Rectangle 40"/>
            <p:cNvSpPr>
              <a:spLocks noChangeArrowheads="1"/>
            </p:cNvSpPr>
            <p:nvPr/>
          </p:nvSpPr>
          <p:spPr bwMode="auto">
            <a:xfrm>
              <a:off x="860" y="101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49" name="Rectangle 41"/>
            <p:cNvSpPr>
              <a:spLocks noChangeArrowheads="1"/>
            </p:cNvSpPr>
            <p:nvPr/>
          </p:nvSpPr>
          <p:spPr bwMode="auto">
            <a:xfrm>
              <a:off x="968" y="1015"/>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x</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0" name="Rectangle 42"/>
            <p:cNvSpPr>
              <a:spLocks noChangeArrowheads="1"/>
            </p:cNvSpPr>
            <p:nvPr/>
          </p:nvSpPr>
          <p:spPr bwMode="auto">
            <a:xfrm>
              <a:off x="1063" y="101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1" name="Rectangle 43"/>
            <p:cNvSpPr>
              <a:spLocks noChangeArrowheads="1"/>
            </p:cNvSpPr>
            <p:nvPr/>
          </p:nvSpPr>
          <p:spPr bwMode="auto">
            <a:xfrm>
              <a:off x="1107" y="101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2" name="Rectangle 44"/>
            <p:cNvSpPr>
              <a:spLocks noChangeArrowheads="1"/>
            </p:cNvSpPr>
            <p:nvPr/>
          </p:nvSpPr>
          <p:spPr bwMode="auto">
            <a:xfrm>
              <a:off x="1215" y="101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3" name="Rectangle 45"/>
            <p:cNvSpPr>
              <a:spLocks noChangeArrowheads="1"/>
            </p:cNvSpPr>
            <p:nvPr/>
          </p:nvSpPr>
          <p:spPr bwMode="auto">
            <a:xfrm>
              <a:off x="1258" y="101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4" name="Rectangle 46"/>
            <p:cNvSpPr>
              <a:spLocks noChangeArrowheads="1"/>
            </p:cNvSpPr>
            <p:nvPr/>
          </p:nvSpPr>
          <p:spPr bwMode="auto">
            <a:xfrm>
              <a:off x="1302" y="101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5" name="Rectangle 47"/>
            <p:cNvSpPr>
              <a:spLocks noChangeArrowheads="1"/>
            </p:cNvSpPr>
            <p:nvPr/>
          </p:nvSpPr>
          <p:spPr bwMode="auto">
            <a:xfrm>
              <a:off x="1346" y="1015"/>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6" name="Rectangle 48"/>
            <p:cNvSpPr>
              <a:spLocks noChangeArrowheads="1"/>
            </p:cNvSpPr>
            <p:nvPr/>
          </p:nvSpPr>
          <p:spPr bwMode="auto">
            <a:xfrm>
              <a:off x="1398" y="1015"/>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7" name="Rectangle 49"/>
            <p:cNvSpPr>
              <a:spLocks noChangeArrowheads="1"/>
            </p:cNvSpPr>
            <p:nvPr/>
          </p:nvSpPr>
          <p:spPr bwMode="auto">
            <a:xfrm>
              <a:off x="690" y="1007"/>
              <a:ext cx="11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F</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8" name="Rectangle 50"/>
            <p:cNvSpPr>
              <a:spLocks noChangeArrowheads="1"/>
            </p:cNvSpPr>
            <p:nvPr/>
          </p:nvSpPr>
          <p:spPr bwMode="auto">
            <a:xfrm>
              <a:off x="809" y="100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59" name="Rectangle 51"/>
            <p:cNvSpPr>
              <a:spLocks noChangeArrowheads="1"/>
            </p:cNvSpPr>
            <p:nvPr/>
          </p:nvSpPr>
          <p:spPr bwMode="auto">
            <a:xfrm>
              <a:off x="852" y="1007"/>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0" name="Rectangle 52"/>
            <p:cNvSpPr>
              <a:spLocks noChangeArrowheads="1"/>
            </p:cNvSpPr>
            <p:nvPr/>
          </p:nvSpPr>
          <p:spPr bwMode="auto">
            <a:xfrm>
              <a:off x="960" y="1007"/>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x</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1" name="Rectangle 53"/>
            <p:cNvSpPr>
              <a:spLocks noChangeArrowheads="1"/>
            </p:cNvSpPr>
            <p:nvPr/>
          </p:nvSpPr>
          <p:spPr bwMode="auto">
            <a:xfrm>
              <a:off x="1055" y="100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2" name="Rectangle 54"/>
            <p:cNvSpPr>
              <a:spLocks noChangeArrowheads="1"/>
            </p:cNvSpPr>
            <p:nvPr/>
          </p:nvSpPr>
          <p:spPr bwMode="auto">
            <a:xfrm>
              <a:off x="1099" y="1007"/>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3" name="Rectangle 55"/>
            <p:cNvSpPr>
              <a:spLocks noChangeArrowheads="1"/>
            </p:cNvSpPr>
            <p:nvPr/>
          </p:nvSpPr>
          <p:spPr bwMode="auto">
            <a:xfrm>
              <a:off x="1207" y="100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4" name="Rectangle 56"/>
            <p:cNvSpPr>
              <a:spLocks noChangeArrowheads="1"/>
            </p:cNvSpPr>
            <p:nvPr/>
          </p:nvSpPr>
          <p:spPr bwMode="auto">
            <a:xfrm>
              <a:off x="1250" y="100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5" name="Rectangle 57"/>
            <p:cNvSpPr>
              <a:spLocks noChangeArrowheads="1"/>
            </p:cNvSpPr>
            <p:nvPr/>
          </p:nvSpPr>
          <p:spPr bwMode="auto">
            <a:xfrm>
              <a:off x="1294" y="100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6" name="Rectangle 58"/>
            <p:cNvSpPr>
              <a:spLocks noChangeArrowheads="1"/>
            </p:cNvSpPr>
            <p:nvPr/>
          </p:nvSpPr>
          <p:spPr bwMode="auto">
            <a:xfrm>
              <a:off x="1338" y="1007"/>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67" name="Rectangle 59"/>
            <p:cNvSpPr>
              <a:spLocks noChangeArrowheads="1"/>
            </p:cNvSpPr>
            <p:nvPr/>
          </p:nvSpPr>
          <p:spPr bwMode="auto">
            <a:xfrm>
              <a:off x="1390" y="1007"/>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0" name="Group 60"/>
          <p:cNvGrpSpPr>
            <a:grpSpLocks/>
          </p:cNvGrpSpPr>
          <p:nvPr/>
        </p:nvGrpSpPr>
        <p:grpSpPr bwMode="auto">
          <a:xfrm>
            <a:off x="1110124" y="2141281"/>
            <a:ext cx="1379538" cy="341313"/>
            <a:chOff x="690" y="1278"/>
            <a:chExt cx="869" cy="215"/>
          </a:xfrm>
        </p:grpSpPr>
        <p:sp>
          <p:nvSpPr>
            <p:cNvPr id="1297469" name="Rectangle 61"/>
            <p:cNvSpPr>
              <a:spLocks noChangeArrowheads="1"/>
            </p:cNvSpPr>
            <p:nvPr/>
          </p:nvSpPr>
          <p:spPr bwMode="auto">
            <a:xfrm>
              <a:off x="698" y="1286"/>
              <a:ext cx="11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0" name="Rectangle 62"/>
            <p:cNvSpPr>
              <a:spLocks noChangeArrowheads="1"/>
            </p:cNvSpPr>
            <p:nvPr/>
          </p:nvSpPr>
          <p:spPr bwMode="auto">
            <a:xfrm>
              <a:off x="817" y="12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1" name="Rectangle 63"/>
            <p:cNvSpPr>
              <a:spLocks noChangeArrowheads="1"/>
            </p:cNvSpPr>
            <p:nvPr/>
          </p:nvSpPr>
          <p:spPr bwMode="auto">
            <a:xfrm>
              <a:off x="924" y="1286"/>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2" name="Rectangle 64"/>
            <p:cNvSpPr>
              <a:spLocks noChangeArrowheads="1"/>
            </p:cNvSpPr>
            <p:nvPr/>
          </p:nvSpPr>
          <p:spPr bwMode="auto">
            <a:xfrm>
              <a:off x="1019" y="1286"/>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3" name="Rectangle 65"/>
            <p:cNvSpPr>
              <a:spLocks noChangeArrowheads="1"/>
            </p:cNvSpPr>
            <p:nvPr/>
          </p:nvSpPr>
          <p:spPr bwMode="auto">
            <a:xfrm>
              <a:off x="1072" y="12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4" name="Rectangle 66"/>
            <p:cNvSpPr>
              <a:spLocks noChangeArrowheads="1"/>
            </p:cNvSpPr>
            <p:nvPr/>
          </p:nvSpPr>
          <p:spPr bwMode="auto">
            <a:xfrm>
              <a:off x="1178" y="12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5" name="Rectangle 67"/>
            <p:cNvSpPr>
              <a:spLocks noChangeArrowheads="1"/>
            </p:cNvSpPr>
            <p:nvPr/>
          </p:nvSpPr>
          <p:spPr bwMode="auto">
            <a:xfrm>
              <a:off x="1283" y="12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6" name="Rectangle 68"/>
            <p:cNvSpPr>
              <a:spLocks noChangeArrowheads="1"/>
            </p:cNvSpPr>
            <p:nvPr/>
          </p:nvSpPr>
          <p:spPr bwMode="auto">
            <a:xfrm>
              <a:off x="1325" y="12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7" name="Rectangle 69"/>
            <p:cNvSpPr>
              <a:spLocks noChangeArrowheads="1"/>
            </p:cNvSpPr>
            <p:nvPr/>
          </p:nvSpPr>
          <p:spPr bwMode="auto">
            <a:xfrm>
              <a:off x="1367" y="12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8" name="Rectangle 70"/>
            <p:cNvSpPr>
              <a:spLocks noChangeArrowheads="1"/>
            </p:cNvSpPr>
            <p:nvPr/>
          </p:nvSpPr>
          <p:spPr bwMode="auto">
            <a:xfrm>
              <a:off x="1411" y="1286"/>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79" name="Rectangle 71"/>
            <p:cNvSpPr>
              <a:spLocks noChangeArrowheads="1"/>
            </p:cNvSpPr>
            <p:nvPr/>
          </p:nvSpPr>
          <p:spPr bwMode="auto">
            <a:xfrm>
              <a:off x="1463" y="1286"/>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0" name="Rectangle 72"/>
            <p:cNvSpPr>
              <a:spLocks noChangeArrowheads="1"/>
            </p:cNvSpPr>
            <p:nvPr/>
          </p:nvSpPr>
          <p:spPr bwMode="auto">
            <a:xfrm>
              <a:off x="690" y="1278"/>
              <a:ext cx="11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1" name="Rectangle 73"/>
            <p:cNvSpPr>
              <a:spLocks noChangeArrowheads="1"/>
            </p:cNvSpPr>
            <p:nvPr/>
          </p:nvSpPr>
          <p:spPr bwMode="auto">
            <a:xfrm>
              <a:off x="809" y="127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2" name="Rectangle 74"/>
            <p:cNvSpPr>
              <a:spLocks noChangeArrowheads="1"/>
            </p:cNvSpPr>
            <p:nvPr/>
          </p:nvSpPr>
          <p:spPr bwMode="auto">
            <a:xfrm>
              <a:off x="916" y="1278"/>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3" name="Rectangle 75"/>
            <p:cNvSpPr>
              <a:spLocks noChangeArrowheads="1"/>
            </p:cNvSpPr>
            <p:nvPr/>
          </p:nvSpPr>
          <p:spPr bwMode="auto">
            <a:xfrm>
              <a:off x="1011" y="127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4" name="Rectangle 76"/>
            <p:cNvSpPr>
              <a:spLocks noChangeArrowheads="1"/>
            </p:cNvSpPr>
            <p:nvPr/>
          </p:nvSpPr>
          <p:spPr bwMode="auto">
            <a:xfrm>
              <a:off x="1064" y="127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5" name="Rectangle 77"/>
            <p:cNvSpPr>
              <a:spLocks noChangeArrowheads="1"/>
            </p:cNvSpPr>
            <p:nvPr/>
          </p:nvSpPr>
          <p:spPr bwMode="auto">
            <a:xfrm>
              <a:off x="1170" y="127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6" name="Rectangle 78"/>
            <p:cNvSpPr>
              <a:spLocks noChangeArrowheads="1"/>
            </p:cNvSpPr>
            <p:nvPr/>
          </p:nvSpPr>
          <p:spPr bwMode="auto">
            <a:xfrm>
              <a:off x="1275" y="1278"/>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7" name="Rectangle 79"/>
            <p:cNvSpPr>
              <a:spLocks noChangeArrowheads="1"/>
            </p:cNvSpPr>
            <p:nvPr/>
          </p:nvSpPr>
          <p:spPr bwMode="auto">
            <a:xfrm>
              <a:off x="1317" y="1278"/>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8" name="Rectangle 80"/>
            <p:cNvSpPr>
              <a:spLocks noChangeArrowheads="1"/>
            </p:cNvSpPr>
            <p:nvPr/>
          </p:nvSpPr>
          <p:spPr bwMode="auto">
            <a:xfrm>
              <a:off x="1359" y="1278"/>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89" name="Rectangle 81"/>
            <p:cNvSpPr>
              <a:spLocks noChangeArrowheads="1"/>
            </p:cNvSpPr>
            <p:nvPr/>
          </p:nvSpPr>
          <p:spPr bwMode="auto">
            <a:xfrm>
              <a:off x="1403" y="127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0" name="Rectangle 82"/>
            <p:cNvSpPr>
              <a:spLocks noChangeArrowheads="1"/>
            </p:cNvSpPr>
            <p:nvPr/>
          </p:nvSpPr>
          <p:spPr bwMode="auto">
            <a:xfrm>
              <a:off x="1455" y="1278"/>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1" name="Group 83"/>
          <p:cNvGrpSpPr>
            <a:grpSpLocks/>
          </p:cNvGrpSpPr>
          <p:nvPr/>
        </p:nvGrpSpPr>
        <p:grpSpPr bwMode="auto">
          <a:xfrm>
            <a:off x="5813887" y="1345944"/>
            <a:ext cx="1350962" cy="341312"/>
            <a:chOff x="3653" y="777"/>
            <a:chExt cx="851" cy="215"/>
          </a:xfrm>
        </p:grpSpPr>
        <p:sp>
          <p:nvSpPr>
            <p:cNvPr id="1297492" name="Rectangle 84"/>
            <p:cNvSpPr>
              <a:spLocks noChangeArrowheads="1"/>
            </p:cNvSpPr>
            <p:nvPr/>
          </p:nvSpPr>
          <p:spPr bwMode="auto">
            <a:xfrm>
              <a:off x="3661" y="785"/>
              <a:ext cx="128"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P</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3" name="Rectangle 85"/>
            <p:cNvSpPr>
              <a:spLocks noChangeArrowheads="1"/>
            </p:cNvSpPr>
            <p:nvPr/>
          </p:nvSpPr>
          <p:spPr bwMode="auto">
            <a:xfrm>
              <a:off x="3790" y="78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o</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4" name="Rectangle 86"/>
            <p:cNvSpPr>
              <a:spLocks noChangeArrowheads="1"/>
            </p:cNvSpPr>
            <p:nvPr/>
          </p:nvSpPr>
          <p:spPr bwMode="auto">
            <a:xfrm>
              <a:off x="3897" y="785"/>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5" name="Rectangle 87"/>
            <p:cNvSpPr>
              <a:spLocks noChangeArrowheads="1"/>
            </p:cNvSpPr>
            <p:nvPr/>
          </p:nvSpPr>
          <p:spPr bwMode="auto">
            <a:xfrm>
              <a:off x="3960" y="785"/>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6" name="Rectangle 88"/>
            <p:cNvSpPr>
              <a:spLocks noChangeArrowheads="1"/>
            </p:cNvSpPr>
            <p:nvPr/>
          </p:nvSpPr>
          <p:spPr bwMode="auto">
            <a:xfrm>
              <a:off x="4014" y="78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7" name="Rectangle 89"/>
            <p:cNvSpPr>
              <a:spLocks noChangeArrowheads="1"/>
            </p:cNvSpPr>
            <p:nvPr/>
          </p:nvSpPr>
          <p:spPr bwMode="auto">
            <a:xfrm>
              <a:off x="4120" y="78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8" name="Rectangle 90"/>
            <p:cNvSpPr>
              <a:spLocks noChangeArrowheads="1"/>
            </p:cNvSpPr>
            <p:nvPr/>
          </p:nvSpPr>
          <p:spPr bwMode="auto">
            <a:xfrm>
              <a:off x="4226" y="78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499" name="Rectangle 91"/>
            <p:cNvSpPr>
              <a:spLocks noChangeArrowheads="1"/>
            </p:cNvSpPr>
            <p:nvPr/>
          </p:nvSpPr>
          <p:spPr bwMode="auto">
            <a:xfrm>
              <a:off x="4269" y="78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0" name="Rectangle 92"/>
            <p:cNvSpPr>
              <a:spLocks noChangeArrowheads="1"/>
            </p:cNvSpPr>
            <p:nvPr/>
          </p:nvSpPr>
          <p:spPr bwMode="auto">
            <a:xfrm>
              <a:off x="4313" y="785"/>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1" name="Rectangle 93"/>
            <p:cNvSpPr>
              <a:spLocks noChangeArrowheads="1"/>
            </p:cNvSpPr>
            <p:nvPr/>
          </p:nvSpPr>
          <p:spPr bwMode="auto">
            <a:xfrm>
              <a:off x="4356" y="785"/>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2" name="Rectangle 94"/>
            <p:cNvSpPr>
              <a:spLocks noChangeArrowheads="1"/>
            </p:cNvSpPr>
            <p:nvPr/>
          </p:nvSpPr>
          <p:spPr bwMode="auto">
            <a:xfrm>
              <a:off x="4408" y="785"/>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3" name="Rectangle 95"/>
            <p:cNvSpPr>
              <a:spLocks noChangeArrowheads="1"/>
            </p:cNvSpPr>
            <p:nvPr/>
          </p:nvSpPr>
          <p:spPr bwMode="auto">
            <a:xfrm>
              <a:off x="3653" y="777"/>
              <a:ext cx="128"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P</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4" name="Rectangle 96"/>
            <p:cNvSpPr>
              <a:spLocks noChangeArrowheads="1"/>
            </p:cNvSpPr>
            <p:nvPr/>
          </p:nvSpPr>
          <p:spPr bwMode="auto">
            <a:xfrm>
              <a:off x="3782" y="777"/>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o</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5" name="Rectangle 97"/>
            <p:cNvSpPr>
              <a:spLocks noChangeArrowheads="1"/>
            </p:cNvSpPr>
            <p:nvPr/>
          </p:nvSpPr>
          <p:spPr bwMode="auto">
            <a:xfrm>
              <a:off x="3889" y="777"/>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6" name="Rectangle 98"/>
            <p:cNvSpPr>
              <a:spLocks noChangeArrowheads="1"/>
            </p:cNvSpPr>
            <p:nvPr/>
          </p:nvSpPr>
          <p:spPr bwMode="auto">
            <a:xfrm>
              <a:off x="3952" y="777"/>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7" name="Rectangle 99"/>
            <p:cNvSpPr>
              <a:spLocks noChangeArrowheads="1"/>
            </p:cNvSpPr>
            <p:nvPr/>
          </p:nvSpPr>
          <p:spPr bwMode="auto">
            <a:xfrm>
              <a:off x="4006" y="777"/>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8" name="Rectangle 100"/>
            <p:cNvSpPr>
              <a:spLocks noChangeArrowheads="1"/>
            </p:cNvSpPr>
            <p:nvPr/>
          </p:nvSpPr>
          <p:spPr bwMode="auto">
            <a:xfrm>
              <a:off x="4112" y="777"/>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09" name="Rectangle 101"/>
            <p:cNvSpPr>
              <a:spLocks noChangeArrowheads="1"/>
            </p:cNvSpPr>
            <p:nvPr/>
          </p:nvSpPr>
          <p:spPr bwMode="auto">
            <a:xfrm>
              <a:off x="4218" y="77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0" name="Rectangle 102"/>
            <p:cNvSpPr>
              <a:spLocks noChangeArrowheads="1"/>
            </p:cNvSpPr>
            <p:nvPr/>
          </p:nvSpPr>
          <p:spPr bwMode="auto">
            <a:xfrm>
              <a:off x="4261" y="77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1" name="Rectangle 103"/>
            <p:cNvSpPr>
              <a:spLocks noChangeArrowheads="1"/>
            </p:cNvSpPr>
            <p:nvPr/>
          </p:nvSpPr>
          <p:spPr bwMode="auto">
            <a:xfrm>
              <a:off x="4305" y="77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2" name="Rectangle 104"/>
            <p:cNvSpPr>
              <a:spLocks noChangeArrowheads="1"/>
            </p:cNvSpPr>
            <p:nvPr/>
          </p:nvSpPr>
          <p:spPr bwMode="auto">
            <a:xfrm>
              <a:off x="4348" y="777"/>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3" name="Rectangle 105"/>
            <p:cNvSpPr>
              <a:spLocks noChangeArrowheads="1"/>
            </p:cNvSpPr>
            <p:nvPr/>
          </p:nvSpPr>
          <p:spPr bwMode="auto">
            <a:xfrm>
              <a:off x="4400" y="777"/>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2" name="Group 106"/>
          <p:cNvGrpSpPr>
            <a:grpSpLocks/>
          </p:cNvGrpSpPr>
          <p:nvPr/>
        </p:nvGrpSpPr>
        <p:grpSpPr bwMode="auto">
          <a:xfrm>
            <a:off x="5813887" y="1799969"/>
            <a:ext cx="1497012" cy="341312"/>
            <a:chOff x="3653" y="1063"/>
            <a:chExt cx="943" cy="215"/>
          </a:xfrm>
        </p:grpSpPr>
        <p:sp>
          <p:nvSpPr>
            <p:cNvPr id="1297515" name="Rectangle 107"/>
            <p:cNvSpPr>
              <a:spLocks noChangeArrowheads="1"/>
            </p:cNvSpPr>
            <p:nvPr/>
          </p:nvSpPr>
          <p:spPr bwMode="auto">
            <a:xfrm>
              <a:off x="3661" y="1071"/>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6" name="Rectangle 108"/>
            <p:cNvSpPr>
              <a:spLocks noChangeArrowheads="1"/>
            </p:cNvSpPr>
            <p:nvPr/>
          </p:nvSpPr>
          <p:spPr bwMode="auto">
            <a:xfrm>
              <a:off x="3798" y="1071"/>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7" name="Rectangle 109"/>
            <p:cNvSpPr>
              <a:spLocks noChangeArrowheads="1"/>
            </p:cNvSpPr>
            <p:nvPr/>
          </p:nvSpPr>
          <p:spPr bwMode="auto">
            <a:xfrm>
              <a:off x="3904" y="1071"/>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u</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8" name="Rectangle 110"/>
            <p:cNvSpPr>
              <a:spLocks noChangeArrowheads="1"/>
            </p:cNvSpPr>
            <p:nvPr/>
          </p:nvSpPr>
          <p:spPr bwMode="auto">
            <a:xfrm>
              <a:off x="4012" y="1071"/>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19" name="Rectangle 111"/>
            <p:cNvSpPr>
              <a:spLocks noChangeArrowheads="1"/>
            </p:cNvSpPr>
            <p:nvPr/>
          </p:nvSpPr>
          <p:spPr bwMode="auto">
            <a:xfrm>
              <a:off x="4106" y="1071"/>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0" name="Rectangle 112"/>
            <p:cNvSpPr>
              <a:spLocks noChangeArrowheads="1"/>
            </p:cNvSpPr>
            <p:nvPr/>
          </p:nvSpPr>
          <p:spPr bwMode="auto">
            <a:xfrm>
              <a:off x="4212" y="1071"/>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1" name="Rectangle 113"/>
            <p:cNvSpPr>
              <a:spLocks noChangeArrowheads="1"/>
            </p:cNvSpPr>
            <p:nvPr/>
          </p:nvSpPr>
          <p:spPr bwMode="auto">
            <a:xfrm>
              <a:off x="4317" y="1071"/>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2" name="Rectangle 114"/>
            <p:cNvSpPr>
              <a:spLocks noChangeArrowheads="1"/>
            </p:cNvSpPr>
            <p:nvPr/>
          </p:nvSpPr>
          <p:spPr bwMode="auto">
            <a:xfrm>
              <a:off x="4361" y="1071"/>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3" name="Rectangle 115"/>
            <p:cNvSpPr>
              <a:spLocks noChangeArrowheads="1"/>
            </p:cNvSpPr>
            <p:nvPr/>
          </p:nvSpPr>
          <p:spPr bwMode="auto">
            <a:xfrm>
              <a:off x="4405" y="1071"/>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4" name="Rectangle 116"/>
            <p:cNvSpPr>
              <a:spLocks noChangeArrowheads="1"/>
            </p:cNvSpPr>
            <p:nvPr/>
          </p:nvSpPr>
          <p:spPr bwMode="auto">
            <a:xfrm>
              <a:off x="4448" y="1071"/>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5" name="Rectangle 117"/>
            <p:cNvSpPr>
              <a:spLocks noChangeArrowheads="1"/>
            </p:cNvSpPr>
            <p:nvPr/>
          </p:nvSpPr>
          <p:spPr bwMode="auto">
            <a:xfrm>
              <a:off x="4500" y="1071"/>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6" name="Rectangle 118"/>
            <p:cNvSpPr>
              <a:spLocks noChangeArrowheads="1"/>
            </p:cNvSpPr>
            <p:nvPr/>
          </p:nvSpPr>
          <p:spPr bwMode="auto">
            <a:xfrm>
              <a:off x="3653" y="1063"/>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7" name="Rectangle 119"/>
            <p:cNvSpPr>
              <a:spLocks noChangeArrowheads="1"/>
            </p:cNvSpPr>
            <p:nvPr/>
          </p:nvSpPr>
          <p:spPr bwMode="auto">
            <a:xfrm>
              <a:off x="3790" y="106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8" name="Rectangle 120"/>
            <p:cNvSpPr>
              <a:spLocks noChangeArrowheads="1"/>
            </p:cNvSpPr>
            <p:nvPr/>
          </p:nvSpPr>
          <p:spPr bwMode="auto">
            <a:xfrm>
              <a:off x="3896" y="106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u</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29" name="Rectangle 121"/>
            <p:cNvSpPr>
              <a:spLocks noChangeArrowheads="1"/>
            </p:cNvSpPr>
            <p:nvPr/>
          </p:nvSpPr>
          <p:spPr bwMode="auto">
            <a:xfrm>
              <a:off x="4004" y="1063"/>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0" name="Rectangle 122"/>
            <p:cNvSpPr>
              <a:spLocks noChangeArrowheads="1"/>
            </p:cNvSpPr>
            <p:nvPr/>
          </p:nvSpPr>
          <p:spPr bwMode="auto">
            <a:xfrm>
              <a:off x="4098" y="106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1" name="Rectangle 123"/>
            <p:cNvSpPr>
              <a:spLocks noChangeArrowheads="1"/>
            </p:cNvSpPr>
            <p:nvPr/>
          </p:nvSpPr>
          <p:spPr bwMode="auto">
            <a:xfrm>
              <a:off x="4204" y="106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2" name="Rectangle 124"/>
            <p:cNvSpPr>
              <a:spLocks noChangeArrowheads="1"/>
            </p:cNvSpPr>
            <p:nvPr/>
          </p:nvSpPr>
          <p:spPr bwMode="auto">
            <a:xfrm>
              <a:off x="4309" y="106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3" name="Rectangle 125"/>
            <p:cNvSpPr>
              <a:spLocks noChangeArrowheads="1"/>
            </p:cNvSpPr>
            <p:nvPr/>
          </p:nvSpPr>
          <p:spPr bwMode="auto">
            <a:xfrm>
              <a:off x="4353" y="106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4" name="Rectangle 126"/>
            <p:cNvSpPr>
              <a:spLocks noChangeArrowheads="1"/>
            </p:cNvSpPr>
            <p:nvPr/>
          </p:nvSpPr>
          <p:spPr bwMode="auto">
            <a:xfrm>
              <a:off x="4397" y="1063"/>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5" name="Rectangle 127"/>
            <p:cNvSpPr>
              <a:spLocks noChangeArrowheads="1"/>
            </p:cNvSpPr>
            <p:nvPr/>
          </p:nvSpPr>
          <p:spPr bwMode="auto">
            <a:xfrm>
              <a:off x="4440" y="1063"/>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6" name="Rectangle 128"/>
            <p:cNvSpPr>
              <a:spLocks noChangeArrowheads="1"/>
            </p:cNvSpPr>
            <p:nvPr/>
          </p:nvSpPr>
          <p:spPr bwMode="auto">
            <a:xfrm>
              <a:off x="4492" y="1063"/>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3" name="Group 129"/>
          <p:cNvGrpSpPr>
            <a:grpSpLocks/>
          </p:cNvGrpSpPr>
          <p:nvPr/>
        </p:nvGrpSpPr>
        <p:grpSpPr bwMode="auto">
          <a:xfrm>
            <a:off x="5813887" y="2255581"/>
            <a:ext cx="2017712" cy="341313"/>
            <a:chOff x="3653" y="1350"/>
            <a:chExt cx="1271" cy="215"/>
          </a:xfrm>
        </p:grpSpPr>
        <p:sp>
          <p:nvSpPr>
            <p:cNvPr id="1297538" name="Rectangle 130"/>
            <p:cNvSpPr>
              <a:spLocks noChangeArrowheads="1"/>
            </p:cNvSpPr>
            <p:nvPr/>
          </p:nvSpPr>
          <p:spPr bwMode="auto">
            <a:xfrm>
              <a:off x="3661" y="135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39" name="Rectangle 131"/>
            <p:cNvSpPr>
              <a:spLocks noChangeArrowheads="1"/>
            </p:cNvSpPr>
            <p:nvPr/>
          </p:nvSpPr>
          <p:spPr bwMode="auto">
            <a:xfrm>
              <a:off x="3715" y="135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0" name="Rectangle 132"/>
            <p:cNvSpPr>
              <a:spLocks noChangeArrowheads="1"/>
            </p:cNvSpPr>
            <p:nvPr/>
          </p:nvSpPr>
          <p:spPr bwMode="auto">
            <a:xfrm>
              <a:off x="3823" y="135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1" name="Rectangle 133"/>
            <p:cNvSpPr>
              <a:spLocks noChangeArrowheads="1"/>
            </p:cNvSpPr>
            <p:nvPr/>
          </p:nvSpPr>
          <p:spPr bwMode="auto">
            <a:xfrm>
              <a:off x="3876" y="135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2" name="Rectangle 134"/>
            <p:cNvSpPr>
              <a:spLocks noChangeArrowheads="1"/>
            </p:cNvSpPr>
            <p:nvPr/>
          </p:nvSpPr>
          <p:spPr bwMode="auto">
            <a:xfrm>
              <a:off x="3983" y="1358"/>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3" name="Rectangle 135"/>
            <p:cNvSpPr>
              <a:spLocks noChangeArrowheads="1"/>
            </p:cNvSpPr>
            <p:nvPr/>
          </p:nvSpPr>
          <p:spPr bwMode="auto">
            <a:xfrm>
              <a:off x="4046" y="135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o</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4" name="Rectangle 136"/>
            <p:cNvSpPr>
              <a:spLocks noChangeArrowheads="1"/>
            </p:cNvSpPr>
            <p:nvPr/>
          </p:nvSpPr>
          <p:spPr bwMode="auto">
            <a:xfrm>
              <a:off x="4152" y="135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p</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5" name="Rectangle 137"/>
            <p:cNvSpPr>
              <a:spLocks noChangeArrowheads="1"/>
            </p:cNvSpPr>
            <p:nvPr/>
          </p:nvSpPr>
          <p:spPr bwMode="auto">
            <a:xfrm>
              <a:off x="4258" y="135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6" name="Rectangle 138"/>
            <p:cNvSpPr>
              <a:spLocks noChangeArrowheads="1"/>
            </p:cNvSpPr>
            <p:nvPr/>
          </p:nvSpPr>
          <p:spPr bwMode="auto">
            <a:xfrm>
              <a:off x="4364" y="1358"/>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7" name="Rectangle 139"/>
            <p:cNvSpPr>
              <a:spLocks noChangeArrowheads="1"/>
            </p:cNvSpPr>
            <p:nvPr/>
          </p:nvSpPr>
          <p:spPr bwMode="auto">
            <a:xfrm>
              <a:off x="4427" y="135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8" name="Rectangle 140"/>
            <p:cNvSpPr>
              <a:spLocks noChangeArrowheads="1"/>
            </p:cNvSpPr>
            <p:nvPr/>
          </p:nvSpPr>
          <p:spPr bwMode="auto">
            <a:xfrm>
              <a:off x="4534" y="135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49" name="Rectangle 141"/>
            <p:cNvSpPr>
              <a:spLocks noChangeArrowheads="1"/>
            </p:cNvSpPr>
            <p:nvPr/>
          </p:nvSpPr>
          <p:spPr bwMode="auto">
            <a:xfrm>
              <a:off x="4642" y="1358"/>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0" name="Rectangle 142"/>
            <p:cNvSpPr>
              <a:spLocks noChangeArrowheads="1"/>
            </p:cNvSpPr>
            <p:nvPr/>
          </p:nvSpPr>
          <p:spPr bwMode="auto">
            <a:xfrm>
              <a:off x="4686" y="1358"/>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1" name="Rectangle 143"/>
            <p:cNvSpPr>
              <a:spLocks noChangeArrowheads="1"/>
            </p:cNvSpPr>
            <p:nvPr/>
          </p:nvSpPr>
          <p:spPr bwMode="auto">
            <a:xfrm>
              <a:off x="4730" y="1358"/>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2" name="Rectangle 144"/>
            <p:cNvSpPr>
              <a:spLocks noChangeArrowheads="1"/>
            </p:cNvSpPr>
            <p:nvPr/>
          </p:nvSpPr>
          <p:spPr bwMode="auto">
            <a:xfrm>
              <a:off x="4773" y="135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3" name="Rectangle 145"/>
            <p:cNvSpPr>
              <a:spLocks noChangeArrowheads="1"/>
            </p:cNvSpPr>
            <p:nvPr/>
          </p:nvSpPr>
          <p:spPr bwMode="auto">
            <a:xfrm>
              <a:off x="4828" y="1358"/>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4" name="Rectangle 146"/>
            <p:cNvSpPr>
              <a:spLocks noChangeArrowheads="1"/>
            </p:cNvSpPr>
            <p:nvPr/>
          </p:nvSpPr>
          <p:spPr bwMode="auto">
            <a:xfrm>
              <a:off x="3653" y="1350"/>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5" name="Rectangle 147"/>
            <p:cNvSpPr>
              <a:spLocks noChangeArrowheads="1"/>
            </p:cNvSpPr>
            <p:nvPr/>
          </p:nvSpPr>
          <p:spPr bwMode="auto">
            <a:xfrm>
              <a:off x="3708" y="1350"/>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6" name="Rectangle 148"/>
            <p:cNvSpPr>
              <a:spLocks noChangeArrowheads="1"/>
            </p:cNvSpPr>
            <p:nvPr/>
          </p:nvSpPr>
          <p:spPr bwMode="auto">
            <a:xfrm>
              <a:off x="3815" y="1350"/>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7" name="Rectangle 149"/>
            <p:cNvSpPr>
              <a:spLocks noChangeArrowheads="1"/>
            </p:cNvSpPr>
            <p:nvPr/>
          </p:nvSpPr>
          <p:spPr bwMode="auto">
            <a:xfrm>
              <a:off x="3868" y="1350"/>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8" name="Rectangle 150"/>
            <p:cNvSpPr>
              <a:spLocks noChangeArrowheads="1"/>
            </p:cNvSpPr>
            <p:nvPr/>
          </p:nvSpPr>
          <p:spPr bwMode="auto">
            <a:xfrm>
              <a:off x="3975" y="1350"/>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59" name="Rectangle 151"/>
            <p:cNvSpPr>
              <a:spLocks noChangeArrowheads="1"/>
            </p:cNvSpPr>
            <p:nvPr/>
          </p:nvSpPr>
          <p:spPr bwMode="auto">
            <a:xfrm>
              <a:off x="4038" y="1350"/>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o</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0" name="Rectangle 152"/>
            <p:cNvSpPr>
              <a:spLocks noChangeArrowheads="1"/>
            </p:cNvSpPr>
            <p:nvPr/>
          </p:nvSpPr>
          <p:spPr bwMode="auto">
            <a:xfrm>
              <a:off x="4144" y="1350"/>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p</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1" name="Rectangle 153"/>
            <p:cNvSpPr>
              <a:spLocks noChangeArrowheads="1"/>
            </p:cNvSpPr>
            <p:nvPr/>
          </p:nvSpPr>
          <p:spPr bwMode="auto">
            <a:xfrm>
              <a:off x="4250" y="1350"/>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2" name="Rectangle 154"/>
            <p:cNvSpPr>
              <a:spLocks noChangeArrowheads="1"/>
            </p:cNvSpPr>
            <p:nvPr/>
          </p:nvSpPr>
          <p:spPr bwMode="auto">
            <a:xfrm>
              <a:off x="4356" y="1350"/>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3" name="Rectangle 155"/>
            <p:cNvSpPr>
              <a:spLocks noChangeArrowheads="1"/>
            </p:cNvSpPr>
            <p:nvPr/>
          </p:nvSpPr>
          <p:spPr bwMode="auto">
            <a:xfrm>
              <a:off x="4419" y="1350"/>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4" name="Rectangle 156"/>
            <p:cNvSpPr>
              <a:spLocks noChangeArrowheads="1"/>
            </p:cNvSpPr>
            <p:nvPr/>
          </p:nvSpPr>
          <p:spPr bwMode="auto">
            <a:xfrm>
              <a:off x="4526" y="1350"/>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5" name="Rectangle 157"/>
            <p:cNvSpPr>
              <a:spLocks noChangeArrowheads="1"/>
            </p:cNvSpPr>
            <p:nvPr/>
          </p:nvSpPr>
          <p:spPr bwMode="auto">
            <a:xfrm>
              <a:off x="4634" y="1350"/>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6" name="Rectangle 158"/>
            <p:cNvSpPr>
              <a:spLocks noChangeArrowheads="1"/>
            </p:cNvSpPr>
            <p:nvPr/>
          </p:nvSpPr>
          <p:spPr bwMode="auto">
            <a:xfrm>
              <a:off x="4678" y="1350"/>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7" name="Rectangle 159"/>
            <p:cNvSpPr>
              <a:spLocks noChangeArrowheads="1"/>
            </p:cNvSpPr>
            <p:nvPr/>
          </p:nvSpPr>
          <p:spPr bwMode="auto">
            <a:xfrm>
              <a:off x="4722" y="1350"/>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8" name="Rectangle 160"/>
            <p:cNvSpPr>
              <a:spLocks noChangeArrowheads="1"/>
            </p:cNvSpPr>
            <p:nvPr/>
          </p:nvSpPr>
          <p:spPr bwMode="auto">
            <a:xfrm>
              <a:off x="4765" y="1350"/>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69" name="Rectangle 161"/>
            <p:cNvSpPr>
              <a:spLocks noChangeArrowheads="1"/>
            </p:cNvSpPr>
            <p:nvPr/>
          </p:nvSpPr>
          <p:spPr bwMode="auto">
            <a:xfrm>
              <a:off x="4820" y="1350"/>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4" name="Group 162"/>
          <p:cNvGrpSpPr>
            <a:grpSpLocks/>
          </p:cNvGrpSpPr>
          <p:nvPr/>
        </p:nvGrpSpPr>
        <p:grpSpPr bwMode="auto">
          <a:xfrm>
            <a:off x="1656224" y="4144706"/>
            <a:ext cx="1655763" cy="341313"/>
            <a:chOff x="1034" y="2615"/>
            <a:chExt cx="1043" cy="215"/>
          </a:xfrm>
        </p:grpSpPr>
        <p:sp>
          <p:nvSpPr>
            <p:cNvPr id="1297571" name="Rectangle 163"/>
            <p:cNvSpPr>
              <a:spLocks noChangeArrowheads="1"/>
            </p:cNvSpPr>
            <p:nvPr/>
          </p:nvSpPr>
          <p:spPr bwMode="auto">
            <a:xfrm>
              <a:off x="1042" y="2623"/>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2" name="Rectangle 164"/>
            <p:cNvSpPr>
              <a:spLocks noChangeArrowheads="1"/>
            </p:cNvSpPr>
            <p:nvPr/>
          </p:nvSpPr>
          <p:spPr bwMode="auto">
            <a:xfrm>
              <a:off x="1180" y="262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o</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3" name="Rectangle 165"/>
            <p:cNvSpPr>
              <a:spLocks noChangeArrowheads="1"/>
            </p:cNvSpPr>
            <p:nvPr/>
          </p:nvSpPr>
          <p:spPr bwMode="auto">
            <a:xfrm>
              <a:off x="1286" y="2623"/>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4" name="Rectangle 166"/>
            <p:cNvSpPr>
              <a:spLocks noChangeArrowheads="1"/>
            </p:cNvSpPr>
            <p:nvPr/>
          </p:nvSpPr>
          <p:spPr bwMode="auto">
            <a:xfrm>
              <a:off x="1349" y="2623"/>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5" name="Rectangle 167"/>
            <p:cNvSpPr>
              <a:spLocks noChangeArrowheads="1"/>
            </p:cNvSpPr>
            <p:nvPr/>
          </p:nvSpPr>
          <p:spPr bwMode="auto">
            <a:xfrm>
              <a:off x="1412" y="262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6" name="Rectangle 168"/>
            <p:cNvSpPr>
              <a:spLocks noChangeArrowheads="1"/>
            </p:cNvSpPr>
            <p:nvPr/>
          </p:nvSpPr>
          <p:spPr bwMode="auto">
            <a:xfrm>
              <a:off x="1520" y="2623"/>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7" name="Rectangle 169"/>
            <p:cNvSpPr>
              <a:spLocks noChangeArrowheads="1"/>
            </p:cNvSpPr>
            <p:nvPr/>
          </p:nvSpPr>
          <p:spPr bwMode="auto">
            <a:xfrm>
              <a:off x="1615" y="2623"/>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8" name="Rectangle 170"/>
            <p:cNvSpPr>
              <a:spLocks noChangeArrowheads="1"/>
            </p:cNvSpPr>
            <p:nvPr/>
          </p:nvSpPr>
          <p:spPr bwMode="auto">
            <a:xfrm>
              <a:off x="1670" y="262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79" name="Rectangle 171"/>
            <p:cNvSpPr>
              <a:spLocks noChangeArrowheads="1"/>
            </p:cNvSpPr>
            <p:nvPr/>
          </p:nvSpPr>
          <p:spPr bwMode="auto">
            <a:xfrm>
              <a:off x="1778" y="2623"/>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0" name="Rectangle 172"/>
            <p:cNvSpPr>
              <a:spLocks noChangeArrowheads="1"/>
            </p:cNvSpPr>
            <p:nvPr/>
          </p:nvSpPr>
          <p:spPr bwMode="auto">
            <a:xfrm>
              <a:off x="1886" y="2623"/>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1" name="Rectangle 173"/>
            <p:cNvSpPr>
              <a:spLocks noChangeArrowheads="1"/>
            </p:cNvSpPr>
            <p:nvPr/>
          </p:nvSpPr>
          <p:spPr bwMode="auto">
            <a:xfrm>
              <a:off x="1981" y="2623"/>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2" name="Rectangle 174"/>
            <p:cNvSpPr>
              <a:spLocks noChangeArrowheads="1"/>
            </p:cNvSpPr>
            <p:nvPr/>
          </p:nvSpPr>
          <p:spPr bwMode="auto">
            <a:xfrm>
              <a:off x="1034" y="2615"/>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3" name="Rectangle 175"/>
            <p:cNvSpPr>
              <a:spLocks noChangeArrowheads="1"/>
            </p:cNvSpPr>
            <p:nvPr/>
          </p:nvSpPr>
          <p:spPr bwMode="auto">
            <a:xfrm>
              <a:off x="1172" y="261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o</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4" name="Rectangle 176"/>
            <p:cNvSpPr>
              <a:spLocks noChangeArrowheads="1"/>
            </p:cNvSpPr>
            <p:nvPr/>
          </p:nvSpPr>
          <p:spPr bwMode="auto">
            <a:xfrm>
              <a:off x="1278" y="2615"/>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5" name="Rectangle 177"/>
            <p:cNvSpPr>
              <a:spLocks noChangeArrowheads="1"/>
            </p:cNvSpPr>
            <p:nvPr/>
          </p:nvSpPr>
          <p:spPr bwMode="auto">
            <a:xfrm>
              <a:off x="1341" y="2615"/>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6" name="Rectangle 178"/>
            <p:cNvSpPr>
              <a:spLocks noChangeArrowheads="1"/>
            </p:cNvSpPr>
            <p:nvPr/>
          </p:nvSpPr>
          <p:spPr bwMode="auto">
            <a:xfrm>
              <a:off x="1404" y="261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7" name="Rectangle 179"/>
            <p:cNvSpPr>
              <a:spLocks noChangeArrowheads="1"/>
            </p:cNvSpPr>
            <p:nvPr/>
          </p:nvSpPr>
          <p:spPr bwMode="auto">
            <a:xfrm>
              <a:off x="1512" y="2615"/>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8" name="Rectangle 180"/>
            <p:cNvSpPr>
              <a:spLocks noChangeArrowheads="1"/>
            </p:cNvSpPr>
            <p:nvPr/>
          </p:nvSpPr>
          <p:spPr bwMode="auto">
            <a:xfrm>
              <a:off x="1607" y="2615"/>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89" name="Rectangle 181"/>
            <p:cNvSpPr>
              <a:spLocks noChangeArrowheads="1"/>
            </p:cNvSpPr>
            <p:nvPr/>
          </p:nvSpPr>
          <p:spPr bwMode="auto">
            <a:xfrm>
              <a:off x="1662" y="261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0" name="Rectangle 182"/>
            <p:cNvSpPr>
              <a:spLocks noChangeArrowheads="1"/>
            </p:cNvSpPr>
            <p:nvPr/>
          </p:nvSpPr>
          <p:spPr bwMode="auto">
            <a:xfrm>
              <a:off x="1770" y="2615"/>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1" name="Rectangle 183"/>
            <p:cNvSpPr>
              <a:spLocks noChangeArrowheads="1"/>
            </p:cNvSpPr>
            <p:nvPr/>
          </p:nvSpPr>
          <p:spPr bwMode="auto">
            <a:xfrm>
              <a:off x="1878" y="2615"/>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2" name="Rectangle 184"/>
            <p:cNvSpPr>
              <a:spLocks noChangeArrowheads="1"/>
            </p:cNvSpPr>
            <p:nvPr/>
          </p:nvSpPr>
          <p:spPr bwMode="auto">
            <a:xfrm>
              <a:off x="1973" y="2615"/>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5" name="Group 185"/>
          <p:cNvGrpSpPr>
            <a:grpSpLocks/>
          </p:cNvGrpSpPr>
          <p:nvPr/>
        </p:nvGrpSpPr>
        <p:grpSpPr bwMode="auto">
          <a:xfrm>
            <a:off x="3164349" y="4574919"/>
            <a:ext cx="1317625" cy="341312"/>
            <a:chOff x="1984" y="2886"/>
            <a:chExt cx="830" cy="215"/>
          </a:xfrm>
        </p:grpSpPr>
        <p:sp>
          <p:nvSpPr>
            <p:cNvPr id="1297594" name="Rectangle 186"/>
            <p:cNvSpPr>
              <a:spLocks noChangeArrowheads="1"/>
            </p:cNvSpPr>
            <p:nvPr/>
          </p:nvSpPr>
          <p:spPr bwMode="auto">
            <a:xfrm>
              <a:off x="1992" y="2894"/>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5" name="Rectangle 187"/>
            <p:cNvSpPr>
              <a:spLocks noChangeArrowheads="1"/>
            </p:cNvSpPr>
            <p:nvPr/>
          </p:nvSpPr>
          <p:spPr bwMode="auto">
            <a:xfrm>
              <a:off x="2129" y="2894"/>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6" name="Rectangle 188"/>
            <p:cNvSpPr>
              <a:spLocks noChangeArrowheads="1"/>
            </p:cNvSpPr>
            <p:nvPr/>
          </p:nvSpPr>
          <p:spPr bwMode="auto">
            <a:xfrm>
              <a:off x="2235" y="2894"/>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7" name="Rectangle 189"/>
            <p:cNvSpPr>
              <a:spLocks noChangeArrowheads="1"/>
            </p:cNvSpPr>
            <p:nvPr/>
          </p:nvSpPr>
          <p:spPr bwMode="auto">
            <a:xfrm>
              <a:off x="2279" y="2894"/>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8" name="Rectangle 190"/>
            <p:cNvSpPr>
              <a:spLocks noChangeArrowheads="1"/>
            </p:cNvSpPr>
            <p:nvPr/>
          </p:nvSpPr>
          <p:spPr bwMode="auto">
            <a:xfrm>
              <a:off x="2322" y="2894"/>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599" name="Rectangle 191"/>
            <p:cNvSpPr>
              <a:spLocks noChangeArrowheads="1"/>
            </p:cNvSpPr>
            <p:nvPr/>
          </p:nvSpPr>
          <p:spPr bwMode="auto">
            <a:xfrm>
              <a:off x="2430" y="2894"/>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0" name="Rectangle 192"/>
            <p:cNvSpPr>
              <a:spLocks noChangeArrowheads="1"/>
            </p:cNvSpPr>
            <p:nvPr/>
          </p:nvSpPr>
          <p:spPr bwMode="auto">
            <a:xfrm>
              <a:off x="2537" y="2894"/>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1" name="Rectangle 193"/>
            <p:cNvSpPr>
              <a:spLocks noChangeArrowheads="1"/>
            </p:cNvSpPr>
            <p:nvPr/>
          </p:nvSpPr>
          <p:spPr bwMode="auto">
            <a:xfrm>
              <a:off x="2579" y="2894"/>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2" name="Rectangle 194"/>
            <p:cNvSpPr>
              <a:spLocks noChangeArrowheads="1"/>
            </p:cNvSpPr>
            <p:nvPr/>
          </p:nvSpPr>
          <p:spPr bwMode="auto">
            <a:xfrm>
              <a:off x="2622" y="2894"/>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3" name="Rectangle 195"/>
            <p:cNvSpPr>
              <a:spLocks noChangeArrowheads="1"/>
            </p:cNvSpPr>
            <p:nvPr/>
          </p:nvSpPr>
          <p:spPr bwMode="auto">
            <a:xfrm>
              <a:off x="2666" y="2894"/>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4" name="Rectangle 196"/>
            <p:cNvSpPr>
              <a:spLocks noChangeArrowheads="1"/>
            </p:cNvSpPr>
            <p:nvPr/>
          </p:nvSpPr>
          <p:spPr bwMode="auto">
            <a:xfrm>
              <a:off x="2718" y="2894"/>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5" name="Rectangle 197"/>
            <p:cNvSpPr>
              <a:spLocks noChangeArrowheads="1"/>
            </p:cNvSpPr>
            <p:nvPr/>
          </p:nvSpPr>
          <p:spPr bwMode="auto">
            <a:xfrm>
              <a:off x="1984" y="2886"/>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6" name="Rectangle 198"/>
            <p:cNvSpPr>
              <a:spLocks noChangeArrowheads="1"/>
            </p:cNvSpPr>
            <p:nvPr/>
          </p:nvSpPr>
          <p:spPr bwMode="auto">
            <a:xfrm>
              <a:off x="2121" y="28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7" name="Rectangle 199"/>
            <p:cNvSpPr>
              <a:spLocks noChangeArrowheads="1"/>
            </p:cNvSpPr>
            <p:nvPr/>
          </p:nvSpPr>
          <p:spPr bwMode="auto">
            <a:xfrm>
              <a:off x="2227" y="28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8" name="Rectangle 200"/>
            <p:cNvSpPr>
              <a:spLocks noChangeArrowheads="1"/>
            </p:cNvSpPr>
            <p:nvPr/>
          </p:nvSpPr>
          <p:spPr bwMode="auto">
            <a:xfrm>
              <a:off x="2271" y="28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09" name="Rectangle 201"/>
            <p:cNvSpPr>
              <a:spLocks noChangeArrowheads="1"/>
            </p:cNvSpPr>
            <p:nvPr/>
          </p:nvSpPr>
          <p:spPr bwMode="auto">
            <a:xfrm>
              <a:off x="2314" y="28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0" name="Rectangle 202"/>
            <p:cNvSpPr>
              <a:spLocks noChangeArrowheads="1"/>
            </p:cNvSpPr>
            <p:nvPr/>
          </p:nvSpPr>
          <p:spPr bwMode="auto">
            <a:xfrm>
              <a:off x="2422" y="28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1" name="Rectangle 203"/>
            <p:cNvSpPr>
              <a:spLocks noChangeArrowheads="1"/>
            </p:cNvSpPr>
            <p:nvPr/>
          </p:nvSpPr>
          <p:spPr bwMode="auto">
            <a:xfrm>
              <a:off x="2529" y="28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2" name="Rectangle 204"/>
            <p:cNvSpPr>
              <a:spLocks noChangeArrowheads="1"/>
            </p:cNvSpPr>
            <p:nvPr/>
          </p:nvSpPr>
          <p:spPr bwMode="auto">
            <a:xfrm>
              <a:off x="2571" y="28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3" name="Rectangle 205"/>
            <p:cNvSpPr>
              <a:spLocks noChangeArrowheads="1"/>
            </p:cNvSpPr>
            <p:nvPr/>
          </p:nvSpPr>
          <p:spPr bwMode="auto">
            <a:xfrm>
              <a:off x="2614" y="28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4" name="Rectangle 206"/>
            <p:cNvSpPr>
              <a:spLocks noChangeArrowheads="1"/>
            </p:cNvSpPr>
            <p:nvPr/>
          </p:nvSpPr>
          <p:spPr bwMode="auto">
            <a:xfrm>
              <a:off x="2658" y="2886"/>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5" name="Rectangle 207"/>
            <p:cNvSpPr>
              <a:spLocks noChangeArrowheads="1"/>
            </p:cNvSpPr>
            <p:nvPr/>
          </p:nvSpPr>
          <p:spPr bwMode="auto">
            <a:xfrm>
              <a:off x="2710" y="2886"/>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6" name="Group 208"/>
          <p:cNvGrpSpPr>
            <a:grpSpLocks/>
          </p:cNvGrpSpPr>
          <p:nvPr/>
        </p:nvGrpSpPr>
        <p:grpSpPr bwMode="auto">
          <a:xfrm>
            <a:off x="6080587" y="4182806"/>
            <a:ext cx="1314450" cy="341313"/>
            <a:chOff x="3821" y="2639"/>
            <a:chExt cx="828" cy="215"/>
          </a:xfrm>
        </p:grpSpPr>
        <p:sp>
          <p:nvSpPr>
            <p:cNvPr id="1297617" name="Rectangle 209"/>
            <p:cNvSpPr>
              <a:spLocks noChangeArrowheads="1"/>
            </p:cNvSpPr>
            <p:nvPr/>
          </p:nvSpPr>
          <p:spPr bwMode="auto">
            <a:xfrm>
              <a:off x="3829" y="2647"/>
              <a:ext cx="128"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8" name="Rectangle 210"/>
            <p:cNvSpPr>
              <a:spLocks noChangeArrowheads="1"/>
            </p:cNvSpPr>
            <p:nvPr/>
          </p:nvSpPr>
          <p:spPr bwMode="auto">
            <a:xfrm>
              <a:off x="3958" y="2647"/>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f</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19" name="Rectangle 211"/>
            <p:cNvSpPr>
              <a:spLocks noChangeArrowheads="1"/>
            </p:cNvSpPr>
            <p:nvPr/>
          </p:nvSpPr>
          <p:spPr bwMode="auto">
            <a:xfrm>
              <a:off x="4010" y="2647"/>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f</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0" name="Rectangle 212"/>
            <p:cNvSpPr>
              <a:spLocks noChangeArrowheads="1"/>
            </p:cNvSpPr>
            <p:nvPr/>
          </p:nvSpPr>
          <p:spPr bwMode="auto">
            <a:xfrm>
              <a:off x="4065" y="264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1" name="Rectangle 213"/>
            <p:cNvSpPr>
              <a:spLocks noChangeArrowheads="1"/>
            </p:cNvSpPr>
            <p:nvPr/>
          </p:nvSpPr>
          <p:spPr bwMode="auto">
            <a:xfrm>
              <a:off x="4109" y="2647"/>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2" name="Rectangle 214"/>
            <p:cNvSpPr>
              <a:spLocks noChangeArrowheads="1"/>
            </p:cNvSpPr>
            <p:nvPr/>
          </p:nvSpPr>
          <p:spPr bwMode="auto">
            <a:xfrm>
              <a:off x="4204" y="2647"/>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3" name="Rectangle 215"/>
            <p:cNvSpPr>
              <a:spLocks noChangeArrowheads="1"/>
            </p:cNvSpPr>
            <p:nvPr/>
          </p:nvSpPr>
          <p:spPr bwMode="auto">
            <a:xfrm>
              <a:off x="4246" y="2647"/>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4" name="Rectangle 216"/>
            <p:cNvSpPr>
              <a:spLocks noChangeArrowheads="1"/>
            </p:cNvSpPr>
            <p:nvPr/>
          </p:nvSpPr>
          <p:spPr bwMode="auto">
            <a:xfrm>
              <a:off x="4352" y="2647"/>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5" name="Rectangle 217"/>
            <p:cNvSpPr>
              <a:spLocks noChangeArrowheads="1"/>
            </p:cNvSpPr>
            <p:nvPr/>
          </p:nvSpPr>
          <p:spPr bwMode="auto">
            <a:xfrm>
              <a:off x="4458" y="2647"/>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6" name="Rectangle 218"/>
            <p:cNvSpPr>
              <a:spLocks noChangeArrowheads="1"/>
            </p:cNvSpPr>
            <p:nvPr/>
          </p:nvSpPr>
          <p:spPr bwMode="auto">
            <a:xfrm>
              <a:off x="4553" y="2647"/>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7" name="Rectangle 219"/>
            <p:cNvSpPr>
              <a:spLocks noChangeArrowheads="1"/>
            </p:cNvSpPr>
            <p:nvPr/>
          </p:nvSpPr>
          <p:spPr bwMode="auto">
            <a:xfrm>
              <a:off x="3821" y="2639"/>
              <a:ext cx="128"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8" name="Rectangle 220"/>
            <p:cNvSpPr>
              <a:spLocks noChangeArrowheads="1"/>
            </p:cNvSpPr>
            <p:nvPr/>
          </p:nvSpPr>
          <p:spPr bwMode="auto">
            <a:xfrm>
              <a:off x="3950" y="2639"/>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f</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29" name="Rectangle 221"/>
            <p:cNvSpPr>
              <a:spLocks noChangeArrowheads="1"/>
            </p:cNvSpPr>
            <p:nvPr/>
          </p:nvSpPr>
          <p:spPr bwMode="auto">
            <a:xfrm>
              <a:off x="4002" y="2639"/>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f</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0" name="Rectangle 222"/>
            <p:cNvSpPr>
              <a:spLocks noChangeArrowheads="1"/>
            </p:cNvSpPr>
            <p:nvPr/>
          </p:nvSpPr>
          <p:spPr bwMode="auto">
            <a:xfrm>
              <a:off x="4057" y="2639"/>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1" name="Rectangle 223"/>
            <p:cNvSpPr>
              <a:spLocks noChangeArrowheads="1"/>
            </p:cNvSpPr>
            <p:nvPr/>
          </p:nvSpPr>
          <p:spPr bwMode="auto">
            <a:xfrm>
              <a:off x="4101" y="2639"/>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2" name="Rectangle 224"/>
            <p:cNvSpPr>
              <a:spLocks noChangeArrowheads="1"/>
            </p:cNvSpPr>
            <p:nvPr/>
          </p:nvSpPr>
          <p:spPr bwMode="auto">
            <a:xfrm>
              <a:off x="4196" y="2639"/>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3" name="Rectangle 225"/>
            <p:cNvSpPr>
              <a:spLocks noChangeArrowheads="1"/>
            </p:cNvSpPr>
            <p:nvPr/>
          </p:nvSpPr>
          <p:spPr bwMode="auto">
            <a:xfrm>
              <a:off x="4238" y="2639"/>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4" name="Rectangle 226"/>
            <p:cNvSpPr>
              <a:spLocks noChangeArrowheads="1"/>
            </p:cNvSpPr>
            <p:nvPr/>
          </p:nvSpPr>
          <p:spPr bwMode="auto">
            <a:xfrm>
              <a:off x="4344" y="2639"/>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5" name="Rectangle 227"/>
            <p:cNvSpPr>
              <a:spLocks noChangeArrowheads="1"/>
            </p:cNvSpPr>
            <p:nvPr/>
          </p:nvSpPr>
          <p:spPr bwMode="auto">
            <a:xfrm>
              <a:off x="4450" y="2639"/>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c</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6" name="Rectangle 228"/>
            <p:cNvSpPr>
              <a:spLocks noChangeArrowheads="1"/>
            </p:cNvSpPr>
            <p:nvPr/>
          </p:nvSpPr>
          <p:spPr bwMode="auto">
            <a:xfrm>
              <a:off x="4545" y="2639"/>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7" name="Group 229"/>
          <p:cNvGrpSpPr>
            <a:grpSpLocks/>
          </p:cNvGrpSpPr>
          <p:nvPr/>
        </p:nvGrpSpPr>
        <p:grpSpPr bwMode="auto">
          <a:xfrm>
            <a:off x="5534487" y="4562219"/>
            <a:ext cx="1104900" cy="341312"/>
            <a:chOff x="3477" y="2878"/>
            <a:chExt cx="696" cy="215"/>
          </a:xfrm>
        </p:grpSpPr>
        <p:sp>
          <p:nvSpPr>
            <p:cNvPr id="1297638" name="Rectangle 230"/>
            <p:cNvSpPr>
              <a:spLocks noChangeArrowheads="1"/>
            </p:cNvSpPr>
            <p:nvPr/>
          </p:nvSpPr>
          <p:spPr bwMode="auto">
            <a:xfrm>
              <a:off x="3485" y="2886"/>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39" name="Rectangle 231"/>
            <p:cNvSpPr>
              <a:spLocks noChangeArrowheads="1"/>
            </p:cNvSpPr>
            <p:nvPr/>
          </p:nvSpPr>
          <p:spPr bwMode="auto">
            <a:xfrm>
              <a:off x="3540" y="28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0" name="Rectangle 232"/>
            <p:cNvSpPr>
              <a:spLocks noChangeArrowheads="1"/>
            </p:cNvSpPr>
            <p:nvPr/>
          </p:nvSpPr>
          <p:spPr bwMode="auto">
            <a:xfrm>
              <a:off x="3648" y="2886"/>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1" name="Rectangle 233"/>
            <p:cNvSpPr>
              <a:spLocks noChangeArrowheads="1"/>
            </p:cNvSpPr>
            <p:nvPr/>
          </p:nvSpPr>
          <p:spPr bwMode="auto">
            <a:xfrm>
              <a:off x="3700" y="28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2" name="Rectangle 234"/>
            <p:cNvSpPr>
              <a:spLocks noChangeArrowheads="1"/>
            </p:cNvSpPr>
            <p:nvPr/>
          </p:nvSpPr>
          <p:spPr bwMode="auto">
            <a:xfrm>
              <a:off x="3808" y="2886"/>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g</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3" name="Rectangle 235"/>
            <p:cNvSpPr>
              <a:spLocks noChangeArrowheads="1"/>
            </p:cNvSpPr>
            <p:nvPr/>
          </p:nvSpPr>
          <p:spPr bwMode="auto">
            <a:xfrm>
              <a:off x="3916" y="2886"/>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4" name="Rectangle 236"/>
            <p:cNvSpPr>
              <a:spLocks noChangeArrowheads="1"/>
            </p:cNvSpPr>
            <p:nvPr/>
          </p:nvSpPr>
          <p:spPr bwMode="auto">
            <a:xfrm>
              <a:off x="3981" y="2886"/>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5" name="Rectangle 237"/>
            <p:cNvSpPr>
              <a:spLocks noChangeArrowheads="1"/>
            </p:cNvSpPr>
            <p:nvPr/>
          </p:nvSpPr>
          <p:spPr bwMode="auto">
            <a:xfrm>
              <a:off x="4023" y="2886"/>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6" name="Rectangle 238"/>
            <p:cNvSpPr>
              <a:spLocks noChangeArrowheads="1"/>
            </p:cNvSpPr>
            <p:nvPr/>
          </p:nvSpPr>
          <p:spPr bwMode="auto">
            <a:xfrm>
              <a:off x="4077" y="2886"/>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7" name="Rectangle 239"/>
            <p:cNvSpPr>
              <a:spLocks noChangeArrowheads="1"/>
            </p:cNvSpPr>
            <p:nvPr/>
          </p:nvSpPr>
          <p:spPr bwMode="auto">
            <a:xfrm>
              <a:off x="3477" y="287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8" name="Rectangle 240"/>
            <p:cNvSpPr>
              <a:spLocks noChangeArrowheads="1"/>
            </p:cNvSpPr>
            <p:nvPr/>
          </p:nvSpPr>
          <p:spPr bwMode="auto">
            <a:xfrm>
              <a:off x="3532" y="287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n</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49" name="Rectangle 241"/>
            <p:cNvSpPr>
              <a:spLocks noChangeArrowheads="1"/>
            </p:cNvSpPr>
            <p:nvPr/>
          </p:nvSpPr>
          <p:spPr bwMode="auto">
            <a:xfrm>
              <a:off x="3640" y="287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0" name="Rectangle 242"/>
            <p:cNvSpPr>
              <a:spLocks noChangeArrowheads="1"/>
            </p:cNvSpPr>
            <p:nvPr/>
          </p:nvSpPr>
          <p:spPr bwMode="auto">
            <a:xfrm>
              <a:off x="3692" y="287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e</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1" name="Rectangle 243"/>
            <p:cNvSpPr>
              <a:spLocks noChangeArrowheads="1"/>
            </p:cNvSpPr>
            <p:nvPr/>
          </p:nvSpPr>
          <p:spPr bwMode="auto">
            <a:xfrm>
              <a:off x="3800" y="2878"/>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g</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2" name="Rectangle 244"/>
            <p:cNvSpPr>
              <a:spLocks noChangeArrowheads="1"/>
            </p:cNvSpPr>
            <p:nvPr/>
          </p:nvSpPr>
          <p:spPr bwMode="auto">
            <a:xfrm>
              <a:off x="3908" y="2878"/>
              <a:ext cx="64"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r</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3" name="Rectangle 245"/>
            <p:cNvSpPr>
              <a:spLocks noChangeArrowheads="1"/>
            </p:cNvSpPr>
            <p:nvPr/>
          </p:nvSpPr>
          <p:spPr bwMode="auto">
            <a:xfrm>
              <a:off x="3973" y="2878"/>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4" name="Rectangle 246"/>
            <p:cNvSpPr>
              <a:spLocks noChangeArrowheads="1"/>
            </p:cNvSpPr>
            <p:nvPr/>
          </p:nvSpPr>
          <p:spPr bwMode="auto">
            <a:xfrm>
              <a:off x="4015" y="2878"/>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5" name="Rectangle 247"/>
            <p:cNvSpPr>
              <a:spLocks noChangeArrowheads="1"/>
            </p:cNvSpPr>
            <p:nvPr/>
          </p:nvSpPr>
          <p:spPr bwMode="auto">
            <a:xfrm>
              <a:off x="4069" y="2878"/>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8" name="Group 248"/>
          <p:cNvGrpSpPr>
            <a:grpSpLocks/>
          </p:cNvGrpSpPr>
          <p:nvPr/>
        </p:nvGrpSpPr>
        <p:grpSpPr bwMode="auto">
          <a:xfrm>
            <a:off x="4254962" y="4170106"/>
            <a:ext cx="1168400" cy="341313"/>
            <a:chOff x="2671" y="2631"/>
            <a:chExt cx="736" cy="215"/>
          </a:xfrm>
        </p:grpSpPr>
        <p:sp>
          <p:nvSpPr>
            <p:cNvPr id="1297657" name="Rectangle 249"/>
            <p:cNvSpPr>
              <a:spLocks noChangeArrowheads="1"/>
            </p:cNvSpPr>
            <p:nvPr/>
          </p:nvSpPr>
          <p:spPr bwMode="auto">
            <a:xfrm>
              <a:off x="2679" y="2639"/>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U</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8" name="Rectangle 250"/>
            <p:cNvSpPr>
              <a:spLocks noChangeArrowheads="1"/>
            </p:cNvSpPr>
            <p:nvPr/>
          </p:nvSpPr>
          <p:spPr bwMode="auto">
            <a:xfrm>
              <a:off x="2816" y="2639"/>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59" name="Rectangle 251"/>
            <p:cNvSpPr>
              <a:spLocks noChangeArrowheads="1"/>
            </p:cNvSpPr>
            <p:nvPr/>
          </p:nvSpPr>
          <p:spPr bwMode="auto">
            <a:xfrm>
              <a:off x="2912" y="2639"/>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0" name="Rectangle 252"/>
            <p:cNvSpPr>
              <a:spLocks noChangeArrowheads="1"/>
            </p:cNvSpPr>
            <p:nvPr/>
          </p:nvSpPr>
          <p:spPr bwMode="auto">
            <a:xfrm>
              <a:off x="3019" y="2639"/>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1" name="Rectangle 253"/>
            <p:cNvSpPr>
              <a:spLocks noChangeArrowheads="1"/>
            </p:cNvSpPr>
            <p:nvPr/>
          </p:nvSpPr>
          <p:spPr bwMode="auto">
            <a:xfrm>
              <a:off x="3127" y="2639"/>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2" name="Rectangle 254"/>
            <p:cNvSpPr>
              <a:spLocks noChangeArrowheads="1"/>
            </p:cNvSpPr>
            <p:nvPr/>
          </p:nvSpPr>
          <p:spPr bwMode="auto">
            <a:xfrm>
              <a:off x="3171" y="2639"/>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3" name="Rectangle 255"/>
            <p:cNvSpPr>
              <a:spLocks noChangeArrowheads="1"/>
            </p:cNvSpPr>
            <p:nvPr/>
          </p:nvSpPr>
          <p:spPr bwMode="auto">
            <a:xfrm>
              <a:off x="3215" y="2639"/>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4" name="Rectangle 256"/>
            <p:cNvSpPr>
              <a:spLocks noChangeArrowheads="1"/>
            </p:cNvSpPr>
            <p:nvPr/>
          </p:nvSpPr>
          <p:spPr bwMode="auto">
            <a:xfrm>
              <a:off x="3259" y="2639"/>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5" name="Rectangle 257"/>
            <p:cNvSpPr>
              <a:spLocks noChangeArrowheads="1"/>
            </p:cNvSpPr>
            <p:nvPr/>
          </p:nvSpPr>
          <p:spPr bwMode="auto">
            <a:xfrm>
              <a:off x="3311" y="2639"/>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6" name="Rectangle 258"/>
            <p:cNvSpPr>
              <a:spLocks noChangeArrowheads="1"/>
            </p:cNvSpPr>
            <p:nvPr/>
          </p:nvSpPr>
          <p:spPr bwMode="auto">
            <a:xfrm>
              <a:off x="2671" y="2631"/>
              <a:ext cx="139"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U</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7" name="Rectangle 259"/>
            <p:cNvSpPr>
              <a:spLocks noChangeArrowheads="1"/>
            </p:cNvSpPr>
            <p:nvPr/>
          </p:nvSpPr>
          <p:spPr bwMode="auto">
            <a:xfrm>
              <a:off x="2808" y="2631"/>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s</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8" name="Rectangle 260"/>
            <p:cNvSpPr>
              <a:spLocks noChangeArrowheads="1"/>
            </p:cNvSpPr>
            <p:nvPr/>
          </p:nvSpPr>
          <p:spPr bwMode="auto">
            <a:xfrm>
              <a:off x="2904" y="2631"/>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a</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69" name="Rectangle 261"/>
            <p:cNvSpPr>
              <a:spLocks noChangeArrowheads="1"/>
            </p:cNvSpPr>
            <p:nvPr/>
          </p:nvSpPr>
          <p:spPr bwMode="auto">
            <a:xfrm>
              <a:off x="3011" y="2631"/>
              <a:ext cx="107"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b</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70" name="Rectangle 262"/>
            <p:cNvSpPr>
              <a:spLocks noChangeArrowheads="1"/>
            </p:cNvSpPr>
            <p:nvPr/>
          </p:nvSpPr>
          <p:spPr bwMode="auto">
            <a:xfrm>
              <a:off x="3119" y="2631"/>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71" name="Rectangle 263"/>
            <p:cNvSpPr>
              <a:spLocks noChangeArrowheads="1"/>
            </p:cNvSpPr>
            <p:nvPr/>
          </p:nvSpPr>
          <p:spPr bwMode="auto">
            <a:xfrm>
              <a:off x="3163" y="2631"/>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l</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72" name="Rectangle 264"/>
            <p:cNvSpPr>
              <a:spLocks noChangeArrowheads="1"/>
            </p:cNvSpPr>
            <p:nvPr/>
          </p:nvSpPr>
          <p:spPr bwMode="auto">
            <a:xfrm>
              <a:off x="3207" y="2631"/>
              <a:ext cx="4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i</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73" name="Rectangle 265"/>
            <p:cNvSpPr>
              <a:spLocks noChangeArrowheads="1"/>
            </p:cNvSpPr>
            <p:nvPr/>
          </p:nvSpPr>
          <p:spPr bwMode="auto">
            <a:xfrm>
              <a:off x="3251" y="2631"/>
              <a:ext cx="53"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t</a:t>
              </a:r>
              <a:endParaRPr lang="en-US" altLang="ko-KR">
                <a:solidFill>
                  <a:srgbClr val="FF9933"/>
                </a:solidFill>
                <a:effectLst>
                  <a:outerShdw blurRad="38100" dist="38100" dir="2700000" algn="tl">
                    <a:srgbClr val="C0C0C0"/>
                  </a:outerShdw>
                </a:effectLst>
                <a:ea typeface="굴림" pitchFamily="50" charset="-127"/>
              </a:endParaRPr>
            </a:p>
          </p:txBody>
        </p:sp>
        <p:sp>
          <p:nvSpPr>
            <p:cNvPr id="1297674" name="Rectangle 266"/>
            <p:cNvSpPr>
              <a:spLocks noChangeArrowheads="1"/>
            </p:cNvSpPr>
            <p:nvPr/>
          </p:nvSpPr>
          <p:spPr bwMode="auto">
            <a:xfrm>
              <a:off x="3303" y="2631"/>
              <a:ext cx="96" cy="207"/>
            </a:xfrm>
            <a:prstGeom prst="rect">
              <a:avLst/>
            </a:prstGeom>
            <a:noFill/>
            <a:ln w="9525">
              <a:noFill/>
              <a:miter lim="800000"/>
              <a:headEnd/>
              <a:tailEnd/>
            </a:ln>
          </p:spPr>
          <p:txBody>
            <a:bodyPr wrap="none" lIns="0" tIns="0" rIns="0" bIns="0">
              <a:spAutoFit/>
            </a:bodyPr>
            <a:lstStyle/>
            <a:p>
              <a:pPr>
                <a:defRPr/>
              </a:pPr>
              <a:r>
                <a:rPr lang="en-US" altLang="ko-KR" sz="2400" b="0">
                  <a:solidFill>
                    <a:srgbClr val="FF9933"/>
                  </a:solidFill>
                  <a:effectLst>
                    <a:outerShdw blurRad="38100" dist="38100" dir="2700000" algn="tl">
                      <a:srgbClr val="C0C0C0"/>
                    </a:outerShdw>
                  </a:effectLst>
                  <a:ea typeface="굴림" pitchFamily="50" charset="-127"/>
                </a:rPr>
                <a:t>y</a:t>
              </a:r>
              <a:endParaRPr lang="en-US" altLang="ko-KR">
                <a:solidFill>
                  <a:srgbClr val="FF9933"/>
                </a:solidFill>
                <a:effectLst>
                  <a:outerShdw blurRad="38100" dist="38100" dir="2700000" algn="tl">
                    <a:srgbClr val="C0C0C0"/>
                  </a:outerShdw>
                </a:effectLst>
                <a:ea typeface="굴림" pitchFamily="50" charset="-127"/>
              </a:endParaRPr>
            </a:p>
          </p:txBody>
        </p:sp>
      </p:grpSp>
      <p:grpSp>
        <p:nvGrpSpPr>
          <p:cNvPr id="5139" name="Group 267"/>
          <p:cNvGrpSpPr>
            <a:grpSpLocks/>
          </p:cNvGrpSpPr>
          <p:nvPr/>
        </p:nvGrpSpPr>
        <p:grpSpPr bwMode="auto">
          <a:xfrm>
            <a:off x="4647074" y="2811206"/>
            <a:ext cx="3462338" cy="341313"/>
            <a:chOff x="2918" y="1700"/>
            <a:chExt cx="2181" cy="215"/>
          </a:xfrm>
        </p:grpSpPr>
        <p:sp>
          <p:nvSpPr>
            <p:cNvPr id="5209" name="Rectangle 268"/>
            <p:cNvSpPr>
              <a:spLocks noChangeArrowheads="1"/>
            </p:cNvSpPr>
            <p:nvPr/>
          </p:nvSpPr>
          <p:spPr bwMode="auto">
            <a:xfrm>
              <a:off x="2926" y="1708"/>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210" name="Rectangle 269"/>
            <p:cNvSpPr>
              <a:spLocks noChangeArrowheads="1"/>
            </p:cNvSpPr>
            <p:nvPr/>
          </p:nvSpPr>
          <p:spPr bwMode="auto">
            <a:xfrm>
              <a:off x="3054"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211" name="Rectangle 270"/>
            <p:cNvSpPr>
              <a:spLocks noChangeArrowheads="1"/>
            </p:cNvSpPr>
            <p:nvPr/>
          </p:nvSpPr>
          <p:spPr bwMode="auto">
            <a:xfrm>
              <a:off x="3191" y="1708"/>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212" name="Rectangle 271"/>
            <p:cNvSpPr>
              <a:spLocks noChangeArrowheads="1"/>
            </p:cNvSpPr>
            <p:nvPr/>
          </p:nvSpPr>
          <p:spPr bwMode="auto">
            <a:xfrm>
              <a:off x="3338"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D</a:t>
              </a:r>
              <a:endParaRPr lang="en-US" altLang="ko-KR">
                <a:solidFill>
                  <a:schemeClr val="bg1"/>
                </a:solidFill>
                <a:ea typeface="굴림" pitchFamily="50" charset="-127"/>
              </a:endParaRPr>
            </a:p>
          </p:txBody>
        </p:sp>
        <p:sp>
          <p:nvSpPr>
            <p:cNvPr id="5213" name="Rectangle 272"/>
            <p:cNvSpPr>
              <a:spLocks noChangeArrowheads="1"/>
            </p:cNvSpPr>
            <p:nvPr/>
          </p:nvSpPr>
          <p:spPr bwMode="auto">
            <a:xfrm>
              <a:off x="3474"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U</a:t>
              </a:r>
              <a:endParaRPr lang="en-US" altLang="ko-KR">
                <a:solidFill>
                  <a:schemeClr val="bg1"/>
                </a:solidFill>
                <a:ea typeface="굴림" pitchFamily="50" charset="-127"/>
              </a:endParaRPr>
            </a:p>
          </p:txBody>
        </p:sp>
        <p:sp>
          <p:nvSpPr>
            <p:cNvPr id="5214" name="Rectangle 273"/>
            <p:cNvSpPr>
              <a:spLocks noChangeArrowheads="1"/>
            </p:cNvSpPr>
            <p:nvPr/>
          </p:nvSpPr>
          <p:spPr bwMode="auto">
            <a:xfrm>
              <a:off x="3612"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C</a:t>
              </a:r>
              <a:endParaRPr lang="en-US" altLang="ko-KR">
                <a:solidFill>
                  <a:schemeClr val="bg1"/>
                </a:solidFill>
                <a:ea typeface="굴림" pitchFamily="50" charset="-127"/>
              </a:endParaRPr>
            </a:p>
          </p:txBody>
        </p:sp>
        <p:sp>
          <p:nvSpPr>
            <p:cNvPr id="5215" name="Rectangle 274"/>
            <p:cNvSpPr>
              <a:spLocks noChangeArrowheads="1"/>
            </p:cNvSpPr>
            <p:nvPr/>
          </p:nvSpPr>
          <p:spPr bwMode="auto">
            <a:xfrm>
              <a:off x="3751" y="1708"/>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216" name="Rectangle 275"/>
            <p:cNvSpPr>
              <a:spLocks noChangeArrowheads="1"/>
            </p:cNvSpPr>
            <p:nvPr/>
          </p:nvSpPr>
          <p:spPr bwMode="auto">
            <a:xfrm>
              <a:off x="3868" y="1708"/>
              <a:ext cx="53" cy="207"/>
            </a:xfrm>
            <a:prstGeom prst="rect">
              <a:avLst/>
            </a:prstGeom>
            <a:noFill/>
            <a:ln w="9525">
              <a:noFill/>
              <a:miter lim="800000"/>
              <a:headEnd/>
              <a:tailEnd/>
            </a:ln>
          </p:spPr>
          <p:txBody>
            <a:bodyPr wrap="none" lIns="0" tIns="0" rIns="0" bIns="0">
              <a:spAutoFit/>
            </a:bodyPr>
            <a:lstStyle/>
            <a:p>
              <a:r>
                <a:rPr lang="ko-KR" altLang="en-US" sz="2400">
                  <a:solidFill>
                    <a:schemeClr val="bg1"/>
                  </a:solidFill>
                  <a:ea typeface="굴림" pitchFamily="50" charset="-127"/>
                </a:rPr>
                <a:t> </a:t>
              </a:r>
              <a:endParaRPr lang="ko-KR" altLang="en-US">
                <a:solidFill>
                  <a:schemeClr val="bg1"/>
                </a:solidFill>
                <a:ea typeface="굴림" pitchFamily="50" charset="-127"/>
              </a:endParaRPr>
            </a:p>
          </p:txBody>
        </p:sp>
        <p:sp>
          <p:nvSpPr>
            <p:cNvPr id="5217" name="Rectangle 276"/>
            <p:cNvSpPr>
              <a:spLocks noChangeArrowheads="1"/>
            </p:cNvSpPr>
            <p:nvPr/>
          </p:nvSpPr>
          <p:spPr bwMode="auto">
            <a:xfrm>
              <a:off x="3935" y="1708"/>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218" name="Rectangle 277"/>
            <p:cNvSpPr>
              <a:spLocks noChangeArrowheads="1"/>
            </p:cNvSpPr>
            <p:nvPr/>
          </p:nvSpPr>
          <p:spPr bwMode="auto">
            <a:xfrm>
              <a:off x="4050"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219" name="Rectangle 278"/>
            <p:cNvSpPr>
              <a:spLocks noChangeArrowheads="1"/>
            </p:cNvSpPr>
            <p:nvPr/>
          </p:nvSpPr>
          <p:spPr bwMode="auto">
            <a:xfrm>
              <a:off x="4187"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A</a:t>
              </a:r>
              <a:endParaRPr lang="en-US" altLang="ko-KR">
                <a:solidFill>
                  <a:schemeClr val="bg1"/>
                </a:solidFill>
                <a:ea typeface="굴림" pitchFamily="50" charset="-127"/>
              </a:endParaRPr>
            </a:p>
          </p:txBody>
        </p:sp>
        <p:sp>
          <p:nvSpPr>
            <p:cNvPr id="5220" name="Rectangle 279"/>
            <p:cNvSpPr>
              <a:spLocks noChangeArrowheads="1"/>
            </p:cNvSpPr>
            <p:nvPr/>
          </p:nvSpPr>
          <p:spPr bwMode="auto">
            <a:xfrm>
              <a:off x="4325"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sp>
          <p:nvSpPr>
            <p:cNvPr id="5221" name="Rectangle 280"/>
            <p:cNvSpPr>
              <a:spLocks noChangeArrowheads="1"/>
            </p:cNvSpPr>
            <p:nvPr/>
          </p:nvSpPr>
          <p:spPr bwMode="auto">
            <a:xfrm>
              <a:off x="4463" y="1708"/>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S</a:t>
              </a:r>
              <a:endParaRPr lang="en-US" altLang="ko-KR">
                <a:solidFill>
                  <a:schemeClr val="bg1"/>
                </a:solidFill>
                <a:ea typeface="굴림" pitchFamily="50" charset="-127"/>
              </a:endParaRPr>
            </a:p>
          </p:txBody>
        </p:sp>
        <p:sp>
          <p:nvSpPr>
            <p:cNvPr id="5222" name="Rectangle 281"/>
            <p:cNvSpPr>
              <a:spLocks noChangeArrowheads="1"/>
            </p:cNvSpPr>
            <p:nvPr/>
          </p:nvSpPr>
          <p:spPr bwMode="auto">
            <a:xfrm>
              <a:off x="4591" y="1708"/>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223" name="Rectangle 282"/>
            <p:cNvSpPr>
              <a:spLocks noChangeArrowheads="1"/>
            </p:cNvSpPr>
            <p:nvPr/>
          </p:nvSpPr>
          <p:spPr bwMode="auto">
            <a:xfrm>
              <a:off x="4644" y="1708"/>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224" name="Rectangle 283"/>
            <p:cNvSpPr>
              <a:spLocks noChangeArrowheads="1"/>
            </p:cNvSpPr>
            <p:nvPr/>
          </p:nvSpPr>
          <p:spPr bwMode="auto">
            <a:xfrm>
              <a:off x="4759" y="1708"/>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225" name="Rectangle 284"/>
            <p:cNvSpPr>
              <a:spLocks noChangeArrowheads="1"/>
            </p:cNvSpPr>
            <p:nvPr/>
          </p:nvSpPr>
          <p:spPr bwMode="auto">
            <a:xfrm>
              <a:off x="4813" y="1708"/>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226" name="Rectangle 285"/>
            <p:cNvSpPr>
              <a:spLocks noChangeArrowheads="1"/>
            </p:cNvSpPr>
            <p:nvPr/>
          </p:nvSpPr>
          <p:spPr bwMode="auto">
            <a:xfrm>
              <a:off x="4960" y="1708"/>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sp>
          <p:nvSpPr>
            <p:cNvPr id="5227" name="Rectangle 286"/>
            <p:cNvSpPr>
              <a:spLocks noChangeArrowheads="1"/>
            </p:cNvSpPr>
            <p:nvPr/>
          </p:nvSpPr>
          <p:spPr bwMode="auto">
            <a:xfrm>
              <a:off x="2918" y="1700"/>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228" name="Rectangle 287"/>
            <p:cNvSpPr>
              <a:spLocks noChangeArrowheads="1"/>
            </p:cNvSpPr>
            <p:nvPr/>
          </p:nvSpPr>
          <p:spPr bwMode="auto">
            <a:xfrm>
              <a:off x="3046" y="1700"/>
              <a:ext cx="139" cy="207"/>
            </a:xfrm>
            <a:prstGeom prst="rect">
              <a:avLst/>
            </a:prstGeom>
            <a:noFill/>
            <a:ln w="9525">
              <a:noFill/>
              <a:miter lim="800000"/>
              <a:headEnd/>
              <a:tailEnd/>
            </a:ln>
          </p:spPr>
          <p:txBody>
            <a:bodyPr wrap="none" lIns="0" tIns="0" rIns="0" bIns="0">
              <a:spAutoFit/>
            </a:bodyPr>
            <a:lstStyle/>
            <a:p>
              <a:r>
                <a:rPr lang="en-US" altLang="ko-KR" sz="2400" dirty="0">
                  <a:solidFill>
                    <a:schemeClr val="bg1"/>
                  </a:solidFill>
                  <a:ea typeface="굴림" pitchFamily="50" charset="-127"/>
                </a:rPr>
                <a:t>R</a:t>
              </a:r>
              <a:endParaRPr lang="en-US" altLang="ko-KR" dirty="0">
                <a:solidFill>
                  <a:schemeClr val="bg1"/>
                </a:solidFill>
                <a:ea typeface="굴림" pitchFamily="50" charset="-127"/>
              </a:endParaRPr>
            </a:p>
          </p:txBody>
        </p:sp>
        <p:sp>
          <p:nvSpPr>
            <p:cNvPr id="5229" name="Rectangle 288"/>
            <p:cNvSpPr>
              <a:spLocks noChangeArrowheads="1"/>
            </p:cNvSpPr>
            <p:nvPr/>
          </p:nvSpPr>
          <p:spPr bwMode="auto">
            <a:xfrm>
              <a:off x="3183" y="1700"/>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230" name="Rectangle 289"/>
            <p:cNvSpPr>
              <a:spLocks noChangeArrowheads="1"/>
            </p:cNvSpPr>
            <p:nvPr/>
          </p:nvSpPr>
          <p:spPr bwMode="auto">
            <a:xfrm>
              <a:off x="3330"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D</a:t>
              </a:r>
              <a:endParaRPr lang="en-US" altLang="ko-KR">
                <a:solidFill>
                  <a:schemeClr val="bg1"/>
                </a:solidFill>
                <a:ea typeface="굴림" pitchFamily="50" charset="-127"/>
              </a:endParaRPr>
            </a:p>
          </p:txBody>
        </p:sp>
        <p:sp>
          <p:nvSpPr>
            <p:cNvPr id="5231" name="Rectangle 290"/>
            <p:cNvSpPr>
              <a:spLocks noChangeArrowheads="1"/>
            </p:cNvSpPr>
            <p:nvPr/>
          </p:nvSpPr>
          <p:spPr bwMode="auto">
            <a:xfrm>
              <a:off x="3466"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U</a:t>
              </a:r>
              <a:endParaRPr lang="en-US" altLang="ko-KR">
                <a:solidFill>
                  <a:schemeClr val="bg1"/>
                </a:solidFill>
                <a:ea typeface="굴림" pitchFamily="50" charset="-127"/>
              </a:endParaRPr>
            </a:p>
          </p:txBody>
        </p:sp>
        <p:sp>
          <p:nvSpPr>
            <p:cNvPr id="5232" name="Rectangle 291"/>
            <p:cNvSpPr>
              <a:spLocks noChangeArrowheads="1"/>
            </p:cNvSpPr>
            <p:nvPr/>
          </p:nvSpPr>
          <p:spPr bwMode="auto">
            <a:xfrm>
              <a:off x="3604"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C</a:t>
              </a:r>
              <a:endParaRPr lang="en-US" altLang="ko-KR">
                <a:solidFill>
                  <a:schemeClr val="bg1"/>
                </a:solidFill>
                <a:ea typeface="굴림" pitchFamily="50" charset="-127"/>
              </a:endParaRPr>
            </a:p>
          </p:txBody>
        </p:sp>
        <p:sp>
          <p:nvSpPr>
            <p:cNvPr id="5233" name="Rectangle 292"/>
            <p:cNvSpPr>
              <a:spLocks noChangeArrowheads="1"/>
            </p:cNvSpPr>
            <p:nvPr/>
          </p:nvSpPr>
          <p:spPr bwMode="auto">
            <a:xfrm>
              <a:off x="3743" y="1700"/>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234" name="Rectangle 293"/>
            <p:cNvSpPr>
              <a:spLocks noChangeArrowheads="1"/>
            </p:cNvSpPr>
            <p:nvPr/>
          </p:nvSpPr>
          <p:spPr bwMode="auto">
            <a:xfrm>
              <a:off x="3860" y="1700"/>
              <a:ext cx="53" cy="207"/>
            </a:xfrm>
            <a:prstGeom prst="rect">
              <a:avLst/>
            </a:prstGeom>
            <a:noFill/>
            <a:ln w="9525">
              <a:noFill/>
              <a:miter lim="800000"/>
              <a:headEnd/>
              <a:tailEnd/>
            </a:ln>
          </p:spPr>
          <p:txBody>
            <a:bodyPr wrap="none" lIns="0" tIns="0" rIns="0" bIns="0">
              <a:spAutoFit/>
            </a:bodyPr>
            <a:lstStyle/>
            <a:p>
              <a:r>
                <a:rPr lang="ko-KR" altLang="en-US" sz="2400">
                  <a:solidFill>
                    <a:schemeClr val="bg1"/>
                  </a:solidFill>
                  <a:ea typeface="굴림" pitchFamily="50" charset="-127"/>
                </a:rPr>
                <a:t> </a:t>
              </a:r>
              <a:endParaRPr lang="ko-KR" altLang="en-US">
                <a:solidFill>
                  <a:schemeClr val="bg1"/>
                </a:solidFill>
                <a:ea typeface="굴림" pitchFamily="50" charset="-127"/>
              </a:endParaRPr>
            </a:p>
          </p:txBody>
        </p:sp>
        <p:sp>
          <p:nvSpPr>
            <p:cNvPr id="5235" name="Rectangle 294"/>
            <p:cNvSpPr>
              <a:spLocks noChangeArrowheads="1"/>
            </p:cNvSpPr>
            <p:nvPr/>
          </p:nvSpPr>
          <p:spPr bwMode="auto">
            <a:xfrm>
              <a:off x="3927" y="1700"/>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236" name="Rectangle 295"/>
            <p:cNvSpPr>
              <a:spLocks noChangeArrowheads="1"/>
            </p:cNvSpPr>
            <p:nvPr/>
          </p:nvSpPr>
          <p:spPr bwMode="auto">
            <a:xfrm>
              <a:off x="4042"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237" name="Rectangle 296"/>
            <p:cNvSpPr>
              <a:spLocks noChangeArrowheads="1"/>
            </p:cNvSpPr>
            <p:nvPr/>
          </p:nvSpPr>
          <p:spPr bwMode="auto">
            <a:xfrm>
              <a:off x="4179"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A</a:t>
              </a:r>
              <a:endParaRPr lang="en-US" altLang="ko-KR">
                <a:solidFill>
                  <a:schemeClr val="bg1"/>
                </a:solidFill>
                <a:ea typeface="굴림" pitchFamily="50" charset="-127"/>
              </a:endParaRPr>
            </a:p>
          </p:txBody>
        </p:sp>
        <p:sp>
          <p:nvSpPr>
            <p:cNvPr id="5238" name="Rectangle 297"/>
            <p:cNvSpPr>
              <a:spLocks noChangeArrowheads="1"/>
            </p:cNvSpPr>
            <p:nvPr/>
          </p:nvSpPr>
          <p:spPr bwMode="auto">
            <a:xfrm>
              <a:off x="4317"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sp>
          <p:nvSpPr>
            <p:cNvPr id="5239" name="Rectangle 298"/>
            <p:cNvSpPr>
              <a:spLocks noChangeArrowheads="1"/>
            </p:cNvSpPr>
            <p:nvPr/>
          </p:nvSpPr>
          <p:spPr bwMode="auto">
            <a:xfrm>
              <a:off x="4455" y="1700"/>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S</a:t>
              </a:r>
              <a:endParaRPr lang="en-US" altLang="ko-KR">
                <a:solidFill>
                  <a:schemeClr val="bg1"/>
                </a:solidFill>
                <a:ea typeface="굴림" pitchFamily="50" charset="-127"/>
              </a:endParaRPr>
            </a:p>
          </p:txBody>
        </p:sp>
        <p:sp>
          <p:nvSpPr>
            <p:cNvPr id="5240" name="Rectangle 299"/>
            <p:cNvSpPr>
              <a:spLocks noChangeArrowheads="1"/>
            </p:cNvSpPr>
            <p:nvPr/>
          </p:nvSpPr>
          <p:spPr bwMode="auto">
            <a:xfrm>
              <a:off x="4583" y="1700"/>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241" name="Rectangle 300"/>
            <p:cNvSpPr>
              <a:spLocks noChangeArrowheads="1"/>
            </p:cNvSpPr>
            <p:nvPr/>
          </p:nvSpPr>
          <p:spPr bwMode="auto">
            <a:xfrm>
              <a:off x="4636" y="1700"/>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242" name="Rectangle 301"/>
            <p:cNvSpPr>
              <a:spLocks noChangeArrowheads="1"/>
            </p:cNvSpPr>
            <p:nvPr/>
          </p:nvSpPr>
          <p:spPr bwMode="auto">
            <a:xfrm>
              <a:off x="4751" y="1700"/>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243" name="Rectangle 302"/>
            <p:cNvSpPr>
              <a:spLocks noChangeArrowheads="1"/>
            </p:cNvSpPr>
            <p:nvPr/>
          </p:nvSpPr>
          <p:spPr bwMode="auto">
            <a:xfrm>
              <a:off x="4805" y="1700"/>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244" name="Rectangle 303"/>
            <p:cNvSpPr>
              <a:spLocks noChangeArrowheads="1"/>
            </p:cNvSpPr>
            <p:nvPr/>
          </p:nvSpPr>
          <p:spPr bwMode="auto">
            <a:xfrm>
              <a:off x="4952"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grpSp>
      <p:grpSp>
        <p:nvGrpSpPr>
          <p:cNvPr id="5140" name="Group 304"/>
          <p:cNvGrpSpPr>
            <a:grpSpLocks/>
          </p:cNvGrpSpPr>
          <p:nvPr/>
        </p:nvGrpSpPr>
        <p:grpSpPr bwMode="auto">
          <a:xfrm>
            <a:off x="1059324" y="2798506"/>
            <a:ext cx="3057525" cy="341313"/>
            <a:chOff x="658" y="1692"/>
            <a:chExt cx="1926" cy="215"/>
          </a:xfrm>
        </p:grpSpPr>
        <p:sp>
          <p:nvSpPr>
            <p:cNvPr id="5177" name="Rectangle 305"/>
            <p:cNvSpPr>
              <a:spLocks noChangeArrowheads="1"/>
            </p:cNvSpPr>
            <p:nvPr/>
          </p:nvSpPr>
          <p:spPr bwMode="auto">
            <a:xfrm>
              <a:off x="666" y="1700"/>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178" name="Rectangle 306"/>
            <p:cNvSpPr>
              <a:spLocks noChangeArrowheads="1"/>
            </p:cNvSpPr>
            <p:nvPr/>
          </p:nvSpPr>
          <p:spPr bwMode="auto">
            <a:xfrm>
              <a:off x="794"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179" name="Rectangle 307"/>
            <p:cNvSpPr>
              <a:spLocks noChangeArrowheads="1"/>
            </p:cNvSpPr>
            <p:nvPr/>
          </p:nvSpPr>
          <p:spPr bwMode="auto">
            <a:xfrm>
              <a:off x="931" y="1700"/>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80" name="Rectangle 308"/>
            <p:cNvSpPr>
              <a:spLocks noChangeArrowheads="1"/>
            </p:cNvSpPr>
            <p:nvPr/>
          </p:nvSpPr>
          <p:spPr bwMode="auto">
            <a:xfrm>
              <a:off x="1078"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D</a:t>
              </a:r>
              <a:endParaRPr lang="en-US" altLang="ko-KR">
                <a:solidFill>
                  <a:schemeClr val="bg1"/>
                </a:solidFill>
                <a:ea typeface="굴림" pitchFamily="50" charset="-127"/>
              </a:endParaRPr>
            </a:p>
          </p:txBody>
        </p:sp>
        <p:sp>
          <p:nvSpPr>
            <p:cNvPr id="5181" name="Rectangle 309"/>
            <p:cNvSpPr>
              <a:spLocks noChangeArrowheads="1"/>
            </p:cNvSpPr>
            <p:nvPr/>
          </p:nvSpPr>
          <p:spPr bwMode="auto">
            <a:xfrm>
              <a:off x="1214"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U</a:t>
              </a:r>
              <a:endParaRPr lang="en-US" altLang="ko-KR">
                <a:solidFill>
                  <a:schemeClr val="bg1"/>
                </a:solidFill>
                <a:ea typeface="굴림" pitchFamily="50" charset="-127"/>
              </a:endParaRPr>
            </a:p>
          </p:txBody>
        </p:sp>
        <p:sp>
          <p:nvSpPr>
            <p:cNvPr id="5182" name="Rectangle 310"/>
            <p:cNvSpPr>
              <a:spLocks noChangeArrowheads="1"/>
            </p:cNvSpPr>
            <p:nvPr/>
          </p:nvSpPr>
          <p:spPr bwMode="auto">
            <a:xfrm>
              <a:off x="1352"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C</a:t>
              </a:r>
              <a:endParaRPr lang="en-US" altLang="ko-KR">
                <a:solidFill>
                  <a:schemeClr val="bg1"/>
                </a:solidFill>
                <a:ea typeface="굴림" pitchFamily="50" charset="-127"/>
              </a:endParaRPr>
            </a:p>
          </p:txBody>
        </p:sp>
        <p:sp>
          <p:nvSpPr>
            <p:cNvPr id="5183" name="Rectangle 311"/>
            <p:cNvSpPr>
              <a:spLocks noChangeArrowheads="1"/>
            </p:cNvSpPr>
            <p:nvPr/>
          </p:nvSpPr>
          <p:spPr bwMode="auto">
            <a:xfrm>
              <a:off x="1491" y="1700"/>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184" name="Rectangle 312"/>
            <p:cNvSpPr>
              <a:spLocks noChangeArrowheads="1"/>
            </p:cNvSpPr>
            <p:nvPr/>
          </p:nvSpPr>
          <p:spPr bwMode="auto">
            <a:xfrm>
              <a:off x="1608" y="1700"/>
              <a:ext cx="53" cy="207"/>
            </a:xfrm>
            <a:prstGeom prst="rect">
              <a:avLst/>
            </a:prstGeom>
            <a:noFill/>
            <a:ln w="9525">
              <a:noFill/>
              <a:miter lim="800000"/>
              <a:headEnd/>
              <a:tailEnd/>
            </a:ln>
          </p:spPr>
          <p:txBody>
            <a:bodyPr wrap="none" lIns="0" tIns="0" rIns="0" bIns="0">
              <a:spAutoFit/>
            </a:bodyPr>
            <a:lstStyle/>
            <a:p>
              <a:r>
                <a:rPr lang="ko-KR" altLang="en-US" sz="2400">
                  <a:solidFill>
                    <a:schemeClr val="bg1"/>
                  </a:solidFill>
                  <a:ea typeface="굴림" pitchFamily="50" charset="-127"/>
                </a:rPr>
                <a:t> </a:t>
              </a:r>
              <a:endParaRPr lang="ko-KR" altLang="en-US">
                <a:solidFill>
                  <a:schemeClr val="bg1"/>
                </a:solidFill>
                <a:ea typeface="굴림" pitchFamily="50" charset="-127"/>
              </a:endParaRPr>
            </a:p>
          </p:txBody>
        </p:sp>
        <p:sp>
          <p:nvSpPr>
            <p:cNvPr id="5185" name="Rectangle 313"/>
            <p:cNvSpPr>
              <a:spLocks noChangeArrowheads="1"/>
            </p:cNvSpPr>
            <p:nvPr/>
          </p:nvSpPr>
          <p:spPr bwMode="auto">
            <a:xfrm>
              <a:off x="1671"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186" name="Rectangle 314"/>
            <p:cNvSpPr>
              <a:spLocks noChangeArrowheads="1"/>
            </p:cNvSpPr>
            <p:nvPr/>
          </p:nvSpPr>
          <p:spPr bwMode="auto">
            <a:xfrm>
              <a:off x="1810" y="1700"/>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E</a:t>
              </a:r>
              <a:endParaRPr lang="en-US" altLang="ko-KR">
                <a:solidFill>
                  <a:schemeClr val="bg1"/>
                </a:solidFill>
                <a:ea typeface="굴림" pitchFamily="50" charset="-127"/>
              </a:endParaRPr>
            </a:p>
          </p:txBody>
        </p:sp>
        <p:sp>
          <p:nvSpPr>
            <p:cNvPr id="5187" name="Rectangle 315"/>
            <p:cNvSpPr>
              <a:spLocks noChangeArrowheads="1"/>
            </p:cNvSpPr>
            <p:nvPr/>
          </p:nvSpPr>
          <p:spPr bwMode="auto">
            <a:xfrm>
              <a:off x="1937" y="1700"/>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V</a:t>
              </a:r>
              <a:endParaRPr lang="en-US" altLang="ko-KR">
                <a:solidFill>
                  <a:schemeClr val="bg1"/>
                </a:solidFill>
                <a:ea typeface="굴림" pitchFamily="50" charset="-127"/>
              </a:endParaRPr>
            </a:p>
          </p:txBody>
        </p:sp>
        <p:sp>
          <p:nvSpPr>
            <p:cNvPr id="5188" name="Rectangle 316"/>
            <p:cNvSpPr>
              <a:spLocks noChangeArrowheads="1"/>
            </p:cNvSpPr>
            <p:nvPr/>
          </p:nvSpPr>
          <p:spPr bwMode="auto">
            <a:xfrm>
              <a:off x="2065" y="1700"/>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189" name="Rectangle 317"/>
            <p:cNvSpPr>
              <a:spLocks noChangeArrowheads="1"/>
            </p:cNvSpPr>
            <p:nvPr/>
          </p:nvSpPr>
          <p:spPr bwMode="auto">
            <a:xfrm>
              <a:off x="2116" y="1700"/>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S</a:t>
              </a:r>
              <a:endParaRPr lang="en-US" altLang="ko-KR">
                <a:solidFill>
                  <a:schemeClr val="bg1"/>
                </a:solidFill>
                <a:ea typeface="굴림" pitchFamily="50" charset="-127"/>
              </a:endParaRPr>
            </a:p>
          </p:txBody>
        </p:sp>
        <p:sp>
          <p:nvSpPr>
            <p:cNvPr id="5190" name="Rectangle 318"/>
            <p:cNvSpPr>
              <a:spLocks noChangeArrowheads="1"/>
            </p:cNvSpPr>
            <p:nvPr/>
          </p:nvSpPr>
          <p:spPr bwMode="auto">
            <a:xfrm>
              <a:off x="2244" y="1700"/>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191" name="Rectangle 319"/>
            <p:cNvSpPr>
              <a:spLocks noChangeArrowheads="1"/>
            </p:cNvSpPr>
            <p:nvPr/>
          </p:nvSpPr>
          <p:spPr bwMode="auto">
            <a:xfrm>
              <a:off x="2296" y="1700"/>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92" name="Rectangle 320"/>
            <p:cNvSpPr>
              <a:spLocks noChangeArrowheads="1"/>
            </p:cNvSpPr>
            <p:nvPr/>
          </p:nvSpPr>
          <p:spPr bwMode="auto">
            <a:xfrm>
              <a:off x="2445" y="1700"/>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sp>
          <p:nvSpPr>
            <p:cNvPr id="5193" name="Rectangle 321"/>
            <p:cNvSpPr>
              <a:spLocks noChangeArrowheads="1"/>
            </p:cNvSpPr>
            <p:nvPr/>
          </p:nvSpPr>
          <p:spPr bwMode="auto">
            <a:xfrm>
              <a:off x="658" y="1692"/>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194" name="Rectangle 322"/>
            <p:cNvSpPr>
              <a:spLocks noChangeArrowheads="1"/>
            </p:cNvSpPr>
            <p:nvPr/>
          </p:nvSpPr>
          <p:spPr bwMode="auto">
            <a:xfrm>
              <a:off x="786" y="1692"/>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195" name="Rectangle 323"/>
            <p:cNvSpPr>
              <a:spLocks noChangeArrowheads="1"/>
            </p:cNvSpPr>
            <p:nvPr/>
          </p:nvSpPr>
          <p:spPr bwMode="auto">
            <a:xfrm>
              <a:off x="923" y="1692"/>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96" name="Rectangle 324"/>
            <p:cNvSpPr>
              <a:spLocks noChangeArrowheads="1"/>
            </p:cNvSpPr>
            <p:nvPr/>
          </p:nvSpPr>
          <p:spPr bwMode="auto">
            <a:xfrm>
              <a:off x="1070" y="1692"/>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D</a:t>
              </a:r>
              <a:endParaRPr lang="en-US" altLang="ko-KR">
                <a:solidFill>
                  <a:schemeClr val="bg1"/>
                </a:solidFill>
                <a:ea typeface="굴림" pitchFamily="50" charset="-127"/>
              </a:endParaRPr>
            </a:p>
          </p:txBody>
        </p:sp>
        <p:sp>
          <p:nvSpPr>
            <p:cNvPr id="5197" name="Rectangle 325"/>
            <p:cNvSpPr>
              <a:spLocks noChangeArrowheads="1"/>
            </p:cNvSpPr>
            <p:nvPr/>
          </p:nvSpPr>
          <p:spPr bwMode="auto">
            <a:xfrm>
              <a:off x="1206" y="1692"/>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U</a:t>
              </a:r>
              <a:endParaRPr lang="en-US" altLang="ko-KR">
                <a:solidFill>
                  <a:schemeClr val="bg1"/>
                </a:solidFill>
                <a:ea typeface="굴림" pitchFamily="50" charset="-127"/>
              </a:endParaRPr>
            </a:p>
          </p:txBody>
        </p:sp>
        <p:sp>
          <p:nvSpPr>
            <p:cNvPr id="5198" name="Rectangle 326"/>
            <p:cNvSpPr>
              <a:spLocks noChangeArrowheads="1"/>
            </p:cNvSpPr>
            <p:nvPr/>
          </p:nvSpPr>
          <p:spPr bwMode="auto">
            <a:xfrm>
              <a:off x="1344" y="1692"/>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C</a:t>
              </a:r>
              <a:endParaRPr lang="en-US" altLang="ko-KR">
                <a:solidFill>
                  <a:schemeClr val="bg1"/>
                </a:solidFill>
                <a:ea typeface="굴림" pitchFamily="50" charset="-127"/>
              </a:endParaRPr>
            </a:p>
          </p:txBody>
        </p:sp>
        <p:sp>
          <p:nvSpPr>
            <p:cNvPr id="5199" name="Rectangle 327"/>
            <p:cNvSpPr>
              <a:spLocks noChangeArrowheads="1"/>
            </p:cNvSpPr>
            <p:nvPr/>
          </p:nvSpPr>
          <p:spPr bwMode="auto">
            <a:xfrm>
              <a:off x="1483" y="1692"/>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200" name="Rectangle 328"/>
            <p:cNvSpPr>
              <a:spLocks noChangeArrowheads="1"/>
            </p:cNvSpPr>
            <p:nvPr/>
          </p:nvSpPr>
          <p:spPr bwMode="auto">
            <a:xfrm>
              <a:off x="1600" y="1692"/>
              <a:ext cx="53" cy="207"/>
            </a:xfrm>
            <a:prstGeom prst="rect">
              <a:avLst/>
            </a:prstGeom>
            <a:noFill/>
            <a:ln w="9525">
              <a:noFill/>
              <a:miter lim="800000"/>
              <a:headEnd/>
              <a:tailEnd/>
            </a:ln>
          </p:spPr>
          <p:txBody>
            <a:bodyPr wrap="none" lIns="0" tIns="0" rIns="0" bIns="0">
              <a:spAutoFit/>
            </a:bodyPr>
            <a:lstStyle/>
            <a:p>
              <a:r>
                <a:rPr lang="ko-KR" altLang="en-US" sz="2400">
                  <a:solidFill>
                    <a:schemeClr val="bg1"/>
                  </a:solidFill>
                  <a:ea typeface="굴림" pitchFamily="50" charset="-127"/>
                </a:rPr>
                <a:t> </a:t>
              </a:r>
              <a:endParaRPr lang="ko-KR" altLang="en-US">
                <a:solidFill>
                  <a:schemeClr val="bg1"/>
                </a:solidFill>
                <a:ea typeface="굴림" pitchFamily="50" charset="-127"/>
              </a:endParaRPr>
            </a:p>
          </p:txBody>
        </p:sp>
        <p:sp>
          <p:nvSpPr>
            <p:cNvPr id="5201" name="Rectangle 329"/>
            <p:cNvSpPr>
              <a:spLocks noChangeArrowheads="1"/>
            </p:cNvSpPr>
            <p:nvPr/>
          </p:nvSpPr>
          <p:spPr bwMode="auto">
            <a:xfrm>
              <a:off x="1663" y="1692"/>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202" name="Rectangle 330"/>
            <p:cNvSpPr>
              <a:spLocks noChangeArrowheads="1"/>
            </p:cNvSpPr>
            <p:nvPr/>
          </p:nvSpPr>
          <p:spPr bwMode="auto">
            <a:xfrm>
              <a:off x="1802" y="1692"/>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E</a:t>
              </a:r>
              <a:endParaRPr lang="en-US" altLang="ko-KR">
                <a:solidFill>
                  <a:schemeClr val="bg1"/>
                </a:solidFill>
                <a:ea typeface="굴림" pitchFamily="50" charset="-127"/>
              </a:endParaRPr>
            </a:p>
          </p:txBody>
        </p:sp>
        <p:sp>
          <p:nvSpPr>
            <p:cNvPr id="5203" name="Rectangle 331"/>
            <p:cNvSpPr>
              <a:spLocks noChangeArrowheads="1"/>
            </p:cNvSpPr>
            <p:nvPr/>
          </p:nvSpPr>
          <p:spPr bwMode="auto">
            <a:xfrm>
              <a:off x="1929" y="1692"/>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V</a:t>
              </a:r>
              <a:endParaRPr lang="en-US" altLang="ko-KR">
                <a:solidFill>
                  <a:schemeClr val="bg1"/>
                </a:solidFill>
                <a:ea typeface="굴림" pitchFamily="50" charset="-127"/>
              </a:endParaRPr>
            </a:p>
          </p:txBody>
        </p:sp>
        <p:sp>
          <p:nvSpPr>
            <p:cNvPr id="5204" name="Rectangle 332"/>
            <p:cNvSpPr>
              <a:spLocks noChangeArrowheads="1"/>
            </p:cNvSpPr>
            <p:nvPr/>
          </p:nvSpPr>
          <p:spPr bwMode="auto">
            <a:xfrm>
              <a:off x="2057" y="1692"/>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205" name="Rectangle 333"/>
            <p:cNvSpPr>
              <a:spLocks noChangeArrowheads="1"/>
            </p:cNvSpPr>
            <p:nvPr/>
          </p:nvSpPr>
          <p:spPr bwMode="auto">
            <a:xfrm>
              <a:off x="2108" y="1692"/>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S</a:t>
              </a:r>
              <a:endParaRPr lang="en-US" altLang="ko-KR">
                <a:solidFill>
                  <a:schemeClr val="bg1"/>
                </a:solidFill>
                <a:ea typeface="굴림" pitchFamily="50" charset="-127"/>
              </a:endParaRPr>
            </a:p>
          </p:txBody>
        </p:sp>
        <p:sp>
          <p:nvSpPr>
            <p:cNvPr id="5206" name="Rectangle 334"/>
            <p:cNvSpPr>
              <a:spLocks noChangeArrowheads="1"/>
            </p:cNvSpPr>
            <p:nvPr/>
          </p:nvSpPr>
          <p:spPr bwMode="auto">
            <a:xfrm>
              <a:off x="2236" y="1692"/>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207" name="Rectangle 335"/>
            <p:cNvSpPr>
              <a:spLocks noChangeArrowheads="1"/>
            </p:cNvSpPr>
            <p:nvPr/>
          </p:nvSpPr>
          <p:spPr bwMode="auto">
            <a:xfrm>
              <a:off x="2288" y="1692"/>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208" name="Rectangle 336"/>
            <p:cNvSpPr>
              <a:spLocks noChangeArrowheads="1"/>
            </p:cNvSpPr>
            <p:nvPr/>
          </p:nvSpPr>
          <p:spPr bwMode="auto">
            <a:xfrm>
              <a:off x="2437" y="1692"/>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grpSp>
      <p:grpSp>
        <p:nvGrpSpPr>
          <p:cNvPr id="5141" name="Group 337"/>
          <p:cNvGrpSpPr>
            <a:grpSpLocks/>
          </p:cNvGrpSpPr>
          <p:nvPr/>
        </p:nvGrpSpPr>
        <p:grpSpPr bwMode="auto">
          <a:xfrm>
            <a:off x="2821449" y="3703381"/>
            <a:ext cx="3408363" cy="341313"/>
            <a:chOff x="1768" y="2337"/>
            <a:chExt cx="2147" cy="215"/>
          </a:xfrm>
        </p:grpSpPr>
        <p:sp>
          <p:nvSpPr>
            <p:cNvPr id="5143" name="Rectangle 338"/>
            <p:cNvSpPr>
              <a:spLocks noChangeArrowheads="1"/>
            </p:cNvSpPr>
            <p:nvPr/>
          </p:nvSpPr>
          <p:spPr bwMode="auto">
            <a:xfrm>
              <a:off x="1776" y="2345"/>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144" name="Rectangle 339"/>
            <p:cNvSpPr>
              <a:spLocks noChangeArrowheads="1"/>
            </p:cNvSpPr>
            <p:nvPr/>
          </p:nvSpPr>
          <p:spPr bwMode="auto">
            <a:xfrm>
              <a:off x="1904" y="2345"/>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145" name="Rectangle 340"/>
            <p:cNvSpPr>
              <a:spLocks noChangeArrowheads="1"/>
            </p:cNvSpPr>
            <p:nvPr/>
          </p:nvSpPr>
          <p:spPr bwMode="auto">
            <a:xfrm>
              <a:off x="2041" y="2345"/>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46" name="Rectangle 341"/>
            <p:cNvSpPr>
              <a:spLocks noChangeArrowheads="1"/>
            </p:cNvSpPr>
            <p:nvPr/>
          </p:nvSpPr>
          <p:spPr bwMode="auto">
            <a:xfrm>
              <a:off x="2188" y="2345"/>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D</a:t>
              </a:r>
              <a:endParaRPr lang="en-US" altLang="ko-KR">
                <a:solidFill>
                  <a:schemeClr val="bg1"/>
                </a:solidFill>
                <a:ea typeface="굴림" pitchFamily="50" charset="-127"/>
              </a:endParaRPr>
            </a:p>
          </p:txBody>
        </p:sp>
        <p:sp>
          <p:nvSpPr>
            <p:cNvPr id="5147" name="Rectangle 342"/>
            <p:cNvSpPr>
              <a:spLocks noChangeArrowheads="1"/>
            </p:cNvSpPr>
            <p:nvPr/>
          </p:nvSpPr>
          <p:spPr bwMode="auto">
            <a:xfrm>
              <a:off x="2324" y="2345"/>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U</a:t>
              </a:r>
              <a:endParaRPr lang="en-US" altLang="ko-KR">
                <a:solidFill>
                  <a:schemeClr val="bg1"/>
                </a:solidFill>
                <a:ea typeface="굴림" pitchFamily="50" charset="-127"/>
              </a:endParaRPr>
            </a:p>
          </p:txBody>
        </p:sp>
        <p:sp>
          <p:nvSpPr>
            <p:cNvPr id="5148" name="Rectangle 343"/>
            <p:cNvSpPr>
              <a:spLocks noChangeArrowheads="1"/>
            </p:cNvSpPr>
            <p:nvPr/>
          </p:nvSpPr>
          <p:spPr bwMode="auto">
            <a:xfrm>
              <a:off x="2462" y="2345"/>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C</a:t>
              </a:r>
              <a:endParaRPr lang="en-US" altLang="ko-KR">
                <a:solidFill>
                  <a:schemeClr val="bg1"/>
                </a:solidFill>
                <a:ea typeface="굴림" pitchFamily="50" charset="-127"/>
              </a:endParaRPr>
            </a:p>
          </p:txBody>
        </p:sp>
        <p:sp>
          <p:nvSpPr>
            <p:cNvPr id="5149" name="Rectangle 344"/>
            <p:cNvSpPr>
              <a:spLocks noChangeArrowheads="1"/>
            </p:cNvSpPr>
            <p:nvPr/>
          </p:nvSpPr>
          <p:spPr bwMode="auto">
            <a:xfrm>
              <a:off x="2601" y="2345"/>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150" name="Rectangle 345"/>
            <p:cNvSpPr>
              <a:spLocks noChangeArrowheads="1"/>
            </p:cNvSpPr>
            <p:nvPr/>
          </p:nvSpPr>
          <p:spPr bwMode="auto">
            <a:xfrm>
              <a:off x="2718" y="2345"/>
              <a:ext cx="53" cy="207"/>
            </a:xfrm>
            <a:prstGeom prst="rect">
              <a:avLst/>
            </a:prstGeom>
            <a:noFill/>
            <a:ln w="9525">
              <a:noFill/>
              <a:miter lim="800000"/>
              <a:headEnd/>
              <a:tailEnd/>
            </a:ln>
          </p:spPr>
          <p:txBody>
            <a:bodyPr wrap="none" lIns="0" tIns="0" rIns="0" bIns="0">
              <a:spAutoFit/>
            </a:bodyPr>
            <a:lstStyle/>
            <a:p>
              <a:r>
                <a:rPr lang="ko-KR" altLang="en-US" sz="2400">
                  <a:solidFill>
                    <a:schemeClr val="bg1"/>
                  </a:solidFill>
                  <a:ea typeface="굴림" pitchFamily="50" charset="-127"/>
                </a:rPr>
                <a:t> </a:t>
              </a:r>
              <a:endParaRPr lang="ko-KR" altLang="en-US">
                <a:solidFill>
                  <a:schemeClr val="bg1"/>
                </a:solidFill>
                <a:ea typeface="굴림" pitchFamily="50" charset="-127"/>
              </a:endParaRPr>
            </a:p>
          </p:txBody>
        </p:sp>
        <p:sp>
          <p:nvSpPr>
            <p:cNvPr id="5151" name="Rectangle 346"/>
            <p:cNvSpPr>
              <a:spLocks noChangeArrowheads="1"/>
            </p:cNvSpPr>
            <p:nvPr/>
          </p:nvSpPr>
          <p:spPr bwMode="auto">
            <a:xfrm>
              <a:off x="2783" y="2345"/>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52" name="Rectangle 347"/>
            <p:cNvSpPr>
              <a:spLocks noChangeArrowheads="1"/>
            </p:cNvSpPr>
            <p:nvPr/>
          </p:nvSpPr>
          <p:spPr bwMode="auto">
            <a:xfrm>
              <a:off x="2930" y="2345"/>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153" name="Rectangle 348"/>
            <p:cNvSpPr>
              <a:spLocks noChangeArrowheads="1"/>
            </p:cNvSpPr>
            <p:nvPr/>
          </p:nvSpPr>
          <p:spPr bwMode="auto">
            <a:xfrm>
              <a:off x="3058" y="2345"/>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E</a:t>
              </a:r>
              <a:endParaRPr lang="en-US" altLang="ko-KR">
                <a:solidFill>
                  <a:schemeClr val="bg1"/>
                </a:solidFill>
                <a:ea typeface="굴림" pitchFamily="50" charset="-127"/>
              </a:endParaRPr>
            </a:p>
          </p:txBody>
        </p:sp>
        <p:sp>
          <p:nvSpPr>
            <p:cNvPr id="5154" name="Rectangle 349"/>
            <p:cNvSpPr>
              <a:spLocks noChangeArrowheads="1"/>
            </p:cNvSpPr>
            <p:nvPr/>
          </p:nvSpPr>
          <p:spPr bwMode="auto">
            <a:xfrm>
              <a:off x="3186" y="2345"/>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155" name="Rectangle 350"/>
            <p:cNvSpPr>
              <a:spLocks noChangeArrowheads="1"/>
            </p:cNvSpPr>
            <p:nvPr/>
          </p:nvSpPr>
          <p:spPr bwMode="auto">
            <a:xfrm>
              <a:off x="3322" y="2345"/>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A</a:t>
              </a:r>
              <a:endParaRPr lang="en-US" altLang="ko-KR">
                <a:solidFill>
                  <a:schemeClr val="bg1"/>
                </a:solidFill>
                <a:ea typeface="굴림" pitchFamily="50" charset="-127"/>
              </a:endParaRPr>
            </a:p>
          </p:txBody>
        </p:sp>
        <p:sp>
          <p:nvSpPr>
            <p:cNvPr id="5156" name="Rectangle 351"/>
            <p:cNvSpPr>
              <a:spLocks noChangeArrowheads="1"/>
            </p:cNvSpPr>
            <p:nvPr/>
          </p:nvSpPr>
          <p:spPr bwMode="auto">
            <a:xfrm>
              <a:off x="3461" y="2345"/>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157" name="Rectangle 352"/>
            <p:cNvSpPr>
              <a:spLocks noChangeArrowheads="1"/>
            </p:cNvSpPr>
            <p:nvPr/>
          </p:nvSpPr>
          <p:spPr bwMode="auto">
            <a:xfrm>
              <a:off x="3576" y="2345"/>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158" name="Rectangle 353"/>
            <p:cNvSpPr>
              <a:spLocks noChangeArrowheads="1"/>
            </p:cNvSpPr>
            <p:nvPr/>
          </p:nvSpPr>
          <p:spPr bwMode="auto">
            <a:xfrm>
              <a:off x="3627" y="2345"/>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59" name="Rectangle 354"/>
            <p:cNvSpPr>
              <a:spLocks noChangeArrowheads="1"/>
            </p:cNvSpPr>
            <p:nvPr/>
          </p:nvSpPr>
          <p:spPr bwMode="auto">
            <a:xfrm>
              <a:off x="3776" y="2345"/>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sp>
          <p:nvSpPr>
            <p:cNvPr id="5160" name="Rectangle 355"/>
            <p:cNvSpPr>
              <a:spLocks noChangeArrowheads="1"/>
            </p:cNvSpPr>
            <p:nvPr/>
          </p:nvSpPr>
          <p:spPr bwMode="auto">
            <a:xfrm>
              <a:off x="1768" y="2337"/>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161" name="Rectangle 356"/>
            <p:cNvSpPr>
              <a:spLocks noChangeArrowheads="1"/>
            </p:cNvSpPr>
            <p:nvPr/>
          </p:nvSpPr>
          <p:spPr bwMode="auto">
            <a:xfrm>
              <a:off x="1896" y="2337"/>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162" name="Rectangle 357"/>
            <p:cNvSpPr>
              <a:spLocks noChangeArrowheads="1"/>
            </p:cNvSpPr>
            <p:nvPr/>
          </p:nvSpPr>
          <p:spPr bwMode="auto">
            <a:xfrm>
              <a:off x="2033" y="2337"/>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63" name="Rectangle 358"/>
            <p:cNvSpPr>
              <a:spLocks noChangeArrowheads="1"/>
            </p:cNvSpPr>
            <p:nvPr/>
          </p:nvSpPr>
          <p:spPr bwMode="auto">
            <a:xfrm>
              <a:off x="2180" y="2337"/>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D</a:t>
              </a:r>
              <a:endParaRPr lang="en-US" altLang="ko-KR">
                <a:solidFill>
                  <a:schemeClr val="bg1"/>
                </a:solidFill>
                <a:ea typeface="굴림" pitchFamily="50" charset="-127"/>
              </a:endParaRPr>
            </a:p>
          </p:txBody>
        </p:sp>
        <p:sp>
          <p:nvSpPr>
            <p:cNvPr id="5164" name="Rectangle 359"/>
            <p:cNvSpPr>
              <a:spLocks noChangeArrowheads="1"/>
            </p:cNvSpPr>
            <p:nvPr/>
          </p:nvSpPr>
          <p:spPr bwMode="auto">
            <a:xfrm>
              <a:off x="2316" y="2337"/>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U</a:t>
              </a:r>
              <a:endParaRPr lang="en-US" altLang="ko-KR">
                <a:solidFill>
                  <a:schemeClr val="bg1"/>
                </a:solidFill>
                <a:ea typeface="굴림" pitchFamily="50" charset="-127"/>
              </a:endParaRPr>
            </a:p>
          </p:txBody>
        </p:sp>
        <p:sp>
          <p:nvSpPr>
            <p:cNvPr id="5165" name="Rectangle 360"/>
            <p:cNvSpPr>
              <a:spLocks noChangeArrowheads="1"/>
            </p:cNvSpPr>
            <p:nvPr/>
          </p:nvSpPr>
          <p:spPr bwMode="auto">
            <a:xfrm>
              <a:off x="2454" y="2337"/>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C</a:t>
              </a:r>
              <a:endParaRPr lang="en-US" altLang="ko-KR">
                <a:solidFill>
                  <a:schemeClr val="bg1"/>
                </a:solidFill>
                <a:ea typeface="굴림" pitchFamily="50" charset="-127"/>
              </a:endParaRPr>
            </a:p>
          </p:txBody>
        </p:sp>
        <p:sp>
          <p:nvSpPr>
            <p:cNvPr id="5166" name="Rectangle 361"/>
            <p:cNvSpPr>
              <a:spLocks noChangeArrowheads="1"/>
            </p:cNvSpPr>
            <p:nvPr/>
          </p:nvSpPr>
          <p:spPr bwMode="auto">
            <a:xfrm>
              <a:off x="2593" y="2337"/>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167" name="Rectangle 362"/>
            <p:cNvSpPr>
              <a:spLocks noChangeArrowheads="1"/>
            </p:cNvSpPr>
            <p:nvPr/>
          </p:nvSpPr>
          <p:spPr bwMode="auto">
            <a:xfrm>
              <a:off x="2710" y="2337"/>
              <a:ext cx="53" cy="207"/>
            </a:xfrm>
            <a:prstGeom prst="rect">
              <a:avLst/>
            </a:prstGeom>
            <a:noFill/>
            <a:ln w="9525">
              <a:noFill/>
              <a:miter lim="800000"/>
              <a:headEnd/>
              <a:tailEnd/>
            </a:ln>
          </p:spPr>
          <p:txBody>
            <a:bodyPr wrap="none" lIns="0" tIns="0" rIns="0" bIns="0">
              <a:spAutoFit/>
            </a:bodyPr>
            <a:lstStyle/>
            <a:p>
              <a:r>
                <a:rPr lang="ko-KR" altLang="en-US" sz="2400">
                  <a:solidFill>
                    <a:schemeClr val="bg1"/>
                  </a:solidFill>
                  <a:ea typeface="굴림" pitchFamily="50" charset="-127"/>
                </a:rPr>
                <a:t> </a:t>
              </a:r>
              <a:endParaRPr lang="ko-KR" altLang="en-US">
                <a:solidFill>
                  <a:schemeClr val="bg1"/>
                </a:solidFill>
                <a:ea typeface="굴림" pitchFamily="50" charset="-127"/>
              </a:endParaRPr>
            </a:p>
          </p:txBody>
        </p:sp>
        <p:sp>
          <p:nvSpPr>
            <p:cNvPr id="5168" name="Rectangle 363"/>
            <p:cNvSpPr>
              <a:spLocks noChangeArrowheads="1"/>
            </p:cNvSpPr>
            <p:nvPr/>
          </p:nvSpPr>
          <p:spPr bwMode="auto">
            <a:xfrm>
              <a:off x="2775" y="2337"/>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69" name="Rectangle 364"/>
            <p:cNvSpPr>
              <a:spLocks noChangeArrowheads="1"/>
            </p:cNvSpPr>
            <p:nvPr/>
          </p:nvSpPr>
          <p:spPr bwMode="auto">
            <a:xfrm>
              <a:off x="2922" y="2337"/>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P</a:t>
              </a:r>
              <a:endParaRPr lang="en-US" altLang="ko-KR">
                <a:solidFill>
                  <a:schemeClr val="bg1"/>
                </a:solidFill>
                <a:ea typeface="굴림" pitchFamily="50" charset="-127"/>
              </a:endParaRPr>
            </a:p>
          </p:txBody>
        </p:sp>
        <p:sp>
          <p:nvSpPr>
            <p:cNvPr id="5170" name="Rectangle 365"/>
            <p:cNvSpPr>
              <a:spLocks noChangeArrowheads="1"/>
            </p:cNvSpPr>
            <p:nvPr/>
          </p:nvSpPr>
          <p:spPr bwMode="auto">
            <a:xfrm>
              <a:off x="3050" y="2337"/>
              <a:ext cx="128"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E</a:t>
              </a:r>
              <a:endParaRPr lang="en-US" altLang="ko-KR">
                <a:solidFill>
                  <a:schemeClr val="bg1"/>
                </a:solidFill>
                <a:ea typeface="굴림" pitchFamily="50" charset="-127"/>
              </a:endParaRPr>
            </a:p>
          </p:txBody>
        </p:sp>
        <p:sp>
          <p:nvSpPr>
            <p:cNvPr id="5171" name="Rectangle 366"/>
            <p:cNvSpPr>
              <a:spLocks noChangeArrowheads="1"/>
            </p:cNvSpPr>
            <p:nvPr/>
          </p:nvSpPr>
          <p:spPr bwMode="auto">
            <a:xfrm>
              <a:off x="3178" y="2337"/>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R</a:t>
              </a:r>
              <a:endParaRPr lang="en-US" altLang="ko-KR">
                <a:solidFill>
                  <a:schemeClr val="bg1"/>
                </a:solidFill>
                <a:ea typeface="굴림" pitchFamily="50" charset="-127"/>
              </a:endParaRPr>
            </a:p>
          </p:txBody>
        </p:sp>
        <p:sp>
          <p:nvSpPr>
            <p:cNvPr id="5172" name="Rectangle 367"/>
            <p:cNvSpPr>
              <a:spLocks noChangeArrowheads="1"/>
            </p:cNvSpPr>
            <p:nvPr/>
          </p:nvSpPr>
          <p:spPr bwMode="auto">
            <a:xfrm>
              <a:off x="3314" y="2337"/>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A</a:t>
              </a:r>
              <a:endParaRPr lang="en-US" altLang="ko-KR">
                <a:solidFill>
                  <a:schemeClr val="bg1"/>
                </a:solidFill>
                <a:ea typeface="굴림" pitchFamily="50" charset="-127"/>
              </a:endParaRPr>
            </a:p>
          </p:txBody>
        </p:sp>
        <p:sp>
          <p:nvSpPr>
            <p:cNvPr id="5173" name="Rectangle 368"/>
            <p:cNvSpPr>
              <a:spLocks noChangeArrowheads="1"/>
            </p:cNvSpPr>
            <p:nvPr/>
          </p:nvSpPr>
          <p:spPr bwMode="auto">
            <a:xfrm>
              <a:off x="3453" y="2337"/>
              <a:ext cx="117"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T</a:t>
              </a:r>
              <a:endParaRPr lang="en-US" altLang="ko-KR">
                <a:solidFill>
                  <a:schemeClr val="bg1"/>
                </a:solidFill>
                <a:ea typeface="굴림" pitchFamily="50" charset="-127"/>
              </a:endParaRPr>
            </a:p>
          </p:txBody>
        </p:sp>
        <p:sp>
          <p:nvSpPr>
            <p:cNvPr id="5174" name="Rectangle 369"/>
            <p:cNvSpPr>
              <a:spLocks noChangeArrowheads="1"/>
            </p:cNvSpPr>
            <p:nvPr/>
          </p:nvSpPr>
          <p:spPr bwMode="auto">
            <a:xfrm>
              <a:off x="3568" y="2337"/>
              <a:ext cx="53"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I</a:t>
              </a:r>
              <a:endParaRPr lang="en-US" altLang="ko-KR">
                <a:solidFill>
                  <a:schemeClr val="bg1"/>
                </a:solidFill>
                <a:ea typeface="굴림" pitchFamily="50" charset="-127"/>
              </a:endParaRPr>
            </a:p>
          </p:txBody>
        </p:sp>
        <p:sp>
          <p:nvSpPr>
            <p:cNvPr id="5175" name="Rectangle 370"/>
            <p:cNvSpPr>
              <a:spLocks noChangeArrowheads="1"/>
            </p:cNvSpPr>
            <p:nvPr/>
          </p:nvSpPr>
          <p:spPr bwMode="auto">
            <a:xfrm>
              <a:off x="3619" y="2337"/>
              <a:ext cx="14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O</a:t>
              </a:r>
              <a:endParaRPr lang="en-US" altLang="ko-KR">
                <a:solidFill>
                  <a:schemeClr val="bg1"/>
                </a:solidFill>
                <a:ea typeface="굴림" pitchFamily="50" charset="-127"/>
              </a:endParaRPr>
            </a:p>
          </p:txBody>
        </p:sp>
        <p:sp>
          <p:nvSpPr>
            <p:cNvPr id="5176" name="Rectangle 371"/>
            <p:cNvSpPr>
              <a:spLocks noChangeArrowheads="1"/>
            </p:cNvSpPr>
            <p:nvPr/>
          </p:nvSpPr>
          <p:spPr bwMode="auto">
            <a:xfrm>
              <a:off x="3768" y="2337"/>
              <a:ext cx="139" cy="207"/>
            </a:xfrm>
            <a:prstGeom prst="rect">
              <a:avLst/>
            </a:prstGeom>
            <a:noFill/>
            <a:ln w="9525">
              <a:noFill/>
              <a:miter lim="800000"/>
              <a:headEnd/>
              <a:tailEnd/>
            </a:ln>
          </p:spPr>
          <p:txBody>
            <a:bodyPr wrap="none" lIns="0" tIns="0" rIns="0" bIns="0">
              <a:spAutoFit/>
            </a:bodyPr>
            <a:lstStyle/>
            <a:p>
              <a:r>
                <a:rPr lang="en-US" altLang="ko-KR" sz="2400">
                  <a:solidFill>
                    <a:schemeClr val="bg1"/>
                  </a:solidFill>
                  <a:ea typeface="굴림" pitchFamily="50" charset="-127"/>
                </a:rPr>
                <a:t>N</a:t>
              </a:r>
              <a:endParaRPr lang="en-US" altLang="ko-KR">
                <a:solidFill>
                  <a:schemeClr val="bg1"/>
                </a:solidFill>
                <a:ea typeface="굴림" pitchFamily="50" charset="-127"/>
              </a:endParaRPr>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바닥글 개체 틀 3"/>
          <p:cNvSpPr>
            <a:spLocks noGrp="1"/>
          </p:cNvSpPr>
          <p:nvPr>
            <p:ph type="ftr" sz="quarter" idx="10"/>
          </p:nvPr>
        </p:nvSpPr>
        <p:spPr>
          <a:noFill/>
        </p:spPr>
        <p:txBody>
          <a:bodyPr/>
          <a:lstStyle/>
          <a:p>
            <a:endParaRPr lang="en-US" altLang="ko-KR" dirty="0" smtClean="0"/>
          </a:p>
        </p:txBody>
      </p:sp>
      <p:sp>
        <p:nvSpPr>
          <p:cNvPr id="20483" name="슬라이드 번호 개체 틀 4"/>
          <p:cNvSpPr>
            <a:spLocks noGrp="1"/>
          </p:cNvSpPr>
          <p:nvPr>
            <p:ph type="sldNum" sz="quarter" idx="11"/>
          </p:nvPr>
        </p:nvSpPr>
        <p:spPr>
          <a:noFill/>
        </p:spPr>
        <p:txBody>
          <a:bodyPr/>
          <a:lstStyle/>
          <a:p>
            <a:fld id="{814B73D4-B9CD-448C-90B0-47D917316730}" type="slidenum">
              <a:rPr lang="ko-KR" altLang="en-US" smtClean="0"/>
              <a:pPr/>
              <a:t>20</a:t>
            </a:fld>
            <a:endParaRPr lang="en-US" altLang="ko-KR" smtClean="0"/>
          </a:p>
        </p:txBody>
      </p:sp>
      <p:sp>
        <p:nvSpPr>
          <p:cNvPr id="1308674" name="Rectangle 2"/>
          <p:cNvSpPr>
            <a:spLocks noGrp="1" noRot="1" noChangeArrowheads="1"/>
          </p:cNvSpPr>
          <p:nvPr>
            <p:ph type="title"/>
          </p:nvPr>
        </p:nvSpPr>
        <p:spPr>
          <a:xfrm>
            <a:off x="550863" y="244475"/>
            <a:ext cx="8062912" cy="1016000"/>
          </a:xfrm>
        </p:spPr>
        <p:txBody>
          <a:bodyPr/>
          <a:lstStyle/>
          <a:p>
            <a:pPr eaLnBrk="1" hangingPunct="1">
              <a:defRPr/>
            </a:pPr>
            <a:r>
              <a:rPr lang="en-US" altLang="ko-KR" sz="3200" dirty="0" smtClean="0">
                <a:latin typeface="Arial" pitchFamily="34" charset="0"/>
                <a:ea typeface="굴림" pitchFamily="50" charset="-127"/>
                <a:cs typeface="Arial" pitchFamily="34" charset="0"/>
              </a:rPr>
              <a:t>Architectural Design Metrics</a:t>
            </a:r>
            <a:endParaRPr lang="en-US" altLang="ko-KR" sz="3200" dirty="0">
              <a:latin typeface="Arial" pitchFamily="34" charset="0"/>
              <a:ea typeface="굴림" pitchFamily="50" charset="-127"/>
              <a:cs typeface="Arial" pitchFamily="34" charset="0"/>
            </a:endParaRPr>
          </a:p>
        </p:txBody>
      </p:sp>
      <p:sp>
        <p:nvSpPr>
          <p:cNvPr id="1308675" name="Rectangle 3"/>
          <p:cNvSpPr>
            <a:spLocks noGrp="1" noRot="1" noChangeArrowheads="1"/>
          </p:cNvSpPr>
          <p:nvPr>
            <p:ph type="body" idx="1"/>
          </p:nvPr>
        </p:nvSpPr>
        <p:spPr>
          <a:xfrm>
            <a:off x="457200" y="1033463"/>
            <a:ext cx="8229600" cy="3998912"/>
          </a:xfrm>
        </p:spPr>
        <p:txBody>
          <a:bodyPr/>
          <a:lstStyle/>
          <a:p>
            <a:pPr eaLnBrk="1" hangingPunct="1">
              <a:defRPr/>
            </a:pPr>
            <a:r>
              <a:rPr lang="en-US" altLang="ko-KR" dirty="0" smtClean="0">
                <a:latin typeface="Arial" pitchFamily="34" charset="0"/>
                <a:ea typeface="굴림" pitchFamily="50" charset="-127"/>
                <a:cs typeface="Arial" pitchFamily="34" charset="0"/>
              </a:rPr>
              <a:t> Architectural design metrics put emphasis on the effectiveness of modules or components within the architecture</a:t>
            </a:r>
          </a:p>
          <a:p>
            <a:pPr lvl="1" eaLnBrk="1" hangingPunct="1">
              <a:defRPr/>
            </a:pPr>
            <a:r>
              <a:rPr lang="en-US" altLang="ko-KR" dirty="0" smtClean="0">
                <a:latin typeface="Arial" pitchFamily="34" charset="0"/>
                <a:ea typeface="굴림" pitchFamily="50" charset="-127"/>
                <a:cs typeface="Arial" pitchFamily="34" charset="0"/>
              </a:rPr>
              <a:t>These metrics are “black box”</a:t>
            </a:r>
          </a:p>
          <a:p>
            <a:pPr eaLnBrk="1" hangingPunct="1">
              <a:defRPr/>
            </a:pPr>
            <a:r>
              <a:rPr lang="en-US" altLang="ko-KR" dirty="0" smtClean="0">
                <a:latin typeface="Arial" pitchFamily="34" charset="0"/>
                <a:ea typeface="굴림" pitchFamily="50" charset="-127"/>
                <a:cs typeface="Arial" pitchFamily="34" charset="0"/>
              </a:rPr>
              <a:t>Architectural design metrics</a:t>
            </a:r>
          </a:p>
          <a:p>
            <a:pPr lvl="1" eaLnBrk="1" hangingPunct="1">
              <a:defRPr/>
            </a:pPr>
            <a:r>
              <a:rPr lang="en-US" altLang="ko-KR" dirty="0" smtClean="0">
                <a:latin typeface="Arial" pitchFamily="34" charset="0"/>
                <a:ea typeface="굴림" pitchFamily="50" charset="-127"/>
                <a:cs typeface="Arial" pitchFamily="34" charset="0"/>
              </a:rPr>
              <a:t>Structural </a:t>
            </a:r>
            <a:r>
              <a:rPr lang="en-US" altLang="ko-KR" dirty="0">
                <a:latin typeface="Arial" pitchFamily="34" charset="0"/>
                <a:ea typeface="굴림" pitchFamily="50" charset="-127"/>
                <a:cs typeface="Arial" pitchFamily="34" charset="0"/>
              </a:rPr>
              <a:t>complexity of a module m= (# of fan-out of module </a:t>
            </a:r>
            <a:r>
              <a:rPr lang="en-US" altLang="ko-KR" dirty="0" smtClean="0">
                <a:latin typeface="Arial" pitchFamily="34" charset="0"/>
                <a:ea typeface="굴림" pitchFamily="50" charset="-127"/>
                <a:cs typeface="Arial" pitchFamily="34" charset="0"/>
              </a:rPr>
              <a:t>m)</a:t>
            </a:r>
            <a:r>
              <a:rPr lang="en-US" altLang="ko-KR" baseline="30000" dirty="0" smtClean="0">
                <a:latin typeface="Arial" pitchFamily="34" charset="0"/>
                <a:ea typeface="굴림" pitchFamily="50" charset="-127"/>
                <a:cs typeface="Arial" pitchFamily="34" charset="0"/>
              </a:rPr>
              <a:t>2</a:t>
            </a:r>
          </a:p>
          <a:p>
            <a:pPr lvl="2" eaLnBrk="1" hangingPunct="1">
              <a:defRPr/>
            </a:pPr>
            <a:r>
              <a:rPr lang="en-US" altLang="ko-KR" sz="2000" dirty="0" smtClean="0">
                <a:latin typeface="Arial" pitchFamily="34" charset="0"/>
                <a:ea typeface="굴림" pitchFamily="50" charset="-127"/>
                <a:cs typeface="Arial" pitchFamily="34" charset="0"/>
              </a:rPr>
              <a:t>Fan-out is the number of modules immediately subordinate to the module</a:t>
            </a:r>
          </a:p>
          <a:p>
            <a:pPr lvl="3" eaLnBrk="1" hangingPunct="1">
              <a:defRPr/>
            </a:pPr>
            <a:r>
              <a:rPr lang="en-US" altLang="ko-KR" dirty="0" smtClean="0">
                <a:latin typeface="Arial" pitchFamily="34" charset="0"/>
                <a:ea typeface="굴림" pitchFamily="50" charset="-127"/>
                <a:cs typeface="Arial" pitchFamily="34" charset="0"/>
              </a:rPr>
              <a:t>i.e. the # of modules that are directly invoked by the module</a:t>
            </a:r>
          </a:p>
          <a:p>
            <a:pPr lvl="1" eaLnBrk="1" hangingPunct="1">
              <a:defRPr/>
            </a:pPr>
            <a:r>
              <a:rPr lang="en-US" altLang="ko-KR" dirty="0" smtClean="0">
                <a:latin typeface="Arial" pitchFamily="34" charset="0"/>
                <a:ea typeface="굴림" pitchFamily="50" charset="-127"/>
                <a:cs typeface="Arial" pitchFamily="34" charset="0"/>
              </a:rPr>
              <a:t>Data </a:t>
            </a:r>
            <a:r>
              <a:rPr lang="en-US" altLang="ko-KR" dirty="0">
                <a:latin typeface="Arial" pitchFamily="34" charset="0"/>
                <a:ea typeface="굴림" pitchFamily="50" charset="-127"/>
                <a:cs typeface="Arial" pitchFamily="34" charset="0"/>
              </a:rPr>
              <a:t>complexity = (# of input &amp; output variables)/ (fan-out+1)</a:t>
            </a:r>
          </a:p>
          <a:p>
            <a:pPr lvl="1" eaLnBrk="1" hangingPunct="1">
              <a:defRPr/>
            </a:pPr>
            <a:r>
              <a:rPr lang="en-US" altLang="ko-KR" dirty="0">
                <a:latin typeface="Arial" pitchFamily="34" charset="0"/>
                <a:ea typeface="굴림" pitchFamily="50" charset="-127"/>
                <a:cs typeface="Arial" pitchFamily="34" charset="0"/>
              </a:rPr>
              <a:t>System complexity = structural complexity + data </a:t>
            </a:r>
            <a:r>
              <a:rPr lang="en-US" altLang="ko-KR" dirty="0" smtClean="0">
                <a:latin typeface="Arial" pitchFamily="34" charset="0"/>
                <a:ea typeface="굴림" pitchFamily="50" charset="-127"/>
                <a:cs typeface="Arial" pitchFamily="34" charset="0"/>
              </a:rPr>
              <a:t>complexity </a:t>
            </a:r>
            <a:endParaRPr lang="en-US" altLang="ko-KR" dirty="0">
              <a:latin typeface="Arial" pitchFamily="34" charset="0"/>
              <a:ea typeface="굴림" pitchFamily="50" charset="-127"/>
              <a:cs typeface="Arial" pitchFamily="34" charset="0"/>
            </a:endParaRPr>
          </a:p>
          <a:p>
            <a:pPr eaLnBrk="1" hangingPunct="1">
              <a:defRPr/>
            </a:pPr>
            <a:endParaRPr lang="en-US" altLang="ko-KR" dirty="0">
              <a:latin typeface="Arial" pitchFamily="34" charset="0"/>
              <a:ea typeface="굴림" pitchFamily="50" charset="-127"/>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바닥글 개체 틀 3"/>
          <p:cNvSpPr>
            <a:spLocks noGrp="1"/>
          </p:cNvSpPr>
          <p:nvPr>
            <p:ph type="ftr" sz="quarter" idx="10"/>
          </p:nvPr>
        </p:nvSpPr>
        <p:spPr>
          <a:noFill/>
        </p:spPr>
        <p:txBody>
          <a:bodyPr/>
          <a:lstStyle/>
          <a:p>
            <a:endParaRPr lang="en-US" altLang="ko-KR" dirty="0" smtClean="0"/>
          </a:p>
        </p:txBody>
      </p:sp>
      <p:sp>
        <p:nvSpPr>
          <p:cNvPr id="21507" name="슬라이드 번호 개체 틀 4"/>
          <p:cNvSpPr>
            <a:spLocks noGrp="1"/>
          </p:cNvSpPr>
          <p:nvPr>
            <p:ph type="sldNum" sz="quarter" idx="11"/>
          </p:nvPr>
        </p:nvSpPr>
        <p:spPr>
          <a:noFill/>
        </p:spPr>
        <p:txBody>
          <a:bodyPr/>
          <a:lstStyle/>
          <a:p>
            <a:fld id="{AB5727C6-5048-4D2B-A3F4-C07DE618E46C}" type="slidenum">
              <a:rPr lang="ko-KR" altLang="en-US" smtClean="0"/>
              <a:pPr/>
              <a:t>21</a:t>
            </a:fld>
            <a:endParaRPr lang="en-US" altLang="ko-KR" smtClean="0"/>
          </a:p>
        </p:txBody>
      </p:sp>
      <p:sp>
        <p:nvSpPr>
          <p:cNvPr id="1308674" name="Rectangle 2"/>
          <p:cNvSpPr>
            <a:spLocks noGrp="1" noRot="1" noChangeArrowheads="1"/>
          </p:cNvSpPr>
          <p:nvPr>
            <p:ph type="title"/>
          </p:nvPr>
        </p:nvSpPr>
        <p:spPr>
          <a:xfrm>
            <a:off x="550863" y="244475"/>
            <a:ext cx="8062912" cy="1016000"/>
          </a:xfrm>
        </p:spPr>
        <p:txBody>
          <a:bodyPr/>
          <a:lstStyle/>
          <a:p>
            <a:pPr eaLnBrk="1" hangingPunct="1">
              <a:defRPr/>
            </a:pPr>
            <a:r>
              <a:rPr lang="en-US" altLang="ko-KR" sz="3200" dirty="0" smtClean="0">
                <a:latin typeface="Arial" pitchFamily="34" charset="0"/>
                <a:ea typeface="굴림" pitchFamily="50" charset="-127"/>
                <a:cs typeface="Arial" pitchFamily="34" charset="0"/>
              </a:rPr>
              <a:t>Morphology Metrics</a:t>
            </a:r>
            <a:endParaRPr lang="en-US" altLang="ko-KR" sz="3200" dirty="0">
              <a:latin typeface="Arial" pitchFamily="34" charset="0"/>
              <a:ea typeface="굴림" pitchFamily="50" charset="-127"/>
              <a:cs typeface="Arial" pitchFamily="34" charset="0"/>
            </a:endParaRPr>
          </a:p>
        </p:txBody>
      </p:sp>
      <p:sp>
        <p:nvSpPr>
          <p:cNvPr id="1308675" name="Rectangle 3"/>
          <p:cNvSpPr>
            <a:spLocks noGrp="1" noRot="1" noChangeArrowheads="1"/>
          </p:cNvSpPr>
          <p:nvPr>
            <p:ph type="body" idx="1"/>
          </p:nvPr>
        </p:nvSpPr>
        <p:spPr>
          <a:xfrm>
            <a:off x="457200" y="1033463"/>
            <a:ext cx="8229600" cy="3998912"/>
          </a:xfrm>
        </p:spPr>
        <p:txBody>
          <a:bodyPr/>
          <a:lstStyle/>
          <a:p>
            <a:pPr eaLnBrk="1" hangingPunct="1">
              <a:defRPr/>
            </a:pPr>
            <a:r>
              <a:rPr lang="en-US" altLang="ko-KR" dirty="0" smtClean="0">
                <a:solidFill>
                  <a:srgbClr val="FF9933"/>
                </a:solidFill>
                <a:latin typeface="Arial" pitchFamily="34" charset="0"/>
                <a:ea typeface="굴림" pitchFamily="50" charset="-127"/>
                <a:cs typeface="Arial" pitchFamily="34" charset="0"/>
              </a:rPr>
              <a:t>Morphology </a:t>
            </a:r>
            <a:r>
              <a:rPr lang="en-US" altLang="ko-KR" dirty="0">
                <a:solidFill>
                  <a:srgbClr val="FF9933"/>
                </a:solidFill>
                <a:latin typeface="Arial" pitchFamily="34" charset="0"/>
                <a:ea typeface="굴림" pitchFamily="50" charset="-127"/>
                <a:cs typeface="Arial" pitchFamily="34" charset="0"/>
              </a:rPr>
              <a:t>metrics:</a:t>
            </a:r>
            <a:r>
              <a:rPr lang="en-US" altLang="ko-KR" dirty="0">
                <a:latin typeface="Arial" pitchFamily="34" charset="0"/>
                <a:ea typeface="굴림" pitchFamily="50" charset="-127"/>
                <a:cs typeface="Arial" pitchFamily="34" charset="0"/>
              </a:rPr>
              <a:t> a function of the number of modules and the number of interfaces between modules</a:t>
            </a:r>
          </a:p>
          <a:p>
            <a:pPr lvl="1" eaLnBrk="1" hangingPunct="1">
              <a:defRPr/>
            </a:pPr>
            <a:r>
              <a:rPr lang="en-US" altLang="ko-KR" dirty="0" smtClean="0">
                <a:latin typeface="Arial" pitchFamily="34" charset="0"/>
                <a:ea typeface="굴림" pitchFamily="50" charset="-127"/>
                <a:cs typeface="Arial" pitchFamily="34" charset="0"/>
              </a:rPr>
              <a:t>Size = n + a </a:t>
            </a:r>
          </a:p>
          <a:p>
            <a:pPr lvl="1" eaLnBrk="1" hangingPunct="1">
              <a:defRPr/>
            </a:pPr>
            <a:r>
              <a:rPr lang="en-US" altLang="ko-KR" dirty="0" smtClean="0">
                <a:latin typeface="Arial" pitchFamily="34" charset="0"/>
                <a:ea typeface="굴림" pitchFamily="50" charset="-127"/>
                <a:cs typeface="Arial" pitchFamily="34" charset="0"/>
              </a:rPr>
              <a:t>Depth = the longest path from the root node to a leaf node</a:t>
            </a:r>
          </a:p>
          <a:p>
            <a:pPr lvl="1" eaLnBrk="1" hangingPunct="1">
              <a:defRPr/>
            </a:pPr>
            <a:r>
              <a:rPr lang="en-US" altLang="ko-KR" dirty="0" smtClean="0">
                <a:latin typeface="Arial" pitchFamily="34" charset="0"/>
                <a:ea typeface="굴림" pitchFamily="50" charset="-127"/>
                <a:cs typeface="Arial" pitchFamily="34" charset="0"/>
              </a:rPr>
              <a:t>Width =maximum # of nodes at any one level of the architecture</a:t>
            </a:r>
          </a:p>
          <a:p>
            <a:pPr lvl="1" eaLnBrk="1" hangingPunct="1">
              <a:defRPr/>
            </a:pPr>
            <a:r>
              <a:rPr lang="en-US" altLang="ko-KR" dirty="0" smtClean="0">
                <a:latin typeface="Arial" pitchFamily="34" charset="0"/>
                <a:ea typeface="굴림" pitchFamily="50" charset="-127"/>
                <a:cs typeface="Arial" pitchFamily="34" charset="0"/>
              </a:rPr>
              <a:t>Arc-to-node </a:t>
            </a:r>
            <a:r>
              <a:rPr lang="en-US" altLang="ko-KR" dirty="0">
                <a:latin typeface="Arial" pitchFamily="34" charset="0"/>
                <a:ea typeface="굴림" pitchFamily="50" charset="-127"/>
                <a:cs typeface="Arial" pitchFamily="34" charset="0"/>
              </a:rPr>
              <a:t>ratio</a:t>
            </a:r>
          </a:p>
        </p:txBody>
      </p:sp>
      <p:pic>
        <p:nvPicPr>
          <p:cNvPr id="21510"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06500" y="3074988"/>
            <a:ext cx="6916738" cy="287178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바닥글 개체 틀 3"/>
          <p:cNvSpPr>
            <a:spLocks noGrp="1"/>
          </p:cNvSpPr>
          <p:nvPr>
            <p:ph type="ftr" sz="quarter" idx="10"/>
          </p:nvPr>
        </p:nvSpPr>
        <p:spPr>
          <a:noFill/>
        </p:spPr>
        <p:txBody>
          <a:bodyPr/>
          <a:lstStyle/>
          <a:p>
            <a:endParaRPr lang="en-US" altLang="ko-KR" dirty="0" smtClean="0"/>
          </a:p>
        </p:txBody>
      </p:sp>
      <p:sp>
        <p:nvSpPr>
          <p:cNvPr id="22531" name="슬라이드 번호 개체 틀 4"/>
          <p:cNvSpPr>
            <a:spLocks noGrp="1"/>
          </p:cNvSpPr>
          <p:nvPr>
            <p:ph type="sldNum" sz="quarter" idx="11"/>
          </p:nvPr>
        </p:nvSpPr>
        <p:spPr>
          <a:noFill/>
        </p:spPr>
        <p:txBody>
          <a:bodyPr/>
          <a:lstStyle/>
          <a:p>
            <a:fld id="{EB7F04BE-429E-4650-A0EF-F9E9EE9E4234}" type="slidenum">
              <a:rPr lang="ko-KR" altLang="en-US" smtClean="0"/>
              <a:pPr/>
              <a:t>22</a:t>
            </a:fld>
            <a:endParaRPr lang="en-US" altLang="ko-KR" smtClean="0"/>
          </a:p>
        </p:txBody>
      </p:sp>
      <p:sp>
        <p:nvSpPr>
          <p:cNvPr id="1309698" name="Rectangle 2"/>
          <p:cNvSpPr>
            <a:spLocks noGrp="1" noRot="1" noChangeArrowheads="1"/>
          </p:cNvSpPr>
          <p:nvPr>
            <p:ph type="title"/>
          </p:nvPr>
        </p:nvSpPr>
        <p:spPr>
          <a:xfrm>
            <a:off x="1231900" y="244475"/>
            <a:ext cx="6702425" cy="1016000"/>
          </a:xfrm>
        </p:spPr>
        <p:txBody>
          <a:bodyPr/>
          <a:lstStyle/>
          <a:p>
            <a:pPr eaLnBrk="1" hangingPunct="1">
              <a:defRPr/>
            </a:pPr>
            <a:r>
              <a:rPr lang="en-US" altLang="ko-KR">
                <a:latin typeface="Arial" pitchFamily="34" charset="0"/>
                <a:ea typeface="굴림" pitchFamily="50" charset="-127"/>
                <a:cs typeface="Arial" pitchFamily="34" charset="0"/>
              </a:rPr>
              <a:t>Metrics for OO Design-I</a:t>
            </a:r>
          </a:p>
        </p:txBody>
      </p:sp>
      <p:sp>
        <p:nvSpPr>
          <p:cNvPr id="1309699" name="Rectangle 3"/>
          <p:cNvSpPr>
            <a:spLocks noGrp="1" noRot="1" noChangeArrowheads="1"/>
          </p:cNvSpPr>
          <p:nvPr>
            <p:ph type="body" idx="1"/>
          </p:nvPr>
        </p:nvSpPr>
        <p:spPr>
          <a:xfrm>
            <a:off x="395288" y="1006475"/>
            <a:ext cx="8486775" cy="3657600"/>
          </a:xfrm>
        </p:spPr>
        <p:txBody>
          <a:bodyPr/>
          <a:lstStyle/>
          <a:p>
            <a:pPr eaLnBrk="1" hangingPunct="1">
              <a:lnSpc>
                <a:spcPct val="90000"/>
              </a:lnSpc>
              <a:defRPr/>
            </a:pPr>
            <a:r>
              <a:rPr lang="en-US" altLang="ko-KR" sz="2000" dirty="0" err="1">
                <a:latin typeface="Arial" pitchFamily="34" charset="0"/>
                <a:ea typeface="굴림" pitchFamily="50" charset="-127"/>
                <a:cs typeface="Arial" pitchFamily="34" charset="0"/>
              </a:rPr>
              <a:t>Whitmire</a:t>
            </a:r>
            <a:r>
              <a:rPr lang="en-US" altLang="ko-KR" sz="2000" dirty="0">
                <a:latin typeface="Arial" pitchFamily="34" charset="0"/>
                <a:ea typeface="굴림" pitchFamily="50" charset="-127"/>
                <a:cs typeface="Arial" pitchFamily="34" charset="0"/>
              </a:rPr>
              <a:t> [WHI97] describes nine distinct and measurable characteristics of an OO design:</a:t>
            </a:r>
          </a:p>
          <a:p>
            <a:pPr lvl="1" eaLnBrk="1" hangingPunct="1">
              <a:lnSpc>
                <a:spcPct val="90000"/>
              </a:lnSpc>
              <a:defRPr/>
            </a:pPr>
            <a:r>
              <a:rPr lang="en-US" altLang="ko-KR" sz="1800" dirty="0">
                <a:solidFill>
                  <a:srgbClr val="FF9933"/>
                </a:solidFill>
                <a:latin typeface="Arial" pitchFamily="34" charset="0"/>
                <a:ea typeface="굴림" pitchFamily="50" charset="-127"/>
                <a:cs typeface="Arial" pitchFamily="34" charset="0"/>
              </a:rPr>
              <a:t>Size</a:t>
            </a:r>
          </a:p>
          <a:p>
            <a:pPr lvl="2" eaLnBrk="1" hangingPunct="1">
              <a:lnSpc>
                <a:spcPct val="90000"/>
              </a:lnSpc>
              <a:defRPr/>
            </a:pPr>
            <a:r>
              <a:rPr lang="en-US" altLang="ko-KR" sz="1600" dirty="0">
                <a:latin typeface="Arial" pitchFamily="34" charset="0"/>
                <a:ea typeface="굴림" pitchFamily="50" charset="-127"/>
                <a:cs typeface="Arial" pitchFamily="34" charset="0"/>
              </a:rPr>
              <a:t>Size is defined in terms of </a:t>
            </a:r>
            <a:r>
              <a:rPr lang="en-US" altLang="ko-KR" sz="1600" dirty="0" smtClean="0">
                <a:latin typeface="Arial" pitchFamily="34" charset="0"/>
                <a:ea typeface="굴림" pitchFamily="50" charset="-127"/>
                <a:cs typeface="Arial" pitchFamily="34" charset="0"/>
              </a:rPr>
              <a:t>the following four </a:t>
            </a:r>
            <a:r>
              <a:rPr lang="en-US" altLang="ko-KR" sz="1600" dirty="0">
                <a:latin typeface="Arial" pitchFamily="34" charset="0"/>
                <a:ea typeface="굴림" pitchFamily="50" charset="-127"/>
                <a:cs typeface="Arial" pitchFamily="34" charset="0"/>
              </a:rPr>
              <a:t>views</a:t>
            </a:r>
            <a:r>
              <a:rPr lang="en-US" altLang="ko-KR" sz="1600" dirty="0" smtClean="0">
                <a:latin typeface="Arial" pitchFamily="34" charset="0"/>
                <a:ea typeface="굴림" pitchFamily="50" charset="-127"/>
                <a:cs typeface="Arial" pitchFamily="34" charset="0"/>
              </a:rPr>
              <a:t>:</a:t>
            </a:r>
          </a:p>
          <a:p>
            <a:pPr lvl="2" eaLnBrk="1" hangingPunct="1">
              <a:lnSpc>
                <a:spcPct val="90000"/>
              </a:lnSpc>
              <a:defRPr/>
            </a:pPr>
            <a:r>
              <a:rPr lang="en-US" altLang="ko-KR" sz="1600" dirty="0" smtClean="0">
                <a:latin typeface="Arial" pitchFamily="34" charset="0"/>
                <a:ea typeface="굴림" pitchFamily="50" charset="-127"/>
                <a:cs typeface="Arial" pitchFamily="34" charset="0"/>
              </a:rPr>
              <a:t>Population: a static count of OO entities such as classes</a:t>
            </a:r>
          </a:p>
          <a:p>
            <a:pPr lvl="2" eaLnBrk="1" hangingPunct="1">
              <a:lnSpc>
                <a:spcPct val="90000"/>
              </a:lnSpc>
              <a:defRPr/>
            </a:pPr>
            <a:r>
              <a:rPr lang="en-US" altLang="ko-KR" sz="1600" dirty="0" smtClean="0">
                <a:latin typeface="Arial" pitchFamily="34" charset="0"/>
                <a:ea typeface="굴림" pitchFamily="50" charset="-127"/>
                <a:cs typeface="Arial" pitchFamily="34" charset="0"/>
              </a:rPr>
              <a:t>Volume: a dynamic count of OO entities such as objects</a:t>
            </a:r>
          </a:p>
          <a:p>
            <a:pPr lvl="1" eaLnBrk="1" hangingPunct="1">
              <a:lnSpc>
                <a:spcPct val="90000"/>
              </a:lnSpc>
              <a:defRPr/>
            </a:pPr>
            <a:r>
              <a:rPr lang="en-US" altLang="ko-KR" sz="1800" dirty="0" smtClean="0">
                <a:solidFill>
                  <a:srgbClr val="FF9933"/>
                </a:solidFill>
                <a:latin typeface="Arial" pitchFamily="34" charset="0"/>
                <a:ea typeface="굴림" pitchFamily="50" charset="-127"/>
                <a:cs typeface="Arial" pitchFamily="34" charset="0"/>
              </a:rPr>
              <a:t>Complexity</a:t>
            </a:r>
            <a:endParaRPr lang="en-US" altLang="ko-KR" sz="1800" dirty="0">
              <a:solidFill>
                <a:srgbClr val="FF9933"/>
              </a:solidFill>
              <a:latin typeface="Arial" pitchFamily="34" charset="0"/>
              <a:ea typeface="굴림" pitchFamily="50" charset="-127"/>
              <a:cs typeface="Arial" pitchFamily="34" charset="0"/>
            </a:endParaRPr>
          </a:p>
          <a:p>
            <a:pPr lvl="2" eaLnBrk="1" hangingPunct="1">
              <a:lnSpc>
                <a:spcPct val="90000"/>
              </a:lnSpc>
              <a:defRPr/>
            </a:pPr>
            <a:r>
              <a:rPr lang="en-US" altLang="ko-KR" sz="1600" dirty="0">
                <a:latin typeface="Arial" pitchFamily="34" charset="0"/>
                <a:ea typeface="굴림" pitchFamily="50" charset="-127"/>
                <a:cs typeface="Arial" pitchFamily="34" charset="0"/>
              </a:rPr>
              <a:t>How classes of an OO design are interrelated to one another</a:t>
            </a:r>
          </a:p>
          <a:p>
            <a:pPr lvl="1" eaLnBrk="1" hangingPunct="1">
              <a:lnSpc>
                <a:spcPct val="90000"/>
              </a:lnSpc>
              <a:defRPr/>
            </a:pPr>
            <a:r>
              <a:rPr lang="en-US" altLang="ko-KR" sz="1800" dirty="0">
                <a:solidFill>
                  <a:srgbClr val="FF9933"/>
                </a:solidFill>
                <a:latin typeface="Arial" pitchFamily="34" charset="0"/>
                <a:ea typeface="굴림" pitchFamily="50" charset="-127"/>
                <a:cs typeface="Arial" pitchFamily="34" charset="0"/>
              </a:rPr>
              <a:t>Coupling</a:t>
            </a:r>
          </a:p>
          <a:p>
            <a:pPr lvl="2" eaLnBrk="1" hangingPunct="1">
              <a:lnSpc>
                <a:spcPct val="90000"/>
              </a:lnSpc>
              <a:defRPr/>
            </a:pPr>
            <a:r>
              <a:rPr lang="en-US" altLang="ko-KR" sz="1600" dirty="0">
                <a:latin typeface="Arial" pitchFamily="34" charset="0"/>
                <a:ea typeface="굴림" pitchFamily="50" charset="-127"/>
                <a:cs typeface="Arial" pitchFamily="34" charset="0"/>
              </a:rPr>
              <a:t>The physical connections between elements of the OO </a:t>
            </a:r>
            <a:r>
              <a:rPr lang="en-US" altLang="ko-KR" sz="1600" dirty="0" smtClean="0">
                <a:latin typeface="Arial" pitchFamily="34" charset="0"/>
                <a:ea typeface="굴림" pitchFamily="50" charset="-127"/>
                <a:cs typeface="Arial" pitchFamily="34" charset="0"/>
              </a:rPr>
              <a:t>design</a:t>
            </a:r>
          </a:p>
          <a:p>
            <a:pPr lvl="3" eaLnBrk="1" hangingPunct="1">
              <a:lnSpc>
                <a:spcPct val="90000"/>
              </a:lnSpc>
              <a:defRPr/>
            </a:pPr>
            <a:r>
              <a:rPr lang="en-US" altLang="ko-KR" sz="1400" dirty="0" smtClean="0">
                <a:latin typeface="Arial" pitchFamily="34" charset="0"/>
                <a:ea typeface="굴림" pitchFamily="50" charset="-127"/>
                <a:cs typeface="Arial" pitchFamily="34" charset="0"/>
              </a:rPr>
              <a:t>The # of collaborations between classes</a:t>
            </a:r>
            <a:endParaRPr lang="en-US" altLang="ko-KR" sz="1400" dirty="0">
              <a:latin typeface="Arial" pitchFamily="34" charset="0"/>
              <a:ea typeface="굴림" pitchFamily="50" charset="-127"/>
              <a:cs typeface="Arial" pitchFamily="34" charset="0"/>
            </a:endParaRPr>
          </a:p>
          <a:p>
            <a:pPr lvl="1" eaLnBrk="1" hangingPunct="1">
              <a:lnSpc>
                <a:spcPct val="90000"/>
              </a:lnSpc>
              <a:defRPr/>
            </a:pPr>
            <a:r>
              <a:rPr lang="en-US" altLang="ko-KR" sz="1800" dirty="0">
                <a:solidFill>
                  <a:srgbClr val="FF9933"/>
                </a:solidFill>
                <a:latin typeface="Arial" pitchFamily="34" charset="0"/>
                <a:ea typeface="굴림" pitchFamily="50" charset="-127"/>
                <a:cs typeface="Arial" pitchFamily="34" charset="0"/>
              </a:rPr>
              <a:t>Sufficiency</a:t>
            </a:r>
          </a:p>
          <a:p>
            <a:pPr lvl="2" eaLnBrk="1" hangingPunct="1">
              <a:lnSpc>
                <a:spcPct val="90000"/>
              </a:lnSpc>
              <a:defRPr/>
            </a:pPr>
            <a:r>
              <a:rPr lang="en-US" altLang="ko-KR" sz="1600" dirty="0" smtClean="0">
                <a:latin typeface="Arial" pitchFamily="34" charset="0"/>
                <a:ea typeface="굴림" pitchFamily="50" charset="-127"/>
                <a:cs typeface="Arial" pitchFamily="34" charset="0"/>
              </a:rPr>
              <a:t>“the degree to which an </a:t>
            </a:r>
            <a:r>
              <a:rPr lang="en-US" altLang="ko-KR" sz="1600" u="sng" dirty="0" smtClean="0">
                <a:latin typeface="Arial" pitchFamily="34" charset="0"/>
                <a:ea typeface="굴림" pitchFamily="50" charset="-127"/>
                <a:cs typeface="Arial" pitchFamily="34" charset="0"/>
              </a:rPr>
              <a:t>abstraction</a:t>
            </a:r>
            <a:r>
              <a:rPr lang="en-US" altLang="ko-KR" sz="1600" dirty="0" smtClean="0">
                <a:latin typeface="Arial" pitchFamily="34" charset="0"/>
                <a:ea typeface="굴림" pitchFamily="50" charset="-127"/>
                <a:cs typeface="Arial" pitchFamily="34" charset="0"/>
              </a:rPr>
              <a:t> possesses the features required of it, ... from the point of view of the current application.”</a:t>
            </a:r>
          </a:p>
          <a:p>
            <a:pPr lvl="2" eaLnBrk="1" hangingPunct="1">
              <a:lnSpc>
                <a:spcPct val="90000"/>
              </a:lnSpc>
              <a:defRPr/>
            </a:pPr>
            <a:r>
              <a:rPr lang="en-US" altLang="ko-KR" sz="1600" dirty="0" smtClean="0">
                <a:latin typeface="Arial" pitchFamily="34" charset="0"/>
                <a:ea typeface="굴림" pitchFamily="50" charset="-127"/>
                <a:cs typeface="Arial" pitchFamily="34" charset="0"/>
              </a:rPr>
              <a:t>Whether the abstraction (class) possesses the features required of it </a:t>
            </a:r>
          </a:p>
          <a:p>
            <a:pPr lvl="2" eaLnBrk="1" hangingPunct="1">
              <a:lnSpc>
                <a:spcPct val="90000"/>
              </a:lnSpc>
              <a:defRPr/>
            </a:pPr>
            <a:endParaRPr lang="en-US" altLang="ko-KR" sz="1600" dirty="0">
              <a:latin typeface="Arial" pitchFamily="34" charset="0"/>
              <a:ea typeface="굴림" pitchFamily="50" charset="-127"/>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바닥글 개체 틀 3"/>
          <p:cNvSpPr>
            <a:spLocks noGrp="1"/>
          </p:cNvSpPr>
          <p:nvPr>
            <p:ph type="ftr" sz="quarter" idx="10"/>
          </p:nvPr>
        </p:nvSpPr>
        <p:spPr>
          <a:noFill/>
        </p:spPr>
        <p:txBody>
          <a:bodyPr/>
          <a:lstStyle/>
          <a:p>
            <a:endParaRPr lang="en-US" altLang="ko-KR" dirty="0" smtClean="0"/>
          </a:p>
        </p:txBody>
      </p:sp>
      <p:sp>
        <p:nvSpPr>
          <p:cNvPr id="23555" name="슬라이드 번호 개체 틀 4"/>
          <p:cNvSpPr>
            <a:spLocks noGrp="1"/>
          </p:cNvSpPr>
          <p:nvPr>
            <p:ph type="sldNum" sz="quarter" idx="11"/>
          </p:nvPr>
        </p:nvSpPr>
        <p:spPr>
          <a:noFill/>
        </p:spPr>
        <p:txBody>
          <a:bodyPr/>
          <a:lstStyle/>
          <a:p>
            <a:fld id="{F59B9788-B838-44D4-A79D-786271C8F04B}" type="slidenum">
              <a:rPr lang="ko-KR" altLang="en-US" smtClean="0"/>
              <a:pPr/>
              <a:t>23</a:t>
            </a:fld>
            <a:endParaRPr lang="en-US" altLang="ko-KR" smtClean="0"/>
          </a:p>
        </p:txBody>
      </p:sp>
      <p:sp>
        <p:nvSpPr>
          <p:cNvPr id="1310722" name="Rectangle 2"/>
          <p:cNvSpPr>
            <a:spLocks noGrp="1" noRot="1" noChangeArrowheads="1"/>
          </p:cNvSpPr>
          <p:nvPr>
            <p:ph type="title"/>
          </p:nvPr>
        </p:nvSpPr>
        <p:spPr>
          <a:xfrm>
            <a:off x="1139825" y="244475"/>
            <a:ext cx="6864350" cy="1016000"/>
          </a:xfrm>
        </p:spPr>
        <p:txBody>
          <a:bodyPr/>
          <a:lstStyle/>
          <a:p>
            <a:pPr eaLnBrk="1" hangingPunct="1">
              <a:defRPr/>
            </a:pPr>
            <a:r>
              <a:rPr lang="en-US" altLang="ko-KR" dirty="0">
                <a:latin typeface="Arial" pitchFamily="34" charset="0"/>
                <a:ea typeface="굴림" pitchFamily="50" charset="-127"/>
                <a:cs typeface="Arial" pitchFamily="34" charset="0"/>
              </a:rPr>
              <a:t>Metrics for OO Design-II</a:t>
            </a:r>
          </a:p>
        </p:txBody>
      </p:sp>
      <p:sp>
        <p:nvSpPr>
          <p:cNvPr id="1310723" name="Rectangle 3"/>
          <p:cNvSpPr>
            <a:spLocks noGrp="1" noRot="1" noChangeArrowheads="1"/>
          </p:cNvSpPr>
          <p:nvPr>
            <p:ph type="body" idx="1"/>
          </p:nvPr>
        </p:nvSpPr>
        <p:spPr>
          <a:xfrm>
            <a:off x="457200" y="1203325"/>
            <a:ext cx="8229600" cy="3998913"/>
          </a:xfrm>
        </p:spPr>
        <p:txBody>
          <a:bodyPr/>
          <a:lstStyle/>
          <a:p>
            <a:pPr lvl="1" eaLnBrk="1" hangingPunct="1">
              <a:lnSpc>
                <a:spcPct val="90000"/>
              </a:lnSpc>
              <a:defRPr/>
            </a:pPr>
            <a:r>
              <a:rPr lang="en-US" altLang="ko-KR" dirty="0" smtClean="0">
                <a:solidFill>
                  <a:srgbClr val="FF9933"/>
                </a:solidFill>
                <a:latin typeface="Arial" pitchFamily="34" charset="0"/>
                <a:ea typeface="굴림" pitchFamily="50" charset="-127"/>
                <a:cs typeface="Arial" pitchFamily="34" charset="0"/>
              </a:rPr>
              <a:t>Completeness</a:t>
            </a:r>
          </a:p>
          <a:p>
            <a:pPr lvl="2" eaLnBrk="1" hangingPunct="1">
              <a:lnSpc>
                <a:spcPct val="90000"/>
              </a:lnSpc>
              <a:defRPr/>
            </a:pPr>
            <a:r>
              <a:rPr lang="en-US" altLang="ko-KR" sz="1800" dirty="0" smtClean="0">
                <a:latin typeface="Arial" pitchFamily="34" charset="0"/>
                <a:ea typeface="굴림" pitchFamily="50" charset="-127"/>
                <a:cs typeface="Arial" pitchFamily="34" charset="0"/>
              </a:rPr>
              <a:t>An indirect implication about the degree to which the abstraction or design component can be reused</a:t>
            </a:r>
          </a:p>
          <a:p>
            <a:pPr lvl="1" eaLnBrk="1" hangingPunct="1">
              <a:defRPr/>
            </a:pPr>
            <a:r>
              <a:rPr lang="en-US" altLang="ko-KR" dirty="0" smtClean="0">
                <a:solidFill>
                  <a:srgbClr val="FF9933"/>
                </a:solidFill>
                <a:latin typeface="Arial" pitchFamily="34" charset="0"/>
                <a:ea typeface="굴림" pitchFamily="50" charset="-127"/>
                <a:cs typeface="Arial" pitchFamily="34" charset="0"/>
              </a:rPr>
              <a:t>Cohesion</a:t>
            </a:r>
            <a:endParaRPr lang="en-US" altLang="ko-KR" dirty="0">
              <a:solidFill>
                <a:srgbClr val="FF9933"/>
              </a:solidFill>
              <a:latin typeface="Arial" pitchFamily="34" charset="0"/>
              <a:ea typeface="굴림" pitchFamily="50" charset="-127"/>
              <a:cs typeface="Arial" pitchFamily="34" charset="0"/>
            </a:endParaRPr>
          </a:p>
          <a:p>
            <a:pPr lvl="2" eaLnBrk="1" hangingPunct="1">
              <a:defRPr/>
            </a:pPr>
            <a:r>
              <a:rPr lang="en-US" altLang="ko-KR" sz="1800" dirty="0">
                <a:latin typeface="Arial" pitchFamily="34" charset="0"/>
                <a:ea typeface="굴림" pitchFamily="50" charset="-127"/>
                <a:cs typeface="Arial" pitchFamily="34" charset="0"/>
              </a:rPr>
              <a:t>The degree to which all operations working together to achieve a single, well-defined purpose</a:t>
            </a:r>
          </a:p>
          <a:p>
            <a:pPr lvl="1" eaLnBrk="1" hangingPunct="1">
              <a:defRPr/>
            </a:pPr>
            <a:r>
              <a:rPr lang="en-US" altLang="ko-KR" dirty="0">
                <a:solidFill>
                  <a:srgbClr val="FF9933"/>
                </a:solidFill>
                <a:latin typeface="Arial" pitchFamily="34" charset="0"/>
                <a:ea typeface="굴림" pitchFamily="50" charset="-127"/>
                <a:cs typeface="Arial" pitchFamily="34" charset="0"/>
              </a:rPr>
              <a:t>Primitiveness</a:t>
            </a:r>
          </a:p>
          <a:p>
            <a:pPr lvl="2" eaLnBrk="1" hangingPunct="1">
              <a:defRPr/>
            </a:pPr>
            <a:r>
              <a:rPr lang="en-US" altLang="ko-KR" sz="1800" dirty="0">
                <a:latin typeface="Arial" pitchFamily="34" charset="0"/>
                <a:ea typeface="굴림" pitchFamily="50" charset="-127"/>
                <a:cs typeface="Arial" pitchFamily="34" charset="0"/>
              </a:rPr>
              <a:t>Applied to both operations and classes, the degree to which an operation is atomic</a:t>
            </a:r>
          </a:p>
          <a:p>
            <a:pPr lvl="1" eaLnBrk="1" hangingPunct="1">
              <a:defRPr/>
            </a:pPr>
            <a:r>
              <a:rPr lang="en-US" altLang="ko-KR" dirty="0">
                <a:solidFill>
                  <a:srgbClr val="FF9933"/>
                </a:solidFill>
                <a:latin typeface="Arial" pitchFamily="34" charset="0"/>
                <a:ea typeface="굴림" pitchFamily="50" charset="-127"/>
                <a:cs typeface="Arial" pitchFamily="34" charset="0"/>
              </a:rPr>
              <a:t>Similarity</a:t>
            </a:r>
          </a:p>
          <a:p>
            <a:pPr lvl="2" eaLnBrk="1" hangingPunct="1">
              <a:defRPr/>
            </a:pPr>
            <a:r>
              <a:rPr lang="en-US" altLang="ko-KR" sz="1800" dirty="0">
                <a:latin typeface="Arial" pitchFamily="34" charset="0"/>
                <a:ea typeface="굴림" pitchFamily="50" charset="-127"/>
                <a:cs typeface="Arial" pitchFamily="34" charset="0"/>
              </a:rPr>
              <a:t>The degree to which two or more classes are similar in terms of their structure, function, behavior, or purpose</a:t>
            </a:r>
          </a:p>
          <a:p>
            <a:pPr lvl="1" eaLnBrk="1" hangingPunct="1">
              <a:defRPr/>
            </a:pPr>
            <a:r>
              <a:rPr lang="en-US" altLang="ko-KR" dirty="0">
                <a:solidFill>
                  <a:srgbClr val="FF9933"/>
                </a:solidFill>
                <a:latin typeface="Arial" pitchFamily="34" charset="0"/>
                <a:ea typeface="굴림" pitchFamily="50" charset="-127"/>
                <a:cs typeface="Arial" pitchFamily="34" charset="0"/>
              </a:rPr>
              <a:t>Volatility</a:t>
            </a:r>
          </a:p>
          <a:p>
            <a:pPr lvl="2" eaLnBrk="1" hangingPunct="1">
              <a:defRPr/>
            </a:pPr>
            <a:r>
              <a:rPr lang="en-US" altLang="ko-KR" sz="1800" dirty="0">
                <a:latin typeface="Arial" pitchFamily="34" charset="0"/>
                <a:ea typeface="굴림" pitchFamily="50" charset="-127"/>
                <a:cs typeface="Arial" pitchFamily="34" charset="0"/>
              </a:rPr>
              <a:t>Measures the likelihood that a change will occur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바닥글 개체 틀 3"/>
          <p:cNvSpPr>
            <a:spLocks noGrp="1"/>
          </p:cNvSpPr>
          <p:nvPr>
            <p:ph type="ftr" sz="quarter" idx="10"/>
          </p:nvPr>
        </p:nvSpPr>
        <p:spPr>
          <a:noFill/>
        </p:spPr>
        <p:txBody>
          <a:bodyPr/>
          <a:lstStyle/>
          <a:p>
            <a:endParaRPr lang="en-US" altLang="ko-KR" dirty="0" smtClean="0"/>
          </a:p>
        </p:txBody>
      </p:sp>
      <p:sp>
        <p:nvSpPr>
          <p:cNvPr id="25603" name="슬라이드 번호 개체 틀 4"/>
          <p:cNvSpPr>
            <a:spLocks noGrp="1"/>
          </p:cNvSpPr>
          <p:nvPr>
            <p:ph type="sldNum" sz="quarter" idx="11"/>
          </p:nvPr>
        </p:nvSpPr>
        <p:spPr>
          <a:noFill/>
        </p:spPr>
        <p:txBody>
          <a:bodyPr/>
          <a:lstStyle/>
          <a:p>
            <a:fld id="{CB8C72E9-7C2D-496D-920D-78E301EA50E6}" type="slidenum">
              <a:rPr lang="ko-KR" altLang="en-US" smtClean="0"/>
              <a:pPr/>
              <a:t>24</a:t>
            </a:fld>
            <a:endParaRPr lang="en-US" altLang="ko-KR" smtClean="0"/>
          </a:p>
        </p:txBody>
      </p:sp>
      <p:sp>
        <p:nvSpPr>
          <p:cNvPr id="1312770" name="Rectangle 2"/>
          <p:cNvSpPr>
            <a:spLocks noGrp="1" noRot="1" noChangeArrowheads="1"/>
          </p:cNvSpPr>
          <p:nvPr>
            <p:ph type="title"/>
          </p:nvPr>
        </p:nvSpPr>
        <p:spPr>
          <a:xfrm>
            <a:off x="1992313" y="244475"/>
            <a:ext cx="51562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Class-Oriented Metrics</a:t>
            </a:r>
          </a:p>
        </p:txBody>
      </p:sp>
      <p:sp>
        <p:nvSpPr>
          <p:cNvPr id="1312771" name="Rectangle 3"/>
          <p:cNvSpPr>
            <a:spLocks noGrp="1" noRot="1" noChangeArrowheads="1"/>
          </p:cNvSpPr>
          <p:nvPr>
            <p:ph type="body" idx="1"/>
          </p:nvPr>
        </p:nvSpPr>
        <p:spPr>
          <a:xfrm>
            <a:off x="650875" y="1519238"/>
            <a:ext cx="7778750" cy="3082925"/>
          </a:xfrm>
        </p:spPr>
        <p:txBody>
          <a:bodyPr lIns="90487" tIns="44450" rIns="90487" bIns="44450"/>
          <a:lstStyle/>
          <a:p>
            <a:pPr eaLnBrk="1" hangingPunct="1">
              <a:defRPr/>
            </a:pPr>
            <a:r>
              <a:rPr lang="en-US" altLang="ko-KR" sz="2800" dirty="0" smtClean="0">
                <a:effectLst/>
                <a:latin typeface="Arial" pitchFamily="34" charset="0"/>
                <a:ea typeface="굴림" pitchFamily="50" charset="-127"/>
                <a:cs typeface="Arial" pitchFamily="34" charset="0"/>
              </a:rPr>
              <a:t>Weighted </a:t>
            </a:r>
            <a:r>
              <a:rPr lang="en-US" altLang="ko-KR" sz="2800" dirty="0">
                <a:effectLst/>
                <a:latin typeface="Arial" pitchFamily="34" charset="0"/>
                <a:ea typeface="굴림" pitchFamily="50" charset="-127"/>
                <a:cs typeface="Arial" pitchFamily="34" charset="0"/>
              </a:rPr>
              <a:t>methods per </a:t>
            </a:r>
            <a:r>
              <a:rPr lang="en-US" altLang="ko-KR" sz="2800" dirty="0" smtClean="0">
                <a:effectLst/>
                <a:latin typeface="Arial" pitchFamily="34" charset="0"/>
                <a:ea typeface="굴림" pitchFamily="50" charset="-127"/>
                <a:cs typeface="Arial" pitchFamily="34" charset="0"/>
              </a:rPr>
              <a:t>class ∑(C</a:t>
            </a:r>
            <a:r>
              <a:rPr lang="en-US" altLang="ko-KR" sz="2800" baseline="-25000" dirty="0" smtClean="0">
                <a:effectLst/>
                <a:latin typeface="Arial" pitchFamily="34" charset="0"/>
                <a:ea typeface="굴림" pitchFamily="50" charset="-127"/>
                <a:cs typeface="Arial" pitchFamily="34" charset="0"/>
              </a:rPr>
              <a:t>i</a:t>
            </a:r>
            <a:r>
              <a:rPr lang="en-US" altLang="ko-KR" sz="2800" dirty="0" smtClean="0">
                <a:effectLst/>
                <a:latin typeface="Arial" pitchFamily="34" charset="0"/>
                <a:ea typeface="굴림" pitchFamily="50" charset="-127"/>
                <a:cs typeface="Arial" pitchFamily="34" charset="0"/>
              </a:rPr>
              <a:t>) where C</a:t>
            </a:r>
            <a:r>
              <a:rPr lang="en-US" altLang="ko-KR" sz="2800" baseline="-25000" dirty="0" smtClean="0">
                <a:effectLst/>
                <a:latin typeface="Arial" pitchFamily="34" charset="0"/>
                <a:ea typeface="굴림" pitchFamily="50" charset="-127"/>
                <a:cs typeface="Arial" pitchFamily="34" charset="0"/>
              </a:rPr>
              <a:t>i </a:t>
            </a:r>
            <a:r>
              <a:rPr lang="en-US" altLang="ko-KR" sz="2800" dirty="0">
                <a:effectLst/>
                <a:latin typeface="Arial" pitchFamily="34" charset="0"/>
                <a:ea typeface="굴림" pitchFamily="50" charset="-127"/>
                <a:cs typeface="Arial" pitchFamily="34" charset="0"/>
              </a:rPr>
              <a:t>is a normalized complexity for method </a:t>
            </a:r>
            <a:r>
              <a:rPr lang="en-US" altLang="ko-KR" sz="2800" dirty="0" err="1">
                <a:effectLst/>
                <a:latin typeface="Arial" pitchFamily="34" charset="0"/>
                <a:ea typeface="굴림" pitchFamily="50" charset="-127"/>
                <a:cs typeface="Arial" pitchFamily="34" charset="0"/>
              </a:rPr>
              <a:t>i</a:t>
            </a:r>
            <a:r>
              <a:rPr lang="en-US" altLang="ko-KR" sz="2800">
                <a:effectLst/>
                <a:latin typeface="Arial" pitchFamily="34" charset="0"/>
                <a:ea typeface="굴림" pitchFamily="50" charset="-127"/>
                <a:cs typeface="Arial" pitchFamily="34" charset="0"/>
              </a:rPr>
              <a:t> </a:t>
            </a:r>
            <a:r>
              <a:rPr lang="en-US" altLang="ko-KR" sz="2800" smtClean="0">
                <a:effectLst/>
                <a:latin typeface="Arial" pitchFamily="34" charset="0"/>
                <a:ea typeface="굴림" pitchFamily="50" charset="-127"/>
                <a:cs typeface="Arial" pitchFamily="34" charset="0"/>
              </a:rPr>
              <a:t>(WMC)</a:t>
            </a:r>
            <a:endParaRPr lang="en-US" altLang="ko-KR" sz="2800" dirty="0" smtClean="0">
              <a:effectLst/>
              <a:latin typeface="Arial" pitchFamily="34" charset="0"/>
              <a:ea typeface="굴림" pitchFamily="50" charset="-127"/>
              <a:cs typeface="Arial" pitchFamily="34" charset="0"/>
            </a:endParaRPr>
          </a:p>
          <a:p>
            <a:pPr lvl="1" eaLnBrk="1" hangingPunct="1">
              <a:defRPr/>
            </a:pPr>
            <a:r>
              <a:rPr lang="en-US" altLang="ko-KR" sz="1800" b="1" dirty="0" smtClean="0">
                <a:effectLst/>
                <a:latin typeface="Arial" pitchFamily="34" charset="0"/>
                <a:ea typeface="굴림" pitchFamily="50" charset="-127"/>
                <a:cs typeface="Arial" pitchFamily="34" charset="0"/>
              </a:rPr>
              <a:t>The # of methods and their complexity are reasonable indicators of the amount of effort required to implement and test a class</a:t>
            </a:r>
          </a:p>
          <a:p>
            <a:pPr lvl="1" eaLnBrk="1" hangingPunct="1">
              <a:defRPr/>
            </a:pPr>
            <a:r>
              <a:rPr lang="en-US" altLang="ko-KR" sz="1800" b="1" dirty="0" smtClean="0">
                <a:effectLst/>
                <a:latin typeface="Arial" pitchFamily="34" charset="0"/>
                <a:ea typeface="굴림" pitchFamily="50" charset="-127"/>
                <a:cs typeface="Arial" pitchFamily="34" charset="0"/>
              </a:rPr>
              <a:t>As the # of methods grows for a given class, it is likely to become more application specific -&gt; less reusability</a:t>
            </a:r>
          </a:p>
          <a:p>
            <a:pPr lvl="1" eaLnBrk="1" hangingPunct="1">
              <a:defRPr/>
            </a:pPr>
            <a:r>
              <a:rPr lang="en-US" altLang="ko-KR" sz="1800" b="1" dirty="0" smtClean="0">
                <a:effectLst/>
                <a:latin typeface="Arial" pitchFamily="34" charset="0"/>
                <a:ea typeface="굴림" pitchFamily="50" charset="-127"/>
                <a:cs typeface="Arial" pitchFamily="34" charset="0"/>
              </a:rPr>
              <a:t>Counting the # of methods is not trivial</a:t>
            </a:r>
            <a:endParaRPr lang="en-US" altLang="ko-KR" sz="2400" baseline="-25000" dirty="0" smtClean="0">
              <a:latin typeface="Arial" pitchFamily="34" charset="0"/>
              <a:ea typeface="굴림" pitchFamily="50" charset="-127"/>
              <a:cs typeface="Arial" pitchFamily="34" charset="0"/>
            </a:endParaRPr>
          </a:p>
          <a:p>
            <a:pPr eaLnBrk="1" hangingPunct="1">
              <a:defRPr/>
            </a:pPr>
            <a:r>
              <a:rPr lang="en-US" altLang="ko-KR" sz="2800" dirty="0" smtClean="0">
                <a:effectLst/>
                <a:latin typeface="Arial" pitchFamily="34" charset="0"/>
                <a:ea typeface="굴림" pitchFamily="50" charset="-127"/>
                <a:cs typeface="Arial" pitchFamily="34" charset="0"/>
              </a:rPr>
              <a:t>Depth of the inheritance tree (DIT)</a:t>
            </a:r>
          </a:p>
          <a:p>
            <a:pPr lvl="1" eaLnBrk="1" hangingPunct="1">
              <a:defRPr/>
            </a:pPr>
            <a:r>
              <a:rPr lang="en-US" altLang="ko-KR" sz="2400" dirty="0" smtClean="0">
                <a:latin typeface="Arial" pitchFamily="34" charset="0"/>
                <a:ea typeface="굴림" pitchFamily="50" charset="-127"/>
                <a:cs typeface="Arial" pitchFamily="34" charset="0"/>
              </a:rPr>
              <a:t>As DIT grow, potential difficulties when attempting to predict the behavior of a class</a:t>
            </a:r>
          </a:p>
        </p:txBody>
      </p:sp>
      <p:sp>
        <p:nvSpPr>
          <p:cNvPr id="1312772" name="Rectangle 4"/>
          <p:cNvSpPr>
            <a:spLocks noChangeArrowheads="1"/>
          </p:cNvSpPr>
          <p:nvPr/>
        </p:nvSpPr>
        <p:spPr bwMode="auto">
          <a:xfrm>
            <a:off x="963613" y="977900"/>
            <a:ext cx="7181850" cy="417513"/>
          </a:xfrm>
          <a:prstGeom prst="rect">
            <a:avLst/>
          </a:prstGeom>
          <a:noFill/>
          <a:ln w="25400">
            <a:noFill/>
            <a:miter lim="800000"/>
            <a:headEnd/>
            <a:tailEnd/>
          </a:ln>
          <a:effectLst/>
        </p:spPr>
        <p:txBody>
          <a:bodyPr wrap="none" lIns="90487" tIns="44450" rIns="90487" bIns="44450">
            <a:spAutoFit/>
          </a:bodyPr>
          <a:lstStyle/>
          <a:p>
            <a:pPr>
              <a:defRPr/>
            </a:pPr>
            <a:r>
              <a:rPr lang="en-US" altLang="ko-KR" sz="2400" b="0" i="1" dirty="0">
                <a:solidFill>
                  <a:srgbClr val="FF9933"/>
                </a:solidFill>
                <a:effectLst>
                  <a:outerShdw blurRad="38100" dist="38100" dir="2700000" algn="tl">
                    <a:srgbClr val="C0C0C0"/>
                  </a:outerShdw>
                </a:effectLst>
                <a:latin typeface="Palatino" charset="0"/>
                <a:ea typeface="굴림" pitchFamily="50" charset="-127"/>
              </a:rPr>
              <a:t>Proposed by </a:t>
            </a:r>
            <a:r>
              <a:rPr lang="en-US" altLang="ko-KR" sz="2400" b="0" i="1" dirty="0" err="1">
                <a:solidFill>
                  <a:srgbClr val="FF9933"/>
                </a:solidFill>
                <a:effectLst>
                  <a:outerShdw blurRad="38100" dist="38100" dir="2700000" algn="tl">
                    <a:srgbClr val="C0C0C0"/>
                  </a:outerShdw>
                </a:effectLst>
                <a:latin typeface="Palatino" charset="0"/>
                <a:ea typeface="굴림" pitchFamily="50" charset="-127"/>
              </a:rPr>
              <a:t>Chidamber</a:t>
            </a:r>
            <a:r>
              <a:rPr lang="en-US" altLang="ko-KR" sz="2400" b="0" i="1" dirty="0">
                <a:solidFill>
                  <a:srgbClr val="FF9933"/>
                </a:solidFill>
                <a:effectLst>
                  <a:outerShdw blurRad="38100" dist="38100" dir="2700000" algn="tl">
                    <a:srgbClr val="C0C0C0"/>
                  </a:outerShdw>
                </a:effectLst>
                <a:latin typeface="Palatino" charset="0"/>
                <a:ea typeface="굴림" pitchFamily="50" charset="-127"/>
              </a:rPr>
              <a:t> and </a:t>
            </a:r>
            <a:r>
              <a:rPr lang="en-US" altLang="ko-KR" sz="2400" b="0" i="1" dirty="0" err="1">
                <a:solidFill>
                  <a:srgbClr val="FF9933"/>
                </a:solidFill>
                <a:effectLst>
                  <a:outerShdw blurRad="38100" dist="38100" dir="2700000" algn="tl">
                    <a:srgbClr val="C0C0C0"/>
                  </a:outerShdw>
                </a:effectLst>
                <a:latin typeface="Palatino" charset="0"/>
                <a:ea typeface="굴림" pitchFamily="50" charset="-127"/>
              </a:rPr>
              <a:t>Kemerer</a:t>
            </a:r>
            <a:r>
              <a:rPr lang="en-US" altLang="ko-KR" sz="2400" b="0" i="1" dirty="0">
                <a:solidFill>
                  <a:srgbClr val="FF9933"/>
                </a:solidFill>
                <a:effectLst>
                  <a:outerShdw blurRad="38100" dist="38100" dir="2700000" algn="tl">
                    <a:srgbClr val="C0C0C0"/>
                  </a:outerShdw>
                </a:effectLst>
                <a:latin typeface="Palatino" charset="0"/>
                <a:ea typeface="굴림" pitchFamily="50" charset="-127"/>
              </a:rPr>
              <a:t> (CK metrics)</a:t>
            </a:r>
            <a:r>
              <a:rPr lang="en-US" altLang="ko-KR" sz="2400" b="0" i="1" dirty="0">
                <a:solidFill>
                  <a:schemeClr val="bg1"/>
                </a:solidFill>
                <a:effectLst>
                  <a:outerShdw blurRad="38100" dist="38100" dir="2700000" algn="tl">
                    <a:srgbClr val="C0C0C0"/>
                  </a:outerShdw>
                </a:effectLst>
                <a:latin typeface="Palatino" charset="0"/>
                <a:ea typeface="굴림" pitchFamily="50" charset="-127"/>
              </a:rPr>
              <a:t>:</a:t>
            </a:r>
            <a:endParaRPr lang="en-US" altLang="ko-KR" sz="2400" b="0" dirty="0">
              <a:ea typeface="굴림" pitchFamily="50" charset="-127"/>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6330950" y="2736850"/>
            <a:ext cx="2813050" cy="3359150"/>
          </a:xfrm>
          <a:prstGeom prst="rect">
            <a:avLst/>
          </a:prstGeom>
          <a:noFill/>
          <a:ln w="12700">
            <a:noFill/>
            <a:miter lim="800000"/>
            <a:headEnd/>
            <a:tailEnd/>
          </a:ln>
        </p:spPr>
      </p:pic>
      <p:sp>
        <p:nvSpPr>
          <p:cNvPr id="26627" name="바닥글 개체 틀 3"/>
          <p:cNvSpPr>
            <a:spLocks noGrp="1"/>
          </p:cNvSpPr>
          <p:nvPr>
            <p:ph type="ftr" sz="quarter" idx="10"/>
          </p:nvPr>
        </p:nvSpPr>
        <p:spPr>
          <a:noFill/>
        </p:spPr>
        <p:txBody>
          <a:bodyPr/>
          <a:lstStyle/>
          <a:p>
            <a:endParaRPr lang="en-US" altLang="ko-KR" dirty="0" smtClean="0"/>
          </a:p>
        </p:txBody>
      </p:sp>
      <p:sp>
        <p:nvSpPr>
          <p:cNvPr id="26628" name="슬라이드 번호 개체 틀 4"/>
          <p:cNvSpPr>
            <a:spLocks noGrp="1"/>
          </p:cNvSpPr>
          <p:nvPr>
            <p:ph type="sldNum" sz="quarter" idx="11"/>
          </p:nvPr>
        </p:nvSpPr>
        <p:spPr>
          <a:noFill/>
        </p:spPr>
        <p:txBody>
          <a:bodyPr/>
          <a:lstStyle/>
          <a:p>
            <a:fld id="{4500D9FF-0805-40FA-8FF0-04FE9B7591E0}" type="slidenum">
              <a:rPr lang="ko-KR" altLang="en-US" smtClean="0"/>
              <a:pPr/>
              <a:t>25</a:t>
            </a:fld>
            <a:endParaRPr lang="en-US" altLang="ko-KR" smtClean="0"/>
          </a:p>
        </p:txBody>
      </p:sp>
      <p:sp>
        <p:nvSpPr>
          <p:cNvPr id="1312770" name="Rectangle 2"/>
          <p:cNvSpPr>
            <a:spLocks noGrp="1" noRot="1" noChangeArrowheads="1"/>
          </p:cNvSpPr>
          <p:nvPr>
            <p:ph type="title"/>
          </p:nvPr>
        </p:nvSpPr>
        <p:spPr>
          <a:xfrm>
            <a:off x="1992313" y="244475"/>
            <a:ext cx="51562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Class-Oriented Metrics</a:t>
            </a:r>
          </a:p>
        </p:txBody>
      </p:sp>
      <p:sp>
        <p:nvSpPr>
          <p:cNvPr id="1312771" name="Rectangle 3"/>
          <p:cNvSpPr>
            <a:spLocks noGrp="1" noRot="1" noChangeArrowheads="1"/>
          </p:cNvSpPr>
          <p:nvPr>
            <p:ph type="body" idx="1"/>
          </p:nvPr>
        </p:nvSpPr>
        <p:spPr>
          <a:xfrm>
            <a:off x="176213" y="1114425"/>
            <a:ext cx="7683500" cy="3082925"/>
          </a:xfrm>
        </p:spPr>
        <p:txBody>
          <a:bodyPr lIns="90487" tIns="44450" rIns="90487" bIns="44450"/>
          <a:lstStyle/>
          <a:p>
            <a:pPr eaLnBrk="1" hangingPunct="1">
              <a:defRPr/>
            </a:pPr>
            <a:r>
              <a:rPr lang="en-US" altLang="ko-KR" sz="2000" dirty="0" smtClean="0">
                <a:latin typeface="Arial" pitchFamily="34" charset="0"/>
                <a:ea typeface="굴림" pitchFamily="50" charset="-127"/>
                <a:cs typeface="Arial" pitchFamily="34" charset="0"/>
              </a:rPr>
              <a:t>Number </a:t>
            </a:r>
            <a:r>
              <a:rPr lang="en-US" altLang="ko-KR" sz="2000" dirty="0">
                <a:latin typeface="Arial" pitchFamily="34" charset="0"/>
                <a:ea typeface="굴림" pitchFamily="50" charset="-127"/>
                <a:cs typeface="Arial" pitchFamily="34" charset="0"/>
              </a:rPr>
              <a:t>of </a:t>
            </a:r>
            <a:r>
              <a:rPr lang="en-US" altLang="ko-KR" sz="2000" dirty="0" smtClean="0">
                <a:latin typeface="Arial" pitchFamily="34" charset="0"/>
                <a:ea typeface="굴림" pitchFamily="50" charset="-127"/>
                <a:cs typeface="Arial" pitchFamily="34" charset="0"/>
              </a:rPr>
              <a:t>children/subclasses (NOC)</a:t>
            </a:r>
          </a:p>
          <a:p>
            <a:pPr lvl="1" eaLnBrk="1" hangingPunct="1">
              <a:defRPr/>
            </a:pPr>
            <a:r>
              <a:rPr lang="en-US" altLang="ko-KR" sz="1800" dirty="0" smtClean="0">
                <a:latin typeface="Arial" pitchFamily="34" charset="0"/>
                <a:ea typeface="굴림" pitchFamily="50" charset="-127"/>
                <a:cs typeface="Arial" pitchFamily="34" charset="0"/>
              </a:rPr>
              <a:t>As NOC grows, more reuse, but the abstraction of the parent class is diluted</a:t>
            </a:r>
          </a:p>
          <a:p>
            <a:pPr lvl="1" eaLnBrk="1" hangingPunct="1">
              <a:defRPr/>
            </a:pPr>
            <a:r>
              <a:rPr lang="en-US" altLang="ko-KR" sz="1800" dirty="0" smtClean="0">
                <a:latin typeface="Arial" pitchFamily="34" charset="0"/>
                <a:ea typeface="굴림" pitchFamily="50" charset="-127"/>
                <a:cs typeface="Arial" pitchFamily="34" charset="0"/>
              </a:rPr>
              <a:t>As NOC grows, the amount of testing will also increase</a:t>
            </a:r>
          </a:p>
          <a:p>
            <a:pPr eaLnBrk="1" hangingPunct="1">
              <a:defRPr/>
            </a:pPr>
            <a:r>
              <a:rPr lang="en-US" altLang="ko-KR" sz="2000" dirty="0" smtClean="0">
                <a:latin typeface="Arial" pitchFamily="34" charset="0"/>
                <a:ea typeface="굴림" pitchFamily="50" charset="-127"/>
                <a:cs typeface="Arial" pitchFamily="34" charset="0"/>
              </a:rPr>
              <a:t>Coupling </a:t>
            </a:r>
            <a:r>
              <a:rPr lang="en-US" altLang="ko-KR" sz="2000" dirty="0">
                <a:latin typeface="Arial" pitchFamily="34" charset="0"/>
                <a:ea typeface="굴림" pitchFamily="50" charset="-127"/>
                <a:cs typeface="Arial" pitchFamily="34" charset="0"/>
              </a:rPr>
              <a:t>between object </a:t>
            </a:r>
            <a:r>
              <a:rPr lang="en-US" altLang="ko-KR" sz="2000" dirty="0" smtClean="0">
                <a:latin typeface="Arial" pitchFamily="34" charset="0"/>
                <a:ea typeface="굴림" pitchFamily="50" charset="-127"/>
                <a:cs typeface="Arial" pitchFamily="34" charset="0"/>
              </a:rPr>
              <a:t>classes (CBO)</a:t>
            </a:r>
          </a:p>
          <a:p>
            <a:pPr lvl="1" eaLnBrk="1" hangingPunct="1">
              <a:defRPr/>
            </a:pPr>
            <a:r>
              <a:rPr lang="en-US" altLang="ko-KR" sz="1800" dirty="0" smtClean="0">
                <a:latin typeface="Arial" pitchFamily="34" charset="0"/>
                <a:ea typeface="굴림" pitchFamily="50" charset="-127"/>
                <a:cs typeface="Arial" pitchFamily="34" charset="0"/>
              </a:rPr>
              <a:t>CBO is the # of collaborations listed on CRC index cards </a:t>
            </a:r>
          </a:p>
          <a:p>
            <a:pPr lvl="1" eaLnBrk="1" hangingPunct="1">
              <a:defRPr/>
            </a:pPr>
            <a:r>
              <a:rPr lang="en-US" altLang="ko-KR" sz="1800" dirty="0" smtClean="0">
                <a:latin typeface="Arial" pitchFamily="34" charset="0"/>
                <a:ea typeface="굴림" pitchFamily="50" charset="-127"/>
                <a:cs typeface="Arial" pitchFamily="34" charset="0"/>
              </a:rPr>
              <a:t>As CBO increases, reusability decreases</a:t>
            </a:r>
          </a:p>
          <a:p>
            <a:pPr eaLnBrk="1" hangingPunct="1">
              <a:defRPr/>
            </a:pPr>
            <a:r>
              <a:rPr lang="en-US" altLang="ko-KR" sz="2000" dirty="0" smtClean="0">
                <a:latin typeface="Arial" pitchFamily="34" charset="0"/>
                <a:ea typeface="굴림" pitchFamily="50" charset="-127"/>
                <a:cs typeface="Arial" pitchFamily="34" charset="0"/>
              </a:rPr>
              <a:t>Response </a:t>
            </a:r>
            <a:r>
              <a:rPr lang="en-US" altLang="ko-KR" sz="2000" dirty="0">
                <a:latin typeface="Arial" pitchFamily="34" charset="0"/>
                <a:ea typeface="굴림" pitchFamily="50" charset="-127"/>
                <a:cs typeface="Arial" pitchFamily="34" charset="0"/>
              </a:rPr>
              <a:t>for a </a:t>
            </a:r>
            <a:r>
              <a:rPr lang="en-US" altLang="ko-KR" sz="2000" dirty="0" smtClean="0">
                <a:latin typeface="Arial" pitchFamily="34" charset="0"/>
                <a:ea typeface="굴림" pitchFamily="50" charset="-127"/>
                <a:cs typeface="Arial" pitchFamily="34" charset="0"/>
              </a:rPr>
              <a:t>class (RFC)</a:t>
            </a:r>
          </a:p>
          <a:p>
            <a:pPr lvl="1" eaLnBrk="1" hangingPunct="1">
              <a:defRPr/>
            </a:pPr>
            <a:r>
              <a:rPr lang="en-US" altLang="ko-KR" sz="1800" dirty="0" smtClean="0">
                <a:latin typeface="Arial" pitchFamily="34" charset="0"/>
                <a:ea typeface="굴림" pitchFamily="50" charset="-127"/>
                <a:cs typeface="Arial" pitchFamily="34" charset="0"/>
              </a:rPr>
              <a:t>A set of methods that can be executed in response </a:t>
            </a:r>
          </a:p>
          <a:p>
            <a:pPr lvl="1" eaLnBrk="1" hangingPunct="1">
              <a:buFont typeface="Wingdings" pitchFamily="2" charset="2"/>
              <a:buNone/>
              <a:defRPr/>
            </a:pPr>
            <a:r>
              <a:rPr lang="en-US" altLang="ko-KR" sz="1800" dirty="0" smtClean="0">
                <a:latin typeface="Arial" pitchFamily="34" charset="0"/>
                <a:ea typeface="굴림" pitchFamily="50" charset="-127"/>
                <a:cs typeface="Arial" pitchFamily="34" charset="0"/>
              </a:rPr>
              <a:t>	to a request</a:t>
            </a:r>
          </a:p>
          <a:p>
            <a:pPr lvl="1" eaLnBrk="1" hangingPunct="1">
              <a:defRPr/>
            </a:pPr>
            <a:r>
              <a:rPr lang="en-US" altLang="ko-KR" sz="1800" dirty="0" smtClean="0">
                <a:latin typeface="Arial" pitchFamily="34" charset="0"/>
                <a:ea typeface="굴림" pitchFamily="50" charset="-127"/>
                <a:cs typeface="Arial" pitchFamily="34" charset="0"/>
              </a:rPr>
              <a:t>As RFC increases, test sequence grows</a:t>
            </a:r>
            <a:endParaRPr lang="en-US" altLang="ko-KR" sz="1800" dirty="0">
              <a:latin typeface="Arial" pitchFamily="34" charset="0"/>
              <a:ea typeface="굴림" pitchFamily="50" charset="-127"/>
              <a:cs typeface="Arial" pitchFamily="34" charset="0"/>
            </a:endParaRPr>
          </a:p>
          <a:p>
            <a:pPr eaLnBrk="1" hangingPunct="1">
              <a:defRPr/>
            </a:pPr>
            <a:r>
              <a:rPr lang="en-US" altLang="ko-KR" sz="2000" dirty="0" smtClean="0">
                <a:latin typeface="Arial" pitchFamily="34" charset="0"/>
                <a:ea typeface="굴림" pitchFamily="50" charset="-127"/>
                <a:cs typeface="Arial" pitchFamily="34" charset="0"/>
              </a:rPr>
              <a:t>Lack </a:t>
            </a:r>
            <a:r>
              <a:rPr lang="en-US" altLang="ko-KR" sz="2000" dirty="0">
                <a:latin typeface="Arial" pitchFamily="34" charset="0"/>
                <a:ea typeface="굴림" pitchFamily="50" charset="-127"/>
                <a:cs typeface="Arial" pitchFamily="34" charset="0"/>
              </a:rPr>
              <a:t>of cohesion in </a:t>
            </a:r>
            <a:r>
              <a:rPr lang="en-US" altLang="ko-KR" sz="2000" dirty="0" smtClean="0">
                <a:latin typeface="Arial" pitchFamily="34" charset="0"/>
                <a:ea typeface="굴림" pitchFamily="50" charset="-127"/>
                <a:cs typeface="Arial" pitchFamily="34" charset="0"/>
              </a:rPr>
              <a:t>methods (LCOM)</a:t>
            </a:r>
          </a:p>
          <a:p>
            <a:pPr lvl="1" eaLnBrk="1" hangingPunct="1">
              <a:defRPr/>
            </a:pPr>
            <a:r>
              <a:rPr lang="en-US" altLang="ko-KR" sz="1600" dirty="0" smtClean="0">
                <a:latin typeface="Arial" pitchFamily="34" charset="0"/>
                <a:ea typeface="굴림" pitchFamily="50" charset="-127"/>
                <a:cs typeface="Arial" pitchFamily="34" charset="0"/>
              </a:rPr>
              <a:t>A # of methods that access same attributes</a:t>
            </a:r>
            <a:endParaRPr lang="en-US" altLang="ko-KR" sz="1600" dirty="0">
              <a:latin typeface="Arial" pitchFamily="34" charset="0"/>
              <a:ea typeface="굴림" pitchFamily="50" charset="-127"/>
              <a:cs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바닥글 개체 틀 1"/>
          <p:cNvSpPr>
            <a:spLocks noGrp="1"/>
          </p:cNvSpPr>
          <p:nvPr>
            <p:ph type="ftr" sz="quarter" idx="10"/>
          </p:nvPr>
        </p:nvSpPr>
        <p:spPr>
          <a:noFill/>
        </p:spPr>
        <p:txBody>
          <a:bodyPr/>
          <a:lstStyle/>
          <a:p>
            <a:endParaRPr lang="en-US" altLang="ko-KR" dirty="0" smtClean="0"/>
          </a:p>
        </p:txBody>
      </p:sp>
      <p:sp>
        <p:nvSpPr>
          <p:cNvPr id="27651" name="슬라이드 번호 개체 틀 2"/>
          <p:cNvSpPr>
            <a:spLocks noGrp="1"/>
          </p:cNvSpPr>
          <p:nvPr>
            <p:ph type="sldNum" sz="quarter" idx="11"/>
          </p:nvPr>
        </p:nvSpPr>
        <p:spPr>
          <a:noFill/>
        </p:spPr>
        <p:txBody>
          <a:bodyPr/>
          <a:lstStyle/>
          <a:p>
            <a:fld id="{3E212B29-2760-469A-885E-EFEB0D04B71D}" type="slidenum">
              <a:rPr lang="ko-KR" altLang="en-US" smtClean="0"/>
              <a:pPr/>
              <a:t>26</a:t>
            </a:fld>
            <a:endParaRPr lang="en-US" altLang="ko-KR" smtClean="0"/>
          </a:p>
        </p:txBody>
      </p:sp>
      <p:sp>
        <p:nvSpPr>
          <p:cNvPr id="2" name="제목 1"/>
          <p:cNvSpPr>
            <a:spLocks noGrp="1"/>
          </p:cNvSpPr>
          <p:nvPr>
            <p:ph type="title" idx="4294967295"/>
          </p:nvPr>
        </p:nvSpPr>
        <p:spPr>
          <a:xfrm>
            <a:off x="457200" y="244475"/>
            <a:ext cx="8229600" cy="560388"/>
          </a:xfrm>
        </p:spPr>
        <p:txBody>
          <a:bodyPr>
            <a:normAutofit/>
          </a:bodyPr>
          <a:lstStyle/>
          <a:p>
            <a:pPr eaLnBrk="1" hangingPunct="1">
              <a:defRPr/>
            </a:pPr>
            <a:r>
              <a:rPr lang="en-US" altLang="ko-KR" sz="2900" i="1" dirty="0">
                <a:latin typeface="Arial" pitchFamily="34" charset="0"/>
                <a:ea typeface="굴림" pitchFamily="50" charset="-127"/>
                <a:cs typeface="Arial" pitchFamily="34" charset="0"/>
              </a:rPr>
              <a:t>Applying CK </a:t>
            </a:r>
            <a:r>
              <a:rPr lang="en-US" altLang="ko-KR" sz="2900" i="1" dirty="0" smtClean="0">
                <a:latin typeface="Arial" pitchFamily="34" charset="0"/>
                <a:ea typeface="굴림" pitchFamily="50" charset="-127"/>
                <a:cs typeface="Arial" pitchFamily="34" charset="0"/>
              </a:rPr>
              <a:t>Metrics</a:t>
            </a:r>
            <a:endParaRPr lang="ko-KR" altLang="en-US" sz="2900" dirty="0">
              <a:latin typeface="Arial" pitchFamily="34" charset="0"/>
              <a:ea typeface="굴림" pitchFamily="50" charset="-127"/>
              <a:cs typeface="Arial" pitchFamily="34" charset="0"/>
            </a:endParaRPr>
          </a:p>
        </p:txBody>
      </p:sp>
      <p:sp>
        <p:nvSpPr>
          <p:cNvPr id="3" name="내용 개체 틀 2"/>
          <p:cNvSpPr>
            <a:spLocks noGrp="1"/>
          </p:cNvSpPr>
          <p:nvPr>
            <p:ph sz="half" idx="4294967295"/>
          </p:nvPr>
        </p:nvSpPr>
        <p:spPr>
          <a:xfrm>
            <a:off x="457200" y="795338"/>
            <a:ext cx="4164013" cy="4625975"/>
          </a:xfrm>
        </p:spPr>
        <p:txBody>
          <a:bodyPr/>
          <a:lstStyle/>
          <a:p>
            <a:pPr eaLnBrk="1" hangingPunct="1">
              <a:defRPr/>
            </a:pPr>
            <a:r>
              <a:rPr lang="en-US" altLang="ko-KR" sz="1800" b="1">
                <a:latin typeface="Arial" pitchFamily="34" charset="0"/>
                <a:ea typeface="굴림" pitchFamily="50" charset="-127"/>
                <a:cs typeface="Arial" pitchFamily="34" charset="0"/>
              </a:rPr>
              <a:t>The scene: </a:t>
            </a:r>
          </a:p>
          <a:p>
            <a:pPr lvl="1" eaLnBrk="1" hangingPunct="1">
              <a:defRPr/>
            </a:pPr>
            <a:r>
              <a:rPr lang="en-US" altLang="ko-KR" sz="1400">
                <a:latin typeface="Arial" pitchFamily="34" charset="0"/>
                <a:ea typeface="굴림" pitchFamily="50" charset="-127"/>
                <a:cs typeface="Arial" pitchFamily="34" charset="0"/>
              </a:rPr>
              <a:t>Vinod's cubicle.</a:t>
            </a:r>
            <a:endParaRPr lang="ko-KR" altLang="en-US" sz="1400">
              <a:latin typeface="Arial" pitchFamily="34" charset="0"/>
              <a:ea typeface="굴림" pitchFamily="50" charset="-127"/>
              <a:cs typeface="Arial" pitchFamily="34" charset="0"/>
            </a:endParaRPr>
          </a:p>
          <a:p>
            <a:pPr eaLnBrk="1" hangingPunct="1">
              <a:defRPr/>
            </a:pPr>
            <a:r>
              <a:rPr lang="en-US" altLang="ko-KR" sz="1800" b="1">
                <a:latin typeface="Arial" pitchFamily="34" charset="0"/>
                <a:ea typeface="굴림" pitchFamily="50" charset="-127"/>
                <a:cs typeface="Arial" pitchFamily="34" charset="0"/>
              </a:rPr>
              <a:t>The players: </a:t>
            </a:r>
          </a:p>
          <a:p>
            <a:pPr lvl="1" eaLnBrk="1" hangingPunct="1">
              <a:defRPr/>
            </a:pPr>
            <a:r>
              <a:rPr lang="en-US" altLang="ko-KR" sz="1400">
                <a:solidFill>
                  <a:srgbClr val="FF6699"/>
                </a:solidFill>
                <a:latin typeface="Arial" pitchFamily="34" charset="0"/>
                <a:ea typeface="굴림" pitchFamily="50" charset="-127"/>
                <a:cs typeface="Arial" pitchFamily="34" charset="0"/>
              </a:rPr>
              <a:t>Vinod</a:t>
            </a:r>
            <a:r>
              <a:rPr lang="en-US" altLang="ko-KR" sz="1400">
                <a:latin typeface="Arial" pitchFamily="34" charset="0"/>
                <a:ea typeface="굴림" pitchFamily="50" charset="-127"/>
                <a:cs typeface="Arial" pitchFamily="34" charset="0"/>
              </a:rPr>
              <a:t>, </a:t>
            </a:r>
            <a:r>
              <a:rPr lang="en-US" altLang="ko-KR" sz="1400">
                <a:solidFill>
                  <a:srgbClr val="FF6699"/>
                </a:solidFill>
                <a:latin typeface="Arial" pitchFamily="34" charset="0"/>
                <a:ea typeface="굴림" pitchFamily="50" charset="-127"/>
                <a:cs typeface="Arial" pitchFamily="34" charset="0"/>
              </a:rPr>
              <a:t>Jamie</a:t>
            </a:r>
            <a:r>
              <a:rPr lang="en-US" altLang="ko-KR" sz="1400">
                <a:latin typeface="Arial" pitchFamily="34" charset="0"/>
                <a:ea typeface="굴림" pitchFamily="50" charset="-127"/>
                <a:cs typeface="Arial" pitchFamily="34" charset="0"/>
              </a:rPr>
              <a:t>, </a:t>
            </a:r>
            <a:r>
              <a:rPr lang="en-US" altLang="ko-KR" sz="1400">
                <a:solidFill>
                  <a:srgbClr val="FF6699"/>
                </a:solidFill>
                <a:latin typeface="Arial" pitchFamily="34" charset="0"/>
                <a:ea typeface="굴림" pitchFamily="50" charset="-127"/>
                <a:cs typeface="Arial" pitchFamily="34" charset="0"/>
              </a:rPr>
              <a:t>Shakira</a:t>
            </a:r>
            <a:r>
              <a:rPr lang="en-US" altLang="ko-KR" sz="1400">
                <a:latin typeface="Arial" pitchFamily="34" charset="0"/>
                <a:ea typeface="굴림" pitchFamily="50" charset="-127"/>
                <a:cs typeface="Arial" pitchFamily="34" charset="0"/>
              </a:rPr>
              <a:t>, </a:t>
            </a:r>
            <a:r>
              <a:rPr lang="en-US" altLang="ko-KR" sz="1400">
                <a:solidFill>
                  <a:srgbClr val="FF6699"/>
                </a:solidFill>
                <a:latin typeface="Arial" pitchFamily="34" charset="0"/>
                <a:ea typeface="굴림" pitchFamily="50" charset="-127"/>
                <a:cs typeface="Arial" pitchFamily="34" charset="0"/>
              </a:rPr>
              <a:t>Ed</a:t>
            </a:r>
          </a:p>
          <a:p>
            <a:pPr lvl="1" eaLnBrk="1" hangingPunct="1">
              <a:buFont typeface="Wingdings" pitchFamily="2" charset="2"/>
              <a:buNone/>
              <a:defRPr/>
            </a:pPr>
            <a:r>
              <a:rPr lang="en-US" altLang="ko-KR" sz="1400">
                <a:latin typeface="Arial" pitchFamily="34" charset="0"/>
                <a:ea typeface="굴림" pitchFamily="50" charset="-127"/>
                <a:cs typeface="Arial" pitchFamily="34" charset="0"/>
              </a:rPr>
              <a:t>	members of the </a:t>
            </a:r>
            <a:r>
              <a:rPr lang="en-US" altLang="ko-KR" sz="1400" i="1">
                <a:latin typeface="Arial" pitchFamily="34" charset="0"/>
                <a:ea typeface="굴림" pitchFamily="50" charset="-127"/>
                <a:cs typeface="Arial" pitchFamily="34" charset="0"/>
              </a:rPr>
              <a:t>SafeHome </a:t>
            </a:r>
            <a:r>
              <a:rPr lang="en-US" altLang="ko-KR" sz="1400">
                <a:latin typeface="Arial" pitchFamily="34" charset="0"/>
                <a:ea typeface="굴림" pitchFamily="50" charset="-127"/>
                <a:cs typeface="Arial" pitchFamily="34" charset="0"/>
              </a:rPr>
              <a:t>software engineering team, who are continuing work on component-level design and test case design.</a:t>
            </a:r>
            <a:endParaRPr lang="ko-KR" altLang="en-US" sz="1400">
              <a:latin typeface="Arial" pitchFamily="34" charset="0"/>
              <a:ea typeface="굴림" pitchFamily="50" charset="-127"/>
              <a:cs typeface="Arial" pitchFamily="34" charset="0"/>
            </a:endParaRPr>
          </a:p>
          <a:p>
            <a:pPr eaLnBrk="1" hangingPunct="1">
              <a:defRPr/>
            </a:pPr>
            <a:r>
              <a:rPr lang="en-US" altLang="ko-KR" sz="1800" b="1">
                <a:latin typeface="Arial" pitchFamily="34" charset="0"/>
                <a:ea typeface="굴림" pitchFamily="50" charset="-127"/>
                <a:cs typeface="Arial" pitchFamily="34" charset="0"/>
              </a:rPr>
              <a:t>The conversation:</a:t>
            </a:r>
            <a:endParaRPr lang="ko-KR" altLang="en-US" sz="1800">
              <a:latin typeface="Arial" pitchFamily="34" charset="0"/>
              <a:ea typeface="굴림" pitchFamily="50" charset="-127"/>
              <a:cs typeface="Arial" pitchFamily="34" charset="0"/>
            </a:endParaRPr>
          </a:p>
          <a:p>
            <a:pPr eaLnBrk="1" hangingPunct="1">
              <a:defRPr/>
            </a:pPr>
            <a:r>
              <a:rPr lang="en-US" altLang="ko-KR" sz="1800" b="1">
                <a:solidFill>
                  <a:srgbClr val="FF6699"/>
                </a:solidFill>
                <a:latin typeface="Arial" pitchFamily="34" charset="0"/>
                <a:ea typeface="굴림" pitchFamily="50" charset="-127"/>
                <a:cs typeface="Arial" pitchFamily="34" charset="0"/>
              </a:rPr>
              <a:t>Vinod</a:t>
            </a:r>
            <a:r>
              <a:rPr lang="en-US" altLang="ko-KR" sz="1800" b="1">
                <a:latin typeface="Arial" pitchFamily="34" charset="0"/>
                <a:ea typeface="굴림" pitchFamily="50" charset="-127"/>
                <a:cs typeface="Arial" pitchFamily="34" charset="0"/>
              </a:rPr>
              <a:t>: </a:t>
            </a:r>
            <a:r>
              <a:rPr lang="en-US" altLang="ko-KR" sz="1800">
                <a:latin typeface="Arial" pitchFamily="34" charset="0"/>
                <a:ea typeface="굴림" pitchFamily="50" charset="-127"/>
                <a:cs typeface="Arial" pitchFamily="34" charset="0"/>
              </a:rPr>
              <a:t>Did you guys get a chance to read the description of the CK metrics suite I sent you on Wednesday and make those measurements?</a:t>
            </a:r>
            <a:endParaRPr lang="ko-KR" altLang="en-US" sz="1800">
              <a:latin typeface="Arial" pitchFamily="34" charset="0"/>
              <a:ea typeface="굴림" pitchFamily="50" charset="-127"/>
              <a:cs typeface="Arial" pitchFamily="34" charset="0"/>
            </a:endParaRPr>
          </a:p>
          <a:p>
            <a:pPr eaLnBrk="1" hangingPunct="1">
              <a:defRPr/>
            </a:pPr>
            <a:endParaRPr lang="ko-KR" altLang="en-US" sz="1800">
              <a:latin typeface="Arial" pitchFamily="34" charset="0"/>
              <a:ea typeface="굴림" pitchFamily="50" charset="-127"/>
              <a:cs typeface="Arial" pitchFamily="34" charset="0"/>
            </a:endParaRPr>
          </a:p>
        </p:txBody>
      </p:sp>
      <p:sp>
        <p:nvSpPr>
          <p:cNvPr id="4" name="내용 개체 틀 3"/>
          <p:cNvSpPr>
            <a:spLocks noGrp="1"/>
          </p:cNvSpPr>
          <p:nvPr>
            <p:ph sz="half" idx="4294967295"/>
          </p:nvPr>
        </p:nvSpPr>
        <p:spPr>
          <a:xfrm>
            <a:off x="4648200" y="795338"/>
            <a:ext cx="4167188" cy="4625975"/>
          </a:xfrm>
        </p:spPr>
        <p:txBody>
          <a:bodyPr/>
          <a:lstStyle/>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Wasn't too complicated. I went back to my UML class and sequence diagrams, like you suggested, and got rough counts for DIT, RFC, and LCOM. I couldn't find the CRC model, so I didn't count CBO.</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Jamie</a:t>
            </a:r>
            <a:r>
              <a:rPr lang="en-US" altLang="ko-KR" sz="1800" b="1" dirty="0">
                <a:latin typeface="Arial" pitchFamily="34" charset="0"/>
                <a:ea typeface="굴림" pitchFamily="50" charset="-127"/>
                <a:cs typeface="Arial" pitchFamily="34" charset="0"/>
              </a:rPr>
              <a:t> (smiling): </a:t>
            </a:r>
            <a:r>
              <a:rPr lang="en-US" altLang="ko-KR" sz="1800" dirty="0">
                <a:latin typeface="Arial" pitchFamily="34" charset="0"/>
                <a:ea typeface="굴림" pitchFamily="50" charset="-127"/>
                <a:cs typeface="Arial" pitchFamily="34" charset="0"/>
              </a:rPr>
              <a:t>You couldn't find the CRC model because I had it.</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That's what I love about this team, superb communication.</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I did my counts . . . did you guys develop numbers for the CK metrics?</a:t>
            </a: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p:txBody>
      </p:sp>
      <p:sp>
        <p:nvSpPr>
          <p:cNvPr id="27655" name="바닥글 개체 틀 4"/>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endParaRPr lang="en-US" altLang="ko-KR" sz="1000" b="0" dirty="0">
              <a:solidFill>
                <a:schemeClr val="bg1"/>
              </a:solidFill>
              <a:latin typeface="Avant Garde" charset="0"/>
              <a:ea typeface="굴림" pitchFamily="50" charset="-127"/>
            </a:endParaRPr>
          </a:p>
        </p:txBody>
      </p:sp>
      <p:sp>
        <p:nvSpPr>
          <p:cNvPr id="27656" name="슬라이드 번호 개체 틀 5"/>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AF683BD6-DE8F-486F-AD3D-E48B08BD57CA}" type="slidenum">
              <a:rPr lang="ko-KR" altLang="en-US" sz="1200" b="0">
                <a:latin typeface="Arial" charset="0"/>
                <a:ea typeface="굴림" pitchFamily="50" charset="-127"/>
              </a:rPr>
              <a:pPr algn="r" eaLnBrk="1" hangingPunct="1">
                <a:lnSpc>
                  <a:spcPct val="100000"/>
                </a:lnSpc>
              </a:pPr>
              <a:t>26</a:t>
            </a:fld>
            <a:endParaRPr lang="en-US" altLang="ko-KR" sz="1200" b="0">
              <a:latin typeface="Arial" charset="0"/>
              <a:ea typeface="굴림" pitchFamily="50" charset="-127"/>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바닥글 개체 틀 1"/>
          <p:cNvSpPr>
            <a:spLocks noGrp="1"/>
          </p:cNvSpPr>
          <p:nvPr>
            <p:ph type="ftr" sz="quarter" idx="10"/>
          </p:nvPr>
        </p:nvSpPr>
        <p:spPr>
          <a:noFill/>
        </p:spPr>
        <p:txBody>
          <a:bodyPr/>
          <a:lstStyle/>
          <a:p>
            <a:endParaRPr lang="en-US" altLang="ko-KR" dirty="0" smtClean="0"/>
          </a:p>
        </p:txBody>
      </p:sp>
      <p:sp>
        <p:nvSpPr>
          <p:cNvPr id="28675" name="슬라이드 번호 개체 틀 2"/>
          <p:cNvSpPr>
            <a:spLocks noGrp="1"/>
          </p:cNvSpPr>
          <p:nvPr>
            <p:ph type="sldNum" sz="quarter" idx="11"/>
          </p:nvPr>
        </p:nvSpPr>
        <p:spPr>
          <a:noFill/>
        </p:spPr>
        <p:txBody>
          <a:bodyPr/>
          <a:lstStyle/>
          <a:p>
            <a:fld id="{1D194D94-41EE-4A19-80AA-AAAB2A811E40}" type="slidenum">
              <a:rPr lang="ko-KR" altLang="en-US" smtClean="0"/>
              <a:pPr/>
              <a:t>27</a:t>
            </a:fld>
            <a:endParaRPr lang="en-US" altLang="ko-KR" smtClean="0"/>
          </a:p>
        </p:txBody>
      </p:sp>
      <p:sp>
        <p:nvSpPr>
          <p:cNvPr id="3" name="내용 개체 틀 2"/>
          <p:cNvSpPr>
            <a:spLocks noGrp="1"/>
          </p:cNvSpPr>
          <p:nvPr>
            <p:ph sz="half" idx="4294967295"/>
          </p:nvPr>
        </p:nvSpPr>
        <p:spPr>
          <a:xfrm>
            <a:off x="317500" y="795338"/>
            <a:ext cx="4433888" cy="4625975"/>
          </a:xfrm>
        </p:spPr>
        <p:txBody>
          <a:bodyPr/>
          <a:lstStyle/>
          <a:p>
            <a:pPr eaLnBrk="1" hangingPunct="1">
              <a:defRPr/>
            </a:pPr>
            <a:r>
              <a:rPr lang="en-US" altLang="ko-KR" sz="1800" dirty="0">
                <a:latin typeface="Arial" pitchFamily="34" charset="0"/>
                <a:ea typeface="굴림" pitchFamily="50" charset="-127"/>
                <a:cs typeface="Arial" pitchFamily="34" charset="0"/>
              </a:rPr>
              <a:t>(Jamie and Ed nod in the affirmative.)</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Jamie</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Since I had the CRC cards, I took a look at CBO, and it looked pretty uniform across most of the classes. There was one exception, which I noted.</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Ed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There are a few classes where RFC is pretty high, compared with the averages . . . maybe we should take a look at simplifying them.</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Jamie</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Maybe yes, maybe no. I'm still concerned about time, and I don't want to fix stuff that isn't really broken.</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I agree with that. Maybe we</a:t>
            </a:r>
            <a:endParaRPr lang="ko-KR" altLang="en-US" sz="1800" dirty="0">
              <a:latin typeface="Arial" pitchFamily="34" charset="0"/>
              <a:ea typeface="굴림" pitchFamily="50" charset="-127"/>
              <a:cs typeface="Arial" pitchFamily="34" charset="0"/>
            </a:endParaRPr>
          </a:p>
        </p:txBody>
      </p:sp>
      <p:sp>
        <p:nvSpPr>
          <p:cNvPr id="4" name="내용 개체 틀 3"/>
          <p:cNvSpPr>
            <a:spLocks noGrp="1"/>
          </p:cNvSpPr>
          <p:nvPr>
            <p:ph sz="half" idx="4294967295"/>
          </p:nvPr>
        </p:nvSpPr>
        <p:spPr>
          <a:xfrm>
            <a:off x="4443413" y="676275"/>
            <a:ext cx="4371975" cy="4625975"/>
          </a:xfrm>
        </p:spPr>
        <p:txBody>
          <a:bodyPr/>
          <a:lstStyle/>
          <a:p>
            <a:pPr eaLnBrk="1" hangingPunct="1">
              <a:buFont typeface="Wingdings" pitchFamily="2" charset="2"/>
              <a:buNone/>
              <a:defRPr/>
            </a:pPr>
            <a:r>
              <a:rPr lang="en-US" altLang="ko-KR" sz="1800" dirty="0">
                <a:latin typeface="Arial" pitchFamily="34" charset="0"/>
                <a:ea typeface="굴림" pitchFamily="50" charset="-127"/>
                <a:cs typeface="Arial" pitchFamily="34" charset="0"/>
              </a:rPr>
              <a:t>	should look for classes that have bad numbers in </a:t>
            </a:r>
            <a:r>
              <a:rPr lang="en-US" altLang="ko-KR" sz="1800" u="sng" dirty="0">
                <a:latin typeface="Arial" pitchFamily="34" charset="0"/>
                <a:ea typeface="굴림" pitchFamily="50" charset="-127"/>
                <a:cs typeface="Arial" pitchFamily="34" charset="0"/>
              </a:rPr>
              <a:t>at least two or more of the CK metrics</a:t>
            </a:r>
            <a:r>
              <a:rPr lang="en-US" altLang="ko-KR" sz="1800" dirty="0">
                <a:latin typeface="Arial" pitchFamily="34" charset="0"/>
                <a:ea typeface="굴림" pitchFamily="50" charset="-127"/>
                <a:cs typeface="Arial" pitchFamily="34" charset="0"/>
              </a:rPr>
              <a:t>. Kind of two strikes and you're modified.</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Shakira</a:t>
            </a:r>
            <a:r>
              <a:rPr lang="en-US" altLang="ko-KR" sz="1800" b="1" dirty="0">
                <a:latin typeface="Arial" pitchFamily="34" charset="0"/>
                <a:ea typeface="굴림" pitchFamily="50" charset="-127"/>
                <a:cs typeface="Arial" pitchFamily="34" charset="0"/>
              </a:rPr>
              <a:t> (looking over Ed's list of classes with high RFC): </a:t>
            </a:r>
            <a:r>
              <a:rPr lang="en-US" altLang="ko-KR" sz="1800" dirty="0">
                <a:latin typeface="Arial" pitchFamily="34" charset="0"/>
                <a:ea typeface="굴림" pitchFamily="50" charset="-127"/>
                <a:cs typeface="Arial" pitchFamily="34" charset="0"/>
              </a:rPr>
              <a:t>Look, see this class? It's got a high LCOM </a:t>
            </a:r>
            <a:r>
              <a:rPr lang="en-US" altLang="ko-KR" sz="1800" dirty="0" smtClean="0">
                <a:latin typeface="Arial" pitchFamily="34" charset="0"/>
                <a:ea typeface="굴림" pitchFamily="50" charset="-127"/>
                <a:cs typeface="Arial" pitchFamily="34" charset="0"/>
              </a:rPr>
              <a:t>as </a:t>
            </a:r>
            <a:r>
              <a:rPr lang="en-US" altLang="ko-KR" sz="1800" dirty="0">
                <a:latin typeface="Arial" pitchFamily="34" charset="0"/>
                <a:ea typeface="굴림" pitchFamily="50" charset="-127"/>
                <a:cs typeface="Arial" pitchFamily="34" charset="0"/>
              </a:rPr>
              <a:t>well as a high RFC. Two strikes?</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Yeah I think so . . . it'll be difficult to implement because of complexity and difficult to test for the same reason. Probably worth designing two separate classes to achieve the same behavior.</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a:solidFill>
                  <a:srgbClr val="FF6699"/>
                </a:solidFill>
                <a:latin typeface="Arial" pitchFamily="34" charset="0"/>
                <a:ea typeface="굴림" pitchFamily="50" charset="-127"/>
                <a:cs typeface="Arial" pitchFamily="34" charset="0"/>
              </a:rPr>
              <a:t>Jamie</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You think modifying it'll save us time? </a:t>
            </a:r>
            <a:endParaRPr lang="ko-KR" altLang="en-US" sz="1800" dirty="0">
              <a:latin typeface="Arial" pitchFamily="34" charset="0"/>
              <a:ea typeface="굴림" pitchFamily="50" charset="-127"/>
              <a:cs typeface="Arial" pitchFamily="34" charset="0"/>
            </a:endParaRPr>
          </a:p>
          <a:p>
            <a:pPr eaLnBrk="1" hangingPunct="1">
              <a:defRPr/>
            </a:pPr>
            <a:r>
              <a:rPr lang="en-US" altLang="ko-KR" sz="1800" b="1" dirty="0" err="1">
                <a:solidFill>
                  <a:srgbClr val="FF6699"/>
                </a:solidFill>
                <a:latin typeface="Arial" pitchFamily="34" charset="0"/>
                <a:ea typeface="굴림" pitchFamily="50" charset="-127"/>
                <a:cs typeface="Arial" pitchFamily="34" charset="0"/>
              </a:rPr>
              <a:t>Vinod</a:t>
            </a:r>
            <a:r>
              <a:rPr lang="en-US" altLang="ko-KR" sz="1800" b="1" dirty="0">
                <a:latin typeface="Arial" pitchFamily="34" charset="0"/>
                <a:ea typeface="굴림" pitchFamily="50" charset="-127"/>
                <a:cs typeface="Arial" pitchFamily="34" charset="0"/>
              </a:rPr>
              <a:t>: </a:t>
            </a:r>
            <a:r>
              <a:rPr lang="en-US" altLang="ko-KR" sz="1800" dirty="0">
                <a:latin typeface="Arial" pitchFamily="34" charset="0"/>
                <a:ea typeface="굴림" pitchFamily="50" charset="-127"/>
                <a:cs typeface="Arial" pitchFamily="34" charset="0"/>
              </a:rPr>
              <a:t>Over the long haul, yes.</a:t>
            </a:r>
            <a:endParaRPr lang="ko-KR" altLang="en-US" sz="1800" dirty="0">
              <a:latin typeface="Arial" pitchFamily="34" charset="0"/>
              <a:ea typeface="굴림" pitchFamily="50" charset="-127"/>
              <a:cs typeface="Arial" pitchFamily="34" charset="0"/>
            </a:endParaRPr>
          </a:p>
          <a:p>
            <a:pPr eaLnBrk="1" hangingPunct="1">
              <a:defRPr/>
            </a:pPr>
            <a:endParaRPr lang="ko-KR" altLang="en-US" sz="1800" dirty="0">
              <a:latin typeface="Arial" pitchFamily="34" charset="0"/>
              <a:ea typeface="굴림" pitchFamily="50" charset="-127"/>
              <a:cs typeface="Arial" pitchFamily="34" charset="0"/>
            </a:endParaRPr>
          </a:p>
        </p:txBody>
      </p:sp>
      <p:sp>
        <p:nvSpPr>
          <p:cNvPr id="28678" name="바닥글 개체 틀 4"/>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endParaRPr lang="en-US" altLang="ko-KR" sz="1000" b="0" dirty="0">
              <a:solidFill>
                <a:schemeClr val="bg1"/>
              </a:solidFill>
              <a:latin typeface="Avant Garde" charset="0"/>
              <a:ea typeface="굴림" pitchFamily="50" charset="-127"/>
            </a:endParaRPr>
          </a:p>
        </p:txBody>
      </p:sp>
      <p:sp>
        <p:nvSpPr>
          <p:cNvPr id="28679" name="슬라이드 번호 개체 틀 5"/>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2E822A8D-3C79-409B-93C7-1D49FEC37FF7}" type="slidenum">
              <a:rPr lang="ko-KR" altLang="en-US" sz="1200" b="0">
                <a:latin typeface="Arial" charset="0"/>
                <a:ea typeface="굴림" pitchFamily="50" charset="-127"/>
              </a:rPr>
              <a:pPr algn="r" eaLnBrk="1" hangingPunct="1">
                <a:lnSpc>
                  <a:spcPct val="100000"/>
                </a:lnSpc>
              </a:pPr>
              <a:t>27</a:t>
            </a:fld>
            <a:endParaRPr lang="en-US" altLang="ko-KR" sz="1200" b="0">
              <a:latin typeface="Arial" charset="0"/>
              <a:ea typeface="굴림" pitchFamily="50" charset="-127"/>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바닥글 개체 틀 3"/>
          <p:cNvSpPr>
            <a:spLocks noGrp="1"/>
          </p:cNvSpPr>
          <p:nvPr>
            <p:ph type="ftr" sz="quarter" idx="10"/>
          </p:nvPr>
        </p:nvSpPr>
        <p:spPr>
          <a:noFill/>
        </p:spPr>
        <p:txBody>
          <a:bodyPr/>
          <a:lstStyle/>
          <a:p>
            <a:endParaRPr lang="en-US" altLang="ko-KR" dirty="0" smtClean="0"/>
          </a:p>
        </p:txBody>
      </p:sp>
      <p:sp>
        <p:nvSpPr>
          <p:cNvPr id="29699" name="슬라이드 번호 개체 틀 4"/>
          <p:cNvSpPr>
            <a:spLocks noGrp="1"/>
          </p:cNvSpPr>
          <p:nvPr>
            <p:ph type="sldNum" sz="quarter" idx="11"/>
          </p:nvPr>
        </p:nvSpPr>
        <p:spPr>
          <a:noFill/>
        </p:spPr>
        <p:txBody>
          <a:bodyPr/>
          <a:lstStyle/>
          <a:p>
            <a:fld id="{21C72FD7-F16C-4D4C-884D-1FBBAA38372B}" type="slidenum">
              <a:rPr lang="ko-KR" altLang="en-US" smtClean="0"/>
              <a:pPr/>
              <a:t>28</a:t>
            </a:fld>
            <a:endParaRPr lang="en-US" altLang="ko-KR" smtClean="0"/>
          </a:p>
        </p:txBody>
      </p:sp>
      <p:sp>
        <p:nvSpPr>
          <p:cNvPr id="1314818" name="Rectangle 2"/>
          <p:cNvSpPr>
            <a:spLocks noGrp="1" noRot="1" noChangeArrowheads="1"/>
          </p:cNvSpPr>
          <p:nvPr>
            <p:ph type="title"/>
          </p:nvPr>
        </p:nvSpPr>
        <p:spPr>
          <a:xfrm>
            <a:off x="1289050" y="244475"/>
            <a:ext cx="6564313" cy="1016000"/>
          </a:xfrm>
        </p:spPr>
        <p:txBody>
          <a:bodyPr/>
          <a:lstStyle/>
          <a:p>
            <a:pPr eaLnBrk="1" hangingPunct="1">
              <a:defRPr/>
            </a:pPr>
            <a:r>
              <a:rPr lang="en-US" altLang="ko-KR">
                <a:latin typeface="Arial" pitchFamily="34" charset="0"/>
                <a:ea typeface="굴림" pitchFamily="50" charset="-127"/>
                <a:cs typeface="Arial" pitchFamily="34" charset="0"/>
              </a:rPr>
              <a:t>Class-Oriented Metrics</a:t>
            </a:r>
          </a:p>
        </p:txBody>
      </p:sp>
      <p:sp>
        <p:nvSpPr>
          <p:cNvPr id="1314819" name="Rectangle 3"/>
          <p:cNvSpPr>
            <a:spLocks noGrp="1" noRot="1" noChangeArrowheads="1"/>
          </p:cNvSpPr>
          <p:nvPr>
            <p:ph type="body" idx="1"/>
          </p:nvPr>
        </p:nvSpPr>
        <p:spPr>
          <a:xfrm>
            <a:off x="484188" y="2130425"/>
            <a:ext cx="8351837" cy="3524250"/>
          </a:xfrm>
        </p:spPr>
        <p:txBody>
          <a:bodyPr/>
          <a:lstStyle/>
          <a:p>
            <a:pPr eaLnBrk="1" hangingPunct="1">
              <a:defRPr/>
            </a:pPr>
            <a:r>
              <a:rPr lang="en-US" altLang="ko-KR" dirty="0">
                <a:latin typeface="Arial" pitchFamily="34" charset="0"/>
                <a:ea typeface="굴림" pitchFamily="50" charset="-127"/>
                <a:cs typeface="Arial" pitchFamily="34" charset="0"/>
              </a:rPr>
              <a:t>Method inheritance </a:t>
            </a:r>
            <a:r>
              <a:rPr lang="en-US" altLang="ko-KR" dirty="0" smtClean="0">
                <a:latin typeface="Arial" pitchFamily="34" charset="0"/>
                <a:ea typeface="굴림" pitchFamily="50" charset="-127"/>
                <a:cs typeface="Arial" pitchFamily="34" charset="0"/>
              </a:rPr>
              <a:t>factor (MIF) = </a:t>
            </a:r>
            <a:r>
              <a:rPr lang="en-US" altLang="ko-KR" sz="2000" b="1" dirty="0">
                <a:effectLst/>
                <a:latin typeface="Arial" pitchFamily="34" charset="0"/>
                <a:ea typeface="굴림" pitchFamily="50" charset="-127"/>
                <a:cs typeface="Arial" pitchFamily="34" charset="0"/>
              </a:rPr>
              <a:t>∑ M</a:t>
            </a:r>
            <a:r>
              <a:rPr lang="en-US" altLang="ko-KR" sz="2000" b="1" baseline="-25000" dirty="0">
                <a:effectLst/>
                <a:latin typeface="Arial" pitchFamily="34" charset="0"/>
                <a:ea typeface="굴림" pitchFamily="50" charset="-127"/>
                <a:cs typeface="Arial" pitchFamily="34" charset="0"/>
              </a:rPr>
              <a:t>i</a:t>
            </a:r>
            <a:r>
              <a:rPr lang="en-US" altLang="ko-KR" sz="2000" b="1" dirty="0">
                <a:effectLst/>
                <a:latin typeface="Arial" pitchFamily="34" charset="0"/>
                <a:ea typeface="굴림" pitchFamily="50" charset="-127"/>
                <a:cs typeface="Arial" pitchFamily="34" charset="0"/>
              </a:rPr>
              <a:t>(C</a:t>
            </a:r>
            <a:r>
              <a:rPr lang="en-US" altLang="ko-KR" sz="2000" b="1" baseline="-25000" dirty="0">
                <a:effectLst/>
                <a:latin typeface="Arial" pitchFamily="34" charset="0"/>
                <a:ea typeface="굴림" pitchFamily="50" charset="-127"/>
                <a:cs typeface="Arial" pitchFamily="34" charset="0"/>
              </a:rPr>
              <a:t>i</a:t>
            </a:r>
            <a:r>
              <a:rPr lang="en-US" altLang="ko-KR" sz="2000" b="1" dirty="0">
                <a:effectLst/>
                <a:latin typeface="Arial" pitchFamily="34" charset="0"/>
                <a:ea typeface="굴림" pitchFamily="50" charset="-127"/>
                <a:cs typeface="Arial" pitchFamily="34" charset="0"/>
              </a:rPr>
              <a:t>)/ ∑M</a:t>
            </a:r>
            <a:r>
              <a:rPr lang="en-US" altLang="ko-KR" sz="2000" b="1" baseline="-25000" dirty="0">
                <a:effectLst/>
                <a:latin typeface="Arial" pitchFamily="34" charset="0"/>
                <a:ea typeface="굴림" pitchFamily="50" charset="-127"/>
                <a:cs typeface="Arial" pitchFamily="34" charset="0"/>
              </a:rPr>
              <a:t>a</a:t>
            </a:r>
            <a:r>
              <a:rPr lang="en-US" altLang="ko-KR" sz="2000" b="1" dirty="0">
                <a:effectLst/>
                <a:latin typeface="Arial" pitchFamily="34" charset="0"/>
                <a:ea typeface="굴림" pitchFamily="50" charset="-127"/>
                <a:cs typeface="Arial" pitchFamily="34" charset="0"/>
              </a:rPr>
              <a:t>(C</a:t>
            </a:r>
            <a:r>
              <a:rPr lang="en-US" altLang="ko-KR" sz="2000" b="1" baseline="-25000" dirty="0">
                <a:effectLst/>
                <a:latin typeface="Arial" pitchFamily="34" charset="0"/>
                <a:ea typeface="굴림" pitchFamily="50" charset="-127"/>
                <a:cs typeface="Arial" pitchFamily="34" charset="0"/>
              </a:rPr>
              <a:t>i</a:t>
            </a:r>
            <a:r>
              <a:rPr lang="en-US" altLang="ko-KR" sz="2000" b="1" dirty="0">
                <a:effectLst/>
                <a:latin typeface="Arial" pitchFamily="34" charset="0"/>
                <a:ea typeface="굴림" pitchFamily="50" charset="-127"/>
                <a:cs typeface="Arial" pitchFamily="34" charset="0"/>
              </a:rPr>
              <a:t>) </a:t>
            </a:r>
            <a:endParaRPr lang="en-US" altLang="ko-KR" sz="2000" b="1" dirty="0" smtClean="0">
              <a:effectLst/>
              <a:latin typeface="Arial" pitchFamily="34" charset="0"/>
              <a:ea typeface="굴림" pitchFamily="50" charset="-127"/>
              <a:cs typeface="Arial" pitchFamily="34" charset="0"/>
            </a:endParaRPr>
          </a:p>
          <a:p>
            <a:pPr lvl="1" eaLnBrk="1" hangingPunct="1">
              <a:defRPr/>
            </a:pPr>
            <a:r>
              <a:rPr lang="en-US" altLang="ko-KR" dirty="0" smtClean="0">
                <a:effectLst/>
                <a:latin typeface="Arial" pitchFamily="34" charset="0"/>
                <a:ea typeface="굴림" pitchFamily="50" charset="-127"/>
                <a:cs typeface="Arial" pitchFamily="34" charset="0"/>
              </a:rPr>
              <a:t>M</a:t>
            </a:r>
            <a:r>
              <a:rPr lang="en-US" altLang="ko-KR" baseline="-25000" dirty="0" smtClean="0">
                <a:effectLst/>
                <a:latin typeface="Arial" pitchFamily="34" charset="0"/>
                <a:ea typeface="굴림" pitchFamily="50" charset="-127"/>
                <a:cs typeface="Arial" pitchFamily="34" charset="0"/>
              </a:rPr>
              <a:t>i</a:t>
            </a:r>
            <a:r>
              <a:rPr lang="en-US" altLang="ko-KR" dirty="0" smtClean="0">
                <a:effectLst/>
                <a:latin typeface="Arial" pitchFamily="34" charset="0"/>
                <a:ea typeface="굴림" pitchFamily="50" charset="-127"/>
                <a:cs typeface="Arial" pitchFamily="34" charset="0"/>
              </a:rPr>
              <a:t>(</a:t>
            </a:r>
            <a:r>
              <a:rPr lang="en-US" altLang="ko-KR" dirty="0" err="1" smtClean="0">
                <a:effectLst/>
                <a:latin typeface="Arial" pitchFamily="34" charset="0"/>
                <a:ea typeface="굴림" pitchFamily="50" charset="-127"/>
                <a:cs typeface="Arial" pitchFamily="34" charset="0"/>
              </a:rPr>
              <a:t>C</a:t>
            </a:r>
            <a:r>
              <a:rPr lang="en-US" altLang="ko-KR" baseline="-25000" dirty="0" err="1" smtClean="0">
                <a:effectLst/>
                <a:latin typeface="Arial" pitchFamily="34" charset="0"/>
                <a:ea typeface="굴림" pitchFamily="50" charset="-127"/>
                <a:cs typeface="Arial" pitchFamily="34" charset="0"/>
              </a:rPr>
              <a:t>i</a:t>
            </a:r>
            <a:r>
              <a:rPr lang="en-US" altLang="ko-KR" dirty="0" smtClean="0">
                <a:effectLst/>
                <a:latin typeface="Arial" pitchFamily="34" charset="0"/>
                <a:ea typeface="굴림" pitchFamily="50" charset="-127"/>
                <a:cs typeface="Arial" pitchFamily="34" charset="0"/>
              </a:rPr>
              <a:t>) = the # of methods inherited (and not overridden) in </a:t>
            </a:r>
            <a:r>
              <a:rPr lang="en-US" altLang="ko-KR" dirty="0" err="1" smtClean="0">
                <a:effectLst/>
                <a:latin typeface="Arial" pitchFamily="34" charset="0"/>
                <a:ea typeface="굴림" pitchFamily="50" charset="-127"/>
                <a:cs typeface="Arial" pitchFamily="34" charset="0"/>
              </a:rPr>
              <a:t>C</a:t>
            </a:r>
            <a:r>
              <a:rPr lang="en-US" altLang="ko-KR" baseline="-25000" dirty="0" err="1" smtClean="0">
                <a:effectLst/>
                <a:latin typeface="Arial" pitchFamily="34" charset="0"/>
                <a:ea typeface="굴림" pitchFamily="50" charset="-127"/>
                <a:cs typeface="Arial" pitchFamily="34" charset="0"/>
              </a:rPr>
              <a:t>i</a:t>
            </a:r>
            <a:endParaRPr lang="en-US" altLang="ko-KR" dirty="0" smtClean="0">
              <a:effectLst/>
              <a:latin typeface="Arial" pitchFamily="34" charset="0"/>
              <a:ea typeface="굴림" pitchFamily="50" charset="-127"/>
              <a:cs typeface="Arial" pitchFamily="34" charset="0"/>
            </a:endParaRPr>
          </a:p>
          <a:p>
            <a:pPr lvl="1" eaLnBrk="1" hangingPunct="1">
              <a:defRPr/>
            </a:pPr>
            <a:r>
              <a:rPr lang="en-US" altLang="ko-KR" dirty="0" err="1" smtClean="0">
                <a:effectLst/>
                <a:latin typeface="Arial" pitchFamily="34" charset="0"/>
                <a:ea typeface="굴림" pitchFamily="50" charset="-127"/>
                <a:cs typeface="Arial" pitchFamily="34" charset="0"/>
              </a:rPr>
              <a:t>M</a:t>
            </a:r>
            <a:r>
              <a:rPr lang="en-US" altLang="ko-KR" baseline="-25000" dirty="0" err="1" smtClean="0">
                <a:effectLst/>
                <a:latin typeface="Arial" pitchFamily="34" charset="0"/>
                <a:ea typeface="굴림" pitchFamily="50" charset="-127"/>
                <a:cs typeface="Arial" pitchFamily="34" charset="0"/>
              </a:rPr>
              <a:t>d</a:t>
            </a:r>
            <a:r>
              <a:rPr lang="en-US" altLang="ko-KR" dirty="0" smtClean="0">
                <a:effectLst/>
                <a:latin typeface="Arial" pitchFamily="34" charset="0"/>
                <a:ea typeface="굴림" pitchFamily="50" charset="-127"/>
                <a:cs typeface="Arial" pitchFamily="34" charset="0"/>
              </a:rPr>
              <a:t>(</a:t>
            </a:r>
            <a:r>
              <a:rPr lang="en-US" altLang="ko-KR" dirty="0" err="1" smtClean="0">
                <a:effectLst/>
                <a:latin typeface="Arial" pitchFamily="34" charset="0"/>
                <a:ea typeface="굴림" pitchFamily="50" charset="-127"/>
                <a:cs typeface="Arial" pitchFamily="34" charset="0"/>
              </a:rPr>
              <a:t>C</a:t>
            </a:r>
            <a:r>
              <a:rPr lang="en-US" altLang="ko-KR" baseline="-25000" dirty="0" err="1" smtClean="0">
                <a:effectLst/>
                <a:latin typeface="Arial" pitchFamily="34" charset="0"/>
                <a:ea typeface="굴림" pitchFamily="50" charset="-127"/>
                <a:cs typeface="Arial" pitchFamily="34" charset="0"/>
              </a:rPr>
              <a:t>i</a:t>
            </a:r>
            <a:r>
              <a:rPr lang="en-US" altLang="ko-KR" dirty="0" smtClean="0">
                <a:effectLst/>
                <a:latin typeface="Arial" pitchFamily="34" charset="0"/>
                <a:ea typeface="굴림" pitchFamily="50" charset="-127"/>
                <a:cs typeface="Arial" pitchFamily="34" charset="0"/>
              </a:rPr>
              <a:t>) = the # of methods declared in the class </a:t>
            </a:r>
            <a:r>
              <a:rPr lang="en-US" altLang="ko-KR" dirty="0" err="1" smtClean="0">
                <a:effectLst/>
                <a:latin typeface="Arial" pitchFamily="34" charset="0"/>
                <a:ea typeface="굴림" pitchFamily="50" charset="-127"/>
                <a:cs typeface="Arial" pitchFamily="34" charset="0"/>
              </a:rPr>
              <a:t>C</a:t>
            </a:r>
            <a:r>
              <a:rPr lang="en-US" altLang="ko-KR" baseline="-25000" dirty="0" err="1" smtClean="0">
                <a:effectLst/>
                <a:latin typeface="Arial" pitchFamily="34" charset="0"/>
                <a:ea typeface="굴림" pitchFamily="50" charset="-127"/>
                <a:cs typeface="Arial" pitchFamily="34" charset="0"/>
              </a:rPr>
              <a:t>i</a:t>
            </a:r>
            <a:endParaRPr lang="en-US" altLang="ko-KR" baseline="-25000" dirty="0" smtClean="0">
              <a:effectLst/>
              <a:latin typeface="Arial" pitchFamily="34" charset="0"/>
              <a:ea typeface="굴림" pitchFamily="50" charset="-127"/>
              <a:cs typeface="Arial" pitchFamily="34" charset="0"/>
            </a:endParaRPr>
          </a:p>
          <a:p>
            <a:pPr lvl="1" eaLnBrk="1" hangingPunct="1">
              <a:defRPr/>
            </a:pPr>
            <a:r>
              <a:rPr lang="en-US" altLang="ko-KR" dirty="0" smtClean="0">
                <a:effectLst/>
                <a:latin typeface="Arial" pitchFamily="34" charset="0"/>
                <a:ea typeface="굴림" pitchFamily="50" charset="-127"/>
                <a:cs typeface="Arial" pitchFamily="34" charset="0"/>
              </a:rPr>
              <a:t>M</a:t>
            </a:r>
            <a:r>
              <a:rPr lang="en-US" altLang="ko-KR" baseline="-25000" dirty="0" smtClean="0">
                <a:effectLst/>
                <a:latin typeface="Arial" pitchFamily="34" charset="0"/>
                <a:ea typeface="굴림" pitchFamily="50" charset="-127"/>
                <a:cs typeface="Arial" pitchFamily="34" charset="0"/>
              </a:rPr>
              <a:t>a</a:t>
            </a:r>
            <a:r>
              <a:rPr lang="en-US" altLang="ko-KR" dirty="0" smtClean="0">
                <a:effectLst/>
                <a:latin typeface="Arial" pitchFamily="34" charset="0"/>
                <a:ea typeface="굴림" pitchFamily="50" charset="-127"/>
                <a:cs typeface="Arial" pitchFamily="34" charset="0"/>
              </a:rPr>
              <a:t>(</a:t>
            </a:r>
            <a:r>
              <a:rPr lang="en-US" altLang="ko-KR" dirty="0" err="1" smtClean="0">
                <a:effectLst/>
                <a:latin typeface="Arial" pitchFamily="34" charset="0"/>
                <a:ea typeface="굴림" pitchFamily="50" charset="-127"/>
                <a:cs typeface="Arial" pitchFamily="34" charset="0"/>
              </a:rPr>
              <a:t>C</a:t>
            </a:r>
            <a:r>
              <a:rPr lang="en-US" altLang="ko-KR" baseline="-25000" dirty="0" err="1" smtClean="0">
                <a:effectLst/>
                <a:latin typeface="Arial" pitchFamily="34" charset="0"/>
                <a:ea typeface="굴림" pitchFamily="50" charset="-127"/>
                <a:cs typeface="Arial" pitchFamily="34" charset="0"/>
              </a:rPr>
              <a:t>i</a:t>
            </a:r>
            <a:r>
              <a:rPr lang="en-US" altLang="ko-KR" dirty="0" smtClean="0">
                <a:effectLst/>
                <a:latin typeface="Arial" pitchFamily="34" charset="0"/>
                <a:ea typeface="굴림" pitchFamily="50" charset="-127"/>
                <a:cs typeface="Arial" pitchFamily="34" charset="0"/>
              </a:rPr>
              <a:t>) = </a:t>
            </a:r>
            <a:r>
              <a:rPr lang="en-US" altLang="ko-KR" dirty="0" err="1" smtClean="0">
                <a:effectLst/>
                <a:latin typeface="Arial" pitchFamily="34" charset="0"/>
                <a:ea typeface="굴림" pitchFamily="50" charset="-127"/>
                <a:cs typeface="Arial" pitchFamily="34" charset="0"/>
              </a:rPr>
              <a:t>M</a:t>
            </a:r>
            <a:r>
              <a:rPr lang="en-US" altLang="ko-KR" baseline="-25000" dirty="0" err="1" smtClean="0">
                <a:effectLst/>
                <a:latin typeface="Arial" pitchFamily="34" charset="0"/>
                <a:ea typeface="굴림" pitchFamily="50" charset="-127"/>
                <a:cs typeface="Arial" pitchFamily="34" charset="0"/>
              </a:rPr>
              <a:t>d</a:t>
            </a:r>
            <a:r>
              <a:rPr lang="en-US" altLang="ko-KR" dirty="0" smtClean="0">
                <a:effectLst/>
                <a:latin typeface="Arial" pitchFamily="34" charset="0"/>
                <a:ea typeface="굴림" pitchFamily="50" charset="-127"/>
                <a:cs typeface="Arial" pitchFamily="34" charset="0"/>
              </a:rPr>
              <a:t>(</a:t>
            </a:r>
            <a:r>
              <a:rPr lang="en-US" altLang="ko-KR" dirty="0" err="1" smtClean="0">
                <a:effectLst/>
                <a:latin typeface="Arial" pitchFamily="34" charset="0"/>
                <a:ea typeface="굴림" pitchFamily="50" charset="-127"/>
                <a:cs typeface="Arial" pitchFamily="34" charset="0"/>
              </a:rPr>
              <a:t>C</a:t>
            </a:r>
            <a:r>
              <a:rPr lang="en-US" altLang="ko-KR" baseline="-25000" dirty="0" err="1" smtClean="0">
                <a:effectLst/>
                <a:latin typeface="Arial" pitchFamily="34" charset="0"/>
                <a:ea typeface="굴림" pitchFamily="50" charset="-127"/>
                <a:cs typeface="Arial" pitchFamily="34" charset="0"/>
              </a:rPr>
              <a:t>i</a:t>
            </a:r>
            <a:r>
              <a:rPr lang="en-US" altLang="ko-KR" dirty="0" smtClean="0">
                <a:effectLst/>
                <a:latin typeface="Arial" pitchFamily="34" charset="0"/>
                <a:ea typeface="굴림" pitchFamily="50" charset="-127"/>
                <a:cs typeface="Arial" pitchFamily="34" charset="0"/>
              </a:rPr>
              <a:t>) + M</a:t>
            </a:r>
            <a:r>
              <a:rPr lang="en-US" altLang="ko-KR" baseline="-25000" dirty="0" smtClean="0">
                <a:effectLst/>
                <a:latin typeface="Arial" pitchFamily="34" charset="0"/>
                <a:ea typeface="굴림" pitchFamily="50" charset="-127"/>
                <a:cs typeface="Arial" pitchFamily="34" charset="0"/>
              </a:rPr>
              <a:t>i</a:t>
            </a:r>
            <a:r>
              <a:rPr lang="en-US" altLang="ko-KR" dirty="0" smtClean="0">
                <a:effectLst/>
                <a:latin typeface="Arial" pitchFamily="34" charset="0"/>
                <a:ea typeface="굴림" pitchFamily="50" charset="-127"/>
                <a:cs typeface="Arial" pitchFamily="34" charset="0"/>
              </a:rPr>
              <a:t>(</a:t>
            </a:r>
            <a:r>
              <a:rPr lang="en-US" altLang="ko-KR" dirty="0" err="1" smtClean="0">
                <a:effectLst/>
                <a:latin typeface="Arial" pitchFamily="34" charset="0"/>
                <a:ea typeface="굴림" pitchFamily="50" charset="-127"/>
                <a:cs typeface="Arial" pitchFamily="34" charset="0"/>
              </a:rPr>
              <a:t>C</a:t>
            </a:r>
            <a:r>
              <a:rPr lang="en-US" altLang="ko-KR" baseline="-25000" dirty="0" err="1" smtClean="0">
                <a:effectLst/>
                <a:latin typeface="Arial" pitchFamily="34" charset="0"/>
                <a:ea typeface="굴림" pitchFamily="50" charset="-127"/>
                <a:cs typeface="Arial" pitchFamily="34" charset="0"/>
              </a:rPr>
              <a:t>i</a:t>
            </a:r>
            <a:r>
              <a:rPr lang="en-US" altLang="ko-KR" dirty="0" smtClean="0">
                <a:effectLst/>
                <a:latin typeface="Arial" pitchFamily="34" charset="0"/>
                <a:ea typeface="굴림" pitchFamily="50" charset="-127"/>
                <a:cs typeface="Arial" pitchFamily="34" charset="0"/>
              </a:rPr>
              <a:t>) </a:t>
            </a:r>
          </a:p>
          <a:p>
            <a:pPr eaLnBrk="1" hangingPunct="1">
              <a:defRPr/>
            </a:pPr>
            <a:r>
              <a:rPr lang="en-US" altLang="ko-KR" dirty="0" smtClean="0">
                <a:latin typeface="Arial" pitchFamily="34" charset="0"/>
                <a:ea typeface="굴림" pitchFamily="50" charset="-127"/>
                <a:cs typeface="Arial" pitchFamily="34" charset="0"/>
              </a:rPr>
              <a:t>Coupling factor CF </a:t>
            </a:r>
            <a:r>
              <a:rPr lang="en-US" altLang="ko-KR" dirty="0">
                <a:latin typeface="Arial" pitchFamily="34" charset="0"/>
                <a:ea typeface="굴림" pitchFamily="50" charset="-127"/>
                <a:cs typeface="Arial" pitchFamily="34" charset="0"/>
              </a:rPr>
              <a:t>= </a:t>
            </a:r>
            <a:r>
              <a:rPr lang="en-US" altLang="ko-KR" sz="2000" b="1" dirty="0">
                <a:effectLst/>
                <a:latin typeface="Arial" pitchFamily="34" charset="0"/>
                <a:ea typeface="굴림" pitchFamily="50" charset="-127"/>
                <a:cs typeface="Arial" pitchFamily="34" charset="0"/>
              </a:rPr>
              <a:t>∑ ∑ </a:t>
            </a:r>
            <a:r>
              <a:rPr lang="en-US" altLang="ko-KR" sz="2000" b="1" dirty="0" err="1">
                <a:effectLst/>
                <a:latin typeface="Arial" pitchFamily="34" charset="0"/>
                <a:ea typeface="굴림" pitchFamily="50" charset="-127"/>
                <a:cs typeface="Arial" pitchFamily="34" charset="0"/>
              </a:rPr>
              <a:t>is_client</a:t>
            </a:r>
            <a:r>
              <a:rPr lang="en-US" altLang="ko-KR" sz="2000" b="1" dirty="0">
                <a:effectLst/>
                <a:latin typeface="Arial" pitchFamily="34" charset="0"/>
                <a:ea typeface="굴림" pitchFamily="50" charset="-127"/>
                <a:cs typeface="Arial" pitchFamily="34" charset="0"/>
              </a:rPr>
              <a:t>(</a:t>
            </a:r>
            <a:r>
              <a:rPr lang="en-US" altLang="ko-KR" sz="2000" b="1" dirty="0" err="1">
                <a:effectLst/>
                <a:latin typeface="Arial" pitchFamily="34" charset="0"/>
                <a:ea typeface="굴림" pitchFamily="50" charset="-127"/>
                <a:cs typeface="Arial" pitchFamily="34" charset="0"/>
              </a:rPr>
              <a:t>C</a:t>
            </a:r>
            <a:r>
              <a:rPr lang="en-US" altLang="ko-KR" sz="2000" b="1" baseline="-25000" dirty="0" err="1">
                <a:effectLst/>
                <a:latin typeface="Arial" pitchFamily="34" charset="0"/>
                <a:ea typeface="굴림" pitchFamily="50" charset="-127"/>
                <a:cs typeface="Arial" pitchFamily="34" charset="0"/>
              </a:rPr>
              <a:t>i</a:t>
            </a:r>
            <a:r>
              <a:rPr lang="en-US" altLang="ko-KR" sz="2000" b="1" dirty="0" err="1">
                <a:effectLst/>
                <a:latin typeface="Arial" pitchFamily="34" charset="0"/>
                <a:ea typeface="굴림" pitchFamily="50" charset="-127"/>
                <a:cs typeface="Arial" pitchFamily="34" charset="0"/>
              </a:rPr>
              <a:t>,C</a:t>
            </a:r>
            <a:r>
              <a:rPr lang="en-US" altLang="ko-KR" sz="2000" b="1" baseline="-25000" dirty="0" err="1">
                <a:effectLst/>
                <a:latin typeface="Arial" pitchFamily="34" charset="0"/>
                <a:ea typeface="굴림" pitchFamily="50" charset="-127"/>
                <a:cs typeface="Arial" pitchFamily="34" charset="0"/>
              </a:rPr>
              <a:t>j</a:t>
            </a:r>
            <a:r>
              <a:rPr lang="en-US" altLang="ko-KR" sz="2000" b="1" dirty="0">
                <a:effectLst/>
                <a:latin typeface="Arial" pitchFamily="34" charset="0"/>
                <a:ea typeface="굴림" pitchFamily="50" charset="-127"/>
                <a:cs typeface="Arial" pitchFamily="34" charset="0"/>
              </a:rPr>
              <a:t>)/ (T</a:t>
            </a:r>
            <a:r>
              <a:rPr lang="en-US" altLang="ko-KR" sz="2000" b="1" baseline="-25000" dirty="0">
                <a:effectLst/>
                <a:latin typeface="Arial" pitchFamily="34" charset="0"/>
                <a:ea typeface="굴림" pitchFamily="50" charset="-127"/>
                <a:cs typeface="Arial" pitchFamily="34" charset="0"/>
              </a:rPr>
              <a:t>c</a:t>
            </a:r>
            <a:r>
              <a:rPr lang="en-US" altLang="ko-KR" sz="2000" b="1" baseline="30000" dirty="0">
                <a:effectLst/>
                <a:latin typeface="Arial" pitchFamily="34" charset="0"/>
                <a:ea typeface="굴림" pitchFamily="50" charset="-127"/>
                <a:cs typeface="Arial" pitchFamily="34" charset="0"/>
              </a:rPr>
              <a:t>2</a:t>
            </a:r>
            <a:r>
              <a:rPr lang="en-US" altLang="ko-KR" sz="2000" b="1" dirty="0">
                <a:effectLst/>
                <a:latin typeface="Arial" pitchFamily="34" charset="0"/>
                <a:ea typeface="굴림" pitchFamily="50" charset="-127"/>
                <a:cs typeface="Arial" pitchFamily="34" charset="0"/>
              </a:rPr>
              <a:t>-T</a:t>
            </a:r>
            <a:r>
              <a:rPr lang="en-US" altLang="ko-KR" sz="2000" b="1" baseline="-25000" dirty="0">
                <a:effectLst/>
                <a:latin typeface="Arial" pitchFamily="34" charset="0"/>
                <a:ea typeface="굴림" pitchFamily="50" charset="-127"/>
                <a:cs typeface="Arial" pitchFamily="34" charset="0"/>
              </a:rPr>
              <a:t>c</a:t>
            </a:r>
            <a:r>
              <a:rPr lang="en-US" altLang="ko-KR" sz="2000" b="1" dirty="0" smtClean="0">
                <a:effectLst/>
                <a:latin typeface="Arial" pitchFamily="34" charset="0"/>
                <a:ea typeface="굴림" pitchFamily="50" charset="-127"/>
                <a:cs typeface="Arial" pitchFamily="34" charset="0"/>
              </a:rPr>
              <a:t>)</a:t>
            </a:r>
          </a:p>
          <a:p>
            <a:pPr lvl="1" eaLnBrk="1" hangingPunct="1">
              <a:defRPr/>
            </a:pPr>
            <a:r>
              <a:rPr lang="en-US" altLang="ko-KR" sz="1600" b="1" dirty="0" err="1" smtClean="0">
                <a:effectLst/>
                <a:latin typeface="Arial" pitchFamily="34" charset="0"/>
                <a:ea typeface="굴림" pitchFamily="50" charset="-127"/>
                <a:cs typeface="Arial" pitchFamily="34" charset="0"/>
              </a:rPr>
              <a:t>Is_client</a:t>
            </a:r>
            <a:r>
              <a:rPr lang="en-US" altLang="ko-KR" sz="1600" b="1" dirty="0" smtClean="0">
                <a:effectLst/>
                <a:latin typeface="Arial" pitchFamily="34" charset="0"/>
                <a:ea typeface="굴림" pitchFamily="50" charset="-127"/>
                <a:cs typeface="Arial" pitchFamily="34" charset="0"/>
              </a:rPr>
              <a:t> = 1 if and only if a relationship exists between the client class C</a:t>
            </a:r>
            <a:r>
              <a:rPr lang="en-US" altLang="ko-KR" sz="1600" b="1" baseline="-25000" dirty="0" smtClean="0">
                <a:effectLst/>
                <a:latin typeface="Arial" pitchFamily="34" charset="0"/>
                <a:ea typeface="굴림" pitchFamily="50" charset="-127"/>
                <a:cs typeface="Arial" pitchFamily="34" charset="0"/>
              </a:rPr>
              <a:t>c </a:t>
            </a:r>
            <a:r>
              <a:rPr lang="en-US" altLang="ko-KR" sz="1600" b="1" dirty="0" smtClean="0">
                <a:effectLst/>
                <a:latin typeface="Arial" pitchFamily="34" charset="0"/>
                <a:ea typeface="굴림" pitchFamily="50" charset="-127"/>
                <a:cs typeface="Arial" pitchFamily="34" charset="0"/>
              </a:rPr>
              <a:t>and C</a:t>
            </a:r>
            <a:r>
              <a:rPr lang="en-US" altLang="ko-KR" sz="1600" b="1" baseline="-25000" dirty="0" smtClean="0">
                <a:effectLst/>
                <a:latin typeface="Arial" pitchFamily="34" charset="0"/>
                <a:ea typeface="굴림" pitchFamily="50" charset="-127"/>
                <a:cs typeface="Arial" pitchFamily="34" charset="0"/>
              </a:rPr>
              <a:t>s</a:t>
            </a:r>
            <a:r>
              <a:rPr lang="en-US" altLang="ko-KR" sz="1600" b="1" dirty="0" smtClean="0">
                <a:effectLst/>
                <a:latin typeface="Arial" pitchFamily="34" charset="0"/>
                <a:ea typeface="굴림" pitchFamily="50" charset="-127"/>
                <a:cs typeface="Arial" pitchFamily="34" charset="0"/>
              </a:rPr>
              <a:t> (C</a:t>
            </a:r>
            <a:r>
              <a:rPr lang="en-US" altLang="ko-KR" sz="1600" b="1" baseline="-25000" dirty="0" smtClean="0">
                <a:effectLst/>
                <a:latin typeface="Arial" pitchFamily="34" charset="0"/>
                <a:ea typeface="굴림" pitchFamily="50" charset="-127"/>
                <a:cs typeface="Arial" pitchFamily="34" charset="0"/>
              </a:rPr>
              <a:t>c </a:t>
            </a:r>
            <a:r>
              <a:rPr lang="en-US" altLang="ko-KR" sz="1600" b="1" dirty="0" smtClean="0">
                <a:effectLst/>
                <a:latin typeface="Arial" pitchFamily="34" charset="0"/>
                <a:ea typeface="굴림" pitchFamily="50" charset="-127"/>
                <a:cs typeface="Arial" pitchFamily="34" charset="0"/>
              </a:rPr>
              <a:t> != C</a:t>
            </a:r>
            <a:r>
              <a:rPr lang="en-US" altLang="ko-KR" sz="1600" b="1" baseline="-25000" dirty="0" smtClean="0">
                <a:effectLst/>
                <a:latin typeface="Arial" pitchFamily="34" charset="0"/>
                <a:ea typeface="굴림" pitchFamily="50" charset="-127"/>
                <a:cs typeface="Arial" pitchFamily="34" charset="0"/>
              </a:rPr>
              <a:t>s</a:t>
            </a:r>
            <a:r>
              <a:rPr lang="en-US" altLang="ko-KR" sz="1600" b="1" dirty="0" smtClean="0">
                <a:effectLst/>
                <a:latin typeface="Arial" pitchFamily="34" charset="0"/>
                <a:ea typeface="굴림" pitchFamily="50" charset="-127"/>
                <a:cs typeface="Arial" pitchFamily="34" charset="0"/>
              </a:rPr>
              <a:t>)</a:t>
            </a:r>
          </a:p>
          <a:p>
            <a:pPr lvl="1" eaLnBrk="1" hangingPunct="1">
              <a:defRPr/>
            </a:pPr>
            <a:r>
              <a:rPr lang="en-US" altLang="ko-KR" sz="1600" b="1" dirty="0" smtClean="0">
                <a:effectLst/>
                <a:latin typeface="Arial" pitchFamily="34" charset="0"/>
                <a:ea typeface="굴림" pitchFamily="50" charset="-127"/>
                <a:cs typeface="Arial" pitchFamily="34" charset="0"/>
              </a:rPr>
              <a:t>High CF makes trouble to understandability, maintainability and reusability.</a:t>
            </a:r>
          </a:p>
          <a:p>
            <a:pPr lvl="1" eaLnBrk="1" hangingPunct="1">
              <a:defRPr/>
            </a:pPr>
            <a:endParaRPr lang="en-US" altLang="ko-KR" sz="1600" b="1" baseline="-25000" dirty="0" smtClean="0">
              <a:effectLst/>
              <a:latin typeface="Arial" pitchFamily="34" charset="0"/>
              <a:ea typeface="굴림" pitchFamily="50" charset="-127"/>
              <a:cs typeface="Arial" pitchFamily="34" charset="0"/>
            </a:endParaRPr>
          </a:p>
          <a:p>
            <a:pPr eaLnBrk="1" hangingPunct="1">
              <a:buFont typeface="Wingdings" pitchFamily="2" charset="2"/>
              <a:buNone/>
              <a:defRPr/>
            </a:pPr>
            <a:r>
              <a:rPr lang="en-US" altLang="ko-KR" sz="2000" b="1" dirty="0" smtClean="0">
                <a:effectLst/>
                <a:latin typeface="Arial" pitchFamily="34" charset="0"/>
                <a:ea typeface="굴림" pitchFamily="50" charset="-127"/>
                <a:cs typeface="Arial" pitchFamily="34" charset="0"/>
              </a:rPr>
              <a:t>	 </a:t>
            </a:r>
            <a:endParaRPr lang="en-US" altLang="ko-KR" dirty="0">
              <a:latin typeface="Arial" pitchFamily="34" charset="0"/>
              <a:ea typeface="굴림" pitchFamily="50" charset="-127"/>
              <a:cs typeface="Arial" pitchFamily="34" charset="0"/>
            </a:endParaRPr>
          </a:p>
        </p:txBody>
      </p:sp>
      <p:sp>
        <p:nvSpPr>
          <p:cNvPr id="1314820" name="Rectangle 4"/>
          <p:cNvSpPr>
            <a:spLocks noChangeArrowheads="1"/>
          </p:cNvSpPr>
          <p:nvPr/>
        </p:nvSpPr>
        <p:spPr bwMode="auto">
          <a:xfrm>
            <a:off x="1125538" y="1339850"/>
            <a:ext cx="7144905" cy="424732"/>
          </a:xfrm>
          <a:prstGeom prst="rect">
            <a:avLst/>
          </a:prstGeom>
          <a:noFill/>
          <a:ln w="12700">
            <a:noFill/>
            <a:miter lim="800000"/>
            <a:headEnd/>
            <a:tailEnd/>
          </a:ln>
          <a:effectLst/>
        </p:spPr>
        <p:txBody>
          <a:bodyPr wrap="none">
            <a:spAutoFit/>
          </a:bodyPr>
          <a:lstStyle/>
          <a:p>
            <a:pPr>
              <a:defRPr/>
            </a:pPr>
            <a:r>
              <a:rPr lang="en-US" altLang="ko-KR" sz="2400" b="0" i="1" dirty="0">
                <a:solidFill>
                  <a:srgbClr val="FF9933"/>
                </a:solidFill>
                <a:effectLst>
                  <a:outerShdw blurRad="38100" dist="38100" dir="2700000" algn="tl">
                    <a:srgbClr val="C0C0C0"/>
                  </a:outerShdw>
                </a:effectLst>
                <a:latin typeface="Palatino" charset="0"/>
                <a:ea typeface="굴림" pitchFamily="50" charset="-127"/>
              </a:rPr>
              <a:t>The </a:t>
            </a:r>
            <a:r>
              <a:rPr lang="en-US" altLang="ko-KR" sz="2400" b="0" i="1" dirty="0" smtClean="0">
                <a:solidFill>
                  <a:srgbClr val="FF9933"/>
                </a:solidFill>
                <a:effectLst>
                  <a:outerShdw blurRad="38100" dist="38100" dir="2700000" algn="tl">
                    <a:srgbClr val="C0C0C0"/>
                  </a:outerShdw>
                </a:effectLst>
                <a:latin typeface="Palatino" charset="0"/>
                <a:ea typeface="굴림" pitchFamily="50" charset="-127"/>
              </a:rPr>
              <a:t>Methods for OO Design (MOOD) </a:t>
            </a:r>
            <a:r>
              <a:rPr lang="en-US" altLang="ko-KR" sz="2400" b="0" i="1" dirty="0">
                <a:solidFill>
                  <a:srgbClr val="FF9933"/>
                </a:solidFill>
                <a:effectLst>
                  <a:outerShdw blurRad="38100" dist="38100" dir="2700000" algn="tl">
                    <a:srgbClr val="C0C0C0"/>
                  </a:outerShdw>
                </a:effectLst>
                <a:latin typeface="Palatino" charset="0"/>
                <a:ea typeface="굴림" pitchFamily="50" charset="-127"/>
              </a:rPr>
              <a:t>Metrics Suite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바닥글 개체 틀 3"/>
          <p:cNvSpPr>
            <a:spLocks noGrp="1"/>
          </p:cNvSpPr>
          <p:nvPr>
            <p:ph type="ftr" sz="quarter" idx="10"/>
          </p:nvPr>
        </p:nvSpPr>
        <p:spPr>
          <a:noFill/>
        </p:spPr>
        <p:txBody>
          <a:bodyPr/>
          <a:lstStyle/>
          <a:p>
            <a:endParaRPr lang="en-US" altLang="ko-KR" dirty="0" smtClean="0"/>
          </a:p>
        </p:txBody>
      </p:sp>
      <p:sp>
        <p:nvSpPr>
          <p:cNvPr id="30723" name="슬라이드 번호 개체 틀 4"/>
          <p:cNvSpPr>
            <a:spLocks noGrp="1"/>
          </p:cNvSpPr>
          <p:nvPr>
            <p:ph type="sldNum" sz="quarter" idx="11"/>
          </p:nvPr>
        </p:nvSpPr>
        <p:spPr>
          <a:noFill/>
        </p:spPr>
        <p:txBody>
          <a:bodyPr/>
          <a:lstStyle/>
          <a:p>
            <a:fld id="{FDC304C4-BF08-4039-A64C-26D02AE0DAD2}" type="slidenum">
              <a:rPr lang="ko-KR" altLang="en-US" smtClean="0"/>
              <a:pPr/>
              <a:t>29</a:t>
            </a:fld>
            <a:endParaRPr lang="en-US" altLang="ko-KR" smtClean="0"/>
          </a:p>
        </p:txBody>
      </p:sp>
      <p:sp>
        <p:nvSpPr>
          <p:cNvPr id="1313794" name="Rectangle 2"/>
          <p:cNvSpPr>
            <a:spLocks noGrp="1" noRot="1" noChangeArrowheads="1"/>
          </p:cNvSpPr>
          <p:nvPr>
            <p:ph type="title"/>
          </p:nvPr>
        </p:nvSpPr>
        <p:spPr>
          <a:xfrm>
            <a:off x="1992313" y="244475"/>
            <a:ext cx="51562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Class-Oriented Metrics</a:t>
            </a:r>
          </a:p>
        </p:txBody>
      </p:sp>
      <p:sp>
        <p:nvSpPr>
          <p:cNvPr id="1313795" name="Rectangle 3"/>
          <p:cNvSpPr>
            <a:spLocks noGrp="1" noRot="1" noChangeArrowheads="1"/>
          </p:cNvSpPr>
          <p:nvPr>
            <p:ph type="body" idx="1"/>
          </p:nvPr>
        </p:nvSpPr>
        <p:spPr>
          <a:xfrm>
            <a:off x="818271" y="1671296"/>
            <a:ext cx="7702062" cy="3630612"/>
          </a:xfrm>
        </p:spPr>
        <p:txBody>
          <a:bodyPr lIns="90487" tIns="44450" rIns="90487" bIns="44450"/>
          <a:lstStyle/>
          <a:p>
            <a:pPr eaLnBrk="1" hangingPunct="1">
              <a:defRPr/>
            </a:pPr>
            <a:r>
              <a:rPr lang="en-US" altLang="ko-KR" sz="2800" dirty="0" smtClean="0">
                <a:latin typeface="Arial" pitchFamily="34" charset="0"/>
                <a:ea typeface="굴림" pitchFamily="50" charset="-127"/>
                <a:cs typeface="Arial" pitchFamily="34" charset="0"/>
              </a:rPr>
              <a:t>Size, inheritance, internals, and externals</a:t>
            </a:r>
          </a:p>
          <a:p>
            <a:pPr lvl="1" eaLnBrk="1" hangingPunct="1">
              <a:defRPr/>
            </a:pPr>
            <a:r>
              <a:rPr lang="en-US" altLang="ko-KR" sz="2400" dirty="0" smtClean="0">
                <a:latin typeface="Arial" pitchFamily="34" charset="0"/>
                <a:ea typeface="굴림" pitchFamily="50" charset="-127"/>
                <a:cs typeface="Arial" pitchFamily="34" charset="0"/>
              </a:rPr>
              <a:t>Size: # of operations and # of attributes of a class</a:t>
            </a:r>
          </a:p>
          <a:p>
            <a:pPr lvl="1" eaLnBrk="1" hangingPunct="1">
              <a:defRPr/>
            </a:pPr>
            <a:r>
              <a:rPr lang="en-US" altLang="ko-KR" sz="2400" dirty="0" smtClean="0">
                <a:latin typeface="Arial" pitchFamily="34" charset="0"/>
                <a:ea typeface="굴림" pitchFamily="50" charset="-127"/>
                <a:cs typeface="Arial" pitchFamily="34" charset="0"/>
              </a:rPr>
              <a:t>Inheritance: operation reuse through class hierarchy</a:t>
            </a:r>
          </a:p>
          <a:p>
            <a:pPr lvl="1" eaLnBrk="1" hangingPunct="1">
              <a:defRPr/>
            </a:pPr>
            <a:r>
              <a:rPr lang="en-US" altLang="ko-KR" sz="2400" dirty="0" smtClean="0">
                <a:latin typeface="Arial" pitchFamily="34" charset="0"/>
                <a:ea typeface="굴림" pitchFamily="50" charset="-127"/>
                <a:cs typeface="Arial" pitchFamily="34" charset="0"/>
              </a:rPr>
              <a:t>Internals: cohesion </a:t>
            </a:r>
          </a:p>
          <a:p>
            <a:pPr lvl="1" eaLnBrk="1" hangingPunct="1">
              <a:defRPr/>
            </a:pPr>
            <a:r>
              <a:rPr lang="en-US" altLang="ko-KR" sz="2400" dirty="0" smtClean="0">
                <a:latin typeface="Arial" pitchFamily="34" charset="0"/>
                <a:ea typeface="굴림" pitchFamily="50" charset="-127"/>
                <a:cs typeface="Arial" pitchFamily="34" charset="0"/>
              </a:rPr>
              <a:t>Externals: coupling</a:t>
            </a:r>
          </a:p>
        </p:txBody>
      </p:sp>
      <p:sp>
        <p:nvSpPr>
          <p:cNvPr id="1313796" name="Rectangle 4"/>
          <p:cNvSpPr>
            <a:spLocks noChangeArrowheads="1"/>
          </p:cNvSpPr>
          <p:nvPr/>
        </p:nvSpPr>
        <p:spPr bwMode="auto">
          <a:xfrm>
            <a:off x="1116013" y="1068388"/>
            <a:ext cx="5503862" cy="417512"/>
          </a:xfrm>
          <a:prstGeom prst="rect">
            <a:avLst/>
          </a:prstGeom>
          <a:noFill/>
          <a:ln w="25400">
            <a:noFill/>
            <a:miter lim="800000"/>
            <a:headEnd/>
            <a:tailEnd/>
          </a:ln>
          <a:effectLst/>
        </p:spPr>
        <p:txBody>
          <a:bodyPr wrap="none" lIns="90487" tIns="44450" rIns="90487" bIns="44450">
            <a:spAutoFit/>
          </a:bodyPr>
          <a:lstStyle/>
          <a:p>
            <a:pPr>
              <a:defRPr/>
            </a:pPr>
            <a:r>
              <a:rPr lang="en-US" altLang="ko-KR" sz="2400" b="0" i="1">
                <a:solidFill>
                  <a:srgbClr val="FF9933"/>
                </a:solidFill>
                <a:effectLst>
                  <a:outerShdw blurRad="38100" dist="38100" dir="2700000" algn="tl">
                    <a:srgbClr val="C0C0C0"/>
                  </a:outerShdw>
                </a:effectLst>
                <a:latin typeface="Palatino" charset="0"/>
                <a:ea typeface="굴림" pitchFamily="50" charset="-127"/>
              </a:rPr>
              <a:t>Proposed by Lorenz and Kidd [LOR94]</a:t>
            </a:r>
            <a:r>
              <a:rPr lang="en-US" altLang="ko-KR" sz="2400" b="0" i="1">
                <a:effectLst>
                  <a:outerShdw blurRad="38100" dist="38100" dir="2700000" algn="tl">
                    <a:srgbClr val="C0C0C0"/>
                  </a:outerShdw>
                </a:effectLst>
                <a:latin typeface="Palatino" charset="0"/>
                <a:ea typeface="굴림" pitchFamily="50" charset="-127"/>
              </a:rPr>
              <a:t>:</a:t>
            </a:r>
            <a:endParaRPr lang="en-US" altLang="ko-KR" sz="2400" b="0">
              <a:ea typeface="굴림" pitchFamily="50" charset="-127"/>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0" dirty="0" smtClean="0">
                <a:solidFill>
                  <a:schemeClr val="bg1"/>
                </a:solidFill>
                <a:latin typeface="Arial" pitchFamily="34" charset="0"/>
                <a:ea typeface="굴림" pitchFamily="50" charset="-127"/>
                <a:cs typeface="Arial" pitchFamily="34" charset="0"/>
              </a:rPr>
              <a:t>ISO 9126 Quality Factors</a:t>
            </a:r>
            <a:endParaRPr lang="ko-KR" altLang="en-US" dirty="0"/>
          </a:p>
        </p:txBody>
      </p:sp>
      <p:sp>
        <p:nvSpPr>
          <p:cNvPr id="4" name="Footer Placeholder 3"/>
          <p:cNvSpPr>
            <a:spLocks noGrp="1"/>
          </p:cNvSpPr>
          <p:nvPr>
            <p:ph type="ftr" sz="quarter" idx="10"/>
          </p:nvPr>
        </p:nvSpPr>
        <p:spPr/>
        <p:txBody>
          <a:bodyPr/>
          <a:lstStyle/>
          <a:p>
            <a:pPr>
              <a:defRPr/>
            </a:pPr>
            <a:endParaRPr lang="en-US" altLang="ko-KR" dirty="0"/>
          </a:p>
        </p:txBody>
      </p:sp>
      <p:sp>
        <p:nvSpPr>
          <p:cNvPr id="5" name="Slide Number Placeholder 4"/>
          <p:cNvSpPr>
            <a:spLocks noGrp="1"/>
          </p:cNvSpPr>
          <p:nvPr>
            <p:ph type="sldNum" sz="quarter" idx="11"/>
          </p:nvPr>
        </p:nvSpPr>
        <p:spPr/>
        <p:txBody>
          <a:bodyPr/>
          <a:lstStyle/>
          <a:p>
            <a:pPr>
              <a:defRPr/>
            </a:pPr>
            <a:fld id="{2C875E70-5D8F-49A8-ADA8-ABFCCCCAF9DD}" type="slidenum">
              <a:rPr lang="ko-KR" altLang="en-US" smtClean="0"/>
              <a:pPr>
                <a:defRPr/>
              </a:pPr>
              <a:t>3</a:t>
            </a:fld>
            <a:endParaRPr lang="en-US" altLang="ko-KR"/>
          </a:p>
        </p:txBody>
      </p:sp>
      <p:pic>
        <p:nvPicPr>
          <p:cNvPr id="6" name="Picture 5"/>
          <p:cNvPicPr>
            <a:picLocks noChangeAspect="1"/>
          </p:cNvPicPr>
          <p:nvPr/>
        </p:nvPicPr>
        <p:blipFill>
          <a:blip r:embed="rId2"/>
          <a:stretch>
            <a:fillRect/>
          </a:stretch>
        </p:blipFill>
        <p:spPr>
          <a:xfrm>
            <a:off x="467538" y="1402403"/>
            <a:ext cx="8403412" cy="3805545"/>
          </a:xfrm>
          <a:prstGeom prst="rect">
            <a:avLst/>
          </a:prstGeom>
        </p:spPr>
      </p:pic>
    </p:spTree>
    <p:extLst>
      <p:ext uri="{BB962C8B-B14F-4D97-AF65-F5344CB8AC3E}">
        <p14:creationId xmlns:p14="http://schemas.microsoft.com/office/powerpoint/2010/main" val="1671238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latin typeface="Arial" pitchFamily="34" charset="0"/>
                <a:cs typeface="Arial" pitchFamily="34" charset="0"/>
              </a:rPr>
              <a:t>Metrics for Source Code</a:t>
            </a:r>
            <a:endParaRPr lang="ko-KR" altLang="en-US" dirty="0">
              <a:latin typeface="Arial" pitchFamily="34" charset="0"/>
              <a:cs typeface="Arial" pitchFamily="34" charset="0"/>
            </a:endParaRPr>
          </a:p>
        </p:txBody>
      </p:sp>
      <p:sp>
        <p:nvSpPr>
          <p:cNvPr id="3" name="내용 개체 틀 2"/>
          <p:cNvSpPr>
            <a:spLocks noGrp="1"/>
          </p:cNvSpPr>
          <p:nvPr>
            <p:ph idx="1"/>
          </p:nvPr>
        </p:nvSpPr>
        <p:spPr>
          <a:xfrm>
            <a:off x="457200" y="1320802"/>
            <a:ext cx="8229600" cy="3998913"/>
          </a:xfrm>
        </p:spPr>
        <p:txBody>
          <a:bodyPr/>
          <a:lstStyle/>
          <a:p>
            <a:r>
              <a:rPr lang="en-US" altLang="ko-KR" dirty="0" smtClean="0">
                <a:solidFill>
                  <a:srgbClr val="FF9933"/>
                </a:solidFill>
                <a:latin typeface="Arial" pitchFamily="34" charset="0"/>
                <a:ea typeface="굴림" pitchFamily="50" charset="-127"/>
                <a:cs typeface="Arial" pitchFamily="34" charset="0"/>
              </a:rPr>
              <a:t>Halstead’s Software Science:  </a:t>
            </a:r>
            <a:r>
              <a:rPr lang="en-US" altLang="ko-KR" dirty="0" smtClean="0">
                <a:latin typeface="Arial" pitchFamily="34" charset="0"/>
                <a:ea typeface="굴림" pitchFamily="50" charset="-127"/>
                <a:cs typeface="Arial" pitchFamily="34" charset="0"/>
              </a:rPr>
              <a:t>a comprehensive collection of metrics based on the number (count and occurrence) of operators and operands within a component or program</a:t>
            </a:r>
          </a:p>
          <a:p>
            <a:pPr lvl="1"/>
            <a:r>
              <a:rPr lang="en-US" altLang="ko-KR" dirty="0" smtClean="0">
                <a:latin typeface="Arial" pitchFamily="34" charset="0"/>
                <a:ea typeface="굴림" pitchFamily="50" charset="-127"/>
                <a:cs typeface="Arial" pitchFamily="34" charset="0"/>
              </a:rPr>
              <a:t>n</a:t>
            </a:r>
            <a:r>
              <a:rPr lang="en-US" altLang="ko-KR" baseline="-25000" dirty="0" smtClean="0">
                <a:latin typeface="Arial" pitchFamily="34" charset="0"/>
                <a:ea typeface="굴림" pitchFamily="50" charset="-127"/>
                <a:cs typeface="Arial" pitchFamily="34" charset="0"/>
              </a:rPr>
              <a:t>1</a:t>
            </a:r>
            <a:r>
              <a:rPr lang="en-US" altLang="ko-KR" dirty="0" smtClean="0">
                <a:latin typeface="Arial" pitchFamily="34" charset="0"/>
                <a:ea typeface="굴림" pitchFamily="50" charset="-127"/>
                <a:cs typeface="Arial" pitchFamily="34" charset="0"/>
              </a:rPr>
              <a:t>: # of distinct operators that appears in a program</a:t>
            </a:r>
          </a:p>
          <a:p>
            <a:pPr lvl="1"/>
            <a:r>
              <a:rPr lang="en-US" altLang="ko-KR" dirty="0" smtClean="0">
                <a:latin typeface="Arial" pitchFamily="34" charset="0"/>
                <a:ea typeface="굴림" pitchFamily="50" charset="-127"/>
                <a:cs typeface="Arial" pitchFamily="34" charset="0"/>
              </a:rPr>
              <a:t>n</a:t>
            </a:r>
            <a:r>
              <a:rPr lang="en-US" altLang="ko-KR" baseline="-25000" dirty="0" smtClean="0">
                <a:latin typeface="Arial" pitchFamily="34" charset="0"/>
                <a:ea typeface="굴림" pitchFamily="50" charset="-127"/>
                <a:cs typeface="Arial" pitchFamily="34" charset="0"/>
              </a:rPr>
              <a:t>2</a:t>
            </a:r>
            <a:r>
              <a:rPr lang="en-US" altLang="ko-KR" dirty="0" smtClean="0">
                <a:latin typeface="Arial" pitchFamily="34" charset="0"/>
                <a:ea typeface="굴림" pitchFamily="50" charset="-127"/>
                <a:cs typeface="Arial" pitchFamily="34" charset="0"/>
              </a:rPr>
              <a:t>: # of distinct operands that appears in a program</a:t>
            </a:r>
          </a:p>
          <a:p>
            <a:pPr lvl="1"/>
            <a:r>
              <a:rPr lang="en-US" altLang="ko-KR" dirty="0" smtClean="0">
                <a:latin typeface="Arial" pitchFamily="34" charset="0"/>
                <a:ea typeface="굴림" pitchFamily="50" charset="-127"/>
                <a:cs typeface="Arial" pitchFamily="34" charset="0"/>
              </a:rPr>
              <a:t>N</a:t>
            </a:r>
            <a:r>
              <a:rPr lang="en-US" altLang="ko-KR" baseline="-25000" dirty="0" smtClean="0">
                <a:latin typeface="Arial" pitchFamily="34" charset="0"/>
                <a:ea typeface="굴림" pitchFamily="50" charset="-127"/>
                <a:cs typeface="Arial" pitchFamily="34" charset="0"/>
              </a:rPr>
              <a:t>1</a:t>
            </a:r>
            <a:r>
              <a:rPr lang="en-US" altLang="ko-KR" dirty="0" smtClean="0">
                <a:latin typeface="Arial" pitchFamily="34" charset="0"/>
                <a:ea typeface="굴림" pitchFamily="50" charset="-127"/>
                <a:cs typeface="Arial" pitchFamily="34" charset="0"/>
              </a:rPr>
              <a:t>: # of operator occurrences</a:t>
            </a:r>
          </a:p>
          <a:p>
            <a:pPr lvl="1"/>
            <a:r>
              <a:rPr lang="en-US" altLang="ko-KR" dirty="0" smtClean="0">
                <a:latin typeface="Arial" pitchFamily="34" charset="0"/>
                <a:ea typeface="굴림" pitchFamily="50" charset="-127"/>
                <a:cs typeface="Arial" pitchFamily="34" charset="0"/>
              </a:rPr>
              <a:t>N</a:t>
            </a:r>
            <a:r>
              <a:rPr lang="en-US" altLang="ko-KR" baseline="-25000" dirty="0" smtClean="0">
                <a:latin typeface="Arial" pitchFamily="34" charset="0"/>
                <a:ea typeface="굴림" pitchFamily="50" charset="-127"/>
                <a:cs typeface="Arial" pitchFamily="34" charset="0"/>
              </a:rPr>
              <a:t>2</a:t>
            </a:r>
            <a:r>
              <a:rPr lang="en-US" altLang="ko-KR" dirty="0" smtClean="0">
                <a:latin typeface="Arial" pitchFamily="34" charset="0"/>
                <a:ea typeface="굴림" pitchFamily="50" charset="-127"/>
                <a:cs typeface="Arial" pitchFamily="34" charset="0"/>
              </a:rPr>
              <a:t>: # of operand occurrences</a:t>
            </a:r>
          </a:p>
          <a:p>
            <a:r>
              <a:rPr lang="en-US" altLang="ko-KR" dirty="0" smtClean="0">
                <a:latin typeface="Arial" pitchFamily="34" charset="0"/>
                <a:ea typeface="굴림" pitchFamily="50" charset="-127"/>
                <a:cs typeface="Arial" pitchFamily="34" charset="0"/>
              </a:rPr>
              <a:t>Program length N = n</a:t>
            </a:r>
            <a:r>
              <a:rPr lang="en-US" altLang="ko-KR" baseline="-25000" dirty="0" smtClean="0">
                <a:latin typeface="Arial" pitchFamily="34" charset="0"/>
                <a:ea typeface="굴림" pitchFamily="50" charset="-127"/>
                <a:cs typeface="Arial" pitchFamily="34" charset="0"/>
              </a:rPr>
              <a:t>1</a:t>
            </a:r>
            <a:r>
              <a:rPr lang="en-US" altLang="ko-KR" dirty="0" smtClean="0">
                <a:latin typeface="Arial" pitchFamily="34" charset="0"/>
                <a:ea typeface="굴림" pitchFamily="50" charset="-127"/>
                <a:cs typeface="Arial" pitchFamily="34" charset="0"/>
              </a:rPr>
              <a:t> log</a:t>
            </a:r>
            <a:r>
              <a:rPr lang="en-US" altLang="ko-KR" baseline="-25000" dirty="0" smtClean="0">
                <a:latin typeface="Arial" pitchFamily="34" charset="0"/>
                <a:ea typeface="굴림" pitchFamily="50" charset="-127"/>
                <a:cs typeface="Arial" pitchFamily="34" charset="0"/>
              </a:rPr>
              <a:t>2</a:t>
            </a:r>
            <a:r>
              <a:rPr lang="en-US" altLang="ko-KR" dirty="0" smtClean="0">
                <a:latin typeface="Arial" pitchFamily="34" charset="0"/>
                <a:ea typeface="굴림" pitchFamily="50" charset="-127"/>
                <a:cs typeface="Arial" pitchFamily="34" charset="0"/>
              </a:rPr>
              <a:t> n</a:t>
            </a:r>
            <a:r>
              <a:rPr lang="en-US" altLang="ko-KR" baseline="-25000" dirty="0" smtClean="0">
                <a:latin typeface="Arial" pitchFamily="34" charset="0"/>
                <a:ea typeface="굴림" pitchFamily="50" charset="-127"/>
                <a:cs typeface="Arial" pitchFamily="34" charset="0"/>
              </a:rPr>
              <a:t>1</a:t>
            </a:r>
            <a:r>
              <a:rPr lang="en-US" altLang="ko-KR" dirty="0" smtClean="0">
                <a:latin typeface="Arial" pitchFamily="34" charset="0"/>
                <a:ea typeface="굴림" pitchFamily="50" charset="-127"/>
                <a:cs typeface="Arial" pitchFamily="34" charset="0"/>
              </a:rPr>
              <a:t> + n</a:t>
            </a:r>
            <a:r>
              <a:rPr lang="en-US" altLang="ko-KR" baseline="-25000" dirty="0" smtClean="0">
                <a:latin typeface="Arial" pitchFamily="34" charset="0"/>
                <a:ea typeface="굴림" pitchFamily="50" charset="-127"/>
                <a:cs typeface="Arial" pitchFamily="34" charset="0"/>
              </a:rPr>
              <a:t>2</a:t>
            </a:r>
            <a:r>
              <a:rPr lang="en-US" altLang="ko-KR" dirty="0" smtClean="0">
                <a:latin typeface="Arial" pitchFamily="34" charset="0"/>
                <a:ea typeface="굴림" pitchFamily="50" charset="-127"/>
                <a:cs typeface="Arial" pitchFamily="34" charset="0"/>
              </a:rPr>
              <a:t> log</a:t>
            </a:r>
            <a:r>
              <a:rPr lang="en-US" altLang="ko-KR" baseline="-25000" dirty="0" smtClean="0">
                <a:latin typeface="Arial" pitchFamily="34" charset="0"/>
                <a:ea typeface="굴림" pitchFamily="50" charset="-127"/>
                <a:cs typeface="Arial" pitchFamily="34" charset="0"/>
              </a:rPr>
              <a:t>2</a:t>
            </a:r>
            <a:r>
              <a:rPr lang="en-US" altLang="ko-KR" dirty="0" smtClean="0">
                <a:latin typeface="Arial" pitchFamily="34" charset="0"/>
                <a:ea typeface="굴림" pitchFamily="50" charset="-127"/>
                <a:cs typeface="Arial" pitchFamily="34" charset="0"/>
              </a:rPr>
              <a:t> n</a:t>
            </a:r>
            <a:r>
              <a:rPr lang="en-US" altLang="ko-KR" baseline="-25000" dirty="0" smtClean="0">
                <a:latin typeface="Arial" pitchFamily="34" charset="0"/>
                <a:ea typeface="굴림" pitchFamily="50" charset="-127"/>
                <a:cs typeface="Arial" pitchFamily="34" charset="0"/>
              </a:rPr>
              <a:t>2</a:t>
            </a:r>
            <a:endParaRPr lang="en-US" altLang="ko-KR" dirty="0" smtClean="0">
              <a:latin typeface="Arial" pitchFamily="34" charset="0"/>
              <a:ea typeface="굴림" pitchFamily="50" charset="-127"/>
              <a:cs typeface="Arial" pitchFamily="34" charset="0"/>
            </a:endParaRPr>
          </a:p>
          <a:p>
            <a:r>
              <a:rPr lang="en-US" altLang="ko-KR" dirty="0" smtClean="0">
                <a:latin typeface="Arial" pitchFamily="34" charset="0"/>
                <a:ea typeface="굴림" pitchFamily="50" charset="-127"/>
                <a:cs typeface="Arial" pitchFamily="34" charset="0"/>
              </a:rPr>
              <a:t>Program volume V</a:t>
            </a:r>
            <a:r>
              <a:rPr lang="en-US" altLang="ko-KR" smtClean="0">
                <a:latin typeface="Arial" pitchFamily="34" charset="0"/>
                <a:ea typeface="굴림" pitchFamily="50" charset="-127"/>
                <a:cs typeface="Arial" pitchFamily="34" charset="0"/>
              </a:rPr>
              <a:t>= N </a:t>
            </a:r>
            <a:r>
              <a:rPr lang="en-US" altLang="ko-KR" dirty="0" smtClean="0">
                <a:latin typeface="Arial" pitchFamily="34" charset="0"/>
                <a:ea typeface="굴림" pitchFamily="50" charset="-127"/>
                <a:cs typeface="Arial" pitchFamily="34" charset="0"/>
              </a:rPr>
              <a:t>log</a:t>
            </a:r>
            <a:r>
              <a:rPr lang="en-US" altLang="ko-KR" baseline="-25000" dirty="0" smtClean="0">
                <a:latin typeface="Arial" pitchFamily="34" charset="0"/>
                <a:ea typeface="굴림" pitchFamily="50" charset="-127"/>
                <a:cs typeface="Arial" pitchFamily="34" charset="0"/>
              </a:rPr>
              <a:t>2</a:t>
            </a:r>
            <a:r>
              <a:rPr lang="en-US" altLang="ko-KR" dirty="0" smtClean="0">
                <a:latin typeface="Arial" pitchFamily="34" charset="0"/>
                <a:ea typeface="굴림" pitchFamily="50" charset="-127"/>
                <a:cs typeface="Arial" pitchFamily="34" charset="0"/>
              </a:rPr>
              <a:t> (n</a:t>
            </a:r>
            <a:r>
              <a:rPr lang="en-US" altLang="ko-KR" baseline="-25000" dirty="0" smtClean="0">
                <a:latin typeface="Arial" pitchFamily="34" charset="0"/>
                <a:ea typeface="굴림" pitchFamily="50" charset="-127"/>
                <a:cs typeface="Arial" pitchFamily="34" charset="0"/>
              </a:rPr>
              <a:t>1 </a:t>
            </a:r>
            <a:r>
              <a:rPr lang="en-US" altLang="ko-KR" dirty="0" smtClean="0">
                <a:latin typeface="Arial" pitchFamily="34" charset="0"/>
                <a:ea typeface="굴림" pitchFamily="50" charset="-127"/>
                <a:cs typeface="Arial" pitchFamily="34" charset="0"/>
              </a:rPr>
              <a:t>+ n</a:t>
            </a:r>
            <a:r>
              <a:rPr lang="en-US" altLang="ko-KR" baseline="-25000" dirty="0" smtClean="0">
                <a:latin typeface="Arial" pitchFamily="34" charset="0"/>
                <a:ea typeface="굴림" pitchFamily="50" charset="-127"/>
                <a:cs typeface="Arial" pitchFamily="34" charset="0"/>
              </a:rPr>
              <a:t>2</a:t>
            </a:r>
            <a:r>
              <a:rPr lang="en-US" altLang="ko-KR" dirty="0" smtClean="0">
                <a:latin typeface="Arial" pitchFamily="34" charset="0"/>
                <a:ea typeface="굴림" pitchFamily="50" charset="-127"/>
                <a:cs typeface="Arial" pitchFamily="34" charset="0"/>
              </a:rPr>
              <a:t>)</a:t>
            </a:r>
          </a:p>
          <a:p>
            <a:r>
              <a:rPr lang="en-US" altLang="ko-KR" dirty="0" smtClean="0">
                <a:latin typeface="Arial" pitchFamily="34" charset="0"/>
                <a:ea typeface="굴림" pitchFamily="50" charset="-127"/>
                <a:cs typeface="Arial" pitchFamily="34" charset="0"/>
              </a:rPr>
              <a:t>And many more metrics</a:t>
            </a:r>
          </a:p>
          <a:p>
            <a:pPr lvl="1">
              <a:buNone/>
            </a:pPr>
            <a:endParaRPr lang="en-US" altLang="ko-KR" dirty="0" smtClean="0">
              <a:latin typeface="Arial" pitchFamily="34" charset="0"/>
              <a:ea typeface="굴림" pitchFamily="50" charset="-127"/>
              <a:cs typeface="Arial" pitchFamily="34" charset="0"/>
            </a:endParaRPr>
          </a:p>
          <a:p>
            <a:pPr lvl="1"/>
            <a:endParaRPr lang="en-US" altLang="ko-KR" dirty="0" smtClean="0">
              <a:latin typeface="Arial" pitchFamily="34" charset="0"/>
              <a:ea typeface="굴림" pitchFamily="50" charset="-127"/>
              <a:cs typeface="Arial" pitchFamily="34" charset="0"/>
            </a:endParaRPr>
          </a:p>
          <a:p>
            <a:pPr lvl="1"/>
            <a:endParaRPr lang="en-US" altLang="ko-KR" dirty="0" smtClean="0">
              <a:latin typeface="Arial" pitchFamily="34" charset="0"/>
              <a:ea typeface="굴림" pitchFamily="50" charset="-127"/>
              <a:cs typeface="Arial" pitchFamily="34" charset="0"/>
            </a:endParaRPr>
          </a:p>
        </p:txBody>
      </p:sp>
      <p:sp>
        <p:nvSpPr>
          <p:cNvPr id="4" name="바닥글 개체 틀 3"/>
          <p:cNvSpPr>
            <a:spLocks noGrp="1"/>
          </p:cNvSpPr>
          <p:nvPr>
            <p:ph type="ftr" sz="quarter" idx="10"/>
          </p:nvPr>
        </p:nvSpPr>
        <p:spPr/>
        <p:txBody>
          <a:bodyPr/>
          <a:lstStyle/>
          <a:p>
            <a:pPr>
              <a:defRPr/>
            </a:pPr>
            <a:endParaRPr lang="en-US" altLang="ko-KR" dirty="0">
              <a:latin typeface="Arial" pitchFamily="34" charset="0"/>
              <a:cs typeface="Arial" pitchFamily="34" charset="0"/>
            </a:endParaRPr>
          </a:p>
        </p:txBody>
      </p:sp>
      <p:sp>
        <p:nvSpPr>
          <p:cNvPr id="5" name="슬라이드 번호 개체 틀 4"/>
          <p:cNvSpPr>
            <a:spLocks noGrp="1"/>
          </p:cNvSpPr>
          <p:nvPr>
            <p:ph type="sldNum" sz="quarter" idx="11"/>
          </p:nvPr>
        </p:nvSpPr>
        <p:spPr/>
        <p:txBody>
          <a:bodyPr/>
          <a:lstStyle/>
          <a:p>
            <a:pPr>
              <a:defRPr/>
            </a:pPr>
            <a:fld id="{2C875E70-5D8F-49A8-ADA8-ABFCCCCAF9DD}" type="slidenum">
              <a:rPr lang="ko-KR" altLang="en-US" smtClean="0">
                <a:latin typeface="Arial" pitchFamily="34" charset="0"/>
                <a:cs typeface="Arial" pitchFamily="34" charset="0"/>
              </a:rPr>
              <a:pPr>
                <a:defRPr/>
              </a:pPr>
              <a:t>30</a:t>
            </a:fld>
            <a:endParaRPr lang="en-US" altLang="ko-KR">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바닥글 개체 틀 3"/>
          <p:cNvSpPr>
            <a:spLocks noGrp="1"/>
          </p:cNvSpPr>
          <p:nvPr>
            <p:ph type="ftr" sz="quarter" idx="4294967295"/>
          </p:nvPr>
        </p:nvSpPr>
        <p:spPr>
          <a:xfrm>
            <a:off x="933450" y="5759450"/>
            <a:ext cx="1500188" cy="249238"/>
          </a:xfrm>
          <a:prstGeom prst="rect">
            <a:avLst/>
          </a:prstGeom>
          <a:noFill/>
        </p:spPr>
        <p:txBody>
          <a:bodyPr/>
          <a:lstStyle/>
          <a:p>
            <a:r>
              <a:rPr lang="en-US" altLang="ko-KR" dirty="0" smtClean="0">
                <a:solidFill>
                  <a:srgbClr val="FFFFFF"/>
                </a:solidFill>
              </a:rPr>
              <a:t>CS350   </a:t>
            </a:r>
          </a:p>
        </p:txBody>
      </p:sp>
      <p:sp>
        <p:nvSpPr>
          <p:cNvPr id="32771" name="슬라이드 번호 개체 틀 4"/>
          <p:cNvSpPr>
            <a:spLocks noGrp="1"/>
          </p:cNvSpPr>
          <p:nvPr>
            <p:ph type="sldNum" sz="quarter" idx="11"/>
          </p:nvPr>
        </p:nvSpPr>
        <p:spPr>
          <a:noFill/>
        </p:spPr>
        <p:txBody>
          <a:bodyPr/>
          <a:lstStyle/>
          <a:p>
            <a:fld id="{408D879A-985F-41B7-9982-90C4763A1AAC}" type="slidenum">
              <a:rPr lang="ko-KR" altLang="en-US" smtClean="0">
                <a:solidFill>
                  <a:srgbClr val="003399"/>
                </a:solidFill>
              </a:rPr>
              <a:pPr/>
              <a:t>31</a:t>
            </a:fld>
            <a:endParaRPr lang="en-US" altLang="ko-KR" smtClean="0">
              <a:solidFill>
                <a:srgbClr val="003399"/>
              </a:solidFill>
            </a:endParaRPr>
          </a:p>
        </p:txBody>
      </p:sp>
      <p:sp>
        <p:nvSpPr>
          <p:cNvPr id="1242114" name="Rectangle 2"/>
          <p:cNvSpPr>
            <a:spLocks noGrp="1" noRot="1" noChangeArrowheads="1"/>
          </p:cNvSpPr>
          <p:nvPr>
            <p:ph type="title"/>
          </p:nvPr>
        </p:nvSpPr>
        <p:spPr>
          <a:xfrm>
            <a:off x="1980638" y="308367"/>
            <a:ext cx="5206555" cy="605294"/>
          </a:xfrm>
        </p:spPr>
        <p:txBody>
          <a:bodyPr wrap="none" lIns="63500" tIns="25400" rIns="63500" bIns="25400" anchor="t">
            <a:spAutoFit/>
          </a:bodyPr>
          <a:lstStyle/>
          <a:p>
            <a:pPr eaLnBrk="1" hangingPunct="1">
              <a:defRPr/>
            </a:pPr>
            <a:r>
              <a:rPr lang="en-US" altLang="ko-KR" dirty="0" err="1" smtClean="0">
                <a:latin typeface="Arial" pitchFamily="34" charset="0"/>
                <a:ea typeface="굴림" pitchFamily="50" charset="-127"/>
                <a:cs typeface="Arial" pitchFamily="34" charset="0"/>
              </a:rPr>
              <a:t>Cyclometic</a:t>
            </a:r>
            <a:r>
              <a:rPr lang="en-US" altLang="ko-KR" dirty="0" smtClean="0">
                <a:latin typeface="Arial" pitchFamily="34" charset="0"/>
                <a:ea typeface="굴림" pitchFamily="50" charset="-127"/>
                <a:cs typeface="Arial" pitchFamily="34" charset="0"/>
              </a:rPr>
              <a:t> Complexity</a:t>
            </a:r>
            <a:endParaRPr lang="en-US" altLang="ko-KR" dirty="0">
              <a:latin typeface="Arial" pitchFamily="34" charset="0"/>
              <a:ea typeface="굴림" pitchFamily="50" charset="-127"/>
              <a:cs typeface="Arial" pitchFamily="34" charset="0"/>
            </a:endParaRPr>
          </a:p>
        </p:txBody>
      </p:sp>
      <p:sp>
        <p:nvSpPr>
          <p:cNvPr id="32773" name="Freeform 3"/>
          <p:cNvSpPr>
            <a:spLocks/>
          </p:cNvSpPr>
          <p:nvPr/>
        </p:nvSpPr>
        <p:spPr bwMode="auto">
          <a:xfrm>
            <a:off x="2046288" y="2727325"/>
            <a:ext cx="455612" cy="455613"/>
          </a:xfrm>
          <a:custGeom>
            <a:avLst/>
            <a:gdLst>
              <a:gd name="T0" fmla="*/ 2147483647 w 287"/>
              <a:gd name="T1" fmla="*/ 0 h 287"/>
              <a:gd name="T2" fmla="*/ 0 w 287"/>
              <a:gd name="T3" fmla="*/ 2147483647 h 287"/>
              <a:gd name="T4" fmla="*/ 2147483647 w 287"/>
              <a:gd name="T5" fmla="*/ 2147483647 h 287"/>
              <a:gd name="T6" fmla="*/ 2147483647 w 287"/>
              <a:gd name="T7" fmla="*/ 2147483647 h 287"/>
              <a:gd name="T8" fmla="*/ 2147483647 w 287"/>
              <a:gd name="T9" fmla="*/ 0 h 287"/>
              <a:gd name="T10" fmla="*/ 0 60000 65536"/>
              <a:gd name="T11" fmla="*/ 0 60000 65536"/>
              <a:gd name="T12" fmla="*/ 0 60000 65536"/>
              <a:gd name="T13" fmla="*/ 0 60000 65536"/>
              <a:gd name="T14" fmla="*/ 0 60000 65536"/>
              <a:gd name="T15" fmla="*/ 0 w 287"/>
              <a:gd name="T16" fmla="*/ 0 h 287"/>
              <a:gd name="T17" fmla="*/ 287 w 287"/>
              <a:gd name="T18" fmla="*/ 287 h 287"/>
            </a:gdLst>
            <a:ahLst/>
            <a:cxnLst>
              <a:cxn ang="T10">
                <a:pos x="T0" y="T1"/>
              </a:cxn>
              <a:cxn ang="T11">
                <a:pos x="T2" y="T3"/>
              </a:cxn>
              <a:cxn ang="T12">
                <a:pos x="T4" y="T5"/>
              </a:cxn>
              <a:cxn ang="T13">
                <a:pos x="T6" y="T7"/>
              </a:cxn>
              <a:cxn ang="T14">
                <a:pos x="T8" y="T9"/>
              </a:cxn>
            </a:cxnLst>
            <a:rect l="T15" t="T16" r="T17" b="T18"/>
            <a:pathLst>
              <a:path w="287" h="287">
                <a:moveTo>
                  <a:pt x="143" y="0"/>
                </a:moveTo>
                <a:lnTo>
                  <a:pt x="0" y="143"/>
                </a:lnTo>
                <a:lnTo>
                  <a:pt x="143" y="287"/>
                </a:lnTo>
                <a:lnTo>
                  <a:pt x="287" y="143"/>
                </a:lnTo>
                <a:lnTo>
                  <a:pt x="143" y="0"/>
                </a:lnTo>
                <a:close/>
              </a:path>
            </a:pathLst>
          </a:custGeom>
          <a:solidFill>
            <a:srgbClr val="FFFFFF"/>
          </a:solidFill>
          <a:ln w="9525">
            <a:noFill/>
            <a:round/>
            <a:headEnd/>
            <a:tailEnd/>
          </a:ln>
        </p:spPr>
        <p:txBody>
          <a:bodyPr/>
          <a:lstStyle/>
          <a:p>
            <a:endParaRPr lang="ko-KR" altLang="en-US">
              <a:solidFill>
                <a:srgbClr val="FFFFFF"/>
              </a:solidFill>
              <a:ea typeface="굴림" pitchFamily="50" charset="-127"/>
            </a:endParaRPr>
          </a:p>
        </p:txBody>
      </p:sp>
      <p:sp>
        <p:nvSpPr>
          <p:cNvPr id="32774" name="Freeform 4"/>
          <p:cNvSpPr>
            <a:spLocks/>
          </p:cNvSpPr>
          <p:nvPr/>
        </p:nvSpPr>
        <p:spPr bwMode="auto">
          <a:xfrm>
            <a:off x="2046288" y="2727325"/>
            <a:ext cx="455612" cy="455613"/>
          </a:xfrm>
          <a:custGeom>
            <a:avLst/>
            <a:gdLst>
              <a:gd name="T0" fmla="*/ 2147483647 w 287"/>
              <a:gd name="T1" fmla="*/ 0 h 287"/>
              <a:gd name="T2" fmla="*/ 0 w 287"/>
              <a:gd name="T3" fmla="*/ 2147483647 h 287"/>
              <a:gd name="T4" fmla="*/ 0 w 287"/>
              <a:gd name="T5" fmla="*/ 2147483647 h 287"/>
              <a:gd name="T6" fmla="*/ 2147483647 w 287"/>
              <a:gd name="T7" fmla="*/ 2147483647 h 287"/>
              <a:gd name="T8" fmla="*/ 2147483647 w 287"/>
              <a:gd name="T9" fmla="*/ 2147483647 h 287"/>
              <a:gd name="T10" fmla="*/ 2147483647 w 287"/>
              <a:gd name="T11" fmla="*/ 2147483647 h 287"/>
              <a:gd name="T12" fmla="*/ 2147483647 w 287"/>
              <a:gd name="T13" fmla="*/ 2147483647 h 287"/>
              <a:gd name="T14" fmla="*/ 2147483647 w 287"/>
              <a:gd name="T15" fmla="*/ 0 h 287"/>
              <a:gd name="T16" fmla="*/ 2147483647 w 287"/>
              <a:gd name="T17" fmla="*/ 0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7"/>
              <a:gd name="T28" fmla="*/ 0 h 287"/>
              <a:gd name="T29" fmla="*/ 287 w 287"/>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7" h="287">
                <a:moveTo>
                  <a:pt x="143" y="0"/>
                </a:moveTo>
                <a:lnTo>
                  <a:pt x="0" y="143"/>
                </a:lnTo>
                <a:lnTo>
                  <a:pt x="143" y="287"/>
                </a:lnTo>
                <a:lnTo>
                  <a:pt x="287" y="143"/>
                </a:lnTo>
                <a:lnTo>
                  <a:pt x="143" y="0"/>
                </a:lnTo>
                <a:close/>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75" name="Freeform 5"/>
          <p:cNvSpPr>
            <a:spLocks/>
          </p:cNvSpPr>
          <p:nvPr/>
        </p:nvSpPr>
        <p:spPr bwMode="auto">
          <a:xfrm>
            <a:off x="2033588" y="2714625"/>
            <a:ext cx="455612" cy="455613"/>
          </a:xfrm>
          <a:custGeom>
            <a:avLst/>
            <a:gdLst>
              <a:gd name="T0" fmla="*/ 2147483647 w 287"/>
              <a:gd name="T1" fmla="*/ 0 h 287"/>
              <a:gd name="T2" fmla="*/ 0 w 287"/>
              <a:gd name="T3" fmla="*/ 2147483647 h 287"/>
              <a:gd name="T4" fmla="*/ 2147483647 w 287"/>
              <a:gd name="T5" fmla="*/ 2147483647 h 287"/>
              <a:gd name="T6" fmla="*/ 2147483647 w 287"/>
              <a:gd name="T7" fmla="*/ 2147483647 h 287"/>
              <a:gd name="T8" fmla="*/ 2147483647 w 287"/>
              <a:gd name="T9" fmla="*/ 0 h 287"/>
              <a:gd name="T10" fmla="*/ 0 60000 65536"/>
              <a:gd name="T11" fmla="*/ 0 60000 65536"/>
              <a:gd name="T12" fmla="*/ 0 60000 65536"/>
              <a:gd name="T13" fmla="*/ 0 60000 65536"/>
              <a:gd name="T14" fmla="*/ 0 60000 65536"/>
              <a:gd name="T15" fmla="*/ 0 w 287"/>
              <a:gd name="T16" fmla="*/ 0 h 287"/>
              <a:gd name="T17" fmla="*/ 287 w 287"/>
              <a:gd name="T18" fmla="*/ 287 h 287"/>
            </a:gdLst>
            <a:ahLst/>
            <a:cxnLst>
              <a:cxn ang="T10">
                <a:pos x="T0" y="T1"/>
              </a:cxn>
              <a:cxn ang="T11">
                <a:pos x="T2" y="T3"/>
              </a:cxn>
              <a:cxn ang="T12">
                <a:pos x="T4" y="T5"/>
              </a:cxn>
              <a:cxn ang="T13">
                <a:pos x="T6" y="T7"/>
              </a:cxn>
              <a:cxn ang="T14">
                <a:pos x="T8" y="T9"/>
              </a:cxn>
            </a:cxnLst>
            <a:rect l="T15" t="T16" r="T17" b="T18"/>
            <a:pathLst>
              <a:path w="287" h="287">
                <a:moveTo>
                  <a:pt x="143" y="0"/>
                </a:moveTo>
                <a:lnTo>
                  <a:pt x="0" y="143"/>
                </a:lnTo>
                <a:lnTo>
                  <a:pt x="143" y="287"/>
                </a:lnTo>
                <a:lnTo>
                  <a:pt x="287" y="143"/>
                </a:lnTo>
                <a:lnTo>
                  <a:pt x="143" y="0"/>
                </a:lnTo>
                <a:close/>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76" name="Oval 6"/>
          <p:cNvSpPr>
            <a:spLocks noChangeArrowheads="1"/>
          </p:cNvSpPr>
          <p:nvPr/>
        </p:nvSpPr>
        <p:spPr bwMode="auto">
          <a:xfrm>
            <a:off x="1474788" y="1335088"/>
            <a:ext cx="139700" cy="165100"/>
          </a:xfrm>
          <a:prstGeom prst="ellipse">
            <a:avLst/>
          </a:prstGeom>
          <a:solidFill>
            <a:srgbClr val="FFFFFF"/>
          </a:solidFill>
          <a:ln w="9525">
            <a:noFill/>
            <a:round/>
            <a:headEnd/>
            <a:tailEnd/>
          </a:ln>
        </p:spPr>
        <p:txBody>
          <a:bodyPr/>
          <a:lstStyle/>
          <a:p>
            <a:endParaRPr lang="ko-KR" altLang="en-US">
              <a:solidFill>
                <a:srgbClr val="FFFFFF"/>
              </a:solidFill>
              <a:ea typeface="굴림" pitchFamily="50" charset="-127"/>
            </a:endParaRPr>
          </a:p>
        </p:txBody>
      </p:sp>
      <p:sp>
        <p:nvSpPr>
          <p:cNvPr id="32777" name="Oval 7"/>
          <p:cNvSpPr>
            <a:spLocks noChangeArrowheads="1"/>
          </p:cNvSpPr>
          <p:nvPr/>
        </p:nvSpPr>
        <p:spPr bwMode="auto">
          <a:xfrm>
            <a:off x="1462088" y="1322388"/>
            <a:ext cx="165100" cy="190500"/>
          </a:xfrm>
          <a:prstGeom prst="ellipse">
            <a:avLst/>
          </a:pr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78" name="Freeform 8"/>
          <p:cNvSpPr>
            <a:spLocks/>
          </p:cNvSpPr>
          <p:nvPr/>
        </p:nvSpPr>
        <p:spPr bwMode="auto">
          <a:xfrm>
            <a:off x="1335088" y="223361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3"/>
                </a:lnTo>
                <a:lnTo>
                  <a:pt x="144" y="287"/>
                </a:lnTo>
                <a:lnTo>
                  <a:pt x="288" y="143"/>
                </a:lnTo>
                <a:lnTo>
                  <a:pt x="144" y="0"/>
                </a:lnTo>
                <a:close/>
              </a:path>
            </a:pathLst>
          </a:custGeom>
          <a:solidFill>
            <a:srgbClr val="FFFFFF"/>
          </a:solidFill>
          <a:ln w="9525">
            <a:noFill/>
            <a:round/>
            <a:headEnd/>
            <a:tailEnd/>
          </a:ln>
        </p:spPr>
        <p:txBody>
          <a:bodyPr/>
          <a:lstStyle/>
          <a:p>
            <a:endParaRPr lang="ko-KR" altLang="en-US">
              <a:solidFill>
                <a:srgbClr val="FFFFFF"/>
              </a:solidFill>
              <a:ea typeface="굴림" pitchFamily="50" charset="-127"/>
            </a:endParaRPr>
          </a:p>
        </p:txBody>
      </p:sp>
      <p:sp>
        <p:nvSpPr>
          <p:cNvPr id="32779" name="Freeform 9"/>
          <p:cNvSpPr>
            <a:spLocks/>
          </p:cNvSpPr>
          <p:nvPr/>
        </p:nvSpPr>
        <p:spPr bwMode="auto">
          <a:xfrm>
            <a:off x="1335088" y="2233613"/>
            <a:ext cx="457200" cy="455612"/>
          </a:xfrm>
          <a:custGeom>
            <a:avLst/>
            <a:gdLst>
              <a:gd name="T0" fmla="*/ 2147483647 w 288"/>
              <a:gd name="T1" fmla="*/ 0 h 287"/>
              <a:gd name="T2" fmla="*/ 0 w 288"/>
              <a:gd name="T3" fmla="*/ 2147483647 h 287"/>
              <a:gd name="T4" fmla="*/ 0 w 288"/>
              <a:gd name="T5" fmla="*/ 2147483647 h 287"/>
              <a:gd name="T6" fmla="*/ 2147483647 w 288"/>
              <a:gd name="T7" fmla="*/ 2147483647 h 287"/>
              <a:gd name="T8" fmla="*/ 2147483647 w 288"/>
              <a:gd name="T9" fmla="*/ 2147483647 h 287"/>
              <a:gd name="T10" fmla="*/ 2147483647 w 288"/>
              <a:gd name="T11" fmla="*/ 2147483647 h 287"/>
              <a:gd name="T12" fmla="*/ 2147483647 w 288"/>
              <a:gd name="T13" fmla="*/ 2147483647 h 287"/>
              <a:gd name="T14" fmla="*/ 2147483647 w 288"/>
              <a:gd name="T15" fmla="*/ 0 h 287"/>
              <a:gd name="T16" fmla="*/ 2147483647 w 288"/>
              <a:gd name="T17" fmla="*/ 0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287"/>
              <a:gd name="T29" fmla="*/ 288 w 288"/>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287">
                <a:moveTo>
                  <a:pt x="144" y="0"/>
                </a:moveTo>
                <a:lnTo>
                  <a:pt x="0" y="143"/>
                </a:lnTo>
                <a:lnTo>
                  <a:pt x="144" y="287"/>
                </a:lnTo>
                <a:lnTo>
                  <a:pt x="288" y="143"/>
                </a:lnTo>
                <a:lnTo>
                  <a:pt x="144" y="0"/>
                </a:lnTo>
                <a:close/>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80" name="Freeform 10"/>
          <p:cNvSpPr>
            <a:spLocks/>
          </p:cNvSpPr>
          <p:nvPr/>
        </p:nvSpPr>
        <p:spPr bwMode="auto">
          <a:xfrm>
            <a:off x="1322388" y="222091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3"/>
                </a:lnTo>
                <a:lnTo>
                  <a:pt x="144" y="287"/>
                </a:lnTo>
                <a:lnTo>
                  <a:pt x="288" y="143"/>
                </a:lnTo>
                <a:lnTo>
                  <a:pt x="144" y="0"/>
                </a:lnTo>
                <a:close/>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81" name="Freeform 11"/>
          <p:cNvSpPr>
            <a:spLocks/>
          </p:cNvSpPr>
          <p:nvPr/>
        </p:nvSpPr>
        <p:spPr bwMode="auto">
          <a:xfrm>
            <a:off x="1335088" y="391636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4"/>
                </a:lnTo>
                <a:lnTo>
                  <a:pt x="144" y="287"/>
                </a:lnTo>
                <a:lnTo>
                  <a:pt x="288" y="144"/>
                </a:lnTo>
                <a:lnTo>
                  <a:pt x="144" y="0"/>
                </a:lnTo>
                <a:close/>
              </a:path>
            </a:pathLst>
          </a:custGeom>
          <a:solidFill>
            <a:srgbClr val="FFFFFF"/>
          </a:solidFill>
          <a:ln w="9525">
            <a:noFill/>
            <a:round/>
            <a:headEnd/>
            <a:tailEnd/>
          </a:ln>
        </p:spPr>
        <p:txBody>
          <a:bodyPr/>
          <a:lstStyle/>
          <a:p>
            <a:endParaRPr lang="ko-KR" altLang="en-US">
              <a:solidFill>
                <a:srgbClr val="FFFFFF"/>
              </a:solidFill>
              <a:ea typeface="굴림" pitchFamily="50" charset="-127"/>
            </a:endParaRPr>
          </a:p>
        </p:txBody>
      </p:sp>
      <p:sp>
        <p:nvSpPr>
          <p:cNvPr id="32782" name="Freeform 12"/>
          <p:cNvSpPr>
            <a:spLocks/>
          </p:cNvSpPr>
          <p:nvPr/>
        </p:nvSpPr>
        <p:spPr bwMode="auto">
          <a:xfrm>
            <a:off x="1335088" y="3916363"/>
            <a:ext cx="457200" cy="455612"/>
          </a:xfrm>
          <a:custGeom>
            <a:avLst/>
            <a:gdLst>
              <a:gd name="T0" fmla="*/ 2147483647 w 288"/>
              <a:gd name="T1" fmla="*/ 0 h 287"/>
              <a:gd name="T2" fmla="*/ 0 w 288"/>
              <a:gd name="T3" fmla="*/ 2147483647 h 287"/>
              <a:gd name="T4" fmla="*/ 0 w 288"/>
              <a:gd name="T5" fmla="*/ 2147483647 h 287"/>
              <a:gd name="T6" fmla="*/ 2147483647 w 288"/>
              <a:gd name="T7" fmla="*/ 2147483647 h 287"/>
              <a:gd name="T8" fmla="*/ 2147483647 w 288"/>
              <a:gd name="T9" fmla="*/ 2147483647 h 287"/>
              <a:gd name="T10" fmla="*/ 2147483647 w 288"/>
              <a:gd name="T11" fmla="*/ 2147483647 h 287"/>
              <a:gd name="T12" fmla="*/ 2147483647 w 288"/>
              <a:gd name="T13" fmla="*/ 2147483647 h 287"/>
              <a:gd name="T14" fmla="*/ 2147483647 w 288"/>
              <a:gd name="T15" fmla="*/ 0 h 287"/>
              <a:gd name="T16" fmla="*/ 2147483647 w 288"/>
              <a:gd name="T17" fmla="*/ 0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287"/>
              <a:gd name="T29" fmla="*/ 288 w 288"/>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287">
                <a:moveTo>
                  <a:pt x="144" y="0"/>
                </a:moveTo>
                <a:lnTo>
                  <a:pt x="0" y="144"/>
                </a:lnTo>
                <a:lnTo>
                  <a:pt x="144" y="287"/>
                </a:lnTo>
                <a:lnTo>
                  <a:pt x="288" y="144"/>
                </a:lnTo>
                <a:lnTo>
                  <a:pt x="144" y="0"/>
                </a:lnTo>
                <a:close/>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83" name="Freeform 13"/>
          <p:cNvSpPr>
            <a:spLocks/>
          </p:cNvSpPr>
          <p:nvPr/>
        </p:nvSpPr>
        <p:spPr bwMode="auto">
          <a:xfrm>
            <a:off x="1322388" y="3903663"/>
            <a:ext cx="457200" cy="455612"/>
          </a:xfrm>
          <a:custGeom>
            <a:avLst/>
            <a:gdLst>
              <a:gd name="T0" fmla="*/ 2147483647 w 288"/>
              <a:gd name="T1" fmla="*/ 0 h 287"/>
              <a:gd name="T2" fmla="*/ 0 w 288"/>
              <a:gd name="T3" fmla="*/ 2147483647 h 287"/>
              <a:gd name="T4" fmla="*/ 2147483647 w 288"/>
              <a:gd name="T5" fmla="*/ 2147483647 h 287"/>
              <a:gd name="T6" fmla="*/ 2147483647 w 288"/>
              <a:gd name="T7" fmla="*/ 2147483647 h 287"/>
              <a:gd name="T8" fmla="*/ 2147483647 w 288"/>
              <a:gd name="T9" fmla="*/ 0 h 287"/>
              <a:gd name="T10" fmla="*/ 0 60000 65536"/>
              <a:gd name="T11" fmla="*/ 0 60000 65536"/>
              <a:gd name="T12" fmla="*/ 0 60000 65536"/>
              <a:gd name="T13" fmla="*/ 0 60000 65536"/>
              <a:gd name="T14" fmla="*/ 0 60000 65536"/>
              <a:gd name="T15" fmla="*/ 0 w 288"/>
              <a:gd name="T16" fmla="*/ 0 h 287"/>
              <a:gd name="T17" fmla="*/ 288 w 288"/>
              <a:gd name="T18" fmla="*/ 287 h 287"/>
            </a:gdLst>
            <a:ahLst/>
            <a:cxnLst>
              <a:cxn ang="T10">
                <a:pos x="T0" y="T1"/>
              </a:cxn>
              <a:cxn ang="T11">
                <a:pos x="T2" y="T3"/>
              </a:cxn>
              <a:cxn ang="T12">
                <a:pos x="T4" y="T5"/>
              </a:cxn>
              <a:cxn ang="T13">
                <a:pos x="T6" y="T7"/>
              </a:cxn>
              <a:cxn ang="T14">
                <a:pos x="T8" y="T9"/>
              </a:cxn>
            </a:cxnLst>
            <a:rect l="T15" t="T16" r="T17" b="T18"/>
            <a:pathLst>
              <a:path w="288" h="287">
                <a:moveTo>
                  <a:pt x="144" y="0"/>
                </a:moveTo>
                <a:lnTo>
                  <a:pt x="0" y="144"/>
                </a:lnTo>
                <a:lnTo>
                  <a:pt x="144" y="287"/>
                </a:lnTo>
                <a:lnTo>
                  <a:pt x="288" y="144"/>
                </a:lnTo>
                <a:lnTo>
                  <a:pt x="144" y="0"/>
                </a:lnTo>
                <a:close/>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84" name="Freeform 14"/>
          <p:cNvSpPr>
            <a:spLocks/>
          </p:cNvSpPr>
          <p:nvPr/>
        </p:nvSpPr>
        <p:spPr bwMode="auto">
          <a:xfrm>
            <a:off x="1817688" y="2460625"/>
            <a:ext cx="455612" cy="152400"/>
          </a:xfrm>
          <a:custGeom>
            <a:avLst/>
            <a:gdLst>
              <a:gd name="T0" fmla="*/ 0 w 287"/>
              <a:gd name="T1" fmla="*/ 0 h 96"/>
              <a:gd name="T2" fmla="*/ 2147483647 w 287"/>
              <a:gd name="T3" fmla="*/ 0 h 96"/>
              <a:gd name="T4" fmla="*/ 2147483647 w 287"/>
              <a:gd name="T5" fmla="*/ 0 h 96"/>
              <a:gd name="T6" fmla="*/ 2147483647 w 287"/>
              <a:gd name="T7" fmla="*/ 2147483647 h 96"/>
              <a:gd name="T8" fmla="*/ 2147483647 w 287"/>
              <a:gd name="T9" fmla="*/ 2147483647 h 96"/>
              <a:gd name="T10" fmla="*/ 0 60000 65536"/>
              <a:gd name="T11" fmla="*/ 0 60000 65536"/>
              <a:gd name="T12" fmla="*/ 0 60000 65536"/>
              <a:gd name="T13" fmla="*/ 0 60000 65536"/>
              <a:gd name="T14" fmla="*/ 0 60000 65536"/>
              <a:gd name="T15" fmla="*/ 0 w 287"/>
              <a:gd name="T16" fmla="*/ 0 h 96"/>
              <a:gd name="T17" fmla="*/ 287 w 287"/>
              <a:gd name="T18" fmla="*/ 96 h 96"/>
            </a:gdLst>
            <a:ahLst/>
            <a:cxnLst>
              <a:cxn ang="T10">
                <a:pos x="T0" y="T1"/>
              </a:cxn>
              <a:cxn ang="T11">
                <a:pos x="T2" y="T3"/>
              </a:cxn>
              <a:cxn ang="T12">
                <a:pos x="T4" y="T5"/>
              </a:cxn>
              <a:cxn ang="T13">
                <a:pos x="T6" y="T7"/>
              </a:cxn>
              <a:cxn ang="T14">
                <a:pos x="T8" y="T9"/>
              </a:cxn>
            </a:cxnLst>
            <a:rect l="T15" t="T16" r="T17" b="T18"/>
            <a:pathLst>
              <a:path w="287" h="96">
                <a:moveTo>
                  <a:pt x="0" y="0"/>
                </a:moveTo>
                <a:lnTo>
                  <a:pt x="287" y="0"/>
                </a:lnTo>
                <a:lnTo>
                  <a:pt x="287" y="96"/>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85" name="Freeform 15"/>
          <p:cNvSpPr>
            <a:spLocks/>
          </p:cNvSpPr>
          <p:nvPr/>
        </p:nvSpPr>
        <p:spPr bwMode="auto">
          <a:xfrm>
            <a:off x="1804988" y="2447925"/>
            <a:ext cx="455612" cy="152400"/>
          </a:xfrm>
          <a:custGeom>
            <a:avLst/>
            <a:gdLst>
              <a:gd name="T0" fmla="*/ 0 w 287"/>
              <a:gd name="T1" fmla="*/ 0 h 96"/>
              <a:gd name="T2" fmla="*/ 2147483647 w 287"/>
              <a:gd name="T3" fmla="*/ 0 h 96"/>
              <a:gd name="T4" fmla="*/ 2147483647 w 287"/>
              <a:gd name="T5" fmla="*/ 2147483647 h 96"/>
              <a:gd name="T6" fmla="*/ 0 60000 65536"/>
              <a:gd name="T7" fmla="*/ 0 60000 65536"/>
              <a:gd name="T8" fmla="*/ 0 60000 65536"/>
              <a:gd name="T9" fmla="*/ 0 w 287"/>
              <a:gd name="T10" fmla="*/ 0 h 96"/>
              <a:gd name="T11" fmla="*/ 287 w 287"/>
              <a:gd name="T12" fmla="*/ 96 h 96"/>
            </a:gdLst>
            <a:ahLst/>
            <a:cxnLst>
              <a:cxn ang="T6">
                <a:pos x="T0" y="T1"/>
              </a:cxn>
              <a:cxn ang="T7">
                <a:pos x="T2" y="T3"/>
              </a:cxn>
              <a:cxn ang="T8">
                <a:pos x="T4" y="T5"/>
              </a:cxn>
            </a:cxnLst>
            <a:rect l="T9" t="T10" r="T11" b="T12"/>
            <a:pathLst>
              <a:path w="287" h="96">
                <a:moveTo>
                  <a:pt x="0" y="0"/>
                </a:moveTo>
                <a:lnTo>
                  <a:pt x="287" y="0"/>
                </a:lnTo>
                <a:lnTo>
                  <a:pt x="287" y="96"/>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86" name="Line 16"/>
          <p:cNvSpPr>
            <a:spLocks noChangeShapeType="1"/>
          </p:cNvSpPr>
          <p:nvPr/>
        </p:nvSpPr>
        <p:spPr bwMode="auto">
          <a:xfrm>
            <a:off x="1525588" y="1487488"/>
            <a:ext cx="1587" cy="708025"/>
          </a:xfrm>
          <a:prstGeom prst="line">
            <a:avLst/>
          </a:prstGeom>
          <a:noFill/>
          <a:ln w="30163">
            <a:solidFill>
              <a:srgbClr val="000000"/>
            </a:solidFill>
            <a:round/>
            <a:headEnd/>
            <a:tailEnd/>
          </a:ln>
        </p:spPr>
        <p:txBody>
          <a:bodyPr/>
          <a:lstStyle/>
          <a:p>
            <a:endParaRPr lang="ko-KR" altLang="en-US">
              <a:solidFill>
                <a:srgbClr val="FFFFFF"/>
              </a:solidFill>
            </a:endParaRPr>
          </a:p>
        </p:txBody>
      </p:sp>
      <p:sp>
        <p:nvSpPr>
          <p:cNvPr id="32787" name="Rectangle 17"/>
          <p:cNvSpPr>
            <a:spLocks noChangeArrowheads="1"/>
          </p:cNvSpPr>
          <p:nvPr/>
        </p:nvSpPr>
        <p:spPr bwMode="auto">
          <a:xfrm>
            <a:off x="1335088" y="1676400"/>
            <a:ext cx="393700" cy="303213"/>
          </a:xfrm>
          <a:prstGeom prst="rect">
            <a:avLst/>
          </a:prstGeom>
          <a:solidFill>
            <a:srgbClr val="FFFFFF"/>
          </a:solidFill>
          <a:ln w="9525">
            <a:noFill/>
            <a:miter lim="800000"/>
            <a:headEnd/>
            <a:tailEnd/>
          </a:ln>
        </p:spPr>
        <p:txBody>
          <a:bodyPr/>
          <a:lstStyle/>
          <a:p>
            <a:endParaRPr lang="ko-KR" altLang="en-US">
              <a:solidFill>
                <a:srgbClr val="FFFFFF"/>
              </a:solidFill>
              <a:ea typeface="굴림" pitchFamily="50" charset="-127"/>
            </a:endParaRPr>
          </a:p>
        </p:txBody>
      </p:sp>
      <p:sp>
        <p:nvSpPr>
          <p:cNvPr id="32788" name="Rectangle 18"/>
          <p:cNvSpPr>
            <a:spLocks noChangeArrowheads="1"/>
          </p:cNvSpPr>
          <p:nvPr/>
        </p:nvSpPr>
        <p:spPr bwMode="auto">
          <a:xfrm>
            <a:off x="1322388" y="1663700"/>
            <a:ext cx="419100" cy="328613"/>
          </a:xfrm>
          <a:prstGeom prst="rect">
            <a:avLst/>
          </a:prstGeom>
          <a:noFill/>
          <a:ln w="30163">
            <a:solidFill>
              <a:srgbClr val="000000"/>
            </a:solidFill>
            <a:miter lim="800000"/>
            <a:headEnd/>
            <a:tailEnd/>
          </a:ln>
        </p:spPr>
        <p:txBody>
          <a:bodyPr/>
          <a:lstStyle/>
          <a:p>
            <a:endParaRPr lang="ko-KR" altLang="en-US">
              <a:solidFill>
                <a:srgbClr val="FFFFFF"/>
              </a:solidFill>
              <a:ea typeface="굴림" pitchFamily="50" charset="-127"/>
            </a:endParaRPr>
          </a:p>
        </p:txBody>
      </p:sp>
      <p:sp>
        <p:nvSpPr>
          <p:cNvPr id="32789" name="Freeform 19"/>
          <p:cNvSpPr>
            <a:spLocks/>
          </p:cNvSpPr>
          <p:nvPr/>
        </p:nvSpPr>
        <p:spPr bwMode="auto">
          <a:xfrm>
            <a:off x="955675" y="2422525"/>
            <a:ext cx="341313" cy="406400"/>
          </a:xfrm>
          <a:custGeom>
            <a:avLst/>
            <a:gdLst>
              <a:gd name="T0" fmla="*/ 2147483647 w 215"/>
              <a:gd name="T1" fmla="*/ 0 h 256"/>
              <a:gd name="T2" fmla="*/ 0 w 215"/>
              <a:gd name="T3" fmla="*/ 0 h 256"/>
              <a:gd name="T4" fmla="*/ 0 w 215"/>
              <a:gd name="T5" fmla="*/ 2147483647 h 256"/>
              <a:gd name="T6" fmla="*/ 0 60000 65536"/>
              <a:gd name="T7" fmla="*/ 0 60000 65536"/>
              <a:gd name="T8" fmla="*/ 0 60000 65536"/>
              <a:gd name="T9" fmla="*/ 0 w 215"/>
              <a:gd name="T10" fmla="*/ 0 h 256"/>
              <a:gd name="T11" fmla="*/ 215 w 215"/>
              <a:gd name="T12" fmla="*/ 256 h 256"/>
            </a:gdLst>
            <a:ahLst/>
            <a:cxnLst>
              <a:cxn ang="T6">
                <a:pos x="T0" y="T1"/>
              </a:cxn>
              <a:cxn ang="T7">
                <a:pos x="T2" y="T3"/>
              </a:cxn>
              <a:cxn ang="T8">
                <a:pos x="T4" y="T5"/>
              </a:cxn>
            </a:cxnLst>
            <a:rect l="T9" t="T10" r="T11" b="T12"/>
            <a:pathLst>
              <a:path w="215" h="256">
                <a:moveTo>
                  <a:pt x="215" y="0"/>
                </a:moveTo>
                <a:lnTo>
                  <a:pt x="0" y="0"/>
                </a:lnTo>
                <a:lnTo>
                  <a:pt x="0" y="256"/>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90" name="Freeform 20"/>
          <p:cNvSpPr>
            <a:spLocks/>
          </p:cNvSpPr>
          <p:nvPr/>
        </p:nvSpPr>
        <p:spPr bwMode="auto">
          <a:xfrm>
            <a:off x="2501900" y="2954338"/>
            <a:ext cx="279400" cy="228600"/>
          </a:xfrm>
          <a:custGeom>
            <a:avLst/>
            <a:gdLst>
              <a:gd name="T0" fmla="*/ 0 w 176"/>
              <a:gd name="T1" fmla="*/ 0 h 144"/>
              <a:gd name="T2" fmla="*/ 2147483647 w 176"/>
              <a:gd name="T3" fmla="*/ 0 h 144"/>
              <a:gd name="T4" fmla="*/ 2147483647 w 176"/>
              <a:gd name="T5" fmla="*/ 0 h 144"/>
              <a:gd name="T6" fmla="*/ 2147483647 w 176"/>
              <a:gd name="T7" fmla="*/ 2147483647 h 144"/>
              <a:gd name="T8" fmla="*/ 2147483647 w 176"/>
              <a:gd name="T9" fmla="*/ 2147483647 h 144"/>
              <a:gd name="T10" fmla="*/ 0 60000 65536"/>
              <a:gd name="T11" fmla="*/ 0 60000 65536"/>
              <a:gd name="T12" fmla="*/ 0 60000 65536"/>
              <a:gd name="T13" fmla="*/ 0 60000 65536"/>
              <a:gd name="T14" fmla="*/ 0 60000 65536"/>
              <a:gd name="T15" fmla="*/ 0 w 176"/>
              <a:gd name="T16" fmla="*/ 0 h 144"/>
              <a:gd name="T17" fmla="*/ 176 w 176"/>
              <a:gd name="T18" fmla="*/ 144 h 144"/>
            </a:gdLst>
            <a:ahLst/>
            <a:cxnLst>
              <a:cxn ang="T10">
                <a:pos x="T0" y="T1"/>
              </a:cxn>
              <a:cxn ang="T11">
                <a:pos x="T2" y="T3"/>
              </a:cxn>
              <a:cxn ang="T12">
                <a:pos x="T4" y="T5"/>
              </a:cxn>
              <a:cxn ang="T13">
                <a:pos x="T6" y="T7"/>
              </a:cxn>
              <a:cxn ang="T14">
                <a:pos x="T8" y="T9"/>
              </a:cxn>
            </a:cxnLst>
            <a:rect l="T15" t="T16" r="T17" b="T18"/>
            <a:pathLst>
              <a:path w="176" h="144">
                <a:moveTo>
                  <a:pt x="0" y="0"/>
                </a:moveTo>
                <a:lnTo>
                  <a:pt x="176" y="0"/>
                </a:lnTo>
                <a:lnTo>
                  <a:pt x="176" y="144"/>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91" name="Freeform 21"/>
          <p:cNvSpPr>
            <a:spLocks/>
          </p:cNvSpPr>
          <p:nvPr/>
        </p:nvSpPr>
        <p:spPr bwMode="auto">
          <a:xfrm>
            <a:off x="2489200" y="2941638"/>
            <a:ext cx="279400" cy="228600"/>
          </a:xfrm>
          <a:custGeom>
            <a:avLst/>
            <a:gdLst>
              <a:gd name="T0" fmla="*/ 0 w 176"/>
              <a:gd name="T1" fmla="*/ 0 h 144"/>
              <a:gd name="T2" fmla="*/ 2147483647 w 176"/>
              <a:gd name="T3" fmla="*/ 0 h 144"/>
              <a:gd name="T4" fmla="*/ 2147483647 w 176"/>
              <a:gd name="T5" fmla="*/ 2147483647 h 144"/>
              <a:gd name="T6" fmla="*/ 0 60000 65536"/>
              <a:gd name="T7" fmla="*/ 0 60000 65536"/>
              <a:gd name="T8" fmla="*/ 0 60000 65536"/>
              <a:gd name="T9" fmla="*/ 0 w 176"/>
              <a:gd name="T10" fmla="*/ 0 h 144"/>
              <a:gd name="T11" fmla="*/ 176 w 176"/>
              <a:gd name="T12" fmla="*/ 144 h 144"/>
            </a:gdLst>
            <a:ahLst/>
            <a:cxnLst>
              <a:cxn ang="T6">
                <a:pos x="T0" y="T1"/>
              </a:cxn>
              <a:cxn ang="T7">
                <a:pos x="T2" y="T3"/>
              </a:cxn>
              <a:cxn ang="T8">
                <a:pos x="T4" y="T5"/>
              </a:cxn>
            </a:cxnLst>
            <a:rect l="T9" t="T10" r="T11" b="T12"/>
            <a:pathLst>
              <a:path w="176" h="144">
                <a:moveTo>
                  <a:pt x="0" y="0"/>
                </a:moveTo>
                <a:lnTo>
                  <a:pt x="176" y="0"/>
                </a:lnTo>
                <a:lnTo>
                  <a:pt x="176" y="144"/>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92" name="Freeform 22"/>
          <p:cNvSpPr>
            <a:spLocks/>
          </p:cNvSpPr>
          <p:nvPr/>
        </p:nvSpPr>
        <p:spPr bwMode="auto">
          <a:xfrm>
            <a:off x="1817688" y="2954338"/>
            <a:ext cx="252412" cy="279400"/>
          </a:xfrm>
          <a:custGeom>
            <a:avLst/>
            <a:gdLst>
              <a:gd name="T0" fmla="*/ 2147483647 w 159"/>
              <a:gd name="T1" fmla="*/ 0 h 176"/>
              <a:gd name="T2" fmla="*/ 0 w 159"/>
              <a:gd name="T3" fmla="*/ 0 h 176"/>
              <a:gd name="T4" fmla="*/ 0 w 159"/>
              <a:gd name="T5" fmla="*/ 0 h 176"/>
              <a:gd name="T6" fmla="*/ 0 w 159"/>
              <a:gd name="T7" fmla="*/ 2147483647 h 176"/>
              <a:gd name="T8" fmla="*/ 0 w 159"/>
              <a:gd name="T9" fmla="*/ 2147483647 h 176"/>
              <a:gd name="T10" fmla="*/ 0 60000 65536"/>
              <a:gd name="T11" fmla="*/ 0 60000 65536"/>
              <a:gd name="T12" fmla="*/ 0 60000 65536"/>
              <a:gd name="T13" fmla="*/ 0 60000 65536"/>
              <a:gd name="T14" fmla="*/ 0 60000 65536"/>
              <a:gd name="T15" fmla="*/ 0 w 159"/>
              <a:gd name="T16" fmla="*/ 0 h 176"/>
              <a:gd name="T17" fmla="*/ 159 w 159"/>
              <a:gd name="T18" fmla="*/ 176 h 176"/>
            </a:gdLst>
            <a:ahLst/>
            <a:cxnLst>
              <a:cxn ang="T10">
                <a:pos x="T0" y="T1"/>
              </a:cxn>
              <a:cxn ang="T11">
                <a:pos x="T2" y="T3"/>
              </a:cxn>
              <a:cxn ang="T12">
                <a:pos x="T4" y="T5"/>
              </a:cxn>
              <a:cxn ang="T13">
                <a:pos x="T6" y="T7"/>
              </a:cxn>
              <a:cxn ang="T14">
                <a:pos x="T8" y="T9"/>
              </a:cxn>
            </a:cxnLst>
            <a:rect l="T15" t="T16" r="T17" b="T18"/>
            <a:pathLst>
              <a:path w="159" h="176">
                <a:moveTo>
                  <a:pt x="159" y="0"/>
                </a:moveTo>
                <a:lnTo>
                  <a:pt x="0" y="0"/>
                </a:lnTo>
                <a:lnTo>
                  <a:pt x="0" y="176"/>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93" name="Freeform 23"/>
          <p:cNvSpPr>
            <a:spLocks/>
          </p:cNvSpPr>
          <p:nvPr/>
        </p:nvSpPr>
        <p:spPr bwMode="auto">
          <a:xfrm>
            <a:off x="1804988" y="2941638"/>
            <a:ext cx="252412" cy="279400"/>
          </a:xfrm>
          <a:custGeom>
            <a:avLst/>
            <a:gdLst>
              <a:gd name="T0" fmla="*/ 2147483647 w 159"/>
              <a:gd name="T1" fmla="*/ 0 h 176"/>
              <a:gd name="T2" fmla="*/ 0 w 159"/>
              <a:gd name="T3" fmla="*/ 0 h 176"/>
              <a:gd name="T4" fmla="*/ 0 w 159"/>
              <a:gd name="T5" fmla="*/ 2147483647 h 176"/>
              <a:gd name="T6" fmla="*/ 0 60000 65536"/>
              <a:gd name="T7" fmla="*/ 0 60000 65536"/>
              <a:gd name="T8" fmla="*/ 0 60000 65536"/>
              <a:gd name="T9" fmla="*/ 0 w 159"/>
              <a:gd name="T10" fmla="*/ 0 h 176"/>
              <a:gd name="T11" fmla="*/ 159 w 159"/>
              <a:gd name="T12" fmla="*/ 176 h 176"/>
            </a:gdLst>
            <a:ahLst/>
            <a:cxnLst>
              <a:cxn ang="T6">
                <a:pos x="T0" y="T1"/>
              </a:cxn>
              <a:cxn ang="T7">
                <a:pos x="T2" y="T3"/>
              </a:cxn>
              <a:cxn ang="T8">
                <a:pos x="T4" y="T5"/>
              </a:cxn>
            </a:cxnLst>
            <a:rect l="T9" t="T10" r="T11" b="T12"/>
            <a:pathLst>
              <a:path w="159" h="176">
                <a:moveTo>
                  <a:pt x="159" y="0"/>
                </a:moveTo>
                <a:lnTo>
                  <a:pt x="0" y="0"/>
                </a:lnTo>
                <a:lnTo>
                  <a:pt x="0" y="176"/>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94" name="Freeform 24"/>
          <p:cNvSpPr>
            <a:spLocks/>
          </p:cNvSpPr>
          <p:nvPr/>
        </p:nvSpPr>
        <p:spPr bwMode="auto">
          <a:xfrm>
            <a:off x="1792288" y="3371850"/>
            <a:ext cx="989012" cy="139700"/>
          </a:xfrm>
          <a:custGeom>
            <a:avLst/>
            <a:gdLst>
              <a:gd name="T0" fmla="*/ 0 w 623"/>
              <a:gd name="T1" fmla="*/ 0 h 88"/>
              <a:gd name="T2" fmla="*/ 0 w 623"/>
              <a:gd name="T3" fmla="*/ 2147483647 h 88"/>
              <a:gd name="T4" fmla="*/ 0 w 623"/>
              <a:gd name="T5" fmla="*/ 2147483647 h 88"/>
              <a:gd name="T6" fmla="*/ 2147483647 w 623"/>
              <a:gd name="T7" fmla="*/ 2147483647 h 88"/>
              <a:gd name="T8" fmla="*/ 2147483647 w 623"/>
              <a:gd name="T9" fmla="*/ 2147483647 h 88"/>
              <a:gd name="T10" fmla="*/ 2147483647 w 623"/>
              <a:gd name="T11" fmla="*/ 0 h 88"/>
              <a:gd name="T12" fmla="*/ 2147483647 w 623"/>
              <a:gd name="T13" fmla="*/ 0 h 88"/>
              <a:gd name="T14" fmla="*/ 0 60000 65536"/>
              <a:gd name="T15" fmla="*/ 0 60000 65536"/>
              <a:gd name="T16" fmla="*/ 0 60000 65536"/>
              <a:gd name="T17" fmla="*/ 0 60000 65536"/>
              <a:gd name="T18" fmla="*/ 0 60000 65536"/>
              <a:gd name="T19" fmla="*/ 0 60000 65536"/>
              <a:gd name="T20" fmla="*/ 0 60000 65536"/>
              <a:gd name="T21" fmla="*/ 0 w 623"/>
              <a:gd name="T22" fmla="*/ 0 h 88"/>
              <a:gd name="T23" fmla="*/ 623 w 623"/>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3" h="88">
                <a:moveTo>
                  <a:pt x="0" y="0"/>
                </a:moveTo>
                <a:lnTo>
                  <a:pt x="0" y="88"/>
                </a:lnTo>
                <a:lnTo>
                  <a:pt x="623" y="88"/>
                </a:lnTo>
                <a:lnTo>
                  <a:pt x="623" y="0"/>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795" name="Rectangle 26"/>
          <p:cNvSpPr>
            <a:spLocks noChangeArrowheads="1"/>
          </p:cNvSpPr>
          <p:nvPr/>
        </p:nvSpPr>
        <p:spPr bwMode="auto">
          <a:xfrm>
            <a:off x="1563688" y="3043238"/>
            <a:ext cx="393700" cy="303212"/>
          </a:xfrm>
          <a:prstGeom prst="rect">
            <a:avLst/>
          </a:prstGeom>
          <a:solidFill>
            <a:srgbClr val="FFFFFF"/>
          </a:solidFill>
          <a:ln w="9525">
            <a:noFill/>
            <a:miter lim="800000"/>
            <a:headEnd/>
            <a:tailEnd/>
          </a:ln>
        </p:spPr>
        <p:txBody>
          <a:bodyPr/>
          <a:lstStyle/>
          <a:p>
            <a:endParaRPr lang="ko-KR" altLang="en-US">
              <a:solidFill>
                <a:srgbClr val="FFFFFF"/>
              </a:solidFill>
              <a:ea typeface="굴림" pitchFamily="50" charset="-127"/>
            </a:endParaRPr>
          </a:p>
        </p:txBody>
      </p:sp>
      <p:sp>
        <p:nvSpPr>
          <p:cNvPr id="32796" name="Rectangle 27"/>
          <p:cNvSpPr>
            <a:spLocks noChangeArrowheads="1"/>
          </p:cNvSpPr>
          <p:nvPr/>
        </p:nvSpPr>
        <p:spPr bwMode="auto">
          <a:xfrm>
            <a:off x="1550988" y="3030538"/>
            <a:ext cx="419100" cy="328612"/>
          </a:xfrm>
          <a:prstGeom prst="rect">
            <a:avLst/>
          </a:prstGeom>
          <a:noFill/>
          <a:ln w="30163">
            <a:solidFill>
              <a:srgbClr val="000000"/>
            </a:solidFill>
            <a:miter lim="800000"/>
            <a:headEnd/>
            <a:tailEnd/>
          </a:ln>
        </p:spPr>
        <p:txBody>
          <a:bodyPr/>
          <a:lstStyle/>
          <a:p>
            <a:endParaRPr lang="ko-KR" altLang="en-US">
              <a:solidFill>
                <a:srgbClr val="FFFFFF"/>
              </a:solidFill>
              <a:ea typeface="굴림" pitchFamily="50" charset="-127"/>
            </a:endParaRPr>
          </a:p>
        </p:txBody>
      </p:sp>
      <p:sp>
        <p:nvSpPr>
          <p:cNvPr id="32797" name="Rectangle 28"/>
          <p:cNvSpPr>
            <a:spLocks noChangeArrowheads="1"/>
          </p:cNvSpPr>
          <p:nvPr/>
        </p:nvSpPr>
        <p:spPr bwMode="auto">
          <a:xfrm>
            <a:off x="2565400" y="3043238"/>
            <a:ext cx="393700" cy="303212"/>
          </a:xfrm>
          <a:prstGeom prst="rect">
            <a:avLst/>
          </a:prstGeom>
          <a:solidFill>
            <a:srgbClr val="FFFFFF"/>
          </a:solidFill>
          <a:ln w="9525">
            <a:noFill/>
            <a:miter lim="800000"/>
            <a:headEnd/>
            <a:tailEnd/>
          </a:ln>
        </p:spPr>
        <p:txBody>
          <a:bodyPr/>
          <a:lstStyle/>
          <a:p>
            <a:endParaRPr lang="ko-KR" altLang="en-US">
              <a:solidFill>
                <a:srgbClr val="FFFFFF"/>
              </a:solidFill>
              <a:ea typeface="굴림" pitchFamily="50" charset="-127"/>
            </a:endParaRPr>
          </a:p>
        </p:txBody>
      </p:sp>
      <p:sp>
        <p:nvSpPr>
          <p:cNvPr id="32798" name="Rectangle 29"/>
          <p:cNvSpPr>
            <a:spLocks noChangeArrowheads="1"/>
          </p:cNvSpPr>
          <p:nvPr/>
        </p:nvSpPr>
        <p:spPr bwMode="auto">
          <a:xfrm>
            <a:off x="2552700" y="3030538"/>
            <a:ext cx="419100" cy="328612"/>
          </a:xfrm>
          <a:prstGeom prst="rect">
            <a:avLst/>
          </a:prstGeom>
          <a:noFill/>
          <a:ln w="30163">
            <a:solidFill>
              <a:srgbClr val="000000"/>
            </a:solidFill>
            <a:miter lim="800000"/>
            <a:headEnd/>
            <a:tailEnd/>
          </a:ln>
        </p:spPr>
        <p:txBody>
          <a:bodyPr/>
          <a:lstStyle/>
          <a:p>
            <a:endParaRPr lang="ko-KR" altLang="en-US">
              <a:solidFill>
                <a:srgbClr val="FFFFFF"/>
              </a:solidFill>
              <a:ea typeface="굴림" pitchFamily="50" charset="-127"/>
            </a:endParaRPr>
          </a:p>
        </p:txBody>
      </p:sp>
      <p:sp>
        <p:nvSpPr>
          <p:cNvPr id="32799" name="Rectangle 30"/>
          <p:cNvSpPr>
            <a:spLocks noChangeArrowheads="1"/>
          </p:cNvSpPr>
          <p:nvPr/>
        </p:nvSpPr>
        <p:spPr bwMode="auto">
          <a:xfrm>
            <a:off x="765175" y="2865438"/>
            <a:ext cx="392113" cy="317500"/>
          </a:xfrm>
          <a:prstGeom prst="rect">
            <a:avLst/>
          </a:prstGeom>
          <a:solidFill>
            <a:srgbClr val="FFFFFF"/>
          </a:solidFill>
          <a:ln w="9525">
            <a:noFill/>
            <a:miter lim="800000"/>
            <a:headEnd/>
            <a:tailEnd/>
          </a:ln>
        </p:spPr>
        <p:txBody>
          <a:bodyPr/>
          <a:lstStyle/>
          <a:p>
            <a:endParaRPr lang="ko-KR" altLang="en-US">
              <a:solidFill>
                <a:srgbClr val="FFFFFF"/>
              </a:solidFill>
              <a:ea typeface="굴림" pitchFamily="50" charset="-127"/>
            </a:endParaRPr>
          </a:p>
        </p:txBody>
      </p:sp>
      <p:sp>
        <p:nvSpPr>
          <p:cNvPr id="32800" name="Rectangle 31"/>
          <p:cNvSpPr>
            <a:spLocks noChangeArrowheads="1"/>
          </p:cNvSpPr>
          <p:nvPr/>
        </p:nvSpPr>
        <p:spPr bwMode="auto">
          <a:xfrm>
            <a:off x="752475" y="2852738"/>
            <a:ext cx="417513" cy="342900"/>
          </a:xfrm>
          <a:prstGeom prst="rect">
            <a:avLst/>
          </a:prstGeom>
          <a:noFill/>
          <a:ln w="30163">
            <a:solidFill>
              <a:srgbClr val="000000"/>
            </a:solidFill>
            <a:miter lim="800000"/>
            <a:headEnd/>
            <a:tailEnd/>
          </a:ln>
        </p:spPr>
        <p:txBody>
          <a:bodyPr/>
          <a:lstStyle/>
          <a:p>
            <a:endParaRPr lang="ko-KR" altLang="en-US">
              <a:solidFill>
                <a:srgbClr val="FFFFFF"/>
              </a:solidFill>
              <a:ea typeface="굴림" pitchFamily="50" charset="-127"/>
            </a:endParaRPr>
          </a:p>
        </p:txBody>
      </p:sp>
      <p:sp>
        <p:nvSpPr>
          <p:cNvPr id="32801" name="Line 32"/>
          <p:cNvSpPr>
            <a:spLocks noChangeShapeType="1"/>
          </p:cNvSpPr>
          <p:nvPr/>
        </p:nvSpPr>
        <p:spPr bwMode="auto">
          <a:xfrm>
            <a:off x="1550988" y="3689350"/>
            <a:ext cx="1587" cy="227013"/>
          </a:xfrm>
          <a:prstGeom prst="line">
            <a:avLst/>
          </a:prstGeom>
          <a:noFill/>
          <a:ln w="30163">
            <a:solidFill>
              <a:srgbClr val="000000"/>
            </a:solidFill>
            <a:round/>
            <a:headEnd/>
            <a:tailEnd/>
          </a:ln>
        </p:spPr>
        <p:txBody>
          <a:bodyPr/>
          <a:lstStyle/>
          <a:p>
            <a:endParaRPr lang="ko-KR" altLang="en-US">
              <a:solidFill>
                <a:srgbClr val="FFFFFF"/>
              </a:solidFill>
            </a:endParaRPr>
          </a:p>
        </p:txBody>
      </p:sp>
      <p:sp>
        <p:nvSpPr>
          <p:cNvPr id="32802" name="Line 33"/>
          <p:cNvSpPr>
            <a:spLocks noChangeShapeType="1"/>
          </p:cNvSpPr>
          <p:nvPr/>
        </p:nvSpPr>
        <p:spPr bwMode="auto">
          <a:xfrm>
            <a:off x="1538288" y="4371975"/>
            <a:ext cx="1587" cy="227013"/>
          </a:xfrm>
          <a:prstGeom prst="line">
            <a:avLst/>
          </a:prstGeom>
          <a:noFill/>
          <a:ln w="30163">
            <a:solidFill>
              <a:srgbClr val="000000"/>
            </a:solidFill>
            <a:round/>
            <a:headEnd/>
            <a:tailEnd/>
          </a:ln>
        </p:spPr>
        <p:txBody>
          <a:bodyPr/>
          <a:lstStyle/>
          <a:p>
            <a:endParaRPr lang="ko-KR" altLang="en-US">
              <a:solidFill>
                <a:srgbClr val="FFFFFF"/>
              </a:solidFill>
            </a:endParaRPr>
          </a:p>
        </p:txBody>
      </p:sp>
      <p:sp>
        <p:nvSpPr>
          <p:cNvPr id="32803" name="Oval 34"/>
          <p:cNvSpPr>
            <a:spLocks noChangeArrowheads="1"/>
          </p:cNvSpPr>
          <p:nvPr/>
        </p:nvSpPr>
        <p:spPr bwMode="auto">
          <a:xfrm>
            <a:off x="1487488" y="4611688"/>
            <a:ext cx="139700" cy="177800"/>
          </a:xfrm>
          <a:prstGeom prst="ellipse">
            <a:avLst/>
          </a:prstGeom>
          <a:solidFill>
            <a:srgbClr val="FFFFFF"/>
          </a:solidFill>
          <a:ln w="9525">
            <a:noFill/>
            <a:round/>
            <a:headEnd/>
            <a:tailEnd/>
          </a:ln>
        </p:spPr>
        <p:txBody>
          <a:bodyPr/>
          <a:lstStyle/>
          <a:p>
            <a:endParaRPr lang="ko-KR" altLang="en-US">
              <a:solidFill>
                <a:srgbClr val="FFFFFF"/>
              </a:solidFill>
              <a:ea typeface="굴림" pitchFamily="50" charset="-127"/>
            </a:endParaRPr>
          </a:p>
        </p:txBody>
      </p:sp>
      <p:sp>
        <p:nvSpPr>
          <p:cNvPr id="32804" name="Oval 35"/>
          <p:cNvSpPr>
            <a:spLocks noChangeArrowheads="1"/>
          </p:cNvSpPr>
          <p:nvPr/>
        </p:nvSpPr>
        <p:spPr bwMode="auto">
          <a:xfrm>
            <a:off x="1474788" y="4598988"/>
            <a:ext cx="165100" cy="203200"/>
          </a:xfrm>
          <a:prstGeom prst="ellipse">
            <a:avLst/>
          </a:pr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805" name="Freeform 36"/>
          <p:cNvSpPr>
            <a:spLocks/>
          </p:cNvSpPr>
          <p:nvPr/>
        </p:nvSpPr>
        <p:spPr bwMode="auto">
          <a:xfrm>
            <a:off x="587375" y="2182813"/>
            <a:ext cx="976313" cy="1936750"/>
          </a:xfrm>
          <a:custGeom>
            <a:avLst/>
            <a:gdLst>
              <a:gd name="T0" fmla="*/ 2147483647 w 615"/>
              <a:gd name="T1" fmla="*/ 2147483647 h 1220"/>
              <a:gd name="T2" fmla="*/ 0 w 615"/>
              <a:gd name="T3" fmla="*/ 2147483647 h 1220"/>
              <a:gd name="T4" fmla="*/ 0 w 615"/>
              <a:gd name="T5" fmla="*/ 2147483647 h 1220"/>
              <a:gd name="T6" fmla="*/ 0 w 615"/>
              <a:gd name="T7" fmla="*/ 0 h 1220"/>
              <a:gd name="T8" fmla="*/ 0 w 615"/>
              <a:gd name="T9" fmla="*/ 0 h 1220"/>
              <a:gd name="T10" fmla="*/ 2147483647 w 615"/>
              <a:gd name="T11" fmla="*/ 0 h 1220"/>
              <a:gd name="T12" fmla="*/ 2147483647 w 615"/>
              <a:gd name="T13" fmla="*/ 0 h 1220"/>
              <a:gd name="T14" fmla="*/ 0 60000 65536"/>
              <a:gd name="T15" fmla="*/ 0 60000 65536"/>
              <a:gd name="T16" fmla="*/ 0 60000 65536"/>
              <a:gd name="T17" fmla="*/ 0 60000 65536"/>
              <a:gd name="T18" fmla="*/ 0 60000 65536"/>
              <a:gd name="T19" fmla="*/ 0 60000 65536"/>
              <a:gd name="T20" fmla="*/ 0 60000 65536"/>
              <a:gd name="T21" fmla="*/ 0 w 615"/>
              <a:gd name="T22" fmla="*/ 0 h 1220"/>
              <a:gd name="T23" fmla="*/ 615 w 615"/>
              <a:gd name="T24" fmla="*/ 1220 h 12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1220">
                <a:moveTo>
                  <a:pt x="471" y="1220"/>
                </a:moveTo>
                <a:lnTo>
                  <a:pt x="0" y="1220"/>
                </a:lnTo>
                <a:lnTo>
                  <a:pt x="0" y="0"/>
                </a:lnTo>
                <a:lnTo>
                  <a:pt x="615" y="0"/>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806" name="Freeform 37"/>
          <p:cNvSpPr>
            <a:spLocks/>
          </p:cNvSpPr>
          <p:nvPr/>
        </p:nvSpPr>
        <p:spPr bwMode="auto">
          <a:xfrm>
            <a:off x="574675" y="2170113"/>
            <a:ext cx="976313" cy="1936750"/>
          </a:xfrm>
          <a:custGeom>
            <a:avLst/>
            <a:gdLst>
              <a:gd name="T0" fmla="*/ 2147483647 w 615"/>
              <a:gd name="T1" fmla="*/ 2147483647 h 1220"/>
              <a:gd name="T2" fmla="*/ 0 w 615"/>
              <a:gd name="T3" fmla="*/ 2147483647 h 1220"/>
              <a:gd name="T4" fmla="*/ 0 w 615"/>
              <a:gd name="T5" fmla="*/ 0 h 1220"/>
              <a:gd name="T6" fmla="*/ 2147483647 w 615"/>
              <a:gd name="T7" fmla="*/ 0 h 1220"/>
              <a:gd name="T8" fmla="*/ 0 60000 65536"/>
              <a:gd name="T9" fmla="*/ 0 60000 65536"/>
              <a:gd name="T10" fmla="*/ 0 60000 65536"/>
              <a:gd name="T11" fmla="*/ 0 60000 65536"/>
              <a:gd name="T12" fmla="*/ 0 w 615"/>
              <a:gd name="T13" fmla="*/ 0 h 1220"/>
              <a:gd name="T14" fmla="*/ 615 w 615"/>
              <a:gd name="T15" fmla="*/ 1220 h 1220"/>
            </a:gdLst>
            <a:ahLst/>
            <a:cxnLst>
              <a:cxn ang="T8">
                <a:pos x="T0" y="T1"/>
              </a:cxn>
              <a:cxn ang="T9">
                <a:pos x="T2" y="T3"/>
              </a:cxn>
              <a:cxn ang="T10">
                <a:pos x="T4" y="T5"/>
              </a:cxn>
              <a:cxn ang="T11">
                <a:pos x="T6" y="T7"/>
              </a:cxn>
            </a:cxnLst>
            <a:rect l="T12" t="T13" r="T14" b="T15"/>
            <a:pathLst>
              <a:path w="615" h="1220">
                <a:moveTo>
                  <a:pt x="471" y="1220"/>
                </a:moveTo>
                <a:lnTo>
                  <a:pt x="0" y="1220"/>
                </a:lnTo>
                <a:lnTo>
                  <a:pt x="0" y="0"/>
                </a:lnTo>
                <a:lnTo>
                  <a:pt x="615" y="0"/>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grpSp>
        <p:nvGrpSpPr>
          <p:cNvPr id="32807" name="Group 38"/>
          <p:cNvGrpSpPr>
            <a:grpSpLocks/>
          </p:cNvGrpSpPr>
          <p:nvPr/>
        </p:nvGrpSpPr>
        <p:grpSpPr bwMode="auto">
          <a:xfrm>
            <a:off x="1373188" y="2132013"/>
            <a:ext cx="203200" cy="88900"/>
            <a:chOff x="903" y="1334"/>
            <a:chExt cx="128" cy="56"/>
          </a:xfrm>
        </p:grpSpPr>
        <p:sp>
          <p:nvSpPr>
            <p:cNvPr id="32834" name="Freeform 39"/>
            <p:cNvSpPr>
              <a:spLocks/>
            </p:cNvSpPr>
            <p:nvPr/>
          </p:nvSpPr>
          <p:spPr bwMode="auto">
            <a:xfrm>
              <a:off x="911" y="1334"/>
              <a:ext cx="120" cy="56"/>
            </a:xfrm>
            <a:custGeom>
              <a:avLst/>
              <a:gdLst>
                <a:gd name="T0" fmla="*/ 120 w 120"/>
                <a:gd name="T1" fmla="*/ 32 h 56"/>
                <a:gd name="T2" fmla="*/ 0 w 120"/>
                <a:gd name="T3" fmla="*/ 56 h 56"/>
                <a:gd name="T4" fmla="*/ 0 w 120"/>
                <a:gd name="T5" fmla="*/ 32 h 56"/>
                <a:gd name="T6" fmla="*/ 0 w 120"/>
                <a:gd name="T7" fmla="*/ 0 h 56"/>
                <a:gd name="T8" fmla="*/ 120 w 120"/>
                <a:gd name="T9" fmla="*/ 32 h 56"/>
                <a:gd name="T10" fmla="*/ 0 60000 65536"/>
                <a:gd name="T11" fmla="*/ 0 60000 65536"/>
                <a:gd name="T12" fmla="*/ 0 60000 65536"/>
                <a:gd name="T13" fmla="*/ 0 60000 65536"/>
                <a:gd name="T14" fmla="*/ 0 60000 65536"/>
                <a:gd name="T15" fmla="*/ 0 w 120"/>
                <a:gd name="T16" fmla="*/ 0 h 56"/>
                <a:gd name="T17" fmla="*/ 120 w 120"/>
                <a:gd name="T18" fmla="*/ 56 h 56"/>
              </a:gdLst>
              <a:ahLst/>
              <a:cxnLst>
                <a:cxn ang="T10">
                  <a:pos x="T0" y="T1"/>
                </a:cxn>
                <a:cxn ang="T11">
                  <a:pos x="T2" y="T3"/>
                </a:cxn>
                <a:cxn ang="T12">
                  <a:pos x="T4" y="T5"/>
                </a:cxn>
                <a:cxn ang="T13">
                  <a:pos x="T6" y="T7"/>
                </a:cxn>
                <a:cxn ang="T14">
                  <a:pos x="T8" y="T9"/>
                </a:cxn>
              </a:cxnLst>
              <a:rect l="T15" t="T16" r="T17" b="T18"/>
              <a:pathLst>
                <a:path w="120" h="56">
                  <a:moveTo>
                    <a:pt x="120" y="32"/>
                  </a:moveTo>
                  <a:lnTo>
                    <a:pt x="0" y="56"/>
                  </a:lnTo>
                  <a:lnTo>
                    <a:pt x="0" y="32"/>
                  </a:lnTo>
                  <a:lnTo>
                    <a:pt x="0" y="0"/>
                  </a:lnTo>
                  <a:lnTo>
                    <a:pt x="120" y="32"/>
                  </a:lnTo>
                  <a:close/>
                </a:path>
              </a:pathLst>
            </a:custGeom>
            <a:solidFill>
              <a:srgbClr val="000000"/>
            </a:solidFill>
            <a:ln w="9525">
              <a:noFill/>
              <a:round/>
              <a:headEnd/>
              <a:tailEnd/>
            </a:ln>
          </p:spPr>
          <p:txBody>
            <a:bodyPr/>
            <a:lstStyle/>
            <a:p>
              <a:endParaRPr lang="ko-KR" altLang="en-US">
                <a:solidFill>
                  <a:srgbClr val="FFFFFF"/>
                </a:solidFill>
                <a:ea typeface="굴림" pitchFamily="50" charset="-127"/>
              </a:endParaRPr>
            </a:p>
          </p:txBody>
        </p:sp>
        <p:sp>
          <p:nvSpPr>
            <p:cNvPr id="32835" name="Line 40"/>
            <p:cNvSpPr>
              <a:spLocks noChangeShapeType="1"/>
            </p:cNvSpPr>
            <p:nvPr/>
          </p:nvSpPr>
          <p:spPr bwMode="auto">
            <a:xfrm>
              <a:off x="903" y="1366"/>
              <a:ext cx="8" cy="1"/>
            </a:xfrm>
            <a:prstGeom prst="line">
              <a:avLst/>
            </a:prstGeom>
            <a:noFill/>
            <a:ln w="17463">
              <a:solidFill>
                <a:srgbClr val="000000"/>
              </a:solidFill>
              <a:round/>
              <a:headEnd/>
              <a:tailEnd/>
            </a:ln>
          </p:spPr>
          <p:txBody>
            <a:bodyPr/>
            <a:lstStyle/>
            <a:p>
              <a:endParaRPr lang="ko-KR" altLang="en-US">
                <a:solidFill>
                  <a:srgbClr val="FFFFFF"/>
                </a:solidFill>
              </a:endParaRPr>
            </a:p>
          </p:txBody>
        </p:sp>
      </p:grpSp>
      <p:grpSp>
        <p:nvGrpSpPr>
          <p:cNvPr id="32808" name="Group 41"/>
          <p:cNvGrpSpPr>
            <a:grpSpLocks/>
          </p:cNvGrpSpPr>
          <p:nvPr/>
        </p:nvGrpSpPr>
        <p:grpSpPr bwMode="auto">
          <a:xfrm>
            <a:off x="2222500" y="2498725"/>
            <a:ext cx="88900" cy="254000"/>
            <a:chOff x="1438" y="1565"/>
            <a:chExt cx="56" cy="160"/>
          </a:xfrm>
        </p:grpSpPr>
        <p:sp>
          <p:nvSpPr>
            <p:cNvPr id="32832" name="Freeform 42"/>
            <p:cNvSpPr>
              <a:spLocks/>
            </p:cNvSpPr>
            <p:nvPr/>
          </p:nvSpPr>
          <p:spPr bwMode="auto">
            <a:xfrm>
              <a:off x="1438" y="1613"/>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w="9525">
              <a:noFill/>
              <a:round/>
              <a:headEnd/>
              <a:tailEnd/>
            </a:ln>
          </p:spPr>
          <p:txBody>
            <a:bodyPr/>
            <a:lstStyle/>
            <a:p>
              <a:endParaRPr lang="ko-KR" altLang="en-US">
                <a:solidFill>
                  <a:srgbClr val="FFFFFF"/>
                </a:solidFill>
                <a:ea typeface="굴림" pitchFamily="50" charset="-127"/>
              </a:endParaRPr>
            </a:p>
          </p:txBody>
        </p:sp>
        <p:sp>
          <p:nvSpPr>
            <p:cNvPr id="32833" name="Line 43"/>
            <p:cNvSpPr>
              <a:spLocks noChangeShapeType="1"/>
            </p:cNvSpPr>
            <p:nvPr/>
          </p:nvSpPr>
          <p:spPr bwMode="auto">
            <a:xfrm>
              <a:off x="1462" y="1565"/>
              <a:ext cx="1" cy="48"/>
            </a:xfrm>
            <a:prstGeom prst="line">
              <a:avLst/>
            </a:prstGeom>
            <a:noFill/>
            <a:ln w="17463">
              <a:solidFill>
                <a:srgbClr val="000000"/>
              </a:solidFill>
              <a:round/>
              <a:headEnd/>
              <a:tailEnd/>
            </a:ln>
          </p:spPr>
          <p:txBody>
            <a:bodyPr/>
            <a:lstStyle/>
            <a:p>
              <a:endParaRPr lang="ko-KR" altLang="en-US">
                <a:solidFill>
                  <a:srgbClr val="FFFFFF"/>
                </a:solidFill>
              </a:endParaRPr>
            </a:p>
          </p:txBody>
        </p:sp>
      </p:grpSp>
      <p:grpSp>
        <p:nvGrpSpPr>
          <p:cNvPr id="32809" name="Group 44"/>
          <p:cNvGrpSpPr>
            <a:grpSpLocks/>
          </p:cNvGrpSpPr>
          <p:nvPr/>
        </p:nvGrpSpPr>
        <p:grpSpPr bwMode="auto">
          <a:xfrm>
            <a:off x="917575" y="2638425"/>
            <a:ext cx="88900" cy="227013"/>
            <a:chOff x="616" y="1653"/>
            <a:chExt cx="56" cy="143"/>
          </a:xfrm>
        </p:grpSpPr>
        <p:sp>
          <p:nvSpPr>
            <p:cNvPr id="32830" name="Freeform 45"/>
            <p:cNvSpPr>
              <a:spLocks/>
            </p:cNvSpPr>
            <p:nvPr/>
          </p:nvSpPr>
          <p:spPr bwMode="auto">
            <a:xfrm>
              <a:off x="616" y="1685"/>
              <a:ext cx="56" cy="111"/>
            </a:xfrm>
            <a:custGeom>
              <a:avLst/>
              <a:gdLst>
                <a:gd name="T0" fmla="*/ 32 w 56"/>
                <a:gd name="T1" fmla="*/ 111 h 111"/>
                <a:gd name="T2" fmla="*/ 0 w 56"/>
                <a:gd name="T3" fmla="*/ 0 h 111"/>
                <a:gd name="T4" fmla="*/ 32 w 56"/>
                <a:gd name="T5" fmla="*/ 0 h 111"/>
                <a:gd name="T6" fmla="*/ 56 w 56"/>
                <a:gd name="T7" fmla="*/ 0 h 111"/>
                <a:gd name="T8" fmla="*/ 32 w 56"/>
                <a:gd name="T9" fmla="*/ 111 h 111"/>
                <a:gd name="T10" fmla="*/ 0 60000 65536"/>
                <a:gd name="T11" fmla="*/ 0 60000 65536"/>
                <a:gd name="T12" fmla="*/ 0 60000 65536"/>
                <a:gd name="T13" fmla="*/ 0 60000 65536"/>
                <a:gd name="T14" fmla="*/ 0 60000 65536"/>
                <a:gd name="T15" fmla="*/ 0 w 56"/>
                <a:gd name="T16" fmla="*/ 0 h 111"/>
                <a:gd name="T17" fmla="*/ 56 w 56"/>
                <a:gd name="T18" fmla="*/ 111 h 111"/>
              </a:gdLst>
              <a:ahLst/>
              <a:cxnLst>
                <a:cxn ang="T10">
                  <a:pos x="T0" y="T1"/>
                </a:cxn>
                <a:cxn ang="T11">
                  <a:pos x="T2" y="T3"/>
                </a:cxn>
                <a:cxn ang="T12">
                  <a:pos x="T4" y="T5"/>
                </a:cxn>
                <a:cxn ang="T13">
                  <a:pos x="T6" y="T7"/>
                </a:cxn>
                <a:cxn ang="T14">
                  <a:pos x="T8" y="T9"/>
                </a:cxn>
              </a:cxnLst>
              <a:rect l="T15" t="T16" r="T17" b="T18"/>
              <a:pathLst>
                <a:path w="56" h="111">
                  <a:moveTo>
                    <a:pt x="32" y="111"/>
                  </a:moveTo>
                  <a:lnTo>
                    <a:pt x="0" y="0"/>
                  </a:lnTo>
                  <a:lnTo>
                    <a:pt x="32" y="0"/>
                  </a:lnTo>
                  <a:lnTo>
                    <a:pt x="56" y="0"/>
                  </a:lnTo>
                  <a:lnTo>
                    <a:pt x="32" y="111"/>
                  </a:lnTo>
                  <a:close/>
                </a:path>
              </a:pathLst>
            </a:custGeom>
            <a:solidFill>
              <a:srgbClr val="000000"/>
            </a:solidFill>
            <a:ln w="9525">
              <a:noFill/>
              <a:round/>
              <a:headEnd/>
              <a:tailEnd/>
            </a:ln>
          </p:spPr>
          <p:txBody>
            <a:bodyPr/>
            <a:lstStyle/>
            <a:p>
              <a:endParaRPr lang="ko-KR" altLang="en-US">
                <a:solidFill>
                  <a:srgbClr val="FFFFFF"/>
                </a:solidFill>
                <a:ea typeface="굴림" pitchFamily="50" charset="-127"/>
              </a:endParaRPr>
            </a:p>
          </p:txBody>
        </p:sp>
        <p:sp>
          <p:nvSpPr>
            <p:cNvPr id="32831" name="Line 46"/>
            <p:cNvSpPr>
              <a:spLocks noChangeShapeType="1"/>
            </p:cNvSpPr>
            <p:nvPr/>
          </p:nvSpPr>
          <p:spPr bwMode="auto">
            <a:xfrm>
              <a:off x="648" y="1653"/>
              <a:ext cx="1" cy="32"/>
            </a:xfrm>
            <a:prstGeom prst="line">
              <a:avLst/>
            </a:prstGeom>
            <a:noFill/>
            <a:ln w="17463">
              <a:solidFill>
                <a:srgbClr val="000000"/>
              </a:solidFill>
              <a:round/>
              <a:headEnd/>
              <a:tailEnd/>
            </a:ln>
          </p:spPr>
          <p:txBody>
            <a:bodyPr/>
            <a:lstStyle/>
            <a:p>
              <a:endParaRPr lang="ko-KR" altLang="en-US">
                <a:solidFill>
                  <a:srgbClr val="FFFFFF"/>
                </a:solidFill>
              </a:endParaRPr>
            </a:p>
          </p:txBody>
        </p:sp>
      </p:grpSp>
      <p:grpSp>
        <p:nvGrpSpPr>
          <p:cNvPr id="32810" name="Group 47"/>
          <p:cNvGrpSpPr>
            <a:grpSpLocks/>
          </p:cNvGrpSpPr>
          <p:nvPr/>
        </p:nvGrpSpPr>
        <p:grpSpPr bwMode="auto">
          <a:xfrm>
            <a:off x="1512888" y="3702050"/>
            <a:ext cx="88900" cy="252413"/>
            <a:chOff x="991" y="2323"/>
            <a:chExt cx="56" cy="159"/>
          </a:xfrm>
        </p:grpSpPr>
        <p:sp>
          <p:nvSpPr>
            <p:cNvPr id="32828" name="Freeform 48"/>
            <p:cNvSpPr>
              <a:spLocks/>
            </p:cNvSpPr>
            <p:nvPr/>
          </p:nvSpPr>
          <p:spPr bwMode="auto">
            <a:xfrm>
              <a:off x="991" y="2370"/>
              <a:ext cx="56" cy="112"/>
            </a:xfrm>
            <a:custGeom>
              <a:avLst/>
              <a:gdLst>
                <a:gd name="T0" fmla="*/ 32 w 56"/>
                <a:gd name="T1" fmla="*/ 112 h 112"/>
                <a:gd name="T2" fmla="*/ 0 w 56"/>
                <a:gd name="T3" fmla="*/ 0 h 112"/>
                <a:gd name="T4" fmla="*/ 32 w 56"/>
                <a:gd name="T5" fmla="*/ 0 h 112"/>
                <a:gd name="T6" fmla="*/ 56 w 56"/>
                <a:gd name="T7" fmla="*/ 0 h 112"/>
                <a:gd name="T8" fmla="*/ 32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32" y="112"/>
                  </a:moveTo>
                  <a:lnTo>
                    <a:pt x="0" y="0"/>
                  </a:lnTo>
                  <a:lnTo>
                    <a:pt x="32" y="0"/>
                  </a:lnTo>
                  <a:lnTo>
                    <a:pt x="56" y="0"/>
                  </a:lnTo>
                  <a:lnTo>
                    <a:pt x="32" y="112"/>
                  </a:lnTo>
                  <a:close/>
                </a:path>
              </a:pathLst>
            </a:custGeom>
            <a:solidFill>
              <a:srgbClr val="000000"/>
            </a:solidFill>
            <a:ln w="9525">
              <a:noFill/>
              <a:round/>
              <a:headEnd/>
              <a:tailEnd/>
            </a:ln>
          </p:spPr>
          <p:txBody>
            <a:bodyPr/>
            <a:lstStyle/>
            <a:p>
              <a:endParaRPr lang="ko-KR" altLang="en-US">
                <a:solidFill>
                  <a:srgbClr val="FFFFFF"/>
                </a:solidFill>
                <a:ea typeface="굴림" pitchFamily="50" charset="-127"/>
              </a:endParaRPr>
            </a:p>
          </p:txBody>
        </p:sp>
        <p:sp>
          <p:nvSpPr>
            <p:cNvPr id="32829" name="Line 49"/>
            <p:cNvSpPr>
              <a:spLocks noChangeShapeType="1"/>
            </p:cNvSpPr>
            <p:nvPr/>
          </p:nvSpPr>
          <p:spPr bwMode="auto">
            <a:xfrm>
              <a:off x="1023" y="2323"/>
              <a:ext cx="1" cy="47"/>
            </a:xfrm>
            <a:prstGeom prst="line">
              <a:avLst/>
            </a:prstGeom>
            <a:noFill/>
            <a:ln w="17463">
              <a:solidFill>
                <a:srgbClr val="000000"/>
              </a:solidFill>
              <a:round/>
              <a:headEnd/>
              <a:tailEnd/>
            </a:ln>
          </p:spPr>
          <p:txBody>
            <a:bodyPr/>
            <a:lstStyle/>
            <a:p>
              <a:endParaRPr lang="ko-KR" altLang="en-US">
                <a:solidFill>
                  <a:srgbClr val="FFFFFF"/>
                </a:solidFill>
              </a:endParaRPr>
            </a:p>
          </p:txBody>
        </p:sp>
      </p:grpSp>
      <p:grpSp>
        <p:nvGrpSpPr>
          <p:cNvPr id="32811" name="Group 50"/>
          <p:cNvGrpSpPr>
            <a:grpSpLocks/>
          </p:cNvGrpSpPr>
          <p:nvPr/>
        </p:nvGrpSpPr>
        <p:grpSpPr bwMode="auto">
          <a:xfrm>
            <a:off x="1487488" y="2017713"/>
            <a:ext cx="88900" cy="190500"/>
            <a:chOff x="975" y="1262"/>
            <a:chExt cx="56" cy="120"/>
          </a:xfrm>
        </p:grpSpPr>
        <p:sp>
          <p:nvSpPr>
            <p:cNvPr id="32826" name="Freeform 51"/>
            <p:cNvSpPr>
              <a:spLocks/>
            </p:cNvSpPr>
            <p:nvPr/>
          </p:nvSpPr>
          <p:spPr bwMode="auto">
            <a:xfrm>
              <a:off x="975" y="1270"/>
              <a:ext cx="56" cy="112"/>
            </a:xfrm>
            <a:custGeom>
              <a:avLst/>
              <a:gdLst>
                <a:gd name="T0" fmla="*/ 32 w 56"/>
                <a:gd name="T1" fmla="*/ 112 h 112"/>
                <a:gd name="T2" fmla="*/ 0 w 56"/>
                <a:gd name="T3" fmla="*/ 0 h 112"/>
                <a:gd name="T4" fmla="*/ 32 w 56"/>
                <a:gd name="T5" fmla="*/ 0 h 112"/>
                <a:gd name="T6" fmla="*/ 56 w 56"/>
                <a:gd name="T7" fmla="*/ 0 h 112"/>
                <a:gd name="T8" fmla="*/ 32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32" y="112"/>
                  </a:moveTo>
                  <a:lnTo>
                    <a:pt x="0" y="0"/>
                  </a:lnTo>
                  <a:lnTo>
                    <a:pt x="32" y="0"/>
                  </a:lnTo>
                  <a:lnTo>
                    <a:pt x="56" y="0"/>
                  </a:lnTo>
                  <a:lnTo>
                    <a:pt x="32" y="112"/>
                  </a:lnTo>
                  <a:close/>
                </a:path>
              </a:pathLst>
            </a:custGeom>
            <a:solidFill>
              <a:srgbClr val="000000"/>
            </a:solidFill>
            <a:ln w="9525">
              <a:noFill/>
              <a:round/>
              <a:headEnd/>
              <a:tailEnd/>
            </a:ln>
          </p:spPr>
          <p:txBody>
            <a:bodyPr/>
            <a:lstStyle/>
            <a:p>
              <a:endParaRPr lang="ko-KR" altLang="en-US">
                <a:solidFill>
                  <a:srgbClr val="FFFFFF"/>
                </a:solidFill>
                <a:ea typeface="굴림" pitchFamily="50" charset="-127"/>
              </a:endParaRPr>
            </a:p>
          </p:txBody>
        </p:sp>
        <p:sp>
          <p:nvSpPr>
            <p:cNvPr id="32827" name="Line 52"/>
            <p:cNvSpPr>
              <a:spLocks noChangeShapeType="1"/>
            </p:cNvSpPr>
            <p:nvPr/>
          </p:nvSpPr>
          <p:spPr bwMode="auto">
            <a:xfrm>
              <a:off x="1007" y="1262"/>
              <a:ext cx="1" cy="8"/>
            </a:xfrm>
            <a:prstGeom prst="line">
              <a:avLst/>
            </a:prstGeom>
            <a:noFill/>
            <a:ln w="17463">
              <a:solidFill>
                <a:srgbClr val="000000"/>
              </a:solidFill>
              <a:round/>
              <a:headEnd/>
              <a:tailEnd/>
            </a:ln>
          </p:spPr>
          <p:txBody>
            <a:bodyPr/>
            <a:lstStyle/>
            <a:p>
              <a:endParaRPr lang="ko-KR" altLang="en-US">
                <a:solidFill>
                  <a:srgbClr val="FFFFFF"/>
                </a:solidFill>
              </a:endParaRPr>
            </a:p>
          </p:txBody>
        </p:sp>
      </p:grpSp>
      <p:grpSp>
        <p:nvGrpSpPr>
          <p:cNvPr id="32812" name="Group 53"/>
          <p:cNvGrpSpPr>
            <a:grpSpLocks/>
          </p:cNvGrpSpPr>
          <p:nvPr/>
        </p:nvGrpSpPr>
        <p:grpSpPr bwMode="auto">
          <a:xfrm>
            <a:off x="1500188" y="4435475"/>
            <a:ext cx="88900" cy="201613"/>
            <a:chOff x="983" y="2785"/>
            <a:chExt cx="56" cy="127"/>
          </a:xfrm>
        </p:grpSpPr>
        <p:sp>
          <p:nvSpPr>
            <p:cNvPr id="32824" name="Freeform 54"/>
            <p:cNvSpPr>
              <a:spLocks/>
            </p:cNvSpPr>
            <p:nvPr/>
          </p:nvSpPr>
          <p:spPr bwMode="auto">
            <a:xfrm>
              <a:off x="983" y="2801"/>
              <a:ext cx="56" cy="111"/>
            </a:xfrm>
            <a:custGeom>
              <a:avLst/>
              <a:gdLst>
                <a:gd name="T0" fmla="*/ 32 w 56"/>
                <a:gd name="T1" fmla="*/ 111 h 111"/>
                <a:gd name="T2" fmla="*/ 0 w 56"/>
                <a:gd name="T3" fmla="*/ 0 h 111"/>
                <a:gd name="T4" fmla="*/ 32 w 56"/>
                <a:gd name="T5" fmla="*/ 0 h 111"/>
                <a:gd name="T6" fmla="*/ 56 w 56"/>
                <a:gd name="T7" fmla="*/ 0 h 111"/>
                <a:gd name="T8" fmla="*/ 32 w 56"/>
                <a:gd name="T9" fmla="*/ 111 h 111"/>
                <a:gd name="T10" fmla="*/ 0 60000 65536"/>
                <a:gd name="T11" fmla="*/ 0 60000 65536"/>
                <a:gd name="T12" fmla="*/ 0 60000 65536"/>
                <a:gd name="T13" fmla="*/ 0 60000 65536"/>
                <a:gd name="T14" fmla="*/ 0 60000 65536"/>
                <a:gd name="T15" fmla="*/ 0 w 56"/>
                <a:gd name="T16" fmla="*/ 0 h 111"/>
                <a:gd name="T17" fmla="*/ 56 w 56"/>
                <a:gd name="T18" fmla="*/ 111 h 111"/>
              </a:gdLst>
              <a:ahLst/>
              <a:cxnLst>
                <a:cxn ang="T10">
                  <a:pos x="T0" y="T1"/>
                </a:cxn>
                <a:cxn ang="T11">
                  <a:pos x="T2" y="T3"/>
                </a:cxn>
                <a:cxn ang="T12">
                  <a:pos x="T4" y="T5"/>
                </a:cxn>
                <a:cxn ang="T13">
                  <a:pos x="T6" y="T7"/>
                </a:cxn>
                <a:cxn ang="T14">
                  <a:pos x="T8" y="T9"/>
                </a:cxn>
              </a:cxnLst>
              <a:rect l="T15" t="T16" r="T17" b="T18"/>
              <a:pathLst>
                <a:path w="56" h="111">
                  <a:moveTo>
                    <a:pt x="32" y="111"/>
                  </a:moveTo>
                  <a:lnTo>
                    <a:pt x="0" y="0"/>
                  </a:lnTo>
                  <a:lnTo>
                    <a:pt x="32" y="0"/>
                  </a:lnTo>
                  <a:lnTo>
                    <a:pt x="56" y="0"/>
                  </a:lnTo>
                  <a:lnTo>
                    <a:pt x="32" y="111"/>
                  </a:lnTo>
                  <a:close/>
                </a:path>
              </a:pathLst>
            </a:custGeom>
            <a:solidFill>
              <a:srgbClr val="000000"/>
            </a:solidFill>
            <a:ln w="9525">
              <a:noFill/>
              <a:round/>
              <a:headEnd/>
              <a:tailEnd/>
            </a:ln>
          </p:spPr>
          <p:txBody>
            <a:bodyPr/>
            <a:lstStyle/>
            <a:p>
              <a:endParaRPr lang="ko-KR" altLang="en-US">
                <a:solidFill>
                  <a:srgbClr val="FFFFFF"/>
                </a:solidFill>
                <a:ea typeface="굴림" pitchFamily="50" charset="-127"/>
              </a:endParaRPr>
            </a:p>
          </p:txBody>
        </p:sp>
        <p:sp>
          <p:nvSpPr>
            <p:cNvPr id="32825" name="Line 55"/>
            <p:cNvSpPr>
              <a:spLocks noChangeShapeType="1"/>
            </p:cNvSpPr>
            <p:nvPr/>
          </p:nvSpPr>
          <p:spPr bwMode="auto">
            <a:xfrm>
              <a:off x="1015" y="2785"/>
              <a:ext cx="1" cy="16"/>
            </a:xfrm>
            <a:prstGeom prst="line">
              <a:avLst/>
            </a:prstGeom>
            <a:noFill/>
            <a:ln w="17463">
              <a:solidFill>
                <a:srgbClr val="000000"/>
              </a:solidFill>
              <a:round/>
              <a:headEnd/>
              <a:tailEnd/>
            </a:ln>
          </p:spPr>
          <p:txBody>
            <a:bodyPr/>
            <a:lstStyle/>
            <a:p>
              <a:endParaRPr lang="ko-KR" altLang="en-US">
                <a:solidFill>
                  <a:srgbClr val="FFFFFF"/>
                </a:solidFill>
              </a:endParaRPr>
            </a:p>
          </p:txBody>
        </p:sp>
      </p:grpSp>
      <p:sp>
        <p:nvSpPr>
          <p:cNvPr id="32813" name="Rectangle 56"/>
          <p:cNvSpPr>
            <a:spLocks noChangeArrowheads="1"/>
          </p:cNvSpPr>
          <p:nvPr/>
        </p:nvSpPr>
        <p:spPr bwMode="auto">
          <a:xfrm>
            <a:off x="3321050" y="974725"/>
            <a:ext cx="5508625" cy="1994392"/>
          </a:xfrm>
          <a:prstGeom prst="rect">
            <a:avLst/>
          </a:prstGeom>
          <a:noFill/>
          <a:ln w="9525">
            <a:noFill/>
            <a:miter lim="800000"/>
            <a:headEnd/>
            <a:tailEnd/>
          </a:ln>
        </p:spPr>
        <p:txBody>
          <a:bodyPr lIns="0" tIns="0" rIns="0" bIns="0">
            <a:spAutoFit/>
          </a:bodyPr>
          <a:lstStyle/>
          <a:p>
            <a:pPr>
              <a:buFont typeface="Arial" charset="0"/>
              <a:buChar char="•"/>
            </a:pPr>
            <a:r>
              <a:rPr lang="en-US" altLang="ko-KR" sz="2400" b="0" dirty="0" smtClean="0">
                <a:solidFill>
                  <a:srgbClr val="003399"/>
                </a:solidFill>
                <a:ea typeface="굴림" pitchFamily="50" charset="-127"/>
              </a:rPr>
              <a:t>A </a:t>
            </a:r>
            <a:r>
              <a:rPr lang="en-US" altLang="ko-KR" sz="2400" b="0" u="sng" dirty="0">
                <a:solidFill>
                  <a:srgbClr val="003399"/>
                </a:solidFill>
                <a:ea typeface="굴림" pitchFamily="50" charset="-127"/>
              </a:rPr>
              <a:t>quantitative measure </a:t>
            </a:r>
            <a:r>
              <a:rPr lang="en-US" altLang="ko-KR" sz="2400" b="0" dirty="0">
                <a:solidFill>
                  <a:srgbClr val="003399"/>
                </a:solidFill>
                <a:ea typeface="굴림" pitchFamily="50" charset="-127"/>
              </a:rPr>
              <a:t>of the </a:t>
            </a:r>
            <a:r>
              <a:rPr lang="en-US" altLang="ko-KR" sz="2400" b="0" u="sng" dirty="0">
                <a:solidFill>
                  <a:srgbClr val="003399"/>
                </a:solidFill>
                <a:ea typeface="굴림" pitchFamily="50" charset="-127"/>
              </a:rPr>
              <a:t>logical complexity </a:t>
            </a:r>
            <a:r>
              <a:rPr lang="en-US" altLang="ko-KR" sz="2400" b="0" dirty="0">
                <a:solidFill>
                  <a:srgbClr val="003399"/>
                </a:solidFill>
                <a:ea typeface="굴림" pitchFamily="50" charset="-127"/>
              </a:rPr>
              <a:t> </a:t>
            </a:r>
          </a:p>
          <a:p>
            <a:endParaRPr lang="en-US" altLang="ko-KR" sz="2400" b="0" dirty="0">
              <a:solidFill>
                <a:srgbClr val="003399"/>
              </a:solidFill>
              <a:ea typeface="굴림" pitchFamily="50" charset="-127"/>
            </a:endParaRPr>
          </a:p>
          <a:p>
            <a:pPr>
              <a:buFont typeface="Arial" charset="0"/>
              <a:buChar char="•"/>
            </a:pPr>
            <a:r>
              <a:rPr lang="en-US" altLang="ko-KR" sz="2400" b="0" dirty="0" err="1">
                <a:solidFill>
                  <a:srgbClr val="003399"/>
                </a:solidFill>
                <a:ea typeface="굴림" pitchFamily="50" charset="-127"/>
              </a:rPr>
              <a:t>Cyclomatic</a:t>
            </a:r>
            <a:r>
              <a:rPr lang="en-US" altLang="ko-KR" sz="2400" b="0" dirty="0">
                <a:solidFill>
                  <a:srgbClr val="003399"/>
                </a:solidFill>
                <a:ea typeface="굴림" pitchFamily="50" charset="-127"/>
              </a:rPr>
              <a:t> complexity defines the # of independent paths to test for complete statement/branch coverage</a:t>
            </a:r>
            <a:endParaRPr lang="en-US" altLang="ko-KR" dirty="0">
              <a:solidFill>
                <a:srgbClr val="003399"/>
              </a:solidFill>
              <a:ea typeface="굴림" pitchFamily="50" charset="-127"/>
            </a:endParaRPr>
          </a:p>
        </p:txBody>
      </p:sp>
      <p:sp>
        <p:nvSpPr>
          <p:cNvPr id="32814" name="Rectangle 58"/>
          <p:cNvSpPr>
            <a:spLocks noChangeArrowheads="1"/>
          </p:cNvSpPr>
          <p:nvPr/>
        </p:nvSpPr>
        <p:spPr bwMode="auto">
          <a:xfrm>
            <a:off x="3487738" y="2168525"/>
            <a:ext cx="0" cy="247650"/>
          </a:xfrm>
          <a:prstGeom prst="rect">
            <a:avLst/>
          </a:prstGeom>
          <a:noFill/>
          <a:ln w="9525">
            <a:noFill/>
            <a:miter lim="800000"/>
            <a:headEnd/>
            <a:tailEnd/>
          </a:ln>
        </p:spPr>
        <p:txBody>
          <a:bodyPr wrap="none" lIns="0" tIns="0" rIns="0" bIns="0">
            <a:spAutoFit/>
          </a:bodyPr>
          <a:lstStyle/>
          <a:p>
            <a:endParaRPr lang="ko-KR" altLang="en-US">
              <a:solidFill>
                <a:srgbClr val="003399"/>
              </a:solidFill>
              <a:ea typeface="굴림" pitchFamily="50" charset="-127"/>
            </a:endParaRPr>
          </a:p>
        </p:txBody>
      </p:sp>
      <p:sp>
        <p:nvSpPr>
          <p:cNvPr id="32815" name="Rectangle 59"/>
          <p:cNvSpPr>
            <a:spLocks noChangeArrowheads="1"/>
          </p:cNvSpPr>
          <p:nvPr/>
        </p:nvSpPr>
        <p:spPr bwMode="auto">
          <a:xfrm>
            <a:off x="3622675" y="3309938"/>
            <a:ext cx="5156200" cy="328612"/>
          </a:xfrm>
          <a:prstGeom prst="rect">
            <a:avLst/>
          </a:prstGeom>
          <a:noFill/>
          <a:ln w="9525">
            <a:noFill/>
            <a:miter lim="800000"/>
            <a:headEnd/>
            <a:tailEnd/>
          </a:ln>
        </p:spPr>
        <p:txBody>
          <a:bodyPr wrap="none" lIns="0" tIns="0" rIns="0" bIns="0">
            <a:spAutoFit/>
          </a:bodyPr>
          <a:lstStyle/>
          <a:p>
            <a:r>
              <a:rPr lang="en-US" altLang="ko-KR" sz="2400" b="0">
                <a:solidFill>
                  <a:srgbClr val="003399"/>
                </a:solidFill>
                <a:ea typeface="굴림" pitchFamily="50" charset="-127"/>
              </a:rPr>
              <a:t>- number of simple decisions + 1         </a:t>
            </a:r>
            <a:endParaRPr lang="en-US" altLang="ko-KR">
              <a:solidFill>
                <a:srgbClr val="003399"/>
              </a:solidFill>
              <a:ea typeface="굴림" pitchFamily="50" charset="-127"/>
            </a:endParaRPr>
          </a:p>
        </p:txBody>
      </p:sp>
      <p:sp>
        <p:nvSpPr>
          <p:cNvPr id="32816" name="Rectangle 60"/>
          <p:cNvSpPr>
            <a:spLocks noChangeArrowheads="1"/>
          </p:cNvSpPr>
          <p:nvPr/>
        </p:nvSpPr>
        <p:spPr bwMode="auto">
          <a:xfrm>
            <a:off x="3636963" y="3289300"/>
            <a:ext cx="0" cy="247650"/>
          </a:xfrm>
          <a:prstGeom prst="rect">
            <a:avLst/>
          </a:prstGeom>
          <a:noFill/>
          <a:ln w="9525">
            <a:noFill/>
            <a:miter lim="800000"/>
            <a:headEnd/>
            <a:tailEnd/>
          </a:ln>
        </p:spPr>
        <p:txBody>
          <a:bodyPr wrap="none" lIns="0" tIns="0" rIns="0" bIns="0">
            <a:spAutoFit/>
          </a:bodyPr>
          <a:lstStyle/>
          <a:p>
            <a:endParaRPr lang="ko-KR" altLang="en-US">
              <a:solidFill>
                <a:srgbClr val="003399"/>
              </a:solidFill>
              <a:ea typeface="굴림" pitchFamily="50" charset="-127"/>
            </a:endParaRPr>
          </a:p>
        </p:txBody>
      </p:sp>
      <p:sp>
        <p:nvSpPr>
          <p:cNvPr id="32817" name="Rectangle 62"/>
          <p:cNvSpPr>
            <a:spLocks noChangeArrowheads="1"/>
          </p:cNvSpPr>
          <p:nvPr/>
        </p:nvSpPr>
        <p:spPr bwMode="auto">
          <a:xfrm>
            <a:off x="3636963" y="3922713"/>
            <a:ext cx="0" cy="247650"/>
          </a:xfrm>
          <a:prstGeom prst="rect">
            <a:avLst/>
          </a:prstGeom>
          <a:noFill/>
          <a:ln w="9525">
            <a:noFill/>
            <a:miter lim="800000"/>
            <a:headEnd/>
            <a:tailEnd/>
          </a:ln>
        </p:spPr>
        <p:txBody>
          <a:bodyPr wrap="none" lIns="0" tIns="0" rIns="0" bIns="0">
            <a:spAutoFit/>
          </a:bodyPr>
          <a:lstStyle/>
          <a:p>
            <a:endParaRPr lang="ko-KR" altLang="en-US">
              <a:solidFill>
                <a:srgbClr val="003399"/>
              </a:solidFill>
              <a:ea typeface="굴림" pitchFamily="50" charset="-127"/>
            </a:endParaRPr>
          </a:p>
        </p:txBody>
      </p:sp>
      <p:sp>
        <p:nvSpPr>
          <p:cNvPr id="32818" name="Rectangle 63"/>
          <p:cNvSpPr>
            <a:spLocks noChangeArrowheads="1"/>
          </p:cNvSpPr>
          <p:nvPr/>
        </p:nvSpPr>
        <p:spPr bwMode="auto">
          <a:xfrm>
            <a:off x="3636963" y="3968750"/>
            <a:ext cx="4229100" cy="328613"/>
          </a:xfrm>
          <a:prstGeom prst="rect">
            <a:avLst/>
          </a:prstGeom>
          <a:noFill/>
          <a:ln w="9525">
            <a:noFill/>
            <a:miter lim="800000"/>
            <a:headEnd/>
            <a:tailEnd/>
          </a:ln>
        </p:spPr>
        <p:txBody>
          <a:bodyPr wrap="none" lIns="0" tIns="0" rIns="0" bIns="0">
            <a:spAutoFit/>
          </a:bodyPr>
          <a:lstStyle/>
          <a:p>
            <a:r>
              <a:rPr lang="en-US" altLang="ko-KR" sz="2400" b="0">
                <a:solidFill>
                  <a:srgbClr val="003399"/>
                </a:solidFill>
                <a:ea typeface="굴림" pitchFamily="50" charset="-127"/>
              </a:rPr>
              <a:t>- number of enclosed areas + 1</a:t>
            </a:r>
            <a:endParaRPr lang="en-US" altLang="ko-KR">
              <a:solidFill>
                <a:srgbClr val="003399"/>
              </a:solidFill>
              <a:ea typeface="굴림" pitchFamily="50" charset="-127"/>
            </a:endParaRPr>
          </a:p>
        </p:txBody>
      </p:sp>
      <p:sp>
        <p:nvSpPr>
          <p:cNvPr id="32819" name="Rectangle 65"/>
          <p:cNvSpPr>
            <a:spLocks noChangeArrowheads="1"/>
          </p:cNvSpPr>
          <p:nvPr/>
        </p:nvSpPr>
        <p:spPr bwMode="auto">
          <a:xfrm>
            <a:off x="3636963" y="4383088"/>
            <a:ext cx="3054350" cy="328612"/>
          </a:xfrm>
          <a:prstGeom prst="rect">
            <a:avLst/>
          </a:prstGeom>
          <a:noFill/>
          <a:ln w="9525">
            <a:noFill/>
            <a:miter lim="800000"/>
            <a:headEnd/>
            <a:tailEnd/>
          </a:ln>
        </p:spPr>
        <p:txBody>
          <a:bodyPr wrap="none" lIns="0" tIns="0" rIns="0" bIns="0">
            <a:spAutoFit/>
          </a:bodyPr>
          <a:lstStyle/>
          <a:p>
            <a:r>
              <a:rPr lang="en-US" altLang="ko-KR" sz="2400" b="0">
                <a:solidFill>
                  <a:srgbClr val="003399"/>
                </a:solidFill>
                <a:ea typeface="굴림" pitchFamily="50" charset="-127"/>
              </a:rPr>
              <a:t>- In this case, V(G) = 4</a:t>
            </a:r>
            <a:endParaRPr lang="en-US" altLang="ko-KR">
              <a:solidFill>
                <a:srgbClr val="003399"/>
              </a:solidFill>
              <a:ea typeface="굴림" pitchFamily="50" charset="-127"/>
            </a:endParaRPr>
          </a:p>
        </p:txBody>
      </p:sp>
      <p:sp>
        <p:nvSpPr>
          <p:cNvPr id="32820" name="Freeform 66"/>
          <p:cNvSpPr>
            <a:spLocks/>
          </p:cNvSpPr>
          <p:nvPr/>
        </p:nvSpPr>
        <p:spPr bwMode="auto">
          <a:xfrm>
            <a:off x="993775" y="3208338"/>
            <a:ext cx="1279525" cy="481012"/>
          </a:xfrm>
          <a:custGeom>
            <a:avLst/>
            <a:gdLst>
              <a:gd name="T0" fmla="*/ 2147483647 w 806"/>
              <a:gd name="T1" fmla="*/ 2147483647 h 303"/>
              <a:gd name="T2" fmla="*/ 2147483647 w 806"/>
              <a:gd name="T3" fmla="*/ 2147483647 h 303"/>
              <a:gd name="T4" fmla="*/ 2147483647 w 806"/>
              <a:gd name="T5" fmla="*/ 2147483647 h 303"/>
              <a:gd name="T6" fmla="*/ 0 w 806"/>
              <a:gd name="T7" fmla="*/ 2147483647 h 303"/>
              <a:gd name="T8" fmla="*/ 0 w 806"/>
              <a:gd name="T9" fmla="*/ 2147483647 h 303"/>
              <a:gd name="T10" fmla="*/ 0 w 806"/>
              <a:gd name="T11" fmla="*/ 0 h 303"/>
              <a:gd name="T12" fmla="*/ 0 w 806"/>
              <a:gd name="T13" fmla="*/ 0 h 303"/>
              <a:gd name="T14" fmla="*/ 0 60000 65536"/>
              <a:gd name="T15" fmla="*/ 0 60000 65536"/>
              <a:gd name="T16" fmla="*/ 0 60000 65536"/>
              <a:gd name="T17" fmla="*/ 0 60000 65536"/>
              <a:gd name="T18" fmla="*/ 0 60000 65536"/>
              <a:gd name="T19" fmla="*/ 0 60000 65536"/>
              <a:gd name="T20" fmla="*/ 0 60000 65536"/>
              <a:gd name="T21" fmla="*/ 0 w 806"/>
              <a:gd name="T22" fmla="*/ 0 h 303"/>
              <a:gd name="T23" fmla="*/ 806 w 806"/>
              <a:gd name="T24" fmla="*/ 303 h 3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6" h="303">
                <a:moveTo>
                  <a:pt x="806" y="215"/>
                </a:moveTo>
                <a:lnTo>
                  <a:pt x="806" y="303"/>
                </a:lnTo>
                <a:lnTo>
                  <a:pt x="0" y="303"/>
                </a:lnTo>
                <a:lnTo>
                  <a:pt x="0" y="0"/>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821" name="Freeform 67"/>
          <p:cNvSpPr>
            <a:spLocks/>
          </p:cNvSpPr>
          <p:nvPr/>
        </p:nvSpPr>
        <p:spPr bwMode="auto">
          <a:xfrm>
            <a:off x="981075" y="3195638"/>
            <a:ext cx="1279525" cy="481012"/>
          </a:xfrm>
          <a:custGeom>
            <a:avLst/>
            <a:gdLst>
              <a:gd name="T0" fmla="*/ 2147483647 w 806"/>
              <a:gd name="T1" fmla="*/ 2147483647 h 303"/>
              <a:gd name="T2" fmla="*/ 2147483647 w 806"/>
              <a:gd name="T3" fmla="*/ 2147483647 h 303"/>
              <a:gd name="T4" fmla="*/ 0 w 806"/>
              <a:gd name="T5" fmla="*/ 2147483647 h 303"/>
              <a:gd name="T6" fmla="*/ 0 w 806"/>
              <a:gd name="T7" fmla="*/ 0 h 303"/>
              <a:gd name="T8" fmla="*/ 0 60000 65536"/>
              <a:gd name="T9" fmla="*/ 0 60000 65536"/>
              <a:gd name="T10" fmla="*/ 0 60000 65536"/>
              <a:gd name="T11" fmla="*/ 0 60000 65536"/>
              <a:gd name="T12" fmla="*/ 0 w 806"/>
              <a:gd name="T13" fmla="*/ 0 h 303"/>
              <a:gd name="T14" fmla="*/ 806 w 806"/>
              <a:gd name="T15" fmla="*/ 303 h 303"/>
            </a:gdLst>
            <a:ahLst/>
            <a:cxnLst>
              <a:cxn ang="T8">
                <a:pos x="T0" y="T1"/>
              </a:cxn>
              <a:cxn ang="T9">
                <a:pos x="T2" y="T3"/>
              </a:cxn>
              <a:cxn ang="T10">
                <a:pos x="T4" y="T5"/>
              </a:cxn>
              <a:cxn ang="T11">
                <a:pos x="T6" y="T7"/>
              </a:cxn>
            </a:cxnLst>
            <a:rect l="T12" t="T13" r="T14" b="T15"/>
            <a:pathLst>
              <a:path w="806" h="303">
                <a:moveTo>
                  <a:pt x="806" y="215"/>
                </a:moveTo>
                <a:lnTo>
                  <a:pt x="806" y="303"/>
                </a:lnTo>
                <a:lnTo>
                  <a:pt x="0" y="303"/>
                </a:lnTo>
                <a:lnTo>
                  <a:pt x="0" y="0"/>
                </a:lnTo>
              </a:path>
            </a:pathLst>
          </a:custGeom>
          <a:noFill/>
          <a:ln w="30163">
            <a:solidFill>
              <a:srgbClr val="000000"/>
            </a:solidFill>
            <a:round/>
            <a:headEnd/>
            <a:tailEnd/>
          </a:ln>
        </p:spPr>
        <p:txBody>
          <a:bodyPr/>
          <a:lstStyle/>
          <a:p>
            <a:endParaRPr lang="ko-KR" altLang="en-US">
              <a:solidFill>
                <a:srgbClr val="FFFFFF"/>
              </a:solidFill>
              <a:ea typeface="굴림" pitchFamily="50" charset="-127"/>
            </a:endParaRPr>
          </a:p>
        </p:txBody>
      </p:sp>
      <p:sp>
        <p:nvSpPr>
          <p:cNvPr id="32822" name="Rectangle 69"/>
          <p:cNvSpPr>
            <a:spLocks noChangeArrowheads="1"/>
          </p:cNvSpPr>
          <p:nvPr/>
        </p:nvSpPr>
        <p:spPr bwMode="auto">
          <a:xfrm>
            <a:off x="3641725" y="3638550"/>
            <a:ext cx="5451813" cy="332399"/>
          </a:xfrm>
          <a:prstGeom prst="rect">
            <a:avLst/>
          </a:prstGeom>
          <a:noFill/>
          <a:ln w="9525">
            <a:noFill/>
            <a:miter lim="800000"/>
            <a:headEnd/>
            <a:tailEnd/>
          </a:ln>
        </p:spPr>
        <p:txBody>
          <a:bodyPr wrap="none" lIns="0" tIns="0" rIns="0" bIns="0">
            <a:spAutoFit/>
          </a:bodyPr>
          <a:lstStyle/>
          <a:p>
            <a:r>
              <a:rPr lang="en-US" altLang="ko-KR" sz="2400" b="0">
                <a:solidFill>
                  <a:srgbClr val="003399"/>
                </a:solidFill>
                <a:ea typeface="굴림" pitchFamily="50" charset="-127"/>
              </a:rPr>
              <a:t>- number of edge – number of node +</a:t>
            </a:r>
            <a:r>
              <a:rPr lang="en-US" altLang="ko-KR" sz="2400" b="0" smtClean="0">
                <a:solidFill>
                  <a:srgbClr val="003399"/>
                </a:solidFill>
                <a:ea typeface="굴림" pitchFamily="50" charset="-127"/>
              </a:rPr>
              <a:t>2p</a:t>
            </a:r>
            <a:endParaRPr lang="en-US" altLang="ko-KR">
              <a:solidFill>
                <a:srgbClr val="003399"/>
              </a:solidFill>
              <a:ea typeface="굴림" pitchFamily="50" charset="-127"/>
            </a:endParaRPr>
          </a:p>
        </p:txBody>
      </p:sp>
    </p:spTree>
    <p:extLst>
      <p:ext uri="{BB962C8B-B14F-4D97-AF65-F5344CB8AC3E}">
        <p14:creationId xmlns:p14="http://schemas.microsoft.com/office/powerpoint/2010/main" val="190411375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바닥글 개체 틀 3"/>
          <p:cNvSpPr>
            <a:spLocks noGrp="1"/>
          </p:cNvSpPr>
          <p:nvPr>
            <p:ph type="ftr" sz="quarter" idx="10"/>
          </p:nvPr>
        </p:nvSpPr>
        <p:spPr>
          <a:noFill/>
        </p:spPr>
        <p:txBody>
          <a:bodyPr/>
          <a:lstStyle/>
          <a:p>
            <a:endParaRPr lang="en-US" altLang="ko-KR" dirty="0" smtClean="0"/>
          </a:p>
        </p:txBody>
      </p:sp>
      <p:sp>
        <p:nvSpPr>
          <p:cNvPr id="33795" name="슬라이드 번호 개체 틀 4"/>
          <p:cNvSpPr>
            <a:spLocks noGrp="1"/>
          </p:cNvSpPr>
          <p:nvPr>
            <p:ph type="sldNum" sz="quarter" idx="11"/>
          </p:nvPr>
        </p:nvSpPr>
        <p:spPr>
          <a:noFill/>
        </p:spPr>
        <p:txBody>
          <a:bodyPr/>
          <a:lstStyle/>
          <a:p>
            <a:fld id="{90954CAA-036F-4B58-8D78-F124F6B0D44B}" type="slidenum">
              <a:rPr lang="ko-KR" altLang="en-US" smtClean="0"/>
              <a:pPr/>
              <a:t>32</a:t>
            </a:fld>
            <a:endParaRPr lang="en-US" altLang="ko-KR" smtClean="0"/>
          </a:p>
        </p:txBody>
      </p:sp>
      <p:sp>
        <p:nvSpPr>
          <p:cNvPr id="1319938" name="Rectangle 2"/>
          <p:cNvSpPr>
            <a:spLocks noGrp="1" noRot="1" noChangeArrowheads="1"/>
          </p:cNvSpPr>
          <p:nvPr>
            <p:ph type="title"/>
          </p:nvPr>
        </p:nvSpPr>
        <p:spPr>
          <a:xfrm>
            <a:off x="2000250" y="244475"/>
            <a:ext cx="5162550" cy="1016000"/>
          </a:xfrm>
        </p:spPr>
        <p:txBody>
          <a:bodyPr/>
          <a:lstStyle/>
          <a:p>
            <a:pPr eaLnBrk="1" hangingPunct="1">
              <a:defRPr/>
            </a:pPr>
            <a:r>
              <a:rPr lang="en-US" altLang="ko-KR">
                <a:latin typeface="Arial" pitchFamily="34" charset="0"/>
                <a:ea typeface="굴림" pitchFamily="50" charset="-127"/>
                <a:cs typeface="Arial" pitchFamily="34" charset="0"/>
              </a:rPr>
              <a:t>Metrics for Testing</a:t>
            </a:r>
          </a:p>
        </p:txBody>
      </p:sp>
      <p:sp>
        <p:nvSpPr>
          <p:cNvPr id="1319939" name="Rectangle 3"/>
          <p:cNvSpPr>
            <a:spLocks noGrp="1" noRot="1" noChangeArrowheads="1"/>
          </p:cNvSpPr>
          <p:nvPr>
            <p:ph type="body" idx="1"/>
          </p:nvPr>
        </p:nvSpPr>
        <p:spPr>
          <a:xfrm>
            <a:off x="457200" y="1422400"/>
            <a:ext cx="8686800" cy="3998913"/>
          </a:xfrm>
        </p:spPr>
        <p:txBody>
          <a:bodyPr/>
          <a:lstStyle/>
          <a:p>
            <a:pPr eaLnBrk="1" hangingPunct="1">
              <a:lnSpc>
                <a:spcPct val="90000"/>
              </a:lnSpc>
              <a:defRPr/>
            </a:pPr>
            <a:r>
              <a:rPr lang="en-US" altLang="ko-KR" dirty="0">
                <a:latin typeface="Arial" pitchFamily="34" charset="0"/>
                <a:ea typeface="굴림" pitchFamily="50" charset="-127"/>
                <a:cs typeface="Arial" pitchFamily="34" charset="0"/>
              </a:rPr>
              <a:t>Testing effort can also be estimated using metrics derived from Halstead measures</a:t>
            </a:r>
          </a:p>
          <a:p>
            <a:pPr eaLnBrk="1" hangingPunct="1">
              <a:lnSpc>
                <a:spcPct val="90000"/>
              </a:lnSpc>
              <a:spcBef>
                <a:spcPts val="300"/>
              </a:spcBef>
              <a:defRPr/>
            </a:pPr>
            <a:r>
              <a:rPr lang="en-US" altLang="ko-KR" dirty="0">
                <a:latin typeface="Arial" pitchFamily="34" charset="0"/>
                <a:ea typeface="굴림" pitchFamily="50" charset="-127"/>
                <a:cs typeface="Arial" pitchFamily="34" charset="0"/>
              </a:rPr>
              <a:t>Binder [BIN94] suggests a broad array of design metrics that have a direct influence on the “testability” of an OO system. </a:t>
            </a:r>
          </a:p>
          <a:p>
            <a:pPr lvl="1" eaLnBrk="1" hangingPunct="1">
              <a:lnSpc>
                <a:spcPct val="90000"/>
              </a:lnSpc>
              <a:spcBef>
                <a:spcPts val="300"/>
              </a:spcBef>
              <a:defRPr/>
            </a:pPr>
            <a:r>
              <a:rPr lang="en-US" altLang="ko-KR" dirty="0">
                <a:solidFill>
                  <a:srgbClr val="FF9933"/>
                </a:solidFill>
                <a:latin typeface="Arial" pitchFamily="34" charset="0"/>
                <a:ea typeface="굴림" pitchFamily="50" charset="-127"/>
                <a:cs typeface="Arial" pitchFamily="34" charset="0"/>
              </a:rPr>
              <a:t>Lack of cohesion in methods (LCOM). </a:t>
            </a:r>
          </a:p>
          <a:p>
            <a:pPr lvl="1" eaLnBrk="1" hangingPunct="1">
              <a:lnSpc>
                <a:spcPct val="90000"/>
              </a:lnSpc>
              <a:spcBef>
                <a:spcPts val="300"/>
              </a:spcBef>
              <a:defRPr/>
            </a:pPr>
            <a:r>
              <a:rPr lang="en-US" altLang="ko-KR" dirty="0">
                <a:solidFill>
                  <a:srgbClr val="FF9933"/>
                </a:solidFill>
                <a:latin typeface="Arial" pitchFamily="34" charset="0"/>
                <a:ea typeface="굴림" pitchFamily="50" charset="-127"/>
                <a:cs typeface="Arial" pitchFamily="34" charset="0"/>
              </a:rPr>
              <a:t>Percent public and protected (PAP). </a:t>
            </a:r>
          </a:p>
          <a:p>
            <a:pPr lvl="1" eaLnBrk="1" hangingPunct="1">
              <a:lnSpc>
                <a:spcPct val="90000"/>
              </a:lnSpc>
              <a:spcBef>
                <a:spcPts val="300"/>
              </a:spcBef>
              <a:defRPr/>
            </a:pPr>
            <a:r>
              <a:rPr lang="en-US" altLang="ko-KR" dirty="0">
                <a:solidFill>
                  <a:srgbClr val="FF9933"/>
                </a:solidFill>
                <a:latin typeface="Arial" pitchFamily="34" charset="0"/>
                <a:ea typeface="굴림" pitchFamily="50" charset="-127"/>
                <a:cs typeface="Arial" pitchFamily="34" charset="0"/>
              </a:rPr>
              <a:t>Public access to data members (PAD).  </a:t>
            </a:r>
          </a:p>
          <a:p>
            <a:pPr lvl="1" eaLnBrk="1" hangingPunct="1">
              <a:lnSpc>
                <a:spcPct val="90000"/>
              </a:lnSpc>
              <a:spcBef>
                <a:spcPts val="300"/>
              </a:spcBef>
              <a:defRPr/>
            </a:pPr>
            <a:r>
              <a:rPr lang="en-US" altLang="ko-KR" dirty="0">
                <a:solidFill>
                  <a:srgbClr val="FF9933"/>
                </a:solidFill>
                <a:latin typeface="Arial" pitchFamily="34" charset="0"/>
                <a:ea typeface="굴림" pitchFamily="50" charset="-127"/>
                <a:cs typeface="Arial" pitchFamily="34" charset="0"/>
              </a:rPr>
              <a:t>Number of root classes (NOR).  </a:t>
            </a:r>
          </a:p>
          <a:p>
            <a:pPr lvl="1" eaLnBrk="1" hangingPunct="1">
              <a:lnSpc>
                <a:spcPct val="90000"/>
              </a:lnSpc>
              <a:spcBef>
                <a:spcPts val="300"/>
              </a:spcBef>
              <a:defRPr/>
            </a:pPr>
            <a:r>
              <a:rPr lang="en-US" altLang="ko-KR" dirty="0">
                <a:solidFill>
                  <a:srgbClr val="FF9933"/>
                </a:solidFill>
                <a:latin typeface="Arial" pitchFamily="34" charset="0"/>
                <a:ea typeface="굴림" pitchFamily="50" charset="-127"/>
                <a:cs typeface="Arial" pitchFamily="34" charset="0"/>
              </a:rPr>
              <a:t>Fan-in (FIN).  </a:t>
            </a:r>
          </a:p>
          <a:p>
            <a:pPr lvl="1" eaLnBrk="1" hangingPunct="1">
              <a:lnSpc>
                <a:spcPct val="90000"/>
              </a:lnSpc>
              <a:spcBef>
                <a:spcPts val="300"/>
              </a:spcBef>
              <a:defRPr/>
            </a:pPr>
            <a:r>
              <a:rPr lang="en-US" altLang="ko-KR" dirty="0">
                <a:solidFill>
                  <a:srgbClr val="FF9933"/>
                </a:solidFill>
                <a:latin typeface="Arial" pitchFamily="34" charset="0"/>
                <a:ea typeface="굴림" pitchFamily="50" charset="-127"/>
                <a:cs typeface="Arial" pitchFamily="34" charset="0"/>
              </a:rPr>
              <a:t>Number of children (NOC) and depth of the inheritance tree (DIT).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바닥글 개체 틀 3"/>
          <p:cNvSpPr>
            <a:spLocks noGrp="1"/>
          </p:cNvSpPr>
          <p:nvPr>
            <p:ph type="ftr" sz="quarter" idx="10"/>
          </p:nvPr>
        </p:nvSpPr>
        <p:spPr>
          <a:noFill/>
        </p:spPr>
        <p:txBody>
          <a:bodyPr/>
          <a:lstStyle/>
          <a:p>
            <a:endParaRPr lang="en-US" altLang="ko-KR" dirty="0" smtClean="0"/>
          </a:p>
        </p:txBody>
      </p:sp>
      <p:sp>
        <p:nvSpPr>
          <p:cNvPr id="34819" name="슬라이드 번호 개체 틀 4"/>
          <p:cNvSpPr>
            <a:spLocks noGrp="1"/>
          </p:cNvSpPr>
          <p:nvPr>
            <p:ph type="sldNum" sz="quarter" idx="11"/>
          </p:nvPr>
        </p:nvSpPr>
        <p:spPr>
          <a:noFill/>
        </p:spPr>
        <p:txBody>
          <a:bodyPr/>
          <a:lstStyle/>
          <a:p>
            <a:fld id="{67686DB7-9069-4EFC-83AB-B98EF20117ED}" type="slidenum">
              <a:rPr lang="ko-KR" altLang="en-US" smtClean="0"/>
              <a:pPr/>
              <a:t>33</a:t>
            </a:fld>
            <a:endParaRPr lang="en-US" altLang="ko-KR" smtClean="0"/>
          </a:p>
        </p:txBody>
      </p:sp>
      <p:sp>
        <p:nvSpPr>
          <p:cNvPr id="1326082" name="Rectangle 2"/>
          <p:cNvSpPr>
            <a:spLocks noGrp="1" noRot="1" noChangeArrowheads="1"/>
          </p:cNvSpPr>
          <p:nvPr>
            <p:ph type="title"/>
          </p:nvPr>
        </p:nvSpPr>
        <p:spPr/>
        <p:txBody>
          <a:bodyPr/>
          <a:lstStyle/>
          <a:p>
            <a:pPr eaLnBrk="1" hangingPunct="1">
              <a:defRPr/>
            </a:pPr>
            <a:r>
              <a:rPr lang="en-US" altLang="ko-KR" dirty="0">
                <a:latin typeface="Arial" pitchFamily="34" charset="0"/>
                <a:ea typeface="굴림" pitchFamily="50" charset="-127"/>
                <a:cs typeface="Arial" pitchFamily="34" charset="0"/>
              </a:rPr>
              <a:t>Metrics for Maintenance</a:t>
            </a:r>
          </a:p>
        </p:txBody>
      </p:sp>
      <p:sp>
        <p:nvSpPr>
          <p:cNvPr id="1326083" name="Rectangle 3"/>
          <p:cNvSpPr>
            <a:spLocks noGrp="1" noRot="1" noChangeArrowheads="1"/>
          </p:cNvSpPr>
          <p:nvPr>
            <p:ph type="body" idx="1"/>
          </p:nvPr>
        </p:nvSpPr>
        <p:spPr>
          <a:xfrm>
            <a:off x="223838" y="1422400"/>
            <a:ext cx="8686800" cy="3998913"/>
          </a:xfrm>
        </p:spPr>
        <p:txBody>
          <a:bodyPr/>
          <a:lstStyle/>
          <a:p>
            <a:pPr eaLnBrk="1" hangingPunct="1">
              <a:defRPr/>
            </a:pPr>
            <a:r>
              <a:rPr lang="en-US" altLang="ko-KR" sz="2800" dirty="0">
                <a:latin typeface="Arial" pitchFamily="34" charset="0"/>
                <a:ea typeface="굴림" pitchFamily="50" charset="-127"/>
                <a:cs typeface="Arial" pitchFamily="34" charset="0"/>
              </a:rPr>
              <a:t>IEEE Std 982.1-1998 Software Maturity </a:t>
            </a:r>
            <a:r>
              <a:rPr lang="en-US" altLang="ko-KR" sz="2800" dirty="0" smtClean="0">
                <a:latin typeface="Arial" pitchFamily="34" charset="0"/>
                <a:ea typeface="굴림" pitchFamily="50" charset="-127"/>
                <a:cs typeface="Arial" pitchFamily="34" charset="0"/>
              </a:rPr>
              <a:t>Index </a:t>
            </a:r>
            <a:r>
              <a:rPr lang="en-US" altLang="ko-KR" sz="2800" dirty="0">
                <a:latin typeface="Arial" pitchFamily="34" charset="0"/>
                <a:ea typeface="굴림" pitchFamily="50" charset="-127"/>
                <a:cs typeface="Arial" pitchFamily="34" charset="0"/>
              </a:rPr>
              <a:t>(SMI)</a:t>
            </a:r>
          </a:p>
          <a:p>
            <a:pPr lvl="1" eaLnBrk="1" hangingPunct="1">
              <a:defRPr/>
            </a:pPr>
            <a:r>
              <a:rPr lang="en-US" altLang="ko-KR" sz="2400" dirty="0">
                <a:latin typeface="Arial" pitchFamily="34" charset="0"/>
                <a:ea typeface="굴림" pitchFamily="50" charset="-127"/>
                <a:cs typeface="Arial" pitchFamily="34" charset="0"/>
              </a:rPr>
              <a:t>SMI = [</a:t>
            </a:r>
            <a:r>
              <a:rPr lang="en-US" altLang="ko-KR" sz="2400" dirty="0" smtClean="0">
                <a:latin typeface="Arial" pitchFamily="34" charset="0"/>
                <a:ea typeface="굴림" pitchFamily="50" charset="-127"/>
                <a:cs typeface="Arial" pitchFamily="34" charset="0"/>
              </a:rPr>
              <a:t>M</a:t>
            </a:r>
            <a:r>
              <a:rPr lang="en-US" altLang="ko-KR" sz="2400" baseline="-25000" dirty="0" smtClean="0">
                <a:latin typeface="Arial" pitchFamily="34" charset="0"/>
                <a:ea typeface="굴림" pitchFamily="50" charset="-127"/>
                <a:cs typeface="Arial" pitchFamily="34" charset="0"/>
              </a:rPr>
              <a:t>t  </a:t>
            </a:r>
            <a:r>
              <a:rPr lang="en-US" altLang="ko-KR" sz="2400" dirty="0">
                <a:latin typeface="Arial" pitchFamily="34" charset="0"/>
                <a:ea typeface="굴림" pitchFamily="50" charset="-127"/>
                <a:cs typeface="Arial" pitchFamily="34" charset="0"/>
              </a:rPr>
              <a:t>- (</a:t>
            </a:r>
            <a:r>
              <a:rPr lang="en-US" altLang="ko-KR" sz="2400" dirty="0" err="1">
                <a:latin typeface="Arial" pitchFamily="34" charset="0"/>
                <a:ea typeface="굴림" pitchFamily="50" charset="-127"/>
                <a:cs typeface="Arial" pitchFamily="34" charset="0"/>
              </a:rPr>
              <a:t>F</a:t>
            </a:r>
            <a:r>
              <a:rPr lang="en-US" altLang="ko-KR" sz="2400" baseline="-25000" dirty="0" err="1">
                <a:latin typeface="Arial" pitchFamily="34" charset="0"/>
                <a:ea typeface="굴림" pitchFamily="50" charset="-127"/>
                <a:cs typeface="Arial" pitchFamily="34" charset="0"/>
              </a:rPr>
              <a:t>a</a:t>
            </a:r>
            <a:r>
              <a:rPr lang="en-US" altLang="ko-KR" sz="2400" dirty="0">
                <a:latin typeface="Arial" pitchFamily="34" charset="0"/>
                <a:ea typeface="굴림" pitchFamily="50" charset="-127"/>
                <a:cs typeface="Arial" pitchFamily="34" charset="0"/>
              </a:rPr>
              <a:t> + </a:t>
            </a:r>
            <a:r>
              <a:rPr lang="en-US" altLang="ko-KR" sz="2400" dirty="0" err="1">
                <a:latin typeface="Arial" pitchFamily="34" charset="0"/>
                <a:ea typeface="굴림" pitchFamily="50" charset="-127"/>
                <a:cs typeface="Arial" pitchFamily="34" charset="0"/>
              </a:rPr>
              <a:t>F</a:t>
            </a:r>
            <a:r>
              <a:rPr lang="en-US" altLang="ko-KR" sz="2400" baseline="-25000" dirty="0" err="1">
                <a:latin typeface="Arial" pitchFamily="34" charset="0"/>
                <a:ea typeface="굴림" pitchFamily="50" charset="-127"/>
                <a:cs typeface="Arial" pitchFamily="34" charset="0"/>
              </a:rPr>
              <a:t>c</a:t>
            </a:r>
            <a:r>
              <a:rPr lang="en-US" altLang="ko-KR" sz="2400" dirty="0">
                <a:latin typeface="Arial" pitchFamily="34" charset="0"/>
                <a:ea typeface="굴림" pitchFamily="50" charset="-127"/>
                <a:cs typeface="Arial" pitchFamily="34" charset="0"/>
              </a:rPr>
              <a:t> + </a:t>
            </a:r>
            <a:r>
              <a:rPr lang="en-US" altLang="ko-KR" sz="2400" dirty="0" err="1">
                <a:latin typeface="Arial" pitchFamily="34" charset="0"/>
                <a:ea typeface="굴림" pitchFamily="50" charset="-127"/>
                <a:cs typeface="Arial" pitchFamily="34" charset="0"/>
              </a:rPr>
              <a:t>F</a:t>
            </a:r>
            <a:r>
              <a:rPr lang="en-US" altLang="ko-KR" sz="2400" baseline="-25000" dirty="0" err="1">
                <a:latin typeface="Arial" pitchFamily="34" charset="0"/>
                <a:ea typeface="굴림" pitchFamily="50" charset="-127"/>
                <a:cs typeface="Arial" pitchFamily="34" charset="0"/>
              </a:rPr>
              <a:t>d</a:t>
            </a:r>
            <a:r>
              <a:rPr lang="en-US" altLang="ko-KR" sz="2400" dirty="0">
                <a:latin typeface="Arial" pitchFamily="34" charset="0"/>
                <a:ea typeface="굴림" pitchFamily="50" charset="-127"/>
                <a:cs typeface="Arial" pitchFamily="34" charset="0"/>
              </a:rPr>
              <a:t>)]/</a:t>
            </a:r>
            <a:r>
              <a:rPr lang="en-US" altLang="ko-KR" sz="2400" dirty="0" smtClean="0">
                <a:latin typeface="Arial" pitchFamily="34" charset="0"/>
                <a:ea typeface="굴림" pitchFamily="50" charset="-127"/>
                <a:cs typeface="Arial" pitchFamily="34" charset="0"/>
              </a:rPr>
              <a:t>M</a:t>
            </a:r>
            <a:r>
              <a:rPr lang="en-US" altLang="ko-KR" sz="2400" baseline="-25000" dirty="0" smtClean="0">
                <a:latin typeface="Arial" pitchFamily="34" charset="0"/>
                <a:ea typeface="굴림" pitchFamily="50" charset="-127"/>
                <a:cs typeface="Arial" pitchFamily="34" charset="0"/>
              </a:rPr>
              <a:t>t</a:t>
            </a:r>
            <a:endParaRPr lang="en-US" altLang="ko-KR" sz="2400" baseline="-25000" dirty="0">
              <a:latin typeface="Arial" pitchFamily="34" charset="0"/>
              <a:ea typeface="굴림" pitchFamily="50" charset="-127"/>
              <a:cs typeface="Arial" pitchFamily="34" charset="0"/>
            </a:endParaRPr>
          </a:p>
          <a:p>
            <a:pPr lvl="2" eaLnBrk="1" hangingPunct="1">
              <a:defRPr/>
            </a:pPr>
            <a:r>
              <a:rPr lang="en-US" altLang="ko-KR" sz="2000" dirty="0">
                <a:latin typeface="Arial" pitchFamily="34" charset="0"/>
                <a:ea typeface="굴림" pitchFamily="50" charset="-127"/>
                <a:cs typeface="Arial" pitchFamily="34" charset="0"/>
              </a:rPr>
              <a:t>M</a:t>
            </a:r>
            <a:r>
              <a:rPr lang="en-US" altLang="ko-KR" sz="2000" baseline="-25000" dirty="0">
                <a:latin typeface="Arial" pitchFamily="34" charset="0"/>
                <a:ea typeface="굴림" pitchFamily="50" charset="-127"/>
                <a:cs typeface="Arial" pitchFamily="34" charset="0"/>
              </a:rPr>
              <a:t>t</a:t>
            </a:r>
            <a:r>
              <a:rPr lang="en-US" altLang="ko-KR" sz="2000" dirty="0">
                <a:latin typeface="Arial" pitchFamily="34" charset="0"/>
                <a:ea typeface="굴림" pitchFamily="50" charset="-127"/>
                <a:cs typeface="Arial" pitchFamily="34" charset="0"/>
              </a:rPr>
              <a:t> = # of modules in the current release</a:t>
            </a:r>
          </a:p>
          <a:p>
            <a:pPr lvl="2" eaLnBrk="1" hangingPunct="1">
              <a:defRPr/>
            </a:pPr>
            <a:r>
              <a:rPr lang="en-US" altLang="ko-KR" sz="2000" dirty="0" err="1">
                <a:latin typeface="Arial" pitchFamily="34" charset="0"/>
                <a:ea typeface="굴림" pitchFamily="50" charset="-127"/>
                <a:cs typeface="Arial" pitchFamily="34" charset="0"/>
              </a:rPr>
              <a:t>F</a:t>
            </a:r>
            <a:r>
              <a:rPr lang="en-US" altLang="ko-KR" sz="2000" baseline="-25000" dirty="0" err="1">
                <a:latin typeface="Arial" pitchFamily="34" charset="0"/>
                <a:ea typeface="굴림" pitchFamily="50" charset="-127"/>
                <a:cs typeface="Arial" pitchFamily="34" charset="0"/>
              </a:rPr>
              <a:t>c</a:t>
            </a:r>
            <a:r>
              <a:rPr lang="en-US" altLang="ko-KR" sz="2000" dirty="0">
                <a:latin typeface="Arial" pitchFamily="34" charset="0"/>
                <a:ea typeface="굴림" pitchFamily="50" charset="-127"/>
                <a:cs typeface="Arial" pitchFamily="34" charset="0"/>
              </a:rPr>
              <a:t> = # of modules in the current release that have been changed</a:t>
            </a:r>
          </a:p>
          <a:p>
            <a:pPr lvl="2" eaLnBrk="1" hangingPunct="1">
              <a:defRPr/>
            </a:pPr>
            <a:r>
              <a:rPr lang="en-US" altLang="ko-KR" sz="2000" dirty="0" err="1">
                <a:latin typeface="Arial" pitchFamily="34" charset="0"/>
                <a:ea typeface="굴림" pitchFamily="50" charset="-127"/>
                <a:cs typeface="Arial" pitchFamily="34" charset="0"/>
              </a:rPr>
              <a:t>F</a:t>
            </a:r>
            <a:r>
              <a:rPr lang="en-US" altLang="ko-KR" sz="2000" baseline="-25000" dirty="0" err="1">
                <a:latin typeface="Arial" pitchFamily="34" charset="0"/>
                <a:ea typeface="굴림" pitchFamily="50" charset="-127"/>
                <a:cs typeface="Arial" pitchFamily="34" charset="0"/>
              </a:rPr>
              <a:t>a</a:t>
            </a:r>
            <a:r>
              <a:rPr lang="en-US" altLang="ko-KR" sz="2000" dirty="0">
                <a:latin typeface="Arial" pitchFamily="34" charset="0"/>
                <a:ea typeface="굴림" pitchFamily="50" charset="-127"/>
                <a:cs typeface="Arial" pitchFamily="34" charset="0"/>
              </a:rPr>
              <a:t> = # of modules in the current release that have been added</a:t>
            </a:r>
          </a:p>
          <a:p>
            <a:pPr lvl="2" eaLnBrk="1" hangingPunct="1">
              <a:defRPr/>
            </a:pPr>
            <a:r>
              <a:rPr lang="en-US" altLang="ko-KR" sz="2000" dirty="0" err="1">
                <a:latin typeface="Arial" pitchFamily="34" charset="0"/>
                <a:ea typeface="굴림" pitchFamily="50" charset="-127"/>
                <a:cs typeface="Arial" pitchFamily="34" charset="0"/>
              </a:rPr>
              <a:t>F</a:t>
            </a:r>
            <a:r>
              <a:rPr lang="en-US" altLang="ko-KR" sz="2000" baseline="-25000" dirty="0" err="1">
                <a:latin typeface="Arial" pitchFamily="34" charset="0"/>
                <a:ea typeface="굴림" pitchFamily="50" charset="-127"/>
                <a:cs typeface="Arial" pitchFamily="34" charset="0"/>
              </a:rPr>
              <a:t>d</a:t>
            </a:r>
            <a:r>
              <a:rPr lang="en-US" altLang="ko-KR" sz="2000" dirty="0">
                <a:latin typeface="Arial" pitchFamily="34" charset="0"/>
                <a:ea typeface="굴림" pitchFamily="50" charset="-127"/>
                <a:cs typeface="Arial" pitchFamily="34" charset="0"/>
              </a:rPr>
              <a:t> = # of modules from the preceding release that were deleted in the current release</a:t>
            </a:r>
          </a:p>
          <a:p>
            <a:pPr lvl="2" eaLnBrk="1" hangingPunct="1">
              <a:defRPr/>
            </a:pPr>
            <a:endParaRPr lang="en-US" altLang="ko-KR" sz="2000" dirty="0">
              <a:latin typeface="Arial" pitchFamily="34" charset="0"/>
              <a:ea typeface="굴림" pitchFamily="50" charset="-127"/>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smtClean="0">
              <a:ea typeface="굴림" pitchFamily="50" charset="-127"/>
            </a:endParaRPr>
          </a:p>
        </p:txBody>
      </p:sp>
      <p:sp>
        <p:nvSpPr>
          <p:cNvPr id="3" name="내용 개체 틀 2"/>
          <p:cNvSpPr>
            <a:spLocks noGrp="1"/>
          </p:cNvSpPr>
          <p:nvPr>
            <p:ph idx="1"/>
          </p:nvPr>
        </p:nvSpPr>
        <p:spPr/>
        <p:txBody>
          <a:bodyPr/>
          <a:lstStyle/>
          <a:p>
            <a:endParaRPr lang="ko-KR" altLang="en-US" smtClean="0">
              <a:ea typeface="굴림" pitchFamily="50" charset="-127"/>
            </a:endParaRPr>
          </a:p>
        </p:txBody>
      </p:sp>
      <p:sp>
        <p:nvSpPr>
          <p:cNvPr id="35844" name="바닥글 개체 틀 3"/>
          <p:cNvSpPr>
            <a:spLocks noGrp="1"/>
          </p:cNvSpPr>
          <p:nvPr>
            <p:ph type="ftr" sz="quarter" idx="10"/>
          </p:nvPr>
        </p:nvSpPr>
        <p:spPr>
          <a:noFill/>
        </p:spPr>
        <p:txBody>
          <a:bodyPr/>
          <a:lstStyle/>
          <a:p>
            <a:endParaRPr lang="en-US" altLang="ko-KR" dirty="0" smtClean="0"/>
          </a:p>
        </p:txBody>
      </p:sp>
      <p:sp>
        <p:nvSpPr>
          <p:cNvPr id="35845" name="슬라이드 번호 개체 틀 4"/>
          <p:cNvSpPr>
            <a:spLocks noGrp="1"/>
          </p:cNvSpPr>
          <p:nvPr>
            <p:ph type="sldNum" sz="quarter" idx="11"/>
          </p:nvPr>
        </p:nvSpPr>
        <p:spPr>
          <a:noFill/>
        </p:spPr>
        <p:txBody>
          <a:bodyPr/>
          <a:lstStyle/>
          <a:p>
            <a:fld id="{1D0F9664-E9F9-4383-BFDC-EA62D4B82791}" type="slidenum">
              <a:rPr lang="ko-KR" altLang="en-US" smtClean="0"/>
              <a:pPr/>
              <a:t>34</a:t>
            </a:fld>
            <a:endParaRPr lang="en-US" altLang="ko-K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latin typeface="Arial" charset="0"/>
                <a:ea typeface="굴림" pitchFamily="50" charset="-127"/>
                <a:cs typeface="Arial" charset="0"/>
              </a:rPr>
              <a:t>Design Structure Quality Index (DSQI)</a:t>
            </a:r>
            <a:endParaRPr lang="ko-KR" altLang="en-US" smtClean="0">
              <a:latin typeface="Arial" charset="0"/>
              <a:ea typeface="굴림" pitchFamily="50" charset="-127"/>
              <a:cs typeface="Arial" charset="0"/>
            </a:endParaRPr>
          </a:p>
        </p:txBody>
      </p:sp>
      <p:sp>
        <p:nvSpPr>
          <p:cNvPr id="3" name="내용 개체 틀 2"/>
          <p:cNvSpPr>
            <a:spLocks noGrp="1"/>
          </p:cNvSpPr>
          <p:nvPr>
            <p:ph idx="1"/>
          </p:nvPr>
        </p:nvSpPr>
        <p:spPr/>
        <p:txBody>
          <a:bodyPr/>
          <a:lstStyle/>
          <a:p>
            <a:r>
              <a:rPr lang="en-US" altLang="ko-KR" dirty="0" smtClean="0">
                <a:latin typeface="Arial" charset="0"/>
                <a:ea typeface="굴림" pitchFamily="50" charset="-127"/>
                <a:cs typeface="Arial" charset="0"/>
              </a:rPr>
              <a:t>Developed by U.S. Air Force Systems Command </a:t>
            </a:r>
          </a:p>
          <a:p>
            <a:r>
              <a:rPr lang="en-US" altLang="ko-KR" dirty="0" smtClean="0">
                <a:latin typeface="Arial" charset="0"/>
                <a:ea typeface="굴림" pitchFamily="50" charset="-127"/>
                <a:cs typeface="Arial" charset="0"/>
              </a:rPr>
              <a:t>DSQI (ranging 0 to 1) is calculated from the following 7 values</a:t>
            </a:r>
          </a:p>
          <a:p>
            <a:pPr lvl="1"/>
            <a:r>
              <a:rPr lang="en-US" altLang="ko-KR" dirty="0" smtClean="0">
                <a:latin typeface="Arial" charset="0"/>
                <a:ea typeface="굴림" pitchFamily="50" charset="-127"/>
                <a:cs typeface="Arial" charset="0"/>
              </a:rPr>
              <a:t>S</a:t>
            </a:r>
            <a:r>
              <a:rPr lang="en-US" altLang="ko-KR" baseline="-25000" dirty="0" smtClean="0">
                <a:latin typeface="Arial" charset="0"/>
                <a:ea typeface="굴림" pitchFamily="50" charset="-127"/>
                <a:cs typeface="Arial" charset="0"/>
              </a:rPr>
              <a:t>1 </a:t>
            </a:r>
            <a:r>
              <a:rPr lang="en-US" altLang="ko-KR" dirty="0" smtClean="0">
                <a:latin typeface="Arial" charset="0"/>
                <a:ea typeface="굴림" pitchFamily="50" charset="-127"/>
                <a:cs typeface="Arial" charset="0"/>
              </a:rPr>
              <a:t> = the total # of modules define in the program architecture</a:t>
            </a:r>
          </a:p>
          <a:p>
            <a:pPr lvl="1"/>
            <a:r>
              <a:rPr lang="en-US" altLang="ko-KR" dirty="0" smtClean="0">
                <a:latin typeface="Arial" charset="0"/>
                <a:ea typeface="굴림" pitchFamily="50" charset="-127"/>
                <a:cs typeface="Arial" charset="0"/>
              </a:rPr>
              <a:t>S</a:t>
            </a:r>
            <a:r>
              <a:rPr lang="en-US" altLang="ko-KR" baseline="-25000" dirty="0" smtClean="0">
                <a:latin typeface="Arial" charset="0"/>
                <a:ea typeface="굴림" pitchFamily="50" charset="-127"/>
                <a:cs typeface="Arial" charset="0"/>
              </a:rPr>
              <a:t>2</a:t>
            </a:r>
            <a:r>
              <a:rPr lang="en-US" altLang="ko-KR" dirty="0" smtClean="0">
                <a:latin typeface="Arial" charset="0"/>
                <a:ea typeface="굴림" pitchFamily="50" charset="-127"/>
                <a:cs typeface="Arial" charset="0"/>
              </a:rPr>
              <a:t> = the # of modules whose correct function depends on the source of data input or that produce data to be used elsewhere</a:t>
            </a:r>
          </a:p>
          <a:p>
            <a:pPr lvl="1">
              <a:buFont typeface="Wingdings" pitchFamily="2" charset="2"/>
              <a:buNone/>
            </a:pPr>
            <a:r>
              <a:rPr lang="en-US" altLang="ko-KR" dirty="0" smtClean="0">
                <a:latin typeface="Arial" charset="0"/>
                <a:ea typeface="굴림" pitchFamily="50" charset="-127"/>
                <a:cs typeface="Arial" charset="0"/>
              </a:rPr>
              <a:t>	…</a:t>
            </a:r>
          </a:p>
          <a:p>
            <a:pPr lvl="1"/>
            <a:r>
              <a:rPr lang="en-US" altLang="ko-KR" dirty="0" smtClean="0">
                <a:latin typeface="Arial" charset="0"/>
                <a:ea typeface="굴림" pitchFamily="50" charset="-127"/>
                <a:cs typeface="Arial" charset="0"/>
              </a:rPr>
              <a:t>S</a:t>
            </a:r>
            <a:r>
              <a:rPr lang="en-US" altLang="ko-KR" baseline="-25000" dirty="0" smtClean="0">
                <a:latin typeface="Arial" charset="0"/>
                <a:ea typeface="굴림" pitchFamily="50" charset="-127"/>
                <a:cs typeface="Arial" charset="0"/>
              </a:rPr>
              <a:t>7</a:t>
            </a:r>
            <a:r>
              <a:rPr lang="en-US" altLang="ko-KR" dirty="0" smtClean="0">
                <a:latin typeface="Arial" charset="0"/>
                <a:ea typeface="굴림" pitchFamily="50" charset="-127"/>
                <a:cs typeface="Arial" charset="0"/>
              </a:rPr>
              <a:t> = the # of modules with a single entry and exit</a:t>
            </a:r>
          </a:p>
          <a:p>
            <a:endParaRPr lang="en-US" altLang="ko-KR" dirty="0" smtClean="0">
              <a:latin typeface="Arial" charset="0"/>
              <a:ea typeface="굴림" pitchFamily="50" charset="-127"/>
              <a:cs typeface="Arial" charset="0"/>
            </a:endParaRPr>
          </a:p>
          <a:p>
            <a:pPr lvl="1"/>
            <a:endParaRPr lang="ko-KR" altLang="en-US" baseline="-25000" dirty="0" smtClean="0">
              <a:latin typeface="Arial" charset="0"/>
              <a:ea typeface="굴림" pitchFamily="50" charset="-127"/>
              <a:cs typeface="Arial" charset="0"/>
            </a:endParaRPr>
          </a:p>
        </p:txBody>
      </p:sp>
      <p:sp>
        <p:nvSpPr>
          <p:cNvPr id="36868" name="바닥글 개체 틀 3"/>
          <p:cNvSpPr>
            <a:spLocks noGrp="1"/>
          </p:cNvSpPr>
          <p:nvPr>
            <p:ph type="ftr" sz="quarter" idx="10"/>
          </p:nvPr>
        </p:nvSpPr>
        <p:spPr>
          <a:noFill/>
        </p:spPr>
        <p:txBody>
          <a:bodyPr/>
          <a:lstStyle/>
          <a:p>
            <a:endParaRPr lang="en-US" altLang="ko-KR" dirty="0" smtClean="0">
              <a:latin typeface="Arial" charset="0"/>
              <a:cs typeface="Arial" charset="0"/>
            </a:endParaRPr>
          </a:p>
        </p:txBody>
      </p:sp>
      <p:sp>
        <p:nvSpPr>
          <p:cNvPr id="36869" name="슬라이드 번호 개체 틀 4"/>
          <p:cNvSpPr>
            <a:spLocks noGrp="1"/>
          </p:cNvSpPr>
          <p:nvPr>
            <p:ph type="sldNum" sz="quarter" idx="11"/>
          </p:nvPr>
        </p:nvSpPr>
        <p:spPr>
          <a:noFill/>
        </p:spPr>
        <p:txBody>
          <a:bodyPr/>
          <a:lstStyle/>
          <a:p>
            <a:fld id="{0D2238F1-06EE-4E68-971F-D49DA5C5FD69}" type="slidenum">
              <a:rPr lang="ko-KR" altLang="en-US" smtClean="0">
                <a:cs typeface="Arial" charset="0"/>
              </a:rPr>
              <a:pPr/>
              <a:t>35</a:t>
            </a:fld>
            <a:endParaRPr lang="en-US" altLang="ko-KR" smtClean="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B42017FD-83AC-4397-B81E-9E7952335FE0}" type="slidenum">
              <a:rPr lang="en-US" altLang="ko-KR" sz="889">
                <a:latin typeface="Helvetica" panose="020B0604020202020204" pitchFamily="34" charset="0"/>
              </a:rPr>
              <a:pPr/>
              <a:t>36</a:t>
            </a:fld>
            <a:endParaRPr lang="en-US" altLang="ko-KR" sz="889">
              <a:latin typeface="Helvetica" panose="020B0604020202020204" pitchFamily="34" charset="0"/>
            </a:endParaRPr>
          </a:p>
        </p:txBody>
      </p:sp>
      <p:sp>
        <p:nvSpPr>
          <p:cNvPr id="12292" name="Rectangle 2"/>
          <p:cNvSpPr>
            <a:spLocks noGrp="1" noChangeArrowheads="1"/>
          </p:cNvSpPr>
          <p:nvPr>
            <p:ph type="title"/>
          </p:nvPr>
        </p:nvSpPr>
        <p:spPr/>
        <p:txBody>
          <a:bodyPr/>
          <a:lstStyle/>
          <a:p>
            <a:pPr eaLnBrk="1" hangingPunct="1"/>
            <a:r>
              <a:rPr lang="en-US" altLang="ko-KR" dirty="0" smtClean="0">
                <a:ea typeface="굴림" panose="020B0600000101010101" pitchFamily="50" charset="-127"/>
              </a:rPr>
              <a:t>Quality Dimensions (1/2)</a:t>
            </a:r>
          </a:p>
        </p:txBody>
      </p:sp>
      <p:sp>
        <p:nvSpPr>
          <p:cNvPr id="12293" name="Rectangle 3"/>
          <p:cNvSpPr>
            <a:spLocks noGrp="1" noChangeArrowheads="1"/>
          </p:cNvSpPr>
          <p:nvPr>
            <p:ph type="body" idx="1"/>
          </p:nvPr>
        </p:nvSpPr>
        <p:spPr/>
        <p:txBody>
          <a:bodyPr/>
          <a:lstStyle/>
          <a:p>
            <a:pPr eaLnBrk="1" hangingPunct="1">
              <a:lnSpc>
                <a:spcPct val="90000"/>
              </a:lnSpc>
            </a:pPr>
            <a:r>
              <a:rPr lang="en-US" altLang="ko-KR" sz="2000" dirty="0">
                <a:latin typeface="Palatino" pitchFamily="-128" charset="0"/>
                <a:ea typeface="굴림" panose="020B0600000101010101" pitchFamily="50" charset="-127"/>
              </a:rPr>
              <a:t>David Garvin [Gar87]:</a:t>
            </a:r>
          </a:p>
          <a:p>
            <a:pPr lvl="1" eaLnBrk="1" hangingPunct="1">
              <a:lnSpc>
                <a:spcPct val="90000"/>
              </a:lnSpc>
              <a:spcBef>
                <a:spcPts val="533"/>
              </a:spcBef>
            </a:pPr>
            <a:r>
              <a:rPr lang="en-US" altLang="ko-KR" b="1" dirty="0">
                <a:latin typeface="Palatino" pitchFamily="-128" charset="0"/>
                <a:ea typeface="굴림" panose="020B0600000101010101" pitchFamily="50" charset="-127"/>
              </a:rPr>
              <a:t>Performance Quality.</a:t>
            </a:r>
            <a:r>
              <a:rPr lang="en-US" altLang="ko-KR" dirty="0">
                <a:latin typeface="Palatino" pitchFamily="-128" charset="0"/>
                <a:ea typeface="굴림" panose="020B0600000101010101" pitchFamily="50" charset="-127"/>
              </a:rPr>
              <a:t> Does the software deliver all content, functions, and features that are specified as part of the requirements model in a way that provides value to the end-user?</a:t>
            </a:r>
          </a:p>
          <a:p>
            <a:pPr lvl="1" eaLnBrk="1" hangingPunct="1">
              <a:lnSpc>
                <a:spcPct val="90000"/>
              </a:lnSpc>
              <a:spcBef>
                <a:spcPts val="533"/>
              </a:spcBef>
            </a:pPr>
            <a:r>
              <a:rPr lang="en-US" altLang="ko-KR" b="1" dirty="0">
                <a:latin typeface="Palatino" pitchFamily="-128" charset="0"/>
                <a:ea typeface="굴림" panose="020B0600000101010101" pitchFamily="50" charset="-127"/>
              </a:rPr>
              <a:t>Feature quality.</a:t>
            </a:r>
            <a:r>
              <a:rPr lang="en-US" altLang="ko-KR" dirty="0">
                <a:latin typeface="Palatino" pitchFamily="-128" charset="0"/>
                <a:ea typeface="굴림" panose="020B0600000101010101" pitchFamily="50" charset="-127"/>
              </a:rPr>
              <a:t>  Does the software provide features that surprise and delight first-time end-users?</a:t>
            </a:r>
          </a:p>
          <a:p>
            <a:pPr lvl="1" eaLnBrk="1" hangingPunct="1">
              <a:lnSpc>
                <a:spcPct val="90000"/>
              </a:lnSpc>
              <a:spcBef>
                <a:spcPts val="533"/>
              </a:spcBef>
            </a:pPr>
            <a:r>
              <a:rPr lang="en-US" altLang="ko-KR" b="1" dirty="0">
                <a:latin typeface="Palatino" pitchFamily="-128" charset="0"/>
                <a:ea typeface="굴림" panose="020B0600000101010101" pitchFamily="50" charset="-127"/>
              </a:rPr>
              <a:t>Reliability.</a:t>
            </a:r>
            <a:r>
              <a:rPr lang="en-US" altLang="ko-KR" dirty="0">
                <a:latin typeface="Palatino" pitchFamily="-128" charset="0"/>
                <a:ea typeface="굴림" panose="020B0600000101010101" pitchFamily="50" charset="-127"/>
              </a:rPr>
              <a:t> Does the software deliver all features and capability without failure? Is it available when it is needed?  Does it deliver functionality that is error free?</a:t>
            </a:r>
          </a:p>
          <a:p>
            <a:pPr lvl="1" eaLnBrk="1" hangingPunct="1">
              <a:lnSpc>
                <a:spcPct val="90000"/>
              </a:lnSpc>
              <a:spcBef>
                <a:spcPts val="533"/>
              </a:spcBef>
            </a:pPr>
            <a:r>
              <a:rPr lang="en-US" altLang="ko-KR" b="1" dirty="0">
                <a:latin typeface="Palatino" pitchFamily="-128" charset="0"/>
                <a:ea typeface="굴림" panose="020B0600000101010101" pitchFamily="50" charset="-127"/>
              </a:rPr>
              <a:t>Conformance.</a:t>
            </a:r>
            <a:r>
              <a:rPr lang="en-US" altLang="ko-KR" dirty="0">
                <a:latin typeface="Palatino" pitchFamily="-128" charset="0"/>
                <a:ea typeface="굴림" panose="020B0600000101010101" pitchFamily="50" charset="-127"/>
              </a:rPr>
              <a:t> Does the software conform to local and external software standards that are relevant to the application? Does it conform to de facto design and coding conventions? For example, does the user interface conform to accepted design rules for menu selection or data input?</a:t>
            </a:r>
          </a:p>
        </p:txBody>
      </p:sp>
    </p:spTree>
    <p:extLst>
      <p:ext uri="{BB962C8B-B14F-4D97-AF65-F5344CB8AC3E}">
        <p14:creationId xmlns:p14="http://schemas.microsoft.com/office/powerpoint/2010/main" val="3362483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AF07F852-A649-45B9-8B11-06DE6CA4779A}" type="slidenum">
              <a:rPr lang="en-US" altLang="ko-KR" sz="889">
                <a:latin typeface="Helvetica" panose="020B0604020202020204" pitchFamily="34" charset="0"/>
              </a:rPr>
              <a:pPr/>
              <a:t>37</a:t>
            </a:fld>
            <a:endParaRPr lang="en-US" altLang="ko-KR" sz="889">
              <a:latin typeface="Helvetica" panose="020B0604020202020204" pitchFamily="34" charset="0"/>
            </a:endParaRPr>
          </a:p>
        </p:txBody>
      </p:sp>
      <p:sp>
        <p:nvSpPr>
          <p:cNvPr id="13316" name="Rectangle 2"/>
          <p:cNvSpPr>
            <a:spLocks noGrp="1" noChangeArrowheads="1"/>
          </p:cNvSpPr>
          <p:nvPr>
            <p:ph type="title"/>
          </p:nvPr>
        </p:nvSpPr>
        <p:spPr/>
        <p:txBody>
          <a:bodyPr/>
          <a:lstStyle/>
          <a:p>
            <a:pPr eaLnBrk="1" hangingPunct="1"/>
            <a:r>
              <a:rPr lang="en-US" altLang="ko-KR" dirty="0" smtClean="0">
                <a:ea typeface="굴림" panose="020B0600000101010101" pitchFamily="50" charset="-127"/>
              </a:rPr>
              <a:t>Quality Dimensions (2/2)</a:t>
            </a:r>
          </a:p>
        </p:txBody>
      </p:sp>
      <p:sp>
        <p:nvSpPr>
          <p:cNvPr id="13317" name="Rectangle 3"/>
          <p:cNvSpPr>
            <a:spLocks noGrp="1" noChangeArrowheads="1"/>
          </p:cNvSpPr>
          <p:nvPr>
            <p:ph type="body" idx="1"/>
          </p:nvPr>
        </p:nvSpPr>
        <p:spPr/>
        <p:txBody>
          <a:bodyPr/>
          <a:lstStyle/>
          <a:p>
            <a:pPr lvl="1" eaLnBrk="1" hangingPunct="1">
              <a:spcBef>
                <a:spcPts val="533"/>
              </a:spcBef>
            </a:pPr>
            <a:r>
              <a:rPr lang="en-US" altLang="ko-KR" b="1" dirty="0">
                <a:latin typeface="Palatino" pitchFamily="-128" charset="0"/>
                <a:ea typeface="굴림" panose="020B0600000101010101" pitchFamily="50" charset="-127"/>
              </a:rPr>
              <a:t>Durability.</a:t>
            </a:r>
            <a:r>
              <a:rPr lang="en-US" altLang="ko-KR" dirty="0">
                <a:latin typeface="Palatino" pitchFamily="-128" charset="0"/>
                <a:ea typeface="굴림" panose="020B0600000101010101" pitchFamily="50" charset="-127"/>
              </a:rPr>
              <a:t> Can the software be maintained (changed) or corrected (debugged) without the inadvertent generation of unintended side effects? Will changes cause the error rate or reliability to degrade with time? </a:t>
            </a:r>
          </a:p>
          <a:p>
            <a:pPr lvl="1" eaLnBrk="1" hangingPunct="1">
              <a:spcBef>
                <a:spcPts val="533"/>
              </a:spcBef>
            </a:pPr>
            <a:r>
              <a:rPr lang="en-US" altLang="ko-KR" b="1" dirty="0">
                <a:latin typeface="Palatino" pitchFamily="-128" charset="0"/>
                <a:ea typeface="굴림" panose="020B0600000101010101" pitchFamily="50" charset="-127"/>
              </a:rPr>
              <a:t>Serviceability.</a:t>
            </a:r>
            <a:r>
              <a:rPr lang="en-US" altLang="ko-KR" dirty="0">
                <a:latin typeface="Palatino" pitchFamily="-128" charset="0"/>
                <a:ea typeface="굴림" panose="020B0600000101010101" pitchFamily="50" charset="-127"/>
              </a:rPr>
              <a:t> Can the software be maintained (changed) or corrected (debugged) in an acceptably short time period. Can support staff acquire all information they need to make changes or correct defects? </a:t>
            </a:r>
          </a:p>
          <a:p>
            <a:pPr lvl="1" eaLnBrk="1" hangingPunct="1">
              <a:spcBef>
                <a:spcPts val="533"/>
              </a:spcBef>
            </a:pPr>
            <a:r>
              <a:rPr lang="en-US" altLang="ko-KR" b="1" dirty="0">
                <a:solidFill>
                  <a:srgbClr val="333333"/>
                </a:solidFill>
                <a:latin typeface="Times New Roman" panose="02020603050405020304" pitchFamily="18" charset="0"/>
                <a:ea typeface="굴림" panose="020B0600000101010101" pitchFamily="50" charset="-127"/>
              </a:rPr>
              <a:t>Aesthetics.</a:t>
            </a:r>
            <a:r>
              <a:rPr lang="en-US" altLang="ko-KR" dirty="0">
                <a:solidFill>
                  <a:srgbClr val="333333"/>
                </a:solidFill>
                <a:latin typeface="Times New Roman" panose="02020603050405020304" pitchFamily="18" charset="0"/>
                <a:ea typeface="굴림" panose="020B0600000101010101" pitchFamily="50" charset="-127"/>
              </a:rPr>
              <a:t> Most of us would agree that an aesthetic entity has a certain elegance, a unique flow, and an obvious “presence” that are hard to quantify but evident nonetheless. </a:t>
            </a:r>
          </a:p>
          <a:p>
            <a:pPr lvl="1" eaLnBrk="1" hangingPunct="1">
              <a:spcBef>
                <a:spcPts val="533"/>
              </a:spcBef>
            </a:pPr>
            <a:r>
              <a:rPr lang="en-US" altLang="ko-KR" b="1" dirty="0">
                <a:solidFill>
                  <a:srgbClr val="333333"/>
                </a:solidFill>
                <a:latin typeface="Times New Roman" panose="02020603050405020304" pitchFamily="18" charset="0"/>
                <a:ea typeface="굴림" panose="020B0600000101010101" pitchFamily="50" charset="-127"/>
              </a:rPr>
              <a:t>Perception.</a:t>
            </a:r>
            <a:r>
              <a:rPr lang="en-US" altLang="ko-KR" dirty="0">
                <a:solidFill>
                  <a:srgbClr val="333333"/>
                </a:solidFill>
                <a:latin typeface="Times New Roman" panose="02020603050405020304" pitchFamily="18" charset="0"/>
                <a:ea typeface="굴림" panose="020B0600000101010101" pitchFamily="50" charset="-127"/>
              </a:rPr>
              <a:t> In some situations, you have a set of prejudices that will influence your perception of quality. </a:t>
            </a:r>
            <a:endParaRPr lang="en-US" altLang="ko-KR" dirty="0">
              <a:latin typeface="Palatino" pitchFamily="-128" charset="0"/>
              <a:ea typeface="굴림" panose="020B0600000101010101" pitchFamily="50" charset="-127"/>
            </a:endParaRPr>
          </a:p>
        </p:txBody>
      </p:sp>
    </p:spTree>
    <p:extLst>
      <p:ext uri="{BB962C8B-B14F-4D97-AF65-F5344CB8AC3E}">
        <p14:creationId xmlns:p14="http://schemas.microsoft.com/office/powerpoint/2010/main" val="3613718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바닥글 개체 틀 3"/>
          <p:cNvSpPr>
            <a:spLocks noGrp="1"/>
          </p:cNvSpPr>
          <p:nvPr>
            <p:ph type="ftr" sz="quarter" idx="10"/>
          </p:nvPr>
        </p:nvSpPr>
        <p:spPr>
          <a:noFill/>
        </p:spPr>
        <p:txBody>
          <a:bodyPr/>
          <a:lstStyle/>
          <a:p>
            <a:endParaRPr lang="en-US" altLang="ko-KR" dirty="0" smtClean="0"/>
          </a:p>
        </p:txBody>
      </p:sp>
      <p:sp>
        <p:nvSpPr>
          <p:cNvPr id="24579" name="슬라이드 번호 개체 틀 4"/>
          <p:cNvSpPr>
            <a:spLocks noGrp="1"/>
          </p:cNvSpPr>
          <p:nvPr>
            <p:ph type="sldNum" sz="quarter" idx="11"/>
          </p:nvPr>
        </p:nvSpPr>
        <p:spPr>
          <a:noFill/>
        </p:spPr>
        <p:txBody>
          <a:bodyPr/>
          <a:lstStyle/>
          <a:p>
            <a:fld id="{632BD879-C753-42D5-9E0F-33E6635F129B}" type="slidenum">
              <a:rPr lang="ko-KR" altLang="en-US" smtClean="0"/>
              <a:pPr/>
              <a:t>38</a:t>
            </a:fld>
            <a:endParaRPr lang="en-US" altLang="ko-KR" smtClean="0"/>
          </a:p>
        </p:txBody>
      </p:sp>
      <p:sp>
        <p:nvSpPr>
          <p:cNvPr id="1311746" name="Rectangle 2"/>
          <p:cNvSpPr>
            <a:spLocks noGrp="1" noRot="1" noChangeArrowheads="1"/>
          </p:cNvSpPr>
          <p:nvPr>
            <p:ph type="title"/>
          </p:nvPr>
        </p:nvSpPr>
        <p:spPr>
          <a:xfrm>
            <a:off x="1244600" y="355600"/>
            <a:ext cx="68326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Distinguishing Characteristics</a:t>
            </a:r>
          </a:p>
        </p:txBody>
      </p:sp>
      <p:sp>
        <p:nvSpPr>
          <p:cNvPr id="1311747" name="Rectangle 3"/>
          <p:cNvSpPr>
            <a:spLocks noGrp="1" noRot="1" noChangeArrowheads="1"/>
          </p:cNvSpPr>
          <p:nvPr>
            <p:ph type="body" idx="1"/>
          </p:nvPr>
        </p:nvSpPr>
        <p:spPr>
          <a:xfrm>
            <a:off x="244475" y="1447800"/>
            <a:ext cx="8710613" cy="2874963"/>
          </a:xfrm>
        </p:spPr>
        <p:txBody>
          <a:bodyPr lIns="90487" tIns="44450" rIns="90487" bIns="44450"/>
          <a:lstStyle/>
          <a:p>
            <a:pPr eaLnBrk="1" hangingPunct="1">
              <a:defRPr/>
            </a:pPr>
            <a:r>
              <a:rPr lang="en-US" altLang="ko-KR" sz="2000" dirty="0" smtClean="0">
                <a:solidFill>
                  <a:srgbClr val="FF9933"/>
                </a:solidFill>
                <a:latin typeface="Arial" pitchFamily="34" charset="0"/>
                <a:ea typeface="굴림" pitchFamily="50" charset="-127"/>
                <a:cs typeface="Arial" pitchFamily="34" charset="0"/>
              </a:rPr>
              <a:t>Encapsulation</a:t>
            </a:r>
            <a:endParaRPr lang="en-US" altLang="ko-KR" sz="2000" dirty="0" smtClean="0">
              <a:latin typeface="Arial" pitchFamily="34" charset="0"/>
              <a:ea typeface="굴림" pitchFamily="50" charset="-127"/>
              <a:cs typeface="Arial" pitchFamily="34" charset="0"/>
            </a:endParaRPr>
          </a:p>
          <a:p>
            <a:pPr eaLnBrk="1" hangingPunct="1">
              <a:buFont typeface="Wingdings" pitchFamily="2" charset="2"/>
              <a:buNone/>
              <a:defRPr/>
            </a:pPr>
            <a:r>
              <a:rPr lang="en-US" altLang="ko-KR" sz="2000" dirty="0">
                <a:latin typeface="Arial" pitchFamily="34" charset="0"/>
                <a:ea typeface="굴림" pitchFamily="50" charset="-127"/>
                <a:cs typeface="Arial" pitchFamily="34" charset="0"/>
              </a:rPr>
              <a:t>	the packaging of data and processing</a:t>
            </a:r>
          </a:p>
          <a:p>
            <a:pPr eaLnBrk="1" hangingPunct="1">
              <a:defRPr/>
            </a:pPr>
            <a:r>
              <a:rPr lang="en-US" altLang="ko-KR" sz="2000" dirty="0">
                <a:solidFill>
                  <a:srgbClr val="FF9933"/>
                </a:solidFill>
                <a:latin typeface="Arial" pitchFamily="34" charset="0"/>
                <a:ea typeface="굴림" pitchFamily="50" charset="-127"/>
                <a:cs typeface="Arial" pitchFamily="34" charset="0"/>
              </a:rPr>
              <a:t>Information hiding</a:t>
            </a:r>
            <a:endParaRPr lang="en-US" altLang="ko-KR" sz="2000" dirty="0">
              <a:latin typeface="Arial" pitchFamily="34" charset="0"/>
              <a:ea typeface="굴림" pitchFamily="50" charset="-127"/>
              <a:cs typeface="Arial" pitchFamily="34" charset="0"/>
            </a:endParaRPr>
          </a:p>
          <a:p>
            <a:pPr eaLnBrk="1" hangingPunct="1">
              <a:buFont typeface="Wingdings" pitchFamily="2" charset="2"/>
              <a:buNone/>
              <a:defRPr/>
            </a:pPr>
            <a:r>
              <a:rPr lang="en-US" altLang="ko-KR" sz="2000" dirty="0">
                <a:latin typeface="Arial" pitchFamily="34" charset="0"/>
                <a:ea typeface="굴림" pitchFamily="50" charset="-127"/>
                <a:cs typeface="Arial" pitchFamily="34" charset="0"/>
              </a:rPr>
              <a:t>	the way in which information about operational details is hidden by a secure interface</a:t>
            </a:r>
          </a:p>
          <a:p>
            <a:pPr eaLnBrk="1" hangingPunct="1">
              <a:defRPr/>
            </a:pPr>
            <a:r>
              <a:rPr lang="en-US" altLang="ko-KR" sz="2000" dirty="0">
                <a:solidFill>
                  <a:srgbClr val="FF9933"/>
                </a:solidFill>
                <a:latin typeface="Arial" pitchFamily="34" charset="0"/>
                <a:ea typeface="굴림" pitchFamily="50" charset="-127"/>
                <a:cs typeface="Arial" pitchFamily="34" charset="0"/>
              </a:rPr>
              <a:t>Inheritance</a:t>
            </a:r>
          </a:p>
          <a:p>
            <a:pPr eaLnBrk="1" hangingPunct="1">
              <a:buFont typeface="Wingdings" pitchFamily="2" charset="2"/>
              <a:buNone/>
              <a:defRPr/>
            </a:pPr>
            <a:r>
              <a:rPr lang="en-US" altLang="ko-KR" sz="2000" dirty="0">
                <a:latin typeface="Arial" pitchFamily="34" charset="0"/>
                <a:ea typeface="굴림" pitchFamily="50" charset="-127"/>
                <a:cs typeface="Arial" pitchFamily="34" charset="0"/>
              </a:rPr>
              <a:t>	the manner in which the responsibilities of one class are propagated to another</a:t>
            </a:r>
          </a:p>
          <a:p>
            <a:pPr eaLnBrk="1" hangingPunct="1">
              <a:defRPr/>
            </a:pPr>
            <a:r>
              <a:rPr lang="en-US" altLang="ko-KR" sz="2000" dirty="0">
                <a:solidFill>
                  <a:srgbClr val="FF9933"/>
                </a:solidFill>
                <a:latin typeface="Arial" pitchFamily="34" charset="0"/>
                <a:ea typeface="굴림" pitchFamily="50" charset="-127"/>
                <a:cs typeface="Arial" pitchFamily="34" charset="0"/>
              </a:rPr>
              <a:t>Abstraction</a:t>
            </a:r>
          </a:p>
          <a:p>
            <a:pPr eaLnBrk="1" hangingPunct="1">
              <a:buFont typeface="Wingdings" pitchFamily="2" charset="2"/>
              <a:buNone/>
              <a:defRPr/>
            </a:pPr>
            <a:r>
              <a:rPr lang="en-US" altLang="ko-KR" sz="2000" dirty="0">
                <a:latin typeface="Arial" pitchFamily="34" charset="0"/>
                <a:ea typeface="굴림" pitchFamily="50" charset="-127"/>
                <a:cs typeface="Arial" pitchFamily="34" charset="0"/>
              </a:rPr>
              <a:t>	the mechanism that allows a design to focus on essential </a:t>
            </a:r>
            <a:r>
              <a:rPr lang="en-US" altLang="ko-KR" sz="2000" dirty="0" smtClean="0">
                <a:latin typeface="Arial" pitchFamily="34" charset="0"/>
                <a:ea typeface="굴림" pitchFamily="50" charset="-127"/>
                <a:cs typeface="Arial" pitchFamily="34" charset="0"/>
              </a:rPr>
              <a:t>details</a:t>
            </a:r>
          </a:p>
          <a:p>
            <a:pPr eaLnBrk="1" hangingPunct="1">
              <a:defRPr/>
            </a:pPr>
            <a:r>
              <a:rPr lang="en-US" altLang="ko-KR" sz="2000" dirty="0" smtClean="0">
                <a:solidFill>
                  <a:srgbClr val="FF9933"/>
                </a:solidFill>
                <a:latin typeface="Arial" pitchFamily="34" charset="0"/>
                <a:ea typeface="굴림" pitchFamily="50" charset="-127"/>
                <a:cs typeface="Arial" pitchFamily="34" charset="0"/>
              </a:rPr>
              <a:t>Localization</a:t>
            </a:r>
            <a:endParaRPr lang="en-US" altLang="ko-KR" sz="2000" dirty="0" smtClean="0">
              <a:latin typeface="Arial" pitchFamily="34" charset="0"/>
              <a:ea typeface="굴림" pitchFamily="50" charset="-127"/>
              <a:cs typeface="Arial" pitchFamily="34" charset="0"/>
            </a:endParaRPr>
          </a:p>
          <a:p>
            <a:pPr eaLnBrk="1" hangingPunct="1">
              <a:buFont typeface="Wingdings" pitchFamily="2" charset="2"/>
              <a:buNone/>
              <a:defRPr/>
            </a:pPr>
            <a:r>
              <a:rPr lang="en-US" altLang="ko-KR" sz="2000" dirty="0" smtClean="0">
                <a:latin typeface="Arial" pitchFamily="34" charset="0"/>
                <a:ea typeface="굴림" pitchFamily="50" charset="-127"/>
                <a:cs typeface="Arial" pitchFamily="34" charset="0"/>
              </a:rPr>
              <a:t>	the way in which information is concentrated in a program</a:t>
            </a:r>
          </a:p>
          <a:p>
            <a:pPr eaLnBrk="1" hangingPunct="1">
              <a:buFont typeface="Wingdings" pitchFamily="2" charset="2"/>
              <a:buNone/>
              <a:defRPr/>
            </a:pPr>
            <a:endParaRPr lang="en-US" altLang="ko-KR" sz="2000" dirty="0">
              <a:latin typeface="Arial" pitchFamily="34" charset="0"/>
              <a:ea typeface="굴림" pitchFamily="50" charset="-127"/>
              <a:cs typeface="Arial" pitchFamily="34" charset="0"/>
            </a:endParaRPr>
          </a:p>
        </p:txBody>
      </p:sp>
      <p:sp>
        <p:nvSpPr>
          <p:cNvPr id="24582" name="Rectangle 4"/>
          <p:cNvSpPr>
            <a:spLocks noChangeArrowheads="1"/>
          </p:cNvSpPr>
          <p:nvPr/>
        </p:nvSpPr>
        <p:spPr bwMode="auto">
          <a:xfrm>
            <a:off x="1039813" y="950913"/>
            <a:ext cx="7216775" cy="584200"/>
          </a:xfrm>
          <a:prstGeom prst="rect">
            <a:avLst/>
          </a:prstGeom>
          <a:noFill/>
          <a:ln w="25400">
            <a:noFill/>
            <a:miter lim="800000"/>
            <a:headEnd/>
            <a:tailEnd/>
          </a:ln>
        </p:spPr>
        <p:txBody>
          <a:bodyPr wrap="none" lIns="90487" tIns="44450" rIns="90487" bIns="44450">
            <a:spAutoFit/>
          </a:bodyPr>
          <a:lstStyle/>
          <a:p>
            <a:r>
              <a:rPr lang="en-US" altLang="ko-KR">
                <a:solidFill>
                  <a:schemeClr val="bg1"/>
                </a:solidFill>
                <a:ea typeface="굴림" pitchFamily="50" charset="-127"/>
              </a:rPr>
              <a:t>Berard [BER95] argues that the following characteristics require </a:t>
            </a:r>
          </a:p>
          <a:p>
            <a:r>
              <a:rPr lang="en-US" altLang="ko-KR">
                <a:solidFill>
                  <a:schemeClr val="bg1"/>
                </a:solidFill>
                <a:ea typeface="굴림" pitchFamily="50" charset="-127"/>
              </a:rPr>
              <a:t>that special OO metrics be developed:</a:t>
            </a:r>
          </a:p>
        </p:txBody>
      </p:sp>
    </p:spTree>
    <p:extLst>
      <p:ext uri="{BB962C8B-B14F-4D97-AF65-F5344CB8AC3E}">
        <p14:creationId xmlns:p14="http://schemas.microsoft.com/office/powerpoint/2010/main" val="426392570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19C574F5-1109-4ED5-B8DF-F3D9FFF824E6}" type="slidenum">
              <a:rPr lang="en-US" altLang="ko-KR" sz="889">
                <a:latin typeface="Helvetica" panose="020B0604020202020204" pitchFamily="34" charset="0"/>
              </a:rPr>
              <a:pPr/>
              <a:t>4</a:t>
            </a:fld>
            <a:endParaRPr lang="en-US" altLang="ko-KR" sz="889">
              <a:latin typeface="Helvetica" panose="020B0604020202020204" pitchFamily="34" charset="0"/>
            </a:endParaRPr>
          </a:p>
        </p:txBody>
      </p:sp>
      <p:sp>
        <p:nvSpPr>
          <p:cNvPr id="15364" name="Rectangle 2"/>
          <p:cNvSpPr>
            <a:spLocks noGrp="1" noChangeArrowheads="1"/>
          </p:cNvSpPr>
          <p:nvPr>
            <p:ph type="title"/>
          </p:nvPr>
        </p:nvSpPr>
        <p:spPr>
          <a:xfrm>
            <a:off x="565356" y="182639"/>
            <a:ext cx="7615084" cy="563034"/>
          </a:xfrm>
        </p:spPr>
        <p:txBody>
          <a:bodyPr/>
          <a:lstStyle/>
          <a:p>
            <a:pPr eaLnBrk="1" hangingPunct="1"/>
            <a:r>
              <a:rPr lang="en-US" altLang="ko-KR" dirty="0" smtClean="0">
                <a:ea typeface="굴림" panose="020B0600000101010101" pitchFamily="50" charset="-127"/>
              </a:rPr>
              <a:t>The Software Quality Dilemma</a:t>
            </a:r>
          </a:p>
        </p:txBody>
      </p:sp>
      <p:sp>
        <p:nvSpPr>
          <p:cNvPr id="15365" name="Rectangle 3"/>
          <p:cNvSpPr>
            <a:spLocks noGrp="1" noChangeArrowheads="1"/>
          </p:cNvSpPr>
          <p:nvPr>
            <p:ph type="body" idx="1"/>
          </p:nvPr>
        </p:nvSpPr>
        <p:spPr>
          <a:xfrm>
            <a:off x="265471" y="1152013"/>
            <a:ext cx="8686800" cy="3998913"/>
          </a:xfrm>
        </p:spPr>
        <p:txBody>
          <a:bodyPr/>
          <a:lstStyle/>
          <a:p>
            <a:pPr eaLnBrk="1" hangingPunct="1">
              <a:lnSpc>
                <a:spcPct val="90000"/>
              </a:lnSpc>
              <a:spcBef>
                <a:spcPts val="267"/>
              </a:spcBef>
            </a:pPr>
            <a:r>
              <a:rPr lang="en-US" altLang="ko-KR" sz="2000" dirty="0">
                <a:solidFill>
                  <a:srgbClr val="212324"/>
                </a:solidFill>
                <a:latin typeface="Palatino" pitchFamily="-128" charset="0"/>
                <a:ea typeface="굴림" panose="020B0600000101010101" pitchFamily="50" charset="-127"/>
              </a:rPr>
              <a:t>If you produce a software system that has terrible quality, you lose because no one will want to buy it. </a:t>
            </a:r>
          </a:p>
          <a:p>
            <a:pPr eaLnBrk="1" hangingPunct="1">
              <a:lnSpc>
                <a:spcPct val="90000"/>
              </a:lnSpc>
              <a:spcBef>
                <a:spcPts val="267"/>
              </a:spcBef>
            </a:pPr>
            <a:r>
              <a:rPr lang="en-US" altLang="ko-KR" sz="2000" dirty="0">
                <a:solidFill>
                  <a:srgbClr val="212324"/>
                </a:solidFill>
                <a:latin typeface="Palatino" pitchFamily="-128" charset="0"/>
                <a:ea typeface="굴림" panose="020B0600000101010101" pitchFamily="50" charset="-127"/>
              </a:rPr>
              <a:t>If on the other hand you spend infinite time, extremely large effort, and huge sums of money to build the absolutely perfect piece of software, then it's going to take so long to complete and it will be so expensive to produce that you'll be out of business anyway. </a:t>
            </a:r>
          </a:p>
          <a:p>
            <a:pPr eaLnBrk="1" hangingPunct="1">
              <a:lnSpc>
                <a:spcPct val="90000"/>
              </a:lnSpc>
              <a:spcBef>
                <a:spcPts val="267"/>
              </a:spcBef>
            </a:pPr>
            <a:r>
              <a:rPr lang="en-US" altLang="ko-KR" sz="2000" dirty="0">
                <a:solidFill>
                  <a:srgbClr val="212324"/>
                </a:solidFill>
                <a:latin typeface="Palatino" pitchFamily="-128" charset="0"/>
                <a:ea typeface="굴림" panose="020B0600000101010101" pitchFamily="50" charset="-127"/>
              </a:rPr>
              <a:t>Either you missed the market window, or you simply exhausted all your resources. </a:t>
            </a:r>
          </a:p>
          <a:p>
            <a:pPr eaLnBrk="1" hangingPunct="1">
              <a:lnSpc>
                <a:spcPct val="90000"/>
              </a:lnSpc>
              <a:spcBef>
                <a:spcPts val="267"/>
              </a:spcBef>
            </a:pPr>
            <a:r>
              <a:rPr lang="en-US" altLang="ko-KR" sz="2000" dirty="0">
                <a:solidFill>
                  <a:srgbClr val="FF0000"/>
                </a:solidFill>
                <a:latin typeface="Palatino" pitchFamily="-128" charset="0"/>
                <a:ea typeface="굴림" panose="020B0600000101010101" pitchFamily="50" charset="-127"/>
              </a:rPr>
              <a:t>So people in industry try to get to that magical middle ground where the product is good enough not to be rejected right away, such as during evaluation, but also not the object of so much perfectionism and so much work that it would take too long or cost too much to complete. [Ven03]</a:t>
            </a:r>
          </a:p>
        </p:txBody>
      </p:sp>
    </p:spTree>
    <p:extLst>
      <p:ext uri="{BB962C8B-B14F-4D97-AF65-F5344CB8AC3E}">
        <p14:creationId xmlns:p14="http://schemas.microsoft.com/office/powerpoint/2010/main" val="174631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바닥글 개체 틀 3"/>
          <p:cNvSpPr>
            <a:spLocks noGrp="1"/>
          </p:cNvSpPr>
          <p:nvPr>
            <p:ph type="ftr" sz="quarter" idx="10"/>
          </p:nvPr>
        </p:nvSpPr>
        <p:spPr>
          <a:noFill/>
        </p:spPr>
        <p:txBody>
          <a:bodyPr/>
          <a:lstStyle/>
          <a:p>
            <a:endParaRPr lang="en-US" altLang="ko-KR" dirty="0" smtClean="0"/>
          </a:p>
        </p:txBody>
      </p:sp>
      <p:sp>
        <p:nvSpPr>
          <p:cNvPr id="6147" name="슬라이드 번호 개체 틀 4"/>
          <p:cNvSpPr>
            <a:spLocks noGrp="1"/>
          </p:cNvSpPr>
          <p:nvPr>
            <p:ph type="sldNum" sz="quarter" idx="11"/>
          </p:nvPr>
        </p:nvSpPr>
        <p:spPr>
          <a:noFill/>
        </p:spPr>
        <p:txBody>
          <a:bodyPr/>
          <a:lstStyle/>
          <a:p>
            <a:fld id="{FAFE90F8-E28C-467E-962D-C0ED67BB0B95}" type="slidenum">
              <a:rPr lang="ko-KR" altLang="en-US" smtClean="0"/>
              <a:pPr/>
              <a:t>5</a:t>
            </a:fld>
            <a:endParaRPr lang="en-US" altLang="ko-KR" smtClean="0"/>
          </a:p>
        </p:txBody>
      </p:sp>
      <p:sp>
        <p:nvSpPr>
          <p:cNvPr id="1299458" name="Rectangle 2"/>
          <p:cNvSpPr>
            <a:spLocks noGrp="1" noRot="1" noChangeArrowheads="1"/>
          </p:cNvSpPr>
          <p:nvPr>
            <p:ph type="title"/>
          </p:nvPr>
        </p:nvSpPr>
        <p:spPr>
          <a:xfrm>
            <a:off x="965200" y="352425"/>
            <a:ext cx="7412038" cy="533400"/>
          </a:xfrm>
        </p:spPr>
        <p:txBody>
          <a:bodyPr/>
          <a:lstStyle/>
          <a:p>
            <a:pPr eaLnBrk="1" hangingPunct="1">
              <a:defRPr/>
            </a:pPr>
            <a:r>
              <a:rPr lang="en-US" altLang="ko-KR">
                <a:latin typeface="Arial" pitchFamily="34" charset="0"/>
                <a:ea typeface="굴림" pitchFamily="50" charset="-127"/>
                <a:cs typeface="Arial" pitchFamily="34" charset="0"/>
              </a:rPr>
              <a:t>Measures, Metrics and Indicators</a:t>
            </a:r>
          </a:p>
        </p:txBody>
      </p:sp>
      <p:sp>
        <p:nvSpPr>
          <p:cNvPr id="1299459" name="Rectangle 3"/>
          <p:cNvSpPr>
            <a:spLocks noGrp="1" noRot="1" noChangeArrowheads="1"/>
          </p:cNvSpPr>
          <p:nvPr>
            <p:ph type="body" idx="1"/>
          </p:nvPr>
        </p:nvSpPr>
        <p:spPr>
          <a:xfrm>
            <a:off x="0" y="1027113"/>
            <a:ext cx="9144000" cy="3998912"/>
          </a:xfrm>
        </p:spPr>
        <p:txBody>
          <a:bodyPr/>
          <a:lstStyle/>
          <a:p>
            <a:pPr eaLnBrk="1" hangingPunct="1">
              <a:lnSpc>
                <a:spcPct val="90000"/>
              </a:lnSpc>
              <a:defRPr/>
            </a:pPr>
            <a:r>
              <a:rPr lang="en-US" altLang="ko-KR" dirty="0">
                <a:latin typeface="Arial" pitchFamily="34" charset="0"/>
                <a:ea typeface="굴림" pitchFamily="50" charset="-127"/>
                <a:cs typeface="Arial" pitchFamily="34" charset="0"/>
              </a:rPr>
              <a:t>A SW engineer collects </a:t>
            </a:r>
            <a:r>
              <a:rPr lang="en-US" altLang="ko-KR" dirty="0">
                <a:solidFill>
                  <a:srgbClr val="FF9933"/>
                </a:solidFill>
                <a:latin typeface="Arial" pitchFamily="34" charset="0"/>
                <a:ea typeface="굴림" pitchFamily="50" charset="-127"/>
                <a:cs typeface="Arial" pitchFamily="34" charset="0"/>
              </a:rPr>
              <a:t>measures</a:t>
            </a:r>
            <a:r>
              <a:rPr lang="en-US" altLang="ko-KR" dirty="0">
                <a:latin typeface="Arial" pitchFamily="34" charset="0"/>
                <a:ea typeface="굴림" pitchFamily="50" charset="-127"/>
                <a:cs typeface="Arial" pitchFamily="34" charset="0"/>
              </a:rPr>
              <a:t> and develops </a:t>
            </a:r>
            <a:r>
              <a:rPr lang="en-US" altLang="ko-KR" dirty="0">
                <a:solidFill>
                  <a:srgbClr val="FF9933"/>
                </a:solidFill>
                <a:latin typeface="Arial" pitchFamily="34" charset="0"/>
                <a:ea typeface="굴림" pitchFamily="50" charset="-127"/>
                <a:cs typeface="Arial" pitchFamily="34" charset="0"/>
              </a:rPr>
              <a:t>metrics</a:t>
            </a:r>
            <a:r>
              <a:rPr lang="en-US" altLang="ko-KR" dirty="0">
                <a:latin typeface="Arial" pitchFamily="34" charset="0"/>
                <a:ea typeface="굴림" pitchFamily="50" charset="-127"/>
                <a:cs typeface="Arial" pitchFamily="34" charset="0"/>
              </a:rPr>
              <a:t> so that </a:t>
            </a:r>
            <a:r>
              <a:rPr lang="en-US" altLang="ko-KR" dirty="0">
                <a:solidFill>
                  <a:srgbClr val="FF9933"/>
                </a:solidFill>
                <a:latin typeface="Arial" pitchFamily="34" charset="0"/>
                <a:ea typeface="굴림" pitchFamily="50" charset="-127"/>
                <a:cs typeface="Arial" pitchFamily="34" charset="0"/>
              </a:rPr>
              <a:t>indicators</a:t>
            </a:r>
            <a:r>
              <a:rPr lang="en-US" altLang="ko-KR" dirty="0">
                <a:latin typeface="Arial" pitchFamily="34" charset="0"/>
                <a:ea typeface="굴림" pitchFamily="50" charset="-127"/>
                <a:cs typeface="Arial" pitchFamily="34" charset="0"/>
              </a:rPr>
              <a:t> will be obtained</a:t>
            </a:r>
          </a:p>
          <a:p>
            <a:pPr lvl="1" eaLnBrk="1" hangingPunct="1">
              <a:lnSpc>
                <a:spcPct val="90000"/>
              </a:lnSpc>
              <a:defRPr/>
            </a:pPr>
            <a:r>
              <a:rPr lang="en-US" altLang="ko-KR" dirty="0">
                <a:latin typeface="Arial" pitchFamily="34" charset="0"/>
                <a:ea typeface="굴림" pitchFamily="50" charset="-127"/>
                <a:cs typeface="Arial" pitchFamily="34" charset="0"/>
              </a:rPr>
              <a:t>A </a:t>
            </a:r>
            <a:r>
              <a:rPr lang="en-US" altLang="ko-KR" i="1" dirty="0">
                <a:solidFill>
                  <a:srgbClr val="FF9933"/>
                </a:solidFill>
                <a:latin typeface="Arial" pitchFamily="34" charset="0"/>
                <a:ea typeface="굴림" pitchFamily="50" charset="-127"/>
                <a:cs typeface="Arial" pitchFamily="34" charset="0"/>
              </a:rPr>
              <a:t>measure</a:t>
            </a:r>
            <a:r>
              <a:rPr lang="en-US" altLang="ko-KR" dirty="0">
                <a:latin typeface="Arial" pitchFamily="34" charset="0"/>
                <a:ea typeface="굴림" pitchFamily="50" charset="-127"/>
                <a:cs typeface="Arial" pitchFamily="34" charset="0"/>
              </a:rPr>
              <a:t> provides a </a:t>
            </a:r>
            <a:r>
              <a:rPr lang="en-US" altLang="ko-KR" dirty="0">
                <a:solidFill>
                  <a:srgbClr val="FF0000"/>
                </a:solidFill>
                <a:latin typeface="Arial" pitchFamily="34" charset="0"/>
                <a:ea typeface="굴림" pitchFamily="50" charset="-127"/>
                <a:cs typeface="Arial" pitchFamily="34" charset="0"/>
              </a:rPr>
              <a:t>quantitative</a:t>
            </a:r>
            <a:r>
              <a:rPr lang="en-US" altLang="ko-KR" dirty="0">
                <a:latin typeface="Arial" pitchFamily="34" charset="0"/>
                <a:ea typeface="굴림" pitchFamily="50" charset="-127"/>
                <a:cs typeface="Arial" pitchFamily="34" charset="0"/>
              </a:rPr>
              <a:t> indication of the extent, amount, dimension, capacity, or size of some attribute of a product or process</a:t>
            </a:r>
          </a:p>
          <a:p>
            <a:pPr lvl="1" eaLnBrk="1" hangingPunct="1">
              <a:lnSpc>
                <a:spcPct val="90000"/>
              </a:lnSpc>
              <a:defRPr/>
            </a:pPr>
            <a:r>
              <a:rPr lang="en-US" altLang="ko-KR" dirty="0">
                <a:latin typeface="Arial" pitchFamily="34" charset="0"/>
                <a:ea typeface="굴림" pitchFamily="50" charset="-127"/>
                <a:cs typeface="Arial" pitchFamily="34" charset="0"/>
              </a:rPr>
              <a:t>The IEEE </a:t>
            </a:r>
            <a:r>
              <a:rPr lang="en-US" altLang="ko-KR" dirty="0" smtClean="0">
                <a:latin typeface="Arial" pitchFamily="34" charset="0"/>
                <a:ea typeface="굴림" pitchFamily="50" charset="-127"/>
                <a:cs typeface="Arial" pitchFamily="34" charset="0"/>
              </a:rPr>
              <a:t>defines </a:t>
            </a:r>
            <a:r>
              <a:rPr lang="en-US" altLang="ko-KR" dirty="0">
                <a:latin typeface="Arial" pitchFamily="34" charset="0"/>
                <a:ea typeface="굴림" pitchFamily="50" charset="-127"/>
                <a:cs typeface="Arial" pitchFamily="34" charset="0"/>
              </a:rPr>
              <a:t>a</a:t>
            </a:r>
            <a:r>
              <a:rPr lang="en-US" altLang="ko-KR" i="1" dirty="0">
                <a:latin typeface="Arial" pitchFamily="34" charset="0"/>
                <a:ea typeface="굴림" pitchFamily="50" charset="-127"/>
                <a:cs typeface="Arial" pitchFamily="34" charset="0"/>
              </a:rPr>
              <a:t> </a:t>
            </a:r>
            <a:r>
              <a:rPr lang="en-US" altLang="ko-KR" i="1" dirty="0">
                <a:solidFill>
                  <a:srgbClr val="FF9933"/>
                </a:solidFill>
                <a:latin typeface="Arial" pitchFamily="34" charset="0"/>
                <a:ea typeface="굴림" pitchFamily="50" charset="-127"/>
                <a:cs typeface="Arial" pitchFamily="34" charset="0"/>
              </a:rPr>
              <a:t>metric</a:t>
            </a:r>
            <a:r>
              <a:rPr lang="en-US" altLang="ko-KR" dirty="0">
                <a:latin typeface="Arial" pitchFamily="34" charset="0"/>
                <a:ea typeface="굴림" pitchFamily="50" charset="-127"/>
                <a:cs typeface="Arial" pitchFamily="34" charset="0"/>
              </a:rPr>
              <a:t> as “a quantitative measure of the degree to which a system, component, or process possesses a given </a:t>
            </a:r>
            <a:r>
              <a:rPr lang="en-US" altLang="ko-KR" dirty="0">
                <a:solidFill>
                  <a:srgbClr val="FF0000"/>
                </a:solidFill>
                <a:latin typeface="Arial" pitchFamily="34" charset="0"/>
                <a:ea typeface="굴림" pitchFamily="50" charset="-127"/>
                <a:cs typeface="Arial" pitchFamily="34" charset="0"/>
              </a:rPr>
              <a:t>attribute</a:t>
            </a:r>
            <a:r>
              <a:rPr lang="en-US" altLang="ko-KR" dirty="0">
                <a:latin typeface="Arial" pitchFamily="34" charset="0"/>
                <a:ea typeface="굴림" pitchFamily="50" charset="-127"/>
                <a:cs typeface="Arial" pitchFamily="34" charset="0"/>
              </a:rPr>
              <a:t>.”</a:t>
            </a:r>
          </a:p>
          <a:p>
            <a:pPr lvl="2" eaLnBrk="1" hangingPunct="1">
              <a:lnSpc>
                <a:spcPct val="90000"/>
              </a:lnSpc>
              <a:defRPr/>
            </a:pPr>
            <a:r>
              <a:rPr lang="en-US" altLang="ko-KR" sz="1800" dirty="0">
                <a:latin typeface="Arial" pitchFamily="34" charset="0"/>
                <a:ea typeface="굴림" pitchFamily="50" charset="-127"/>
                <a:cs typeface="Arial" pitchFamily="34" charset="0"/>
              </a:rPr>
              <a:t>IEEE Standard Glossary of Software Engineering Terminology (IEEE Std 610.12-1990) </a:t>
            </a:r>
          </a:p>
          <a:p>
            <a:pPr lvl="1" eaLnBrk="1" hangingPunct="1">
              <a:lnSpc>
                <a:spcPct val="90000"/>
              </a:lnSpc>
              <a:defRPr/>
            </a:pPr>
            <a:r>
              <a:rPr lang="en-US" altLang="ko-KR" dirty="0">
                <a:latin typeface="Arial" pitchFamily="34" charset="0"/>
                <a:ea typeface="굴림" pitchFamily="50" charset="-127"/>
                <a:cs typeface="Arial" pitchFamily="34" charset="0"/>
              </a:rPr>
              <a:t>An </a:t>
            </a:r>
            <a:r>
              <a:rPr lang="en-US" altLang="ko-KR" i="1" dirty="0">
                <a:solidFill>
                  <a:srgbClr val="FF9933"/>
                </a:solidFill>
                <a:latin typeface="Arial" pitchFamily="34" charset="0"/>
                <a:ea typeface="굴림" pitchFamily="50" charset="-127"/>
                <a:cs typeface="Arial" pitchFamily="34" charset="0"/>
              </a:rPr>
              <a:t>indicator</a:t>
            </a:r>
            <a:r>
              <a:rPr lang="en-US" altLang="ko-KR" dirty="0">
                <a:latin typeface="Arial" pitchFamily="34" charset="0"/>
                <a:ea typeface="굴림" pitchFamily="50" charset="-127"/>
                <a:cs typeface="Arial" pitchFamily="34" charset="0"/>
              </a:rPr>
              <a:t> is a metric or combination of metrics that provide </a:t>
            </a:r>
            <a:r>
              <a:rPr lang="en-US" altLang="ko-KR" dirty="0">
                <a:solidFill>
                  <a:srgbClr val="FF0000"/>
                </a:solidFill>
                <a:latin typeface="Arial" pitchFamily="34" charset="0"/>
                <a:ea typeface="굴림" pitchFamily="50" charset="-127"/>
                <a:cs typeface="Arial" pitchFamily="34" charset="0"/>
              </a:rPr>
              <a:t>insight</a:t>
            </a:r>
            <a:r>
              <a:rPr lang="en-US" altLang="ko-KR" dirty="0">
                <a:latin typeface="Arial" pitchFamily="34" charset="0"/>
                <a:ea typeface="굴림" pitchFamily="50" charset="-127"/>
                <a:cs typeface="Arial" pitchFamily="34" charset="0"/>
              </a:rPr>
              <a:t> into the software process, a software project, or the product </a:t>
            </a:r>
            <a:r>
              <a:rPr lang="en-US" altLang="ko-KR" dirty="0" smtClean="0">
                <a:latin typeface="Arial" pitchFamily="34" charset="0"/>
                <a:ea typeface="굴림" pitchFamily="50" charset="-127"/>
                <a:cs typeface="Arial" pitchFamily="34" charset="0"/>
              </a:rPr>
              <a:t>itself</a:t>
            </a:r>
          </a:p>
          <a:p>
            <a:pPr eaLnBrk="1" hangingPunct="1">
              <a:lnSpc>
                <a:spcPct val="90000"/>
              </a:lnSpc>
              <a:defRPr/>
            </a:pPr>
            <a:r>
              <a:rPr lang="en-US" altLang="ko-KR" dirty="0" smtClean="0">
                <a:latin typeface="Arial" pitchFamily="34" charset="0"/>
                <a:ea typeface="굴림" pitchFamily="50" charset="-127"/>
                <a:cs typeface="Arial" pitchFamily="34" charset="0"/>
              </a:rPr>
              <a:t>Ex. </a:t>
            </a:r>
            <a:r>
              <a:rPr lang="en-US" altLang="ko-KR" dirty="0" err="1" smtClean="0">
                <a:latin typeface="Arial" pitchFamily="34" charset="0"/>
                <a:ea typeface="굴림" pitchFamily="50" charset="-127"/>
                <a:cs typeface="Arial" pitchFamily="34" charset="0"/>
              </a:rPr>
              <a:t>Moonzoo</a:t>
            </a:r>
            <a:r>
              <a:rPr lang="en-US" altLang="ko-KR" dirty="0" smtClean="0">
                <a:latin typeface="Arial" pitchFamily="34" charset="0"/>
                <a:ea typeface="굴림" pitchFamily="50" charset="-127"/>
                <a:cs typeface="Arial" pitchFamily="34" charset="0"/>
              </a:rPr>
              <a:t> Kim</a:t>
            </a:r>
          </a:p>
          <a:p>
            <a:pPr lvl="1" eaLnBrk="1" hangingPunct="1">
              <a:lnSpc>
                <a:spcPct val="90000"/>
              </a:lnSpc>
              <a:defRPr/>
            </a:pPr>
            <a:r>
              <a:rPr lang="en-US" altLang="ko-KR" dirty="0" smtClean="0">
                <a:latin typeface="Arial" pitchFamily="34" charset="0"/>
                <a:ea typeface="굴림" pitchFamily="50" charset="-127"/>
                <a:cs typeface="Arial" pitchFamily="34" charset="0"/>
              </a:rPr>
              <a:t>Measure:  height=170cm, weight=65 kg</a:t>
            </a:r>
          </a:p>
          <a:p>
            <a:pPr lvl="1" eaLnBrk="1" hangingPunct="1">
              <a:lnSpc>
                <a:spcPct val="90000"/>
              </a:lnSpc>
              <a:defRPr/>
            </a:pPr>
            <a:r>
              <a:rPr lang="en-US" altLang="ko-KR" dirty="0" smtClean="0">
                <a:latin typeface="Arial" pitchFamily="34" charset="0"/>
                <a:ea typeface="굴림" pitchFamily="50" charset="-127"/>
                <a:cs typeface="Arial" pitchFamily="34" charset="0"/>
              </a:rPr>
              <a:t>Metric: fat metric= 0.38 ( =weight/height)  </a:t>
            </a:r>
          </a:p>
          <a:p>
            <a:pPr lvl="1" eaLnBrk="1" hangingPunct="1">
              <a:lnSpc>
                <a:spcPct val="90000"/>
              </a:lnSpc>
              <a:defRPr/>
            </a:pPr>
            <a:r>
              <a:rPr lang="en-US" altLang="ko-KR" dirty="0" smtClean="0">
                <a:latin typeface="Arial" pitchFamily="34" charset="0"/>
                <a:ea typeface="굴림" pitchFamily="50" charset="-127"/>
                <a:cs typeface="Arial" pitchFamily="34" charset="0"/>
              </a:rPr>
              <a:t>Indicator:  normal health condition (since fat metric &lt; 0.5 )</a:t>
            </a:r>
            <a:endParaRPr lang="en-US" altLang="ko-KR" dirty="0">
              <a:latin typeface="Arial" pitchFamily="34" charset="0"/>
              <a:ea typeface="굴림" pitchFamily="50" charset="-127"/>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바닥글 개체 틀 3"/>
          <p:cNvSpPr>
            <a:spLocks noGrp="1"/>
          </p:cNvSpPr>
          <p:nvPr>
            <p:ph type="ftr" sz="quarter" idx="10"/>
          </p:nvPr>
        </p:nvSpPr>
        <p:spPr>
          <a:noFill/>
        </p:spPr>
        <p:txBody>
          <a:bodyPr/>
          <a:lstStyle/>
          <a:p>
            <a:endParaRPr lang="en-US" altLang="ko-KR" dirty="0" smtClean="0"/>
          </a:p>
        </p:txBody>
      </p:sp>
      <p:sp>
        <p:nvSpPr>
          <p:cNvPr id="7171" name="슬라이드 번호 개체 틀 4"/>
          <p:cNvSpPr>
            <a:spLocks noGrp="1"/>
          </p:cNvSpPr>
          <p:nvPr>
            <p:ph type="sldNum" sz="quarter" idx="11"/>
          </p:nvPr>
        </p:nvSpPr>
        <p:spPr>
          <a:noFill/>
        </p:spPr>
        <p:txBody>
          <a:bodyPr/>
          <a:lstStyle/>
          <a:p>
            <a:fld id="{B7FD996B-32F7-4AF2-BC81-D724375312C3}" type="slidenum">
              <a:rPr lang="ko-KR" altLang="en-US" smtClean="0"/>
              <a:pPr/>
              <a:t>6</a:t>
            </a:fld>
            <a:endParaRPr lang="en-US" altLang="ko-KR" smtClean="0"/>
          </a:p>
        </p:txBody>
      </p:sp>
      <p:sp>
        <p:nvSpPr>
          <p:cNvPr id="1300482" name="Rectangle 2"/>
          <p:cNvSpPr>
            <a:spLocks noGrp="1" noRot="1" noChangeArrowheads="1"/>
          </p:cNvSpPr>
          <p:nvPr>
            <p:ph type="title"/>
          </p:nvPr>
        </p:nvSpPr>
        <p:spPr>
          <a:xfrm>
            <a:off x="1839913" y="244475"/>
            <a:ext cx="5461000" cy="600075"/>
          </a:xfrm>
        </p:spPr>
        <p:txBody>
          <a:bodyPr wrap="none" lIns="63500" tIns="25400" rIns="63500" bIns="25400" anchor="t">
            <a:spAutoFit/>
          </a:bodyPr>
          <a:lstStyle/>
          <a:p>
            <a:pPr eaLnBrk="1" hangingPunct="1">
              <a:defRPr/>
            </a:pPr>
            <a:r>
              <a:rPr lang="en-US" altLang="ko-KR">
                <a:latin typeface="Arial" pitchFamily="34" charset="0"/>
                <a:ea typeface="굴림" pitchFamily="50" charset="-127"/>
                <a:cs typeface="Arial" pitchFamily="34" charset="0"/>
              </a:rPr>
              <a:t>Measurement Principles</a:t>
            </a:r>
          </a:p>
        </p:txBody>
      </p:sp>
      <p:sp>
        <p:nvSpPr>
          <p:cNvPr id="1300483" name="Rectangle 3"/>
          <p:cNvSpPr>
            <a:spLocks noGrp="1" noRot="1" noChangeArrowheads="1"/>
          </p:cNvSpPr>
          <p:nvPr>
            <p:ph type="body" idx="1"/>
          </p:nvPr>
        </p:nvSpPr>
        <p:spPr>
          <a:xfrm>
            <a:off x="240846" y="1082002"/>
            <a:ext cx="8748713" cy="3657600"/>
          </a:xfrm>
        </p:spPr>
        <p:txBody>
          <a:bodyPr lIns="90487" tIns="44450" rIns="90487" bIns="44450"/>
          <a:lstStyle/>
          <a:p>
            <a:pPr eaLnBrk="1" hangingPunct="1">
              <a:defRPr/>
            </a:pPr>
            <a:r>
              <a:rPr lang="en-US" altLang="ko-KR" sz="2000" dirty="0">
                <a:latin typeface="Arial" pitchFamily="34" charset="0"/>
                <a:ea typeface="굴림" pitchFamily="50" charset="-127"/>
                <a:cs typeface="Arial" pitchFamily="34" charset="0"/>
              </a:rPr>
              <a:t>The </a:t>
            </a:r>
            <a:r>
              <a:rPr lang="en-US" altLang="ko-KR" sz="2000" dirty="0">
                <a:solidFill>
                  <a:srgbClr val="FF0000"/>
                </a:solidFill>
                <a:latin typeface="Arial" pitchFamily="34" charset="0"/>
                <a:ea typeface="굴림" pitchFamily="50" charset="-127"/>
                <a:cs typeface="Arial" pitchFamily="34" charset="0"/>
              </a:rPr>
              <a:t>objectives</a:t>
            </a:r>
            <a:r>
              <a:rPr lang="en-US" altLang="ko-KR" sz="2000" dirty="0">
                <a:latin typeface="Arial" pitchFamily="34" charset="0"/>
                <a:ea typeface="굴림" pitchFamily="50" charset="-127"/>
                <a:cs typeface="Arial" pitchFamily="34" charset="0"/>
              </a:rPr>
              <a:t> of measurement should be established before data collection </a:t>
            </a:r>
            <a:r>
              <a:rPr lang="en-US" altLang="ko-KR" sz="2000" dirty="0" smtClean="0">
                <a:latin typeface="Arial" pitchFamily="34" charset="0"/>
                <a:ea typeface="굴림" pitchFamily="50" charset="-127"/>
                <a:cs typeface="Arial" pitchFamily="34" charset="0"/>
              </a:rPr>
              <a:t>begins</a:t>
            </a:r>
          </a:p>
          <a:p>
            <a:pPr lvl="1" eaLnBrk="1" hangingPunct="1">
              <a:defRPr/>
            </a:pPr>
            <a:r>
              <a:rPr lang="en-US" altLang="ko-KR" sz="1800" dirty="0" smtClean="0">
                <a:latin typeface="Arial" pitchFamily="34" charset="0"/>
                <a:ea typeface="굴림" pitchFamily="50" charset="-127"/>
                <a:cs typeface="Arial" pitchFamily="34" charset="0"/>
              </a:rPr>
              <a:t>Ex. It is useless for black-box testers to measure a # of words in a C file.</a:t>
            </a:r>
          </a:p>
          <a:p>
            <a:pPr lvl="1" eaLnBrk="1" hangingPunct="1">
              <a:defRPr/>
            </a:pPr>
            <a:r>
              <a:rPr lang="en-US" altLang="ko-KR" sz="1800" dirty="0" smtClean="0">
                <a:latin typeface="Arial" pitchFamily="34" charset="0"/>
                <a:ea typeface="굴림" pitchFamily="50" charset="-127"/>
                <a:cs typeface="Arial" pitchFamily="34" charset="0"/>
              </a:rPr>
              <a:t>Ex. It is useful for C compiler developers to measure a # of words in a C file.</a:t>
            </a:r>
            <a:endParaRPr lang="en-US" altLang="ko-KR" sz="1800" dirty="0">
              <a:latin typeface="Arial" pitchFamily="34" charset="0"/>
              <a:ea typeface="굴림" pitchFamily="50" charset="-127"/>
              <a:cs typeface="Arial" pitchFamily="34" charset="0"/>
            </a:endParaRPr>
          </a:p>
          <a:p>
            <a:pPr eaLnBrk="1" hangingPunct="1">
              <a:defRPr/>
            </a:pPr>
            <a:r>
              <a:rPr lang="en-US" altLang="ko-KR" sz="2000" dirty="0">
                <a:latin typeface="Arial" pitchFamily="34" charset="0"/>
                <a:ea typeface="굴림" pitchFamily="50" charset="-127"/>
                <a:cs typeface="Arial" pitchFamily="34" charset="0"/>
              </a:rPr>
              <a:t>Each technical metric should be defined in an </a:t>
            </a:r>
            <a:r>
              <a:rPr lang="en-US" altLang="ko-KR" sz="2000" dirty="0">
                <a:solidFill>
                  <a:srgbClr val="FF0000"/>
                </a:solidFill>
                <a:latin typeface="Arial" pitchFamily="34" charset="0"/>
                <a:ea typeface="굴림" pitchFamily="50" charset="-127"/>
                <a:cs typeface="Arial" pitchFamily="34" charset="0"/>
              </a:rPr>
              <a:t>unambiguous</a:t>
            </a:r>
            <a:r>
              <a:rPr lang="en-US" altLang="ko-KR" sz="2000" dirty="0">
                <a:latin typeface="Arial" pitchFamily="34" charset="0"/>
                <a:ea typeface="굴림" pitchFamily="50" charset="-127"/>
                <a:cs typeface="Arial" pitchFamily="34" charset="0"/>
              </a:rPr>
              <a:t> </a:t>
            </a:r>
            <a:r>
              <a:rPr lang="en-US" altLang="ko-KR" sz="2000" dirty="0" smtClean="0">
                <a:latin typeface="Arial" pitchFamily="34" charset="0"/>
                <a:ea typeface="굴림" pitchFamily="50" charset="-127"/>
                <a:cs typeface="Arial" pitchFamily="34" charset="0"/>
              </a:rPr>
              <a:t>manner</a:t>
            </a:r>
          </a:p>
          <a:p>
            <a:pPr lvl="1" eaLnBrk="1" hangingPunct="1">
              <a:defRPr/>
            </a:pPr>
            <a:r>
              <a:rPr lang="en-US" altLang="ko-KR" sz="1800" dirty="0" smtClean="0">
                <a:latin typeface="Arial" pitchFamily="34" charset="0"/>
                <a:ea typeface="굴림" pitchFamily="50" charset="-127"/>
                <a:cs typeface="Arial" pitchFamily="34" charset="0"/>
              </a:rPr>
              <a:t>Ex. For measuring a total line number of a C program</a:t>
            </a:r>
          </a:p>
          <a:p>
            <a:pPr lvl="2" eaLnBrk="1" hangingPunct="1">
              <a:defRPr/>
            </a:pPr>
            <a:r>
              <a:rPr lang="en-US" altLang="ko-KR" sz="1600" dirty="0" smtClean="0">
                <a:latin typeface="Arial" pitchFamily="34" charset="0"/>
                <a:ea typeface="굴림" pitchFamily="50" charset="-127"/>
                <a:cs typeface="Arial" pitchFamily="34" charset="0"/>
              </a:rPr>
              <a:t>Including comments? Including empty lines?</a:t>
            </a:r>
            <a:endParaRPr lang="en-US" altLang="ko-KR" sz="1600" dirty="0">
              <a:latin typeface="Arial" pitchFamily="34" charset="0"/>
              <a:ea typeface="굴림" pitchFamily="50" charset="-127"/>
              <a:cs typeface="Arial" pitchFamily="34" charset="0"/>
            </a:endParaRPr>
          </a:p>
          <a:p>
            <a:pPr eaLnBrk="1" hangingPunct="1">
              <a:defRPr/>
            </a:pPr>
            <a:r>
              <a:rPr lang="en-US" altLang="ko-KR" sz="2000" dirty="0">
                <a:latin typeface="Arial" pitchFamily="34" charset="0"/>
                <a:ea typeface="굴림" pitchFamily="50" charset="-127"/>
                <a:cs typeface="Arial" pitchFamily="34" charset="0"/>
              </a:rPr>
              <a:t>Metrics should be derived based on a </a:t>
            </a:r>
            <a:r>
              <a:rPr lang="en-US" altLang="ko-KR" sz="2000" dirty="0">
                <a:solidFill>
                  <a:srgbClr val="FF0000"/>
                </a:solidFill>
                <a:latin typeface="Arial" pitchFamily="34" charset="0"/>
                <a:ea typeface="굴림" pitchFamily="50" charset="-127"/>
                <a:cs typeface="Arial" pitchFamily="34" charset="0"/>
              </a:rPr>
              <a:t>theory</a:t>
            </a:r>
            <a:r>
              <a:rPr lang="en-US" altLang="ko-KR" sz="2000" dirty="0">
                <a:latin typeface="Arial" pitchFamily="34" charset="0"/>
                <a:ea typeface="굴림" pitchFamily="50" charset="-127"/>
                <a:cs typeface="Arial" pitchFamily="34" charset="0"/>
              </a:rPr>
              <a:t> that is valid for the domain of application </a:t>
            </a:r>
          </a:p>
          <a:p>
            <a:pPr lvl="1" eaLnBrk="1" hangingPunct="1">
              <a:defRPr/>
            </a:pPr>
            <a:r>
              <a:rPr lang="en-US" altLang="ko-KR" sz="1800" dirty="0">
                <a:latin typeface="Arial" pitchFamily="34" charset="0"/>
                <a:ea typeface="굴림" pitchFamily="50" charset="-127"/>
                <a:cs typeface="Arial" pitchFamily="34" charset="0"/>
              </a:rPr>
              <a:t>Metrics for design should draw upon </a:t>
            </a:r>
            <a:r>
              <a:rPr lang="en-US" altLang="ko-KR" sz="1800" dirty="0">
                <a:solidFill>
                  <a:srgbClr val="FF0000"/>
                </a:solidFill>
                <a:latin typeface="Arial" pitchFamily="34" charset="0"/>
                <a:ea typeface="굴림" pitchFamily="50" charset="-127"/>
                <a:cs typeface="Arial" pitchFamily="34" charset="0"/>
              </a:rPr>
              <a:t>basic design concepts and principles</a:t>
            </a:r>
            <a:r>
              <a:rPr lang="en-US" altLang="ko-KR" sz="1800" dirty="0">
                <a:latin typeface="Arial" pitchFamily="34" charset="0"/>
                <a:ea typeface="굴림" pitchFamily="50" charset="-127"/>
                <a:cs typeface="Arial" pitchFamily="34" charset="0"/>
              </a:rPr>
              <a:t> and attempt to provide an </a:t>
            </a:r>
            <a:r>
              <a:rPr lang="en-US" altLang="ko-KR" sz="1800" dirty="0">
                <a:solidFill>
                  <a:srgbClr val="FF0000"/>
                </a:solidFill>
                <a:latin typeface="Arial" pitchFamily="34" charset="0"/>
                <a:ea typeface="굴림" pitchFamily="50" charset="-127"/>
                <a:cs typeface="Arial" pitchFamily="34" charset="0"/>
              </a:rPr>
              <a:t>indication</a:t>
            </a:r>
            <a:r>
              <a:rPr lang="en-US" altLang="ko-KR" sz="1800" dirty="0">
                <a:latin typeface="Arial" pitchFamily="34" charset="0"/>
                <a:ea typeface="굴림" pitchFamily="50" charset="-127"/>
                <a:cs typeface="Arial" pitchFamily="34" charset="0"/>
              </a:rPr>
              <a:t> of the presence of a desirable attribute</a:t>
            </a:r>
          </a:p>
          <a:p>
            <a:pPr lvl="1" eaLnBrk="1" hangingPunct="1">
              <a:defRPr/>
            </a:pPr>
            <a:r>
              <a:rPr lang="en-US" altLang="ko-KR" sz="1800" dirty="0">
                <a:latin typeface="Arial" pitchFamily="34" charset="0"/>
                <a:ea typeface="굴림" pitchFamily="50" charset="-127"/>
                <a:cs typeface="Arial" pitchFamily="34" charset="0"/>
              </a:rPr>
              <a:t>Metrics should be </a:t>
            </a:r>
            <a:r>
              <a:rPr lang="en-US" altLang="ko-KR" sz="1800" dirty="0">
                <a:solidFill>
                  <a:srgbClr val="FF0000"/>
                </a:solidFill>
                <a:latin typeface="Arial" pitchFamily="34" charset="0"/>
                <a:ea typeface="굴림" pitchFamily="50" charset="-127"/>
                <a:cs typeface="Arial" pitchFamily="34" charset="0"/>
              </a:rPr>
              <a:t>tailored</a:t>
            </a:r>
            <a:r>
              <a:rPr lang="en-US" altLang="ko-KR" sz="1800" dirty="0">
                <a:latin typeface="Arial" pitchFamily="34" charset="0"/>
                <a:ea typeface="굴림" pitchFamily="50" charset="-127"/>
                <a:cs typeface="Arial" pitchFamily="34" charset="0"/>
              </a:rPr>
              <a:t> to best accommodate specific products and processes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바닥글 개체 틀 3"/>
          <p:cNvSpPr>
            <a:spLocks noGrp="1"/>
          </p:cNvSpPr>
          <p:nvPr>
            <p:ph type="ftr" sz="quarter" idx="10"/>
          </p:nvPr>
        </p:nvSpPr>
        <p:spPr>
          <a:noFill/>
        </p:spPr>
        <p:txBody>
          <a:bodyPr/>
          <a:lstStyle/>
          <a:p>
            <a:endParaRPr lang="en-US" altLang="ko-KR" dirty="0" smtClean="0"/>
          </a:p>
        </p:txBody>
      </p:sp>
      <p:sp>
        <p:nvSpPr>
          <p:cNvPr id="8195" name="슬라이드 번호 개체 틀 4"/>
          <p:cNvSpPr>
            <a:spLocks noGrp="1"/>
          </p:cNvSpPr>
          <p:nvPr>
            <p:ph type="sldNum" sz="quarter" idx="11"/>
          </p:nvPr>
        </p:nvSpPr>
        <p:spPr>
          <a:noFill/>
        </p:spPr>
        <p:txBody>
          <a:bodyPr/>
          <a:lstStyle/>
          <a:p>
            <a:fld id="{E9D70C16-2900-4000-8803-FDD509336735}" type="slidenum">
              <a:rPr lang="ko-KR" altLang="en-US" smtClean="0"/>
              <a:pPr/>
              <a:t>7</a:t>
            </a:fld>
            <a:endParaRPr lang="en-US" altLang="ko-KR" smtClean="0"/>
          </a:p>
        </p:txBody>
      </p:sp>
      <p:sp>
        <p:nvSpPr>
          <p:cNvPr id="1301506" name="Rectangle 2"/>
          <p:cNvSpPr>
            <a:spLocks noGrp="1" noRot="1" noChangeArrowheads="1"/>
          </p:cNvSpPr>
          <p:nvPr>
            <p:ph type="title"/>
          </p:nvPr>
        </p:nvSpPr>
        <p:spPr>
          <a:xfrm>
            <a:off x="1403350" y="244475"/>
            <a:ext cx="6364288" cy="1016000"/>
          </a:xfrm>
        </p:spPr>
        <p:txBody>
          <a:bodyPr/>
          <a:lstStyle/>
          <a:p>
            <a:pPr eaLnBrk="1" hangingPunct="1">
              <a:defRPr/>
            </a:pPr>
            <a:r>
              <a:rPr lang="en-US" altLang="ko-KR">
                <a:latin typeface="Arial" pitchFamily="34" charset="0"/>
                <a:ea typeface="굴림" pitchFamily="50" charset="-127"/>
                <a:cs typeface="Arial" pitchFamily="34" charset="0"/>
              </a:rPr>
              <a:t>Measurement Process</a:t>
            </a:r>
          </a:p>
        </p:txBody>
      </p:sp>
      <p:sp>
        <p:nvSpPr>
          <p:cNvPr id="1301507" name="Rectangle 3"/>
          <p:cNvSpPr>
            <a:spLocks noGrp="1" noRot="1" noChangeArrowheads="1"/>
          </p:cNvSpPr>
          <p:nvPr>
            <p:ph type="body" idx="1"/>
          </p:nvPr>
        </p:nvSpPr>
        <p:spPr>
          <a:xfrm>
            <a:off x="201613" y="1033463"/>
            <a:ext cx="4308475" cy="5062537"/>
          </a:xfrm>
          <a:solidFill>
            <a:schemeClr val="tx1"/>
          </a:solidFill>
        </p:spPr>
        <p:txBody>
          <a:bodyPr/>
          <a:lstStyle/>
          <a:p>
            <a:pPr eaLnBrk="1" hangingPunct="1">
              <a:spcBef>
                <a:spcPts val="300"/>
              </a:spcBef>
              <a:defRPr/>
            </a:pPr>
            <a:r>
              <a:rPr lang="en-US" altLang="ko-KR" sz="1600" i="1" dirty="0">
                <a:solidFill>
                  <a:srgbClr val="FF9933"/>
                </a:solidFill>
                <a:latin typeface="Arial" pitchFamily="34" charset="0"/>
                <a:ea typeface="굴림" pitchFamily="50" charset="-127"/>
                <a:cs typeface="Arial" pitchFamily="34" charset="0"/>
              </a:rPr>
              <a:t>Formulation</a:t>
            </a:r>
            <a:r>
              <a:rPr lang="en-US" altLang="ko-KR" sz="1600" i="1" dirty="0">
                <a:solidFill>
                  <a:schemeClr val="folHlink"/>
                </a:solidFill>
                <a:latin typeface="Arial" pitchFamily="34" charset="0"/>
                <a:ea typeface="굴림" pitchFamily="50" charset="-127"/>
                <a:cs typeface="Arial" pitchFamily="34" charset="0"/>
              </a:rPr>
              <a:t>.</a:t>
            </a:r>
            <a:r>
              <a:rPr lang="en-US" altLang="ko-KR" sz="1600" dirty="0">
                <a:latin typeface="Arial" pitchFamily="34" charset="0"/>
                <a:ea typeface="굴림" pitchFamily="50" charset="-127"/>
                <a:cs typeface="Arial" pitchFamily="34" charset="0"/>
              </a:rPr>
              <a:t> </a:t>
            </a:r>
          </a:p>
          <a:p>
            <a:pPr eaLnBrk="1" hangingPunct="1">
              <a:spcBef>
                <a:spcPts val="300"/>
              </a:spcBef>
              <a:buFont typeface="Wingdings" pitchFamily="2" charset="2"/>
              <a:buNone/>
              <a:defRPr/>
            </a:pPr>
            <a:r>
              <a:rPr lang="en-US" altLang="ko-KR" sz="1600" dirty="0">
                <a:latin typeface="Arial" pitchFamily="34" charset="0"/>
                <a:ea typeface="굴림" pitchFamily="50" charset="-127"/>
                <a:cs typeface="Arial" pitchFamily="34" charset="0"/>
              </a:rPr>
              <a:t>	The derivation of software measures and metrics appropriate for the representation of the software that is being considered.</a:t>
            </a:r>
          </a:p>
          <a:p>
            <a:pPr eaLnBrk="1" hangingPunct="1">
              <a:defRPr/>
            </a:pPr>
            <a:r>
              <a:rPr lang="en-US" altLang="ko-KR" sz="1600" i="1" dirty="0">
                <a:solidFill>
                  <a:srgbClr val="FF9933"/>
                </a:solidFill>
                <a:latin typeface="Arial" pitchFamily="34" charset="0"/>
                <a:ea typeface="굴림" pitchFamily="50" charset="-127"/>
                <a:cs typeface="Arial" pitchFamily="34" charset="0"/>
              </a:rPr>
              <a:t>Collection</a:t>
            </a:r>
          </a:p>
          <a:p>
            <a:pPr eaLnBrk="1" hangingPunct="1">
              <a:buFont typeface="Wingdings" pitchFamily="2" charset="2"/>
              <a:buNone/>
              <a:defRPr/>
            </a:pPr>
            <a:r>
              <a:rPr lang="en-US" altLang="ko-KR" sz="1600" dirty="0">
                <a:latin typeface="Arial" pitchFamily="34" charset="0"/>
                <a:ea typeface="굴림" pitchFamily="50" charset="-127"/>
                <a:cs typeface="Arial" pitchFamily="34" charset="0"/>
              </a:rPr>
              <a:t>	The mechanism used to accumulate data required to derive the formulated metrics.</a:t>
            </a:r>
          </a:p>
          <a:p>
            <a:pPr eaLnBrk="1" hangingPunct="1">
              <a:defRPr/>
            </a:pPr>
            <a:r>
              <a:rPr lang="en-US" altLang="ko-KR" sz="1600" i="1" dirty="0">
                <a:solidFill>
                  <a:srgbClr val="FF9933"/>
                </a:solidFill>
                <a:latin typeface="Arial" pitchFamily="34" charset="0"/>
                <a:ea typeface="굴림" pitchFamily="50" charset="-127"/>
                <a:cs typeface="Arial" pitchFamily="34" charset="0"/>
              </a:rPr>
              <a:t>Analysis</a:t>
            </a:r>
            <a:r>
              <a:rPr lang="en-US" altLang="ko-KR" sz="1600" i="1" dirty="0">
                <a:solidFill>
                  <a:schemeClr val="folHlink"/>
                </a:solidFill>
                <a:latin typeface="Arial" pitchFamily="34" charset="0"/>
                <a:ea typeface="굴림" pitchFamily="50" charset="-127"/>
                <a:cs typeface="Arial" pitchFamily="34" charset="0"/>
              </a:rPr>
              <a:t>.</a:t>
            </a:r>
            <a:r>
              <a:rPr lang="en-US" altLang="ko-KR" sz="1600" i="1" dirty="0">
                <a:latin typeface="Arial" pitchFamily="34" charset="0"/>
                <a:ea typeface="굴림" pitchFamily="50" charset="-127"/>
                <a:cs typeface="Arial" pitchFamily="34" charset="0"/>
              </a:rPr>
              <a:t> </a:t>
            </a:r>
          </a:p>
          <a:p>
            <a:pPr eaLnBrk="1" hangingPunct="1">
              <a:buFont typeface="Wingdings" pitchFamily="2" charset="2"/>
              <a:buNone/>
              <a:defRPr/>
            </a:pPr>
            <a:r>
              <a:rPr lang="en-US" altLang="ko-KR" sz="1600" dirty="0">
                <a:latin typeface="Arial" pitchFamily="34" charset="0"/>
                <a:ea typeface="굴림" pitchFamily="50" charset="-127"/>
                <a:cs typeface="Arial" pitchFamily="34" charset="0"/>
              </a:rPr>
              <a:t>	The computation of metrics and the application of mathematical tools.</a:t>
            </a:r>
          </a:p>
          <a:p>
            <a:pPr eaLnBrk="1" hangingPunct="1">
              <a:defRPr/>
            </a:pPr>
            <a:r>
              <a:rPr lang="en-US" altLang="ko-KR" sz="1600" i="1" dirty="0">
                <a:solidFill>
                  <a:srgbClr val="FF9933"/>
                </a:solidFill>
                <a:latin typeface="Arial" pitchFamily="34" charset="0"/>
                <a:ea typeface="굴림" pitchFamily="50" charset="-127"/>
                <a:cs typeface="Arial" pitchFamily="34" charset="0"/>
              </a:rPr>
              <a:t>Interpretation</a:t>
            </a:r>
            <a:r>
              <a:rPr lang="en-US" altLang="ko-KR" sz="1600" i="1" dirty="0">
                <a:solidFill>
                  <a:schemeClr val="folHlink"/>
                </a:solidFill>
                <a:latin typeface="Arial" pitchFamily="34" charset="0"/>
                <a:ea typeface="굴림" pitchFamily="50" charset="-127"/>
                <a:cs typeface="Arial" pitchFamily="34" charset="0"/>
              </a:rPr>
              <a:t>.</a:t>
            </a:r>
            <a:r>
              <a:rPr lang="en-US" altLang="ko-KR" sz="1600" dirty="0">
                <a:latin typeface="Arial" pitchFamily="34" charset="0"/>
                <a:ea typeface="굴림" pitchFamily="50" charset="-127"/>
                <a:cs typeface="Arial" pitchFamily="34" charset="0"/>
              </a:rPr>
              <a:t> </a:t>
            </a:r>
          </a:p>
          <a:p>
            <a:pPr eaLnBrk="1" hangingPunct="1">
              <a:buFont typeface="Wingdings" pitchFamily="2" charset="2"/>
              <a:buNone/>
              <a:defRPr/>
            </a:pPr>
            <a:r>
              <a:rPr lang="en-US" altLang="ko-KR" sz="1600" dirty="0">
                <a:latin typeface="Arial" pitchFamily="34" charset="0"/>
                <a:ea typeface="굴림" pitchFamily="50" charset="-127"/>
                <a:cs typeface="Arial" pitchFamily="34" charset="0"/>
              </a:rPr>
              <a:t>	The evaluation of metrics results in an effort to gain insight into the quality of the representation.</a:t>
            </a:r>
          </a:p>
          <a:p>
            <a:pPr eaLnBrk="1" hangingPunct="1">
              <a:defRPr/>
            </a:pPr>
            <a:r>
              <a:rPr lang="en-US" altLang="ko-KR" sz="1600" i="1" dirty="0">
                <a:solidFill>
                  <a:srgbClr val="FF9933"/>
                </a:solidFill>
                <a:latin typeface="Arial" pitchFamily="34" charset="0"/>
                <a:ea typeface="굴림" pitchFamily="50" charset="-127"/>
                <a:cs typeface="Arial" pitchFamily="34" charset="0"/>
              </a:rPr>
              <a:t>Feedback</a:t>
            </a:r>
            <a:r>
              <a:rPr lang="en-US" altLang="ko-KR" sz="1600" i="1" dirty="0">
                <a:solidFill>
                  <a:srgbClr val="F3FF07"/>
                </a:solidFill>
                <a:latin typeface="Arial" pitchFamily="34" charset="0"/>
                <a:ea typeface="굴림" pitchFamily="50" charset="-127"/>
                <a:cs typeface="Arial" pitchFamily="34" charset="0"/>
              </a:rPr>
              <a:t>.</a:t>
            </a:r>
            <a:r>
              <a:rPr lang="en-US" altLang="ko-KR" sz="1600" dirty="0">
                <a:latin typeface="Arial" pitchFamily="34" charset="0"/>
                <a:ea typeface="굴림" pitchFamily="50" charset="-127"/>
                <a:cs typeface="Arial" pitchFamily="34" charset="0"/>
              </a:rPr>
              <a:t> </a:t>
            </a:r>
          </a:p>
          <a:p>
            <a:pPr eaLnBrk="1" hangingPunct="1">
              <a:buFont typeface="Wingdings" pitchFamily="2" charset="2"/>
              <a:buNone/>
              <a:defRPr/>
            </a:pPr>
            <a:r>
              <a:rPr lang="en-US" altLang="ko-KR" sz="1600" dirty="0">
                <a:latin typeface="Arial" pitchFamily="34" charset="0"/>
                <a:ea typeface="굴림" pitchFamily="50" charset="-127"/>
                <a:cs typeface="Arial" pitchFamily="34" charset="0"/>
              </a:rPr>
              <a:t>	Recommendations derived from the interpretation of product</a:t>
            </a:r>
            <a:r>
              <a:rPr lang="en-US" altLang="ko-KR" sz="1600" b="1" dirty="0">
                <a:effectLst/>
                <a:latin typeface="Arial" pitchFamily="34" charset="0"/>
                <a:ea typeface="굴림" pitchFamily="50" charset="-127"/>
                <a:cs typeface="Arial" pitchFamily="34" charset="0"/>
              </a:rPr>
              <a:t> </a:t>
            </a:r>
            <a:r>
              <a:rPr lang="en-US" altLang="ko-KR" sz="1600" dirty="0">
                <a:latin typeface="Arial" pitchFamily="34" charset="0"/>
                <a:ea typeface="굴림" pitchFamily="50" charset="-127"/>
                <a:cs typeface="Arial" pitchFamily="34" charset="0"/>
              </a:rPr>
              <a:t>metrics transmitted to the software team.</a:t>
            </a:r>
          </a:p>
        </p:txBody>
      </p:sp>
      <p:sp>
        <p:nvSpPr>
          <p:cNvPr id="6" name="Rectangle 3"/>
          <p:cNvSpPr txBox="1">
            <a:spLocks noRot="1" noChangeArrowheads="1"/>
          </p:cNvSpPr>
          <p:nvPr/>
        </p:nvSpPr>
        <p:spPr bwMode="auto">
          <a:xfrm>
            <a:off x="4724400" y="1033463"/>
            <a:ext cx="4308475" cy="5062537"/>
          </a:xfrm>
          <a:prstGeom prst="rect">
            <a:avLst/>
          </a:prstGeom>
          <a:solidFill>
            <a:schemeClr val="tx1"/>
          </a:solidFill>
          <a:ln w="9525">
            <a:noFill/>
            <a:miter lim="800000"/>
            <a:headEnd/>
            <a:tailEnd/>
          </a:ln>
          <a:effectLst/>
        </p:spPr>
        <p:txBody>
          <a:bodyPr/>
          <a:lstStyle/>
          <a:p>
            <a:pPr marL="342900" indent="-342900" eaLnBrk="1" hangingPunct="1">
              <a:lnSpc>
                <a:spcPct val="100000"/>
              </a:lnSpc>
              <a:spcBef>
                <a:spcPts val="300"/>
              </a:spcBef>
              <a:buClr>
                <a:schemeClr val="hlink"/>
              </a:buClr>
              <a:buSzPct val="70000"/>
              <a:buFont typeface="Wingdings" pitchFamily="2" charset="2"/>
              <a:buChar char="n"/>
              <a:defRPr/>
            </a:pPr>
            <a:r>
              <a:rPr lang="en-US" altLang="ko-KR" sz="1600" b="0" i="1" kern="0" dirty="0">
                <a:solidFill>
                  <a:srgbClr val="FF9933"/>
                </a:solidFill>
                <a:effectLst>
                  <a:outerShdw blurRad="38100" dist="38100" dir="2700000" algn="tl">
                    <a:srgbClr val="C0C0C0"/>
                  </a:outerShdw>
                </a:effectLst>
                <a:latin typeface="Arial" pitchFamily="34" charset="0"/>
                <a:ea typeface="굴림" pitchFamily="50" charset="-127"/>
                <a:cs typeface="Arial" pitchFamily="34" charset="0"/>
              </a:rPr>
              <a:t>Example  of Formulation</a:t>
            </a:r>
            <a:endPar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endParaRPr>
          </a:p>
          <a:p>
            <a:pPr marL="342900" indent="-342900" eaLnBrk="1" hangingPunct="1">
              <a:lnSpc>
                <a:spcPct val="100000"/>
              </a:lnSpc>
              <a:spcBef>
                <a:spcPts val="300"/>
              </a:spcBef>
              <a:buClr>
                <a:schemeClr val="hlink"/>
              </a:buClr>
              <a:buSzPct val="70000"/>
              <a:buFont typeface="Wingdings" pitchFamily="2" charset="2"/>
              <a:buNone/>
              <a:defRPr/>
            </a:pP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To check whether a give software is </a:t>
            </a:r>
            <a:r>
              <a:rPr lang="en-US" altLang="ko-KR" sz="1600" b="0" i="1"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hot-spotted </a:t>
            </a: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(i.e. has intensive loops)</a:t>
            </a:r>
          </a:p>
          <a:p>
            <a:pPr marL="342900" indent="-342900" eaLnBrk="1" hangingPunct="1">
              <a:lnSpc>
                <a:spcPct val="100000"/>
              </a:lnSpc>
              <a:spcBef>
                <a:spcPct val="20000"/>
              </a:spcBef>
              <a:buClr>
                <a:schemeClr val="hlink"/>
              </a:buClr>
              <a:buSzPct val="70000"/>
              <a:buFont typeface="Wingdings" pitchFamily="2" charset="2"/>
              <a:buChar char="n"/>
              <a:defRPr/>
            </a:pPr>
            <a:r>
              <a:rPr lang="en-US" altLang="ko-KR" sz="1600" b="0" i="1" kern="0" dirty="0">
                <a:solidFill>
                  <a:srgbClr val="FF9933"/>
                </a:solidFill>
                <a:effectLst>
                  <a:outerShdw blurRad="38100" dist="38100" dir="2700000" algn="tl">
                    <a:srgbClr val="C0C0C0"/>
                  </a:outerShdw>
                </a:effectLst>
                <a:latin typeface="Arial" pitchFamily="34" charset="0"/>
                <a:ea typeface="굴림" pitchFamily="50" charset="-127"/>
                <a:cs typeface="Arial" pitchFamily="34" charset="0"/>
              </a:rPr>
              <a:t>Example of Collection</a:t>
            </a:r>
          </a:p>
          <a:p>
            <a:pPr marL="342900" indent="-342900" eaLnBrk="1" hangingPunct="1">
              <a:lnSpc>
                <a:spcPct val="100000"/>
              </a:lnSpc>
              <a:spcBef>
                <a:spcPct val="20000"/>
              </a:spcBef>
              <a:buClr>
                <a:schemeClr val="hlink"/>
              </a:buClr>
              <a:buSzPct val="70000"/>
              <a:buFont typeface="Wingdings" pitchFamily="2" charset="2"/>
              <a:buNone/>
              <a:defRPr/>
            </a:pP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Instrument a source program/binary to count how many time a given statement is executed in one second</a:t>
            </a:r>
          </a:p>
          <a:p>
            <a:pPr marL="342900" indent="-342900" eaLnBrk="1" hangingPunct="1">
              <a:lnSpc>
                <a:spcPct val="100000"/>
              </a:lnSpc>
              <a:spcBef>
                <a:spcPct val="20000"/>
              </a:spcBef>
              <a:buClr>
                <a:schemeClr val="hlink"/>
              </a:buClr>
              <a:buSzPct val="70000"/>
              <a:buFont typeface="Wingdings" pitchFamily="2" charset="2"/>
              <a:buChar char="n"/>
              <a:defRPr/>
            </a:pPr>
            <a:r>
              <a:rPr lang="en-US" altLang="ko-KR" sz="1600" b="0" i="1" kern="0" dirty="0">
                <a:solidFill>
                  <a:srgbClr val="FF9933"/>
                </a:solidFill>
                <a:effectLst>
                  <a:outerShdw blurRad="38100" dist="38100" dir="2700000" algn="tl">
                    <a:srgbClr val="C0C0C0"/>
                  </a:outerShdw>
                </a:effectLst>
                <a:latin typeface="Arial" pitchFamily="34" charset="0"/>
                <a:ea typeface="굴림" pitchFamily="50" charset="-127"/>
                <a:cs typeface="Arial" pitchFamily="34" charset="0"/>
              </a:rPr>
              <a:t>Example of Analysis</a:t>
            </a:r>
            <a:r>
              <a:rPr lang="en-US" altLang="ko-KR" sz="1600" b="0" i="1" kern="0" dirty="0">
                <a:solidFill>
                  <a:schemeClr val="folHlink"/>
                </a:solidFill>
                <a:effectLst>
                  <a:outerShdw blurRad="38100" dist="38100" dir="2700000" algn="tl">
                    <a:srgbClr val="C0C0C0"/>
                  </a:outerShdw>
                </a:effectLst>
                <a:latin typeface="Arial" pitchFamily="34" charset="0"/>
                <a:ea typeface="굴림" pitchFamily="50" charset="-127"/>
                <a:cs typeface="Arial" pitchFamily="34" charset="0"/>
              </a:rPr>
              <a:t>.</a:t>
            </a:r>
            <a:r>
              <a:rPr lang="en-US" altLang="ko-KR" sz="1600" b="0" i="1"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a:t>
            </a:r>
          </a:p>
          <a:p>
            <a:pPr marL="342900" indent="-342900" eaLnBrk="1" hangingPunct="1">
              <a:lnSpc>
                <a:spcPct val="100000"/>
              </a:lnSpc>
              <a:spcBef>
                <a:spcPct val="20000"/>
              </a:spcBef>
              <a:buClr>
                <a:schemeClr val="hlink"/>
              </a:buClr>
              <a:buSzPct val="70000"/>
              <a:buFont typeface="Wingdings" pitchFamily="2" charset="2"/>
              <a:buNone/>
              <a:defRPr/>
            </a:pP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Using Excel/</a:t>
            </a:r>
            <a:r>
              <a:rPr lang="en-US" altLang="ko-KR" sz="1600" b="0" kern="0" dirty="0" err="1">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MatLab</a:t>
            </a: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to get average numbers of executions of statements  </a:t>
            </a:r>
          </a:p>
          <a:p>
            <a:pPr marL="342900" indent="-342900" eaLnBrk="1" hangingPunct="1">
              <a:lnSpc>
                <a:spcPct val="100000"/>
              </a:lnSpc>
              <a:spcBef>
                <a:spcPct val="20000"/>
              </a:spcBef>
              <a:buClr>
                <a:schemeClr val="hlink"/>
              </a:buClr>
              <a:buSzPct val="70000"/>
              <a:buFont typeface="Wingdings" pitchFamily="2" charset="2"/>
              <a:buChar char="n"/>
              <a:defRPr/>
            </a:pPr>
            <a:r>
              <a:rPr lang="en-US" altLang="ko-KR" sz="1600" b="0" i="1" kern="0" dirty="0">
                <a:solidFill>
                  <a:srgbClr val="FF9933"/>
                </a:solidFill>
                <a:effectLst>
                  <a:outerShdw blurRad="38100" dist="38100" dir="2700000" algn="tl">
                    <a:srgbClr val="C0C0C0"/>
                  </a:outerShdw>
                </a:effectLst>
                <a:latin typeface="Arial" pitchFamily="34" charset="0"/>
                <a:ea typeface="굴림" pitchFamily="50" charset="-127"/>
                <a:cs typeface="Arial" pitchFamily="34" charset="0"/>
              </a:rPr>
              <a:t>Example of Interpretation</a:t>
            </a:r>
            <a:r>
              <a:rPr lang="en-US" altLang="ko-KR" sz="1600" b="0" i="1" kern="0" dirty="0">
                <a:solidFill>
                  <a:schemeClr val="folHlink"/>
                </a:solidFill>
                <a:effectLst>
                  <a:outerShdw blurRad="38100" dist="38100" dir="2700000" algn="tl">
                    <a:srgbClr val="C0C0C0"/>
                  </a:outerShdw>
                </a:effectLst>
                <a:latin typeface="Arial" pitchFamily="34" charset="0"/>
                <a:ea typeface="굴림" pitchFamily="50" charset="-127"/>
                <a:cs typeface="Arial" pitchFamily="34" charset="0"/>
              </a:rPr>
              <a:t>.</a:t>
            </a: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a:t>
            </a:r>
          </a:p>
          <a:p>
            <a:pPr marL="342900" indent="-342900" eaLnBrk="1" hangingPunct="1">
              <a:lnSpc>
                <a:spcPct val="100000"/>
              </a:lnSpc>
              <a:spcBef>
                <a:spcPct val="20000"/>
              </a:spcBef>
              <a:buClr>
                <a:schemeClr val="hlink"/>
              </a:buClr>
              <a:buSzPct val="70000"/>
              <a:defRPr/>
            </a:pP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If there exist statements which were executed more than 10</a:t>
            </a:r>
            <a:r>
              <a:rPr lang="en-US" altLang="ko-KR" sz="1600" b="0" kern="0" baseline="3000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8 </a:t>
            </a: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on a 3 </a:t>
            </a:r>
            <a:r>
              <a:rPr lang="en-US" altLang="ko-KR" sz="1600" b="0" kern="0" dirty="0" err="1">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Ghz</a:t>
            </a: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machine, then the program is hot-spotted</a:t>
            </a:r>
            <a:endParaRPr lang="en-US" altLang="ko-KR" sz="1600" b="0" kern="0" baseline="3000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endParaRPr>
          </a:p>
          <a:p>
            <a:pPr marL="342900" indent="-342900" eaLnBrk="1" hangingPunct="1">
              <a:lnSpc>
                <a:spcPct val="100000"/>
              </a:lnSpc>
              <a:spcBef>
                <a:spcPct val="20000"/>
              </a:spcBef>
              <a:buClr>
                <a:schemeClr val="hlink"/>
              </a:buClr>
              <a:buSzPct val="70000"/>
              <a:buFont typeface="Wingdings" pitchFamily="2" charset="2"/>
              <a:buChar char="n"/>
              <a:defRPr/>
            </a:pPr>
            <a:r>
              <a:rPr lang="en-US" altLang="ko-KR" sz="1600" b="0" i="1" kern="0" dirty="0">
                <a:solidFill>
                  <a:srgbClr val="FF9933"/>
                </a:solidFill>
                <a:effectLst>
                  <a:outerShdw blurRad="38100" dist="38100" dir="2700000" algn="tl">
                    <a:srgbClr val="C0C0C0"/>
                  </a:outerShdw>
                </a:effectLst>
                <a:latin typeface="Arial" pitchFamily="34" charset="0"/>
                <a:ea typeface="굴림" pitchFamily="50" charset="-127"/>
                <a:cs typeface="Arial" pitchFamily="34" charset="0"/>
              </a:rPr>
              <a:t>Example of Feedback</a:t>
            </a:r>
            <a:r>
              <a:rPr lang="en-US" altLang="ko-KR" sz="1600" b="0" i="1" kern="0" dirty="0">
                <a:solidFill>
                  <a:srgbClr val="F3FF07"/>
                </a:solidFill>
                <a:effectLst>
                  <a:outerShdw blurRad="38100" dist="38100" dir="2700000" algn="tl">
                    <a:srgbClr val="C0C0C0"/>
                  </a:outerShdw>
                </a:effectLst>
                <a:latin typeface="Arial" pitchFamily="34" charset="0"/>
                <a:ea typeface="굴림" pitchFamily="50" charset="-127"/>
                <a:cs typeface="Arial" pitchFamily="34" charset="0"/>
              </a:rPr>
              <a:t>.</a:t>
            </a: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a:t>
            </a:r>
          </a:p>
          <a:p>
            <a:pPr marL="342900" indent="-342900" eaLnBrk="1" hangingPunct="1">
              <a:lnSpc>
                <a:spcPct val="100000"/>
              </a:lnSpc>
              <a:spcBef>
                <a:spcPct val="20000"/>
              </a:spcBef>
              <a:buClr>
                <a:schemeClr val="hlink"/>
              </a:buClr>
              <a:buSzPct val="70000"/>
              <a:buFont typeface="Wingdings" pitchFamily="2" charset="2"/>
              <a:buNone/>
              <a:defRPr/>
            </a:pP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	Try to optimize those hot-spotted statements.  Or those hot-spotted statement might </a:t>
            </a:r>
            <a:r>
              <a:rPr lang="en-US" altLang="ko-KR" sz="1600" b="0" kern="0" dirty="0" smtClean="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have </a:t>
            </a:r>
            <a:r>
              <a:rPr lang="en-US" altLang="ko-KR" sz="1600" b="0" kern="0" dirty="0">
                <a:solidFill>
                  <a:schemeClr val="bg1"/>
                </a:solidFill>
                <a:effectLst>
                  <a:outerShdw blurRad="38100" dist="38100" dir="2700000" algn="tl">
                    <a:srgbClr val="C0C0C0"/>
                  </a:outerShdw>
                </a:effectLst>
                <a:latin typeface="Arial" pitchFamily="34" charset="0"/>
                <a:ea typeface="굴림" pitchFamily="50" charset="-127"/>
                <a:cs typeface="Arial" pitchFamily="34" charset="0"/>
              </a:rPr>
              <a:t>logical flaws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바닥글 개체 틀 3"/>
          <p:cNvSpPr>
            <a:spLocks noGrp="1"/>
          </p:cNvSpPr>
          <p:nvPr>
            <p:ph type="ftr" sz="quarter" idx="10"/>
          </p:nvPr>
        </p:nvSpPr>
        <p:spPr>
          <a:noFill/>
        </p:spPr>
        <p:txBody>
          <a:bodyPr/>
          <a:lstStyle/>
          <a:p>
            <a:endParaRPr lang="en-US" altLang="ko-KR" dirty="0" smtClean="0"/>
          </a:p>
        </p:txBody>
      </p:sp>
      <p:sp>
        <p:nvSpPr>
          <p:cNvPr id="9219" name="슬라이드 번호 개체 틀 4"/>
          <p:cNvSpPr>
            <a:spLocks noGrp="1"/>
          </p:cNvSpPr>
          <p:nvPr>
            <p:ph type="sldNum" sz="quarter" idx="11"/>
          </p:nvPr>
        </p:nvSpPr>
        <p:spPr>
          <a:noFill/>
        </p:spPr>
        <p:txBody>
          <a:bodyPr/>
          <a:lstStyle/>
          <a:p>
            <a:fld id="{A4A03AC5-70B7-4FBE-BBC5-5A6AB961B753}" type="slidenum">
              <a:rPr lang="ko-KR" altLang="en-US" smtClean="0"/>
              <a:pPr/>
              <a:t>8</a:t>
            </a:fld>
            <a:endParaRPr lang="en-US" altLang="ko-KR" smtClean="0"/>
          </a:p>
        </p:txBody>
      </p:sp>
      <p:sp>
        <p:nvSpPr>
          <p:cNvPr id="1302530" name="Rectangle 2"/>
          <p:cNvSpPr>
            <a:spLocks noGrp="1" noRot="1" noChangeArrowheads="1"/>
          </p:cNvSpPr>
          <p:nvPr>
            <p:ph type="title"/>
          </p:nvPr>
        </p:nvSpPr>
        <p:spPr>
          <a:xfrm>
            <a:off x="393700" y="355600"/>
            <a:ext cx="8555038" cy="533400"/>
          </a:xfrm>
        </p:spPr>
        <p:txBody>
          <a:bodyPr/>
          <a:lstStyle/>
          <a:p>
            <a:pPr eaLnBrk="1" hangingPunct="1">
              <a:defRPr/>
            </a:pPr>
            <a:r>
              <a:rPr lang="en-US" altLang="ko-KR">
                <a:latin typeface="Arial" pitchFamily="34" charset="0"/>
                <a:ea typeface="굴림" pitchFamily="50" charset="-127"/>
                <a:cs typeface="Arial" pitchFamily="34" charset="0"/>
              </a:rPr>
              <a:t>Goal-Oriented Software Measurement</a:t>
            </a:r>
          </a:p>
        </p:txBody>
      </p:sp>
      <p:sp>
        <p:nvSpPr>
          <p:cNvPr id="1302531" name="Rectangle 3"/>
          <p:cNvSpPr>
            <a:spLocks noGrp="1" noRot="1" noChangeArrowheads="1"/>
          </p:cNvSpPr>
          <p:nvPr>
            <p:ph type="body" idx="1"/>
          </p:nvPr>
        </p:nvSpPr>
        <p:spPr>
          <a:xfrm>
            <a:off x="425450" y="1058863"/>
            <a:ext cx="8405813" cy="3657600"/>
          </a:xfrm>
        </p:spPr>
        <p:txBody>
          <a:bodyPr/>
          <a:lstStyle/>
          <a:p>
            <a:pPr eaLnBrk="1" hangingPunct="1">
              <a:lnSpc>
                <a:spcPct val="90000"/>
              </a:lnSpc>
              <a:defRPr/>
            </a:pPr>
            <a:r>
              <a:rPr lang="en-US" altLang="ko-KR" sz="2000">
                <a:latin typeface="Arial" pitchFamily="34" charset="0"/>
                <a:ea typeface="굴림" pitchFamily="50" charset="-127"/>
                <a:cs typeface="Arial" pitchFamily="34" charset="0"/>
              </a:rPr>
              <a:t>The Goal/Question/Metric Paradigm</a:t>
            </a:r>
          </a:p>
          <a:p>
            <a:pPr lvl="1" eaLnBrk="1" hangingPunct="1">
              <a:lnSpc>
                <a:spcPct val="90000"/>
              </a:lnSpc>
              <a:spcBef>
                <a:spcPts val="300"/>
              </a:spcBef>
              <a:defRPr/>
            </a:pPr>
            <a:r>
              <a:rPr lang="en-US" altLang="ko-KR" sz="1800">
                <a:latin typeface="Arial" pitchFamily="34" charset="0"/>
                <a:ea typeface="굴림" pitchFamily="50" charset="-127"/>
                <a:cs typeface="Arial" pitchFamily="34" charset="0"/>
              </a:rPr>
              <a:t>establish an explicit measurement </a:t>
            </a:r>
            <a:r>
              <a:rPr lang="en-US" altLang="ko-KR" sz="1800" i="1">
                <a:solidFill>
                  <a:srgbClr val="FF0000"/>
                </a:solidFill>
                <a:latin typeface="Arial" pitchFamily="34" charset="0"/>
                <a:ea typeface="굴림" pitchFamily="50" charset="-127"/>
                <a:cs typeface="Arial" pitchFamily="34" charset="0"/>
              </a:rPr>
              <a:t>goal</a:t>
            </a:r>
            <a:endParaRPr lang="en-US" altLang="ko-KR" sz="1800">
              <a:latin typeface="Arial" pitchFamily="34" charset="0"/>
              <a:ea typeface="굴림" pitchFamily="50" charset="-127"/>
              <a:cs typeface="Arial" pitchFamily="34" charset="0"/>
            </a:endParaRPr>
          </a:p>
          <a:p>
            <a:pPr lvl="1" eaLnBrk="1" hangingPunct="1">
              <a:lnSpc>
                <a:spcPct val="90000"/>
              </a:lnSpc>
              <a:spcBef>
                <a:spcPts val="300"/>
              </a:spcBef>
              <a:defRPr/>
            </a:pPr>
            <a:r>
              <a:rPr lang="en-US" altLang="ko-KR" sz="1800">
                <a:latin typeface="Arial" pitchFamily="34" charset="0"/>
                <a:ea typeface="굴림" pitchFamily="50" charset="-127"/>
                <a:cs typeface="Arial" pitchFamily="34" charset="0"/>
              </a:rPr>
              <a:t>define a set of </a:t>
            </a:r>
            <a:r>
              <a:rPr lang="en-US" altLang="ko-KR" sz="1800" i="1">
                <a:solidFill>
                  <a:srgbClr val="FF0000"/>
                </a:solidFill>
                <a:latin typeface="Arial" pitchFamily="34" charset="0"/>
                <a:ea typeface="굴림" pitchFamily="50" charset="-127"/>
                <a:cs typeface="Arial" pitchFamily="34" charset="0"/>
              </a:rPr>
              <a:t>questions</a:t>
            </a:r>
            <a:r>
              <a:rPr lang="en-US" altLang="ko-KR" sz="1800">
                <a:latin typeface="Arial" pitchFamily="34" charset="0"/>
                <a:ea typeface="굴림" pitchFamily="50" charset="-127"/>
                <a:cs typeface="Arial" pitchFamily="34" charset="0"/>
              </a:rPr>
              <a:t> that must be answered to achieve the goal</a:t>
            </a:r>
          </a:p>
          <a:p>
            <a:pPr lvl="1" eaLnBrk="1" hangingPunct="1">
              <a:lnSpc>
                <a:spcPct val="90000"/>
              </a:lnSpc>
              <a:spcBef>
                <a:spcPts val="300"/>
              </a:spcBef>
              <a:defRPr/>
            </a:pPr>
            <a:r>
              <a:rPr lang="en-US" altLang="ko-KR" sz="1800">
                <a:latin typeface="Arial" pitchFamily="34" charset="0"/>
                <a:ea typeface="굴림" pitchFamily="50" charset="-127"/>
                <a:cs typeface="Arial" pitchFamily="34" charset="0"/>
              </a:rPr>
              <a:t>identify well-formulated</a:t>
            </a:r>
            <a:r>
              <a:rPr lang="en-US" altLang="ko-KR" sz="1800">
                <a:solidFill>
                  <a:srgbClr val="F3FF07"/>
                </a:solidFill>
                <a:latin typeface="Arial" pitchFamily="34" charset="0"/>
                <a:ea typeface="굴림" pitchFamily="50" charset="-127"/>
                <a:cs typeface="Arial" pitchFamily="34" charset="0"/>
              </a:rPr>
              <a:t> </a:t>
            </a:r>
            <a:r>
              <a:rPr lang="en-US" altLang="ko-KR" sz="1800" i="1">
                <a:solidFill>
                  <a:srgbClr val="FF0000"/>
                </a:solidFill>
                <a:latin typeface="Arial" pitchFamily="34" charset="0"/>
                <a:ea typeface="굴림" pitchFamily="50" charset="-127"/>
                <a:cs typeface="Arial" pitchFamily="34" charset="0"/>
              </a:rPr>
              <a:t>metrics</a:t>
            </a:r>
            <a:r>
              <a:rPr lang="en-US" altLang="ko-KR" sz="1800">
                <a:latin typeface="Arial" pitchFamily="34" charset="0"/>
                <a:ea typeface="굴림" pitchFamily="50" charset="-127"/>
                <a:cs typeface="Arial" pitchFamily="34" charset="0"/>
              </a:rPr>
              <a:t> that help to answer these questions.</a:t>
            </a:r>
          </a:p>
          <a:p>
            <a:pPr eaLnBrk="1" hangingPunct="1">
              <a:lnSpc>
                <a:spcPct val="90000"/>
              </a:lnSpc>
              <a:spcBef>
                <a:spcPts val="300"/>
              </a:spcBef>
              <a:defRPr/>
            </a:pPr>
            <a:r>
              <a:rPr lang="en-US" altLang="ko-KR" sz="2000">
                <a:latin typeface="Arial" pitchFamily="34" charset="0"/>
                <a:ea typeface="굴림" pitchFamily="50" charset="-127"/>
                <a:cs typeface="Arial" pitchFamily="34" charset="0"/>
              </a:rPr>
              <a:t>Goal definition template</a:t>
            </a:r>
          </a:p>
          <a:p>
            <a:pPr lvl="1" eaLnBrk="1" hangingPunct="1">
              <a:lnSpc>
                <a:spcPct val="90000"/>
              </a:lnSpc>
              <a:defRPr/>
            </a:pPr>
            <a:r>
              <a:rPr lang="en-US" altLang="ko-KR" sz="1800">
                <a:solidFill>
                  <a:srgbClr val="FF9933"/>
                </a:solidFill>
                <a:latin typeface="Arial" pitchFamily="34" charset="0"/>
                <a:ea typeface="굴림" pitchFamily="50" charset="-127"/>
                <a:cs typeface="Arial" pitchFamily="34" charset="0"/>
              </a:rPr>
              <a:t>Analyze</a:t>
            </a:r>
            <a:r>
              <a:rPr lang="en-US" altLang="ko-KR" sz="1800">
                <a:latin typeface="Arial" pitchFamily="34" charset="0"/>
                <a:ea typeface="굴림" pitchFamily="50" charset="-127"/>
                <a:cs typeface="Arial" pitchFamily="34" charset="0"/>
              </a:rPr>
              <a:t> </a:t>
            </a:r>
          </a:p>
          <a:p>
            <a:pPr lvl="1" eaLnBrk="1" hangingPunct="1">
              <a:lnSpc>
                <a:spcPct val="90000"/>
              </a:lnSpc>
              <a:buFont typeface="Wingdings" pitchFamily="2" charset="2"/>
              <a:buNone/>
              <a:defRPr/>
            </a:pPr>
            <a:r>
              <a:rPr lang="en-US" altLang="ko-KR" sz="1800">
                <a:latin typeface="Arial" pitchFamily="34" charset="0"/>
                <a:ea typeface="굴림" pitchFamily="50" charset="-127"/>
                <a:cs typeface="Arial" pitchFamily="34" charset="0"/>
              </a:rPr>
              <a:t>	{the name of activity or attribute to be measured} </a:t>
            </a:r>
          </a:p>
          <a:p>
            <a:pPr lvl="1" eaLnBrk="1" hangingPunct="1">
              <a:lnSpc>
                <a:spcPct val="90000"/>
              </a:lnSpc>
              <a:defRPr/>
            </a:pPr>
            <a:r>
              <a:rPr lang="en-US" altLang="ko-KR" sz="1800">
                <a:solidFill>
                  <a:srgbClr val="FF9933"/>
                </a:solidFill>
                <a:latin typeface="Arial" pitchFamily="34" charset="0"/>
                <a:ea typeface="굴림" pitchFamily="50" charset="-127"/>
                <a:cs typeface="Arial" pitchFamily="34" charset="0"/>
              </a:rPr>
              <a:t>for the purpose of</a:t>
            </a:r>
            <a:r>
              <a:rPr lang="en-US" altLang="ko-KR" sz="1800">
                <a:latin typeface="Arial" pitchFamily="34" charset="0"/>
                <a:ea typeface="굴림" pitchFamily="50" charset="-127"/>
                <a:cs typeface="Arial" pitchFamily="34" charset="0"/>
              </a:rPr>
              <a:t> </a:t>
            </a:r>
          </a:p>
          <a:p>
            <a:pPr lvl="1" eaLnBrk="1" hangingPunct="1">
              <a:lnSpc>
                <a:spcPct val="90000"/>
              </a:lnSpc>
              <a:buFont typeface="Wingdings" pitchFamily="2" charset="2"/>
              <a:buNone/>
              <a:defRPr/>
            </a:pPr>
            <a:r>
              <a:rPr lang="en-US" altLang="ko-KR" sz="1800">
                <a:latin typeface="Arial" pitchFamily="34" charset="0"/>
                <a:ea typeface="굴림" pitchFamily="50" charset="-127"/>
                <a:cs typeface="Arial" pitchFamily="34" charset="0"/>
              </a:rPr>
              <a:t>	{the overall objective of the analysis} </a:t>
            </a:r>
          </a:p>
          <a:p>
            <a:pPr lvl="1" eaLnBrk="1" hangingPunct="1">
              <a:lnSpc>
                <a:spcPct val="90000"/>
              </a:lnSpc>
              <a:defRPr/>
            </a:pPr>
            <a:r>
              <a:rPr lang="en-US" altLang="ko-KR" sz="1800">
                <a:solidFill>
                  <a:srgbClr val="FF9933"/>
                </a:solidFill>
                <a:latin typeface="Arial" pitchFamily="34" charset="0"/>
                <a:ea typeface="굴림" pitchFamily="50" charset="-127"/>
                <a:cs typeface="Arial" pitchFamily="34" charset="0"/>
              </a:rPr>
              <a:t>with respect to</a:t>
            </a:r>
            <a:r>
              <a:rPr lang="en-US" altLang="ko-KR" sz="1800">
                <a:latin typeface="Arial" pitchFamily="34" charset="0"/>
                <a:ea typeface="굴림" pitchFamily="50" charset="-127"/>
                <a:cs typeface="Arial" pitchFamily="34" charset="0"/>
              </a:rPr>
              <a:t> </a:t>
            </a:r>
          </a:p>
          <a:p>
            <a:pPr lvl="1" eaLnBrk="1" hangingPunct="1">
              <a:lnSpc>
                <a:spcPct val="90000"/>
              </a:lnSpc>
              <a:buFont typeface="Wingdings" pitchFamily="2" charset="2"/>
              <a:buNone/>
              <a:defRPr/>
            </a:pPr>
            <a:r>
              <a:rPr lang="en-US" altLang="ko-KR" sz="1800">
                <a:latin typeface="Arial" pitchFamily="34" charset="0"/>
                <a:ea typeface="굴림" pitchFamily="50" charset="-127"/>
                <a:cs typeface="Arial" pitchFamily="34" charset="0"/>
              </a:rPr>
              <a:t>	{the aspect of the activity or attribute that is considered} </a:t>
            </a:r>
          </a:p>
          <a:p>
            <a:pPr lvl="1" eaLnBrk="1" hangingPunct="1">
              <a:lnSpc>
                <a:spcPct val="90000"/>
              </a:lnSpc>
              <a:defRPr/>
            </a:pPr>
            <a:r>
              <a:rPr lang="en-US" altLang="ko-KR" sz="1800">
                <a:solidFill>
                  <a:srgbClr val="FF9933"/>
                </a:solidFill>
                <a:latin typeface="Arial" pitchFamily="34" charset="0"/>
                <a:ea typeface="굴림" pitchFamily="50" charset="-127"/>
                <a:cs typeface="Arial" pitchFamily="34" charset="0"/>
              </a:rPr>
              <a:t>from the viewpoint of</a:t>
            </a:r>
            <a:r>
              <a:rPr lang="en-US" altLang="ko-KR" sz="1800">
                <a:latin typeface="Arial" pitchFamily="34" charset="0"/>
                <a:ea typeface="굴림" pitchFamily="50" charset="-127"/>
                <a:cs typeface="Arial" pitchFamily="34" charset="0"/>
              </a:rPr>
              <a:t> </a:t>
            </a:r>
          </a:p>
          <a:p>
            <a:pPr lvl="1" eaLnBrk="1" hangingPunct="1">
              <a:lnSpc>
                <a:spcPct val="90000"/>
              </a:lnSpc>
              <a:buFont typeface="Wingdings" pitchFamily="2" charset="2"/>
              <a:buNone/>
              <a:defRPr/>
            </a:pPr>
            <a:r>
              <a:rPr lang="en-US" altLang="ko-KR" sz="1800">
                <a:latin typeface="Arial" pitchFamily="34" charset="0"/>
                <a:ea typeface="굴림" pitchFamily="50" charset="-127"/>
                <a:cs typeface="Arial" pitchFamily="34" charset="0"/>
              </a:rPr>
              <a:t>	{the people who have an interest in the measurement} </a:t>
            </a:r>
          </a:p>
          <a:p>
            <a:pPr lvl="1" eaLnBrk="1" hangingPunct="1">
              <a:lnSpc>
                <a:spcPct val="90000"/>
              </a:lnSpc>
              <a:defRPr/>
            </a:pPr>
            <a:r>
              <a:rPr lang="en-US" altLang="ko-KR" sz="1800">
                <a:solidFill>
                  <a:srgbClr val="FF9933"/>
                </a:solidFill>
                <a:latin typeface="Arial" pitchFamily="34" charset="0"/>
                <a:ea typeface="굴림" pitchFamily="50" charset="-127"/>
                <a:cs typeface="Arial" pitchFamily="34" charset="0"/>
              </a:rPr>
              <a:t>in the context of</a:t>
            </a:r>
            <a:r>
              <a:rPr lang="en-US" altLang="ko-KR" sz="1800">
                <a:latin typeface="Arial" pitchFamily="34" charset="0"/>
                <a:ea typeface="굴림" pitchFamily="50" charset="-127"/>
                <a:cs typeface="Arial" pitchFamily="34" charset="0"/>
              </a:rPr>
              <a:t> </a:t>
            </a:r>
          </a:p>
          <a:p>
            <a:pPr lvl="1" eaLnBrk="1" hangingPunct="1">
              <a:lnSpc>
                <a:spcPct val="90000"/>
              </a:lnSpc>
              <a:buFont typeface="Wingdings" pitchFamily="2" charset="2"/>
              <a:buNone/>
              <a:defRPr/>
            </a:pPr>
            <a:r>
              <a:rPr lang="en-US" altLang="ko-KR" sz="1800">
                <a:latin typeface="Arial" pitchFamily="34" charset="0"/>
                <a:ea typeface="굴림" pitchFamily="50" charset="-127"/>
                <a:cs typeface="Arial" pitchFamily="34" charset="0"/>
              </a:rPr>
              <a:t>	{the environment in which the measurement takes place}.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바닥글 개체 틀 3"/>
          <p:cNvSpPr>
            <a:spLocks noGrp="1"/>
          </p:cNvSpPr>
          <p:nvPr>
            <p:ph type="ftr" sz="quarter" idx="10"/>
          </p:nvPr>
        </p:nvSpPr>
        <p:spPr>
          <a:noFill/>
        </p:spPr>
        <p:txBody>
          <a:bodyPr/>
          <a:lstStyle/>
          <a:p>
            <a:endParaRPr lang="en-US" altLang="ko-KR" dirty="0" smtClean="0"/>
          </a:p>
        </p:txBody>
      </p:sp>
      <p:sp>
        <p:nvSpPr>
          <p:cNvPr id="10243" name="슬라이드 번호 개체 틀 4"/>
          <p:cNvSpPr>
            <a:spLocks noGrp="1"/>
          </p:cNvSpPr>
          <p:nvPr>
            <p:ph type="sldNum" sz="quarter" idx="11"/>
          </p:nvPr>
        </p:nvSpPr>
        <p:spPr>
          <a:noFill/>
        </p:spPr>
        <p:txBody>
          <a:bodyPr/>
          <a:lstStyle/>
          <a:p>
            <a:fld id="{726E8818-88D2-4503-B89A-3B7B4F96F239}" type="slidenum">
              <a:rPr lang="ko-KR" altLang="en-US" smtClean="0"/>
              <a:pPr/>
              <a:t>9</a:t>
            </a:fld>
            <a:endParaRPr lang="en-US" altLang="ko-KR" smtClean="0"/>
          </a:p>
        </p:txBody>
      </p:sp>
      <p:sp>
        <p:nvSpPr>
          <p:cNvPr id="1320962" name="Rectangle 2"/>
          <p:cNvSpPr>
            <a:spLocks noGrp="1" noRot="1" noChangeArrowheads="1"/>
          </p:cNvSpPr>
          <p:nvPr>
            <p:ph type="title"/>
          </p:nvPr>
        </p:nvSpPr>
        <p:spPr/>
        <p:txBody>
          <a:bodyPr/>
          <a:lstStyle/>
          <a:p>
            <a:pPr eaLnBrk="1" hangingPunct="1">
              <a:defRPr/>
            </a:pPr>
            <a:r>
              <a:rPr lang="en-US" altLang="ko-KR">
                <a:latin typeface="Arial" pitchFamily="34" charset="0"/>
                <a:ea typeface="굴림" pitchFamily="50" charset="-127"/>
                <a:cs typeface="Arial" pitchFamily="34" charset="0"/>
              </a:rPr>
              <a:t>Ex&gt; Goal definition for SafeHome</a:t>
            </a:r>
          </a:p>
        </p:txBody>
      </p:sp>
      <p:sp>
        <p:nvSpPr>
          <p:cNvPr id="1320963" name="Rectangle 3"/>
          <p:cNvSpPr>
            <a:spLocks noGrp="1" noRot="1" noChangeArrowheads="1"/>
          </p:cNvSpPr>
          <p:nvPr>
            <p:ph type="body" idx="1"/>
          </p:nvPr>
        </p:nvSpPr>
        <p:spPr/>
        <p:txBody>
          <a:bodyPr/>
          <a:lstStyle/>
          <a:p>
            <a:pPr eaLnBrk="1" hangingPunct="1">
              <a:defRPr/>
            </a:pPr>
            <a:r>
              <a:rPr lang="en-US" altLang="ko-KR" sz="2000" b="1" dirty="0">
                <a:latin typeface="Arial" pitchFamily="34" charset="0"/>
                <a:ea typeface="굴림" pitchFamily="50" charset="-127"/>
                <a:cs typeface="Arial" pitchFamily="34" charset="0"/>
              </a:rPr>
              <a:t>Analyze</a:t>
            </a:r>
            <a:r>
              <a:rPr lang="en-US" altLang="ko-KR" sz="2000" dirty="0">
                <a:latin typeface="Arial" pitchFamily="34" charset="0"/>
                <a:ea typeface="굴림" pitchFamily="50" charset="-127"/>
                <a:cs typeface="Arial" pitchFamily="34" charset="0"/>
              </a:rPr>
              <a:t> the </a:t>
            </a:r>
            <a:r>
              <a:rPr lang="en-US" altLang="ko-KR" sz="2000" dirty="0" err="1">
                <a:latin typeface="Arial" pitchFamily="34" charset="0"/>
                <a:ea typeface="굴림" pitchFamily="50" charset="-127"/>
                <a:cs typeface="Arial" pitchFamily="34" charset="0"/>
              </a:rPr>
              <a:t>Safehome</a:t>
            </a:r>
            <a:r>
              <a:rPr lang="en-US" altLang="ko-KR" sz="2000" dirty="0">
                <a:latin typeface="Arial" pitchFamily="34" charset="0"/>
                <a:ea typeface="굴림" pitchFamily="50" charset="-127"/>
                <a:cs typeface="Arial" pitchFamily="34" charset="0"/>
              </a:rPr>
              <a:t> SW </a:t>
            </a:r>
            <a:r>
              <a:rPr lang="en-US" altLang="ko-KR" sz="2000" dirty="0" smtClean="0">
                <a:latin typeface="Arial" pitchFamily="34" charset="0"/>
                <a:ea typeface="굴림" pitchFamily="50" charset="-127"/>
                <a:cs typeface="Arial" pitchFamily="34" charset="0"/>
              </a:rPr>
              <a:t>architecture</a:t>
            </a:r>
          </a:p>
          <a:p>
            <a:pPr eaLnBrk="1" hangingPunct="1">
              <a:defRPr/>
            </a:pPr>
            <a:r>
              <a:rPr lang="en-US" altLang="ko-KR" sz="2000" b="1" dirty="0" smtClean="0">
                <a:latin typeface="Arial" pitchFamily="34" charset="0"/>
                <a:ea typeface="굴림" pitchFamily="50" charset="-127"/>
                <a:cs typeface="Arial" pitchFamily="34" charset="0"/>
              </a:rPr>
              <a:t>for </a:t>
            </a:r>
            <a:r>
              <a:rPr lang="en-US" altLang="ko-KR" sz="2000" b="1" dirty="0">
                <a:latin typeface="Arial" pitchFamily="34" charset="0"/>
                <a:ea typeface="굴림" pitchFamily="50" charset="-127"/>
                <a:cs typeface="Arial" pitchFamily="34" charset="0"/>
              </a:rPr>
              <a:t>the purpose of</a:t>
            </a:r>
            <a:r>
              <a:rPr lang="en-US" altLang="ko-KR" sz="2000" dirty="0">
                <a:latin typeface="Arial" pitchFamily="34" charset="0"/>
                <a:ea typeface="굴림" pitchFamily="50" charset="-127"/>
                <a:cs typeface="Arial" pitchFamily="34" charset="0"/>
              </a:rPr>
              <a:t> evaluating architectural components </a:t>
            </a:r>
            <a:endParaRPr lang="en-US" altLang="ko-KR" sz="2000" dirty="0" smtClean="0">
              <a:latin typeface="Arial" pitchFamily="34" charset="0"/>
              <a:ea typeface="굴림" pitchFamily="50" charset="-127"/>
              <a:cs typeface="Arial" pitchFamily="34" charset="0"/>
            </a:endParaRPr>
          </a:p>
          <a:p>
            <a:pPr eaLnBrk="1" hangingPunct="1">
              <a:defRPr/>
            </a:pPr>
            <a:r>
              <a:rPr lang="en-US" altLang="ko-KR" sz="2000" b="1" dirty="0" smtClean="0">
                <a:latin typeface="Arial" pitchFamily="34" charset="0"/>
                <a:ea typeface="굴림" pitchFamily="50" charset="-127"/>
                <a:cs typeface="Arial" pitchFamily="34" charset="0"/>
              </a:rPr>
              <a:t>with </a:t>
            </a:r>
            <a:r>
              <a:rPr lang="en-US" altLang="ko-KR" sz="2000" b="1" dirty="0">
                <a:latin typeface="Arial" pitchFamily="34" charset="0"/>
                <a:ea typeface="굴림" pitchFamily="50" charset="-127"/>
                <a:cs typeface="Arial" pitchFamily="34" charset="0"/>
              </a:rPr>
              <a:t>respect to</a:t>
            </a:r>
            <a:r>
              <a:rPr lang="en-US" altLang="ko-KR" sz="2000" dirty="0">
                <a:latin typeface="Arial" pitchFamily="34" charset="0"/>
                <a:ea typeface="굴림" pitchFamily="50" charset="-127"/>
                <a:cs typeface="Arial" pitchFamily="34" charset="0"/>
              </a:rPr>
              <a:t> the ability to make </a:t>
            </a:r>
            <a:r>
              <a:rPr lang="en-US" altLang="ko-KR" sz="2000" dirty="0" err="1">
                <a:latin typeface="Arial" pitchFamily="34" charset="0"/>
                <a:ea typeface="굴림" pitchFamily="50" charset="-127"/>
                <a:cs typeface="Arial" pitchFamily="34" charset="0"/>
              </a:rPr>
              <a:t>Safehome</a:t>
            </a:r>
            <a:r>
              <a:rPr lang="en-US" altLang="ko-KR" sz="2000" dirty="0">
                <a:latin typeface="Arial" pitchFamily="34" charset="0"/>
                <a:ea typeface="굴림" pitchFamily="50" charset="-127"/>
                <a:cs typeface="Arial" pitchFamily="34" charset="0"/>
              </a:rPr>
              <a:t> more extensible </a:t>
            </a:r>
            <a:endParaRPr lang="en-US" altLang="ko-KR" sz="2000" dirty="0" smtClean="0">
              <a:latin typeface="Arial" pitchFamily="34" charset="0"/>
              <a:ea typeface="굴림" pitchFamily="50" charset="-127"/>
              <a:cs typeface="Arial" pitchFamily="34" charset="0"/>
            </a:endParaRPr>
          </a:p>
          <a:p>
            <a:pPr eaLnBrk="1" hangingPunct="1">
              <a:defRPr/>
            </a:pPr>
            <a:r>
              <a:rPr lang="en-US" altLang="ko-KR" sz="2000" b="1" dirty="0" smtClean="0">
                <a:latin typeface="Arial" pitchFamily="34" charset="0"/>
                <a:ea typeface="굴림" pitchFamily="50" charset="-127"/>
                <a:cs typeface="Arial" pitchFamily="34" charset="0"/>
              </a:rPr>
              <a:t>from </a:t>
            </a:r>
            <a:r>
              <a:rPr lang="en-US" altLang="ko-KR" sz="2000" b="1" dirty="0">
                <a:latin typeface="Arial" pitchFamily="34" charset="0"/>
                <a:ea typeface="굴림" pitchFamily="50" charset="-127"/>
                <a:cs typeface="Arial" pitchFamily="34" charset="0"/>
              </a:rPr>
              <a:t>the viewpoint of</a:t>
            </a:r>
            <a:r>
              <a:rPr lang="en-US" altLang="ko-KR" sz="2000" dirty="0">
                <a:latin typeface="Arial" pitchFamily="34" charset="0"/>
                <a:ea typeface="굴림" pitchFamily="50" charset="-127"/>
                <a:cs typeface="Arial" pitchFamily="34" charset="0"/>
              </a:rPr>
              <a:t> the SW engineers performing the work </a:t>
            </a:r>
            <a:endParaRPr lang="en-US" altLang="ko-KR" sz="2000" dirty="0" smtClean="0">
              <a:latin typeface="Arial" pitchFamily="34" charset="0"/>
              <a:ea typeface="굴림" pitchFamily="50" charset="-127"/>
              <a:cs typeface="Arial" pitchFamily="34" charset="0"/>
            </a:endParaRPr>
          </a:p>
          <a:p>
            <a:pPr eaLnBrk="1" hangingPunct="1">
              <a:defRPr/>
            </a:pPr>
            <a:r>
              <a:rPr lang="en-US" altLang="ko-KR" sz="2000" b="1" dirty="0" smtClean="0">
                <a:latin typeface="Arial" pitchFamily="34" charset="0"/>
                <a:ea typeface="굴림" pitchFamily="50" charset="-127"/>
                <a:cs typeface="Arial" pitchFamily="34" charset="0"/>
              </a:rPr>
              <a:t>in </a:t>
            </a:r>
            <a:r>
              <a:rPr lang="en-US" altLang="ko-KR" sz="2000" b="1" dirty="0">
                <a:latin typeface="Arial" pitchFamily="34" charset="0"/>
                <a:ea typeface="굴림" pitchFamily="50" charset="-127"/>
                <a:cs typeface="Arial" pitchFamily="34" charset="0"/>
              </a:rPr>
              <a:t>the context of</a:t>
            </a:r>
            <a:r>
              <a:rPr lang="en-US" altLang="ko-KR" sz="2000" dirty="0">
                <a:latin typeface="Arial" pitchFamily="34" charset="0"/>
                <a:ea typeface="굴림" pitchFamily="50" charset="-127"/>
                <a:cs typeface="Arial" pitchFamily="34" charset="0"/>
              </a:rPr>
              <a:t> produce enhancement over the next 3 years</a:t>
            </a:r>
          </a:p>
          <a:p>
            <a:pPr eaLnBrk="1" hangingPunct="1">
              <a:defRPr/>
            </a:pPr>
            <a:r>
              <a:rPr lang="en-US" altLang="ko-KR" sz="2000" dirty="0">
                <a:latin typeface="Arial" pitchFamily="34" charset="0"/>
                <a:ea typeface="굴림" pitchFamily="50" charset="-127"/>
                <a:cs typeface="Arial" pitchFamily="34" charset="0"/>
              </a:rPr>
              <a:t>Questions</a:t>
            </a:r>
          </a:p>
          <a:p>
            <a:pPr lvl="1" eaLnBrk="1" hangingPunct="1">
              <a:defRPr/>
            </a:pPr>
            <a:r>
              <a:rPr lang="en-US" altLang="ko-KR" sz="1800" dirty="0">
                <a:latin typeface="Arial" pitchFamily="34" charset="0"/>
                <a:ea typeface="굴림" pitchFamily="50" charset="-127"/>
                <a:cs typeface="Arial" pitchFamily="34" charset="0"/>
              </a:rPr>
              <a:t>Q1: Are architectural components characterized in a manner that compartmentalizes function and related data?</a:t>
            </a:r>
          </a:p>
          <a:p>
            <a:pPr lvl="2" eaLnBrk="1" hangingPunct="1">
              <a:defRPr/>
            </a:pPr>
            <a:r>
              <a:rPr lang="en-US" altLang="ko-KR" sz="1600" dirty="0">
                <a:latin typeface="Arial" pitchFamily="34" charset="0"/>
                <a:ea typeface="굴림" pitchFamily="50" charset="-127"/>
                <a:cs typeface="Arial" pitchFamily="34" charset="0"/>
              </a:rPr>
              <a:t>Answer: 0 … 10</a:t>
            </a:r>
          </a:p>
          <a:p>
            <a:pPr lvl="1" eaLnBrk="1" hangingPunct="1">
              <a:defRPr/>
            </a:pPr>
            <a:r>
              <a:rPr lang="en-US" altLang="ko-KR" sz="1800" dirty="0">
                <a:latin typeface="Arial" pitchFamily="34" charset="0"/>
                <a:ea typeface="굴림" pitchFamily="50" charset="-127"/>
                <a:cs typeface="Arial" pitchFamily="34" charset="0"/>
              </a:rPr>
              <a:t>Q2: Is the complexity of each component within bounds that will facilitate modification and extension?</a:t>
            </a:r>
          </a:p>
          <a:p>
            <a:pPr lvl="2" eaLnBrk="1" hangingPunct="1">
              <a:defRPr/>
            </a:pPr>
            <a:r>
              <a:rPr lang="en-US" altLang="ko-KR" sz="1600" dirty="0">
                <a:latin typeface="Arial" pitchFamily="34" charset="0"/>
                <a:ea typeface="굴림" pitchFamily="50" charset="-127"/>
                <a:cs typeface="Arial" pitchFamily="34" charset="0"/>
              </a:rPr>
              <a:t>Answer: 0 … 1</a:t>
            </a:r>
          </a:p>
        </p:txBody>
      </p:sp>
    </p:spTree>
  </p:cSld>
  <p:clrMapOvr>
    <a:masterClrMapping/>
  </p:clrMapOvr>
</p:sld>
</file>

<file path=ppt/theme/theme1.xml><?xml version="1.0" encoding="utf-8"?>
<a:theme xmlns:a="http://schemas.openxmlformats.org/drawingml/2006/main" name="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bg2"/>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sz="1800" b="1" i="0" u="none" strike="noStrike" cap="none" normalizeH="0" baseline="0" dirty="0" err="1">
            <a:ln>
              <a:noFill/>
            </a:ln>
            <a:solidFill>
              <a:schemeClr val="bg2"/>
            </a:solidFill>
            <a:effectLst/>
            <a:latin typeface="Helvetica" charset="0"/>
          </a:defRPr>
        </a:defPPr>
      </a:lstStyle>
    </a:spDef>
    <a:lnDef>
      <a:spPr bwMode="auto">
        <a:noFill/>
        <a:ln w="12700" cap="flat" cmpd="sng" algn="ctr">
          <a:solidFill>
            <a:schemeClr val="bg2"/>
          </a:solidFill>
          <a:prstDash val="solid"/>
          <a:round/>
          <a:headEnd type="none" w="med" len="med"/>
          <a:tailEnd type="none" w="med" len="med"/>
        </a:ln>
        <a:effectLst/>
      </a:spPr>
      <a:body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cs550</Template>
  <TotalTime>4121</TotalTime>
  <Words>3203</Words>
  <Application>Microsoft Office PowerPoint</Application>
  <PresentationFormat>Custom</PresentationFormat>
  <Paragraphs>720</Paragraphs>
  <Slides>38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38</vt:i4>
      </vt:variant>
    </vt:vector>
  </HeadingPairs>
  <TitlesOfParts>
    <vt:vector size="48" baseType="lpstr">
      <vt:lpstr>Avant Garde</vt:lpstr>
      <vt:lpstr>ＭＳ Ｐゴシック</vt:lpstr>
      <vt:lpstr>굴림</vt:lpstr>
      <vt:lpstr>Arial</vt:lpstr>
      <vt:lpstr>Helvetica</vt:lpstr>
      <vt:lpstr>Palatino</vt:lpstr>
      <vt:lpstr>Times New Roman</vt:lpstr>
      <vt:lpstr>Wingdings</vt:lpstr>
      <vt:lpstr>cs550</vt:lpstr>
      <vt:lpstr>1_cs550</vt:lpstr>
      <vt:lpstr>  Chapter 19. Quality Concept Chapter 30. Product Metrics   </vt:lpstr>
      <vt:lpstr>McCall’s Triangle of Quality (1970s)</vt:lpstr>
      <vt:lpstr>ISO 9126 Quality Factors</vt:lpstr>
      <vt:lpstr>The Software Quality Dilemma</vt:lpstr>
      <vt:lpstr>Measures, Metrics and Indicators</vt:lpstr>
      <vt:lpstr>Measurement Principles</vt:lpstr>
      <vt:lpstr>Measurement Process</vt:lpstr>
      <vt:lpstr>Goal-Oriented Software Measurement</vt:lpstr>
      <vt:lpstr>Ex&gt; Goal definition for SafeHome</vt:lpstr>
      <vt:lpstr>Metrics Attributes</vt:lpstr>
      <vt:lpstr>Collection and Analysis Principles</vt:lpstr>
      <vt:lpstr>Overview of Ch30. Product Metrics</vt:lpstr>
      <vt:lpstr>Metrics for the Analysis Model</vt:lpstr>
      <vt:lpstr>Function-Based Metrics</vt:lpstr>
      <vt:lpstr>Function Points</vt:lpstr>
      <vt:lpstr>PowerPoint Presentation</vt:lpstr>
      <vt:lpstr>Value Adjustment Factors (Fi)</vt:lpstr>
      <vt:lpstr>Usage of Function Points</vt:lpstr>
      <vt:lpstr>Metrics for the Design Model</vt:lpstr>
      <vt:lpstr>Architectural Design Metrics</vt:lpstr>
      <vt:lpstr>Morphology Metrics</vt:lpstr>
      <vt:lpstr>Metrics for OO Design-I</vt:lpstr>
      <vt:lpstr>Metrics for OO Design-II</vt:lpstr>
      <vt:lpstr>Class-Oriented Metrics</vt:lpstr>
      <vt:lpstr>Class-Oriented Metrics</vt:lpstr>
      <vt:lpstr>Applying CK Metrics</vt:lpstr>
      <vt:lpstr>PowerPoint Presentation</vt:lpstr>
      <vt:lpstr>Class-Oriented Metrics</vt:lpstr>
      <vt:lpstr>Class-Oriented Metrics</vt:lpstr>
      <vt:lpstr>Metrics for Source Code</vt:lpstr>
      <vt:lpstr>Cyclometic Complexity</vt:lpstr>
      <vt:lpstr>Metrics for Testing</vt:lpstr>
      <vt:lpstr>Metrics for Maintenance</vt:lpstr>
      <vt:lpstr>PowerPoint Presentation</vt:lpstr>
      <vt:lpstr>Design Structure Quality Index (DSQI)</vt:lpstr>
      <vt:lpstr>Quality Dimensions (1/2)</vt:lpstr>
      <vt:lpstr>Quality Dimensions (2/2)</vt:lpstr>
      <vt:lpstr>Distinguishing Characteristics</vt:lpstr>
    </vt:vector>
  </TitlesOfParts>
  <Company>CS Dept. KAIST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1 Software and Software Engineering   Moonzoo Kim CS Division of EECS Dept.  KAIST  moonzoo@cs.kaist.ac.kr http://pswlab.kaist.ac.kr/courses/cs550-07</dc:title>
  <dc:creator>Moonzoo Kim</dc:creator>
  <cp:lastModifiedBy>moonzoo@cs.kaist.ac.kr</cp:lastModifiedBy>
  <cp:revision>727</cp:revision>
  <dcterms:created xsi:type="dcterms:W3CDTF">2007-02-27T05:57:08Z</dcterms:created>
  <dcterms:modified xsi:type="dcterms:W3CDTF">2016-11-09T06:56:18Z</dcterms:modified>
</cp:coreProperties>
</file>