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4548" r:id="rId1"/>
  </p:sldMasterIdLst>
  <p:notesMasterIdLst>
    <p:notesMasterId r:id="rId5"/>
  </p:notesMasterIdLst>
  <p:sldIdLst>
    <p:sldId id="261" r:id="rId2"/>
    <p:sldId id="260" r:id="rId3"/>
    <p:sldId id="262" r:id="rId4"/>
  </p:sldIdLst>
  <p:sldSz cx="9144000" cy="6858000" type="screen4x3"/>
  <p:notesSz cx="6797675" cy="9926638"/>
  <p:embeddedFontLst>
    <p:embeddedFont>
      <p:font typeface="맑은 고딕" pitchFamily="50" charset="-127"/>
      <p:regular r:id="rId6"/>
      <p:bold r:id="rId7"/>
    </p:embeddedFont>
  </p:embeddedFontLst>
  <p:custDataLst>
    <p:tags r:id="rId8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94695" autoAdjust="0"/>
  </p:normalViewPr>
  <p:slideViewPr>
    <p:cSldViewPr>
      <p:cViewPr varScale="1">
        <p:scale>
          <a:sx n="96" d="100"/>
          <a:sy n="96" d="100"/>
        </p:scale>
        <p:origin x="-102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2568" y="-108"/>
      </p:cViewPr>
      <p:guideLst>
        <p:guide orient="horz" pos="312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553" cy="495612"/>
          </a:xfrm>
          <a:prstGeom prst="rect">
            <a:avLst/>
          </a:prstGeom>
        </p:spPr>
        <p:txBody>
          <a:bodyPr vert="horz" lIns="91872" tIns="45936" rIns="91872" bIns="4593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534" y="2"/>
            <a:ext cx="2945553" cy="495612"/>
          </a:xfrm>
          <a:prstGeom prst="rect">
            <a:avLst/>
          </a:prstGeom>
        </p:spPr>
        <p:txBody>
          <a:bodyPr vert="horz" lIns="91872" tIns="45936" rIns="91872" bIns="4593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E837C-9CA1-44E7-B147-FD1AEBAAA2FC}" type="datetimeFigureOut">
              <a:rPr lang="ko-KR" altLang="en-US"/>
              <a:pPr>
                <a:defRPr/>
              </a:pPr>
              <a:t>2012-10-10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2" tIns="45936" rIns="91872" bIns="45936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132" y="4714715"/>
            <a:ext cx="5439412" cy="4466907"/>
          </a:xfrm>
          <a:prstGeom prst="rect">
            <a:avLst/>
          </a:prstGeom>
        </p:spPr>
        <p:txBody>
          <a:bodyPr vert="horz" lIns="91872" tIns="45936" rIns="91872" bIns="45936" rtlCol="0">
            <a:normAutofit/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27829"/>
            <a:ext cx="2945553" cy="497211"/>
          </a:xfrm>
          <a:prstGeom prst="rect">
            <a:avLst/>
          </a:prstGeom>
        </p:spPr>
        <p:txBody>
          <a:bodyPr vert="horz" lIns="91872" tIns="45936" rIns="91872" bIns="4593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534" y="9427829"/>
            <a:ext cx="2945553" cy="497211"/>
          </a:xfrm>
          <a:prstGeom prst="rect">
            <a:avLst/>
          </a:prstGeom>
        </p:spPr>
        <p:txBody>
          <a:bodyPr vert="horz" lIns="91872" tIns="45936" rIns="91872" bIns="4593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FA12A2-87E7-4ADB-A2E5-992EBBB2D3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4640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C4DA-131F-46BA-8842-7C5FCA861D4F}" type="datetimeFigureOut">
              <a:rPr lang="ko-KR" altLang="en-US" smtClean="0"/>
              <a:pPr/>
              <a:t>2012-10-10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2E43-AA80-4FBB-8C36-0A2CF96497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C4DA-131F-46BA-8842-7C5FCA861D4F}" type="datetimeFigureOut">
              <a:rPr lang="ko-KR" altLang="en-US" smtClean="0"/>
              <a:pPr/>
              <a:t>2012-10-10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2E43-AA80-4FBB-8C36-0A2CF96497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C4DA-131F-46BA-8842-7C5FCA861D4F}" type="datetimeFigureOut">
              <a:rPr lang="ko-KR" altLang="en-US" smtClean="0"/>
              <a:pPr/>
              <a:t>2012-10-10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2E43-AA80-4FBB-8C36-0A2CF96497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C4DA-131F-46BA-8842-7C5FCA861D4F}" type="datetimeFigureOut">
              <a:rPr lang="ko-KR" altLang="en-US" smtClean="0"/>
              <a:pPr/>
              <a:t>2012-10-10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2E43-AA80-4FBB-8C36-0A2CF96497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2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HW#2: Due Oct </a:t>
            </a:r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214422"/>
            <a:ext cx="9036496" cy="4525963"/>
          </a:xfrm>
        </p:spPr>
        <p:txBody>
          <a:bodyPr>
            <a:noAutofit/>
          </a:bodyPr>
          <a:lstStyle/>
          <a:p>
            <a:pPr marL="514350" lvl="1" indent="-514350" algn="just">
              <a:buNone/>
            </a:pPr>
            <a:r>
              <a:rPr lang="en-US" sz="1800" dirty="0" smtClean="0"/>
              <a:t>NOTE. Submit both hardcopy and softcopy.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Formal verification </a:t>
            </a:r>
            <a:r>
              <a:rPr lang="en-US" altLang="ko-KR" sz="2400" dirty="0" smtClean="0"/>
              <a:t>of</a:t>
            </a:r>
            <a:r>
              <a:rPr lang="ko-KR" altLang="en-US" sz="2400" dirty="0" smtClean="0"/>
              <a:t> </a:t>
            </a:r>
            <a:r>
              <a:rPr lang="en-US" sz="2400" dirty="0" smtClean="0"/>
              <a:t>a flash memory reading unit </a:t>
            </a:r>
            <a:r>
              <a:rPr lang="en-US" sz="2400" dirty="0" smtClean="0"/>
              <a:t>(70 </a:t>
            </a:r>
            <a:r>
              <a:rPr lang="en-US" sz="2400" dirty="0" smtClean="0"/>
              <a:t>pts)</a:t>
            </a:r>
          </a:p>
          <a:p>
            <a:pPr marL="914400" lvl="1" indent="-514350"/>
            <a:r>
              <a:rPr lang="en-US" sz="2000" dirty="0" smtClean="0"/>
              <a:t>Show the correctness of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flash_read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1314450" lvl="2" indent="-514350"/>
            <a:r>
              <a:rPr lang="en-US" sz="1800" dirty="0" smtClean="0"/>
              <a:t>By using randomized testing</a:t>
            </a:r>
          </a:p>
          <a:p>
            <a:pPr marL="1771650" lvl="3" indent="-514350"/>
            <a:r>
              <a:rPr lang="en-US" sz="1400" dirty="0" smtClean="0"/>
              <a:t>Randomly select the physical sectors to write four characters and set the </a:t>
            </a:r>
            <a:br>
              <a:rPr lang="en-US" sz="1400" dirty="0" smtClean="0"/>
            </a:br>
            <a:r>
              <a:rPr lang="en-US" sz="1400" dirty="0" smtClean="0"/>
              <a:t>corresponding SAMs </a:t>
            </a:r>
          </a:p>
          <a:p>
            <a:pPr marL="1314450" lvl="2" indent="-514350"/>
            <a:r>
              <a:rPr lang="en-US" sz="1800" dirty="0" smtClean="0"/>
              <a:t>By using exhaustive testing</a:t>
            </a:r>
          </a:p>
          <a:p>
            <a:pPr marL="1771650" lvl="3" indent="-514350"/>
            <a:r>
              <a:rPr lang="en-US" sz="1400" dirty="0" smtClean="0"/>
              <a:t>Create 43680 (16*15*14*13) distinct test cases</a:t>
            </a:r>
          </a:p>
          <a:p>
            <a:pPr marL="2228850" lvl="4" indent="-514350"/>
            <a:r>
              <a:rPr lang="en-US" sz="1600" dirty="0" smtClean="0"/>
              <a:t>Do not print test cases in your hardcopy to save trees</a:t>
            </a:r>
          </a:p>
          <a:p>
            <a:pPr marL="1314450" lvl="2" indent="-514350"/>
            <a:r>
              <a:rPr lang="en-US" sz="1800" dirty="0" smtClean="0"/>
              <a:t>By using CBMC</a:t>
            </a:r>
          </a:p>
          <a:p>
            <a:pPr marL="1771650" lvl="3" indent="-514350"/>
            <a:r>
              <a:rPr lang="en-US" sz="1400" dirty="0" smtClean="0"/>
              <a:t>Create environment model satisfying the invariant formula by using </a:t>
            </a:r>
            <a:br>
              <a:rPr lang="en-US" sz="1400" dirty="0" smtClean="0"/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CPROVER_assume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 smtClean="0"/>
              <a:t> and nested loops</a:t>
            </a:r>
          </a:p>
          <a:p>
            <a:pPr marL="914400" lvl="1" indent="-514350"/>
            <a:r>
              <a:rPr lang="en-US" sz="2000" dirty="0" smtClean="0"/>
              <a:t>Submit the above three answers </a:t>
            </a:r>
          </a:p>
          <a:p>
            <a:pPr marL="1314450" lvl="2" indent="-514350"/>
            <a:r>
              <a:rPr lang="en-US" sz="1800" dirty="0" smtClean="0"/>
              <a:t>The above three versions of code including the target program </a:t>
            </a:r>
            <a:br>
              <a:rPr lang="en-US" sz="1800" dirty="0" smtClean="0"/>
            </a:br>
            <a:r>
              <a:rPr lang="en-US" sz="1800" dirty="0" smtClean="0"/>
              <a:t>and your environment </a:t>
            </a:r>
          </a:p>
          <a:p>
            <a:pPr marL="1314450" lvl="2" indent="-514350"/>
            <a:r>
              <a:rPr lang="en-US" sz="1800" dirty="0" smtClean="0"/>
              <a:t>Describe your environment model in detail </a:t>
            </a:r>
          </a:p>
          <a:p>
            <a:pPr marL="1314450" lvl="2" indent="-514350"/>
            <a:r>
              <a:rPr lang="en-US" sz="1800" dirty="0" smtClean="0"/>
              <a:t>Compare the three verification results (i.e., time, memory usage, assert violation, </a:t>
            </a:r>
            <a:r>
              <a:rPr lang="en-US" sz="1800" dirty="0" err="1" smtClean="0"/>
              <a:t>etc</a:t>
            </a:r>
            <a:r>
              <a:rPr lang="en-US" sz="1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14282" y="71414"/>
            <a:ext cx="8786874" cy="6740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SAM_type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offset[SECT_PER_U];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SAM_type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PU_type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sect[SECT_PER_U];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PU_type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Environment assumption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0. Each unit contains 4 sectors.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1. There is one logical unit containing "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abcd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2. There are 4 physical units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3. The value of SAM table is 255 if the corresponding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   physical sector does not have a valid data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flash_read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SAM_type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*SAM,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PU_type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nSamIdx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n_scts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4; // number of sectors to read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offset = 0; //offset of the physical sector to read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pBuf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while(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n_scts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offset = 255;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// read 1 character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while(1) 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if (SAM[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].offset[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nSamIdx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 != 255){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	offset = SAM[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].offset[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nSamIdx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++];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pBuf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 = PU[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].sect[offset];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	break;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pu_id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++;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n_scts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pBuf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++;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071546"/>
            <a:ext cx="8358214" cy="4525963"/>
          </a:xfrm>
        </p:spPr>
        <p:txBody>
          <a:bodyPr>
            <a:noAutofit/>
          </a:bodyPr>
          <a:lstStyle/>
          <a:p>
            <a:pPr marL="514350" lvl="1" indent="-514350" algn="just">
              <a:buFont typeface="+mj-lt"/>
              <a:buAutoNum type="arabicPeriod" startAt="2"/>
            </a:pPr>
            <a:r>
              <a:rPr lang="en-US" sz="2400" dirty="0" smtClean="0"/>
              <a:t>Write down a C program to solve the Tower of Hanoi game (3 poles </a:t>
            </a:r>
            <a:r>
              <a:rPr lang="en-US" sz="2400" smtClean="0"/>
              <a:t>and 4 </a:t>
            </a:r>
            <a:r>
              <a:rPr lang="en-US" sz="2400" dirty="0" smtClean="0"/>
              <a:t>disks) by </a:t>
            </a:r>
            <a:r>
              <a:rPr lang="en-US" sz="2400" dirty="0" smtClean="0">
                <a:solidFill>
                  <a:srgbClr val="FF0000"/>
                </a:solidFill>
              </a:rPr>
              <a:t>using CBMC </a:t>
            </a:r>
            <a:r>
              <a:rPr lang="en-US" sz="2400" dirty="0" smtClean="0"/>
              <a:t>(30 pts)</a:t>
            </a:r>
          </a:p>
          <a:p>
            <a:pPr marL="914400" lvl="2" indent="-514350" algn="just"/>
            <a:r>
              <a:rPr lang="en-US" sz="2000" dirty="0" smtClean="0"/>
              <a:t>Hint: you may </a:t>
            </a:r>
            <a:r>
              <a:rPr lang="en-US" sz="2000" dirty="0" smtClean="0">
                <a:solidFill>
                  <a:srgbClr val="FF0000"/>
                </a:solidFill>
              </a:rPr>
              <a:t>non-deterministically</a:t>
            </a:r>
            <a:r>
              <a:rPr lang="en-US" sz="2000" dirty="0" smtClean="0"/>
              <a:t> select the disk to move  </a:t>
            </a:r>
          </a:p>
          <a:p>
            <a:pPr marL="914400" lvl="2" indent="-514350" algn="just"/>
            <a:r>
              <a:rPr lang="en-US" sz="2000" dirty="0" smtClean="0"/>
              <a:t>Find the shortest solution by analyzing counter examples.  </a:t>
            </a:r>
            <a:br>
              <a:rPr lang="en-US" sz="2000" dirty="0" smtClean="0"/>
            </a:br>
            <a:r>
              <a:rPr lang="en-US" sz="2000" dirty="0" smtClean="0"/>
              <a:t>Also explain why your solution is the shortest one.</a:t>
            </a:r>
          </a:p>
          <a:p>
            <a:pPr marL="1371600" lvl="3" indent="-514350" algn="just"/>
            <a:r>
              <a:rPr lang="en-US" sz="1400" dirty="0" smtClean="0"/>
              <a:t>Use</a:t>
            </a:r>
            <a:r>
              <a:rPr lang="en-US" sz="1400" dirty="0" smtClean="0">
                <a:solidFill>
                  <a:srgbClr val="FF0000"/>
                </a:solidFill>
              </a:rPr>
              <a:t> non-determinism</a:t>
            </a:r>
            <a:r>
              <a:rPr lang="en-US" sz="1400" dirty="0" smtClean="0"/>
              <a:t> and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CPROVER_assume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 smtClean="0"/>
              <a:t> properly for the moving choice</a:t>
            </a:r>
          </a:p>
          <a:p>
            <a:pPr marL="1371600" lvl="3" indent="-514350" algn="just"/>
            <a:r>
              <a:rPr lang="en-US" sz="1400" dirty="0" smtClean="0"/>
              <a:t>Use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1400" dirty="0" smtClean="0"/>
              <a:t> statement to detect when all the disks are moved to the destination  </a:t>
            </a:r>
          </a:p>
          <a:p>
            <a:pPr marL="914400" lvl="1" indent="-514350" algn="just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BCHOI@6I4DLGMO7YEFDNTO" val="2676"/>
  <p:tag name="FIRSTYHKIM@OKII9FVF81V8GRBC" val="2698"/>
</p:tagLst>
</file>

<file path=ppt/theme/theme1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21773</TotalTime>
  <Words>240</Words>
  <Application>Microsoft Office PowerPoint</Application>
  <PresentationFormat>화면 슬라이드 쇼(4:3)</PresentationFormat>
  <Paragraphs>56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굴림</vt:lpstr>
      <vt:lpstr>Arial</vt:lpstr>
      <vt:lpstr>Courier New</vt:lpstr>
      <vt:lpstr>맑은 고딕</vt:lpstr>
      <vt:lpstr>3_디자인 사용자 지정</vt:lpstr>
      <vt:lpstr>HW#2: Due Oct 18</vt:lpstr>
      <vt:lpstr>PowerPoint 프레젠테이션</vt:lpstr>
      <vt:lpstr>PowerPoint 프레젠테이션</vt:lpstr>
    </vt:vector>
  </TitlesOfParts>
  <Company>pswlab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Linear Temporal Logic into Büchi Automata</dc:title>
  <dc:creator>cbchoi</dc:creator>
  <cp:lastModifiedBy>moonzoo</cp:lastModifiedBy>
  <cp:revision>1576</cp:revision>
  <dcterms:created xsi:type="dcterms:W3CDTF">2007-05-08T09:44:50Z</dcterms:created>
  <dcterms:modified xsi:type="dcterms:W3CDTF">2012-10-10T03:14:10Z</dcterms:modified>
</cp:coreProperties>
</file>