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16"/>
  </p:notesMasterIdLst>
  <p:handoutMasterIdLst>
    <p:handoutMasterId r:id="rId17"/>
  </p:handoutMasterIdLst>
  <p:sldIdLst>
    <p:sldId id="336" r:id="rId2"/>
    <p:sldId id="405" r:id="rId3"/>
    <p:sldId id="390" r:id="rId4"/>
    <p:sldId id="394" r:id="rId5"/>
    <p:sldId id="398" r:id="rId6"/>
    <p:sldId id="399" r:id="rId7"/>
    <p:sldId id="400" r:id="rId8"/>
    <p:sldId id="402" r:id="rId9"/>
    <p:sldId id="403" r:id="rId10"/>
    <p:sldId id="404" r:id="rId11"/>
    <p:sldId id="411" r:id="rId12"/>
    <p:sldId id="412" r:id="rId13"/>
    <p:sldId id="415" r:id="rId14"/>
    <p:sldId id="409" r:id="rId1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94655" autoAdjust="0"/>
  </p:normalViewPr>
  <p:slideViewPr>
    <p:cSldViewPr snapToGrid="0">
      <p:cViewPr varScale="1">
        <p:scale>
          <a:sx n="117" d="100"/>
          <a:sy n="117" d="100"/>
        </p:scale>
        <p:origin x="108" y="3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t" anchorCtr="0" compatLnSpc="1">
            <a:prstTxWarp prst="textNoShape">
              <a:avLst/>
            </a:prstTxWarp>
          </a:bodyPr>
          <a:lstStyle>
            <a:lvl1pPr defTabSz="966651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3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t" anchorCtr="0" compatLnSpc="1">
            <a:prstTxWarp prst="textNoShape">
              <a:avLst/>
            </a:prstTxWarp>
          </a:bodyPr>
          <a:lstStyle>
            <a:lvl1pPr algn="r" defTabSz="966651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b" anchorCtr="0" compatLnSpc="1">
            <a:prstTxWarp prst="textNoShape">
              <a:avLst/>
            </a:prstTxWarp>
          </a:bodyPr>
          <a:lstStyle>
            <a:lvl1pPr defTabSz="966651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b" anchorCtr="0" compatLnSpc="1">
            <a:prstTxWarp prst="textNoShape">
              <a:avLst/>
            </a:prstTxWarp>
          </a:bodyPr>
          <a:lstStyle>
            <a:lvl1pPr algn="r" defTabSz="966651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900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t" anchorCtr="0" compatLnSpc="1">
            <a:prstTxWarp prst="textNoShape">
              <a:avLst/>
            </a:prstTxWarp>
          </a:bodyPr>
          <a:lstStyle>
            <a:lvl1pPr defTabSz="966651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3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t" anchorCtr="0" compatLnSpc="1">
            <a:prstTxWarp prst="textNoShape">
              <a:avLst/>
            </a:prstTxWarp>
          </a:bodyPr>
          <a:lstStyle>
            <a:lvl1pPr algn="r" defTabSz="966651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b" anchorCtr="0" compatLnSpc="1">
            <a:prstTxWarp prst="textNoShape">
              <a:avLst/>
            </a:prstTxWarp>
          </a:bodyPr>
          <a:lstStyle>
            <a:lvl1pPr defTabSz="966651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1" tIns="0" rIns="20131" bIns="0" numCol="1" anchor="b" anchorCtr="0" compatLnSpc="1">
            <a:prstTxWarp prst="textNoShape">
              <a:avLst/>
            </a:prstTxWarp>
          </a:bodyPr>
          <a:lstStyle>
            <a:lvl1pPr algn="r" defTabSz="966651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8" y="4714042"/>
            <a:ext cx="4987925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93" tIns="48647" rIns="97293" bIns="48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3000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7525" y="9456662"/>
            <a:ext cx="803463" cy="2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62" tIns="46968" rIns="92262" bIns="46968">
            <a:spAutoFit/>
          </a:bodyPr>
          <a:lstStyle/>
          <a:p>
            <a:pPr algn="ctr" defTabSz="915860">
              <a:lnSpc>
                <a:spcPct val="90000"/>
              </a:lnSpc>
              <a:defRPr/>
            </a:pP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15860">
                <a:lnSpc>
                  <a:spcPct val="90000"/>
                </a:lnSpc>
                <a:defRPr/>
              </a:pPr>
              <a:t>‹#›</a:t>
            </a:fld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2547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D775-613C-4CA2-B94E-0F93FAB25859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4454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62127-2254-4651-B88E-9C1E03EBE490}" type="slidenum">
              <a:rPr lang="en-US" altLang="ko-KR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721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93DCF-EDDD-44E6-A9C1-9973E5A84E47}" type="slidenum">
              <a:rPr lang="en-US" altLang="ko-KR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874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F70ED-9CE0-47F4-952F-546AC9A17599}" type="slidenum">
              <a:rPr lang="en-US" altLang="ko-KR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849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63C29-EE5D-43D0-9081-CE12FF851BF0}" type="slidenum">
              <a:rPr lang="en-US" altLang="ko-KR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17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99B13-487C-4CDD-A9C2-DE3FDB85B9EB}" type="slidenum">
              <a:rPr lang="en-US" altLang="ko-KR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52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5616B-E298-43A0-99C6-6ADFE0F046C6}" type="slidenum">
              <a:rPr lang="en-US" altLang="ko-KR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7759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/>
              <a:t>Conjecture: transform a program to make generating</a:t>
            </a:r>
            <a:r>
              <a:rPr lang="en-US" altLang="ko-KR" baseline="0" dirty="0" smtClean="0"/>
              <a:t> required test cases easy.</a:t>
            </a:r>
          </a:p>
          <a:p>
            <a:r>
              <a:rPr lang="en-US" altLang="ko-KR" baseline="0" dirty="0" smtClean="0"/>
              <a:t>But now working!</a:t>
            </a:r>
            <a:endParaRPr lang="ko-KR" altLang="ko-KR" dirty="0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1" tIns="0" rIns="20131" bIns="0" anchor="b"/>
          <a:lstStyle/>
          <a:p>
            <a:pPr algn="r" defTabSz="966651"/>
            <a:fld id="{FEE6A91B-F6B0-484B-AAB5-34B9248B7AD8}" type="slidenum">
              <a:rPr lang="en-US" altLang="ko-KR" sz="1100" b="0" i="1">
                <a:solidFill>
                  <a:schemeClr val="tx1"/>
                </a:solidFill>
                <a:ea typeface="굴림" pitchFamily="50" charset="-127"/>
              </a:rPr>
              <a:pPr algn="r" defTabSz="966651"/>
              <a:t>11</a:t>
            </a:fld>
            <a:endParaRPr lang="en-US" altLang="ko-KR" sz="1100" b="0" i="1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730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1" tIns="0" rIns="20131" bIns="0" anchor="b"/>
          <a:lstStyle/>
          <a:p>
            <a:pPr algn="r" defTabSz="966651"/>
            <a:fld id="{CD2F5297-E911-4F25-B318-E54F392F8EEF}" type="slidenum">
              <a:rPr lang="en-US" altLang="ko-KR" sz="1100" b="0" i="1">
                <a:solidFill>
                  <a:schemeClr val="tx1"/>
                </a:solidFill>
                <a:ea typeface="굴림" pitchFamily="50" charset="-127"/>
              </a:rPr>
              <a:pPr algn="r" defTabSz="966651"/>
              <a:t>14</a:t>
            </a:fld>
            <a:endParaRPr lang="en-US" altLang="ko-KR" sz="1100" b="0" i="1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800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27AD-371F-465F-867B-C164187B98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F9EFBE-4ECA-4BDD-AD15-88520EFCE0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Introduction to Software Testing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3.3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Logic Coverage from Source Code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95663"/>
            <a:ext cx="6400800" cy="2427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defRPr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604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Correlated Active Clause </a:t>
            </a:r>
            <a:r>
              <a:rPr lang="en-US" altLang="ko-KR" sz="320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Coverage</a:t>
            </a:r>
            <a:endParaRPr lang="en-US" altLang="ko-KR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79B06BE8-7C4A-46B6-A98E-31EFDCB46EBB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25450" y="1101725"/>
            <a:ext cx="4418013" cy="474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p42: (S1 &lt;= 0 || S2 &lt;= 0 || S3 &lt;= 0)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p59: (S1+S2 &lt;= S3 || S2+S3 &lt;= S1 ||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S1+S3 &lt;= S2)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p72: (triOut == 1 &amp;&amp; S1+S2 &gt; S3)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p74: (triOut == 2 &amp;&amp; S1+S3 &gt; S2)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p76: (triOut == 3 &amp;&amp; S2+S3 &gt; S1)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089525" y="1098550"/>
            <a:ext cx="3205163" cy="537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f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0   1   1      4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1   1   1      3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T   f      1   0   1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T      1   1   0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f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2   3   6      4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2   3   4      1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T   f      6   2   3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T      2   6   3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2   2   3      2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t           2   3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F           2   2   5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2   3   2      2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t           2   3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F           2   5   2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</a:t>
            </a:r>
            <a:r>
              <a:rPr lang="en-US" altLang="ko-KR" sz="18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3   2   2      2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   t           1   2   2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F           5   2   2      4</a:t>
            </a: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290513" y="232568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290513" y="359251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290513" y="54927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290513" y="45529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078538" y="1106488"/>
            <a:ext cx="0" cy="5267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085013" y="1095375"/>
            <a:ext cx="0" cy="52879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005513" y="854075"/>
            <a:ext cx="2138362" cy="30072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S2 S3   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EO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90513" y="11096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1327150" y="3935413"/>
            <a:ext cx="3349625" cy="369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s1=s2 &amp;&amp; s1!=s3 &amp;&amp; s2!=s3</a:t>
            </a:r>
          </a:p>
        </p:txBody>
      </p:sp>
      <p:sp>
        <p:nvSpPr>
          <p:cNvPr id="190487" name="Line 23"/>
          <p:cNvSpPr>
            <a:spLocks noChangeShapeType="1"/>
          </p:cNvSpPr>
          <p:nvPr/>
        </p:nvSpPr>
        <p:spPr bwMode="auto">
          <a:xfrm flipH="1">
            <a:off x="682625" y="3865563"/>
            <a:ext cx="5984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682625" y="4081463"/>
            <a:ext cx="631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82625" y="4768850"/>
            <a:ext cx="4051300" cy="1644650"/>
            <a:chOff x="430" y="3055"/>
            <a:chExt cx="2286" cy="1036"/>
          </a:xfrm>
          <a:noFill/>
        </p:grpSpPr>
        <p:sp>
          <p:nvSpPr>
            <p:cNvPr id="18453" name="Text Box 15"/>
            <p:cNvSpPr txBox="1">
              <a:spLocks noChangeArrowheads="1"/>
            </p:cNvSpPr>
            <p:nvPr/>
          </p:nvSpPr>
          <p:spPr bwMode="auto">
            <a:xfrm>
              <a:off x="836" y="3088"/>
              <a:ext cx="1880" cy="40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s1!=s2 &amp;&amp; s1=s3 &amp;&amp; s2!=s3</a:t>
              </a:r>
            </a:p>
          </p:txBody>
        </p:sp>
        <p:sp>
          <p:nvSpPr>
            <p:cNvPr id="18454" name="Text Box 16"/>
            <p:cNvSpPr txBox="1">
              <a:spLocks noChangeArrowheads="1"/>
            </p:cNvSpPr>
            <p:nvPr/>
          </p:nvSpPr>
          <p:spPr bwMode="auto">
            <a:xfrm>
              <a:off x="836" y="3684"/>
              <a:ext cx="1880" cy="40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s1!=s2 &amp;&amp; s1!=s3 &amp;&amp; s2=s3</a:t>
              </a:r>
            </a:p>
          </p:txBody>
        </p:sp>
        <p:sp>
          <p:nvSpPr>
            <p:cNvPr id="18455" name="Line 25"/>
            <p:cNvSpPr>
              <a:spLocks noChangeShapeType="1"/>
            </p:cNvSpPr>
            <p:nvPr/>
          </p:nvSpPr>
          <p:spPr bwMode="auto">
            <a:xfrm flipH="1">
              <a:off x="430" y="3055"/>
              <a:ext cx="377" cy="13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6" name="Line 26"/>
            <p:cNvSpPr>
              <a:spLocks noChangeShapeType="1"/>
            </p:cNvSpPr>
            <p:nvPr/>
          </p:nvSpPr>
          <p:spPr bwMode="auto">
            <a:xfrm>
              <a:off x="430" y="3191"/>
              <a:ext cx="39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7" name="Line 27"/>
            <p:cNvSpPr>
              <a:spLocks noChangeShapeType="1"/>
            </p:cNvSpPr>
            <p:nvPr/>
          </p:nvSpPr>
          <p:spPr bwMode="auto">
            <a:xfrm flipH="1">
              <a:off x="430" y="3658"/>
              <a:ext cx="377" cy="13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8" name="Line 28"/>
            <p:cNvSpPr>
              <a:spLocks noChangeShapeType="1"/>
            </p:cNvSpPr>
            <p:nvPr/>
          </p:nvSpPr>
          <p:spPr bwMode="auto">
            <a:xfrm>
              <a:off x="430" y="3794"/>
              <a:ext cx="39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379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5380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8" grpId="0" animBg="1"/>
      <p:bldP spid="190487" grpId="0" animBg="1"/>
      <p:bldP spid="1904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 txBox="1">
            <a:spLocks noGrp="1"/>
          </p:cNvSpPr>
          <p:nvPr/>
        </p:nvSpPr>
        <p:spPr bwMode="auto">
          <a:xfrm>
            <a:off x="4164013" y="63754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6387" name="Slide Number Placeholder 4"/>
          <p:cNvSpPr txBox="1">
            <a:spLocks noGrp="1"/>
          </p:cNvSpPr>
          <p:nvPr/>
        </p:nvSpPr>
        <p:spPr bwMode="auto">
          <a:xfrm>
            <a:off x="7148513" y="639445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A8A94BB4-E9C8-4E44-B80C-3B21EDD745D8}" type="slidenum">
              <a:rPr lang="en-US" altLang="ko-KR" sz="9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pPr algn="r"/>
              <a:t>11</a:t>
            </a:fld>
            <a:endParaRPr lang="en-US" altLang="ko-KR" sz="900" b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4175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Program Transformation Issues</a:t>
            </a:r>
            <a:endParaRPr lang="en-US" altLang="ko-KR" sz="2800" i="1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614363" y="666750"/>
            <a:ext cx="2774950" cy="2112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((a &amp;&amp; b) || c)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S1;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</p:txBody>
      </p:sp>
      <p:sp>
        <p:nvSpPr>
          <p:cNvPr id="16390" name="Date Placeholder 5"/>
          <p:cNvSpPr txBox="1">
            <a:spLocks noGrp="1"/>
          </p:cNvSpPr>
          <p:nvPr/>
        </p:nvSpPr>
        <p:spPr bwMode="auto">
          <a:xfrm>
            <a:off x="66675" y="6405563"/>
            <a:ext cx="385603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3255" name="Text Box 3"/>
          <p:cNvSpPr txBox="1">
            <a:spLocks noChangeArrowheads="1"/>
          </p:cNvSpPr>
          <p:nvPr/>
        </p:nvSpPr>
        <p:spPr bwMode="auto">
          <a:xfrm>
            <a:off x="5683250" y="1000125"/>
            <a:ext cx="2774950" cy="519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(a)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if (b)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S1;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if (c)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/* c1 */</a:t>
            </a:r>
            <a:endParaRPr lang="en-US" altLang="ko-KR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 S1;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else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}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if (c)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/* c2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*/</a:t>
            </a:r>
            <a:endParaRPr lang="en-US" altLang="ko-KR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S1;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else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649663" y="1901825"/>
            <a:ext cx="1619250" cy="1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Text Box 3"/>
          <p:cNvSpPr txBox="1">
            <a:spLocks noChangeArrowheads="1"/>
          </p:cNvSpPr>
          <p:nvPr/>
        </p:nvSpPr>
        <p:spPr bwMode="auto">
          <a:xfrm>
            <a:off x="3562350" y="1778000"/>
            <a:ext cx="1978025" cy="574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Transform (1)?</a:t>
            </a:r>
          </a:p>
        </p:txBody>
      </p:sp>
      <p:sp>
        <p:nvSpPr>
          <p:cNvPr id="53258" name="Text Box 3"/>
          <p:cNvSpPr txBox="1">
            <a:spLocks noChangeArrowheads="1"/>
          </p:cNvSpPr>
          <p:nvPr/>
        </p:nvSpPr>
        <p:spPr bwMode="auto">
          <a:xfrm>
            <a:off x="1089025" y="3186113"/>
            <a:ext cx="2078038" cy="266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Transform (2)?</a:t>
            </a: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rot="5400000" flipV="1">
            <a:off x="431800" y="3322638"/>
            <a:ext cx="846137" cy="1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Text Box 3"/>
          <p:cNvSpPr txBox="1">
            <a:spLocks noChangeArrowheads="1"/>
          </p:cNvSpPr>
          <p:nvPr/>
        </p:nvSpPr>
        <p:spPr bwMode="auto">
          <a:xfrm>
            <a:off x="493713" y="3836988"/>
            <a:ext cx="2774950" cy="2420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 = a &amp;&amp; b;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 = d || c;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(e)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S1;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S2;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</p:txBody>
      </p:sp>
      <p:sp>
        <p:nvSpPr>
          <p:cNvPr id="16397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6398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5" grpId="0"/>
      <p:bldP spid="53256" grpId="0" animBg="1"/>
      <p:bldP spid="53257" grpId="0"/>
      <p:bldP spid="53258" grpId="0"/>
      <p:bldP spid="53259" grpId="0" animBg="1"/>
      <p:bldP spid="53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Problems with Transformed </a:t>
            </a: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Programs (1/2)</a:t>
            </a:r>
            <a:endParaRPr lang="en-US" altLang="ko-KR" sz="32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08" y="939800"/>
            <a:ext cx="4198363" cy="5505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Maintenance is certainly harder with Transform (1)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 recommended!</a:t>
            </a:r>
          </a:p>
          <a:p>
            <a:pPr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Coverage on Transform (1)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PC on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transform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does not imply CACC on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original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suit to satisfy PC on the transform (1):   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a:any element of {1,2,3,4}x{5,6,7,8}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b:any element of {1,2}x{3,4}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c1:{(3,4)}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c2:any element of {5,7}x{6,8}</a:t>
            </a:r>
          </a:p>
          <a:p>
            <a:pPr lvl="2" eaLnBrk="1" hangingPunct="1">
              <a:defRPr/>
            </a:pPr>
            <a:r>
              <a:rPr lang="en-US" altLang="ko-KR" sz="1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ex. {1,3,4,5,8}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CACC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original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does not imply PC on 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transform</a:t>
            </a:r>
          </a:p>
          <a:p>
            <a:pPr lvl="2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Ex. {(2,6),(2,4),(3,4)} does not satisfy PC on the transform due to c2</a:t>
            </a:r>
            <a:endParaRPr lang="en-US" altLang="ko-KR" sz="16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graphicFrame>
        <p:nvGraphicFramePr>
          <p:cNvPr id="55421" name="Group 12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99790653"/>
              </p:ext>
            </p:extLst>
          </p:nvPr>
        </p:nvGraphicFramePr>
        <p:xfrm>
          <a:off x="4921477" y="947738"/>
          <a:ext cx="3618366" cy="3366137"/>
        </p:xfrm>
        <a:graphic>
          <a:graphicData uri="http://schemas.openxmlformats.org/drawingml/2006/table">
            <a:tbl>
              <a:tblPr/>
              <a:tblGrid>
                <a:gridCol w="347712"/>
                <a:gridCol w="347712"/>
                <a:gridCol w="297830"/>
                <a:gridCol w="302231"/>
                <a:gridCol w="969781"/>
                <a:gridCol w="737973"/>
                <a:gridCol w="61512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PC(1)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4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495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5105" y="4444255"/>
            <a:ext cx="534312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dirty="0" smtClean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                    (</a:t>
            </a:r>
            <a:r>
              <a:rPr lang="en-US" altLang="ko-KR" b="0" dirty="0" err="1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a</a:t>
            </a:r>
            <a:r>
              <a:rPr lang="en-US" altLang="ko-KR" b="0" dirty="0" err="1">
                <a:solidFill>
                  <a:srgbClr val="00B050"/>
                </a:solidFill>
                <a:ea typeface="굴림" pitchFamily="50" charset="-127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ko-KR" b="0" dirty="0" err="1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b</a:t>
            </a:r>
            <a:r>
              <a:rPr lang="en-US" altLang="ko-KR" b="0" dirty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)</a:t>
            </a:r>
            <a:r>
              <a:rPr lang="en-US" altLang="ko-KR" b="0" dirty="0">
                <a:solidFill>
                  <a:srgbClr val="00B050"/>
                </a:solidFill>
                <a:ea typeface="굴림" pitchFamily="50" charset="-127"/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ko-KR" b="0" dirty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c</a:t>
            </a: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 as major clause: p</a:t>
            </a:r>
            <a:r>
              <a:rPr lang="en-US" altLang="ko-KR" b="0" kern="0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b </a:t>
            </a:r>
            <a:r>
              <a:rPr lang="en-US" altLang="ko-KR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altLang="ko-KR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  TR={(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,6)}</a:t>
            </a:r>
            <a:endParaRPr lang="en-US" altLang="ko-KR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 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as major clause: </a:t>
            </a:r>
            <a:r>
              <a:rPr lang="en-US" altLang="ko-KR" b="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b="0" kern="0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a </a:t>
            </a:r>
            <a:r>
              <a:rPr lang="en-US" altLang="ko-KR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altLang="ko-KR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  TR={(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2,4)}</a:t>
            </a:r>
            <a:endParaRPr lang="en-US" altLang="ko-KR" b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 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as major clause: 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b="0" kern="0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¬(</a:t>
            </a:r>
            <a:r>
              <a:rPr lang="en-US" altLang="ko-KR" b="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altLang="ko-KR" b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altLang="ko-KR" b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TR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b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any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{3,5,7}x{4,6,8}</a:t>
            </a:r>
            <a:endParaRPr lang="en-US" altLang="ko-KR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altLang="ko-KR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Problems with Transformed </a:t>
            </a: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Programs (2/2)</a:t>
            </a:r>
            <a:endParaRPr lang="en-US" altLang="ko-KR" sz="32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08" y="939800"/>
            <a:ext cx="4198363" cy="5505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Coverage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 Transform (2)</a:t>
            </a:r>
          </a:p>
          <a:p>
            <a:pPr lvl="1"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Structure used by logic criteria is “lost”</a:t>
            </a:r>
          </a:p>
          <a:p>
            <a:pPr lvl="1"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Hence CACC on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transform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only requires 3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tests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Therefore, it may not be meaningful to transform a program for increasing coverage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graphicFrame>
        <p:nvGraphicFramePr>
          <p:cNvPr id="55421" name="Group 12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22327678"/>
              </p:ext>
            </p:extLst>
          </p:nvPr>
        </p:nvGraphicFramePr>
        <p:xfrm>
          <a:off x="4341813" y="947738"/>
          <a:ext cx="4700615" cy="3366137"/>
        </p:xfrm>
        <a:graphic>
          <a:graphicData uri="http://schemas.openxmlformats.org/drawingml/2006/table">
            <a:tbl>
              <a:tblPr/>
              <a:tblGrid>
                <a:gridCol w="347712"/>
                <a:gridCol w="347712"/>
                <a:gridCol w="297830"/>
                <a:gridCol w="208280"/>
                <a:gridCol w="208280"/>
                <a:gridCol w="969781"/>
                <a:gridCol w="737973"/>
                <a:gridCol w="615127"/>
                <a:gridCol w="96792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d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PC(1)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CACC(2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4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495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1960" y="4444255"/>
            <a:ext cx="596849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dirty="0" smtClean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                    </a:t>
            </a:r>
            <a:r>
              <a:rPr lang="en-US" altLang="ko-KR" b="0" dirty="0" smtClean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d || c</a:t>
            </a:r>
            <a:endParaRPr lang="en-US" altLang="ko-KR" b="0" dirty="0">
              <a:solidFill>
                <a:srgbClr val="00B050"/>
              </a:solidFill>
              <a:ea typeface="굴림" pitchFamily="50" charset="-127"/>
              <a:cs typeface="Times New Roman" pitchFamily="18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as 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major clause: </a:t>
            </a:r>
            <a:r>
              <a:rPr lang="en-US" altLang="ko-KR" b="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b="0" kern="0" baseline="-25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  TR={(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,4),(2,6),(2,8)}</a:t>
            </a:r>
            <a:endParaRPr lang="en-US" altLang="ko-KR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 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as major clause: 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b="0" kern="0" baseline="-250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¬d  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en-US" altLang="ko-KR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={3,5,7}x{4,6,8} </a:t>
            </a:r>
            <a:endParaRPr lang="en-US" altLang="ko-KR" b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altLang="ko-KR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altLang="ko-KR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37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0" y="74613"/>
            <a:ext cx="9144000" cy="782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Summary : Logic Coverage for Source Code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0" y="1101725"/>
            <a:ext cx="8915400" cy="5505450"/>
          </a:xfrm>
          <a:noFill/>
        </p:spPr>
        <p:txBody>
          <a:bodyPr/>
          <a:lstStyle/>
          <a:p>
            <a:pPr eaLnBrk="1" hangingPunct="1"/>
            <a:r>
              <a:rPr lang="en-US" altLang="ko-KR" sz="2000" dirty="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Predicates</a:t>
            </a:r>
            <a:r>
              <a:rPr lang="en-US" altLang="ko-KR" sz="2000" dirty="0" smtClean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appear in decision statements</a:t>
            </a:r>
          </a:p>
          <a:p>
            <a:pPr lvl="1" eaLnBrk="1" hangingPunct="1"/>
            <a:r>
              <a:rPr lang="en-US" altLang="ko-KR" sz="1800" dirty="0" smtClean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if, while, for, etc.</a:t>
            </a:r>
          </a:p>
          <a:p>
            <a:pPr eaLnBrk="1" hangingPunct="1"/>
            <a:r>
              <a:rPr lang="en-US" altLang="ko-KR" sz="20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Most predicates have less than </a:t>
            </a:r>
            <a:r>
              <a:rPr lang="en-US" altLang="ko-KR" sz="2000" dirty="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four clauses</a:t>
            </a:r>
          </a:p>
          <a:p>
            <a:pPr lvl="1" eaLnBrk="1" hangingPunct="1"/>
            <a:r>
              <a:rPr lang="en-US" altLang="ko-KR" sz="18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But some applications have predicates with many clauses</a:t>
            </a:r>
          </a:p>
          <a:p>
            <a:pPr eaLnBrk="1" hangingPunct="1"/>
            <a:r>
              <a:rPr lang="en-US" altLang="ko-KR" sz="20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The hard part of applying logic criteria to source is resolving the </a:t>
            </a:r>
            <a:r>
              <a:rPr lang="en-US" altLang="ko-KR" sz="2000" dirty="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internal</a:t>
            </a:r>
            <a:r>
              <a:rPr lang="en-US" altLang="ko-KR" sz="2000" dirty="0" smtClean="0">
                <a:solidFill>
                  <a:schemeClr val="tx2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variables</a:t>
            </a:r>
          </a:p>
          <a:p>
            <a:pPr eaLnBrk="1" hangingPunct="1"/>
            <a:r>
              <a:rPr lang="en-US" altLang="ko-KR" sz="200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Non-local variables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(class, global, etc.) are also input variables if they are used</a:t>
            </a:r>
          </a:p>
          <a:p>
            <a:pPr eaLnBrk="1" hangingPunct="1"/>
            <a:r>
              <a:rPr lang="en-US" altLang="ko-KR" sz="20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If an input variable is changed within a method, it is treated as an</a:t>
            </a:r>
            <a:r>
              <a:rPr lang="en-US" altLang="ko-KR" sz="2000" dirty="0" smtClean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internal variable</a:t>
            </a:r>
            <a:r>
              <a:rPr lang="en-US" altLang="ko-KR" sz="2000" dirty="0" smtClean="0">
                <a:solidFill>
                  <a:schemeClr val="tx2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thereafter</a:t>
            </a:r>
          </a:p>
          <a:p>
            <a:pPr eaLnBrk="1" hangingPunct="1"/>
            <a:r>
              <a:rPr lang="en-US" altLang="ko-KR" sz="20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To maximize effect of logic coverage criteria: </a:t>
            </a:r>
          </a:p>
          <a:p>
            <a:pPr lvl="1" eaLnBrk="1" hangingPunct="1"/>
            <a:r>
              <a:rPr lang="en-US" altLang="ko-KR" sz="1800" dirty="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Avoid transformations that hide predicate structure</a:t>
            </a:r>
          </a:p>
        </p:txBody>
      </p:sp>
      <p:sp>
        <p:nvSpPr>
          <p:cNvPr id="18436" name="Date Placeholder 3"/>
          <p:cNvSpPr txBox="1">
            <a:spLocks noGrp="1"/>
          </p:cNvSpPr>
          <p:nvPr/>
        </p:nvSpPr>
        <p:spPr bwMode="auto">
          <a:xfrm>
            <a:off x="96838" y="6499225"/>
            <a:ext cx="38925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37" name="Footer Placeholder 4"/>
          <p:cNvSpPr txBox="1">
            <a:spLocks noGrp="1"/>
          </p:cNvSpPr>
          <p:nvPr/>
        </p:nvSpPr>
        <p:spPr bwMode="auto">
          <a:xfrm>
            <a:off x="4156075" y="64738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38" name="Slide Number Placeholder 5"/>
          <p:cNvSpPr txBox="1">
            <a:spLocks noGrp="1"/>
          </p:cNvSpPr>
          <p:nvPr/>
        </p:nvSpPr>
        <p:spPr bwMode="auto">
          <a:xfrm>
            <a:off x="7148513" y="6491288"/>
            <a:ext cx="1905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B245894-FEE5-4944-A26F-35BF2E4FD636}" type="slidenum">
              <a:rPr lang="en-US" altLang="ko-KR" sz="9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pPr algn="r"/>
              <a:t>14</a:t>
            </a:fld>
            <a:endParaRPr lang="en-US" altLang="ko-KR" sz="900" b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39" name="Rectangle 3"/>
          <p:cNvSpPr txBox="1">
            <a:spLocks noChangeArrowheads="1"/>
          </p:cNvSpPr>
          <p:nvPr/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0" name="Date Placeholder 5"/>
          <p:cNvSpPr txBox="1">
            <a:spLocks/>
          </p:cNvSpPr>
          <p:nvPr/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Logic Expressions from Source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Predicates are derived from </a:t>
            </a:r>
            <a:r>
              <a:rPr lang="en-US" altLang="ko-KR" sz="20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decision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statements in programs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 programs, most predicates have </a:t>
            </a:r>
            <a:r>
              <a:rPr lang="en-US" altLang="ko-KR" sz="20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less than four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clauses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Wise programmers actively strive to keep predicates simple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When a predicate only has one clause, COC, ACC, ICC, and CC all collapse to </a:t>
            </a:r>
            <a:r>
              <a:rPr lang="en-US" altLang="ko-KR" sz="20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predicate coverage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(PC)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Applying logic criteria to program source is hard because of </a:t>
            </a:r>
            <a:r>
              <a:rPr lang="en-US" altLang="ko-KR" sz="2000" u="sng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reachability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</a:t>
            </a:r>
            <a:r>
              <a:rPr lang="en-US" altLang="ko-KR" sz="20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controllability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ko-KR" sz="1600" i="1" u="sng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Reachability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Before applying the criteria on a predicate at a particular statement, we have to get to that statement</a:t>
            </a:r>
          </a:p>
          <a:p>
            <a:pPr lvl="1" eaLnBrk="1" hangingPunct="1">
              <a:defRPr/>
            </a:pPr>
            <a:r>
              <a:rPr lang="en-US" altLang="ko-KR" sz="16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Controllability</a:t>
            </a: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We have to find input values that indirectly assign values to the variables in the predicates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Variables in the predicates that are not inputs to the program are called </a:t>
            </a:r>
            <a:r>
              <a:rPr lang="en-US" altLang="ko-KR" sz="16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internal variables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These issues are illustrated through the triangle example in the following slides …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9EEFF8-22B0-49B3-A187-E71BDE43F470}" type="slidenum">
              <a:rPr lang="en-US" altLang="ko-KR">
                <a:cs typeface="Arial" pitchFamily="34" charset="0"/>
              </a:rPr>
              <a:pPr/>
              <a:t>2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24701B12-C840-4B67-9C16-3DD8E34001C8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" y="293688"/>
            <a:ext cx="5561013" cy="6232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30  private static int Triang (int Side1, int Side2, int Side3)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31 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32     int tri_out;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34     // tri_out is output from the routine: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35     //    Triang = 1 if triangle is scalene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36     //    Triang = 2 if triangle is isosceles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37     //    Triang = 3 if triangle is equilateral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38     //    Triang = 4 if not a triangle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39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40     // After a quick confirmation that it’s a legal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41     // triangle, detect any sides of equal length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42     if (Side1 &lt;= 0 || Side2 &lt;= 0 || Side3 &lt;= 0)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43    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44        tri_out = 4;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45        return (tri_out);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46    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48     tri_out = 0;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49     if (Side1 == Side2)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50        tri_out = tri_out + 1;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51     if (Side1 == Side3)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52        tri_out = tri_out + 2;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53     if (Side2 == Side3)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54        tri_out = tri_out + 3;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55     if (tri_out == 0)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56     {  // Confirm it’s a legal triangle before declaring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57        // it to be scalene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8197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346575" y="892175"/>
            <a:ext cx="4797425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59        if (Side1+Side2&lt;=Side3||Side2+Side3 &lt;= Side1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60            || Side1+Side3 &lt;= Side2)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61           tri_out = 4;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62        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63           tri_out = 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64        return (tri_out);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65    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 sz="1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67     /* Confirm it’s a legal triangle before declaring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68        it to be isosceles or equilateral  */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69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70     if (tri_out &gt; 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71        tri_out = 3;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72     else if (tri_out == 1 &amp;&amp; Side1+Side2 &gt; Side3)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73       tri_out =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74     else if (tri_out == 2 &amp;&amp; Side1+Side3 &gt; Side2)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75       tri_out =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76     else if (tri_out == 3 &amp;&amp; Side2+Side3 &gt; Side1)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77       tri_out =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78     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79       tri_out = 4;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80     return (tri_out);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81  } // end Triang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-492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Ten 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Triang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le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Predicates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4C06001D-3DAF-4ACE-B8B5-9E03675470C7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09575" y="1150938"/>
            <a:ext cx="8324850" cy="4938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42: (Side1 &lt;= 0 || Side2 &lt;= 0 || Side3 &lt;=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49: (Side1 == Side2)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51: (Side1 == Side3)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53: (Side2 == Side3)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55: (</a:t>
            </a:r>
            <a:r>
              <a:rPr lang="en-US" altLang="ko-KR" sz="24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==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59: (Side1+Side2 &lt;= Side3 || Side2+Side3 &lt;= Side1 ||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Side1+Side3 &lt;= Side2)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70: (</a:t>
            </a:r>
            <a:r>
              <a:rPr lang="en-US" altLang="ko-KR" sz="24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&gt;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72: (</a:t>
            </a:r>
            <a:r>
              <a:rPr lang="en-US" altLang="ko-KR" sz="24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== 1 &amp;&amp; Side1+Side2 &gt; Side3)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74: (</a:t>
            </a:r>
            <a:r>
              <a:rPr lang="en-US" altLang="ko-KR" sz="24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== 2 &amp;&amp; Side1+Side3 &gt; Side2)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76: (</a:t>
            </a:r>
            <a:r>
              <a:rPr lang="en-US" altLang="ko-KR" sz="2400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== 3 &amp;&amp; Side2+Side3 &gt; Side1)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Reachability for Triang Predicates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C877E9A8-2641-4A14-AB1A-39A3C7B6AD8A}" type="slidenum">
              <a:rPr lang="en-US" altLang="ko-KR">
                <a:solidFill>
                  <a:schemeClr val="bg2"/>
                </a:solidFill>
              </a:rPr>
              <a:pPr/>
              <a:t>5</a:t>
            </a:fld>
            <a:endParaRPr lang="en-US" altLang="ko-KR">
              <a:solidFill>
                <a:schemeClr val="bg2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74763" y="2840038"/>
            <a:ext cx="4713287" cy="3848100"/>
            <a:chOff x="803" y="1789"/>
            <a:chExt cx="2969" cy="2424"/>
          </a:xfrm>
          <a:noFill/>
        </p:grpSpPr>
        <p:sp>
          <p:nvSpPr>
            <p:cNvPr id="13322" name="Oval 9"/>
            <p:cNvSpPr>
              <a:spLocks noChangeArrowheads="1"/>
            </p:cNvSpPr>
            <p:nvPr/>
          </p:nvSpPr>
          <p:spPr bwMode="auto">
            <a:xfrm>
              <a:off x="1023" y="1789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3" name="Oval 10"/>
            <p:cNvSpPr>
              <a:spLocks noChangeArrowheads="1"/>
            </p:cNvSpPr>
            <p:nvPr/>
          </p:nvSpPr>
          <p:spPr bwMode="auto">
            <a:xfrm>
              <a:off x="1003" y="2027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4" name="Oval 11"/>
            <p:cNvSpPr>
              <a:spLocks noChangeArrowheads="1"/>
            </p:cNvSpPr>
            <p:nvPr/>
          </p:nvSpPr>
          <p:spPr bwMode="auto">
            <a:xfrm>
              <a:off x="2089" y="2740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5" name="Oval 12"/>
            <p:cNvSpPr>
              <a:spLocks noChangeArrowheads="1"/>
            </p:cNvSpPr>
            <p:nvPr/>
          </p:nvSpPr>
          <p:spPr bwMode="auto">
            <a:xfrm>
              <a:off x="2096" y="2991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6" name="Oval 13"/>
            <p:cNvSpPr>
              <a:spLocks noChangeArrowheads="1"/>
            </p:cNvSpPr>
            <p:nvPr/>
          </p:nvSpPr>
          <p:spPr bwMode="auto">
            <a:xfrm>
              <a:off x="803" y="3474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7" name="Oval 14"/>
            <p:cNvSpPr>
              <a:spLocks noChangeArrowheads="1"/>
            </p:cNvSpPr>
            <p:nvPr/>
          </p:nvSpPr>
          <p:spPr bwMode="auto">
            <a:xfrm>
              <a:off x="1023" y="2509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8" name="Oval 15"/>
            <p:cNvSpPr>
              <a:spLocks noChangeArrowheads="1"/>
            </p:cNvSpPr>
            <p:nvPr/>
          </p:nvSpPr>
          <p:spPr bwMode="auto">
            <a:xfrm>
              <a:off x="1000" y="2755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29" name="Oval 16"/>
            <p:cNvSpPr>
              <a:spLocks noChangeArrowheads="1"/>
            </p:cNvSpPr>
            <p:nvPr/>
          </p:nvSpPr>
          <p:spPr bwMode="auto">
            <a:xfrm>
              <a:off x="1010" y="3002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0" name="Oval 17"/>
            <p:cNvSpPr>
              <a:spLocks noChangeArrowheads="1"/>
            </p:cNvSpPr>
            <p:nvPr/>
          </p:nvSpPr>
          <p:spPr bwMode="auto">
            <a:xfrm>
              <a:off x="1025" y="3226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1" name="Oval 18"/>
            <p:cNvSpPr>
              <a:spLocks noChangeArrowheads="1"/>
            </p:cNvSpPr>
            <p:nvPr/>
          </p:nvSpPr>
          <p:spPr bwMode="auto">
            <a:xfrm>
              <a:off x="2100" y="3240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2" name="Oval 19"/>
            <p:cNvSpPr>
              <a:spLocks noChangeArrowheads="1"/>
            </p:cNvSpPr>
            <p:nvPr/>
          </p:nvSpPr>
          <p:spPr bwMode="auto">
            <a:xfrm>
              <a:off x="3258" y="2997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3" name="Oval 20"/>
            <p:cNvSpPr>
              <a:spLocks noChangeArrowheads="1"/>
            </p:cNvSpPr>
            <p:nvPr/>
          </p:nvSpPr>
          <p:spPr bwMode="auto">
            <a:xfrm>
              <a:off x="3260" y="3244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4" name="Oval 21"/>
            <p:cNvSpPr>
              <a:spLocks noChangeArrowheads="1"/>
            </p:cNvSpPr>
            <p:nvPr/>
          </p:nvSpPr>
          <p:spPr bwMode="auto">
            <a:xfrm>
              <a:off x="3261" y="3709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5" name="Oval 22"/>
            <p:cNvSpPr>
              <a:spLocks noChangeArrowheads="1"/>
            </p:cNvSpPr>
            <p:nvPr/>
          </p:nvSpPr>
          <p:spPr bwMode="auto">
            <a:xfrm>
              <a:off x="2085" y="3714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6" name="Oval 23"/>
            <p:cNvSpPr>
              <a:spLocks noChangeArrowheads="1"/>
            </p:cNvSpPr>
            <p:nvPr/>
          </p:nvSpPr>
          <p:spPr bwMode="auto">
            <a:xfrm>
              <a:off x="1008" y="3716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7" name="Oval 24"/>
            <p:cNvSpPr>
              <a:spLocks noChangeArrowheads="1"/>
            </p:cNvSpPr>
            <p:nvPr/>
          </p:nvSpPr>
          <p:spPr bwMode="auto">
            <a:xfrm>
              <a:off x="806" y="3954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3338" name="Oval 25"/>
            <p:cNvSpPr>
              <a:spLocks noChangeArrowheads="1"/>
            </p:cNvSpPr>
            <p:nvPr/>
          </p:nvSpPr>
          <p:spPr bwMode="auto">
            <a:xfrm>
              <a:off x="3031" y="3947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</p:grp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60363" y="1008063"/>
            <a:ext cx="8516937" cy="5710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42: True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49: P1 = s1&gt;0 &amp;&amp; s2&gt;0 &amp;&amp; s3&gt;0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51: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53: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55: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59: P1 &amp;&amp; triOut = 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62: P1 &amp;&amp; triOut = 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&amp;&amp; (s1+s2 &gt; s3) &amp;&amp; (s2+s3 &gt; s1) &amp;&amp; (s1+s3 &gt; 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70: P1 &amp;&amp; triOut != 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72: P1 &amp;&amp; triOut != 0 &amp;&amp; triOut &lt;= 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74: P1 &amp;&amp; triOut != 0 &amp;&amp; triOut &lt;= 3 &amp;&amp; (triOut !=1 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76: P1 &amp;&amp; triOut != 0 &amp;&amp; triOut &lt;= 3 &amp;&amp; (triOut !=1 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&amp;&amp; (triOut !=2 || s1+s3&lt;=s2)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78: P1 &amp;&amp; triOut != 0 &amp;&amp; triOut &lt;= 3 &amp;&amp; (triOut !=1 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&amp;&amp; (triOut !=2 || s1+s3 &lt;= s2) &amp;&amp; (triOut !=3 || s2+s3 &lt;= s1)</a:t>
            </a: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2395538" y="2524125"/>
            <a:ext cx="28860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3910013" y="2859088"/>
            <a:ext cx="1597025" cy="150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5753100" y="2852738"/>
            <a:ext cx="525463" cy="190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583238" y="1727200"/>
            <a:ext cx="2774950" cy="1016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Need to solve for the </a:t>
            </a:r>
            <a:r>
              <a:rPr lang="en-US" altLang="ko-KR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internal variable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animBg="1"/>
      <p:bldP spid="11293" grpId="0" animBg="1"/>
      <p:bldP spid="11294" grpId="0" animBg="1"/>
      <p:bldP spid="11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Solving for Internal Variable </a:t>
            </a:r>
            <a:r>
              <a:rPr lang="en-US" altLang="ko-KR" i="1" smtClean="0">
                <a:latin typeface="Arial" pitchFamily="34" charset="0"/>
                <a:ea typeface="굴림" pitchFamily="50" charset="-127"/>
                <a:cs typeface="Arial" pitchFamily="34" charset="0"/>
              </a:rPr>
              <a:t>triOut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1D3DDA03-7005-4DA1-BF77-24E96B54C67D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09575" y="1573213"/>
            <a:ext cx="8324850" cy="448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At line 55, triOut has a value in the range (0 .. 6)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sz="240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triOut = 0   s1!=s2   &amp;&amp;   s1!=s3   &amp;&amp;   s2!=s3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s1=s2    &amp;&amp;   s1!=s3   &amp;&amp;   s2!=s3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s1!=s2   &amp;&amp;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s1=s3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   s2!=s3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   s1!=s2   &amp;&amp;   s1!=s3   &amp;&amp;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s1=s2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   s1!=s3   &amp;&amp;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   s1!=s2   &amp;&amp;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s1=s3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6 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s1=s2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s1=s3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sz="240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783388" y="4270375"/>
            <a:ext cx="2095500" cy="400050"/>
            <a:chOff x="4273" y="2424"/>
            <a:chExt cx="1320" cy="252"/>
          </a:xfrm>
          <a:noFill/>
        </p:grpSpPr>
        <p:sp>
          <p:nvSpPr>
            <p:cNvPr id="14347" name="Text Box 4"/>
            <p:cNvSpPr txBox="1">
              <a:spLocks noChangeArrowheads="1"/>
            </p:cNvSpPr>
            <p:nvPr/>
          </p:nvSpPr>
          <p:spPr bwMode="auto">
            <a:xfrm>
              <a:off x="4427" y="2424"/>
              <a:ext cx="1166" cy="252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i="1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Contradiction</a:t>
              </a:r>
            </a:p>
          </p:txBody>
        </p:sp>
        <p:sp>
          <p:nvSpPr>
            <p:cNvPr id="14348" name="Line 7"/>
            <p:cNvSpPr>
              <a:spLocks noChangeShapeType="1"/>
            </p:cNvSpPr>
            <p:nvPr/>
          </p:nvSpPr>
          <p:spPr bwMode="auto">
            <a:xfrm flipH="1">
              <a:off x="4273" y="2553"/>
              <a:ext cx="151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88150" y="4733925"/>
            <a:ext cx="2090738" cy="400050"/>
            <a:chOff x="4276" y="2716"/>
            <a:chExt cx="1317" cy="252"/>
          </a:xfrm>
          <a:noFill/>
        </p:grpSpPr>
        <p:sp>
          <p:nvSpPr>
            <p:cNvPr id="14345" name="Text Box 5"/>
            <p:cNvSpPr txBox="1">
              <a:spLocks noChangeArrowheads="1"/>
            </p:cNvSpPr>
            <p:nvPr/>
          </p:nvSpPr>
          <p:spPr bwMode="auto">
            <a:xfrm>
              <a:off x="4427" y="2716"/>
              <a:ext cx="1166" cy="252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i="1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Contradiction</a:t>
              </a:r>
            </a:p>
          </p:txBody>
        </p:sp>
        <p:sp>
          <p:nvSpPr>
            <p:cNvPr id="14346" name="Line 8"/>
            <p:cNvSpPr>
              <a:spLocks noChangeShapeType="1"/>
            </p:cNvSpPr>
            <p:nvPr/>
          </p:nvSpPr>
          <p:spPr bwMode="auto">
            <a:xfrm flipH="1">
              <a:off x="4276" y="2845"/>
              <a:ext cx="151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1271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1272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78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Reachability for Triang Predicates</a:t>
            </a:r>
            <a:b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smtClean="0">
                <a:latin typeface="Arial" pitchFamily="34" charset="0"/>
                <a:ea typeface="굴림" pitchFamily="50" charset="-127"/>
                <a:cs typeface="Arial" pitchFamily="34" charset="0"/>
              </a:rPr>
              <a:t>(solved for triOut – reduced)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FAFC791B-8CB2-4B15-9A57-E10E28A47AB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09575" y="1030288"/>
            <a:ext cx="8324850" cy="5708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42: True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49: P1 = s1&gt;0 &amp;&amp; s2&gt;0 &amp;&amp; s3&gt;0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51: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53: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55: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59: P1 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s2 &amp;&amp; s2 != s3 &amp;&amp; s2 != s3                       (triOut 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62: P1 &amp;&amp;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s2 &amp;&amp; s2 != s3 &amp;&amp; s2 != s3                       (triOut 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(s1+s2 &gt; s3) &amp;&amp; (s2+s3 &gt; s1) &amp;&amp; (s1+s3 &gt; 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70: P1 &amp;&amp;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P2 = (s1=s2 || s1=s3 || s2=s3)                            (triOut !=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72: P1 &amp;&amp;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P2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P3 = (s1!=s2 || s1!=s3 || s2!=s3)             (triOut &lt;=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74: P1 &amp;&amp;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P2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P3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s2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76: P1 &amp;&amp;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P2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P3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 (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s2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 (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s3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|| s1+s3&lt;=s2)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78: P1 &amp;&amp;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P2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P3</a:t>
            </a:r>
            <a:r>
              <a:rPr lang="en-US" altLang="ko-KR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 (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s2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&amp;&amp; (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!= s3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|| s1+s3&lt;=s2) &amp;&amp; (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s2 != s3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|| s2+s3&lt;=s1)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5707063" y="1498600"/>
            <a:ext cx="2774950" cy="1016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Looks complicated, but a lot of redundancy</a:t>
            </a:r>
            <a:endParaRPr lang="en-US" altLang="ko-KR" i="1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381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Predicate Coverage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6CD88718-5042-4A97-A634-E3FE589F8D3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25450" y="1168400"/>
            <a:ext cx="4418013" cy="532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p42: (S1 &lt;= 0 || S2 &lt;= 0 || S3 &lt;=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p49: (S1 == 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p51: (S1 == 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p53: (S2 == 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p55: (triOut ==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p59: (S1+S2 &lt;= S3 ||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S2+S3 &lt;= S1 ||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S1+S3 &lt;= 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p70: (triOut &gt;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p72: (triOut == 1 &amp;&amp; S1+S2 &gt; 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p74: (triOut == 2 &amp;&amp; S1+S3 &gt; 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p76: (triOut == 3 &amp;&amp; S2+S3 &gt; S1)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111750" y="1185026"/>
            <a:ext cx="3659188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                  F     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S2 S3     S1 S2 S3</a:t>
            </a:r>
            <a:endParaRPr lang="en-US" altLang="ko-KR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0   0  0 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1  1  1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1   1  1 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1  2  2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1   1  1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1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2  2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1   1  1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2  1  2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1   2  3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1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1  1    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1   2  3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2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3  4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1   1  1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2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2  3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2   2  3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2  2  4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2   3  2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2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4  2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3   2  2 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4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2  2   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425450" y="1900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425450" y="2281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425450" y="26860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425450" y="30559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425450" y="33988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425450" y="3805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425450" y="49085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425450" y="53006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425450" y="574198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425450" y="60753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>
            <a:off x="4992688" y="1900238"/>
            <a:ext cx="0" cy="450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>
            <a:off x="6597650" y="1203325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>
            <a:off x="8139113" y="1203325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9325" y="900113"/>
            <a:ext cx="3617913" cy="2676525"/>
            <a:chOff x="1398" y="567"/>
            <a:chExt cx="2279" cy="1686"/>
          </a:xfrm>
          <a:noFill/>
        </p:grpSpPr>
        <p:sp>
          <p:nvSpPr>
            <p:cNvPr id="16408" name="Text Box 22"/>
            <p:cNvSpPr txBox="1">
              <a:spLocks noChangeArrowheads="1"/>
            </p:cNvSpPr>
            <p:nvPr/>
          </p:nvSpPr>
          <p:spPr bwMode="auto">
            <a:xfrm>
              <a:off x="1398" y="567"/>
              <a:ext cx="1418" cy="651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These values are “don’t care”, needed to complete the test.</a:t>
              </a:r>
              <a:endParaRPr lang="en-US" altLang="ko-KR" sz="1800" i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6409" name="Line 23"/>
            <p:cNvSpPr>
              <a:spLocks noChangeShapeType="1"/>
            </p:cNvSpPr>
            <p:nvPr/>
          </p:nvSpPr>
          <p:spPr bwMode="auto">
            <a:xfrm>
              <a:off x="2822" y="821"/>
              <a:ext cx="715" cy="859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410" name="Oval 24"/>
            <p:cNvSpPr>
              <a:spLocks noChangeArrowheads="1"/>
            </p:cNvSpPr>
            <p:nvPr/>
          </p:nvSpPr>
          <p:spPr bwMode="auto">
            <a:xfrm rot="-3053026">
              <a:off x="3104" y="1680"/>
              <a:ext cx="948" cy="198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</p:grpSp>
      <p:sp>
        <p:nvSpPr>
          <p:cNvPr id="13334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3335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-95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Clause Coverage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466443A1-42CA-4181-85DB-330D2D08FC25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5111750" y="1168400"/>
            <a:ext cx="3659188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T                  F     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S1 S2 S3 EO S1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S2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S3 EO     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1   1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1   1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0   4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1  1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2   3   6   4    2   3  4    1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6   2   3   4    2   3  4    1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2   6   3   4    2   3  4    1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2   2   3   2    2   3  2    2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2   2   3   2    2   2  5    4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2   3   2   2    3   2  2    2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2   3   2   2    2   5  2    4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3   2   2   2    1   2  1    4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3   2   2   2    5   2  2    4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425450" y="1168400"/>
            <a:ext cx="4418013" cy="524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p42: (S1 &lt;= 0)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(S2 &lt;= 0 )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(S3 &lt;=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p59: (S1+S2 &lt;= S3 )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(S2+S3 &lt;= S1)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(S1+S3 &lt;= S2)</a:t>
            </a:r>
          </a:p>
          <a:p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p72: (triOut == 1)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(S1+S2 &gt; 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p74: (triOut == 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(S1+S3 &gt; 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p76: (triOut ==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(S2+S3 &gt; S1)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425450" y="1900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425450" y="3025775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425450" y="41227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425450" y="4867275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992688" y="1900238"/>
            <a:ext cx="0" cy="450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629400" y="1203325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8278813" y="1203325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44500" y="56340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4353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1784</TotalTime>
  <Pages>49</Pages>
  <Words>2335</Words>
  <Application>Microsoft Office PowerPoint</Application>
  <PresentationFormat>화면 슬라이드 쇼(4:3)</PresentationFormat>
  <Paragraphs>435</Paragraphs>
  <Slides>14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Monotype Sorts</vt:lpstr>
      <vt:lpstr>Palatino</vt:lpstr>
      <vt:lpstr>굴림</vt:lpstr>
      <vt:lpstr>맑은 고딕</vt:lpstr>
      <vt:lpstr>Arial</vt:lpstr>
      <vt:lpstr>Symbol</vt:lpstr>
      <vt:lpstr>Times New Roman</vt:lpstr>
      <vt:lpstr>Wingdings</vt:lpstr>
      <vt:lpstr>1_cs550</vt:lpstr>
      <vt:lpstr>Introduction to Software Testing Chapter 3.3 Logic Coverage from Source Code</vt:lpstr>
      <vt:lpstr>Logic Expressions from Source</vt:lpstr>
      <vt:lpstr>PowerPoint 프레젠테이션</vt:lpstr>
      <vt:lpstr>Ten Triangle Predicates</vt:lpstr>
      <vt:lpstr>Reachability for Triang Predicates</vt:lpstr>
      <vt:lpstr>Solving for Internal Variable triOut</vt:lpstr>
      <vt:lpstr>Reachability for Triang Predicates (solved for triOut – reduced)</vt:lpstr>
      <vt:lpstr>Predicate Coverage</vt:lpstr>
      <vt:lpstr>Clause Coverage</vt:lpstr>
      <vt:lpstr>Correlated Active Clause Coverage</vt:lpstr>
      <vt:lpstr>Program Transformation Issues</vt:lpstr>
      <vt:lpstr>Problems with Transformed Programs (1/2)</vt:lpstr>
      <vt:lpstr>Problems with Transformed Programs (2/2)</vt:lpstr>
      <vt:lpstr>Summary : Logic Coverage for Source Code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Windows User</cp:lastModifiedBy>
  <cp:revision>414</cp:revision>
  <cp:lastPrinted>2013-10-15T04:14:23Z</cp:lastPrinted>
  <dcterms:created xsi:type="dcterms:W3CDTF">1996-06-15T03:21:08Z</dcterms:created>
  <dcterms:modified xsi:type="dcterms:W3CDTF">2014-10-13T16:05:49Z</dcterms:modified>
</cp:coreProperties>
</file>