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  <p:sldMasterId id="2147483738" r:id="rId3"/>
    <p:sldMasterId id="2147483744" r:id="rId4"/>
    <p:sldMasterId id="2147483750" r:id="rId5"/>
  </p:sldMasterIdLst>
  <p:notesMasterIdLst>
    <p:notesMasterId r:id="rId22"/>
  </p:notesMasterIdLst>
  <p:handoutMasterIdLst>
    <p:handoutMasterId r:id="rId23"/>
  </p:handoutMasterIdLst>
  <p:sldIdLst>
    <p:sldId id="256" r:id="rId6"/>
    <p:sldId id="430" r:id="rId7"/>
    <p:sldId id="427" r:id="rId8"/>
    <p:sldId id="428" r:id="rId9"/>
    <p:sldId id="270" r:id="rId10"/>
    <p:sldId id="403" r:id="rId11"/>
    <p:sldId id="426" r:id="rId12"/>
    <p:sldId id="400" r:id="rId13"/>
    <p:sldId id="431" r:id="rId14"/>
    <p:sldId id="432" r:id="rId15"/>
    <p:sldId id="410" r:id="rId16"/>
    <p:sldId id="414" r:id="rId17"/>
    <p:sldId id="411" r:id="rId18"/>
    <p:sldId id="420" r:id="rId19"/>
    <p:sldId id="415" r:id="rId20"/>
    <p:sldId id="418" r:id="rId21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76CACC"/>
    <a:srgbClr val="A1A1A1"/>
    <a:srgbClr val="00CC66"/>
    <a:srgbClr val="FF9966"/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4" autoAdjust="0"/>
    <p:restoredTop sz="87552" autoAdjust="0"/>
  </p:normalViewPr>
  <p:slideViewPr>
    <p:cSldViewPr>
      <p:cViewPr varScale="1">
        <p:scale>
          <a:sx n="117" d="100"/>
          <a:sy n="117" d="100"/>
        </p:scale>
        <p:origin x="96" y="3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362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9" y="0"/>
            <a:ext cx="294978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183"/>
            <a:ext cx="295136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9" y="9441183"/>
            <a:ext cx="294978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307D325-E20B-47C8-8CD7-95EB1D5489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846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362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9" y="0"/>
            <a:ext cx="294978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297" y="4719798"/>
            <a:ext cx="5444184" cy="44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183"/>
            <a:ext cx="295136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9" y="9441183"/>
            <a:ext cx="294978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12E4DD9-6661-4416-8151-5F57F85046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69E9-C85F-48A6-BC73-BE368203CC92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2445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748819" indent="-288007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52030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12842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73653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34465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95277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56089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916901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fld id="{25AD5FCF-9ACC-4C5D-BCB2-11FC089ACE5E}" type="slidenum">
              <a:rPr lang="en-US" altLang="ko-KR" sz="1200" b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pPr/>
              <a:t>2</a:t>
            </a:fld>
            <a:endParaRPr lang="en-US" altLang="ko-KR" sz="1200" b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7692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2E54F-5990-4735-836C-89D77F1A7091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02742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CECCD-BB07-4C14-8A99-6682502BE980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-SW development cost takes 35% of total automotive production cost (Software Engineering for Automotive Systems Workshop, 2004)</a:t>
            </a:r>
          </a:p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</a:t>
            </a:r>
            <a:r>
              <a:rPr lang="en-US" altLang="ko-KR" sz="900" dirty="0">
                <a:solidFill>
                  <a:srgbClr val="000099"/>
                </a:solidFill>
                <a:ea typeface="HY헤드라인M" pitchFamily="18" charset="-127"/>
              </a:rPr>
              <a:t>Due to complexity for reliable SW, the low productivity causes severe problem</a:t>
            </a:r>
            <a:r>
              <a:rPr lang="en-US" altLang="ko-KR" sz="1000" dirty="0">
                <a:solidFill>
                  <a:srgbClr val="000099"/>
                </a:solidFill>
                <a:ea typeface="HY헤드라인M" pitchFamily="18" charset="-127"/>
              </a:rPr>
              <a:t> </a:t>
            </a:r>
          </a:p>
          <a:p>
            <a:pPr eaLnBrk="1" hangingPunct="1"/>
            <a:endParaRPr lang="en-US" altLang="ko-KR" sz="1000" dirty="0">
              <a:solidFill>
                <a:srgbClr val="333399"/>
              </a:solidFill>
            </a:endParaRPr>
          </a:p>
          <a:p>
            <a:pPr eaLnBrk="1" hangingPunct="1"/>
            <a:endParaRPr lang="en-US" altLang="ko-KR" dirty="0" smtClean="0"/>
          </a:p>
          <a:p>
            <a:pPr eaLnBrk="1" hangingPunct="1">
              <a:buFontTx/>
              <a:buChar char="-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9183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13397-680F-4033-8A9D-F819BF310E37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95186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C1B75-A9E4-445A-B326-3699A04B7863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-SW development cost takes 35% of total automotive production cost (Software Engineering for Automotive Systems Workshop, 2004)</a:t>
            </a:r>
          </a:p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</a:t>
            </a:r>
            <a:r>
              <a:rPr lang="en-US" altLang="ko-KR" sz="900" dirty="0">
                <a:solidFill>
                  <a:srgbClr val="000099"/>
                </a:solidFill>
                <a:ea typeface="HY헤드라인M" pitchFamily="18" charset="-127"/>
              </a:rPr>
              <a:t>Due to complexity for reliable SW, the low productivity causes severe problem</a:t>
            </a:r>
            <a:r>
              <a:rPr lang="en-US" altLang="ko-KR" sz="1000" dirty="0">
                <a:solidFill>
                  <a:srgbClr val="000099"/>
                </a:solidFill>
                <a:ea typeface="HY헤드라인M" pitchFamily="18" charset="-127"/>
              </a:rPr>
              <a:t> </a:t>
            </a:r>
          </a:p>
          <a:p>
            <a:pPr eaLnBrk="1" hangingPunct="1"/>
            <a:endParaRPr lang="en-US" altLang="ko-KR" sz="1000" dirty="0">
              <a:solidFill>
                <a:srgbClr val="333399"/>
              </a:solidFill>
            </a:endParaRPr>
          </a:p>
          <a:p>
            <a:pPr eaLnBrk="1" hangingPunct="1"/>
            <a:endParaRPr lang="en-US" altLang="ko-KR" dirty="0" smtClean="0"/>
          </a:p>
          <a:p>
            <a:pPr eaLnBrk="1" hangingPunct="1">
              <a:buFontTx/>
              <a:buChar char="-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036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Not method oriented, but problem oriented</a:t>
            </a:r>
            <a:r>
              <a:rPr lang="en-US" altLang="ko-KR" baseline="0" dirty="0" smtClean="0"/>
              <a:t> research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0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Not method oriented, but problem oriented</a:t>
            </a:r>
            <a:r>
              <a:rPr lang="en-US" altLang="ko-KR" baseline="0" dirty="0" smtClean="0"/>
              <a:t> research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E4DD9-6661-4416-8151-5F57F850464A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63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7225" y="1817688"/>
            <a:ext cx="7772400" cy="99695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7A8F6F3-3C2D-47CE-B903-CA6A80DF8D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CEC7-35A4-4DAF-8D11-ACA60C2E1B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7825" y="276225"/>
            <a:ext cx="2165350" cy="620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276225"/>
            <a:ext cx="6346825" cy="620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8BC-D976-4F5C-A8E0-EF7A1EEFE1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4846-1191-4E97-8D85-8411F4EDEC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86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2286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588-5FAF-4F5D-B58D-C53448BB28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76225"/>
            <a:ext cx="8664575" cy="6200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F0C-0AD1-4FF1-89E6-93FFFF8581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345B-A320-4085-B161-630B77EECA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 latinLnBrk="0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kumimoji="0" lang="en-US" b="0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9/5/2016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1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27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3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FCD4-B140-45DD-B28A-F7F6F1928D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 latinLnBrk="0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kumimoji="0" lang="en-US" b="0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9/5/2016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1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511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49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56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Provable SW Lab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7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05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5931"/>
            <a:ext cx="7772400" cy="192166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598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00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kumimoji="0" sz="1200" b="0">
                <a:solidFill>
                  <a:srgbClr val="FFFFFF"/>
                </a:solidFill>
                <a:latin typeface="Arial" charset="0"/>
                <a:ea typeface="굴림" charset="-127"/>
              </a:defRPr>
            </a:lvl1pPr>
          </a:lstStyle>
          <a:p>
            <a:pPr latinLnBrk="0">
              <a:defRPr/>
            </a:pPr>
            <a:endParaRPr lang="en-US" altLang="ko-K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kumimoji="1"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solidFill>
                  <a:srgbClr val="FFFFFF"/>
                </a:solidFill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A4EFFAA6-7331-4697-87BF-D30F92BB5A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265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642-0E84-40A6-9ED2-96321FB128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1426A-767A-47E2-AE7D-970CC79094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43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7696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CE6745C0-869B-42EC-A71E-3B21370D14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68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498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498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020D8DE-5DE2-4728-8FAA-1163831960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213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908"/>
            <a:ext cx="4040188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908"/>
            <a:ext cx="4041775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5272"/>
            <a:ext cx="4041775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3AE52BA3-47EF-4865-B211-29233738E8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8148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B7F0533-21F8-4992-ADC3-21E57ACF2D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8178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E21841F8-2538-4350-BCB2-20673C1F83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4736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250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51"/>
            <a:ext cx="5111750" cy="5852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894"/>
            <a:ext cx="3008313" cy="468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DAC65A45-BB88-453B-B55A-C391FB48715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024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6744"/>
            <a:ext cx="5486400" cy="805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EEE0A159-29F3-414B-916E-3D42FBFBD7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5092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294EC0C-F2CB-4786-AD84-029F049A4C0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647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5034"/>
            <a:ext cx="2057400" cy="582394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5034"/>
            <a:ext cx="6019800" cy="582394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A641E588-87F2-4135-92F4-E42500F743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19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1C51-0296-4E6A-9CE0-AA1F649930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501-3375-44B4-894C-E86E8AEE1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0077-1038-46D0-8E65-943EDE752A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478-C536-4AA8-93FA-2EA4355FB3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FF-7161-4392-A808-00123A58CE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FCC-44BF-4452-8FB2-B075F75F0C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kaist.ac.kr/main2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6225"/>
            <a:ext cx="8624887" cy="777875"/>
          </a:xfrm>
          <a:prstGeom prst="roundRect">
            <a:avLst>
              <a:gd name="adj" fmla="val 16667"/>
            </a:avLst>
          </a:prstGeom>
          <a:solidFill>
            <a:srgbClr val="E7ECF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5713"/>
            <a:ext cx="86106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invGray">
          <a:xfrm>
            <a:off x="0" y="10715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>
                  <a:alpha val="11000"/>
                </a:srgbClr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6538"/>
            <a:ext cx="2133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7D2839-90C0-4394-B4A3-98AFD599AE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32" name="Rectangle 12"/>
          <p:cNvSpPr>
            <a:spLocks noChangeArrowheads="1"/>
          </p:cNvSpPr>
          <p:nvPr userDrawn="1"/>
        </p:nvSpPr>
        <p:spPr bwMode="auto">
          <a:xfrm>
            <a:off x="7162800" y="652145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ko-KR" sz="1000" dirty="0" smtClean="0">
                <a:solidFill>
                  <a:schemeClr val="accent2"/>
                </a:solidFill>
              </a:rPr>
              <a:t>.</a:t>
            </a:r>
            <a:endParaRPr lang="en-US" altLang="ko-KR" sz="10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ko-KR" sz="1000" dirty="0">
                <a:solidFill>
                  <a:schemeClr val="accent2"/>
                </a:solidFill>
              </a:rPr>
              <a:t>CS Dept. KAIST</a:t>
            </a:r>
          </a:p>
        </p:txBody>
      </p:sp>
      <p:pic>
        <p:nvPicPr>
          <p:cNvPr id="2055" name="Picture 13" descr="top_logo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8"/>
          <a:stretch>
            <a:fillRect/>
          </a:stretch>
        </p:blipFill>
        <p:spPr bwMode="auto">
          <a:xfrm>
            <a:off x="8191500" y="6513513"/>
            <a:ext cx="952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err="1" smtClean="0">
                <a:solidFill>
                  <a:srgbClr val="464653"/>
                </a:solidFill>
                <a:latin typeface="Gill Sans MT"/>
                <a:ea typeface="맑은 고딕"/>
              </a:rPr>
              <a:t>Moonzoo</a:t>
            </a: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 Kim </a:t>
            </a:r>
            <a:endParaRPr lang="ko-KR" altLang="en-US" b="0" dirty="0" smtClean="0">
              <a:solidFill>
                <a:srgbClr val="464653"/>
              </a:solidFill>
              <a:latin typeface="Gill Sans MT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Automated Testing of Industrial Embedded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srgbClr val="464653"/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/19</a:t>
            </a:r>
            <a:endParaRPr kumimoji="0" lang="en-US" sz="14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6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err="1" smtClean="0">
                <a:solidFill>
                  <a:srgbClr val="464653"/>
                </a:solidFill>
                <a:latin typeface="Gill Sans MT"/>
                <a:ea typeface="맑은 고딕"/>
              </a:rPr>
              <a:t>Moonzoo</a:t>
            </a: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 Kim </a:t>
            </a:r>
            <a:endParaRPr lang="ko-KR" altLang="en-US" b="0" dirty="0" smtClean="0">
              <a:solidFill>
                <a:srgbClr val="464653"/>
              </a:solidFill>
              <a:latin typeface="Gill Sans MT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Automated Testing of Industrial Embedded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srgbClr val="464653"/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/19</a:t>
            </a:r>
            <a:endParaRPr kumimoji="0" lang="en-US" sz="14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Moonzoo Kim Provable SW Lab</a:t>
            </a:r>
            <a:endParaRPr kumimoji="0" lang="en-US" altLang="ko-KR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  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0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5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58796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5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478588"/>
            <a:ext cx="15001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 b="0">
                <a:solidFill>
                  <a:srgbClr val="003399"/>
                </a:solidFill>
                <a:latin typeface="Avant Garde" charset="0"/>
                <a:ea typeface="굴림" charset="-127"/>
              </a:defRPr>
            </a:lvl1pPr>
          </a:lstStyle>
          <a:p>
            <a:pPr eaLnBrk="0" latinLnBrk="0" hangingPunct="0"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7587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9125" y="6248400"/>
            <a:ext cx="63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3399"/>
                </a:solidFill>
                <a:ea typeface="굴림" panose="020B0600000101010101" pitchFamily="50" charset="-127"/>
              </a:defRPr>
            </a:lvl1pPr>
          </a:lstStyle>
          <a:p>
            <a:pPr latinLnBrk="0">
              <a:defRPr/>
            </a:pPr>
            <a:fld id="{2910E324-080B-4092-9A5F-951F655D8DDB}" type="slidenum">
              <a:rPr lang="ko-KR" altLang="en-US">
                <a:latin typeface="Arial" panose="020B0604020202020204" pitchFamily="34" charset="0"/>
              </a:rPr>
              <a:pPr latinLnBrk="0">
                <a:defRPr/>
              </a:pPr>
              <a:t>‹#›</a:t>
            </a:fld>
            <a:endParaRPr lang="en-US" altLang="ko-KR">
              <a:latin typeface="Arial" panose="020B0604020202020204" pitchFamily="34" charset="0"/>
            </a:endParaRPr>
          </a:p>
        </p:txBody>
      </p:sp>
      <p:pic>
        <p:nvPicPr>
          <p:cNvPr id="2054" name="Picture 16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415088"/>
            <a:ext cx="804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50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jpeg"/><Relationship Id="rId5" Type="http://schemas.openxmlformats.org/officeDocument/2006/relationships/image" Target="../media/image37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enix.org/events/nsdi07/tech/killia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yices.csl.sri.com/" TargetMode="External"/><Relationship Id="rId3" Type="http://schemas.openxmlformats.org/officeDocument/2006/relationships/hyperlink" Target="http://clang.llvm.org/" TargetMode="External"/><Relationship Id="rId7" Type="http://schemas.openxmlformats.org/officeDocument/2006/relationships/hyperlink" Target="http://minisat.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prover.org/cbmc/" TargetMode="External"/><Relationship Id="rId5" Type="http://schemas.openxmlformats.org/officeDocument/2006/relationships/hyperlink" Target="http://spinroot.com/" TargetMode="External"/><Relationship Id="rId10" Type="http://schemas.openxmlformats.org/officeDocument/2006/relationships/hyperlink" Target="http://code.google.com/p/crest/" TargetMode="External"/><Relationship Id="rId4" Type="http://schemas.openxmlformats.org/officeDocument/2006/relationships/hyperlink" Target="http://llvm.org/" TargetMode="External"/><Relationship Id="rId9" Type="http://schemas.openxmlformats.org/officeDocument/2006/relationships/hyperlink" Target="http://research.microsoft.com/en-us/um/redmond/projects/z3/http: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swlab.kaist.ac.kr/ictac1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www.redstone.army.mil/history/systems/jupiter/photos/jupiter%201st%20test%20flight.jpg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9FEEE-0F68-42A2-BC94-94E06A263219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914400"/>
            <a:ext cx="7419975" cy="1323439"/>
          </a:xfrm>
          <a:ln>
            <a:round/>
          </a:ln>
        </p:spPr>
        <p:txBody>
          <a:bodyPr/>
          <a:lstStyle/>
          <a:p>
            <a:pPr eaLnBrk="1" hangingPunct="1"/>
            <a:r>
              <a:rPr lang="en-US" altLang="ko-KR" dirty="0" smtClean="0"/>
              <a:t>CS453: Automated Software Testing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3657600" cy="1752600"/>
          </a:xfrm>
        </p:spPr>
        <p:txBody>
          <a:bodyPr/>
          <a:lstStyle/>
          <a:p>
            <a:pPr eaLnBrk="1" hangingPunct="1"/>
            <a:r>
              <a:rPr lang="en-US" altLang="ko-KR" sz="2800" dirty="0" err="1" smtClean="0"/>
              <a:t>Moonzoo</a:t>
            </a:r>
            <a:r>
              <a:rPr lang="en-US" altLang="ko-KR" sz="2800" dirty="0" smtClean="0"/>
              <a:t> Kim</a:t>
            </a:r>
          </a:p>
          <a:p>
            <a:pPr eaLnBrk="1" hangingPunct="1"/>
            <a:r>
              <a:rPr lang="en-US" altLang="ko-KR" i="1" dirty="0" smtClean="0"/>
              <a:t>Software Testing and Verification Group</a:t>
            </a:r>
          </a:p>
          <a:p>
            <a:pPr eaLnBrk="1" hangingPunct="1"/>
            <a:r>
              <a:rPr lang="en-US" altLang="ko-KR" i="1" dirty="0" smtClean="0"/>
              <a:t>CS Dept. KAIST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32" y="2600325"/>
            <a:ext cx="4595768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Embedded Software in Two Different Domains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  <a:latin typeface="Calibri" pitchFamily="34" charset="0"/>
                <a:cs typeface="Calibri" pitchFamily="34" charset="0"/>
              </a:rPr>
              <a:pPr/>
              <a:t>10</a:t>
            </a:fld>
            <a:endParaRPr lang="en-US" dirty="0">
              <a:solidFill>
                <a:srgbClr val="4646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 descr="http://techdigest.tv/samsung_r87_lcd_hd_tv-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589963"/>
            <a:ext cx="1801313" cy="1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mmyhub.com/wp-content/uploads/16gbnandfla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865"/>
            <a:ext cx="1926096" cy="1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2" y="4585505"/>
            <a:ext cx="1525592" cy="16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ptions for deploying and sharing MATLAB application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076" y="1545745"/>
            <a:ext cx="2411924" cy="424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49984"/>
              </p:ext>
            </p:extLst>
          </p:nvPr>
        </p:nvGraphicFramePr>
        <p:xfrm>
          <a:off x="1981200" y="1564640"/>
          <a:ext cx="46482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524000"/>
              </a:tblGrid>
              <a:tr h="86697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Consumer Electronics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Safety Critical Systems</a:t>
                      </a:r>
                      <a:endParaRPr lang="ko-KR" altLang="en-US" sz="1800" dirty="0"/>
                    </a:p>
                  </a:txBody>
                  <a:tcPr/>
                </a:tc>
              </a:tr>
              <a:tr h="11270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Examples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Smartphones,</a:t>
                      </a:r>
                      <a:r>
                        <a:rPr lang="en-US" altLang="ko-KR" sz="1800" baseline="0" dirty="0" smtClean="0"/>
                        <a:t> flash memory platforms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Nuclear reactors, avionics, cars</a:t>
                      </a:r>
                      <a:endParaRPr lang="ko-KR" altLang="en-US" sz="1800" dirty="0"/>
                    </a:p>
                  </a:txBody>
                  <a:tcPr/>
                </a:tc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Market competition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High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Low</a:t>
                      </a:r>
                      <a:endParaRPr lang="ko-KR" altLang="en-US" sz="1800" dirty="0"/>
                    </a:p>
                  </a:txBody>
                  <a:tcPr/>
                </a:tc>
              </a:tr>
              <a:tr h="35160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Life</a:t>
                      </a:r>
                      <a:r>
                        <a:rPr lang="en-US" altLang="ko-KR" sz="1800" baseline="0" dirty="0" smtClean="0"/>
                        <a:t> cycle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Short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Long</a:t>
                      </a:r>
                    </a:p>
                  </a:txBody>
                  <a:tcPr/>
                </a:tc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Development time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Short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Long</a:t>
                      </a:r>
                      <a:endParaRPr lang="ko-KR" altLang="en-US" sz="1800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Model-based development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None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Yes</a:t>
                      </a:r>
                      <a:endParaRPr lang="ko-KR" altLang="en-US" sz="1800" dirty="0"/>
                    </a:p>
                  </a:txBody>
                  <a:tcPr/>
                </a:tc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Important </a:t>
                      </a:r>
                      <a:r>
                        <a:rPr lang="en-US" altLang="ko-KR" sz="1800" baseline="0" dirty="0" smtClean="0"/>
                        <a:t>value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Time-to-market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Safety</a:t>
                      </a:r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Moonzoo</a:t>
            </a:r>
            <a:r>
              <a:rPr kumimoji="0" lang="en-US" altLang="ko-KR" sz="1800" b="0" dirty="0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 Kim</a:t>
            </a:r>
            <a:endParaRPr kumimoji="0" lang="ko-KR" altLang="en-US" sz="1800" b="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91200" y="762000"/>
            <a:ext cx="1371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</a:rPr>
              <a:t>Model checking</a:t>
            </a:r>
            <a:endParaRPr kumimoji="0" lang="ko-KR" altLang="en-US" sz="1800" b="0" dirty="0" smtClean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819400" y="762000"/>
            <a:ext cx="147828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0" dirty="0" smtClean="0">
                <a:solidFill>
                  <a:prstClr val="black"/>
                </a:solidFill>
              </a:rPr>
              <a:t>Conventional Testing</a:t>
            </a:r>
            <a:endParaRPr kumimoji="0" lang="ko-KR" altLang="en-US" sz="1400" b="0" dirty="0" smtClean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419600" y="762000"/>
            <a:ext cx="12954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</a:rPr>
              <a:t>Concolic</a:t>
            </a:r>
            <a:r>
              <a:rPr kumimoji="0" lang="en-US" altLang="ko-KR" sz="1800" b="0" dirty="0" smtClean="0">
                <a:solidFill>
                  <a:prstClr val="black"/>
                </a:solidFill>
              </a:rPr>
              <a:t> testing</a:t>
            </a:r>
            <a:endParaRPr kumimoji="0" lang="ko-KR" altLang="en-US" sz="1800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88925"/>
            <a:ext cx="8624887" cy="777875"/>
          </a:xfrm>
        </p:spPr>
        <p:txBody>
          <a:bodyPr/>
          <a:lstStyle/>
          <a:p>
            <a:r>
              <a:rPr lang="en-US" altLang="ko-KR" smtClean="0"/>
              <a:t>How to Improve the Quality of SW</a:t>
            </a:r>
            <a:endParaRPr lang="ko-KR" altLang="en-US" smtClean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28600" y="1255713"/>
            <a:ext cx="8763000" cy="5221287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Systematic testing (can be still manual)</a:t>
            </a:r>
          </a:p>
          <a:p>
            <a:pPr marL="914400" lvl="1" indent="-514350"/>
            <a:r>
              <a:rPr lang="en-US" altLang="ko-KR" sz="2800" dirty="0" smtClean="0"/>
              <a:t>Coverage criteria</a:t>
            </a:r>
          </a:p>
          <a:p>
            <a:pPr marL="914400" lvl="1" indent="-514350"/>
            <a:r>
              <a:rPr lang="en-US" altLang="ko-KR" sz="2800" dirty="0" smtClean="0"/>
              <a:t>Mutation analysis</a:t>
            </a:r>
          </a:p>
          <a:p>
            <a:pPr marL="914400" lvl="1" indent="-514350">
              <a:buFontTx/>
              <a:buNone/>
            </a:pPr>
            <a:endParaRPr lang="en-US" altLang="ko-KR" sz="2800" dirty="0" smtClean="0"/>
          </a:p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Testing through </a:t>
            </a:r>
            <a:r>
              <a:rPr lang="en-US" altLang="ko-KR" sz="2800" dirty="0" smtClean="0">
                <a:solidFill>
                  <a:srgbClr val="FF0000"/>
                </a:solidFill>
              </a:rPr>
              <a:t>automated</a:t>
            </a: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analysis tools</a:t>
            </a:r>
          </a:p>
          <a:p>
            <a:pPr marL="914400" lvl="1" indent="-514350"/>
            <a:r>
              <a:rPr lang="en-US" altLang="ko-KR" sz="2800" dirty="0" smtClean="0"/>
              <a:t>Scientific treatment of SW with computing power</a:t>
            </a:r>
          </a:p>
          <a:p>
            <a:pPr marL="914400" lvl="1" indent="-514350"/>
            <a:r>
              <a:rPr lang="en-US" altLang="ko-KR" sz="2800" dirty="0" smtClean="0"/>
              <a:t>Useful tools are available   </a:t>
            </a:r>
          </a:p>
          <a:p>
            <a:pPr marL="914400" lvl="1" indent="-514350">
              <a:buFontTx/>
              <a:buNone/>
            </a:pPr>
            <a:endParaRPr lang="en-US" altLang="ko-KR" sz="2800" dirty="0" smtClean="0"/>
          </a:p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Formal verification</a:t>
            </a:r>
          </a:p>
          <a:p>
            <a:pPr marL="914400" lvl="1" indent="-514350"/>
            <a:r>
              <a:rPr lang="en-US" altLang="ko-KR" sz="2800" dirty="0" smtClean="0"/>
              <a:t>Guarantee the absence of bugs</a:t>
            </a:r>
            <a:endParaRPr lang="ko-KR" altLang="en-US" sz="2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5F2F7-B8E2-4CFD-8484-53A59B6666A5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Questions???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9144000" cy="5221287"/>
          </a:xfrm>
        </p:spPr>
        <p:txBody>
          <a:bodyPr/>
          <a:lstStyle/>
          <a:p>
            <a:r>
              <a:rPr lang="en-US" altLang="ko-KR" sz="3200" dirty="0" smtClean="0"/>
              <a:t>Is automated testing really beneficial in industry?</a:t>
            </a:r>
          </a:p>
          <a:p>
            <a:pPr lvl="1"/>
            <a:r>
              <a:rPr lang="en-US" altLang="ko-KR" sz="3200" dirty="0" smtClean="0"/>
              <a:t>Yes, dozens of success stories at Samsung </a:t>
            </a:r>
          </a:p>
          <a:p>
            <a:r>
              <a:rPr lang="en-US" altLang="ko-KR" sz="3200" dirty="0" smtClean="0"/>
              <a:t>Is automated testing academically significant?</a:t>
            </a:r>
          </a:p>
          <a:p>
            <a:pPr lvl="1"/>
            <a:r>
              <a:rPr lang="en-US" altLang="ko-KR" sz="3200" dirty="0" smtClean="0"/>
              <a:t>Yes, 3 Turing awardees in ‘07</a:t>
            </a:r>
          </a:p>
          <a:p>
            <a:r>
              <a:rPr lang="en-US" altLang="ko-KR" sz="3200" dirty="0" smtClean="0"/>
              <a:t>Is automated testing too hard to learn and use?</a:t>
            </a:r>
          </a:p>
          <a:p>
            <a:pPr lvl="1"/>
            <a:r>
              <a:rPr lang="en-US" altLang="ko-KR" sz="3200" dirty="0" smtClean="0"/>
              <a:t>No, there are tools available</a:t>
            </a:r>
            <a:endParaRPr lang="ko-KR" altLang="en-US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8660-BF9E-43ED-A337-982AFC258B5F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81038"/>
          </a:xfrm>
        </p:spPr>
        <p:txBody>
          <a:bodyPr lIns="0" rIns="0"/>
          <a:lstStyle/>
          <a:p>
            <a:r>
              <a:rPr lang="en-US" altLang="ko-KR" sz="3400" smtClean="0"/>
              <a:t>Research Trends toward Quality Systems</a:t>
            </a:r>
            <a:endParaRPr lang="ko-KR" altLang="en-US" sz="3400" smtClean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9144000" cy="5221287"/>
          </a:xfrm>
        </p:spPr>
        <p:txBody>
          <a:bodyPr/>
          <a:lstStyle/>
          <a:p>
            <a:r>
              <a:rPr lang="en-US" altLang="ko-KR" sz="2000" dirty="0" smtClean="0"/>
              <a:t>Academic research on developing embedded systems has reached stable stage</a:t>
            </a:r>
          </a:p>
          <a:p>
            <a:pPr lvl="1"/>
            <a:r>
              <a:rPr lang="en-US" altLang="ko-KR" sz="1800" dirty="0" smtClean="0"/>
              <a:t>just adding a new function to a target system is </a:t>
            </a:r>
            <a:r>
              <a:rPr lang="en-US" altLang="ko-KR" sz="1800" dirty="0" smtClean="0">
                <a:solidFill>
                  <a:srgbClr val="FF0000"/>
                </a:solidFill>
              </a:rPr>
              <a:t>not</a:t>
            </a:r>
            <a:r>
              <a:rPr lang="en-US" altLang="ko-KR" sz="1800" dirty="0" smtClean="0"/>
              <a:t> considered as an academic contribution anymore</a:t>
            </a:r>
          </a:p>
          <a:p>
            <a:r>
              <a:rPr lang="en-US" altLang="ko-KR" sz="2000" dirty="0" smtClean="0"/>
              <a:t>Research focus has moved on to the quality of the systems from the mere functionalities of the systems</a:t>
            </a:r>
          </a:p>
          <a:p>
            <a:pPr lvl="1"/>
            <a:r>
              <a:rPr lang="en-US" altLang="ko-KR" sz="1800" dirty="0" smtClean="0"/>
              <a:t>Energy efficient design, </a:t>
            </a:r>
            <a:r>
              <a:rPr lang="en-US" altLang="ko-KR" sz="1800" dirty="0" err="1" smtClean="0"/>
              <a:t>ez</a:t>
            </a:r>
            <a:r>
              <a:rPr lang="en-US" altLang="ko-KR" sz="1800" dirty="0" smtClean="0"/>
              <a:t>-maintenance, dynamic configuration, </a:t>
            </a:r>
            <a:r>
              <a:rPr lang="en-US" altLang="ko-KR" sz="1800" dirty="0" err="1" smtClean="0"/>
              <a:t>etc</a:t>
            </a:r>
            <a:endParaRPr lang="en-US" altLang="ko-KR" sz="1800" dirty="0" smtClean="0"/>
          </a:p>
          <a:p>
            <a:r>
              <a:rPr lang="en-US" altLang="ko-KR" sz="2000" dirty="0" smtClean="0"/>
              <a:t>Software reliability is one of the highly pursued qualities </a:t>
            </a:r>
          </a:p>
          <a:p>
            <a:pPr lvl="1"/>
            <a:r>
              <a:rPr lang="en-US" altLang="ko-KR" sz="1800" dirty="0" smtClean="0"/>
              <a:t>USENIX Security 2015 best paper</a:t>
            </a:r>
          </a:p>
          <a:p>
            <a:pPr lvl="2"/>
            <a:r>
              <a:rPr lang="en-US" altLang="ko-KR" sz="1800" dirty="0" smtClean="0"/>
              <a:t>“Under-Constrained </a:t>
            </a:r>
            <a:r>
              <a:rPr lang="en-US" altLang="ko-KR" sz="1800" dirty="0"/>
              <a:t>Symbolic Execution: Correctness Checking for Real </a:t>
            </a:r>
            <a:r>
              <a:rPr lang="en-US" altLang="ko-KR" sz="1800" dirty="0" smtClean="0"/>
              <a:t>Code” @ Stanford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ICSE 2014 best paper</a:t>
            </a:r>
          </a:p>
          <a:p>
            <a:pPr lvl="2"/>
            <a:r>
              <a:rPr lang="en-US" altLang="ko-KR" sz="1800" dirty="0" smtClean="0"/>
              <a:t>“Enhancing </a:t>
            </a:r>
            <a:r>
              <a:rPr lang="en-US" altLang="ko-KR" sz="1800" dirty="0"/>
              <a:t>Symbolic Execution with </a:t>
            </a:r>
            <a:r>
              <a:rPr lang="en-US" altLang="ko-KR" sz="1800" dirty="0" err="1" smtClean="0"/>
              <a:t>Veritesting</a:t>
            </a:r>
            <a:r>
              <a:rPr lang="en-US" altLang="ko-KR" sz="1800" dirty="0" smtClean="0"/>
              <a:t>” @ CMU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ASPLOS </a:t>
            </a:r>
            <a:r>
              <a:rPr lang="en-US" altLang="ko-KR" sz="1800" dirty="0"/>
              <a:t>2011 Best paper</a:t>
            </a:r>
          </a:p>
          <a:p>
            <a:pPr lvl="2"/>
            <a:r>
              <a:rPr lang="en-US" altLang="ko-KR" sz="1800" dirty="0"/>
              <a:t>“S2E: a platform for in-vivo multi-path analysis for software systems” @ </a:t>
            </a:r>
            <a:r>
              <a:rPr lang="en-US" altLang="ko-KR" sz="1800" dirty="0" smtClean="0"/>
              <a:t>EPFL</a:t>
            </a:r>
          </a:p>
          <a:p>
            <a:pPr lvl="2"/>
            <a:endParaRPr lang="en-US" altLang="ko-KR" sz="1800" dirty="0"/>
          </a:p>
          <a:p>
            <a:pPr lvl="1"/>
            <a:r>
              <a:rPr lang="en-US" altLang="ko-KR" sz="1800" dirty="0"/>
              <a:t>OSDI 2008 Best paper</a:t>
            </a:r>
          </a:p>
          <a:p>
            <a:pPr lvl="2"/>
            <a:r>
              <a:rPr lang="en-US" altLang="ko-KR" sz="1800" dirty="0"/>
              <a:t>“Klee: Unassisted and Automatic Generation of High-Coverage Tests for Complex Systems Programs” @ </a:t>
            </a:r>
            <a:r>
              <a:rPr lang="en-US" altLang="ko-KR" sz="1800" dirty="0" smtClean="0"/>
              <a:t>Stanford</a:t>
            </a:r>
          </a:p>
          <a:p>
            <a:pPr lvl="2"/>
            <a:endParaRPr lang="en-US" altLang="ko-KR" sz="1800" dirty="0" smtClean="0"/>
          </a:p>
          <a:p>
            <a:pPr lvl="1"/>
            <a:r>
              <a:rPr lang="en-US" altLang="ko-KR" sz="1800" dirty="0" smtClean="0"/>
              <a:t>NSDI </a:t>
            </a:r>
            <a:r>
              <a:rPr lang="en-US" altLang="ko-KR" sz="1800" dirty="0"/>
              <a:t>2007 Best paper</a:t>
            </a:r>
            <a:endParaRPr lang="en-US" altLang="ko-KR" sz="1800" dirty="0">
              <a:hlinkClick r:id="rId2" action="ppaction://hlinkfile"/>
            </a:endParaRPr>
          </a:p>
          <a:p>
            <a:pPr lvl="2"/>
            <a:r>
              <a:rPr lang="en-US" altLang="ko-KR" sz="1800" dirty="0"/>
              <a:t>“Life, Death, and the Critical Transition: Finding </a:t>
            </a:r>
            <a:r>
              <a:rPr lang="en-US" altLang="ko-KR" sz="1800" dirty="0" err="1"/>
              <a:t>Liveness</a:t>
            </a:r>
            <a:r>
              <a:rPr lang="en-US" altLang="ko-KR" sz="1800" dirty="0"/>
              <a:t> Bugs in Systems Code” @ U.C. San </a:t>
            </a:r>
            <a:r>
              <a:rPr lang="en-US" altLang="ko-KR" sz="1800" dirty="0" smtClean="0"/>
              <a:t>Diego</a:t>
            </a:r>
          </a:p>
          <a:p>
            <a:pPr lvl="2"/>
            <a:endParaRPr lang="ko-KR" altLang="en-US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229B-8E3E-4189-BFED-CA0908F5E449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Tool-based Interactive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255713"/>
            <a:ext cx="4267200" cy="5221287"/>
          </a:xfrm>
        </p:spPr>
        <p:txBody>
          <a:bodyPr/>
          <a:lstStyle/>
          <a:p>
            <a:r>
              <a:rPr lang="en-US" altLang="ko-KR" dirty="0" smtClean="0"/>
              <a:t>Code analyzer</a:t>
            </a:r>
          </a:p>
          <a:p>
            <a:pPr lvl="1"/>
            <a:r>
              <a:rPr lang="en-US" altLang="ko-KR" dirty="0" smtClean="0"/>
              <a:t>C/C++ AST parser: </a:t>
            </a:r>
            <a:r>
              <a:rPr lang="en-US" altLang="ko-KR" dirty="0" smtClean="0">
                <a:hlinkClick r:id="rId3"/>
              </a:rPr>
              <a:t>Clang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Language independent Intermediate representation (IR) : </a:t>
            </a:r>
            <a:r>
              <a:rPr lang="en-US" altLang="ko-KR" dirty="0" smtClean="0">
                <a:hlinkClick r:id="rId4"/>
              </a:rPr>
              <a:t>LLVM</a:t>
            </a:r>
            <a:endParaRPr lang="en-US" altLang="ko-KR" dirty="0" smtClean="0"/>
          </a:p>
          <a:p>
            <a:r>
              <a:rPr lang="en-US" altLang="ko-KR" dirty="0" smtClean="0"/>
              <a:t>Model checker</a:t>
            </a:r>
          </a:p>
          <a:p>
            <a:pPr lvl="1"/>
            <a:r>
              <a:rPr lang="en-US" altLang="ko-KR" dirty="0" smtClean="0"/>
              <a:t>Explicit model checker: </a:t>
            </a:r>
            <a:r>
              <a:rPr lang="en-US" altLang="ko-KR" dirty="0" smtClean="0">
                <a:hlinkClick r:id="rId5"/>
              </a:rPr>
              <a:t>Spin home page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Software model checker</a:t>
            </a:r>
          </a:p>
          <a:p>
            <a:pPr lvl="1"/>
            <a:r>
              <a:rPr lang="en-US" altLang="ko-KR" dirty="0" smtClean="0"/>
              <a:t>Bounded </a:t>
            </a:r>
            <a:r>
              <a:rPr lang="en-US" altLang="ko-KR" dirty="0"/>
              <a:t>model checker for C </a:t>
            </a:r>
            <a:r>
              <a:rPr lang="en-US" altLang="ko-KR" dirty="0" smtClean="0"/>
              <a:t>program: </a:t>
            </a:r>
            <a:r>
              <a:rPr lang="en-US" altLang="ko-KR" dirty="0" smtClean="0">
                <a:hlinkClick r:id="rId6"/>
              </a:rPr>
              <a:t>CBMC </a:t>
            </a:r>
            <a:r>
              <a:rPr lang="en-US" altLang="ko-KR" dirty="0">
                <a:hlinkClick r:id="rId6"/>
              </a:rPr>
              <a:t>home page</a:t>
            </a:r>
            <a:r>
              <a:rPr lang="en-US" altLang="ko-KR" dirty="0"/>
              <a:t> 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6FCD4-B140-45DD-B28A-F7F6F1928D81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724400" y="1219200"/>
            <a:ext cx="42672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dirty="0" err="1" smtClean="0"/>
              <a:t>Satisfiability</a:t>
            </a:r>
            <a:r>
              <a:rPr lang="en-US" altLang="ko-KR" dirty="0" smtClean="0"/>
              <a:t> solver</a:t>
            </a:r>
          </a:p>
          <a:p>
            <a:pPr lvl="1"/>
            <a:r>
              <a:rPr lang="en-US" altLang="ko-KR" dirty="0" err="1" smtClean="0">
                <a:hlinkClick r:id="rId7"/>
              </a:rPr>
              <a:t>MiniSAT</a:t>
            </a:r>
            <a:r>
              <a:rPr lang="en-US" altLang="ko-KR" dirty="0" smtClean="0">
                <a:hlinkClick r:id="rId7"/>
              </a:rPr>
              <a:t> home page</a:t>
            </a:r>
            <a:endParaRPr lang="en-US" altLang="ko-KR" dirty="0" smtClean="0"/>
          </a:p>
          <a:p>
            <a:r>
              <a:rPr lang="en-US" altLang="ko-KR" dirty="0" err="1" smtClean="0"/>
              <a:t>Satisfiability</a:t>
            </a:r>
            <a:r>
              <a:rPr lang="en-US" altLang="ko-KR" dirty="0" smtClean="0"/>
              <a:t> Module Solver</a:t>
            </a:r>
          </a:p>
          <a:p>
            <a:pPr lvl="1"/>
            <a:r>
              <a:rPr lang="en-US" altLang="ko-KR" dirty="0" err="1" smtClean="0">
                <a:hlinkClick r:id="rId8"/>
              </a:rPr>
              <a:t>Yices</a:t>
            </a:r>
            <a:r>
              <a:rPr lang="en-US" altLang="ko-KR" dirty="0" smtClean="0">
                <a:hlinkClick r:id="rId8"/>
              </a:rPr>
              <a:t> home page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hlinkClick r:id="rId9"/>
              </a:rPr>
              <a:t>Z3 home page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Concolic testing tools  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10"/>
              </a:rPr>
              <a:t>CREST home page</a:t>
            </a:r>
            <a:r>
              <a:rPr lang="en-US" altLang="ko-K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3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Final </a:t>
            </a:r>
            <a:r>
              <a:rPr lang="en-US" altLang="ko-KR" dirty="0" smtClean="0"/>
              <a:t>Remarks 1/2</a:t>
            </a:r>
            <a:endParaRPr lang="ko-KR" altLang="en-US" smtClean="0"/>
          </a:p>
        </p:txBody>
      </p:sp>
      <p:sp>
        <p:nvSpPr>
          <p:cNvPr id="194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 undergraduate students:</a:t>
            </a:r>
          </a:p>
          <a:p>
            <a:pPr lvl="1"/>
            <a:r>
              <a:rPr lang="en-US" altLang="ko-KR" dirty="0" smtClean="0"/>
              <a:t>Highly recommend URP studies or independent studies</a:t>
            </a:r>
          </a:p>
          <a:p>
            <a:pPr lvl="2"/>
            <a:r>
              <a:rPr lang="en-US" altLang="ko-KR" dirty="0" smtClean="0"/>
              <a:t>Ex. </a:t>
            </a:r>
            <a:r>
              <a:rPr lang="ko-KR" altLang="en-US" dirty="0" smtClean="0"/>
              <a:t>이준희 </a:t>
            </a:r>
            <a:r>
              <a:rPr lang="en-US" altLang="ko-KR" dirty="0" smtClean="0"/>
              <a:t>(05</a:t>
            </a:r>
            <a:r>
              <a:rPr lang="ko-KR" altLang="en-US" dirty="0" smtClean="0"/>
              <a:t>학번</a:t>
            </a:r>
            <a:r>
              <a:rPr lang="en-US" altLang="ko-KR" dirty="0" smtClean="0"/>
              <a:t>) got a silver award and </a:t>
            </a:r>
            <a:r>
              <a:rPr lang="en-US" altLang="ko-KR" dirty="0" err="1" smtClean="0"/>
              <a:t>macbook</a:t>
            </a:r>
            <a:r>
              <a:rPr lang="en-US" altLang="ko-KR" dirty="0" smtClean="0"/>
              <a:t> air notebook </a:t>
            </a:r>
            <a:r>
              <a:rPr lang="en-US" altLang="ko-KR" dirty="0" smtClean="0">
                <a:sym typeface="Wingdings" pitchFamily="2" charset="2"/>
              </a:rPr>
              <a:t>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Debugging Linux kernel through model checking to detect concurrency bugs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Ex2. Nam Dang wrote down a paper on distributed </a:t>
            </a:r>
            <a:r>
              <a:rPr lang="en-US" altLang="ko-KR" dirty="0" err="1" smtClean="0">
                <a:sym typeface="Wingdings" pitchFamily="2" charset="2"/>
              </a:rPr>
              <a:t>concolic</a:t>
            </a:r>
            <a:r>
              <a:rPr lang="en-US" altLang="ko-KR" dirty="0" smtClean="0">
                <a:sym typeface="Wingdings" pitchFamily="2" charset="2"/>
              </a:rPr>
              <a:t> testing</a:t>
            </a:r>
          </a:p>
          <a:p>
            <a:pPr lvl="3"/>
            <a:r>
              <a:rPr lang="en-US" altLang="ko-KR" dirty="0" err="1"/>
              <a:t>Y.Kim</a:t>
            </a:r>
            <a:r>
              <a:rPr lang="en-US" altLang="ko-KR" dirty="0"/>
              <a:t>, </a:t>
            </a:r>
            <a:r>
              <a:rPr lang="en-US" altLang="ko-KR" dirty="0" err="1"/>
              <a:t>M.Kim</a:t>
            </a:r>
            <a:r>
              <a:rPr lang="en-US" altLang="ko-KR" dirty="0"/>
              <a:t>, </a:t>
            </a:r>
            <a:r>
              <a:rPr lang="en-US" altLang="ko-KR" dirty="0" err="1"/>
              <a:t>N.Dang</a:t>
            </a:r>
            <a:r>
              <a:rPr lang="en-US" altLang="ko-KR" dirty="0"/>
              <a:t>, </a:t>
            </a:r>
            <a:r>
              <a:rPr lang="en-US" altLang="ko-KR" dirty="0">
                <a:hlinkClick r:id="rId2" action="ppaction://hlinkfile" tooltip="ictac10.pdf"/>
              </a:rPr>
              <a:t>Scalable Distributed Concolic Testing: a Case Study on a Flash Storage Platform</a:t>
            </a:r>
            <a:r>
              <a:rPr lang="en-US" altLang="ko-KR" dirty="0"/>
              <a:t>, Verified Software Track @ Intl. Conf. on Theoretical Aspects of Computing (ICTAC), Aug 2010 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9C3AF-7E72-4EA6-9D51-72AF6FB8212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Final </a:t>
            </a:r>
            <a:r>
              <a:rPr lang="en-US" altLang="ko-KR" smtClean="0"/>
              <a:t>Remarks 2/2</a:t>
            </a:r>
            <a:endParaRPr lang="ko-KR" altLang="en-US" smtClean="0"/>
          </a:p>
        </p:txBody>
      </p:sp>
      <p:sp>
        <p:nvSpPr>
          <p:cNvPr id="194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itchFamily="2" charset="2"/>
              </a:rPr>
              <a:t>For graduate students: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Welcome research discussions to apply formal analysis techniques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Systematically testing/debugging C programs 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Concurrency bug detection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Model-based testing</a:t>
            </a:r>
          </a:p>
          <a:p>
            <a:r>
              <a:rPr lang="en-US" altLang="ko-KR" dirty="0" smtClean="0">
                <a:sym typeface="Wingdings" pitchFamily="2" charset="2"/>
              </a:rPr>
              <a:t>Pre-requisite: 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Knowledge of the C/C++/Java programing language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Basic understanding of </a:t>
            </a:r>
            <a:r>
              <a:rPr lang="en-US" altLang="ko-KR" dirty="0" err="1" smtClean="0">
                <a:sym typeface="Wingdings" pitchFamily="2" charset="2"/>
              </a:rPr>
              <a:t>linux</a:t>
            </a:r>
            <a:r>
              <a:rPr lang="en-US" altLang="ko-KR" dirty="0" smtClean="0">
                <a:sym typeface="Wingdings" pitchFamily="2" charset="2"/>
              </a:rPr>
              <a:t>/</a:t>
            </a:r>
            <a:r>
              <a:rPr lang="en-US" altLang="ko-KR" dirty="0" err="1" smtClean="0">
                <a:sym typeface="Wingdings" pitchFamily="2" charset="2"/>
              </a:rPr>
              <a:t>unix</a:t>
            </a:r>
            <a:r>
              <a:rPr lang="en-US" altLang="ko-KR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~6 hours of analysis/programming per week for HW</a:t>
            </a:r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9C3AF-7E72-4EA6-9D51-72AF6FB82122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1338"/>
            <a:ext cx="91440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굴림" pitchFamily="50" charset="-127"/>
              </a:rPr>
              <a:t>Role of S/W: Increased in Everywhere</a:t>
            </a:r>
          </a:p>
        </p:txBody>
      </p:sp>
      <p:sp>
        <p:nvSpPr>
          <p:cNvPr id="65539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2C4050-20B8-4620-A893-E7FCC5B76EBC}" type="slidenum">
              <a:rPr lang="en-US" altLang="ko-KR" sz="1200" smtClean="0">
                <a:solidFill>
                  <a:srgbClr val="003399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ko-KR" sz="1200" smtClean="0">
              <a:solidFill>
                <a:srgbClr val="003399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0" y="6129338"/>
            <a:ext cx="284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smtClean="0">
                <a:solidFill>
                  <a:srgbClr val="ADADFF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자료출처</a:t>
            </a:r>
            <a:r>
              <a:rPr lang="en-US" altLang="ko-KR" sz="1400" smtClean="0">
                <a:solidFill>
                  <a:srgbClr val="ADADFF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: </a:t>
            </a:r>
            <a:r>
              <a:rPr lang="en-US" altLang="ko-KR" sz="1400" smtClean="0">
                <a:solidFill>
                  <a:srgbClr val="ADADFF"/>
                </a:solidFill>
                <a:latin typeface="휴먼고딕"/>
                <a:ea typeface="굴림" panose="020B0600000101010101" pitchFamily="50" charset="-127"/>
              </a:rPr>
              <a:t>Watts Humphrey 2002</a:t>
            </a:r>
            <a:r>
              <a:rPr lang="en-US" altLang="ko-KR" sz="1400" smtClean="0">
                <a:solidFill>
                  <a:srgbClr val="000000"/>
                </a:solidFill>
                <a:latin typeface="휴먼고딕"/>
                <a:ea typeface="굴림" panose="020B0600000101010101" pitchFamily="50" charset="-127"/>
              </a:rPr>
              <a:t> </a:t>
            </a:r>
          </a:p>
        </p:txBody>
      </p:sp>
      <p:graphicFrame>
        <p:nvGraphicFramePr>
          <p:cNvPr id="65541" name="Object 3"/>
          <p:cNvGraphicFramePr>
            <a:graphicFrameLocks noChangeAspect="1"/>
          </p:cNvGraphicFramePr>
          <p:nvPr/>
        </p:nvGraphicFramePr>
        <p:xfrm>
          <a:off x="304800" y="1285875"/>
          <a:ext cx="742950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차트" r:id="rId4" imgW="7429500" imgH="4848225" progId="Excel.Chart.8">
                  <p:embed/>
                </p:oleObj>
              </mc:Choice>
              <mc:Fallback>
                <p:oleObj name="차트" r:id="rId4" imgW="7429500" imgH="48482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85875"/>
                        <a:ext cx="742950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2" name="_x102570424" descr="EMB000002dc1d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 bwMode="auto">
          <a:xfrm>
            <a:off x="6286500" y="5253038"/>
            <a:ext cx="28575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 bwMode="auto">
          <a:xfrm>
            <a:off x="7767638" y="1704975"/>
            <a:ext cx="385762" cy="3067050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latinLnBrk="0" hangingPunct="0">
              <a:lnSpc>
                <a:spcPct val="90000"/>
              </a:lnSpc>
              <a:defRPr/>
            </a:pPr>
            <a:endParaRPr kumimoji="0" lang="ko-KR" altLang="en-US" sz="180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65544" name="TextBox 3"/>
          <p:cNvSpPr txBox="1">
            <a:spLocks noChangeArrowheads="1"/>
          </p:cNvSpPr>
          <p:nvPr/>
        </p:nvSpPr>
        <p:spPr bwMode="auto">
          <a:xfrm>
            <a:off x="7620000" y="1277938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eaLnBrk="0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smtClean="0">
                <a:solidFill>
                  <a:srgbClr val="000514"/>
                </a:solidFill>
                <a:latin typeface="Arial" panose="020B0604020202020204" pitchFamily="34" charset="0"/>
              </a:rPr>
              <a:t>F-35 (8 Mloc)</a:t>
            </a:r>
            <a:endParaRPr lang="ko-KR" altLang="en-US" sz="1800" b="0" smtClean="0">
              <a:solidFill>
                <a:srgbClr val="000514"/>
              </a:solidFill>
              <a:latin typeface="Arial" panose="020B0604020202020204" pitchFamily="34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7696200" y="49244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eaLnBrk="0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smtClean="0">
                <a:solidFill>
                  <a:srgbClr val="000514"/>
                </a:solidFill>
                <a:latin typeface="Arial" panose="020B0604020202020204" pitchFamily="34" charset="0"/>
              </a:rPr>
              <a:t>2012</a:t>
            </a:r>
            <a:r>
              <a:rPr lang="ko-KR" altLang="en-US" sz="1400" b="0" smtClean="0">
                <a:solidFill>
                  <a:srgbClr val="000514"/>
                </a:solidFill>
                <a:latin typeface="Arial" panose="020B0604020202020204" pitchFamily="34" charset="0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861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E792-363C-4F35-8C1A-760CA702C48E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60953"/>
          </a:xfrm>
        </p:spPr>
        <p:txBody>
          <a:bodyPr>
            <a:noAutofit/>
          </a:bodyPr>
          <a:lstStyle/>
          <a:p>
            <a:r>
              <a:rPr lang="en-US" altLang="ko-KR" sz="3400" dirty="0" smtClean="0"/>
              <a:t>Safety Problems due to Poor Quality of SW</a:t>
            </a:r>
          </a:p>
        </p:txBody>
      </p:sp>
      <p:pic>
        <p:nvPicPr>
          <p:cNvPr id="6148" name="Picture 4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1" y="990600"/>
            <a:ext cx="3200400" cy="29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jupiter 1st test fl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5637" y="4370387"/>
            <a:ext cx="16811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TS107%20crash%2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837" y="4370387"/>
            <a:ext cx="16557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NASA&#10;Sojour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43400"/>
            <a:ext cx="2362200" cy="195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http://www.armybase.us/wp-content/uploads/2009/03/f-22-raptor-performs-at-the-nawlins-air-show-in-bel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343400"/>
            <a:ext cx="2246312" cy="19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.yes24.com/goods/13768686/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14298"/>
            <a:ext cx="2286000" cy="30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4.uf.tistory.com/image/205ED03A4FF5011B110A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51" y="1114299"/>
            <a:ext cx="2822049" cy="2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 Moonzoo Kim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0799"/>
            <a:ext cx="9190464" cy="6827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257" y="5638800"/>
            <a:ext cx="36591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Static analysis falls short of detecting 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rgbClr val="FF0000"/>
                </a:solidFill>
              </a:rPr>
              <a:t>such complex bugs accurately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High false negatives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High false positives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638799"/>
            <a:ext cx="3701013" cy="12192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 smtClean="0">
                <a:solidFill>
                  <a:srgbClr val="00B050"/>
                </a:solidFill>
              </a:rPr>
              <a:t>Systematic and dynamic analysis </a:t>
            </a:r>
            <a:br>
              <a:rPr lang="en-US" altLang="ko-KR" dirty="0" smtClean="0">
                <a:solidFill>
                  <a:srgbClr val="00B050"/>
                </a:solidFill>
              </a:rPr>
            </a:br>
            <a:r>
              <a:rPr lang="en-US" altLang="ko-KR" dirty="0" smtClean="0">
                <a:solidFill>
                  <a:srgbClr val="00B050"/>
                </a:solidFill>
              </a:rPr>
              <a:t>(i.e. automated </a:t>
            </a:r>
            <a:r>
              <a:rPr lang="en-US" altLang="ko-KR" dirty="0" err="1" smtClean="0">
                <a:solidFill>
                  <a:srgbClr val="00B050"/>
                </a:solidFill>
              </a:rPr>
              <a:t>sw</a:t>
            </a:r>
            <a:r>
              <a:rPr lang="en-US" altLang="ko-KR" dirty="0" smtClean="0">
                <a:solidFill>
                  <a:srgbClr val="00B050"/>
                </a:solidFill>
              </a:rPr>
              <a:t> testing) is </a:t>
            </a:r>
            <a:br>
              <a:rPr lang="en-US" altLang="ko-KR" dirty="0" smtClean="0">
                <a:solidFill>
                  <a:srgbClr val="00B050"/>
                </a:solidFill>
              </a:rPr>
            </a:br>
            <a:r>
              <a:rPr lang="en-US" altLang="ko-KR" dirty="0" smtClean="0">
                <a:solidFill>
                  <a:srgbClr val="00B050"/>
                </a:solidFill>
              </a:rPr>
              <a:t>MUST for high quality SW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>
              <a:solidFill>
                <a:srgbClr val="00B05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 smtClean="0">
              <a:solidFill>
                <a:srgbClr val="00B05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8A25C-2C24-4E67-8E46-7CDECDB07A65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176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457200" y="5619750"/>
            <a:ext cx="8229600" cy="1543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SW developers have to follow </a:t>
            </a:r>
            <a:r>
              <a:rPr lang="en-US" altLang="ko-KR" sz="2000" dirty="0" smtClean="0">
                <a:solidFill>
                  <a:srgbClr val="FF0000"/>
                </a:solidFill>
                <a:ea typeface="HY헤드라인M" pitchFamily="18" charset="-127"/>
              </a:rPr>
              <a:t>systematic disciplines </a:t>
            </a: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for building and analyzing software with high quality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This class focuses on the analysis activities</a:t>
            </a:r>
          </a:p>
        </p:txBody>
      </p:sp>
      <p:sp>
        <p:nvSpPr>
          <p:cNvPr id="2" name="AutoShape 188"/>
          <p:cNvSpPr>
            <a:spLocks noGrp="1" noChangeArrowheads="1"/>
          </p:cNvSpPr>
          <p:nvPr>
            <p:ph type="title"/>
          </p:nvPr>
        </p:nvSpPr>
        <p:spPr>
          <a:xfrm>
            <a:off x="268288" y="276225"/>
            <a:ext cx="8624887" cy="782638"/>
          </a:xfrm>
        </p:spPr>
        <p:txBody>
          <a:bodyPr/>
          <a:lstStyle/>
          <a:p>
            <a:pPr eaLnBrk="1" hangingPunct="1"/>
            <a:r>
              <a:rPr lang="en-US" altLang="ko-KR" smtClean="0"/>
              <a:t>Current Practice for SW</a:t>
            </a:r>
          </a:p>
        </p:txBody>
      </p:sp>
      <p:pic>
        <p:nvPicPr>
          <p:cNvPr id="7177" name="Picture 6" descr="no_req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735965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E61FB-B616-4038-B897-CABEC47736E2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Software Development Cycle</a:t>
            </a:r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auto">
          <a:xfrm>
            <a:off x="660400" y="2819400"/>
            <a:ext cx="7835900" cy="1625600"/>
          </a:xfrm>
          <a:prstGeom prst="roundRect">
            <a:avLst>
              <a:gd name="adj" fmla="val 10046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ko-KR" altLang="ko-KR" sz="1500">
              <a:ea typeface="HY헤드라인M" pitchFamily="18" charset="-127"/>
            </a:endParaRPr>
          </a:p>
        </p:txBody>
      </p:sp>
      <p:pic>
        <p:nvPicPr>
          <p:cNvPr id="8197" name="Picture 4" descr="MMj0283618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121025"/>
            <a:ext cx="8270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MCj029059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438" y="3090863"/>
            <a:ext cx="1022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MCj03118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8200" y="3082925"/>
            <a:ext cx="944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MCj028028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3763" y="3073400"/>
            <a:ext cx="10652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MCj035394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130550"/>
            <a:ext cx="830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MCj0336215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4575" y="3135313"/>
            <a:ext cx="77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1608138" y="3297238"/>
            <a:ext cx="379412" cy="315912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2984500" y="3275013"/>
            <a:ext cx="379413" cy="315912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5" name="AutoShape 12"/>
          <p:cNvSpPr>
            <a:spLocks noChangeArrowheads="1"/>
          </p:cNvSpPr>
          <p:nvPr/>
        </p:nvSpPr>
        <p:spPr bwMode="auto">
          <a:xfrm>
            <a:off x="4330700" y="3267075"/>
            <a:ext cx="379413" cy="315913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6" name="AutoShape 13"/>
          <p:cNvSpPr>
            <a:spLocks noChangeArrowheads="1"/>
          </p:cNvSpPr>
          <p:nvPr/>
        </p:nvSpPr>
        <p:spPr bwMode="auto">
          <a:xfrm>
            <a:off x="5761038" y="3267075"/>
            <a:ext cx="377825" cy="315913"/>
          </a:xfrm>
          <a:prstGeom prst="rightArrow">
            <a:avLst>
              <a:gd name="adj1" fmla="val 50000"/>
              <a:gd name="adj2" fmla="val 298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7" name="AutoShape 14"/>
          <p:cNvSpPr>
            <a:spLocks noChangeArrowheads="1"/>
          </p:cNvSpPr>
          <p:nvPr/>
        </p:nvSpPr>
        <p:spPr bwMode="auto">
          <a:xfrm>
            <a:off x="7013575" y="3260725"/>
            <a:ext cx="379413" cy="315913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903288" y="2438400"/>
            <a:ext cx="7415212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dirty="0">
                <a:effectLst>
                  <a:outerShdw blurRad="38100" dist="38100" dir="2700000" algn="tl">
                    <a:srgbClr val="FFFFFF"/>
                  </a:outerShdw>
                </a:effectLst>
                <a:ea typeface="HY헤드라인M" pitchFamily="18" charset="-127"/>
              </a:rPr>
              <a:t>A SW Development Framework for SW with High Assurance</a:t>
            </a:r>
          </a:p>
        </p:txBody>
      </p:sp>
      <p:sp>
        <p:nvSpPr>
          <p:cNvPr id="301072" name="AutoShape 16"/>
          <p:cNvSpPr>
            <a:spLocks noChangeArrowheads="1"/>
          </p:cNvSpPr>
          <p:nvPr/>
        </p:nvSpPr>
        <p:spPr bwMode="auto">
          <a:xfrm>
            <a:off x="715963" y="4662488"/>
            <a:ext cx="963612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Formal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require-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ment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Spec.</a:t>
            </a:r>
          </a:p>
        </p:txBody>
      </p:sp>
      <p:sp>
        <p:nvSpPr>
          <p:cNvPr id="301073" name="AutoShape 17"/>
          <p:cNvSpPr>
            <a:spLocks noChangeArrowheads="1"/>
          </p:cNvSpPr>
          <p:nvPr/>
        </p:nvSpPr>
        <p:spPr bwMode="auto">
          <a:xfrm>
            <a:off x="2049463" y="4684713"/>
            <a:ext cx="963612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Formal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system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modeling</a:t>
            </a:r>
          </a:p>
        </p:txBody>
      </p:sp>
      <p:sp>
        <p:nvSpPr>
          <p:cNvPr id="301074" name="AutoShape 18"/>
          <p:cNvSpPr>
            <a:spLocks noChangeArrowheads="1"/>
          </p:cNvSpPr>
          <p:nvPr/>
        </p:nvSpPr>
        <p:spPr bwMode="auto">
          <a:xfrm>
            <a:off x="3371850" y="4694238"/>
            <a:ext cx="963613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analysis/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verification </a:t>
            </a:r>
          </a:p>
        </p:txBody>
      </p:sp>
      <p:sp>
        <p:nvSpPr>
          <p:cNvPr id="301075" name="AutoShape 19"/>
          <p:cNvSpPr>
            <a:spLocks noChangeArrowheads="1"/>
          </p:cNvSpPr>
          <p:nvPr/>
        </p:nvSpPr>
        <p:spPr bwMode="auto">
          <a:xfrm>
            <a:off x="4762500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assisted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code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 generation</a:t>
            </a:r>
          </a:p>
        </p:txBody>
      </p:sp>
      <p:sp>
        <p:nvSpPr>
          <p:cNvPr id="301076" name="AutoShape 20"/>
          <p:cNvSpPr>
            <a:spLocks noChangeArrowheads="1"/>
          </p:cNvSpPr>
          <p:nvPr/>
        </p:nvSpPr>
        <p:spPr bwMode="auto">
          <a:xfrm>
            <a:off x="6115050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based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testing</a:t>
            </a:r>
          </a:p>
        </p:txBody>
      </p:sp>
      <p:sp>
        <p:nvSpPr>
          <p:cNvPr id="301077" name="AutoShape 21"/>
          <p:cNvSpPr>
            <a:spLocks noChangeArrowheads="1"/>
          </p:cNvSpPr>
          <p:nvPr/>
        </p:nvSpPr>
        <p:spPr bwMode="auto">
          <a:xfrm>
            <a:off x="7451725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Runtime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monitoring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and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checking</a:t>
            </a:r>
          </a:p>
        </p:txBody>
      </p:sp>
      <p:sp>
        <p:nvSpPr>
          <p:cNvPr id="8215" name="AutoShape 22"/>
          <p:cNvSpPr>
            <a:spLocks noChangeArrowheads="1"/>
          </p:cNvSpPr>
          <p:nvPr/>
        </p:nvSpPr>
        <p:spPr bwMode="auto">
          <a:xfrm>
            <a:off x="1685925" y="5068888"/>
            <a:ext cx="379413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6" name="AutoShape 23"/>
          <p:cNvSpPr>
            <a:spLocks noChangeArrowheads="1"/>
          </p:cNvSpPr>
          <p:nvPr/>
        </p:nvSpPr>
        <p:spPr bwMode="auto">
          <a:xfrm>
            <a:off x="3005138" y="5051425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7" name="AutoShape 24"/>
          <p:cNvSpPr>
            <a:spLocks noChangeArrowheads="1"/>
          </p:cNvSpPr>
          <p:nvPr/>
        </p:nvSpPr>
        <p:spPr bwMode="auto">
          <a:xfrm>
            <a:off x="4368800" y="5060950"/>
            <a:ext cx="379413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>
            <a:off x="5748338" y="5043488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9" name="AutoShape 26"/>
          <p:cNvSpPr>
            <a:spLocks noChangeArrowheads="1"/>
          </p:cNvSpPr>
          <p:nvPr/>
        </p:nvSpPr>
        <p:spPr bwMode="auto">
          <a:xfrm>
            <a:off x="7072313" y="5035550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301083" name="Text Box 27"/>
          <p:cNvSpPr txBox="1">
            <a:spLocks noChangeArrowheads="1"/>
          </p:cNvSpPr>
          <p:nvPr/>
        </p:nvSpPr>
        <p:spPr bwMode="auto">
          <a:xfrm>
            <a:off x="2082800" y="3821113"/>
            <a:ext cx="8604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System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design</a:t>
            </a:r>
          </a:p>
        </p:txBody>
      </p: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631825" y="3805238"/>
            <a:ext cx="134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Requirement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analysis</a:t>
            </a:r>
          </a:p>
        </p:txBody>
      </p:sp>
      <p:sp>
        <p:nvSpPr>
          <p:cNvPr id="301085" name="Text Box 29"/>
          <p:cNvSpPr txBox="1">
            <a:spLocks noChangeArrowheads="1"/>
          </p:cNvSpPr>
          <p:nvPr/>
        </p:nvSpPr>
        <p:spPr bwMode="auto">
          <a:xfrm>
            <a:off x="3386138" y="3832225"/>
            <a:ext cx="9334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Design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analysis</a:t>
            </a:r>
          </a:p>
        </p:txBody>
      </p:sp>
      <p:sp>
        <p:nvSpPr>
          <p:cNvPr id="301086" name="Text Box 30"/>
          <p:cNvSpPr txBox="1">
            <a:spLocks noChangeArrowheads="1"/>
          </p:cNvSpPr>
          <p:nvPr/>
        </p:nvSpPr>
        <p:spPr bwMode="auto">
          <a:xfrm>
            <a:off x="4741863" y="3808413"/>
            <a:ext cx="11969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Implement-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ation</a:t>
            </a:r>
          </a:p>
        </p:txBody>
      </p: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129338" y="380523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Testing</a:t>
            </a:r>
          </a:p>
        </p:txBody>
      </p:sp>
      <p:sp>
        <p:nvSpPr>
          <p:cNvPr id="301088" name="Text Box 32"/>
          <p:cNvSpPr txBox="1">
            <a:spLocks noChangeArrowheads="1"/>
          </p:cNvSpPr>
          <p:nvPr/>
        </p:nvSpPr>
        <p:spPr bwMode="auto">
          <a:xfrm>
            <a:off x="7232650" y="3794125"/>
            <a:ext cx="1162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Monitoring</a:t>
            </a:r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>
            <a:off x="1187450" y="43338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255587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8" name="Line 35"/>
          <p:cNvSpPr>
            <a:spLocks noChangeShapeType="1"/>
          </p:cNvSpPr>
          <p:nvPr/>
        </p:nvSpPr>
        <p:spPr bwMode="auto">
          <a:xfrm>
            <a:off x="385127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9" name="Line 36"/>
          <p:cNvSpPr>
            <a:spLocks noChangeShapeType="1"/>
          </p:cNvSpPr>
          <p:nvPr/>
        </p:nvSpPr>
        <p:spPr bwMode="auto">
          <a:xfrm>
            <a:off x="5219700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0" name="Line 37"/>
          <p:cNvSpPr>
            <a:spLocks noChangeShapeType="1"/>
          </p:cNvSpPr>
          <p:nvPr/>
        </p:nvSpPr>
        <p:spPr bwMode="auto">
          <a:xfrm>
            <a:off x="658812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>
            <a:off x="7885113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2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28600" y="1408113"/>
            <a:ext cx="8610600" cy="877887"/>
          </a:xfrm>
          <a:noFill/>
        </p:spPr>
        <p:txBody>
          <a:bodyPr/>
          <a:lstStyle/>
          <a:p>
            <a:pPr eaLnBrk="1" hangingPunct="1"/>
            <a:r>
              <a:rPr lang="en-US" altLang="ko-KR" smtClean="0"/>
              <a:t>A practical end-to-end formal framework for software development</a:t>
            </a:r>
          </a:p>
        </p:txBody>
      </p:sp>
      <p:sp>
        <p:nvSpPr>
          <p:cNvPr id="8233" name="직사각형 41"/>
          <p:cNvSpPr>
            <a:spLocks noChangeArrowheads="1"/>
          </p:cNvSpPr>
          <p:nvPr/>
        </p:nvSpPr>
        <p:spPr bwMode="auto">
          <a:xfrm>
            <a:off x="5867400" y="2209800"/>
            <a:ext cx="1447800" cy="4191000"/>
          </a:xfrm>
          <a:prstGeom prst="rect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34" name="직사각형 41"/>
          <p:cNvSpPr>
            <a:spLocks noChangeArrowheads="1"/>
          </p:cNvSpPr>
          <p:nvPr/>
        </p:nvSpPr>
        <p:spPr bwMode="auto">
          <a:xfrm>
            <a:off x="1828800" y="2209800"/>
            <a:ext cx="2819400" cy="41910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3814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 Development and Testing Model </a:t>
            </a:r>
            <a:br>
              <a:rPr lang="en-US" dirty="0" smtClean="0"/>
            </a:br>
            <a:r>
              <a:rPr lang="en-US" dirty="0" smtClean="0"/>
              <a:t>(a.k.a. V model)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321" y="1643050"/>
            <a:ext cx="64903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082139" y="4786322"/>
            <a:ext cx="4769856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357158" y="1857364"/>
            <a:ext cx="428628" cy="4357718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06" y="1214422"/>
            <a:ext cx="108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70C0"/>
                </a:solidFill>
                <a:latin typeface="맑은 고딕"/>
                <a:ea typeface="+mn-ea"/>
              </a:rPr>
              <a:t>Manual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70C0"/>
                </a:solidFill>
                <a:latin typeface="맑은 고딕"/>
                <a:ea typeface="+mn-ea"/>
              </a:rPr>
              <a:t>Labor</a:t>
            </a:r>
          </a:p>
        </p:txBody>
      </p:sp>
      <p:sp>
        <p:nvSpPr>
          <p:cNvPr id="17" name="아래쪽 화살표 16"/>
          <p:cNvSpPr/>
          <p:nvPr/>
        </p:nvSpPr>
        <p:spPr>
          <a:xfrm rot="10800000">
            <a:off x="8128729" y="1785926"/>
            <a:ext cx="428628" cy="4214842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60007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FF0000"/>
                </a:solidFill>
                <a:latin typeface="맑은 고딕"/>
                <a:ea typeface="+mn-ea"/>
              </a:rPr>
              <a:t>Abstraction</a:t>
            </a:r>
            <a:endParaRPr kumimoji="0" lang="en-US" sz="1800" dirty="0">
              <a:solidFill>
                <a:srgbClr val="FF0000"/>
              </a:solidFill>
              <a:latin typeface="맑은 고딕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8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78C78-BE70-4375-A20E-66B9D8FB932E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73063" y="3200400"/>
            <a:ext cx="8466137" cy="335280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224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543050"/>
          </a:xfrm>
          <a:noFill/>
        </p:spPr>
        <p:txBody>
          <a:bodyPr/>
          <a:lstStyle/>
          <a:p>
            <a:pPr eaLnBrk="1" hangingPunct="1"/>
            <a:r>
              <a:rPr lang="en-US" altLang="ko-KR" sz="2000" smtClean="0"/>
              <a:t>Embedded systems where </a:t>
            </a:r>
            <a:r>
              <a:rPr lang="en-US" altLang="ko-KR" sz="2000" smtClean="0">
                <a:solidFill>
                  <a:srgbClr val="FF0000"/>
                </a:solidFill>
              </a:rPr>
              <a:t>highly reliable SW technology </a:t>
            </a:r>
            <a:r>
              <a:rPr lang="en-US" altLang="ko-KR" sz="2000" smtClean="0"/>
              <a:t>is a key to the success </a:t>
            </a:r>
          </a:p>
          <a:p>
            <a:pPr lvl="1" eaLnBrk="1" hangingPunct="1"/>
            <a:r>
              <a:rPr lang="en-US" altLang="ko-KR" sz="1800" smtClean="0"/>
              <a:t>The portion of SW in commercial embedded devices increases continuously</a:t>
            </a:r>
          </a:p>
          <a:p>
            <a:pPr lvl="1" eaLnBrk="1" hangingPunct="1"/>
            <a:r>
              <a:rPr lang="en-US" altLang="ko-KR" sz="1800" smtClean="0"/>
              <a:t>More than 50% of development time is spent on SW testing and debugging</a:t>
            </a:r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1144588" y="4730750"/>
            <a:ext cx="14462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Home Network</a:t>
            </a:r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6070600" y="4824413"/>
            <a:ext cx="24003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Intelligent Mobile Systems</a:t>
            </a:r>
          </a:p>
        </p:txBody>
      </p:sp>
      <p:pic>
        <p:nvPicPr>
          <p:cNvPr id="9227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0" y="4000500"/>
            <a:ext cx="15367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3344863" y="5410200"/>
            <a:ext cx="301466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kumimoji="0" lang="en-US" altLang="ko-KR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Highly Reliable Systems</a:t>
            </a:r>
          </a:p>
        </p:txBody>
      </p:sp>
      <p:grpSp>
        <p:nvGrpSpPr>
          <p:cNvPr id="9229" name="Group 73"/>
          <p:cNvGrpSpPr>
            <a:grpSpLocks/>
          </p:cNvGrpSpPr>
          <p:nvPr/>
        </p:nvGrpSpPr>
        <p:grpSpPr bwMode="auto">
          <a:xfrm rot="1882141">
            <a:off x="3192463" y="4089400"/>
            <a:ext cx="823912" cy="315913"/>
            <a:chOff x="2308" y="1798"/>
            <a:chExt cx="1144" cy="723"/>
          </a:xfrm>
        </p:grpSpPr>
        <p:sp>
          <p:nvSpPr>
            <p:cNvPr id="9299" name="Freeform 74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0" name="Freeform 75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1" name="Freeform 76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2" name="Freeform 77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3" name="Freeform 78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4" name="Freeform 79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5" name="Freeform 80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6" name="Freeform 81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7" name="Freeform 82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8" name="Freeform 83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9" name="Freeform 84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0" name="Freeform 85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1" name="Freeform 86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2" name="Freeform 87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3" name="Freeform 88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4" name="Freeform 89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0" name="Group 90"/>
          <p:cNvGrpSpPr>
            <a:grpSpLocks/>
          </p:cNvGrpSpPr>
          <p:nvPr/>
        </p:nvGrpSpPr>
        <p:grpSpPr bwMode="auto">
          <a:xfrm rot="19717859" flipV="1">
            <a:off x="3208338" y="5053013"/>
            <a:ext cx="823912" cy="315912"/>
            <a:chOff x="2308" y="1798"/>
            <a:chExt cx="1144" cy="723"/>
          </a:xfrm>
        </p:grpSpPr>
        <p:sp>
          <p:nvSpPr>
            <p:cNvPr id="9283" name="Freeform 91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4" name="Freeform 92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5" name="Freeform 93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6" name="Freeform 94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7" name="Freeform 95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8" name="Freeform 96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9" name="Freeform 97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0" name="Freeform 98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1" name="Freeform 99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2" name="Freeform 100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3" name="Freeform 101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4" name="Freeform 102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5" name="Freeform 103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6" name="Freeform 104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7" name="Freeform 105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8" name="Freeform 106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1" name="Group 107"/>
          <p:cNvGrpSpPr>
            <a:grpSpLocks/>
          </p:cNvGrpSpPr>
          <p:nvPr/>
        </p:nvGrpSpPr>
        <p:grpSpPr bwMode="auto">
          <a:xfrm rot="19717859" flipH="1">
            <a:off x="5545138" y="4030663"/>
            <a:ext cx="823912" cy="315912"/>
            <a:chOff x="2308" y="1798"/>
            <a:chExt cx="1144" cy="723"/>
          </a:xfrm>
        </p:grpSpPr>
        <p:sp>
          <p:nvSpPr>
            <p:cNvPr id="9267" name="Freeform 108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8" name="Freeform 109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9" name="Freeform 110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0" name="Freeform 111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1" name="Freeform 112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2" name="Freeform 113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3" name="Freeform 114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4" name="Freeform 115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5" name="Freeform 116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6" name="Freeform 117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7" name="Freeform 118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8" name="Freeform 119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9" name="Freeform 120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0" name="Freeform 121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1" name="Freeform 122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2" name="Freeform 123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2" name="Group 124"/>
          <p:cNvGrpSpPr>
            <a:grpSpLocks/>
          </p:cNvGrpSpPr>
          <p:nvPr/>
        </p:nvGrpSpPr>
        <p:grpSpPr bwMode="auto">
          <a:xfrm rot="1882141" flipH="1" flipV="1">
            <a:off x="5576888" y="5021263"/>
            <a:ext cx="823912" cy="315912"/>
            <a:chOff x="2308" y="1798"/>
            <a:chExt cx="1144" cy="723"/>
          </a:xfrm>
        </p:grpSpPr>
        <p:sp>
          <p:nvSpPr>
            <p:cNvPr id="9251" name="Freeform 125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2" name="Freeform 126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3" name="Freeform 127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4" name="Freeform 128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5" name="Freeform 129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6" name="Freeform 130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7" name="Freeform 131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8" name="Freeform 132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9" name="Freeform 133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0" name="Freeform 134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1" name="Freeform 135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2" name="Freeform 136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3" name="Freeform 137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4" name="Freeform 138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5" name="Freeform 139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6" name="Freeform 140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9233" name="Picture 142" descr="j02805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5029200"/>
            <a:ext cx="1044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43" descr="j02903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9850" y="5903913"/>
            <a:ext cx="10048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5" name="Group 178"/>
          <p:cNvGrpSpPr>
            <a:grpSpLocks/>
          </p:cNvGrpSpPr>
          <p:nvPr/>
        </p:nvGrpSpPr>
        <p:grpSpPr bwMode="auto">
          <a:xfrm>
            <a:off x="7934325" y="5548313"/>
            <a:ext cx="230188" cy="393700"/>
            <a:chOff x="4518" y="3442"/>
            <a:chExt cx="193" cy="269"/>
          </a:xfrm>
        </p:grpSpPr>
        <p:sp>
          <p:nvSpPr>
            <p:cNvPr id="9249" name="Freeform 179"/>
            <p:cNvSpPr>
              <a:spLocks/>
            </p:cNvSpPr>
            <p:nvPr/>
          </p:nvSpPr>
          <p:spPr bwMode="auto">
            <a:xfrm>
              <a:off x="4574" y="3442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50" name="Freeform 180"/>
            <p:cNvSpPr>
              <a:spLocks/>
            </p:cNvSpPr>
            <p:nvPr/>
          </p:nvSpPr>
          <p:spPr bwMode="auto">
            <a:xfrm>
              <a:off x="4518" y="3443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9236" name="Group 181"/>
          <p:cNvGrpSpPr>
            <a:grpSpLocks/>
          </p:cNvGrpSpPr>
          <p:nvPr/>
        </p:nvGrpSpPr>
        <p:grpSpPr bwMode="auto">
          <a:xfrm rot="674511">
            <a:off x="7239000" y="5189538"/>
            <a:ext cx="227013" cy="449262"/>
            <a:chOff x="4410" y="3236"/>
            <a:chExt cx="178" cy="289"/>
          </a:xfrm>
        </p:grpSpPr>
        <p:sp>
          <p:nvSpPr>
            <p:cNvPr id="9247" name="Freeform 182"/>
            <p:cNvSpPr>
              <a:spLocks/>
            </p:cNvSpPr>
            <p:nvPr/>
          </p:nvSpPr>
          <p:spPr bwMode="auto">
            <a:xfrm rot="2592524">
              <a:off x="4451" y="3257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48" name="Freeform 183"/>
            <p:cNvSpPr>
              <a:spLocks/>
            </p:cNvSpPr>
            <p:nvPr/>
          </p:nvSpPr>
          <p:spPr bwMode="auto">
            <a:xfrm rot="2592524">
              <a:off x="4410" y="3236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47289" name="Text Box 185"/>
          <p:cNvSpPr txBox="1">
            <a:spLocks noChangeArrowheads="1"/>
          </p:cNvSpPr>
          <p:nvPr/>
        </p:nvSpPr>
        <p:spPr bwMode="auto">
          <a:xfrm>
            <a:off x="533400" y="3225800"/>
            <a:ext cx="27432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Intelligent Medical Devices 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altLang="ko-KR" sz="1500" b="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altLang="ko-KR" sz="1500" b="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pic>
        <p:nvPicPr>
          <p:cNvPr id="9238" name="Picture 187" descr="MCj029063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5225" y="3511550"/>
            <a:ext cx="12557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AutoShape 188"/>
          <p:cNvSpPr>
            <a:spLocks noGrp="1" noChangeArrowheads="1"/>
          </p:cNvSpPr>
          <p:nvPr>
            <p:ph type="title"/>
          </p:nvPr>
        </p:nvSpPr>
        <p:spPr>
          <a:xfrm>
            <a:off x="268288" y="276225"/>
            <a:ext cx="8624887" cy="782638"/>
          </a:xfrm>
        </p:spPr>
        <p:txBody>
          <a:bodyPr/>
          <a:lstStyle/>
          <a:p>
            <a:pPr eaLnBrk="1" hangingPunct="1"/>
            <a:r>
              <a:rPr lang="en-US" altLang="ko-KR" smtClean="0"/>
              <a:t>Main Target Systems</a:t>
            </a:r>
          </a:p>
        </p:txBody>
      </p:sp>
      <p:sp>
        <p:nvSpPr>
          <p:cNvPr id="47344" name="Rectangle 240"/>
          <p:cNvSpPr>
            <a:spLocks noChangeArrowheads="1"/>
          </p:cNvSpPr>
          <p:nvPr/>
        </p:nvSpPr>
        <p:spPr bwMode="auto">
          <a:xfrm>
            <a:off x="6400800" y="3200400"/>
            <a:ext cx="20399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Home Service Robots</a:t>
            </a:r>
          </a:p>
        </p:txBody>
      </p:sp>
      <p:pic>
        <p:nvPicPr>
          <p:cNvPr id="9241" name="Picture 2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446463"/>
            <a:ext cx="19812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5391150"/>
            <a:ext cx="523875" cy="1009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9243" name="Group 244"/>
          <p:cNvGrpSpPr>
            <a:grpSpLocks/>
          </p:cNvGrpSpPr>
          <p:nvPr/>
        </p:nvGrpSpPr>
        <p:grpSpPr bwMode="auto">
          <a:xfrm rot="674511">
            <a:off x="7315200" y="5943600"/>
            <a:ext cx="227013" cy="449263"/>
            <a:chOff x="4410" y="3236"/>
            <a:chExt cx="178" cy="289"/>
          </a:xfrm>
        </p:grpSpPr>
        <p:sp>
          <p:nvSpPr>
            <p:cNvPr id="9245" name="Freeform 245"/>
            <p:cNvSpPr>
              <a:spLocks/>
            </p:cNvSpPr>
            <p:nvPr/>
          </p:nvSpPr>
          <p:spPr bwMode="auto">
            <a:xfrm rot="2592524">
              <a:off x="4451" y="3257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46" name="Freeform 246"/>
            <p:cNvSpPr>
              <a:spLocks/>
            </p:cNvSpPr>
            <p:nvPr/>
          </p:nvSpPr>
          <p:spPr bwMode="auto">
            <a:xfrm rot="2592524">
              <a:off x="4410" y="3236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pic>
        <p:nvPicPr>
          <p:cNvPr id="9244" name="Picture 248" descr="Home_Networking_Diagram_Feb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024438"/>
            <a:ext cx="2438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Doctor Man Sitting at a Computer and Viewing an Xray of a Head Clip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496513" cy="14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Strong IT Industry in South Korea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  <a:latin typeface="Calibri" pitchFamily="34" charset="0"/>
                <a:cs typeface="Calibri" pitchFamily="34" charset="0"/>
              </a:rPr>
              <a:pPr/>
              <a:t>9</a:t>
            </a:fld>
            <a:endParaRPr lang="en-US" dirty="0">
              <a:solidFill>
                <a:srgbClr val="4646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samsung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" y="1676400"/>
            <a:ext cx="24631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Te0mnF2yvUz0ajAuScSg497WuLENYtlgKXNdrxhRf6Snag9M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6" y="4952999"/>
            <a:ext cx="2496555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.agora.media.daum.net/pcp_download.php?fhandle=b1htYkBmaWxlLmFnb3JhLm1lZGlhLmRhdW0ubmV0Oi9LMTU3LzAvMjUuanBn&amp;filename=hyund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53" y="4759796"/>
            <a:ext cx="2039211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tonorth.ca/storage/kia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7446"/>
            <a:ext cx="2415293" cy="1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chdigest.tv/samsung_r87_lcd_hd_tv-thu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1052"/>
            <a:ext cx="1801313" cy="1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0895"/>
            <a:ext cx="182880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in-subbus.org/img/diagram_target_application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3" y="2745306"/>
            <a:ext cx="2830377" cy="22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Moonzoo</a:t>
            </a:r>
            <a:r>
              <a:rPr kumimoji="0" lang="en-US" altLang="ko-KR" sz="1800" b="0" dirty="0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 Kim</a:t>
            </a:r>
            <a:endParaRPr kumimoji="0" lang="ko-KR" altLang="en-US" sz="1800" b="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  <p:sp>
        <p:nvSpPr>
          <p:cNvPr id="8" name="구름 모양 설명선 7"/>
          <p:cNvSpPr/>
          <p:nvPr/>
        </p:nvSpPr>
        <p:spPr>
          <a:xfrm>
            <a:off x="2514600" y="685800"/>
            <a:ext cx="1828800" cy="1143000"/>
          </a:xfrm>
          <a:prstGeom prst="cloudCallout">
            <a:avLst>
              <a:gd name="adj1" fmla="val 47859"/>
              <a:gd name="adj2" fmla="val 43061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dirty="0" smtClean="0">
                <a:solidFill>
                  <a:prstClr val="black"/>
                </a:solidFill>
              </a:rPr>
              <a:t>Time-to-Market?</a:t>
            </a:r>
            <a:endParaRPr kumimoji="0" lang="ko-KR" altLang="en-US" sz="2400" b="0" dirty="0" smtClean="0">
              <a:solidFill>
                <a:prstClr val="black"/>
              </a:solidFill>
            </a:endParaRPr>
          </a:p>
        </p:txBody>
      </p:sp>
      <p:sp>
        <p:nvSpPr>
          <p:cNvPr id="21" name="구름 모양 설명선 20"/>
          <p:cNvSpPr/>
          <p:nvPr/>
        </p:nvSpPr>
        <p:spPr>
          <a:xfrm>
            <a:off x="4876800" y="685800"/>
            <a:ext cx="1828800" cy="1143000"/>
          </a:xfrm>
          <a:prstGeom prst="cloudCallout">
            <a:avLst>
              <a:gd name="adj1" fmla="val -56814"/>
              <a:gd name="adj2" fmla="val 5278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dirty="0" smtClean="0">
                <a:solidFill>
                  <a:prstClr val="black"/>
                </a:solidFill>
              </a:rPr>
              <a:t>SW Quality?</a:t>
            </a:r>
            <a:endParaRPr kumimoji="0" lang="ko-KR" altLang="en-US" sz="2400" b="0" dirty="0" smtClean="0">
              <a:solidFill>
                <a:prstClr val="black"/>
              </a:solidFill>
            </a:endParaRPr>
          </a:p>
        </p:txBody>
      </p:sp>
      <p:pic>
        <p:nvPicPr>
          <p:cNvPr id="22" name="Picture 10" descr="http://sammyhub.com/wp-content/uploads/16gbnandflas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04" y="4566574"/>
            <a:ext cx="1926096" cy="1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tri">
  <a:themeElements>
    <a:clrScheme name="et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ri">
      <a:majorFont>
        <a:latin typeface="Arial"/>
        <a:ea typeface="HY크리스탈M"/>
        <a:cs typeface=""/>
      </a:majorFont>
      <a:minorFont>
        <a:latin typeface="Arial"/>
        <a:ea typeface="HY중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e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s550">
  <a:themeElements>
    <a:clrScheme name="cs550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s550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cs550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50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14738</TotalTime>
  <Words>836</Words>
  <Application>Microsoft Office PowerPoint</Application>
  <PresentationFormat>화면 슬라이드 쇼(4:3)</PresentationFormat>
  <Paragraphs>196</Paragraphs>
  <Slides>16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23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45" baseType="lpstr">
      <vt:lpstr>Arial Unicode MS</vt:lpstr>
      <vt:lpstr>Avant Garde</vt:lpstr>
      <vt:lpstr>Gill Sans MT</vt:lpstr>
      <vt:lpstr>HY견고딕</vt:lpstr>
      <vt:lpstr>HY중고딕</vt:lpstr>
      <vt:lpstr>HY크리스탈M</vt:lpstr>
      <vt:lpstr>HY헤드라인M</vt:lpstr>
      <vt:lpstr>Palatino</vt:lpstr>
      <vt:lpstr>宋体</vt:lpstr>
      <vt:lpstr>华文新魏</vt:lpstr>
      <vt:lpstr>굴림</vt:lpstr>
      <vt:lpstr>돋움</vt:lpstr>
      <vt:lpstr>맑은 고딕</vt:lpstr>
      <vt:lpstr>휴먼고딕</vt:lpstr>
      <vt:lpstr>Arial</vt:lpstr>
      <vt:lpstr>Bookman Old Style</vt:lpstr>
      <vt:lpstr>Calibri</vt:lpstr>
      <vt:lpstr>Helvetica</vt:lpstr>
      <vt:lpstr>Microsoft Sans Serif</vt:lpstr>
      <vt:lpstr>Symbol</vt:lpstr>
      <vt:lpstr>Times New Roman</vt:lpstr>
      <vt:lpstr>Wingdings</vt:lpstr>
      <vt:lpstr>Wingdings 3</vt:lpstr>
      <vt:lpstr>etri</vt:lpstr>
      <vt:lpstr>Seminar</vt:lpstr>
      <vt:lpstr>1_Seminar</vt:lpstr>
      <vt:lpstr>Office 테마</vt:lpstr>
      <vt:lpstr>1_cs550</vt:lpstr>
      <vt:lpstr>차트</vt:lpstr>
      <vt:lpstr>CS453: Automated Software Testing</vt:lpstr>
      <vt:lpstr>Role of S/W: Increased in Everywhere</vt:lpstr>
      <vt:lpstr>Safety Problems due to Poor Quality of SW</vt:lpstr>
      <vt:lpstr>PowerPoint 프레젠테이션</vt:lpstr>
      <vt:lpstr>Current Practice for SW</vt:lpstr>
      <vt:lpstr>Software Development Cycle</vt:lpstr>
      <vt:lpstr>SW Development and Testing Model  (a.k.a. V model) </vt:lpstr>
      <vt:lpstr>Main Target Systems</vt:lpstr>
      <vt:lpstr>Strong IT Industry in South Korea</vt:lpstr>
      <vt:lpstr>Embedded Software in Two Different Domains</vt:lpstr>
      <vt:lpstr>How to Improve the Quality of SW</vt:lpstr>
      <vt:lpstr>Questions???</vt:lpstr>
      <vt:lpstr>Research Trends toward Quality Systems</vt:lpstr>
      <vt:lpstr>Tool-based Interactive Learning</vt:lpstr>
      <vt:lpstr>Final Remarks 1/2</vt:lpstr>
      <vt:lpstr>Final Remarks 2/2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434</cp:revision>
  <cp:lastPrinted>2015-08-31T23:30:14Z</cp:lastPrinted>
  <dcterms:created xsi:type="dcterms:W3CDTF">1601-01-01T00:00:00Z</dcterms:created>
  <dcterms:modified xsi:type="dcterms:W3CDTF">2016-09-05T03:39:57Z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