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246" r:id="rId1"/>
  </p:sldMasterIdLst>
  <p:notesMasterIdLst>
    <p:notesMasterId r:id="rId6"/>
  </p:notesMasterIdLst>
  <p:sldIdLst>
    <p:sldId id="469" r:id="rId2"/>
    <p:sldId id="458" r:id="rId3"/>
    <p:sldId id="461" r:id="rId4"/>
    <p:sldId id="460" r:id="rId5"/>
  </p:sldIdLst>
  <p:sldSz cx="9144000" cy="6858000" type="screen4x3"/>
  <p:notesSz cx="7099300" cy="10234613"/>
  <p:embeddedFontLst>
    <p:embeddedFont>
      <p:font typeface="맑은 고딕" panose="020B0503020000020004" pitchFamily="50" charset="-127"/>
      <p:regular r:id="rId7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custDataLst>
    <p:tags r:id="rId13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95" autoAdjust="0"/>
  </p:normalViewPr>
  <p:slideViewPr>
    <p:cSldViewPr>
      <p:cViewPr varScale="1">
        <p:scale>
          <a:sx n="134" d="100"/>
          <a:sy n="134" d="100"/>
        </p:scale>
        <p:origin x="144" y="3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387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2014-10-07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28" tIns="47613" rIns="95228" bIns="47613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267" y="4860990"/>
            <a:ext cx="5680769" cy="4605493"/>
          </a:xfrm>
          <a:prstGeom prst="rect">
            <a:avLst/>
          </a:prstGeom>
        </p:spPr>
        <p:txBody>
          <a:bodyPr vert="horz" lIns="95228" tIns="47613" rIns="95228" bIns="47613" rtlCol="0">
            <a:norm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387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1021-A8E3-4532-835D-F7E0AD9DE048}" type="datetime11">
              <a:rPr lang="ko-KR" altLang="en-US"/>
              <a:pPr>
                <a:defRPr/>
              </a:pPr>
              <a:t>13:28:31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0295-E99B-4D15-A71C-9BBA76FC6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143875" y="0"/>
            <a:ext cx="1000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311D-9467-4398-91DB-50612610C700}" type="datetime11">
              <a:rPr lang="ko-KR" altLang="en-US"/>
              <a:pPr>
                <a:defRPr/>
              </a:pPr>
              <a:t>13:28:31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01013" y="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7A348E-5493-4A46-AF6D-D5F4BFC18D42}" type="datetime11">
              <a:rPr lang="ko-KR" altLang="en-US"/>
              <a:pPr>
                <a:defRPr/>
              </a:pPr>
              <a:t>13:28:31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8625" y="6356350"/>
            <a:ext cx="735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929563" y="635635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16B91-A237-4096-9C0F-094A39C9987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Key Difference between Manual Testing and Model Checking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Manual testing (unit testing)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user should test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</a:rPr>
              <a:t>one concrete execution scenario</a:t>
            </a:r>
            <a:r>
              <a:rPr lang="en-US" altLang="ko-KR" dirty="0" smtClean="0">
                <a:latin typeface="Calibri" panose="020F0502020204030204" pitchFamily="34" charset="0"/>
              </a:rPr>
              <a:t> by checking a pair of concrete input values and the expected concrete output values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Model checking (</a:t>
            </a:r>
            <a:r>
              <a:rPr lang="en-US" altLang="ko-KR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dirty="0" smtClean="0">
                <a:latin typeface="Calibri" panose="020F0502020204030204" pitchFamily="34" charset="0"/>
              </a:rPr>
              <a:t> testing)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user should imagine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all possible </a:t>
            </a:r>
            <a:r>
              <a:rPr lang="en-US" altLang="ko-KR" dirty="0" smtClean="0">
                <a:latin typeface="Calibri" panose="020F0502020204030204" pitchFamily="34" charset="0"/>
              </a:rPr>
              <a:t>execution scenarios and model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a general environment</a:t>
            </a:r>
            <a:r>
              <a:rPr lang="en-US" altLang="ko-KR" dirty="0" smtClean="0">
                <a:latin typeface="Calibri" panose="020F0502020204030204" pitchFamily="34" charset="0"/>
              </a:rPr>
              <a:t> that can enable all possible executions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user should describe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general invariants </a:t>
            </a:r>
            <a:r>
              <a:rPr lang="en-US" altLang="ko-KR" dirty="0" smtClean="0">
                <a:latin typeface="Calibri" panose="020F0502020204030204" pitchFamily="34" charset="0"/>
              </a:rPr>
              <a:t>on input values and output values  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>
                <a:latin typeface="Calibri" panose="020F0502020204030204" pitchFamily="34" charset="0"/>
              </a:rPr>
              <a:pPr>
                <a:defRPr/>
              </a:pPr>
              <a:t>1</a:t>
            </a:fld>
            <a:r>
              <a:rPr lang="en-US" altLang="ko-KR" smtClean="0">
                <a:latin typeface="Calibri" panose="020F0502020204030204" pitchFamily="34" charset="0"/>
              </a:rPr>
              <a:t>/11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1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80528" y="44624"/>
            <a:ext cx="9505056" cy="1143000"/>
          </a:xfrm>
        </p:spPr>
        <p:txBody>
          <a:bodyPr/>
          <a:lstStyle/>
          <a:p>
            <a:r>
              <a:rPr lang="en-US" altLang="ko-KR" sz="4000" dirty="0" smtClean="0"/>
              <a:t>Ex1. Circular Queue of Positive Integers </a:t>
            </a:r>
            <a:endParaRPr lang="ko-KR" altLang="en-US" sz="4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2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87944"/>
              </p:ext>
            </p:extLst>
          </p:nvPr>
        </p:nvGraphicFramePr>
        <p:xfrm>
          <a:off x="3570873" y="2055872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362764"/>
              </p:ext>
            </p:extLst>
          </p:nvPr>
        </p:nvGraphicFramePr>
        <p:xfrm>
          <a:off x="3594537" y="3448978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46840"/>
              </p:ext>
            </p:extLst>
          </p:nvPr>
        </p:nvGraphicFramePr>
        <p:xfrm>
          <a:off x="3594537" y="4961146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55607"/>
              </p:ext>
            </p:extLst>
          </p:nvPr>
        </p:nvGraphicFramePr>
        <p:xfrm>
          <a:off x="3594541" y="1772816"/>
          <a:ext cx="559083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</a:tblGrid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47199" y="270892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head=6</a:t>
            </a:r>
            <a:endParaRPr lang="ko-KR" altLang="en-US" sz="1600" dirty="0"/>
          </a:p>
        </p:txBody>
      </p:sp>
      <p:cxnSp>
        <p:nvCxnSpPr>
          <p:cNvPr id="14" name="직선 화살표 연결선 13"/>
          <p:cNvCxnSpPr>
            <a:stCxn id="13" idx="0"/>
          </p:cNvCxnSpPr>
          <p:nvPr/>
        </p:nvCxnSpPr>
        <p:spPr>
          <a:xfrm flipV="1">
            <a:off x="6599062" y="242088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91085" y="2708920"/>
            <a:ext cx="833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tail=11</a:t>
            </a:r>
            <a:endParaRPr lang="ko-KR" altLang="en-US" sz="1600" dirty="0"/>
          </a:p>
        </p:txBody>
      </p:sp>
      <p:cxnSp>
        <p:nvCxnSpPr>
          <p:cNvPr id="16" name="직선 화살표 연결선 15"/>
          <p:cNvCxnSpPr/>
          <p:nvPr/>
        </p:nvCxnSpPr>
        <p:spPr>
          <a:xfrm flipH="1" flipV="1">
            <a:off x="8907806" y="2440980"/>
            <a:ext cx="1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86629" y="419170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tail=2</a:t>
            </a:r>
            <a:endParaRPr lang="ko-KR" altLang="en-US" sz="16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4745514" y="3861048"/>
            <a:ext cx="0" cy="3306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86829" y="4171612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head=6</a:t>
            </a:r>
            <a:endParaRPr lang="ko-KR" altLang="en-US" sz="1600" dirty="0"/>
          </a:p>
        </p:txBody>
      </p:sp>
      <p:cxnSp>
        <p:nvCxnSpPr>
          <p:cNvPr id="20" name="직선 화살표 연결선 19"/>
          <p:cNvCxnSpPr>
            <a:stCxn id="19" idx="0"/>
          </p:cNvCxnSpPr>
          <p:nvPr/>
        </p:nvCxnSpPr>
        <p:spPr>
          <a:xfrm flipV="1">
            <a:off x="6638692" y="3861048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58637" y="568273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tail=2</a:t>
            </a:r>
            <a:endParaRPr lang="ko-KR" altLang="en-US" sz="1600" dirty="0"/>
          </a:p>
        </p:txBody>
      </p:sp>
      <p:cxnSp>
        <p:nvCxnSpPr>
          <p:cNvPr id="22" name="직선 화살표 연결선 21"/>
          <p:cNvCxnSpPr>
            <a:stCxn id="21" idx="0"/>
          </p:cNvCxnSpPr>
          <p:nvPr/>
        </p:nvCxnSpPr>
        <p:spPr>
          <a:xfrm flipH="1" flipV="1">
            <a:off x="4817521" y="5331986"/>
            <a:ext cx="1" cy="3507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18877" y="564255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head=7</a:t>
            </a:r>
            <a:endParaRPr lang="ko-KR" altLang="en-US" sz="1600" dirty="0"/>
          </a:p>
        </p:txBody>
      </p:sp>
      <p:cxnSp>
        <p:nvCxnSpPr>
          <p:cNvPr id="24" name="직선 화살표 연결선 23"/>
          <p:cNvCxnSpPr>
            <a:stCxn id="23" idx="0"/>
          </p:cNvCxnSpPr>
          <p:nvPr/>
        </p:nvCxnSpPr>
        <p:spPr>
          <a:xfrm flipV="1">
            <a:off x="7070740" y="5331986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91880" y="14127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1)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5496" y="1196752"/>
            <a:ext cx="3456384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// </a:t>
            </a:r>
            <a:r>
              <a:rPr lang="en-US" altLang="ko-KR" dirty="0"/>
              <a:t>We assume that q[] is </a:t>
            </a:r>
            <a:br>
              <a:rPr lang="en-US" altLang="ko-KR" dirty="0"/>
            </a:br>
            <a:r>
              <a:rPr lang="en-US" altLang="ko-KR" dirty="0"/>
              <a:t>// empty if head==tail</a:t>
            </a:r>
          </a:p>
          <a:p>
            <a:r>
              <a:rPr lang="en-US" altLang="ko-KR" dirty="0" smtClean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</a:t>
            </a:r>
            <a:r>
              <a:rPr lang="en-US" altLang="ko-KR" dirty="0" smtClean="0"/>
              <a:t>;}</a:t>
            </a:r>
            <a:endParaRPr lang="en-US" altLang="ko-KR" dirty="0"/>
          </a:p>
        </p:txBody>
      </p:sp>
      <p:sp>
        <p:nvSpPr>
          <p:cNvPr id="29" name="TextBox 28"/>
          <p:cNvSpPr txBox="1"/>
          <p:nvPr/>
        </p:nvSpPr>
        <p:spPr>
          <a:xfrm>
            <a:off x="3529855" y="31316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2)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44409" y="4643844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21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520" y="116632"/>
            <a:ext cx="4320480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enqueue_verify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x,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 smtClean="0"/>
              <a:t>old_tail</a:t>
            </a:r>
            <a:r>
              <a:rPr lang="en-US" altLang="ko-KR" dirty="0" smtClean="0"/>
              <a:t>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__</a:t>
            </a:r>
            <a:r>
              <a:rPr lang="en-US" altLang="ko-KR" dirty="0" err="1">
                <a:solidFill>
                  <a:srgbClr val="FF0000"/>
                </a:solidFill>
              </a:rPr>
              <a:t>CPROVER_assume</a:t>
            </a:r>
            <a:r>
              <a:rPr lang="en-US" altLang="ko-KR" dirty="0"/>
              <a:t>(x&gt;0);</a:t>
            </a: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 err="1"/>
              <a:t>enqueue</a:t>
            </a:r>
            <a:r>
              <a:rPr lang="en-US" altLang="ko-KR" b="1" dirty="0"/>
              <a:t>(x);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old_tail</a:t>
            </a:r>
            <a:r>
              <a:rPr lang="en-US" altLang="ko-KR" dirty="0"/>
              <a:t>]==x);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 ((</a:t>
            </a:r>
            <a:r>
              <a:rPr lang="en-US" altLang="ko-KR" dirty="0" err="1"/>
              <a:t>old_tail</a:t>
            </a:r>
            <a:r>
              <a:rPr lang="en-US" altLang="ko-KR" dirty="0"/>
              <a:t> +1) % SIZE));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</a:t>
            </a:r>
            <a:r>
              <a:rPr lang="en-US" altLang="ko-KR" dirty="0" err="1"/>
              <a:t>old_head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old_tail</a:t>
            </a:r>
            <a:r>
              <a:rPr lang="en-US" altLang="ko-KR" dirty="0"/>
              <a:t>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    for(i=old_tail+1; i &lt; SIZE;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}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716016" y="106169"/>
            <a:ext cx="4392488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dequeue_verify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 smtClean="0"/>
              <a:t>old_tail</a:t>
            </a:r>
            <a:r>
              <a:rPr lang="en-US" altLang="ko-KR" dirty="0" smtClean="0"/>
              <a:t>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__</a:t>
            </a:r>
            <a:r>
              <a:rPr lang="en-US" altLang="ko-KR" dirty="0" err="1" smtClean="0">
                <a:solidFill>
                  <a:srgbClr val="FF0000"/>
                </a:solidFill>
              </a:rPr>
              <a:t>CPROVER_assume</a:t>
            </a:r>
            <a:r>
              <a:rPr lang="en-US" altLang="ko-KR" dirty="0" smtClean="0"/>
              <a:t>(head!=tail</a:t>
            </a:r>
            <a:r>
              <a:rPr lang="en-US" altLang="ko-KR" dirty="0"/>
              <a:t>); 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/>
              <a:t>ret=</a:t>
            </a:r>
            <a:r>
              <a:rPr lang="en-US" altLang="ko-KR" b="1" dirty="0" err="1"/>
              <a:t>dequeue</a:t>
            </a:r>
            <a:r>
              <a:rPr lang="en-US" altLang="ko-KR" b="1" dirty="0"/>
              <a:t>();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(ret==</a:t>
            </a:r>
            <a:r>
              <a:rPr lang="en-US" altLang="ko-KR" dirty="0" err="1"/>
              <a:t>old_q</a:t>
            </a:r>
            <a:r>
              <a:rPr lang="en-US" altLang="ko-KR" dirty="0"/>
              <a:t>[</a:t>
            </a:r>
            <a:r>
              <a:rPr lang="en-US" altLang="ko-KR" dirty="0" err="1"/>
              <a:t>old_head</a:t>
            </a:r>
            <a:r>
              <a:rPr lang="en-US" altLang="ko-KR" dirty="0"/>
              <a:t>]);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old_head</a:t>
            </a:r>
            <a:r>
              <a:rPr lang="en-US" altLang="ko-KR" dirty="0"/>
              <a:t>]== EMPTY);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(head==(old_head+1)%SIZE);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</a:t>
            </a:r>
            <a:r>
              <a:rPr lang="en-US" altLang="ko-KR" dirty="0" err="1"/>
              <a:t>old_tail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old_head</a:t>
            </a:r>
            <a:r>
              <a:rPr lang="en-US" altLang="ko-KR" dirty="0"/>
              <a:t>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    for(i=old_head+1; i &lt; SIZE;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</a:t>
            </a:r>
            <a:r>
              <a:rPr lang="en-US" altLang="ko-KR" dirty="0" smtClean="0"/>
              <a:t>]);}</a:t>
            </a:r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251520" y="5541039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 </a:t>
            </a:r>
            <a:r>
              <a:rPr lang="en-US" altLang="ko-KR" dirty="0" smtClean="0"/>
              <a:t>{// </a:t>
            </a:r>
            <a:r>
              <a:rPr lang="en-US" altLang="ko-KR" dirty="0" err="1"/>
              <a:t>cbmc</a:t>
            </a:r>
            <a:r>
              <a:rPr lang="en-US" altLang="ko-KR" dirty="0"/>
              <a:t> </a:t>
            </a:r>
            <a:r>
              <a:rPr lang="en-US" altLang="ko-KR" dirty="0" err="1"/>
              <a:t>q.c</a:t>
            </a:r>
            <a:r>
              <a:rPr lang="en-US" altLang="ko-KR" dirty="0"/>
              <a:t> </a:t>
            </a:r>
            <a:r>
              <a:rPr lang="en-US" altLang="ko-KR" dirty="0" smtClean="0"/>
              <a:t>–unwind SIZE+2</a:t>
            </a:r>
            <a:endParaRPr lang="en-US" altLang="ko-KR" dirty="0"/>
          </a:p>
          <a:p>
            <a:r>
              <a:rPr lang="en-US" altLang="ko-KR" dirty="0" smtClean="0"/>
              <a:t>    </a:t>
            </a:r>
            <a:r>
              <a:rPr lang="en-US" altLang="ko-KR" dirty="0" err="1"/>
              <a:t>environment_setup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enqueue_verify</a:t>
            </a:r>
            <a:r>
              <a:rPr lang="en-US" altLang="ko-KR" dirty="0" smtClean="0"/>
              <a:t>();}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16016" y="5517232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 </a:t>
            </a:r>
            <a:r>
              <a:rPr lang="en-US" altLang="ko-KR" dirty="0" smtClean="0"/>
              <a:t>{// </a:t>
            </a:r>
            <a:r>
              <a:rPr lang="en-US" altLang="ko-KR" dirty="0" err="1"/>
              <a:t>cbmc</a:t>
            </a:r>
            <a:r>
              <a:rPr lang="en-US" altLang="ko-KR" dirty="0"/>
              <a:t> </a:t>
            </a:r>
            <a:r>
              <a:rPr lang="en-US" altLang="ko-KR" dirty="0" err="1"/>
              <a:t>q.c</a:t>
            </a:r>
            <a:r>
              <a:rPr lang="en-US" altLang="ko-KR" dirty="0"/>
              <a:t> </a:t>
            </a:r>
            <a:r>
              <a:rPr lang="en-US" altLang="ko-KR" dirty="0" smtClean="0"/>
              <a:t>–unwind SIZE+2</a:t>
            </a:r>
            <a:endParaRPr lang="en-US" altLang="ko-KR" dirty="0"/>
          </a:p>
          <a:p>
            <a:r>
              <a:rPr lang="en-US" altLang="ko-KR" dirty="0" smtClean="0"/>
              <a:t>    </a:t>
            </a:r>
            <a:r>
              <a:rPr lang="en-US" altLang="ko-KR" dirty="0" err="1"/>
              <a:t>environment_setup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dequeue_verify</a:t>
            </a:r>
            <a:r>
              <a:rPr lang="en-US" altLang="ko-KR" dirty="0" smtClean="0"/>
              <a:t>();}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53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496" y="889844"/>
            <a:ext cx="3456384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ret;</a:t>
            </a:r>
          </a:p>
          <a:p>
            <a:r>
              <a:rPr lang="en-US" altLang="ko-KR" dirty="0"/>
              <a:t>}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635896" y="73069"/>
            <a:ext cx="5184576" cy="6740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/>
              <a:t>// Initial random queue setting following the script</a:t>
            </a:r>
          </a:p>
          <a:p>
            <a:r>
              <a:rPr lang="en-US" altLang="ko-KR" sz="1600" dirty="0"/>
              <a:t>void </a:t>
            </a:r>
            <a:r>
              <a:rPr lang="en-US" altLang="ko-KR" sz="1600" dirty="0" err="1"/>
              <a:t>environment_setup</a:t>
            </a:r>
            <a:r>
              <a:rPr lang="en-US" altLang="ko-KR" sz="1600" dirty="0"/>
              <a:t>() {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 i;</a:t>
            </a:r>
          </a:p>
          <a:p>
            <a:r>
              <a:rPr lang="en-US" altLang="ko-KR" sz="1600" dirty="0"/>
              <a:t>    for(i=0;i&lt;</a:t>
            </a:r>
            <a:r>
              <a:rPr lang="en-US" altLang="ko-KR" sz="1600" dirty="0" err="1"/>
              <a:t>SIZE;i</a:t>
            </a:r>
            <a:r>
              <a:rPr lang="en-US" altLang="ko-KR" sz="1600" dirty="0"/>
              <a:t>++) { q[i]=EMPTY;}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head=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(0&lt;= head &amp;&amp; head &lt; SIZE);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tail=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(0&lt;= tail &amp;&amp; tail &lt; SIZE);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if( head &lt; tail)</a:t>
            </a:r>
          </a:p>
          <a:p>
            <a:r>
              <a:rPr lang="en-US" altLang="ko-KR" sz="1600" dirty="0"/>
              <a:t>        for(i=head; i &lt; tail; i++) {</a:t>
            </a:r>
          </a:p>
          <a:p>
            <a:r>
              <a:rPr lang="en-US" altLang="ko-KR" sz="1600" dirty="0"/>
              <a:t>            q[i]=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    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 q[i]);</a:t>
            </a:r>
          </a:p>
          <a:p>
            <a:r>
              <a:rPr lang="en-US" altLang="ko-KR" sz="1600" dirty="0"/>
              <a:t>        }</a:t>
            </a:r>
          </a:p>
          <a:p>
            <a:r>
              <a:rPr lang="en-US" altLang="ko-KR" sz="1600" dirty="0"/>
              <a:t>    else if(head &gt; tail) {</a:t>
            </a:r>
          </a:p>
          <a:p>
            <a:r>
              <a:rPr lang="en-US" altLang="ko-KR" sz="1600" dirty="0"/>
              <a:t>        for(i=0; i &lt; tail; i++) {</a:t>
            </a:r>
          </a:p>
          <a:p>
            <a:r>
              <a:rPr lang="en-US" altLang="ko-KR" sz="1600" dirty="0"/>
              <a:t>            q[i]=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    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 q[i]);</a:t>
            </a:r>
          </a:p>
          <a:p>
            <a:r>
              <a:rPr lang="en-US" altLang="ko-KR" sz="1600" dirty="0"/>
              <a:t>        }</a:t>
            </a:r>
          </a:p>
          <a:p>
            <a:r>
              <a:rPr lang="en-US" altLang="ko-KR" sz="1600" dirty="0"/>
              <a:t>        for(i=head; i &lt; SIZE; i++) {</a:t>
            </a:r>
          </a:p>
          <a:p>
            <a:r>
              <a:rPr lang="en-US" altLang="ko-KR" sz="1600" dirty="0"/>
              <a:t>            q[i]=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    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 q[i]);</a:t>
            </a:r>
          </a:p>
          <a:p>
            <a:r>
              <a:rPr lang="en-US" altLang="ko-KR" sz="1600" dirty="0"/>
              <a:t>        }</a:t>
            </a:r>
          </a:p>
          <a:p>
            <a:r>
              <a:rPr lang="en-US" altLang="ko-KR" sz="1600" dirty="0"/>
              <a:t>    } // We assume that q[] is empty if head==tail</a:t>
            </a:r>
          </a:p>
          <a:p>
            <a:r>
              <a:rPr lang="en-US" altLang="ko-KR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93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20678</TotalTime>
  <Words>567</Words>
  <Application>Microsoft Office PowerPoint</Application>
  <PresentationFormat>화면 슬라이드 쇼(4:3)</PresentationFormat>
  <Paragraphs>169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Arial</vt:lpstr>
      <vt:lpstr>맑은 고딕</vt:lpstr>
      <vt:lpstr>Calibri</vt:lpstr>
      <vt:lpstr>12_Office 테마</vt:lpstr>
      <vt:lpstr>Key Difference between Manual Testing and Model Checking</vt:lpstr>
      <vt:lpstr>Ex1. Circular Queue of Positive Integers </vt:lpstr>
      <vt:lpstr>PowerPoint 프레젠테이션</vt:lpstr>
      <vt:lpstr>PowerPoint 프레젠테이션</vt:lpstr>
    </vt:vector>
  </TitlesOfParts>
  <Company>pswlab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Windows User</cp:lastModifiedBy>
  <cp:revision>1426</cp:revision>
  <cp:lastPrinted>2011-10-17T12:47:32Z</cp:lastPrinted>
  <dcterms:created xsi:type="dcterms:W3CDTF">2007-05-08T09:44:50Z</dcterms:created>
  <dcterms:modified xsi:type="dcterms:W3CDTF">2014-10-07T04:28:35Z</dcterms:modified>
</cp:coreProperties>
</file>