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32"/>
  </p:notesMasterIdLst>
  <p:handoutMasterIdLst>
    <p:handoutMasterId r:id="rId33"/>
  </p:handoutMasterIdLst>
  <p:sldIdLst>
    <p:sldId id="336" r:id="rId2"/>
    <p:sldId id="415" r:id="rId3"/>
    <p:sldId id="443" r:id="rId4"/>
    <p:sldId id="416" r:id="rId5"/>
    <p:sldId id="417" r:id="rId6"/>
    <p:sldId id="419" r:id="rId7"/>
    <p:sldId id="420" r:id="rId8"/>
    <p:sldId id="421" r:id="rId9"/>
    <p:sldId id="422" r:id="rId10"/>
    <p:sldId id="423" r:id="rId11"/>
    <p:sldId id="454" r:id="rId12"/>
    <p:sldId id="455" r:id="rId13"/>
    <p:sldId id="448" r:id="rId14"/>
    <p:sldId id="449" r:id="rId15"/>
    <p:sldId id="426" r:id="rId16"/>
    <p:sldId id="427" r:id="rId17"/>
    <p:sldId id="428" r:id="rId18"/>
    <p:sldId id="429" r:id="rId19"/>
    <p:sldId id="431" r:id="rId20"/>
    <p:sldId id="432" r:id="rId21"/>
    <p:sldId id="433" r:id="rId22"/>
    <p:sldId id="434" r:id="rId23"/>
    <p:sldId id="435" r:id="rId24"/>
    <p:sldId id="453" r:id="rId25"/>
    <p:sldId id="437" r:id="rId26"/>
    <p:sldId id="438" r:id="rId27"/>
    <p:sldId id="440" r:id="rId28"/>
    <p:sldId id="441" r:id="rId29"/>
    <p:sldId id="447" r:id="rId30"/>
    <p:sldId id="442" r:id="rId31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660066"/>
    <a:srgbClr val="000000"/>
    <a:srgbClr val="0000CC"/>
    <a:srgbClr val="66CCFF"/>
    <a:srgbClr val="66FFCC"/>
    <a:srgbClr val="0000FF"/>
    <a:srgbClr val="0033CC"/>
    <a:srgbClr val="00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5" autoAdjust="0"/>
  </p:normalViewPr>
  <p:slideViewPr>
    <p:cSldViewPr snapToGrid="0">
      <p:cViewPr varScale="1">
        <p:scale>
          <a:sx n="101" d="100"/>
          <a:sy n="101" d="100"/>
        </p:scale>
        <p:origin x="114" y="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730">
              <a:defRPr sz="1100" b="0" i="1" smtClean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ea typeface="굴림" pitchFamily="50" charset="-127"/>
              </a:defRPr>
            </a:lvl1pPr>
          </a:lstStyle>
          <a:p>
            <a:pPr>
              <a:defRPr/>
            </a:pPr>
            <a:fld id="{7FE7619E-CB62-4A90-A3EC-D0C947BFBC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2929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2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730">
              <a:defRPr sz="1100" b="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730">
              <a:defRPr sz="1100" b="0" i="1" smtClean="0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66861D67-D63E-4CA1-ABFB-78000C8D86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7" y="4714042"/>
            <a:ext cx="4987925" cy="446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01" tIns="48651" rIns="97301" bIns="48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53000" cy="3716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57525" y="9456662"/>
            <a:ext cx="803478" cy="2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70" tIns="46972" rIns="92270" bIns="46972">
            <a:spAutoFit/>
          </a:bodyPr>
          <a:lstStyle/>
          <a:p>
            <a:pPr algn="ctr" defTabSz="915934">
              <a:lnSpc>
                <a:spcPct val="90000"/>
              </a:lnSpc>
              <a:defRPr/>
            </a:pP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CA43033E-FEAA-49E9-AA80-5D3BB9597541}" type="slidenum">
              <a:rPr lang="en-US" altLang="ko-KR" sz="1400" b="0">
                <a:solidFill>
                  <a:schemeClr val="tx1"/>
                </a:solidFill>
                <a:ea typeface="굴림" pitchFamily="50" charset="-127"/>
              </a:rPr>
              <a:pPr algn="ctr" defTabSz="915934">
                <a:lnSpc>
                  <a:spcPct val="90000"/>
                </a:lnSpc>
                <a:defRPr/>
              </a:pPr>
              <a:t>‹#›</a:t>
            </a:fld>
            <a:endParaRPr lang="en-US" altLang="ko-KR" sz="14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0077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7D775-613C-4CA2-B94E-0F93FAB25859}" type="slidenum">
              <a:rPr lang="en-US" altLang="ko-KR"/>
              <a:pPr/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4014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762AF-BF98-4D64-9DEB-F1B23CEAAAC8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7864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1656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0179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4411D-0A64-496F-A183-A31DE387B879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616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472B8-3EE6-4B89-9BCA-24A473089BA2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88032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52482-71F3-4AE0-8FA2-9C97D83990A2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2399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5869E-40BA-4692-9F35-B392456A2865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9622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E44D2-F2F3-4733-9582-D7190C53FB25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8722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CB292-5F5D-40D4-9C97-0FBF6F78B0C6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58082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EFA20-D964-4D98-8ABA-146F0E2D94A9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021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8B4D7-ED54-4519-80BE-4EC507F5940C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0384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06779-87CF-48BE-937F-7177ECF93D5F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4662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F61BD-EC25-4667-9377-141C8949DE9B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42188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GICC does NOT subsume GACC.  Think about a</a:t>
            </a:r>
            <a:r>
              <a:rPr lang="en-US" baseline="0" dirty="0" smtClean="0"/>
              <a:t> case when b as a major clause</a:t>
            </a:r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F61BD-EC25-4667-9377-141C8949DE9B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145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DCB0D-FFFA-49F8-8580-77788ADAAB72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8965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3A009-8A7B-421B-82D8-C33999AC0DA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8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4F9EC-C8CA-4DE6-8807-A1A62C66A463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6910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FC1C-3A10-4B36-BCE0-974E7A9BD988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3239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5BB12-046E-4598-8297-0644C848DAD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8917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F4DF3-DF79-4C54-BFE3-63F86184E687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1195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9476-DDC1-40F1-9EF0-34250D4F9A10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2403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F9D79-636E-460F-8DC2-D3DFFC24C743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288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218A6-E45A-4A27-B38B-EB1282DEEB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27AD-371F-465F-867B-C164187B98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F9EFBE-4ECA-4BDD-AD15-88520EFCE0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999326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bg1"/>
                </a:solidFill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C1FF98C2-9F4C-47F9-AD88-638EF0640F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6" r:id="rId4"/>
    <p:sldLayoutId id="2147483757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97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Introduction to Software Testing</a:t>
            </a:r>
            <a:b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Chapter 3.2 Logic Coverage</a:t>
            </a: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95663"/>
            <a:ext cx="6400800" cy="24272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defRPr/>
            </a:pP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Paul </a:t>
            </a:r>
            <a:r>
              <a:rPr lang="en-US" altLang="ko-KR" sz="32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Ammann</a:t>
            </a: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&amp; Jeff Offutt</a:t>
            </a:r>
          </a:p>
          <a:p>
            <a:pPr eaLnBrk="1" hangingPunct="1">
              <a:spcBef>
                <a:spcPct val="0"/>
              </a:spcBef>
              <a:buSzTx/>
              <a:defRPr/>
            </a:pPr>
            <a:endParaRPr lang="en-US" altLang="ko-KR" sz="2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Problems with PC and CC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1" y="1514475"/>
            <a:ext cx="8043858" cy="4824413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PC does not fully exercise all the clauses, especially in the presence of short circuit evaluation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CC does not always ensure PC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That is, we can satisfy CC without causing the predicate to be both true and false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Ex.  x &gt; 3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x &gt; 1 </a:t>
            </a:r>
          </a:p>
          <a:p>
            <a:pPr lvl="3"/>
            <a:r>
              <a:rPr lang="en-US" sz="1800" dirty="0" smtClean="0">
                <a:latin typeface="Arial" pitchFamily="34" charset="0"/>
                <a:cs typeface="Arial" pitchFamily="34" charset="0"/>
              </a:rPr>
              <a:t>Two test cases { x=4, x=0} satisfy CC but not PC</a:t>
            </a:r>
          </a:p>
          <a:p>
            <a:r>
              <a:rPr lang="en-US" altLang="ko-K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Condition/decision coverage</a:t>
            </a:r>
            <a:r>
              <a:rPr lang="en-US" altLang="ko-KR" sz="2800" dirty="0">
                <a:latin typeface="Arial" pitchFamily="34" charset="0"/>
                <a:cs typeface="Arial" pitchFamily="34" charset="0"/>
              </a:rPr>
              <a:t> is a hybrid metric composed by CC </a:t>
            </a:r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union </a:t>
            </a:r>
            <a:r>
              <a:rPr lang="en-US" altLang="ko-KR" sz="2800" dirty="0">
                <a:latin typeface="Arial" pitchFamily="34" charset="0"/>
                <a:cs typeface="Arial" pitchFamily="34" charset="0"/>
              </a:rPr>
              <a:t>PC </a:t>
            </a:r>
          </a:p>
          <a:p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4294967295"/>
          </p:nvPr>
        </p:nvSpPr>
        <p:spPr>
          <a:xfrm>
            <a:off x="96838" y="6499225"/>
            <a:ext cx="3892550" cy="306388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156075" y="6473825"/>
            <a:ext cx="2895600" cy="323850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239125" y="6248400"/>
            <a:ext cx="631825" cy="476250"/>
          </a:xfrm>
          <a:noFill/>
        </p:spPr>
        <p:txBody>
          <a:bodyPr/>
          <a:lstStyle/>
          <a:p>
            <a:fld id="{422A71DA-4074-415D-8576-66F071998725}" type="slidenum">
              <a:rPr lang="en-US" smtClean="0">
                <a:cs typeface="Arial" pitchFamily="34" charset="0"/>
              </a:rPr>
              <a:pPr/>
              <a:t>11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188" y="74613"/>
            <a:ext cx="8929687" cy="782637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Combinatorial Coverage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8113" y="974725"/>
            <a:ext cx="8515350" cy="846138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CoC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requires every possible combination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Sometimes called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Multiple Condition Coverage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441325" y="1931988"/>
            <a:ext cx="8262938" cy="12065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Combinatorial Coverage (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CoC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For each p in P, TR has test requirements for the clauses in C</a:t>
            </a:r>
            <a:r>
              <a:rPr lang="en-US" sz="24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to evaluate to each possible combination of truth values.</a:t>
            </a:r>
          </a:p>
        </p:txBody>
      </p:sp>
      <p:graphicFrame>
        <p:nvGraphicFramePr>
          <p:cNvPr id="209118" name="Group 222"/>
          <p:cNvGraphicFramePr>
            <a:graphicFrameLocks noGrp="1"/>
          </p:cNvGraphicFramePr>
          <p:nvPr>
            <p:ph sz="half" idx="4294967295"/>
          </p:nvPr>
        </p:nvGraphicFramePr>
        <p:xfrm>
          <a:off x="1189038" y="3360738"/>
          <a:ext cx="6561137" cy="3346704"/>
        </p:xfrm>
        <a:graphic>
          <a:graphicData uri="http://schemas.openxmlformats.org/drawingml/2006/table">
            <a:tbl>
              <a:tblPr/>
              <a:tblGrid>
                <a:gridCol w="576262"/>
                <a:gridCol w="738188"/>
                <a:gridCol w="481012"/>
                <a:gridCol w="1279525"/>
                <a:gridCol w="3486150"/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&lt;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&gt;=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n*o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((a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&lt;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b)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D)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(m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&gt;=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n*o)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432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Combinatorial Coverage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120683"/>
            <a:ext cx="8956675" cy="64135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simple, neat, clean, and comprehensive …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38113" y="1577975"/>
            <a:ext cx="8867775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But quite expensive!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i="1" baseline="300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tests, where </a:t>
            </a:r>
            <a:r>
              <a:rPr lang="en-US" sz="2400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is the number of clauses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Impractical for predicates with more than 3 or 4 clauses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literature has lots of suggestions – some confusing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general idea is simple: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379828" y="3906838"/>
            <a:ext cx="8503919" cy="46166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Test each clause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independently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from the other clauses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138113" y="4567238"/>
            <a:ext cx="8867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Getting the details right is hard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What exactly does “independently” mean ?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book presents this idea as “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making clauses </a:t>
            </a:r>
            <a:r>
              <a:rPr lang="en-US" sz="2400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” …</a:t>
            </a:r>
          </a:p>
        </p:txBody>
      </p:sp>
    </p:spTree>
    <p:extLst>
      <p:ext uri="{BB962C8B-B14F-4D97-AF65-F5344CB8AC3E}">
        <p14:creationId xmlns:p14="http://schemas.microsoft.com/office/powerpoint/2010/main" val="2745378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 build="p"/>
      <p:bldP spid="209925" grpId="0" animBg="1"/>
      <p:bldP spid="20992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Modified condition/decision coverage (</a:t>
            </a:r>
            <a:r>
              <a:rPr lang="en-US" altLang="ko-KR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MCDC</a:t>
            </a:r>
            <a:r>
              <a:rPr lang="en-US" altLang="ko-KR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323" y="1885953"/>
            <a:ext cx="8279605" cy="482441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Standard requirement for safety critical systems such as avionics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automotive (e.g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., DO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178B/C, ISO26262)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Modified condition/decision coverage (MCDC) requires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Satisfying CC and DC, and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every </a:t>
            </a:r>
            <a:r>
              <a:rPr lang="en-US" dirty="0">
                <a:latin typeface="Arial" pitchFamily="34" charset="0"/>
                <a:cs typeface="Arial" pitchFamily="34" charset="0"/>
              </a:rPr>
              <a:t>condition in a decision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should be shown </a:t>
            </a:r>
            <a:r>
              <a:rPr lang="en-US" dirty="0">
                <a:latin typeface="Arial" pitchFamily="34" charset="0"/>
                <a:cs typeface="Arial" pitchFamily="34" charset="0"/>
              </a:rPr>
              <a:t>to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independently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affect that </a:t>
            </a:r>
            <a:r>
              <a:rPr lang="en-US" dirty="0">
                <a:latin typeface="Arial" pitchFamily="34" charset="0"/>
                <a:cs typeface="Arial" pitchFamily="34" charset="0"/>
              </a:rPr>
              <a:t>decision's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outcome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Example: C = A || B 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Which test cases are necessary to satisfy</a:t>
            </a:r>
          </a:p>
          <a:p>
            <a:pPr lvl="2"/>
            <a:r>
              <a:rPr lang="en-US" sz="1800" dirty="0" smtClean="0">
                <a:latin typeface="Arial" pitchFamily="34" charset="0"/>
                <a:cs typeface="Arial" pitchFamily="34" charset="0"/>
              </a:rPr>
              <a:t>Condition coverage</a:t>
            </a:r>
          </a:p>
          <a:p>
            <a:pPr lvl="2"/>
            <a:r>
              <a:rPr lang="en-US" sz="1800" dirty="0" smtClean="0">
                <a:latin typeface="Arial" pitchFamily="34" charset="0"/>
                <a:cs typeface="Arial" pitchFamily="34" charset="0"/>
              </a:rPr>
              <a:t>Decision coverage</a:t>
            </a:r>
          </a:p>
          <a:p>
            <a:pPr lvl="2"/>
            <a:r>
              <a:rPr lang="en-US" sz="1800" dirty="0" smtClean="0">
                <a:latin typeface="Arial" pitchFamily="34" charset="0"/>
                <a:cs typeface="Arial" pitchFamily="34" charset="0"/>
              </a:rPr>
              <a:t>Condition/decision coverage</a:t>
            </a:r>
          </a:p>
          <a:p>
            <a:pPr lvl="2"/>
            <a:r>
              <a:rPr lang="en-US" sz="1800" dirty="0" smtClean="0">
                <a:latin typeface="Arial" pitchFamily="34" charset="0"/>
                <a:cs typeface="Arial" pitchFamily="34" charset="0"/>
              </a:rPr>
              <a:t>MCDC coverage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54732"/>
              </p:ext>
            </p:extLst>
          </p:nvPr>
        </p:nvGraphicFramePr>
        <p:xfrm>
          <a:off x="6265055" y="4726933"/>
          <a:ext cx="208598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"/>
                <a:gridCol w="521497"/>
                <a:gridCol w="521497"/>
                <a:gridCol w="521497"/>
              </a:tblGrid>
              <a:tr h="241013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2410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323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Minimum Testing to Achieve MCDC [</a:t>
            </a:r>
            <a:r>
              <a:rPr lang="en-US" altLang="ko-KR" sz="3200" dirty="0" err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Chilenski</a:t>
            </a:r>
            <a:r>
              <a:rPr lang="en-US" altLang="ko-KR" sz="3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altLang="ko-KR" sz="3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Miller’94] </a:t>
            </a:r>
            <a:endParaRPr lang="en-US" sz="3200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628775"/>
            <a:ext cx="6807993" cy="482441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C = A &amp;&amp; B,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All conditions (i.e., A and B) should be true so that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decision (i.e., C) becomes true</a:t>
            </a:r>
          </a:p>
          <a:p>
            <a:pPr lvl="2"/>
            <a:r>
              <a:rPr lang="en-US" sz="1600" dirty="0" smtClean="0">
                <a:latin typeface="Arial" pitchFamily="34" charset="0"/>
                <a:cs typeface="Arial" pitchFamily="34" charset="0"/>
              </a:rPr>
              <a:t>1 test case required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Each and every input should be exclusively false so that decision becomes false.</a:t>
            </a:r>
          </a:p>
          <a:p>
            <a:pPr lvl="2"/>
            <a:r>
              <a:rPr lang="en-US" sz="1600" dirty="0" smtClean="0">
                <a:latin typeface="Arial" pitchFamily="34" charset="0"/>
                <a:cs typeface="Arial" pitchFamily="34" charset="0"/>
              </a:rPr>
              <a:t>2 (or n for n-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and) test cases required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C= A || B</a:t>
            </a:r>
          </a:p>
          <a:p>
            <a:pPr lvl="1"/>
            <a:r>
              <a:rPr lang="en-US" altLang="ko-KR" dirty="0">
                <a:latin typeface="Arial" pitchFamily="34" charset="0"/>
                <a:cs typeface="Arial" pitchFamily="34" charset="0"/>
              </a:rPr>
              <a:t>All conditions (i.e., A and B) should be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false so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that decision (i.e., C)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becomes false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altLang="ko-KR" sz="1600" dirty="0">
                <a:latin typeface="Arial" pitchFamily="34" charset="0"/>
                <a:cs typeface="Arial" pitchFamily="34" charset="0"/>
              </a:rPr>
              <a:t>1 test case required</a:t>
            </a:r>
          </a:p>
          <a:p>
            <a:pPr lvl="1"/>
            <a:r>
              <a:rPr lang="en-US" altLang="ko-KR" dirty="0">
                <a:latin typeface="Arial" pitchFamily="34" charset="0"/>
                <a:cs typeface="Arial" pitchFamily="34" charset="0"/>
              </a:rPr>
              <a:t>Each and every input should be exclusively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true so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that decision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becomes true.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altLang="ko-KR" sz="1600" dirty="0">
                <a:latin typeface="Arial" pitchFamily="34" charset="0"/>
                <a:cs typeface="Arial" pitchFamily="34" charset="0"/>
              </a:rPr>
              <a:t>2 (or n for n-</a:t>
            </a:r>
            <a:r>
              <a:rPr lang="en-US" altLang="ko-KR" sz="1600" dirty="0" err="1">
                <a:latin typeface="Arial" pitchFamily="34" charset="0"/>
                <a:cs typeface="Arial" pitchFamily="34" charset="0"/>
              </a:rPr>
              <a:t>ary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or)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test cases required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999729"/>
              </p:ext>
            </p:extLst>
          </p:nvPr>
        </p:nvGraphicFramePr>
        <p:xfrm>
          <a:off x="6893704" y="2157413"/>
          <a:ext cx="2085988" cy="1836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"/>
                <a:gridCol w="521497"/>
                <a:gridCol w="521497"/>
                <a:gridCol w="521497"/>
              </a:tblGrid>
              <a:tr h="367219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</a:tr>
              <a:tr h="3672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05518"/>
              </p:ext>
            </p:extLst>
          </p:nvPr>
        </p:nvGraphicFramePr>
        <p:xfrm>
          <a:off x="6879416" y="4548340"/>
          <a:ext cx="2085992" cy="178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8"/>
                <a:gridCol w="521498"/>
                <a:gridCol w="521498"/>
                <a:gridCol w="521498"/>
              </a:tblGrid>
              <a:tr h="357633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</a:t>
                      </a:r>
                      <a:endParaRPr lang="ko-KR" altLang="en-US" sz="1400" dirty="0"/>
                    </a:p>
                  </a:txBody>
                  <a:tcPr/>
                </a:tc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</a:t>
                      </a:r>
                      <a:endParaRPr lang="ko-KR" altLang="en-US" sz="1400" dirty="0"/>
                    </a:p>
                  </a:txBody>
                  <a:tcPr/>
                </a:tc>
              </a:tr>
              <a:tr h="3576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TC4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194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Active Clauses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478843"/>
            <a:ext cx="8867775" cy="3303587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Clause coverage has a weakness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values do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always make a difference to a whole predicate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really test the results of a clause, the clause should be the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determining factor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value of the predicate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4"/>
          <p:cNvSpPr txBox="1">
            <a:spLocks noChangeArrowheads="1"/>
          </p:cNvSpPr>
          <p:nvPr/>
        </p:nvSpPr>
        <p:spPr bwMode="auto">
          <a:xfrm>
            <a:off x="634538" y="3239044"/>
            <a:ext cx="2357438" cy="40005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Determination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615797" y="3655356"/>
            <a:ext cx="6367463" cy="150810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clause 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800" i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predicate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called the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major clause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determines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if and only if the </a:t>
            </a:r>
            <a:r>
              <a:rPr lang="en-US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values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the remaining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minor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clauses </a:t>
            </a:r>
            <a:r>
              <a:rPr lang="en-US" sz="2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800" i="1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such that changing 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800" i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changes the value of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599021" y="5498141"/>
            <a:ext cx="773465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considered to make the clause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aseline="-25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active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8735233" cy="114300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Determining Predicates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3678238"/>
            <a:ext cx="8783051" cy="277495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Goal : Find tests for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clause when the clause determines the value of the predicate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formalized in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several criteria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that have subtle, but very important, differences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506438" y="1496507"/>
            <a:ext cx="4058528" cy="1785104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 dirty="0">
                <a:latin typeface="Arial" pitchFamily="34" charset="0"/>
                <a:cs typeface="Arial" pitchFamily="34" charset="0"/>
              </a:rPr>
              <a:t>P = A </a:t>
            </a:r>
            <a:r>
              <a:rPr lang="en-US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 = true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always true.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 if </a:t>
            </a:r>
            <a:r>
              <a:rPr lang="en-US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 = false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= false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4930774" y="1496507"/>
            <a:ext cx="3840431" cy="1785104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 dirty="0">
                <a:latin typeface="Arial" pitchFamily="34" charset="0"/>
                <a:cs typeface="Arial" pitchFamily="34" charset="0"/>
              </a:rPr>
              <a:t>P = A </a:t>
            </a:r>
            <a:r>
              <a:rPr lang="en-US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 B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 = false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always false.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 if </a:t>
            </a:r>
            <a:r>
              <a:rPr lang="en-US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 = true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= true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determines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/>
      <p:bldP spid="212997" grpId="0" animBg="1"/>
      <p:bldP spid="2129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" name="Text Box 5"/>
          <p:cNvSpPr txBox="1">
            <a:spLocks noChangeArrowheads="1"/>
          </p:cNvSpPr>
          <p:nvPr/>
        </p:nvSpPr>
        <p:spPr bwMode="auto">
          <a:xfrm>
            <a:off x="677863" y="2641600"/>
            <a:ext cx="2767013" cy="203200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1800" u="sng">
                <a:latin typeface="Arial" pitchFamily="34" charset="0"/>
                <a:cs typeface="Arial" pitchFamily="34" charset="0"/>
              </a:rPr>
              <a:t>p = a </a:t>
            </a:r>
            <a:r>
              <a:rPr lang="en-US" sz="1800" u="sng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 b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= true</a:t>
            </a:r>
            <a:r>
              <a:rPr lang="en-US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b = false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= false</a:t>
            </a:r>
            <a:r>
              <a:rPr lang="en-US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b = false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= false, </a:t>
            </a:r>
            <a:r>
              <a:rPr lang="en-US" sz="1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 = true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= false, </a:t>
            </a:r>
            <a:r>
              <a:rPr lang="en-US" sz="1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 = false</a:t>
            </a:r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Active Clause Coverage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5081588"/>
            <a:ext cx="8867775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This is a form of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MCDC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which is required by the Federal Avionics Administration (FAA) for safety critical software</a:t>
            </a:r>
          </a:p>
          <a:p>
            <a:pPr>
              <a:lnSpc>
                <a:spcPct val="80000"/>
              </a:lnSpc>
            </a:pP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Ambiguity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Do the minor clauses have to have the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values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when the major clause is true and false?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399122" y="1262453"/>
            <a:ext cx="8262938" cy="132343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Active Clause Coverage (ACC)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: For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each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each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major clause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choose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so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determines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 TR has two requirements for each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: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evaluates to true and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false.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5613" y="4452938"/>
            <a:ext cx="4951412" cy="400050"/>
            <a:chOff x="1195" y="3335"/>
            <a:chExt cx="3119" cy="252"/>
          </a:xfrm>
        </p:grpSpPr>
        <p:sp>
          <p:nvSpPr>
            <p:cNvPr id="30738" name="Line 9"/>
            <p:cNvSpPr>
              <a:spLocks noChangeShapeType="1"/>
            </p:cNvSpPr>
            <p:nvPr/>
          </p:nvSpPr>
          <p:spPr bwMode="auto">
            <a:xfrm>
              <a:off x="1195" y="3488"/>
              <a:ext cx="2139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9" name="Text Box 10"/>
            <p:cNvSpPr txBox="1">
              <a:spLocks noChangeArrowheads="1"/>
            </p:cNvSpPr>
            <p:nvPr/>
          </p:nvSpPr>
          <p:spPr bwMode="auto">
            <a:xfrm>
              <a:off x="3311" y="3335"/>
              <a:ext cx="1003" cy="25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Duplicate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57275" y="2890838"/>
            <a:ext cx="5214938" cy="1185862"/>
            <a:chOff x="666" y="1821"/>
            <a:chExt cx="3285" cy="747"/>
          </a:xfrm>
        </p:grpSpPr>
        <p:sp>
          <p:nvSpPr>
            <p:cNvPr id="30735" name="Line 10"/>
            <p:cNvSpPr>
              <a:spLocks noChangeShapeType="1"/>
            </p:cNvSpPr>
            <p:nvPr/>
          </p:nvSpPr>
          <p:spPr bwMode="auto">
            <a:xfrm flipV="1">
              <a:off x="1484" y="1951"/>
              <a:ext cx="1195" cy="2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6" name="Text Box 11"/>
            <p:cNvSpPr txBox="1">
              <a:spLocks noChangeArrowheads="1"/>
            </p:cNvSpPr>
            <p:nvPr/>
          </p:nvSpPr>
          <p:spPr bwMode="auto">
            <a:xfrm>
              <a:off x="2678" y="1821"/>
              <a:ext cx="1273" cy="407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  <a:cs typeface="Arial" pitchFamily="34" charset="0"/>
                </a:rPr>
                <a:t>a is major clause</a:t>
              </a:r>
            </a:p>
          </p:txBody>
        </p:sp>
        <p:sp>
          <p:nvSpPr>
            <p:cNvPr id="30737" name="Oval 9"/>
            <p:cNvSpPr>
              <a:spLocks noChangeArrowheads="1"/>
            </p:cNvSpPr>
            <p:nvPr/>
          </p:nvSpPr>
          <p:spPr bwMode="auto">
            <a:xfrm rot="4710281">
              <a:off x="752" y="1834"/>
              <a:ext cx="648" cy="81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062163" y="3790950"/>
            <a:ext cx="5214937" cy="1185863"/>
            <a:chOff x="666" y="1821"/>
            <a:chExt cx="3285" cy="747"/>
          </a:xfrm>
        </p:grpSpPr>
        <p:sp>
          <p:nvSpPr>
            <p:cNvPr id="30732" name="Line 10"/>
            <p:cNvSpPr>
              <a:spLocks noChangeShapeType="1"/>
            </p:cNvSpPr>
            <p:nvPr/>
          </p:nvSpPr>
          <p:spPr bwMode="auto">
            <a:xfrm flipV="1">
              <a:off x="1484" y="1951"/>
              <a:ext cx="1195" cy="2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3" name="Text Box 11"/>
            <p:cNvSpPr txBox="1">
              <a:spLocks noChangeArrowheads="1"/>
            </p:cNvSpPr>
            <p:nvPr/>
          </p:nvSpPr>
          <p:spPr bwMode="auto">
            <a:xfrm>
              <a:off x="2678" y="1821"/>
              <a:ext cx="1273" cy="407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  <a:cs typeface="Arial" pitchFamily="34" charset="0"/>
                </a:rPr>
                <a:t>b is major clause</a:t>
              </a:r>
            </a:p>
          </p:txBody>
        </p:sp>
        <p:sp>
          <p:nvSpPr>
            <p:cNvPr id="30734" name="Oval 9"/>
            <p:cNvSpPr>
              <a:spLocks noChangeArrowheads="1"/>
            </p:cNvSpPr>
            <p:nvPr/>
          </p:nvSpPr>
          <p:spPr bwMode="auto">
            <a:xfrm rot="4710281">
              <a:off x="752" y="1834"/>
              <a:ext cx="648" cy="81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0" name="직선 연결선 19"/>
          <p:cNvCxnSpPr/>
          <p:nvPr/>
        </p:nvCxnSpPr>
        <p:spPr bwMode="auto">
          <a:xfrm flipV="1">
            <a:off x="675503" y="3797643"/>
            <a:ext cx="2759675" cy="823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  <p:bldP spid="21402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Resolving the Ambiguity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3381375"/>
            <a:ext cx="8956675" cy="3071813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This question caused confusion among testers for years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Considering this carefully leads to three separate criteria :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Minor clauses 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do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need to be the same (RACC)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Minor clauses </a:t>
            </a:r>
            <a:r>
              <a:rPr lang="en-US" altLang="ko-KR" sz="1800" u="sng" dirty="0">
                <a:latin typeface="Arial" pitchFamily="34" charset="0"/>
                <a:cs typeface="Arial" pitchFamily="34" charset="0"/>
              </a:rPr>
              <a:t>do not</a:t>
            </a:r>
            <a:r>
              <a:rPr lang="en-US" altLang="ko-KR" sz="1800" dirty="0">
                <a:latin typeface="Arial" pitchFamily="34" charset="0"/>
                <a:cs typeface="Arial" pitchFamily="34" charset="0"/>
              </a:rPr>
              <a:t> need to be the same 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force the predicate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to become both true and false (CACC)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552450" y="1298754"/>
            <a:ext cx="3279775" cy="1615827"/>
          </a:xfrm>
          <a:prstGeom prst="rect">
            <a:avLst/>
          </a:prstGeom>
          <a:solidFill>
            <a:srgbClr val="0033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1800" u="sng">
                <a:latin typeface="Arial" pitchFamily="34" charset="0"/>
                <a:cs typeface="Arial" pitchFamily="34" charset="0"/>
              </a:rPr>
              <a:t>p = a </a:t>
            </a:r>
            <a:r>
              <a:rPr lang="en-US" sz="1800" u="sng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 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(b </a:t>
            </a:r>
            <a:r>
              <a:rPr lang="en-US" sz="1800" u="sng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 c)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Major clause : </a:t>
            </a:r>
            <a:r>
              <a:rPr lang="en-US" sz="1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true, b = false, c = true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false, b = false, c = false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28888" y="2014716"/>
            <a:ext cx="4911725" cy="1081088"/>
            <a:chOff x="1593" y="1052"/>
            <a:chExt cx="3094" cy="681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593" y="1202"/>
              <a:ext cx="1532" cy="531"/>
              <a:chOff x="1593" y="1202"/>
              <a:chExt cx="1532" cy="531"/>
            </a:xfrm>
          </p:grpSpPr>
          <p:sp>
            <p:nvSpPr>
              <p:cNvPr id="31755" name="Oval 7"/>
              <p:cNvSpPr>
                <a:spLocks noChangeArrowheads="1"/>
              </p:cNvSpPr>
              <p:nvPr/>
            </p:nvSpPr>
            <p:spPr bwMode="auto">
              <a:xfrm>
                <a:off x="1593" y="1474"/>
                <a:ext cx="777" cy="259"/>
              </a:xfrm>
              <a:prstGeom prst="ellipse">
                <a:avLst/>
              </a:prstGeom>
              <a:solidFill>
                <a:srgbClr val="0033CC"/>
              </a:solidFill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56" name="Text Box 8"/>
              <p:cNvSpPr txBox="1">
                <a:spLocks noChangeArrowheads="1"/>
              </p:cNvSpPr>
              <p:nvPr/>
            </p:nvSpPr>
            <p:spPr bwMode="auto">
              <a:xfrm>
                <a:off x="1632" y="1478"/>
                <a:ext cx="698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c = false</a:t>
                </a:r>
              </a:p>
            </p:txBody>
          </p:sp>
          <p:sp>
            <p:nvSpPr>
              <p:cNvPr id="31757" name="Line 10"/>
              <p:cNvSpPr>
                <a:spLocks noChangeShapeType="1"/>
              </p:cNvSpPr>
              <p:nvPr/>
            </p:nvSpPr>
            <p:spPr bwMode="auto">
              <a:xfrm flipV="1">
                <a:off x="2362" y="1202"/>
                <a:ext cx="763" cy="40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sz="18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754" name="Text Box 14"/>
            <p:cNvSpPr txBox="1">
              <a:spLocks noChangeArrowheads="1"/>
            </p:cNvSpPr>
            <p:nvPr/>
          </p:nvSpPr>
          <p:spPr bwMode="auto">
            <a:xfrm>
              <a:off x="3130" y="1052"/>
              <a:ext cx="1557" cy="25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Is this allowed 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Restricted Active Clause Coverage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4181475"/>
            <a:ext cx="8956675" cy="2271713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This has been a common interpretation of MCDC by aviation developers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Often called “unique-cause MCDC”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RACC often leads to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infeasible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test requirements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441325" y="1353903"/>
            <a:ext cx="8262938" cy="240065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Restricted Active Clause Coverage (RACC)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For each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and each major clause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choose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so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determines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 TR has two requirements for each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true and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false.  </a:t>
            </a: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values chosen for the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must be the same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when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is true as when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is false, that is, it is required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= true) 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= false)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for all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  <p:bldP spid="22221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076325"/>
          </a:xfrm>
        </p:spPr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Covering Logic Expressions 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182688"/>
            <a:ext cx="8956675" cy="52705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Logic expressions show up in many situations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Covering logic expressions is required by the US Federal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Aviation Administration for safety critical software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Logical expressions can come from many sources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Decisions in programs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FSMs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statecharts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Requirements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Tests are intended to choose some subset of the total number of truth assignments to the expressions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Correlated Active Clause Coverage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4181475"/>
            <a:ext cx="8956675" cy="2271713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 more recent interpretation</a:t>
            </a:r>
          </a:p>
          <a:p>
            <a:pPr lvl="1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Also known as “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Masking MCDC”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Implicitly allows minor clauses to have different values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Explicitly satisfies (subsumes) predicate coverage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511664" y="1698552"/>
            <a:ext cx="8262938" cy="240065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Correlated Active Clause Coverage (CACC)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: For each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and each major clause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choose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 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so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determines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 TR has two requirements for each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evaluates to true and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false.  </a:t>
            </a: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values chosen for the minor clauses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must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cause </a:t>
            </a:r>
            <a:r>
              <a:rPr lang="en-US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to be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true for one value of the major clause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and false for the other, that is, it is required that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= true) != p(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= false)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  <p:bldP spid="22835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219950" y="6481763"/>
            <a:ext cx="1905000" cy="323850"/>
          </a:xfrm>
          <a:noFill/>
        </p:spPr>
        <p:txBody>
          <a:bodyPr/>
          <a:lstStyle/>
          <a:p>
            <a:fld id="{33A93F97-08EB-4C2D-8088-D063FC6B703F}" type="slidenum">
              <a:rPr lang="en-US" smtClean="0">
                <a:cs typeface="Arial" pitchFamily="34" charset="0"/>
              </a:rPr>
              <a:pPr/>
              <a:t>21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6038"/>
            <a:ext cx="7772400" cy="80010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CACC and RACC</a:t>
            </a:r>
          </a:p>
        </p:txBody>
      </p:sp>
      <p:graphicFrame>
        <p:nvGraphicFramePr>
          <p:cNvPr id="244921" name="Group 185"/>
          <p:cNvGraphicFramePr>
            <a:graphicFrameLocks noGrp="1"/>
          </p:cNvGraphicFramePr>
          <p:nvPr>
            <p:ph sz="half" idx="4294967295"/>
          </p:nvPr>
        </p:nvGraphicFramePr>
        <p:xfrm>
          <a:off x="93663" y="860425"/>
          <a:ext cx="4100512" cy="2838451"/>
        </p:xfrm>
        <a:graphic>
          <a:graphicData uri="http://schemas.openxmlformats.org/drawingml/2006/table">
            <a:tbl>
              <a:tblPr/>
              <a:tblGrid>
                <a:gridCol w="449262"/>
                <a:gridCol w="496888"/>
                <a:gridCol w="495300"/>
                <a:gridCol w="527050"/>
                <a:gridCol w="2132012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(b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4922" name="Group 186"/>
          <p:cNvGraphicFramePr>
            <a:graphicFrameLocks noGrp="1"/>
          </p:cNvGraphicFramePr>
          <p:nvPr>
            <p:ph sz="quarter" idx="4294967295"/>
          </p:nvPr>
        </p:nvGraphicFramePr>
        <p:xfrm>
          <a:off x="4868863" y="860425"/>
          <a:ext cx="4181475" cy="2819402"/>
        </p:xfrm>
        <a:graphic>
          <a:graphicData uri="http://schemas.openxmlformats.org/drawingml/2006/table">
            <a:tbl>
              <a:tblPr/>
              <a:tblGrid>
                <a:gridCol w="465137"/>
                <a:gridCol w="514350"/>
                <a:gridCol w="514350"/>
                <a:gridCol w="547688"/>
                <a:gridCol w="213995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(b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83"/>
          <p:cNvGrpSpPr>
            <a:grpSpLocks/>
          </p:cNvGrpSpPr>
          <p:nvPr/>
        </p:nvGrpSpPr>
        <p:grpSpPr bwMode="auto">
          <a:xfrm>
            <a:off x="342900" y="2890838"/>
            <a:ext cx="4057650" cy="3567112"/>
            <a:chOff x="216" y="1821"/>
            <a:chExt cx="2556" cy="2247"/>
          </a:xfrm>
        </p:grpSpPr>
        <p:sp>
          <p:nvSpPr>
            <p:cNvPr id="35966" name="Text Box 109"/>
            <p:cNvSpPr txBox="1">
              <a:spLocks noChangeArrowheads="1"/>
            </p:cNvSpPr>
            <p:nvPr/>
          </p:nvSpPr>
          <p:spPr bwMode="auto">
            <a:xfrm>
              <a:off x="216" y="3234"/>
              <a:ext cx="2556" cy="834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CACC </a:t>
              </a:r>
              <a:r>
                <a:rPr lang="en-US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can be satisfied by choosing any of rows 1, 2, 3 AND any of rows 5, 6, 7 – a total of nine pairs</a:t>
              </a:r>
            </a:p>
          </p:txBody>
        </p:sp>
        <p:sp>
          <p:nvSpPr>
            <p:cNvPr id="35967" name="Line 110"/>
            <p:cNvSpPr>
              <a:spLocks noChangeShapeType="1"/>
            </p:cNvSpPr>
            <p:nvPr/>
          </p:nvSpPr>
          <p:spPr bwMode="auto">
            <a:xfrm flipV="1">
              <a:off x="1505" y="1821"/>
              <a:ext cx="302" cy="141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184"/>
          <p:cNvGrpSpPr>
            <a:grpSpLocks/>
          </p:cNvGrpSpPr>
          <p:nvPr/>
        </p:nvGrpSpPr>
        <p:grpSpPr bwMode="auto">
          <a:xfrm>
            <a:off x="4743450" y="3141663"/>
            <a:ext cx="4057650" cy="2874962"/>
            <a:chOff x="2988" y="1979"/>
            <a:chExt cx="2556" cy="1811"/>
          </a:xfrm>
        </p:grpSpPr>
        <p:sp>
          <p:nvSpPr>
            <p:cNvPr id="35964" name="Text Box 112"/>
            <p:cNvSpPr txBox="1">
              <a:spLocks noChangeArrowheads="1"/>
            </p:cNvSpPr>
            <p:nvPr/>
          </p:nvSpPr>
          <p:spPr bwMode="auto">
            <a:xfrm>
              <a:off x="2988" y="3330"/>
              <a:ext cx="2556" cy="46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RACC </a:t>
              </a:r>
              <a:r>
                <a:rPr lang="en-US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can only be satisfied by one of the three pairs above</a:t>
              </a:r>
            </a:p>
          </p:txBody>
        </p:sp>
        <p:sp>
          <p:nvSpPr>
            <p:cNvPr id="35965" name="Line 113"/>
            <p:cNvSpPr>
              <a:spLocks noChangeShapeType="1"/>
            </p:cNvSpPr>
            <p:nvPr/>
          </p:nvSpPr>
          <p:spPr bwMode="auto">
            <a:xfrm flipV="1">
              <a:off x="4270" y="1979"/>
              <a:ext cx="474" cy="13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63"/>
          <p:cNvGrpSpPr>
            <a:grpSpLocks/>
          </p:cNvGrpSpPr>
          <p:nvPr/>
        </p:nvGrpSpPr>
        <p:grpSpPr bwMode="auto">
          <a:xfrm>
            <a:off x="5324475" y="1085850"/>
            <a:ext cx="514350" cy="2562225"/>
            <a:chOff x="3354" y="684"/>
            <a:chExt cx="324" cy="1614"/>
          </a:xfrm>
        </p:grpSpPr>
        <p:grpSp>
          <p:nvGrpSpPr>
            <p:cNvPr id="5" name="Group 158"/>
            <p:cNvGrpSpPr>
              <a:grpSpLocks/>
            </p:cNvGrpSpPr>
            <p:nvPr/>
          </p:nvGrpSpPr>
          <p:grpSpPr bwMode="auto">
            <a:xfrm>
              <a:off x="3354" y="684"/>
              <a:ext cx="324" cy="1608"/>
              <a:chOff x="3354" y="684"/>
              <a:chExt cx="324" cy="1608"/>
            </a:xfrm>
          </p:grpSpPr>
          <p:sp>
            <p:nvSpPr>
              <p:cNvPr id="35960" name="Rectangle 154"/>
              <p:cNvSpPr>
                <a:spLocks noChangeArrowheads="1"/>
              </p:cNvSpPr>
              <p:nvPr/>
            </p:nvSpPr>
            <p:spPr bwMode="auto">
              <a:xfrm>
                <a:off x="3354" y="684"/>
                <a:ext cx="324" cy="1608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61" name="Line 155"/>
              <p:cNvSpPr>
                <a:spLocks noChangeShapeType="1"/>
              </p:cNvSpPr>
              <p:nvPr/>
            </p:nvSpPr>
            <p:spPr bwMode="auto">
              <a:xfrm>
                <a:off x="3357" y="915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62" name="Line 156"/>
              <p:cNvSpPr>
                <a:spLocks noChangeShapeType="1"/>
              </p:cNvSpPr>
              <p:nvPr/>
            </p:nvSpPr>
            <p:spPr bwMode="auto">
              <a:xfrm>
                <a:off x="3357" y="1374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63" name="Line 157"/>
              <p:cNvSpPr>
                <a:spLocks noChangeShapeType="1"/>
              </p:cNvSpPr>
              <p:nvPr/>
            </p:nvSpPr>
            <p:spPr bwMode="auto">
              <a:xfrm>
                <a:off x="3357" y="1833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5956" name="Text Box 159"/>
            <p:cNvSpPr txBox="1">
              <a:spLocks noChangeArrowheads="1"/>
            </p:cNvSpPr>
            <p:nvPr/>
          </p:nvSpPr>
          <p:spPr bwMode="auto">
            <a:xfrm>
              <a:off x="3411" y="951"/>
              <a:ext cx="210" cy="4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sp>
          <p:nvSpPr>
            <p:cNvPr id="35957" name="Text Box 160"/>
            <p:cNvSpPr txBox="1">
              <a:spLocks noChangeArrowheads="1"/>
            </p:cNvSpPr>
            <p:nvPr/>
          </p:nvSpPr>
          <p:spPr bwMode="auto">
            <a:xfrm>
              <a:off x="3411" y="1404"/>
              <a:ext cx="210" cy="4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sp>
          <p:nvSpPr>
            <p:cNvPr id="35958" name="Text Box 161"/>
            <p:cNvSpPr txBox="1">
              <a:spLocks noChangeArrowheads="1"/>
            </p:cNvSpPr>
            <p:nvPr/>
          </p:nvSpPr>
          <p:spPr bwMode="auto">
            <a:xfrm>
              <a:off x="3411" y="1869"/>
              <a:ext cx="210" cy="42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sp>
          <p:nvSpPr>
            <p:cNvPr id="35959" name="Text Box 162"/>
            <p:cNvSpPr txBox="1">
              <a:spLocks noChangeArrowheads="1"/>
            </p:cNvSpPr>
            <p:nvPr/>
          </p:nvSpPr>
          <p:spPr bwMode="auto">
            <a:xfrm>
              <a:off x="3411" y="717"/>
              <a:ext cx="210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6" name="Group 175"/>
          <p:cNvGrpSpPr>
            <a:grpSpLocks/>
          </p:cNvGrpSpPr>
          <p:nvPr/>
        </p:nvGrpSpPr>
        <p:grpSpPr bwMode="auto">
          <a:xfrm>
            <a:off x="581025" y="1085850"/>
            <a:ext cx="514350" cy="2579688"/>
            <a:chOff x="366" y="684"/>
            <a:chExt cx="324" cy="1625"/>
          </a:xfrm>
        </p:grpSpPr>
        <p:sp>
          <p:nvSpPr>
            <p:cNvPr id="35949" name="Rectangle 167"/>
            <p:cNvSpPr>
              <a:spLocks noChangeArrowheads="1"/>
            </p:cNvSpPr>
            <p:nvPr/>
          </p:nvSpPr>
          <p:spPr bwMode="auto">
            <a:xfrm>
              <a:off x="366" y="684"/>
              <a:ext cx="324" cy="1623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50" name="Line 168"/>
            <p:cNvSpPr>
              <a:spLocks noChangeShapeType="1"/>
            </p:cNvSpPr>
            <p:nvPr/>
          </p:nvSpPr>
          <p:spPr bwMode="auto">
            <a:xfrm>
              <a:off x="369" y="914"/>
              <a:ext cx="3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51" name="Line 170"/>
            <p:cNvSpPr>
              <a:spLocks noChangeShapeType="1"/>
            </p:cNvSpPr>
            <p:nvPr/>
          </p:nvSpPr>
          <p:spPr bwMode="auto">
            <a:xfrm>
              <a:off x="369" y="1613"/>
              <a:ext cx="3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52" name="Text Box 171"/>
            <p:cNvSpPr txBox="1">
              <a:spLocks noChangeArrowheads="1"/>
            </p:cNvSpPr>
            <p:nvPr/>
          </p:nvSpPr>
          <p:spPr bwMode="auto">
            <a:xfrm>
              <a:off x="423" y="957"/>
              <a:ext cx="210" cy="6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35953" name="Text Box 172"/>
            <p:cNvSpPr txBox="1">
              <a:spLocks noChangeArrowheads="1"/>
            </p:cNvSpPr>
            <p:nvPr/>
          </p:nvSpPr>
          <p:spPr bwMode="auto">
            <a:xfrm>
              <a:off x="432" y="1647"/>
              <a:ext cx="210" cy="6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F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F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sp>
          <p:nvSpPr>
            <p:cNvPr id="35954" name="Text Box 174"/>
            <p:cNvSpPr txBox="1">
              <a:spLocks noChangeArrowheads="1"/>
            </p:cNvSpPr>
            <p:nvPr/>
          </p:nvSpPr>
          <p:spPr bwMode="auto">
            <a:xfrm>
              <a:off x="423" y="723"/>
              <a:ext cx="210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7" name="Group 179"/>
          <p:cNvGrpSpPr>
            <a:grpSpLocks/>
          </p:cNvGrpSpPr>
          <p:nvPr/>
        </p:nvGrpSpPr>
        <p:grpSpPr bwMode="auto">
          <a:xfrm>
            <a:off x="265113" y="3362325"/>
            <a:ext cx="1600200" cy="1492250"/>
            <a:chOff x="167" y="2118"/>
            <a:chExt cx="1008" cy="940"/>
          </a:xfrm>
        </p:grpSpPr>
        <p:sp>
          <p:nvSpPr>
            <p:cNvPr id="35947" name="Text Box 177"/>
            <p:cNvSpPr txBox="1">
              <a:spLocks noChangeArrowheads="1"/>
            </p:cNvSpPr>
            <p:nvPr/>
          </p:nvSpPr>
          <p:spPr bwMode="auto">
            <a:xfrm>
              <a:off x="167" y="2612"/>
              <a:ext cx="1008" cy="446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major clause</a:t>
              </a:r>
              <a:endPara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48" name="Line 178"/>
            <p:cNvSpPr>
              <a:spLocks noChangeShapeType="1"/>
            </p:cNvSpPr>
            <p:nvPr/>
          </p:nvSpPr>
          <p:spPr bwMode="auto">
            <a:xfrm flipH="1" flipV="1">
              <a:off x="613" y="2118"/>
              <a:ext cx="51" cy="4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180"/>
          <p:cNvGrpSpPr>
            <a:grpSpLocks/>
          </p:cNvGrpSpPr>
          <p:nvPr/>
        </p:nvGrpSpPr>
        <p:grpSpPr bwMode="auto">
          <a:xfrm>
            <a:off x="5046663" y="3321050"/>
            <a:ext cx="1600200" cy="1492250"/>
            <a:chOff x="167" y="2118"/>
            <a:chExt cx="1008" cy="940"/>
          </a:xfrm>
        </p:grpSpPr>
        <p:sp>
          <p:nvSpPr>
            <p:cNvPr id="35945" name="Text Box 181"/>
            <p:cNvSpPr txBox="1">
              <a:spLocks noChangeArrowheads="1"/>
            </p:cNvSpPr>
            <p:nvPr/>
          </p:nvSpPr>
          <p:spPr bwMode="auto">
            <a:xfrm>
              <a:off x="167" y="2612"/>
              <a:ext cx="1008" cy="446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major clause</a:t>
              </a:r>
              <a:endPara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46" name="Line 182"/>
            <p:cNvSpPr>
              <a:spLocks noChangeShapeType="1"/>
            </p:cNvSpPr>
            <p:nvPr/>
          </p:nvSpPr>
          <p:spPr bwMode="auto">
            <a:xfrm flipH="1" flipV="1">
              <a:off x="613" y="2118"/>
              <a:ext cx="51" cy="4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4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856"/>
            <a:ext cx="8229600" cy="1143000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Inactive Clause Coverage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057377"/>
            <a:ext cx="8956675" cy="1776413"/>
          </a:xfrm>
        </p:spPr>
        <p:txBody>
          <a:bodyPr/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The active clause coverage criteria ensure that “major”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clauses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do affect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predicates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Inactive clause coverage takes the opposite approach – major clauses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do not affect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predicates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441325" y="3105252"/>
            <a:ext cx="8262938" cy="286232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Inactive Clause Coverage (ICC)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: For each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and each major clause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choose minor clauses </a:t>
            </a:r>
            <a:r>
              <a:rPr lang="en-US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!=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so that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does not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determine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TR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has </a:t>
            </a:r>
            <a:r>
              <a:rPr lang="en-US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four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requirements for each </a:t>
            </a:r>
            <a:r>
              <a:rPr lang="en-US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evaluates to true with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true</a:t>
            </a: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evaluates to false with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true</a:t>
            </a: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evaluates to true with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false, and </a:t>
            </a: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50000"/>
              </a:spcBef>
              <a:buAutoNum type="arabicParenBoth"/>
              <a:defRPr/>
            </a:pPr>
            <a:r>
              <a:rPr lang="en-US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evaluates to false with 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false.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General and Restricted ICC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118386"/>
            <a:ext cx="8794750" cy="1344613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Unlike ACC, the notion of correlation is not relevant</a:t>
            </a:r>
          </a:p>
          <a:p>
            <a:pPr lvl="1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8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does not determine p, so cannot correlate with p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Predicate coverage is always guaranteed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452438" y="2525713"/>
            <a:ext cx="8262937" cy="1477328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General Inactive Clause Coverage (GICC) 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For each 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and each major clause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Cp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choose minor clauses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 !=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so that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does not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determine 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 The values chosen for the minor clauses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do not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need to be the same when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is true as when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is false, that is,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= true) =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= false)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for all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OR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= true) !=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= false)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for all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455613" y="4651375"/>
            <a:ext cx="8262937" cy="1477328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Restricted Inactive Clause Coverage (RICC) 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For each 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and each major clause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Cp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choose minor clauses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 !=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so that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does not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determine 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  The values chosen for the minor clauses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must be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the same when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is true as when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is false, that is, it is required that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= true) =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= false)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for all </a:t>
            </a:r>
            <a:r>
              <a:rPr lang="en-US" sz="1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8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</a:t>
            </a: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animBg="1" autoUpdateAnimBg="0"/>
      <p:bldP spid="22426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19949" y="6489700"/>
            <a:ext cx="1981265" cy="323850"/>
          </a:xfrm>
          <a:prstGeom prst="rect">
            <a:avLst/>
          </a:prstGeom>
          <a:noFill/>
        </p:spPr>
        <p:txBody>
          <a:bodyPr/>
          <a:lstStyle/>
          <a:p>
            <a:fld id="{D78CA8A7-DB6E-4B19-8DAE-D86B961EB7BA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6"/>
          <p:cNvSpPr>
            <a:spLocks noGrp="1" noChangeArrowheads="1"/>
          </p:cNvSpPr>
          <p:nvPr>
            <p:ph type="title"/>
          </p:nvPr>
        </p:nvSpPr>
        <p:spPr>
          <a:xfrm>
            <a:off x="253219" y="96838"/>
            <a:ext cx="8613878" cy="939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Logic Coverage Criteria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Subsumption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353516" y="914400"/>
            <a:ext cx="6662214" cy="5454650"/>
            <a:chOff x="1079" y="576"/>
            <a:chExt cx="3827" cy="3436"/>
          </a:xfrm>
        </p:grpSpPr>
        <p:sp>
          <p:nvSpPr>
            <p:cNvPr id="38919" name="Rectangle 4"/>
            <p:cNvSpPr>
              <a:spLocks noChangeArrowheads="1"/>
            </p:cNvSpPr>
            <p:nvPr/>
          </p:nvSpPr>
          <p:spPr bwMode="auto">
            <a:xfrm>
              <a:off x="3168" y="1610"/>
              <a:ext cx="255" cy="199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982" y="3484"/>
              <a:ext cx="801" cy="526"/>
              <a:chOff x="2332" y="3448"/>
              <a:chExt cx="801" cy="526"/>
            </a:xfrm>
          </p:grpSpPr>
          <p:sp>
            <p:nvSpPr>
              <p:cNvPr id="38951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CC</a:t>
                </a:r>
              </a:p>
            </p:txBody>
          </p:sp>
          <p:sp>
            <p:nvSpPr>
              <p:cNvPr id="38952" name="Line 12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292" y="3486"/>
              <a:ext cx="780" cy="526"/>
              <a:chOff x="2342" y="2730"/>
              <a:chExt cx="780" cy="526"/>
            </a:xfrm>
          </p:grpSpPr>
          <p:sp>
            <p:nvSpPr>
              <p:cNvPr id="38949" name="Text Box 14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Predicate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PC</a:t>
                </a:r>
              </a:p>
            </p:txBody>
          </p:sp>
          <p:sp>
            <p:nvSpPr>
              <p:cNvPr id="38950" name="Line 15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266" y="576"/>
              <a:ext cx="1229" cy="512"/>
              <a:chOff x="3145" y="576"/>
              <a:chExt cx="1099" cy="512"/>
            </a:xfrm>
          </p:grpSpPr>
          <p:sp>
            <p:nvSpPr>
              <p:cNvPr id="38947" name="Text Box 23"/>
              <p:cNvSpPr txBox="1">
                <a:spLocks noChangeArrowheads="1"/>
              </p:cNvSpPr>
              <p:nvPr/>
            </p:nvSpPr>
            <p:spPr bwMode="auto">
              <a:xfrm>
                <a:off x="3145" y="576"/>
                <a:ext cx="1099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Combinatorial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CoC</a:t>
                </a:r>
                <a:endParaRPr lang="en-US" sz="1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48" name="Line 24"/>
              <p:cNvSpPr>
                <a:spLocks noChangeShapeType="1"/>
              </p:cNvSpPr>
              <p:nvPr/>
            </p:nvSpPr>
            <p:spPr bwMode="auto">
              <a:xfrm>
                <a:off x="3225" y="899"/>
                <a:ext cx="93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8923" name="Line 37"/>
            <p:cNvSpPr>
              <a:spLocks noChangeShapeType="1"/>
            </p:cNvSpPr>
            <p:nvPr/>
          </p:nvSpPr>
          <p:spPr bwMode="auto">
            <a:xfrm flipH="1">
              <a:off x="3768" y="2591"/>
              <a:ext cx="626" cy="89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5" name="Line 39"/>
            <p:cNvSpPr>
              <a:spLocks noChangeShapeType="1"/>
            </p:cNvSpPr>
            <p:nvPr/>
          </p:nvSpPr>
          <p:spPr bwMode="auto">
            <a:xfrm>
              <a:off x="2062" y="2531"/>
              <a:ext cx="1352" cy="94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6" name="Line 41"/>
            <p:cNvSpPr>
              <a:spLocks noChangeShapeType="1"/>
            </p:cNvSpPr>
            <p:nvPr/>
          </p:nvSpPr>
          <p:spPr bwMode="auto">
            <a:xfrm>
              <a:off x="3273" y="1103"/>
              <a:ext cx="131" cy="18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7" name="Line 46"/>
            <p:cNvSpPr>
              <a:spLocks noChangeShapeType="1"/>
            </p:cNvSpPr>
            <p:nvPr/>
          </p:nvSpPr>
          <p:spPr bwMode="auto">
            <a:xfrm>
              <a:off x="3989" y="1813"/>
              <a:ext cx="272" cy="38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437" y="1291"/>
              <a:ext cx="1200" cy="637"/>
              <a:chOff x="3153" y="1294"/>
              <a:chExt cx="1092" cy="637"/>
            </a:xfrm>
          </p:grpSpPr>
          <p:sp>
            <p:nvSpPr>
              <p:cNvPr id="38945" name="Text Box 20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637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Restricted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RACC</a:t>
                </a:r>
              </a:p>
            </p:txBody>
          </p:sp>
          <p:sp>
            <p:nvSpPr>
              <p:cNvPr id="38946" name="Line 21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987" y="1290"/>
              <a:ext cx="1336" cy="637"/>
              <a:chOff x="3153" y="1294"/>
              <a:chExt cx="1092" cy="637"/>
            </a:xfrm>
          </p:grpSpPr>
          <p:sp>
            <p:nvSpPr>
              <p:cNvPr id="38943" name="Text Box 48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637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Restricted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RICC</a:t>
                </a:r>
              </a:p>
            </p:txBody>
          </p:sp>
          <p:sp>
            <p:nvSpPr>
              <p:cNvPr id="38944" name="Line 49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079" y="2235"/>
              <a:ext cx="1308" cy="526"/>
              <a:chOff x="3153" y="1523"/>
              <a:chExt cx="1092" cy="526"/>
            </a:xfrm>
          </p:grpSpPr>
          <p:sp>
            <p:nvSpPr>
              <p:cNvPr id="38939" name="Text Box 51"/>
              <p:cNvSpPr txBox="1">
                <a:spLocks noChangeArrowheads="1"/>
              </p:cNvSpPr>
              <p:nvPr/>
            </p:nvSpPr>
            <p:spPr bwMode="auto">
              <a:xfrm>
                <a:off x="3153" y="1523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Correlated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CACC</a:t>
                </a:r>
              </a:p>
            </p:txBody>
          </p:sp>
          <p:sp>
            <p:nvSpPr>
              <p:cNvPr id="38940" name="Line 52"/>
              <p:cNvSpPr>
                <a:spLocks noChangeShapeType="1"/>
              </p:cNvSpPr>
              <p:nvPr/>
            </p:nvSpPr>
            <p:spPr bwMode="auto">
              <a:xfrm>
                <a:off x="3233" y="1840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3599" y="2215"/>
              <a:ext cx="1307" cy="526"/>
              <a:chOff x="2873" y="1455"/>
              <a:chExt cx="1092" cy="526"/>
            </a:xfrm>
          </p:grpSpPr>
          <p:sp>
            <p:nvSpPr>
              <p:cNvPr id="38937" name="Text Box 57"/>
              <p:cNvSpPr txBox="1">
                <a:spLocks noChangeArrowheads="1"/>
              </p:cNvSpPr>
              <p:nvPr/>
            </p:nvSpPr>
            <p:spPr bwMode="auto">
              <a:xfrm>
                <a:off x="2873" y="1455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General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GICC</a:t>
                </a:r>
              </a:p>
            </p:txBody>
          </p:sp>
          <p:sp>
            <p:nvSpPr>
              <p:cNvPr id="38938" name="Line 58"/>
              <p:cNvSpPr>
                <a:spLocks noChangeShapeType="1"/>
              </p:cNvSpPr>
              <p:nvPr/>
            </p:nvSpPr>
            <p:spPr bwMode="auto">
              <a:xfrm>
                <a:off x="2930" y="1763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8933" name="Line 63"/>
            <p:cNvSpPr>
              <a:spLocks noChangeShapeType="1"/>
            </p:cNvSpPr>
            <p:nvPr/>
          </p:nvSpPr>
          <p:spPr bwMode="auto">
            <a:xfrm flipH="1">
              <a:off x="2313" y="1106"/>
              <a:ext cx="188" cy="17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4" name="Line 65"/>
            <p:cNvSpPr>
              <a:spLocks noChangeShapeType="1"/>
            </p:cNvSpPr>
            <p:nvPr/>
          </p:nvSpPr>
          <p:spPr bwMode="auto">
            <a:xfrm flipH="1">
              <a:off x="1713" y="1931"/>
              <a:ext cx="269" cy="29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5" name="Line 66"/>
            <p:cNvSpPr>
              <a:spLocks noChangeShapeType="1"/>
            </p:cNvSpPr>
            <p:nvPr/>
          </p:nvSpPr>
          <p:spPr bwMode="auto">
            <a:xfrm>
              <a:off x="1762" y="2761"/>
              <a:ext cx="593" cy="71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6" name="Line 67"/>
            <p:cNvSpPr>
              <a:spLocks noChangeShapeType="1"/>
            </p:cNvSpPr>
            <p:nvPr/>
          </p:nvSpPr>
          <p:spPr bwMode="auto">
            <a:xfrm flipH="1">
              <a:off x="2565" y="2747"/>
              <a:ext cx="1696" cy="72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01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96838"/>
            <a:ext cx="7989888" cy="915987"/>
          </a:xfrm>
        </p:spPr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Making Clauses Determine a Predicate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Finding values for minor clauses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easy for simple predicates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But how to find values for more complicated predicates 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Definitional approach:</a:t>
            </a:r>
          </a:p>
          <a:p>
            <a:pPr lvl="1"/>
            <a:r>
              <a:rPr lang="en-U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c=true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is predicate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with every occurrence of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replaced by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true</a:t>
            </a:r>
          </a:p>
          <a:p>
            <a:pPr lvl="1"/>
            <a:r>
              <a:rPr lang="en-U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c=false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is predicate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with every occurrence of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replaced by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false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To find values for the minor clauses, connect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3200" i="1" baseline="-25000" dirty="0" smtClean="0">
                <a:latin typeface="Arial" pitchFamily="34" charset="0"/>
                <a:cs typeface="Arial" pitchFamily="34" charset="0"/>
              </a:rPr>
              <a:t>c=true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3200" i="1" baseline="-25000" dirty="0" smtClean="0">
                <a:latin typeface="Arial" pitchFamily="34" charset="0"/>
                <a:cs typeface="Arial" pitchFamily="34" charset="0"/>
              </a:rPr>
              <a:t>c=false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with exclusive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pPr algn="ctr">
              <a:buFontTx/>
              <a:buNone/>
            </a:pPr>
            <a:r>
              <a:rPr lang="en-US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200" i="1" baseline="-250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 =  p</a:t>
            </a:r>
            <a:r>
              <a:rPr lang="en-US" sz="3200" i="1" baseline="-250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c=true</a:t>
            </a:r>
            <a:r>
              <a:rPr lang="en-US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</a:t>
            </a:r>
            <a:r>
              <a:rPr lang="en-US" i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en-US" sz="3200" i="1" baseline="-250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c=false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After solving,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3200" i="1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describes exactly the values needed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determine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Note that we have to calculate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┐</a:t>
            </a:r>
            <a:r>
              <a:rPr lang="en-US" altLang="ko-KR" sz="20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altLang="ko-KR" sz="2800" i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 </a:t>
            </a:r>
            <a:r>
              <a:rPr lang="en-US" altLang="ko-KR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/\ p=true 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and/or </a:t>
            </a:r>
            <a:r>
              <a:rPr lang="en-US" altLang="ko-KR" sz="20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┐p</a:t>
            </a:r>
            <a:r>
              <a:rPr lang="en-US" altLang="ko-KR" sz="2800" i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 </a:t>
            </a:r>
            <a:r>
              <a:rPr lang="en-US" altLang="ko-K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/\ </a:t>
            </a:r>
            <a:r>
              <a:rPr lang="en-US" altLang="ko-KR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p=false 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to get values for minor clauses for Inactive Coverage Criteria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Examples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249238" y="1095375"/>
            <a:ext cx="4032250" cy="176530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Arial" pitchFamily="34" charset="0"/>
                <a:cs typeface="Arial" pitchFamily="34" charset="0"/>
              </a:rPr>
              <a:t>p = a </a:t>
            </a:r>
            <a:r>
              <a:rPr lang="en-US" u="sng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u="sng">
                <a:latin typeface="Arial" pitchFamily="34" charset="0"/>
                <a:cs typeface="Arial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p</a:t>
            </a:r>
            <a:r>
              <a:rPr lang="en-US" sz="28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a=true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</a:t>
            </a:r>
            <a:r>
              <a:rPr lang="en-US">
                <a:latin typeface="Arial" pitchFamily="34" charset="0"/>
                <a:cs typeface="Arial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(true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b)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XOR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(false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true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XOR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4532313" y="1095375"/>
            <a:ext cx="4362450" cy="1782763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Arial" pitchFamily="34" charset="0"/>
                <a:cs typeface="Arial" pitchFamily="34" charset="0"/>
              </a:rPr>
              <a:t>p = a </a:t>
            </a:r>
            <a:r>
              <a:rPr lang="en-US" u="sng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u="sng">
                <a:latin typeface="Arial" pitchFamily="34" charset="0"/>
                <a:cs typeface="Arial" pitchFamily="34" charset="0"/>
              </a:rPr>
              <a:t> b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2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p</a:t>
            </a:r>
            <a:r>
              <a:rPr lang="en-US" sz="28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a=true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</a:t>
            </a:r>
            <a:r>
              <a:rPr lang="en-US">
                <a:latin typeface="Arial" pitchFamily="34" charset="0"/>
                <a:cs typeface="Arial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(true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(false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b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</a:t>
            </a:r>
            <a:r>
              <a:rPr lang="en-US">
                <a:latin typeface="Arial" pitchFamily="34" charset="0"/>
                <a:cs typeface="Arial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b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1503363" y="3163888"/>
            <a:ext cx="6135687" cy="2100262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Arial" pitchFamily="34" charset="0"/>
                <a:cs typeface="Arial" pitchFamily="34" charset="0"/>
              </a:rPr>
              <a:t>p = a </a:t>
            </a:r>
            <a:r>
              <a:rPr lang="en-US" u="sng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u="sng">
                <a:latin typeface="Arial" pitchFamily="34" charset="0"/>
                <a:cs typeface="Arial" pitchFamily="34" charset="0"/>
              </a:rPr>
              <a:t> (b </a:t>
            </a:r>
            <a:r>
              <a:rPr lang="en-US" u="sng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u="sng">
                <a:latin typeface="Arial" pitchFamily="34" charset="0"/>
                <a:cs typeface="Arial" pitchFamily="34" charset="0"/>
              </a:rPr>
              <a:t> 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p</a:t>
            </a:r>
            <a:r>
              <a:rPr lang="en-US" sz="28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a=true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</a:t>
            </a:r>
            <a:r>
              <a:rPr lang="en-US">
                <a:latin typeface="Arial" pitchFamily="34" charset="0"/>
                <a:cs typeface="Arial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(true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(b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c))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(false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true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¬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>
                <a:latin typeface="Arial" pitchFamily="34" charset="0"/>
                <a:cs typeface="Arial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811779" y="5522913"/>
            <a:ext cx="795655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NOT b 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NOT c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” means either </a:t>
            </a:r>
            <a:r>
              <a:rPr lang="en-US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can be false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RACC requires the same choice for both values of </a:t>
            </a:r>
            <a:r>
              <a:rPr lang="en-US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,  CACC does not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build="p" animBg="1"/>
      <p:bldP spid="226311" grpId="0" build="p" animBg="1"/>
      <p:bldP spid="226312" grpId="0" build="p" animBg="1"/>
      <p:bldP spid="22631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A More Subtle Example</a:t>
            </a: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1041400" y="1054100"/>
            <a:ext cx="7061200" cy="2100263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 dirty="0">
                <a:latin typeface="Arial" pitchFamily="34" charset="0"/>
                <a:cs typeface="Arial" pitchFamily="34" charset="0"/>
              </a:rPr>
              <a:t>p = ( a </a:t>
            </a:r>
            <a:r>
              <a:rPr lang="en-US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 b ) </a:t>
            </a:r>
            <a:r>
              <a:rPr lang="en-US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 ( a </a:t>
            </a:r>
            <a:r>
              <a:rPr lang="en-US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p</a:t>
            </a:r>
            <a:r>
              <a:rPr lang="en-US" sz="28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a=true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a=false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((true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(true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b))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((false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(false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b))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(b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true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false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true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593725" y="5522913"/>
            <a:ext cx="795655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always determines the value of this predicate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never determines the value – </a:t>
            </a:r>
            <a:r>
              <a:rPr lang="en-US" i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is irrelevant !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1041400" y="3344863"/>
            <a:ext cx="7061200" cy="2100262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Arial" pitchFamily="34" charset="0"/>
                <a:cs typeface="Arial" pitchFamily="34" charset="0"/>
              </a:rPr>
              <a:t>p = ( a </a:t>
            </a:r>
            <a:r>
              <a:rPr lang="en-US" u="sng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u="sng">
                <a:latin typeface="Arial" pitchFamily="34" charset="0"/>
                <a:cs typeface="Arial" pitchFamily="34" charset="0"/>
              </a:rPr>
              <a:t> b ) </a:t>
            </a:r>
            <a:r>
              <a:rPr lang="en-US" u="sng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u="sng">
                <a:latin typeface="Arial" pitchFamily="34" charset="0"/>
                <a:cs typeface="Arial" pitchFamily="34" charset="0"/>
              </a:rPr>
              <a:t> ( a </a:t>
            </a:r>
            <a:r>
              <a:rPr lang="en-US" u="sng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u="sng">
                <a:latin typeface="Arial" pitchFamily="34" charset="0"/>
                <a:cs typeface="Arial" pitchFamily="34" charset="0"/>
              </a:rPr>
              <a:t> </a:t>
            </a:r>
            <a:r>
              <a:rPr lang="en-US" u="sng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 u="sng">
                <a:latin typeface="Arial" pitchFamily="34" charset="0"/>
                <a:cs typeface="Arial" pitchFamily="34" charset="0"/>
              </a:rPr>
              <a:t> b)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p</a:t>
            </a:r>
            <a:r>
              <a:rPr lang="en-US" sz="28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b=true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</a:t>
            </a:r>
            <a:r>
              <a:rPr lang="en-US">
                <a:latin typeface="Arial" pitchFamily="34" charset="0"/>
                <a:cs typeface="Arial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b=false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((a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true)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true))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((a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false)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false))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(a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false)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(false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a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= 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build="p" animBg="1"/>
      <p:bldP spid="249862" grpId="0" build="p"/>
      <p:bldP spid="24986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Infeasible Test Requirements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Consider the predicate:</a:t>
            </a:r>
          </a:p>
          <a:p>
            <a:pPr algn="ctr">
              <a:buFontTx/>
              <a:buNone/>
            </a:pPr>
            <a:r>
              <a:rPr lang="en-US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(a &gt; b </a:t>
            </a:r>
            <a:r>
              <a:rPr lang="en-US" sz="2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b &gt; c) </a:t>
            </a:r>
            <a:r>
              <a:rPr lang="en-US" sz="2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c &gt; a</a:t>
            </a:r>
          </a:p>
          <a:p>
            <a:r>
              <a:rPr lang="en-US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(a &gt; b) = true, (b &gt; c) = true, (c &gt; a) = true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infeasible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 with graph-based criteria, infeasible test requirements have to be recognized and ignored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Recognizing infeasible test requirements is hard, and in general,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undecidable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6088" y="0"/>
            <a:ext cx="3178098" cy="56499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2976" y="752339"/>
            <a:ext cx="2157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 = a 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 (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¬b </a:t>
            </a: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c)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5191" y="1428864"/>
            <a:ext cx="5657385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All pairs of rows satisfying CACC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a: {1,3,4} x {5,7,8}, b: {(2,4)}, c:{(1,2)}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All pairs of rows satisfying RACC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a: {(1,5),(3,7),(4,8)}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Same as CACC pairs for b, c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GICC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a: {(2,6)} for p=F, no feasible pair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b: {5,6}x{7,8} for p=F, {(1,3)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c: {5,7}x{6,8} for p=F, {(3,4)} for p=T</a:t>
            </a: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a: same as GICC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b: {(5,7),(6,8)} for p=F, {(1,3)}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c: {(5,6),(7,8)} for p=F, {(3,4)} for p=T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b="0" kern="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b="0" kern="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dirty="0" smtClean="0">
              <a:solidFill>
                <a:schemeClr val="bg2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215" y="4562720"/>
            <a:ext cx="3873189" cy="17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Conditions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under which each of the clauses determines p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b="0" kern="0" baseline="-2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b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(</a:t>
            </a:r>
            <a:r>
              <a:rPr lang="en-US" b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¬b </a:t>
            </a:r>
            <a:r>
              <a:rPr lang="en-US" sz="2400" b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b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c)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b="0" kern="0" baseline="-250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 a </a:t>
            </a:r>
            <a:r>
              <a:rPr lang="en-US" b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b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¬c</a:t>
            </a:r>
          </a:p>
          <a:p>
            <a:pPr marL="800100" lvl="1" indent="-342900" latinLnBrk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b="0" kern="0" baseline="-2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b="0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 a </a:t>
            </a:r>
            <a:r>
              <a:rPr lang="en-US" b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 b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484385"/>
              </p:ext>
            </p:extLst>
          </p:nvPr>
        </p:nvGraphicFramePr>
        <p:xfrm>
          <a:off x="52038" y="1344970"/>
          <a:ext cx="339740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76"/>
                <a:gridCol w="424676"/>
                <a:gridCol w="424676"/>
                <a:gridCol w="424676"/>
                <a:gridCol w="424676"/>
                <a:gridCol w="424676"/>
                <a:gridCol w="424676"/>
                <a:gridCol w="424676"/>
              </a:tblGrid>
              <a:tr h="241266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r>
                        <a:rPr lang="en-US" sz="1600" b="1" baseline="-25000" dirty="0" smtClean="0"/>
                        <a:t>a</a:t>
                      </a:r>
                      <a:endParaRPr lang="en-US" sz="16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p</a:t>
                      </a:r>
                      <a:r>
                        <a:rPr lang="en-US" sz="1600" b="1" baseline="-25000" dirty="0" err="1" smtClean="0"/>
                        <a:t>b</a:t>
                      </a:r>
                      <a:endParaRPr lang="en-US" sz="16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</a:t>
                      </a:r>
                      <a:r>
                        <a:rPr lang="en-US" sz="1600" b="1" baseline="-25000" dirty="0" smtClean="0"/>
                        <a:t>c</a:t>
                      </a:r>
                      <a:endParaRPr lang="en-US" sz="1600" b="1" baseline="-25000" dirty="0"/>
                    </a:p>
                  </a:txBody>
                  <a:tcPr/>
                </a:tc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/>
                        <a:t>T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4126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19949" y="6489700"/>
            <a:ext cx="1981265" cy="323850"/>
          </a:xfrm>
          <a:prstGeom prst="rect">
            <a:avLst/>
          </a:prstGeom>
          <a:noFill/>
        </p:spPr>
        <p:txBody>
          <a:bodyPr/>
          <a:lstStyle/>
          <a:p>
            <a:fld id="{D78CA8A7-DB6E-4B19-8DAE-D86B961EB7BA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6"/>
          <p:cNvSpPr>
            <a:spLocks noGrp="1" noChangeArrowheads="1"/>
          </p:cNvSpPr>
          <p:nvPr>
            <p:ph type="title"/>
          </p:nvPr>
        </p:nvSpPr>
        <p:spPr>
          <a:xfrm>
            <a:off x="253219" y="96838"/>
            <a:ext cx="8613878" cy="939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Logic Coverage Criteria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Subsumption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353516" y="914400"/>
            <a:ext cx="6662214" cy="5454650"/>
            <a:chOff x="1079" y="576"/>
            <a:chExt cx="3827" cy="3436"/>
          </a:xfrm>
        </p:grpSpPr>
        <p:sp>
          <p:nvSpPr>
            <p:cNvPr id="38919" name="Rectangle 4"/>
            <p:cNvSpPr>
              <a:spLocks noChangeArrowheads="1"/>
            </p:cNvSpPr>
            <p:nvPr/>
          </p:nvSpPr>
          <p:spPr bwMode="auto">
            <a:xfrm>
              <a:off x="3168" y="1610"/>
              <a:ext cx="255" cy="199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982" y="3484"/>
              <a:ext cx="801" cy="526"/>
              <a:chOff x="2332" y="3448"/>
              <a:chExt cx="801" cy="526"/>
            </a:xfrm>
          </p:grpSpPr>
          <p:sp>
            <p:nvSpPr>
              <p:cNvPr id="38951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CC</a:t>
                </a:r>
              </a:p>
            </p:txBody>
          </p:sp>
          <p:sp>
            <p:nvSpPr>
              <p:cNvPr id="38952" name="Line 12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292" y="3486"/>
              <a:ext cx="780" cy="526"/>
              <a:chOff x="2342" y="2730"/>
              <a:chExt cx="780" cy="526"/>
            </a:xfrm>
          </p:grpSpPr>
          <p:sp>
            <p:nvSpPr>
              <p:cNvPr id="38949" name="Text Box 14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Predicate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PC</a:t>
                </a:r>
              </a:p>
            </p:txBody>
          </p:sp>
          <p:sp>
            <p:nvSpPr>
              <p:cNvPr id="38950" name="Line 15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266" y="576"/>
              <a:ext cx="1229" cy="512"/>
              <a:chOff x="3145" y="576"/>
              <a:chExt cx="1099" cy="512"/>
            </a:xfrm>
          </p:grpSpPr>
          <p:sp>
            <p:nvSpPr>
              <p:cNvPr id="38947" name="Text Box 23"/>
              <p:cNvSpPr txBox="1">
                <a:spLocks noChangeArrowheads="1"/>
              </p:cNvSpPr>
              <p:nvPr/>
            </p:nvSpPr>
            <p:spPr bwMode="auto">
              <a:xfrm>
                <a:off x="3145" y="576"/>
                <a:ext cx="1099" cy="512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Combinatorial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CoC</a:t>
                </a:r>
                <a:endParaRPr lang="en-US" sz="1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48" name="Line 24"/>
              <p:cNvSpPr>
                <a:spLocks noChangeShapeType="1"/>
              </p:cNvSpPr>
              <p:nvPr/>
            </p:nvSpPr>
            <p:spPr bwMode="auto">
              <a:xfrm>
                <a:off x="3225" y="899"/>
                <a:ext cx="93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8923" name="Line 37"/>
            <p:cNvSpPr>
              <a:spLocks noChangeShapeType="1"/>
            </p:cNvSpPr>
            <p:nvPr/>
          </p:nvSpPr>
          <p:spPr bwMode="auto">
            <a:xfrm flipH="1">
              <a:off x="3768" y="2591"/>
              <a:ext cx="626" cy="89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5" name="Line 39"/>
            <p:cNvSpPr>
              <a:spLocks noChangeShapeType="1"/>
            </p:cNvSpPr>
            <p:nvPr/>
          </p:nvSpPr>
          <p:spPr bwMode="auto">
            <a:xfrm>
              <a:off x="2062" y="2531"/>
              <a:ext cx="1352" cy="94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6" name="Line 41"/>
            <p:cNvSpPr>
              <a:spLocks noChangeShapeType="1"/>
            </p:cNvSpPr>
            <p:nvPr/>
          </p:nvSpPr>
          <p:spPr bwMode="auto">
            <a:xfrm>
              <a:off x="3273" y="1103"/>
              <a:ext cx="131" cy="18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7" name="Line 46"/>
            <p:cNvSpPr>
              <a:spLocks noChangeShapeType="1"/>
            </p:cNvSpPr>
            <p:nvPr/>
          </p:nvSpPr>
          <p:spPr bwMode="auto">
            <a:xfrm>
              <a:off x="3989" y="1813"/>
              <a:ext cx="272" cy="38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437" y="1291"/>
              <a:ext cx="1200" cy="634"/>
              <a:chOff x="3153" y="1294"/>
              <a:chExt cx="1092" cy="634"/>
            </a:xfrm>
          </p:grpSpPr>
          <p:sp>
            <p:nvSpPr>
              <p:cNvPr id="38945" name="Text Box 20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634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Restricted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RACC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(unique cause MCDC)</a:t>
                </a:r>
                <a:endParaRPr lang="en-US" sz="1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46" name="Line 21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987" y="1290"/>
              <a:ext cx="1336" cy="637"/>
              <a:chOff x="3153" y="1294"/>
              <a:chExt cx="1092" cy="637"/>
            </a:xfrm>
          </p:grpSpPr>
          <p:sp>
            <p:nvSpPr>
              <p:cNvPr id="38943" name="Text Box 48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637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Restricted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RICC</a:t>
                </a:r>
              </a:p>
            </p:txBody>
          </p:sp>
          <p:sp>
            <p:nvSpPr>
              <p:cNvPr id="38944" name="Line 49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079" y="2235"/>
              <a:ext cx="1308" cy="634"/>
              <a:chOff x="3153" y="1523"/>
              <a:chExt cx="1092" cy="634"/>
            </a:xfrm>
          </p:grpSpPr>
          <p:sp>
            <p:nvSpPr>
              <p:cNvPr id="38939" name="Text Box 51"/>
              <p:cNvSpPr txBox="1">
                <a:spLocks noChangeArrowheads="1"/>
              </p:cNvSpPr>
              <p:nvPr/>
            </p:nvSpPr>
            <p:spPr bwMode="auto">
              <a:xfrm>
                <a:off x="3153" y="1523"/>
                <a:ext cx="1092" cy="634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Correlated 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CACC (masking MCDC)</a:t>
                </a:r>
                <a:endParaRPr lang="en-US" sz="1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40" name="Line 52"/>
              <p:cNvSpPr>
                <a:spLocks noChangeShapeType="1"/>
              </p:cNvSpPr>
              <p:nvPr/>
            </p:nvSpPr>
            <p:spPr bwMode="auto">
              <a:xfrm>
                <a:off x="3233" y="1840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3599" y="2215"/>
              <a:ext cx="1307" cy="526"/>
              <a:chOff x="2873" y="1455"/>
              <a:chExt cx="1092" cy="526"/>
            </a:xfrm>
          </p:grpSpPr>
          <p:sp>
            <p:nvSpPr>
              <p:cNvPr id="38937" name="Text Box 57"/>
              <p:cNvSpPr txBox="1">
                <a:spLocks noChangeArrowheads="1"/>
              </p:cNvSpPr>
              <p:nvPr/>
            </p:nvSpPr>
            <p:spPr bwMode="auto">
              <a:xfrm>
                <a:off x="2873" y="1455"/>
                <a:ext cx="1092" cy="526"/>
              </a:xfrm>
              <a:prstGeom prst="rect">
                <a:avLst/>
              </a:prstGeom>
              <a:solidFill>
                <a:srgbClr val="0066FF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General Inactive Clause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GICC</a:t>
                </a:r>
              </a:p>
            </p:txBody>
          </p:sp>
          <p:sp>
            <p:nvSpPr>
              <p:cNvPr id="38938" name="Line 58"/>
              <p:cNvSpPr>
                <a:spLocks noChangeShapeType="1"/>
              </p:cNvSpPr>
              <p:nvPr/>
            </p:nvSpPr>
            <p:spPr bwMode="auto">
              <a:xfrm>
                <a:off x="2930" y="1763"/>
                <a:ext cx="9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8933" name="Line 63"/>
            <p:cNvSpPr>
              <a:spLocks noChangeShapeType="1"/>
            </p:cNvSpPr>
            <p:nvPr/>
          </p:nvSpPr>
          <p:spPr bwMode="auto">
            <a:xfrm flipH="1">
              <a:off x="2313" y="1106"/>
              <a:ext cx="188" cy="17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4" name="Line 65"/>
            <p:cNvSpPr>
              <a:spLocks noChangeShapeType="1"/>
            </p:cNvSpPr>
            <p:nvPr/>
          </p:nvSpPr>
          <p:spPr bwMode="auto">
            <a:xfrm flipH="1">
              <a:off x="1713" y="1931"/>
              <a:ext cx="269" cy="29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5" name="Line 66"/>
            <p:cNvSpPr>
              <a:spLocks noChangeShapeType="1"/>
            </p:cNvSpPr>
            <p:nvPr/>
          </p:nvSpPr>
          <p:spPr bwMode="auto">
            <a:xfrm>
              <a:off x="1806" y="2866"/>
              <a:ext cx="549" cy="60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36" name="Line 67"/>
            <p:cNvSpPr>
              <a:spLocks noChangeShapeType="1"/>
            </p:cNvSpPr>
            <p:nvPr/>
          </p:nvSpPr>
          <p:spPr bwMode="auto">
            <a:xfrm flipH="1">
              <a:off x="2565" y="2747"/>
              <a:ext cx="1696" cy="72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Logic Coverage Summary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266825"/>
            <a:ext cx="8956675" cy="51863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Predicates are often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very simple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—in practice, most have less than 3 clauses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 fact, most predicates only have one clause !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With only clause, PC is enough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With 2 or 3 clauses,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practical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Advantages of ACC and ICC criteria significant for large predicates</a:t>
            </a:r>
          </a:p>
          <a:p>
            <a:pPr lvl="2"/>
            <a:r>
              <a:rPr lang="en-US" dirty="0" err="1" smtClean="0">
                <a:latin typeface="Arial" pitchFamily="34" charset="0"/>
                <a:cs typeface="Arial" pitchFamily="34" charset="0"/>
              </a:rPr>
              <a:t>CoC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impractical for predicates with many clauses</a:t>
            </a:r>
          </a:p>
          <a:p>
            <a:pPr lvl="2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Control software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often has many complicated predicates, with lots of clauses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Question … why don’t complexity metrics count the number of clauses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in predicates?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Logic Predicates and Clauses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predicate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an expression that evaluates to a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value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Predicates can contain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variables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non-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variables that contain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&gt;, &lt;, ==, &gt;=, &lt;=, !=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calls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Internal structure is created by logical operators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negation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the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implication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operator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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– the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exclusive or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operator</a:t>
            </a:r>
            <a:endParaRPr lang="en-US" sz="2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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the </a:t>
            </a:r>
            <a:r>
              <a:rPr lang="en-US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equivalence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operator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clause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 predicate with no logical operators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Examples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17588"/>
            <a:ext cx="8867775" cy="5253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(a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b)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 (z)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(m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n*o)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Four clauses: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(a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b) – relational expression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f (z)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-valued function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D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boolean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variable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(m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n*o) – relational expression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Most predicates have few clauses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Sources of predicates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Decisions in programs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Guards in finite state machines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Decisions in UML activity graphs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Requirements, both formal and informal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SQL queries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Testing and Covering Predicates 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563688"/>
            <a:ext cx="8956675" cy="420211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use predicates in testing as follows 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Developing a model of the software as one or more predicates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Requiring tests to satisfy some combination of clauses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Abbreviations: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the set of predicates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is a single predicate in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the set of clauses in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the set of clauses in predicate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a single clause in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72072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Predicate and Clause Coverage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" y="1052513"/>
            <a:ext cx="8956675" cy="814387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first (and simplest) two criteria require that each predicate and each clause be evaluated to both true and false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441325" y="2043889"/>
            <a:ext cx="8262938" cy="1200329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Predicate Coverage (PC)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contains two requirements: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true,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false.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439738" y="5037138"/>
            <a:ext cx="8262937" cy="1200329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Clause Coverage (CC)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For each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contains two requirements: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true, and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evaluates to false.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166249" y="3571048"/>
            <a:ext cx="886777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When predicates come from conditions on edges, this is equivalent to edge coverage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PC does not evaluate all the clauses, so 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8464" y="6253085"/>
            <a:ext cx="4960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a.k.a. “condition coverage” in literature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445" y="3247284"/>
            <a:ext cx="4846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a.k.a. “decision coverage” in literature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Predicate Coverage Example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38113" y="1085850"/>
            <a:ext cx="886777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((a &lt; b) </a:t>
            </a:r>
            <a:r>
              <a:rPr lang="en-US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en-US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 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(m &gt;= n*o)</a:t>
            </a:r>
          </a:p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predicate coverage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2125663" y="2097088"/>
            <a:ext cx="5133266" cy="175432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>
                <a:latin typeface="Arial" pitchFamily="34" charset="0"/>
                <a:cs typeface="Arial" pitchFamily="34" charset="0"/>
              </a:rPr>
              <a:t>Predicate = true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= 5, b = 10, D = true, m = 1, n = 1, o = 1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(5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10)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&gt;=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1*1)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true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true </a:t>
            </a:r>
            <a:r>
              <a:rPr lang="en-US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latin typeface="Arial" pitchFamily="34" charset="0"/>
                <a:cs typeface="Arial" pitchFamily="34" charset="0"/>
              </a:rPr>
              <a:t>  </a:t>
            </a: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TRUE</a:t>
            </a:r>
          </a:p>
          <a:p>
            <a:pPr>
              <a:spcBef>
                <a:spcPct val="10000"/>
              </a:spcBef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true</a:t>
            </a: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2160588" y="4406900"/>
            <a:ext cx="5084274" cy="1754326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u="sng" dirty="0">
                <a:latin typeface="Arial" pitchFamily="34" charset="0"/>
                <a:cs typeface="Arial" pitchFamily="34" charset="0"/>
              </a:rPr>
              <a:t>Predicate = false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= 10, b = 5, D = false, m = 1, n = 1, o = 1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(10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5)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false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&gt;=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1*1)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false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false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TRUE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Clause Coverage Example</a:t>
            </a: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138113" y="1085850"/>
            <a:ext cx="886777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((a &lt; b) </a:t>
            </a:r>
            <a:r>
              <a:rPr lang="en-US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en-US" sz="28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 </a:t>
            </a: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(m &gt;= n*o)</a:t>
            </a:r>
          </a:p>
          <a:p>
            <a:pPr marL="285750" indent="-285750"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Clause coverage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906807" y="4751388"/>
            <a:ext cx="5710848" cy="1339850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u="sng">
                <a:latin typeface="Arial" pitchFamily="34" charset="0"/>
                <a:cs typeface="Arial" pitchFamily="34" charset="0"/>
              </a:rPr>
              <a:t>Two tests</a:t>
            </a:r>
          </a:p>
          <a:p>
            <a:pPr marL="457200" indent="-457200"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75030" y="2119240"/>
            <a:ext cx="3933686" cy="1171576"/>
            <a:chOff x="399" y="1345"/>
            <a:chExt cx="2157" cy="738"/>
          </a:xfrm>
        </p:grpSpPr>
        <p:sp>
          <p:nvSpPr>
            <p:cNvPr id="24603" name="Text Box 4"/>
            <p:cNvSpPr txBox="1">
              <a:spLocks noChangeArrowheads="1"/>
            </p:cNvSpPr>
            <p:nvPr/>
          </p:nvSpPr>
          <p:spPr bwMode="auto">
            <a:xfrm>
              <a:off x="399" y="1345"/>
              <a:ext cx="1059" cy="737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Arial" pitchFamily="34" charset="0"/>
                  <a:cs typeface="Arial" pitchFamily="34" charset="0"/>
                </a:rPr>
                <a:t>(a &lt; b)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 = 5, b = 10</a:t>
              </a:r>
            </a:p>
          </p:txBody>
        </p:sp>
        <p:sp>
          <p:nvSpPr>
            <p:cNvPr id="24604" name="Text Box 6"/>
            <p:cNvSpPr txBox="1">
              <a:spLocks noChangeArrowheads="1"/>
            </p:cNvSpPr>
            <p:nvPr/>
          </p:nvSpPr>
          <p:spPr bwMode="auto">
            <a:xfrm>
              <a:off x="1453" y="1346"/>
              <a:ext cx="1103" cy="737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>
                  <a:latin typeface="Arial" pitchFamily="34" charset="0"/>
                  <a:cs typeface="Arial" pitchFamily="34" charset="0"/>
                </a:rPr>
                <a:t>(a &lt; b) = false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 = 10, b = 5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28688" y="2091104"/>
            <a:ext cx="2695404" cy="890588"/>
            <a:chOff x="1943" y="1504"/>
            <a:chExt cx="1478" cy="561"/>
          </a:xfrm>
        </p:grpSpPr>
        <p:sp>
          <p:nvSpPr>
            <p:cNvPr id="24601" name="Text Box 7"/>
            <p:cNvSpPr txBox="1">
              <a:spLocks noChangeArrowheads="1"/>
            </p:cNvSpPr>
            <p:nvPr/>
          </p:nvSpPr>
          <p:spPr bwMode="auto">
            <a:xfrm>
              <a:off x="1943" y="1504"/>
              <a:ext cx="741" cy="55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Arial" pitchFamily="34" charset="0"/>
                  <a:cs typeface="Arial" pitchFamily="34" charset="0"/>
                </a:rPr>
                <a:t>D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 = true</a:t>
              </a:r>
            </a:p>
          </p:txBody>
        </p:sp>
        <p:sp>
          <p:nvSpPr>
            <p:cNvPr id="24602" name="Text Box 8"/>
            <p:cNvSpPr txBox="1">
              <a:spLocks noChangeArrowheads="1"/>
            </p:cNvSpPr>
            <p:nvPr/>
          </p:nvSpPr>
          <p:spPr bwMode="auto">
            <a:xfrm>
              <a:off x="2680" y="1505"/>
              <a:ext cx="741" cy="560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>
                  <a:latin typeface="Arial" pitchFamily="34" charset="0"/>
                  <a:cs typeface="Arial" pitchFamily="34" charset="0"/>
                </a:rPr>
                <a:t>D = false</a:t>
              </a:r>
            </a:p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 = false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230437" y="3408364"/>
            <a:ext cx="4873747" cy="863600"/>
            <a:chOff x="1865" y="2077"/>
            <a:chExt cx="2829" cy="544"/>
          </a:xfrm>
        </p:grpSpPr>
        <p:sp>
          <p:nvSpPr>
            <p:cNvPr id="24599" name="Text Box 11"/>
            <p:cNvSpPr txBox="1">
              <a:spLocks noChangeArrowheads="1"/>
            </p:cNvSpPr>
            <p:nvPr/>
          </p:nvSpPr>
          <p:spPr bwMode="auto">
            <a:xfrm>
              <a:off x="1865" y="2078"/>
              <a:ext cx="148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Arial" pitchFamily="34" charset="0"/>
                  <a:cs typeface="Arial" pitchFamily="34" charset="0"/>
                </a:rPr>
                <a:t>m &gt;= n*o = true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 = 1, n = 1, o = 1</a:t>
              </a:r>
            </a:p>
          </p:txBody>
        </p:sp>
        <p:sp>
          <p:nvSpPr>
            <p:cNvPr id="24600" name="Text Box 12"/>
            <p:cNvSpPr txBox="1">
              <a:spLocks noChangeArrowheads="1"/>
            </p:cNvSpPr>
            <p:nvPr/>
          </p:nvSpPr>
          <p:spPr bwMode="auto">
            <a:xfrm>
              <a:off x="3333" y="2077"/>
              <a:ext cx="1361" cy="543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 dirty="0">
                  <a:latin typeface="Arial" pitchFamily="34" charset="0"/>
                  <a:cs typeface="Arial" pitchFamily="34" charset="0"/>
                </a:rPr>
                <a:t>m &gt;= n*o = false</a:t>
              </a:r>
            </a:p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 = 1, n = 2, o = 2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30200" y="2973388"/>
            <a:ext cx="6884988" cy="2635250"/>
            <a:chOff x="208" y="1873"/>
            <a:chExt cx="4337" cy="1660"/>
          </a:xfrm>
        </p:grpSpPr>
        <p:cxnSp>
          <p:nvCxnSpPr>
            <p:cNvPr id="24594" name="AutoShape 15"/>
            <p:cNvCxnSpPr>
              <a:cxnSpLocks noChangeShapeType="1"/>
              <a:stCxn id="24603" idx="2"/>
              <a:endCxn id="24598" idx="1"/>
            </p:cNvCxnSpPr>
            <p:nvPr/>
          </p:nvCxnSpPr>
          <p:spPr bwMode="auto">
            <a:xfrm rot="16200000" flipH="1">
              <a:off x="518" y="2714"/>
              <a:ext cx="1336" cy="53"/>
            </a:xfrm>
            <a:prstGeom prst="curvedConnector2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5" name="AutoShape 16"/>
            <p:cNvCxnSpPr>
              <a:cxnSpLocks noChangeShapeType="1"/>
              <a:stCxn id="24601" idx="2"/>
              <a:endCxn id="24598" idx="1"/>
            </p:cNvCxnSpPr>
            <p:nvPr/>
          </p:nvCxnSpPr>
          <p:spPr bwMode="auto">
            <a:xfrm rot="5400000">
              <a:off x="1761" y="1324"/>
              <a:ext cx="1535" cy="2633"/>
            </a:xfrm>
            <a:prstGeom prst="curvedConnector4">
              <a:avLst>
                <a:gd name="adj1" fmla="val 45928"/>
                <a:gd name="adj2" fmla="val 105468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6" name="AutoShape 17"/>
            <p:cNvCxnSpPr>
              <a:cxnSpLocks noChangeShapeType="1"/>
              <a:stCxn id="24599" idx="2"/>
              <a:endCxn id="24598" idx="1"/>
            </p:cNvCxnSpPr>
            <p:nvPr/>
          </p:nvCxnSpPr>
          <p:spPr bwMode="auto">
            <a:xfrm rot="5400000">
              <a:off x="1352" y="2551"/>
              <a:ext cx="717" cy="997"/>
            </a:xfrm>
            <a:prstGeom prst="curvedConnector4">
              <a:avLst>
                <a:gd name="adj1" fmla="val 41283"/>
                <a:gd name="adj2" fmla="val 114449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4597" name="Text Box 18"/>
            <p:cNvSpPr txBox="1">
              <a:spLocks noChangeArrowheads="1"/>
            </p:cNvSpPr>
            <p:nvPr/>
          </p:nvSpPr>
          <p:spPr bwMode="auto">
            <a:xfrm>
              <a:off x="208" y="3175"/>
              <a:ext cx="81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8" name="Text Box 20"/>
            <p:cNvSpPr txBox="1">
              <a:spLocks noChangeArrowheads="1"/>
            </p:cNvSpPr>
            <p:nvPr/>
          </p:nvSpPr>
          <p:spPr bwMode="auto">
            <a:xfrm>
              <a:off x="1212" y="3283"/>
              <a:ext cx="333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a = 5, b = 10, D = true, m = 1, n = 1, o = 1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924050" y="2982912"/>
            <a:ext cx="5524500" cy="3089275"/>
            <a:chOff x="1212" y="1879"/>
            <a:chExt cx="3480" cy="1946"/>
          </a:xfrm>
        </p:grpSpPr>
        <p:sp>
          <p:nvSpPr>
            <p:cNvPr id="24590" name="Text Box 21"/>
            <p:cNvSpPr txBox="1">
              <a:spLocks noChangeArrowheads="1"/>
            </p:cNvSpPr>
            <p:nvPr/>
          </p:nvSpPr>
          <p:spPr bwMode="auto">
            <a:xfrm>
              <a:off x="1212" y="3573"/>
              <a:ext cx="345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a = 10, b = 5, D = false, m = 1, n = 2, o = 2</a:t>
              </a:r>
            </a:p>
          </p:txBody>
        </p:sp>
        <p:cxnSp>
          <p:nvCxnSpPr>
            <p:cNvPr id="24591" name="AutoShape 22"/>
            <p:cNvCxnSpPr>
              <a:cxnSpLocks noChangeShapeType="1"/>
              <a:stCxn id="24604" idx="2"/>
              <a:endCxn id="24590" idx="3"/>
            </p:cNvCxnSpPr>
            <p:nvPr/>
          </p:nvCxnSpPr>
          <p:spPr bwMode="auto">
            <a:xfrm rot="16200000" flipH="1">
              <a:off x="2718" y="1751"/>
              <a:ext cx="1626" cy="2270"/>
            </a:xfrm>
            <a:prstGeom prst="curvedConnector4">
              <a:avLst>
                <a:gd name="adj1" fmla="val 46125"/>
                <a:gd name="adj2" fmla="val 106344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2" name="AutoShape 23"/>
            <p:cNvCxnSpPr>
              <a:cxnSpLocks noChangeShapeType="1"/>
              <a:stCxn id="24602" idx="2"/>
              <a:endCxn id="24590" idx="3"/>
            </p:cNvCxnSpPr>
            <p:nvPr/>
          </p:nvCxnSpPr>
          <p:spPr bwMode="auto">
            <a:xfrm rot="5400000">
              <a:off x="3769" y="2776"/>
              <a:ext cx="1820" cy="26"/>
            </a:xfrm>
            <a:prstGeom prst="curvedConnector2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4593" name="AutoShape 24"/>
            <p:cNvCxnSpPr>
              <a:cxnSpLocks noChangeShapeType="1"/>
              <a:stCxn id="24600" idx="2"/>
              <a:endCxn id="24590" idx="3"/>
            </p:cNvCxnSpPr>
            <p:nvPr/>
          </p:nvCxnSpPr>
          <p:spPr bwMode="auto">
            <a:xfrm rot="16200000" flipH="1">
              <a:off x="3697" y="2730"/>
              <a:ext cx="1009" cy="929"/>
            </a:xfrm>
            <a:prstGeom prst="curvedConnector4">
              <a:avLst>
                <a:gd name="adj1" fmla="val 43756"/>
                <a:gd name="adj2" fmla="val 115500"/>
              </a:avLst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arrow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animBg="1"/>
    </p:bld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1492</TotalTime>
  <Pages>49</Pages>
  <Words>3104</Words>
  <Application>Microsoft Office PowerPoint</Application>
  <PresentationFormat>화면 슬라이드 쇼(4:3)</PresentationFormat>
  <Paragraphs>602</Paragraphs>
  <Slides>30</Slides>
  <Notes>23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8" baseType="lpstr">
      <vt:lpstr>굴림</vt:lpstr>
      <vt:lpstr>맑은 고딕</vt:lpstr>
      <vt:lpstr>Arial</vt:lpstr>
      <vt:lpstr>Palatino</vt:lpstr>
      <vt:lpstr>Symbol</vt:lpstr>
      <vt:lpstr>Times New Roman</vt:lpstr>
      <vt:lpstr>Wingdings</vt:lpstr>
      <vt:lpstr>1_cs550</vt:lpstr>
      <vt:lpstr>Introduction to Software Testing Chapter 3.2 Logic Coverage</vt:lpstr>
      <vt:lpstr>Covering Logic Expressions  </vt:lpstr>
      <vt:lpstr>Logic Coverage Criteria Subsumption </vt:lpstr>
      <vt:lpstr>Logic Predicates and Clauses</vt:lpstr>
      <vt:lpstr>Examples</vt:lpstr>
      <vt:lpstr>Testing and Covering Predicates  </vt:lpstr>
      <vt:lpstr>Predicate and Clause Coverage</vt:lpstr>
      <vt:lpstr>Predicate Coverage Example</vt:lpstr>
      <vt:lpstr>Clause Coverage Example</vt:lpstr>
      <vt:lpstr>Problems with PC and CC</vt:lpstr>
      <vt:lpstr>Combinatorial Coverage</vt:lpstr>
      <vt:lpstr>Combinatorial Coverage</vt:lpstr>
      <vt:lpstr>Modified condition/decision coverage (MCDC)</vt:lpstr>
      <vt:lpstr>Minimum Testing to Achieve MCDC [Chilenski and Miller’94] </vt:lpstr>
      <vt:lpstr>Active Clauses</vt:lpstr>
      <vt:lpstr>Determining Predicates</vt:lpstr>
      <vt:lpstr>Active Clause Coverage</vt:lpstr>
      <vt:lpstr>Resolving the Ambiguity</vt:lpstr>
      <vt:lpstr>Restricted Active Clause Coverage</vt:lpstr>
      <vt:lpstr>Correlated Active Clause Coverage</vt:lpstr>
      <vt:lpstr>CACC and RACC</vt:lpstr>
      <vt:lpstr>Inactive Clause Coverage</vt:lpstr>
      <vt:lpstr>General and Restricted ICC</vt:lpstr>
      <vt:lpstr>Logic Coverage Criteria Subsumption </vt:lpstr>
      <vt:lpstr>Making Clauses Determine a Predicate</vt:lpstr>
      <vt:lpstr>Examples</vt:lpstr>
      <vt:lpstr>A More Subtle Example</vt:lpstr>
      <vt:lpstr>Infeasible Test Requirements</vt:lpstr>
      <vt:lpstr>Example</vt:lpstr>
      <vt:lpstr>Logic Coverage Summary</vt:lpstr>
    </vt:vector>
  </TitlesOfParts>
  <Company>George Mason Unviersity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637, Tools &amp; Process</dc:title>
  <dc:subject/>
  <dc:creator>Jeff Offutt</dc:creator>
  <cp:keywords/>
  <dc:description/>
  <cp:lastModifiedBy>Windows User</cp:lastModifiedBy>
  <cp:revision>386</cp:revision>
  <cp:lastPrinted>2014-10-06T05:19:37Z</cp:lastPrinted>
  <dcterms:created xsi:type="dcterms:W3CDTF">1996-06-15T03:21:08Z</dcterms:created>
  <dcterms:modified xsi:type="dcterms:W3CDTF">2016-10-10T03:37:40Z</dcterms:modified>
</cp:coreProperties>
</file>