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692" r:id="rId3"/>
    <p:sldMasterId id="2147483704" r:id="rId4"/>
  </p:sldMasterIdLst>
  <p:notesMasterIdLst>
    <p:notesMasterId r:id="rId42"/>
  </p:notesMasterIdLst>
  <p:sldIdLst>
    <p:sldId id="256" r:id="rId5"/>
    <p:sldId id="309" r:id="rId6"/>
    <p:sldId id="310" r:id="rId7"/>
    <p:sldId id="335" r:id="rId8"/>
    <p:sldId id="336" r:id="rId9"/>
    <p:sldId id="337" r:id="rId10"/>
    <p:sldId id="341" r:id="rId11"/>
    <p:sldId id="338" r:id="rId12"/>
    <p:sldId id="339" r:id="rId13"/>
    <p:sldId id="340" r:id="rId14"/>
    <p:sldId id="312" r:id="rId15"/>
    <p:sldId id="314" r:id="rId16"/>
    <p:sldId id="315" r:id="rId17"/>
    <p:sldId id="316" r:id="rId18"/>
    <p:sldId id="317" r:id="rId19"/>
    <p:sldId id="318" r:id="rId20"/>
    <p:sldId id="319" r:id="rId21"/>
    <p:sldId id="320" r:id="rId22"/>
    <p:sldId id="321" r:id="rId23"/>
    <p:sldId id="330" r:id="rId24"/>
    <p:sldId id="322" r:id="rId25"/>
    <p:sldId id="323" r:id="rId26"/>
    <p:sldId id="327" r:id="rId27"/>
    <p:sldId id="331" r:id="rId28"/>
    <p:sldId id="328" r:id="rId29"/>
    <p:sldId id="329" r:id="rId30"/>
    <p:sldId id="344" r:id="rId31"/>
    <p:sldId id="354" r:id="rId32"/>
    <p:sldId id="345" r:id="rId33"/>
    <p:sldId id="355" r:id="rId34"/>
    <p:sldId id="346" r:id="rId35"/>
    <p:sldId id="347" r:id="rId36"/>
    <p:sldId id="348" r:id="rId37"/>
    <p:sldId id="349" r:id="rId38"/>
    <p:sldId id="350" r:id="rId39"/>
    <p:sldId id="351" r:id="rId40"/>
    <p:sldId id="352" r:id="rId41"/>
  </p:sldIdLst>
  <p:sldSz cx="9144000" cy="6858000" type="screen4x3"/>
  <p:notesSz cx="7099300"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FF"/>
    <a:srgbClr val="0033CC"/>
    <a:srgbClr val="003399"/>
    <a:srgbClr val="286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4660"/>
  </p:normalViewPr>
  <p:slideViewPr>
    <p:cSldViewPr>
      <p:cViewPr varScale="1">
        <p:scale>
          <a:sx n="131" d="100"/>
          <a:sy n="131" d="100"/>
        </p:scale>
        <p:origin x="138" y="516"/>
      </p:cViewPr>
      <p:guideLst>
        <p:guide orient="horz" pos="2160"/>
        <p:guide pos="2880"/>
      </p:guideLst>
    </p:cSldViewPr>
  </p:slideViewPr>
  <p:notesTextViewPr>
    <p:cViewPr>
      <p:scale>
        <a:sx n="100" d="100"/>
        <a:sy n="100" d="100"/>
      </p:scale>
      <p:origin x="0" y="0"/>
    </p:cViewPr>
  </p:notesTextViewPr>
  <p:notesViewPr>
    <p:cSldViewPr>
      <p:cViewPr varScale="1">
        <p:scale>
          <a:sx n="110" d="100"/>
          <a:sy n="110" d="100"/>
        </p:scale>
        <p:origin x="-2124" y="-4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575" cy="511175"/>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4021139" y="2"/>
            <a:ext cx="3076575" cy="511175"/>
          </a:xfrm>
          <a:prstGeom prst="rect">
            <a:avLst/>
          </a:prstGeom>
        </p:spPr>
        <p:txBody>
          <a:bodyPr vert="horz" lIns="91440" tIns="45720" rIns="91440" bIns="45720" rtlCol="0"/>
          <a:lstStyle>
            <a:lvl1pPr algn="r">
              <a:defRPr sz="1200"/>
            </a:lvl1pPr>
          </a:lstStyle>
          <a:p>
            <a:fld id="{35E7E663-4BD8-4EA0-9634-16E372FE663C}" type="datetimeFigureOut">
              <a:rPr lang="ko-KR" altLang="en-US" smtClean="0"/>
              <a:pPr/>
              <a:t>2014-03-05</a:t>
            </a:fld>
            <a:endParaRPr lang="ko-KR"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709614" y="4860925"/>
            <a:ext cx="5680075" cy="4605338"/>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1" y="9721852"/>
            <a:ext cx="3076575" cy="511175"/>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4021139" y="9721852"/>
            <a:ext cx="3076575" cy="511175"/>
          </a:xfrm>
          <a:prstGeom prst="rect">
            <a:avLst/>
          </a:prstGeom>
        </p:spPr>
        <p:txBody>
          <a:bodyPr vert="horz" lIns="91440" tIns="45720" rIns="91440" bIns="45720" rtlCol="0" anchor="b"/>
          <a:lstStyle>
            <a:lvl1pPr algn="r">
              <a:defRPr sz="1200"/>
            </a:lvl1pPr>
          </a:lstStyle>
          <a:p>
            <a:fld id="{26077705-1943-4D9D-8B59-9C59E9B756AD}" type="slidenum">
              <a:rPr lang="ko-KR" altLang="en-US" smtClean="0"/>
              <a:pPr/>
              <a:t>‹#›</a:t>
            </a:fld>
            <a:endParaRPr lang="ko-KR" altLang="en-US"/>
          </a:p>
        </p:txBody>
      </p:sp>
    </p:spTree>
    <p:extLst>
      <p:ext uri="{BB962C8B-B14F-4D97-AF65-F5344CB8AC3E}">
        <p14:creationId xmlns:p14="http://schemas.microsoft.com/office/powerpoint/2010/main" val="41518410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x,y,z</a:t>
            </a:r>
            <a:endParaRPr lang="en-US" altLang="ko-KR" dirty="0" smtClean="0"/>
          </a:p>
          <a:p>
            <a:r>
              <a:rPr lang="en-US" altLang="ko-KR" dirty="0" smtClean="0"/>
              <a:t>2,1,2</a:t>
            </a:r>
          </a:p>
          <a:p>
            <a:r>
              <a:rPr lang="en-US" altLang="ko-KR" dirty="0" smtClean="0"/>
              <a:t>2,1,3</a:t>
            </a:r>
          </a:p>
          <a:p>
            <a:r>
              <a:rPr lang="en-US" altLang="ko-KR" dirty="0" smtClean="0"/>
              <a:t>2,2,3</a:t>
            </a:r>
          </a:p>
          <a:p>
            <a:r>
              <a:rPr lang="en-US" altLang="ko-KR" dirty="0" smtClean="0"/>
              <a:t>2,3,3</a:t>
            </a:r>
          </a:p>
          <a:p>
            <a:r>
              <a:rPr lang="en-US" altLang="ko-KR" dirty="0" smtClean="0"/>
              <a:t>2,4,3</a:t>
            </a:r>
          </a:p>
          <a:p>
            <a:r>
              <a:rPr lang="en-US" altLang="ko-KR" dirty="0" smtClean="0"/>
              <a:t>3,2,3</a:t>
            </a:r>
          </a:p>
          <a:p>
            <a:pPr defTabSz="908268">
              <a:defRPr/>
            </a:pPr>
            <a:r>
              <a:rPr lang="en-US" altLang="ko-KR" dirty="0" smtClean="0"/>
              <a:t>4,3,2</a:t>
            </a:r>
          </a:p>
          <a:p>
            <a:r>
              <a:rPr lang="en-US" altLang="ko-KR" dirty="0" smtClean="0"/>
              <a:t>4,3,5</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rPr>
              <a:pPr/>
              <a:t>28</a:t>
            </a:fld>
            <a:endParaRPr lang="ko-KR" altLang="en-US">
              <a:solidFill>
                <a:prstClr val="black"/>
              </a:solidFill>
            </a:endParaRPr>
          </a:p>
        </p:txBody>
      </p:sp>
    </p:spTree>
    <p:extLst>
      <p:ext uri="{BB962C8B-B14F-4D97-AF65-F5344CB8AC3E}">
        <p14:creationId xmlns:p14="http://schemas.microsoft.com/office/powerpoint/2010/main" val="424987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09845"/>
            <a:fld id="{40000624-3305-4B99-B925-B3BD4798FA73}" type="slidenum">
              <a:rPr lang="en-US" altLang="ko-KR" smtClean="0">
                <a:solidFill>
                  <a:prstClr val="black"/>
                </a:solidFill>
              </a:rPr>
              <a:pPr defTabSz="909845"/>
              <a:t>30</a:t>
            </a:fld>
            <a:endParaRPr lang="en-US" altLang="ko-KR" dirty="0" smtClean="0">
              <a:solidFill>
                <a:prstClr val="black"/>
              </a:solidFill>
            </a:endParaRPr>
          </a:p>
        </p:txBody>
      </p:sp>
      <p:sp>
        <p:nvSpPr>
          <p:cNvPr id="27651" name="Rectangle 2"/>
          <p:cNvSpPr>
            <a:spLocks noGrp="1" noRot="1" noChangeAspect="1" noChangeArrowheads="1" noTextEdit="1"/>
          </p:cNvSpPr>
          <p:nvPr>
            <p:ph type="sldImg"/>
          </p:nvPr>
        </p:nvSpPr>
        <p:spPr>
          <a:xfrm>
            <a:off x="900113" y="739775"/>
            <a:ext cx="4941887" cy="3706813"/>
          </a:xfrm>
          <a:ln/>
        </p:spPr>
      </p:sp>
      <p:sp>
        <p:nvSpPr>
          <p:cNvPr id="27652" name="Rectangle 3"/>
          <p:cNvSpPr>
            <a:spLocks noGrp="1" noChangeArrowheads="1"/>
          </p:cNvSpPr>
          <p:nvPr>
            <p:ph type="body" idx="1"/>
          </p:nvPr>
        </p:nvSpPr>
        <p:spPr>
          <a:xfrm>
            <a:off x="675472" y="4686910"/>
            <a:ext cx="5392745" cy="4445382"/>
          </a:xfrm>
          <a:noFill/>
          <a:ln/>
        </p:spPr>
        <p:txBody>
          <a:bodyPr/>
          <a:lstStyle/>
          <a:p>
            <a:pPr eaLnBrk="1" hangingPunct="1"/>
            <a:endParaRPr lang="en-US" altLang="ko-KR" smtClean="0"/>
          </a:p>
        </p:txBody>
      </p:sp>
    </p:spTree>
    <p:extLst>
      <p:ext uri="{BB962C8B-B14F-4D97-AF65-F5344CB8AC3E}">
        <p14:creationId xmlns:p14="http://schemas.microsoft.com/office/powerpoint/2010/main" val="3704207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2130425"/>
            <a:ext cx="6429420" cy="1470025"/>
          </a:xfrm>
        </p:spPr>
        <p:txBody>
          <a:bodyPr/>
          <a:lstStyle>
            <a:lvl1pPr>
              <a:defRPr sz="2800">
                <a:solidFill>
                  <a:srgbClr val="003399"/>
                </a:solidFill>
                <a:latin typeface="+mj-lt"/>
              </a:defRPr>
            </a:lvl1p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900122"/>
          </a:xfrm>
        </p:spPr>
        <p:txBody>
          <a:bodyPr>
            <a:normAutofit/>
          </a:bodyPr>
          <a:lstStyle>
            <a:lvl1pPr marL="0" indent="0" algn="ctr">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Click to edit Master subtitle style</a:t>
            </a:r>
            <a:endParaRPr lang="ko-KR" altLang="en-US" dirty="0"/>
          </a:p>
        </p:txBody>
      </p:sp>
      <p:sp>
        <p:nvSpPr>
          <p:cNvPr id="4" name="Date Placeholder 3"/>
          <p:cNvSpPr>
            <a:spLocks noGrp="1"/>
          </p:cNvSpPr>
          <p:nvPr>
            <p:ph type="dt" sz="half" idx="10"/>
          </p:nvPr>
        </p:nvSpPr>
        <p:spPr/>
        <p:txBody>
          <a:bodyPr/>
          <a:lstStyle/>
          <a:p>
            <a:fld id="{5F27128D-15DE-465A-BA33-9E34576436FA}" type="datetimeFigureOut">
              <a:rPr lang="ko-KR" altLang="en-US" smtClean="0"/>
              <a:pPr/>
              <a:t>2014-03-05</a:t>
            </a:fld>
            <a:endParaRPr lang="ko-KR" altLang="en-US"/>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7" name="TextBox 6"/>
          <p:cNvSpPr txBox="1"/>
          <p:nvPr userDrawn="1"/>
        </p:nvSpPr>
        <p:spPr>
          <a:xfrm>
            <a:off x="2143108" y="714356"/>
            <a:ext cx="5917004" cy="954107"/>
          </a:xfrm>
          <a:prstGeom prst="rect">
            <a:avLst/>
          </a:prstGeom>
          <a:noFill/>
        </p:spPr>
        <p:txBody>
          <a:bodyPr wrap="none" rtlCol="0">
            <a:spAutoFit/>
          </a:bodyPr>
          <a:lstStyle/>
          <a:p>
            <a:r>
              <a:rPr lang="en-US" altLang="ko-KR" sz="2800" b="1" dirty="0" smtClean="0">
                <a:solidFill>
                  <a:srgbClr val="003399"/>
                </a:solidFill>
                <a:latin typeface="+mj-lt"/>
              </a:rPr>
              <a:t>CS</a:t>
            </a:r>
            <a:r>
              <a:rPr lang="en-US" altLang="ko-KR" sz="2800" b="1" baseline="0" dirty="0" smtClean="0">
                <a:solidFill>
                  <a:srgbClr val="003399"/>
                </a:solidFill>
                <a:latin typeface="+mj-lt"/>
              </a:rPr>
              <a:t>492B </a:t>
            </a:r>
            <a:br>
              <a:rPr lang="en-US" altLang="ko-KR" sz="2800" b="1" baseline="0" dirty="0" smtClean="0">
                <a:solidFill>
                  <a:srgbClr val="003399"/>
                </a:solidFill>
                <a:latin typeface="+mj-lt"/>
              </a:rPr>
            </a:br>
            <a:r>
              <a:rPr lang="en-US" altLang="ko-KR" sz="2800" b="1" baseline="0" dirty="0" smtClean="0">
                <a:solidFill>
                  <a:srgbClr val="003399"/>
                </a:solidFill>
                <a:latin typeface="+mj-lt"/>
              </a:rPr>
              <a:t>Analysis of Concurrent Programs</a:t>
            </a:r>
            <a:endParaRPr lang="ko-KR" altLang="en-US" sz="2800" b="1" dirty="0">
              <a:solidFill>
                <a:srgbClr val="003399"/>
              </a:solidFill>
              <a:latin typeface="+mj-lt"/>
            </a:endParaRPr>
          </a:p>
        </p:txBody>
      </p:sp>
      <p:pic>
        <p:nvPicPr>
          <p:cNvPr id="9" name="Picture 8" descr="amd_barcelona_die_shot_medium.jpg"/>
          <p:cNvPicPr>
            <a:picLocks noChangeAspect="1"/>
          </p:cNvPicPr>
          <p:nvPr userDrawn="1"/>
        </p:nvPicPr>
        <p:blipFill>
          <a:blip r:embed="rId2" cstate="print"/>
          <a:stretch>
            <a:fillRect/>
          </a:stretch>
        </p:blipFill>
        <p:spPr>
          <a:xfrm>
            <a:off x="857224" y="714356"/>
            <a:ext cx="1296254" cy="1285884"/>
          </a:xfrm>
          <a:prstGeom prst="rect">
            <a:avLst/>
          </a:prstGeom>
        </p:spPr>
      </p:pic>
      <p:sp>
        <p:nvSpPr>
          <p:cNvPr id="10" name="Rectangle 9"/>
          <p:cNvSpPr/>
          <p:nvPr userDrawn="1"/>
        </p:nvSpPr>
        <p:spPr>
          <a:xfrm>
            <a:off x="500034" y="714356"/>
            <a:ext cx="285752" cy="1285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E7C1564-9B43-4C8C-B88F-72D046C7B6CE}"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8" name="바닥글 개체 틀 7"/>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9" name="슬라이드 번호 개체 틀 8"/>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29595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5C229AEF-C488-4D88-A215-2FBA7975B780}"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4" name="바닥글 개체 틀 3"/>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5" name="슬라이드 번호 개체 틀 4"/>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321250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7E61C27-F82C-4213-B8AF-49347DB39E3B}"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3" name="바닥글 개체 틀 2"/>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4" name="슬라이드 번호 개체 틀 3"/>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422237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57A378B-A364-4B80-B445-51AA329B872E}"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6088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823CE19-535C-4B71-A553-9874DB5047D5}"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573658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F89BBAC-8141-49E8-9D08-96D77BA3FAB7}"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7849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DFF27CE-8BF3-4ECA-8EE7-77558460B928}"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576458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35496" y="6356350"/>
            <a:ext cx="1090464" cy="365125"/>
          </a:xfrm>
        </p:spPr>
        <p:txBody>
          <a:bodyPr/>
          <a:lstStyle/>
          <a:p>
            <a:fld id="{8389BEFF-A9EE-4BE6-BA3B-6BCE8454388F}"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5" name="바닥글 개체 틀 4"/>
          <p:cNvSpPr>
            <a:spLocks noGrp="1"/>
          </p:cNvSpPr>
          <p:nvPr>
            <p:ph type="ftr" sz="quarter" idx="11"/>
          </p:nvPr>
        </p:nvSpPr>
        <p:spPr>
          <a:xfrm>
            <a:off x="1187624" y="6356350"/>
            <a:ext cx="4896544" cy="365125"/>
          </a:xfrm>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3464981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5F875EE-B2F5-4B26-A03A-3015841B1B71}"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a:xfrm>
            <a:off x="6553200" y="6356350"/>
            <a:ext cx="1691208" cy="365125"/>
          </a:xfrm>
        </p:spPr>
        <p:txBody>
          <a:bodyPr/>
          <a:lstStyle>
            <a:lvl1pPr>
              <a:defRPr>
                <a:solidFill>
                  <a:schemeClr val="tx1"/>
                </a:solidFill>
                <a:latin typeface="Arial" pitchFamily="34" charset="0"/>
                <a:cs typeface="Arial" pitchFamily="34" charset="0"/>
              </a:defRPr>
            </a:lvl1p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23100202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54396A82-6E3D-444B-BE62-D21360BEC060}"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68913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lstStyle/>
          <a:p>
            <a:r>
              <a:rPr lang="en-US" altLang="ko-KR" dirty="0" smtClean="0"/>
              <a:t>Click to edit Master title style</a:t>
            </a:r>
            <a:endParaRPr lang="ko-KR" altLang="en-US" dirty="0"/>
          </a:p>
        </p:txBody>
      </p:sp>
      <p:sp>
        <p:nvSpPr>
          <p:cNvPr id="3" name="Content Placeholder 2"/>
          <p:cNvSpPr>
            <a:spLocks noGrp="1"/>
          </p:cNvSpPr>
          <p:nvPr>
            <p:ph idx="1"/>
          </p:nvPr>
        </p:nvSpPr>
        <p:spPr>
          <a:xfrm>
            <a:off x="428596" y="714356"/>
            <a:ext cx="8229600" cy="5715040"/>
          </a:xfrm>
        </p:spPr>
        <p:txBody>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Date Placeholder 3"/>
          <p:cNvSpPr>
            <a:spLocks noGrp="1"/>
          </p:cNvSpPr>
          <p:nvPr>
            <p:ph type="dt" sz="half" idx="10"/>
          </p:nvPr>
        </p:nvSpPr>
        <p:spPr/>
        <p:txBody>
          <a:bodyPr/>
          <a:lstStyle/>
          <a:p>
            <a:fld id="{5F27128D-15DE-465A-BA33-9E34576436FA}" type="datetimeFigureOut">
              <a:rPr lang="ko-KR" altLang="en-US" smtClean="0"/>
              <a:pPr/>
              <a:t>2014-03-05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7" name="Straight Connector 6"/>
          <p:cNvSpPr>
            <a:spLocks noChangeShapeType="1"/>
          </p:cNvSpPr>
          <p:nvPr userDrawn="1"/>
        </p:nvSpPr>
        <p:spPr bwMode="auto">
          <a:xfrm>
            <a:off x="500034" y="642918"/>
            <a:ext cx="8229600" cy="0"/>
          </a:xfrm>
          <a:prstGeom prst="line">
            <a:avLst/>
          </a:prstGeom>
          <a:noFill/>
          <a:ln w="76200" cap="flat" cmpd="sng" algn="ctr">
            <a:solidFill>
              <a:srgbClr val="003399"/>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46E656E-33C6-4F90-93DC-679C41869E0E}"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28365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B008CC7-65C0-466A-A58A-8B3F46403FF0}"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9" name="슬라이드 번호 개체 틀 8"/>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2639140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0B91ED9-1ECF-4A41-B08A-08D52F09D57A}"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5" name="슬라이드 번호 개체 틀 4"/>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021031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A1454F9-67C7-400A-8E41-2D597BB62A35}"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4" name="슬라이드 번호 개체 틀 3"/>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80045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B597742-7F78-42C2-8B0C-219E8CDC921C}"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069849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4760684-D2F8-4209-A3FC-01071CC7670B}"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425469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215B914-8AC5-4B11-9E53-C1511A32954C}"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2518079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7D62EDF-4664-4248-B0F4-C8BB098C28E9}" type="datetime1">
              <a:rPr lang="ko-KR" altLang="en-US" smtClean="0">
                <a:solidFill>
                  <a:prstClr val="black">
                    <a:tint val="75000"/>
                  </a:prstClr>
                </a:solidFill>
              </a:rPr>
              <a:pPr/>
              <a:t>2014-03-05</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441332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Tree>
    <p:extLst>
      <p:ext uri="{BB962C8B-B14F-4D97-AF65-F5344CB8AC3E}">
        <p14:creationId xmlns:p14="http://schemas.microsoft.com/office/powerpoint/2010/main" val="27570447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942273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928670"/>
            <a:ext cx="4038600" cy="5500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Content Placeholder 3"/>
          <p:cNvSpPr>
            <a:spLocks noGrp="1"/>
          </p:cNvSpPr>
          <p:nvPr>
            <p:ph sz="half" idx="2"/>
          </p:nvPr>
        </p:nvSpPr>
        <p:spPr>
          <a:xfrm>
            <a:off x="4648200" y="928670"/>
            <a:ext cx="4038600" cy="5500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5F27128D-15DE-465A-BA33-9E34576436FA}" type="datetimeFigureOut">
              <a:rPr lang="ko-KR" altLang="en-US" smtClean="0"/>
              <a:pPr/>
              <a:t>2014-03-05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8" name="Straight Connector 7"/>
          <p:cNvSpPr>
            <a:spLocks noChangeShapeType="1"/>
          </p:cNvSpPr>
          <p:nvPr userDrawn="1"/>
        </p:nvSpPr>
        <p:spPr bwMode="auto">
          <a:xfrm>
            <a:off x="500034" y="857232"/>
            <a:ext cx="8229600" cy="0"/>
          </a:xfrm>
          <a:prstGeom prst="lin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Tree>
    <p:extLst>
      <p:ext uri="{BB962C8B-B14F-4D97-AF65-F5344CB8AC3E}">
        <p14:creationId xmlns:p14="http://schemas.microsoft.com/office/powerpoint/2010/main" val="1227132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0"/>
          <p:cNvSpPr>
            <a:spLocks noGrp="1" noChangeArrowheads="1"/>
          </p:cNvSpPr>
          <p:nvPr>
            <p:ph type="sldNum" sz="quarter" idx="10"/>
          </p:nvPr>
        </p:nvSpPr>
        <p:spPr>
          <a:ln/>
        </p:spPr>
        <p:txBody>
          <a:bodyPr/>
          <a:lstStyle>
            <a:lvl1pPr>
              <a:defRPr/>
            </a:lvl1pPr>
          </a:lstStyle>
          <a:p>
            <a:pPr>
              <a:defRPr/>
            </a:pPr>
            <a:fld id="{7F34C515-6F76-4834-BC94-A4C2B94A0A22}" type="slidenum">
              <a:rPr lang="en-US" altLang="ko-KR">
                <a:solidFill>
                  <a:prstClr val="black">
                    <a:tint val="75000"/>
                  </a:prstClr>
                </a:solidFill>
              </a:rPr>
              <a:pPr>
                <a:defRPr/>
              </a:pPr>
              <a:t>‹#›</a:t>
            </a:fld>
            <a:endParaRPr lang="en-US" altLang="ko-KR">
              <a:solidFill>
                <a:prstClr val="black">
                  <a:tint val="75000"/>
                </a:prstClr>
              </a:solidFill>
            </a:endParaRPr>
          </a:p>
        </p:txBody>
      </p:sp>
    </p:spTree>
    <p:extLst>
      <p:ext uri="{BB962C8B-B14F-4D97-AF65-F5344CB8AC3E}">
        <p14:creationId xmlns:p14="http://schemas.microsoft.com/office/powerpoint/2010/main" val="190808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5F27128D-15DE-465A-BA33-9E34576436FA}" type="datetimeFigureOut">
              <a:rPr lang="ko-KR" altLang="en-US" smtClean="0"/>
              <a:pPr/>
              <a:t>2014-03-05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6" name="Straight Connector 5"/>
          <p:cNvSpPr>
            <a:spLocks noChangeShapeType="1"/>
          </p:cNvSpPr>
          <p:nvPr userDrawn="1"/>
        </p:nvSpPr>
        <p:spPr bwMode="auto">
          <a:xfrm>
            <a:off x="500034" y="857232"/>
            <a:ext cx="8229600" cy="0"/>
          </a:xfrm>
          <a:prstGeom prst="lin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7128D-15DE-465A-BA33-9E34576436FA}" type="datetimeFigureOut">
              <a:rPr lang="ko-KR" altLang="en-US" smtClean="0"/>
              <a:pPr/>
              <a:t>2014-03-05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5EE8AEC-0EBD-4D08-946B-2BA73178EF5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251520" y="6356350"/>
            <a:ext cx="946448" cy="365125"/>
          </a:xfrm>
        </p:spPr>
        <p:txBody>
          <a:bodyPr/>
          <a:lstStyle/>
          <a:p>
            <a:fld id="{4026DB2B-F8CD-4C20-B271-5C0061EF0D03}" type="datetime1">
              <a:rPr lang="ko-KR" altLang="en-US" smtClean="0">
                <a:solidFill>
                  <a:prstClr val="black">
                    <a:lumMod val="75000"/>
                    <a:lumOff val="25000"/>
                  </a:prstClr>
                </a:solidFill>
              </a:rPr>
              <a:pPr/>
              <a:t>2014-03-05</a:t>
            </a:fld>
            <a:endParaRPr lang="ko-KR" altLang="en-US" dirty="0">
              <a:solidFill>
                <a:prstClr val="black">
                  <a:lumMod val="75000"/>
                  <a:lumOff val="25000"/>
                </a:prstClr>
              </a:solidFill>
            </a:endParaRPr>
          </a:p>
        </p:txBody>
      </p:sp>
      <p:sp>
        <p:nvSpPr>
          <p:cNvPr id="5" name="바닥글 개체 틀 4"/>
          <p:cNvSpPr>
            <a:spLocks noGrp="1"/>
          </p:cNvSpPr>
          <p:nvPr>
            <p:ph type="ftr" sz="quarter" idx="11"/>
          </p:nvPr>
        </p:nvSpPr>
        <p:spPr>
          <a:xfrm>
            <a:off x="1835696" y="6356350"/>
            <a:ext cx="5472608" cy="365125"/>
          </a:xfrm>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11086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70BA21E-5E63-486D-9C6D-5F3E3D2ED648}"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77826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7A604A-30E7-4C98-BF14-F004E4710610}"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17095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5426819-9EDD-47D2-848C-AA23B666BF41}"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3504018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852"/>
            <a:ext cx="8229600" cy="642942"/>
          </a:xfrm>
          <a:prstGeom prst="rect">
            <a:avLst/>
          </a:prstGeom>
        </p:spPr>
        <p:txBody>
          <a:bodyPr vert="horz" lIns="91440" tIns="45720" rIns="91440" bIns="45720" rtlCol="0" anchor="ctr">
            <a:noAutofit/>
          </a:bodyPr>
          <a:lstStyle/>
          <a:p>
            <a:r>
              <a:rPr lang="en-US" altLang="ko-KR" dirty="0" smtClean="0"/>
              <a:t>Click to edit Master title style</a:t>
            </a:r>
            <a:endParaRPr lang="ko-KR" altLang="en-US" dirty="0"/>
          </a:p>
        </p:txBody>
      </p:sp>
      <p:sp>
        <p:nvSpPr>
          <p:cNvPr id="3" name="Text Placeholder 2"/>
          <p:cNvSpPr>
            <a:spLocks noGrp="1"/>
          </p:cNvSpPr>
          <p:nvPr>
            <p:ph type="body" idx="1"/>
          </p:nvPr>
        </p:nvSpPr>
        <p:spPr>
          <a:xfrm>
            <a:off x="457200" y="928670"/>
            <a:ext cx="8229600" cy="5500726"/>
          </a:xfrm>
          <a:prstGeom prst="rect">
            <a:avLst/>
          </a:prstGeom>
        </p:spPr>
        <p:txBody>
          <a:bodyPr vert="horz" lIns="91440" tIns="45720" rIns="91440" bIns="45720" rtlCol="0">
            <a:normAutofit/>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p:txBody>
      </p:sp>
      <p:sp>
        <p:nvSpPr>
          <p:cNvPr id="4" name="Date Placeholder 3"/>
          <p:cNvSpPr>
            <a:spLocks noGrp="1"/>
          </p:cNvSpPr>
          <p:nvPr>
            <p:ph type="dt" sz="half" idx="2"/>
          </p:nvPr>
        </p:nvSpPr>
        <p:spPr>
          <a:xfrm>
            <a:off x="457200" y="6500834"/>
            <a:ext cx="2133600" cy="220641"/>
          </a:xfrm>
          <a:prstGeom prst="rect">
            <a:avLst/>
          </a:prstGeom>
        </p:spPr>
        <p:txBody>
          <a:bodyPr vert="horz" lIns="91440" tIns="45720" rIns="91440" bIns="45720" rtlCol="0" anchor="ctr"/>
          <a:lstStyle>
            <a:lvl1pPr algn="l">
              <a:defRPr sz="1200">
                <a:solidFill>
                  <a:schemeClr val="tx1">
                    <a:tint val="75000"/>
                  </a:schemeClr>
                </a:solidFill>
              </a:defRPr>
            </a:lvl1pPr>
          </a:lstStyle>
          <a:p>
            <a:fld id="{5F27128D-15DE-465A-BA33-9E34576436FA}" type="datetimeFigureOut">
              <a:rPr lang="ko-KR" altLang="en-US" smtClean="0"/>
              <a:pPr/>
              <a:t>2014-03-05</a:t>
            </a:fld>
            <a:endParaRPr lang="ko-KR" altLang="en-US"/>
          </a:p>
        </p:txBody>
      </p:sp>
      <p:sp>
        <p:nvSpPr>
          <p:cNvPr id="5" name="Footer Placeholder 4"/>
          <p:cNvSpPr>
            <a:spLocks noGrp="1"/>
          </p:cNvSpPr>
          <p:nvPr>
            <p:ph type="ftr" sz="quarter" idx="3"/>
          </p:nvPr>
        </p:nvSpPr>
        <p:spPr>
          <a:xfrm>
            <a:off x="3124200" y="6500834"/>
            <a:ext cx="2895600" cy="2206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6553200" y="6500834"/>
            <a:ext cx="2133600" cy="220641"/>
          </a:xfrm>
          <a:prstGeom prst="rect">
            <a:avLst/>
          </a:prstGeom>
        </p:spPr>
        <p:txBody>
          <a:bodyPr vert="horz" lIns="91440" tIns="45720" rIns="91440" bIns="45720" rtlCol="0" anchor="ctr"/>
          <a:lstStyle>
            <a:lvl1pPr algn="r">
              <a:defRPr sz="1200">
                <a:solidFill>
                  <a:schemeClr val="tx1">
                    <a:tint val="75000"/>
                  </a:schemeClr>
                </a:solidFill>
              </a:defRPr>
            </a:lvl1pPr>
          </a:lstStyle>
          <a:p>
            <a:fld id="{D5EE8AEC-0EBD-4D08-946B-2BA73178EF5D}" type="slidenum">
              <a:rPr lang="ko-KR" altLang="en-US" smtClean="0"/>
              <a:pPr/>
              <a:t>‹#›</a:t>
            </a:fld>
            <a:endParaRPr lang="ko-KR" altLang="en-US"/>
          </a:p>
        </p:txBody>
      </p:sp>
      <p:pic>
        <p:nvPicPr>
          <p:cNvPr id="7" name="Picture 6" descr="KAIST_뒷배경 흰색.gif"/>
          <p:cNvPicPr>
            <a:picLocks noChangeAspect="1"/>
          </p:cNvPicPr>
          <p:nvPr userDrawn="1"/>
        </p:nvPicPr>
        <p:blipFill>
          <a:blip r:embed="rId7" cstate="print"/>
          <a:stretch>
            <a:fillRect/>
          </a:stretch>
        </p:blipFill>
        <p:spPr>
          <a:xfrm>
            <a:off x="7858116" y="142852"/>
            <a:ext cx="1285884" cy="357190"/>
          </a:xfrm>
          <a:prstGeom prst="rect">
            <a:avLst/>
          </a:prstGeom>
        </p:spPr>
      </p:pic>
      <p:sp>
        <p:nvSpPr>
          <p:cNvPr id="9" name="Straight Connector 8"/>
          <p:cNvSpPr>
            <a:spLocks noChangeShapeType="1"/>
          </p:cNvSpPr>
          <p:nvPr userDrawn="1"/>
        </p:nvSpPr>
        <p:spPr bwMode="auto">
          <a:xfrm>
            <a:off x="428596" y="6643710"/>
            <a:ext cx="8229600" cy="0"/>
          </a:xfrm>
          <a:prstGeom prst="line">
            <a:avLst/>
          </a:prstGeom>
          <a:noFill/>
          <a:ln w="28575" cap="flat" cmpd="sng" algn="ctr">
            <a:solidFill>
              <a:srgbClr val="002060"/>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txStyles>
    <p:titleStyle>
      <a:lvl1pPr algn="ctr" defTabSz="914400" rtl="0" eaLnBrk="1" latinLnBrk="1" hangingPunct="1">
        <a:spcBef>
          <a:spcPct val="0"/>
        </a:spcBef>
        <a:buNone/>
        <a:defRPr sz="3200" b="1" kern="1200">
          <a:solidFill>
            <a:srgbClr val="003399"/>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800" b="1"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946448"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Calibri" panose="020F0502020204030204" pitchFamily="34" charset="0"/>
              </a:defRPr>
            </a:lvl1pPr>
          </a:lstStyle>
          <a:p>
            <a:fld id="{F89C94FB-7F4E-45BA-9594-38F9D4BB548E}"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5" name="바닥글 개체 틀 4"/>
          <p:cNvSpPr>
            <a:spLocks noGrp="1"/>
          </p:cNvSpPr>
          <p:nvPr>
            <p:ph type="ftr" sz="quarter" idx="3"/>
          </p:nvPr>
        </p:nvSpPr>
        <p:spPr>
          <a:xfrm>
            <a:off x="1468512" y="6356350"/>
            <a:ext cx="5335736"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Calibri" panose="020F0502020204030204" pitchFamily="34" charset="0"/>
              </a:defRPr>
            </a:lvl1p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dirty="0">
              <a:solidFill>
                <a:prstClr val="black">
                  <a:lumMod val="75000"/>
                  <a:lumOff val="25000"/>
                </a:prstClr>
              </a:solidFill>
            </a:endParaRPr>
          </a:p>
        </p:txBody>
      </p:sp>
      <p:sp>
        <p:nvSpPr>
          <p:cNvPr id="6" name="슬라이드 번호 개체 틀 5"/>
          <p:cNvSpPr>
            <a:spLocks noGrp="1"/>
          </p:cNvSpPr>
          <p:nvPr>
            <p:ph type="sldNum" sz="quarter" idx="4"/>
          </p:nvPr>
        </p:nvSpPr>
        <p:spPr>
          <a:xfrm>
            <a:off x="8172400" y="6356350"/>
            <a:ext cx="432048"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Calibri" panose="020F0502020204030204" pitchFamily="34" charset="0"/>
              </a:defRPr>
            </a:lvl1pPr>
          </a:lstStyle>
          <a:p>
            <a:fld id="{E24FB16A-BD94-4108-91D7-4959E7A66F71}" type="slidenum">
              <a:rPr lang="ko-KR" altLang="en-US" smtClean="0">
                <a:solidFill>
                  <a:prstClr val="black">
                    <a:lumMod val="75000"/>
                    <a:lumOff val="25000"/>
                  </a:prstClr>
                </a:solidFill>
              </a:rPr>
              <a:pPr/>
              <a:t>‹#›</a:t>
            </a:fld>
            <a:endParaRPr lang="ko-KR" altLang="en-US" dirty="0">
              <a:solidFill>
                <a:prstClr val="black">
                  <a:lumMod val="75000"/>
                  <a:lumOff val="25000"/>
                </a:prstClr>
              </a:solidFill>
            </a:endParaRPr>
          </a:p>
        </p:txBody>
      </p:sp>
      <p:sp>
        <p:nvSpPr>
          <p:cNvPr id="7" name="TextBox 6"/>
          <p:cNvSpPr txBox="1"/>
          <p:nvPr userDrawn="1"/>
        </p:nvSpPr>
        <p:spPr>
          <a:xfrm>
            <a:off x="8460432" y="6408487"/>
            <a:ext cx="576064" cy="276999"/>
          </a:xfrm>
          <a:prstGeom prst="rect">
            <a:avLst/>
          </a:prstGeom>
          <a:noFill/>
        </p:spPr>
        <p:txBody>
          <a:bodyPr wrap="square" rtlCol="0">
            <a:spAutoFit/>
          </a:bodyPr>
          <a:lstStyle/>
          <a:p>
            <a:r>
              <a:rPr lang="en-US" altLang="ko-KR" sz="1200" dirty="0" smtClean="0">
                <a:solidFill>
                  <a:prstClr val="black">
                    <a:lumMod val="75000"/>
                    <a:lumOff val="25000"/>
                  </a:prstClr>
                </a:solidFill>
                <a:latin typeface="Calibri" panose="020F0502020204030204" pitchFamily="34" charset="0"/>
              </a:rPr>
              <a:t>/37</a:t>
            </a:r>
            <a:endParaRPr lang="ko-KR" altLang="en-US" sz="1200" dirty="0">
              <a:solidFill>
                <a:prstClr val="black">
                  <a:lumMod val="75000"/>
                  <a:lumOff val="25000"/>
                </a:prstClr>
              </a:solidFill>
              <a:latin typeface="Calibri" panose="020F0502020204030204" pitchFamily="34" charset="0"/>
            </a:endParaRPr>
          </a:p>
        </p:txBody>
      </p:sp>
    </p:spTree>
    <p:extLst>
      <p:ext uri="{BB962C8B-B14F-4D97-AF65-F5344CB8AC3E}">
        <p14:creationId xmlns:p14="http://schemas.microsoft.com/office/powerpoint/2010/main" val="23599746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p:txStyles>
    <p:titleStyle>
      <a:lvl1pPr algn="ctr" defTabSz="914400" rtl="0" eaLnBrk="1" latinLnBrk="1"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97160" y="6356350"/>
            <a:ext cx="11624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AE15B-15FF-4CA5-A5C6-A7F183073BE0}" type="datetime1">
              <a:rPr lang="ko-KR" altLang="en-US" smtClean="0">
                <a:solidFill>
                  <a:prstClr val="black">
                    <a:tint val="75000"/>
                  </a:prstClr>
                </a:solidFill>
              </a:rPr>
              <a:pPr/>
              <a:t>2014-03-05</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1619672" y="6356350"/>
            <a:ext cx="4752528" cy="405082"/>
          </a:xfrm>
          <a:prstGeom prst="rect">
            <a:avLst/>
          </a:prstGeom>
        </p:spPr>
        <p:txBody>
          <a:bodyPr vert="horz" lIns="91440" tIns="45720" rIns="91440" bIns="45720" rtlCol="0" anchor="ctr"/>
          <a:lstStyle>
            <a:lvl1pPr algn="ctr">
              <a:defRPr sz="1200">
                <a:solidFill>
                  <a:schemeClr val="tx1">
                    <a:lumMod val="75000"/>
                    <a:lumOff val="25000"/>
                  </a:schemeClr>
                </a:solidFill>
                <a:latin typeface="Calibri" pitchFamily="34" charset="0"/>
                <a:cs typeface="Calibri" pitchFamily="34" charset="0"/>
              </a:defRPr>
            </a:lvl1pPr>
          </a:lstStyle>
          <a:p>
            <a:r>
              <a:rPr lang="en-US" altLang="ko-KR" smtClean="0">
                <a:solidFill>
                  <a:prstClr val="black">
                    <a:lumMod val="75000"/>
                    <a:lumOff val="25000"/>
                  </a:prstClr>
                </a:solidFill>
              </a:rPr>
              <a:t>Testing Concurrent Programs to Achieve High Synchronization Coverage</a:t>
            </a:r>
            <a:endParaRPr lang="ko-KR" altLang="en-US" dirty="0">
              <a:solidFill>
                <a:prstClr val="black">
                  <a:lumMod val="75000"/>
                  <a:lumOff val="25000"/>
                </a:prstClr>
              </a:solidFill>
            </a:endParaRPr>
          </a:p>
        </p:txBody>
      </p:sp>
      <p:sp>
        <p:nvSpPr>
          <p:cNvPr id="6" name="슬라이드 번호 개체 틀 5"/>
          <p:cNvSpPr>
            <a:spLocks noGrp="1"/>
          </p:cNvSpPr>
          <p:nvPr>
            <p:ph type="sldNum" sz="quarter" idx="4"/>
          </p:nvPr>
        </p:nvSpPr>
        <p:spPr>
          <a:xfrm>
            <a:off x="7812360" y="6356350"/>
            <a:ext cx="432048"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2F1D1F5-69F5-43E4-A460-0AE74272FEAF}" type="slidenum">
              <a:rPr lang="ko-KR" altLang="en-US" smtClean="0">
                <a:solidFill>
                  <a:prstClr val="black"/>
                </a:solidFill>
              </a:rPr>
              <a:pPr/>
              <a:t>‹#›</a:t>
            </a:fld>
            <a:endParaRPr lang="ko-KR" altLang="en-US" dirty="0">
              <a:solidFill>
                <a:prstClr val="black"/>
              </a:solidFill>
            </a:endParaRPr>
          </a:p>
        </p:txBody>
      </p:sp>
      <p:sp>
        <p:nvSpPr>
          <p:cNvPr id="7" name="TextBox 6"/>
          <p:cNvSpPr txBox="1"/>
          <p:nvPr userDrawn="1"/>
        </p:nvSpPr>
        <p:spPr>
          <a:xfrm>
            <a:off x="8172400" y="6405820"/>
            <a:ext cx="576064"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 30</a:t>
            </a:r>
            <a:endParaRPr lang="ko-KR" altLang="en-US" sz="1200" dirty="0">
              <a:solidFill>
                <a:prstClr val="black"/>
              </a:solidFill>
              <a:latin typeface="Arial" pitchFamily="34" charset="0"/>
              <a:cs typeface="Arial" pitchFamily="34" charset="0"/>
            </a:endParaRPr>
          </a:p>
        </p:txBody>
      </p:sp>
      <p:sp>
        <p:nvSpPr>
          <p:cNvPr id="8" name="TextBox 7"/>
          <p:cNvSpPr txBox="1"/>
          <p:nvPr userDrawn="1"/>
        </p:nvSpPr>
        <p:spPr>
          <a:xfrm>
            <a:off x="6300192" y="6449469"/>
            <a:ext cx="1512168" cy="236219"/>
          </a:xfrm>
          <a:prstGeom prst="rect">
            <a:avLst/>
          </a:prstGeom>
          <a:noFill/>
        </p:spPr>
        <p:txBody>
          <a:bodyPr wrap="square" rtlCol="0">
            <a:spAutoFit/>
          </a:bodyPr>
          <a:lstStyle/>
          <a:p>
            <a:pPr algn="ctr">
              <a:lnSpc>
                <a:spcPct val="85000"/>
              </a:lnSpc>
            </a:pPr>
            <a:r>
              <a:rPr lang="en-US" altLang="ko-KR" sz="1100" dirty="0" smtClean="0">
                <a:solidFill>
                  <a:prstClr val="black">
                    <a:lumMod val="75000"/>
                    <a:lumOff val="25000"/>
                  </a:prstClr>
                </a:solidFill>
                <a:latin typeface="Calibri" pitchFamily="34" charset="0"/>
                <a:cs typeface="Calibri" pitchFamily="34" charset="0"/>
              </a:rPr>
              <a:t>SWTV group @ KAIST</a:t>
            </a:r>
            <a:endParaRPr lang="ko-KR" altLang="en-US" sz="1100" dirty="0">
              <a:solidFill>
                <a:prstClr val="black">
                  <a:lumMod val="75000"/>
                  <a:lumOff val="25000"/>
                </a:prstClr>
              </a:solidFill>
              <a:latin typeface="Calibri" pitchFamily="34" charset="0"/>
              <a:cs typeface="Calibri" pitchFamily="34" charset="0"/>
            </a:endParaRPr>
          </a:p>
        </p:txBody>
      </p:sp>
    </p:spTree>
    <p:extLst>
      <p:ext uri="{BB962C8B-B14F-4D97-AF65-F5344CB8AC3E}">
        <p14:creationId xmlns:p14="http://schemas.microsoft.com/office/powerpoint/2010/main" val="40648388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Tree>
    <p:extLst>
      <p:ext uri="{BB962C8B-B14F-4D97-AF65-F5344CB8AC3E}">
        <p14:creationId xmlns:p14="http://schemas.microsoft.com/office/powerpoint/2010/main" val="176276427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noah.kaist.ac.kr/course/CS492B" TargetMode="External"/><Relationship Id="rId2" Type="http://schemas.openxmlformats.org/officeDocument/2006/relationships/hyperlink" Target="http://swtv.kaist.ac.kr/courses/cs492-spring-13/cs492-spring-13" TargetMode="External"/><Relationship Id="rId1" Type="http://schemas.openxmlformats.org/officeDocument/2006/relationships/slideLayout" Target="../slideLayouts/slideLayout2.xml"/><Relationship Id="rId4" Type="http://schemas.openxmlformats.org/officeDocument/2006/relationships/hyperlink" Target="mailto:bokyeong@calab.kaist.ac.k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smtClean="0"/>
              <a:t>Introduction to Concurrent Programming</a:t>
            </a:r>
            <a:endParaRPr lang="ko-KR" altLang="en-US" dirty="0"/>
          </a:p>
        </p:txBody>
      </p:sp>
      <p:sp>
        <p:nvSpPr>
          <p:cNvPr id="3" name="Subtitle 2"/>
          <p:cNvSpPr>
            <a:spLocks noGrp="1"/>
          </p:cNvSpPr>
          <p:nvPr>
            <p:ph type="subTitle" idx="1"/>
          </p:nvPr>
        </p:nvSpPr>
        <p:spPr>
          <a:xfrm>
            <a:off x="1214414" y="3786190"/>
            <a:ext cx="6858000" cy="947756"/>
          </a:xfrm>
        </p:spPr>
        <p:txBody>
          <a:bodyPr>
            <a:normAutofit/>
          </a:bodyPr>
          <a:lstStyle/>
          <a:p>
            <a:r>
              <a:rPr lang="en-US" altLang="ko-KR" sz="2000" dirty="0" smtClean="0"/>
              <a:t>Jaehyuk </a:t>
            </a:r>
            <a:r>
              <a:rPr lang="en-US" altLang="ko-KR" sz="2000" dirty="0" smtClean="0"/>
              <a:t>Huh </a:t>
            </a:r>
            <a:r>
              <a:rPr lang="en-US" altLang="ko-KR" sz="2000" smtClean="0"/>
              <a:t>and Moonzoo Kim</a:t>
            </a:r>
            <a:endParaRPr lang="en-US" altLang="ko-KR" sz="2000" dirty="0" smtClean="0"/>
          </a:p>
          <a:p>
            <a:r>
              <a:rPr lang="en-US" altLang="ko-KR" sz="2000" dirty="0" smtClean="0"/>
              <a:t>Computer Science, KAIST</a:t>
            </a:r>
            <a:endParaRPr lang="ko-KR"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Concurrent Program </a:t>
            </a:r>
            <a:r>
              <a:rPr lang="en-US" altLang="ko-KR" dirty="0" smtClean="0"/>
              <a:t>Analysis</a:t>
            </a:r>
            <a:endParaRPr lang="ko-KR" altLang="en-US"/>
          </a:p>
        </p:txBody>
      </p:sp>
      <p:sp>
        <p:nvSpPr>
          <p:cNvPr id="3" name="내용 개체 틀 2"/>
          <p:cNvSpPr>
            <a:spLocks noGrp="1"/>
          </p:cNvSpPr>
          <p:nvPr>
            <p:ph idx="1"/>
          </p:nvPr>
        </p:nvSpPr>
        <p:spPr/>
        <p:txBody>
          <a:bodyPr>
            <a:normAutofit/>
          </a:bodyPr>
          <a:lstStyle/>
          <a:p>
            <a:r>
              <a:rPr lang="en-US" altLang="ko-KR" dirty="0" smtClean="0"/>
              <a:t>Model checking for concurrent program </a:t>
            </a:r>
            <a:r>
              <a:rPr lang="en-US" altLang="ko-KR" dirty="0" err="1" smtClean="0"/>
              <a:t>anlaysis</a:t>
            </a:r>
            <a:endParaRPr lang="en-US" altLang="ko-KR" dirty="0" smtClean="0"/>
          </a:p>
          <a:p>
            <a:pPr lvl="1"/>
            <a:r>
              <a:rPr lang="en-US" altLang="ko-KR" dirty="0" smtClean="0"/>
              <a:t>Model </a:t>
            </a:r>
            <a:r>
              <a:rPr lang="en-US" altLang="ko-KR" dirty="0"/>
              <a:t>checker </a:t>
            </a:r>
            <a:r>
              <a:rPr lang="en-US" altLang="ko-KR" dirty="0" smtClean="0"/>
              <a:t>SPIN</a:t>
            </a:r>
            <a:endParaRPr lang="en-US" altLang="ko-KR" dirty="0"/>
          </a:p>
          <a:p>
            <a:pPr lvl="1"/>
            <a:r>
              <a:rPr lang="en-US" altLang="ko-KR" dirty="0" smtClean="0"/>
              <a:t>Linear </a:t>
            </a:r>
            <a:r>
              <a:rPr lang="en-US" altLang="ko-KR" dirty="0"/>
              <a:t>temporal logic (LTL) for requirement </a:t>
            </a:r>
            <a:r>
              <a:rPr lang="en-US" altLang="ko-KR" dirty="0" smtClean="0"/>
              <a:t>specification</a:t>
            </a:r>
            <a:endParaRPr lang="en-US" altLang="ko-KR" dirty="0"/>
          </a:p>
          <a:p>
            <a:r>
              <a:rPr lang="en-US" altLang="ko-KR" dirty="0" smtClean="0"/>
              <a:t>Concurrent program testing</a:t>
            </a:r>
          </a:p>
          <a:p>
            <a:pPr lvl="1"/>
            <a:r>
              <a:rPr lang="en-US" altLang="ko-KR" dirty="0" smtClean="0"/>
              <a:t>Model-based </a:t>
            </a:r>
            <a:r>
              <a:rPr lang="en-US" altLang="ko-KR" dirty="0"/>
              <a:t>concurrent program </a:t>
            </a:r>
            <a:r>
              <a:rPr lang="en-US" altLang="ko-KR" dirty="0" smtClean="0"/>
              <a:t>testing</a:t>
            </a:r>
            <a:endParaRPr lang="en-US" altLang="ko-KR" dirty="0"/>
          </a:p>
          <a:p>
            <a:pPr lvl="1"/>
            <a:r>
              <a:rPr lang="en-US" altLang="ko-KR" dirty="0" smtClean="0"/>
              <a:t>Pattern-based </a:t>
            </a:r>
            <a:r>
              <a:rPr lang="en-US" altLang="ko-KR" dirty="0"/>
              <a:t>concurrent program </a:t>
            </a:r>
            <a:r>
              <a:rPr lang="en-US" altLang="ko-KR" dirty="0" smtClean="0"/>
              <a:t>testing</a:t>
            </a:r>
            <a:endParaRPr lang="en-US" altLang="ko-KR" dirty="0"/>
          </a:p>
          <a:p>
            <a:r>
              <a:rPr lang="en-US" altLang="ko-KR" dirty="0" smtClean="0"/>
              <a:t>Race, deadlock, and atomicity violation</a:t>
            </a:r>
          </a:p>
          <a:p>
            <a:pPr lvl="1"/>
            <a:r>
              <a:rPr lang="en-US" altLang="ko-KR" dirty="0" smtClean="0"/>
              <a:t>Race </a:t>
            </a:r>
            <a:r>
              <a:rPr lang="en-US" altLang="ko-KR" dirty="0"/>
              <a:t>bug detection </a:t>
            </a:r>
            <a:r>
              <a:rPr lang="en-US" altLang="ko-KR" dirty="0" smtClean="0"/>
              <a:t>techniques</a:t>
            </a:r>
            <a:endParaRPr lang="en-US" altLang="ko-KR" dirty="0"/>
          </a:p>
          <a:p>
            <a:pPr lvl="1"/>
            <a:r>
              <a:rPr lang="en-US" altLang="ko-KR" dirty="0" smtClean="0"/>
              <a:t>Deadlock </a:t>
            </a:r>
            <a:r>
              <a:rPr lang="en-US" altLang="ko-KR" dirty="0"/>
              <a:t>detection </a:t>
            </a:r>
            <a:r>
              <a:rPr lang="en-US" altLang="ko-KR" dirty="0" smtClean="0"/>
              <a:t>techniques</a:t>
            </a:r>
            <a:endParaRPr lang="en-US" altLang="ko-KR" dirty="0"/>
          </a:p>
          <a:p>
            <a:pPr lvl="1"/>
            <a:r>
              <a:rPr lang="en-US" altLang="ko-KR" dirty="0" smtClean="0"/>
              <a:t>Atomicity </a:t>
            </a:r>
            <a:r>
              <a:rPr lang="en-US" altLang="ko-KR" dirty="0"/>
              <a:t>bug detection </a:t>
            </a:r>
            <a:r>
              <a:rPr lang="en-US" altLang="ko-KR" dirty="0" smtClean="0"/>
              <a:t>techniques</a:t>
            </a:r>
            <a:endParaRPr lang="en-US" altLang="ko-KR" dirty="0"/>
          </a:p>
          <a:p>
            <a:r>
              <a:rPr lang="en-US" altLang="ko-KR" dirty="0" smtClean="0"/>
              <a:t>Random </a:t>
            </a:r>
            <a:r>
              <a:rPr lang="en-US" altLang="ko-KR" dirty="0"/>
              <a:t>noise-based concurrent program </a:t>
            </a:r>
            <a:r>
              <a:rPr lang="en-US" altLang="ko-KR" dirty="0" smtClean="0"/>
              <a:t>testing</a:t>
            </a:r>
            <a:endParaRPr lang="en-US" altLang="ko-KR" dirty="0"/>
          </a:p>
          <a:p>
            <a:r>
              <a:rPr lang="en-US" altLang="ko-KR" dirty="0" smtClean="0"/>
              <a:t>Classification </a:t>
            </a:r>
            <a:r>
              <a:rPr lang="en-US" altLang="ko-KR" dirty="0"/>
              <a:t>of race </a:t>
            </a:r>
            <a:r>
              <a:rPr lang="en-US" altLang="ko-KR" dirty="0" smtClean="0"/>
              <a:t>bugs</a:t>
            </a:r>
          </a:p>
          <a:p>
            <a:r>
              <a:rPr lang="en-US" altLang="ko-KR" dirty="0" smtClean="0"/>
              <a:t>Concurrent </a:t>
            </a:r>
            <a:r>
              <a:rPr lang="en-US" altLang="ko-KR" dirty="0"/>
              <a:t>coverage-based testing</a:t>
            </a:r>
            <a:endParaRPr lang="ko-KR" altLang="en-US"/>
          </a:p>
        </p:txBody>
      </p:sp>
    </p:spTree>
    <p:extLst>
      <p:ext uri="{BB962C8B-B14F-4D97-AF65-F5344CB8AC3E}">
        <p14:creationId xmlns:p14="http://schemas.microsoft.com/office/powerpoint/2010/main" val="33856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Assignments</a:t>
            </a:r>
            <a:endParaRPr lang="ko-KR" altLang="en-US" dirty="0"/>
          </a:p>
        </p:txBody>
      </p:sp>
      <p:sp>
        <p:nvSpPr>
          <p:cNvPr id="3" name="내용 개체 틀 2"/>
          <p:cNvSpPr>
            <a:spLocks noGrp="1"/>
          </p:cNvSpPr>
          <p:nvPr>
            <p:ph idx="1"/>
          </p:nvPr>
        </p:nvSpPr>
        <p:spPr/>
        <p:txBody>
          <a:bodyPr/>
          <a:lstStyle/>
          <a:p>
            <a:r>
              <a:rPr lang="en-US" altLang="ko-KR" dirty="0"/>
              <a:t>5</a:t>
            </a:r>
            <a:r>
              <a:rPr lang="en-US" altLang="ko-KR" dirty="0" smtClean="0"/>
              <a:t> Assignments to experience different parallel programming models and analysis techniques</a:t>
            </a:r>
          </a:p>
          <a:p>
            <a:endParaRPr lang="en-US" altLang="ko-KR" dirty="0" smtClean="0"/>
          </a:p>
          <a:p>
            <a:r>
              <a:rPr lang="en-US" altLang="ko-KR" dirty="0" smtClean="0"/>
              <a:t>Tentative assignments </a:t>
            </a:r>
            <a:endParaRPr lang="en-US" altLang="ko-KR" dirty="0"/>
          </a:p>
          <a:p>
            <a:pPr lvl="1"/>
            <a:r>
              <a:rPr lang="en-US" altLang="ko-KR" dirty="0" err="1" smtClean="0"/>
              <a:t>Pthread</a:t>
            </a:r>
            <a:r>
              <a:rPr lang="en-US" altLang="ko-KR" dirty="0" smtClean="0"/>
              <a:t> and </a:t>
            </a:r>
            <a:r>
              <a:rPr lang="en-US" altLang="ko-KR" dirty="0" err="1" smtClean="0"/>
              <a:t>OpenMP</a:t>
            </a:r>
            <a:r>
              <a:rPr lang="en-US" altLang="ko-KR" dirty="0"/>
              <a:t> p</a:t>
            </a:r>
            <a:r>
              <a:rPr lang="en-US" altLang="ko-KR" dirty="0" smtClean="0"/>
              <a:t>arallel programming for shared memory systems </a:t>
            </a:r>
          </a:p>
          <a:p>
            <a:pPr lvl="1"/>
            <a:r>
              <a:rPr lang="en-US" altLang="ko-KR" dirty="0" smtClean="0"/>
              <a:t>Programming with CUDA for GPUs</a:t>
            </a:r>
          </a:p>
          <a:p>
            <a:pPr lvl="1"/>
            <a:r>
              <a:rPr lang="en-US" altLang="ko-KR" dirty="0" smtClean="0"/>
              <a:t>Model checking</a:t>
            </a:r>
          </a:p>
          <a:p>
            <a:pPr lvl="1"/>
            <a:r>
              <a:rPr lang="en-US" altLang="ko-KR" dirty="0" smtClean="0"/>
              <a:t>Random noise-based program testing</a:t>
            </a:r>
          </a:p>
          <a:p>
            <a:pPr lvl="1"/>
            <a:endParaRPr lang="en-US" altLang="ko-KR" dirty="0" smtClean="0"/>
          </a:p>
          <a:p>
            <a:pPr lvl="1"/>
            <a:endParaRPr lang="en-US" altLang="ko-KR" dirty="0" smtClean="0"/>
          </a:p>
          <a:p>
            <a:pPr marL="0" indent="0">
              <a:buNone/>
            </a:pPr>
            <a:endParaRPr lang="en-US" altLang="ko-KR" dirty="0" smtClean="0"/>
          </a:p>
        </p:txBody>
      </p:sp>
    </p:spTree>
    <p:extLst>
      <p:ext uri="{BB962C8B-B14F-4D97-AF65-F5344CB8AC3E}">
        <p14:creationId xmlns:p14="http://schemas.microsoft.com/office/powerpoint/2010/main" val="29913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Moore’s Law</a:t>
            </a:r>
            <a:endParaRPr lang="ko-KR" altLang="en-US" dirty="0"/>
          </a:p>
        </p:txBody>
      </p:sp>
      <p:sp>
        <p:nvSpPr>
          <p:cNvPr id="3" name="내용 개체 틀 2"/>
          <p:cNvSpPr>
            <a:spLocks noGrp="1"/>
          </p:cNvSpPr>
          <p:nvPr>
            <p:ph idx="1"/>
          </p:nvPr>
        </p:nvSpPr>
        <p:spPr/>
        <p:txBody>
          <a:bodyPr/>
          <a:lstStyle/>
          <a:p>
            <a:pPr marL="0" indent="0" algn="ctr">
              <a:buNone/>
            </a:pPr>
            <a:r>
              <a:rPr lang="en-US" altLang="ko-KR" dirty="0"/>
              <a:t>Gordon Moore, Founder of </a:t>
            </a:r>
            <a:r>
              <a:rPr lang="en-US" altLang="ko-KR" dirty="0" smtClean="0"/>
              <a:t>Intel</a:t>
            </a:r>
            <a:endParaRPr lang="en-US" altLang="ko-KR" dirty="0"/>
          </a:p>
          <a:p>
            <a:r>
              <a:rPr lang="en-US" altLang="ko-KR" sz="2000" dirty="0"/>
              <a:t>1965: since the integrated circuit was invented, the number </a:t>
            </a:r>
            <a:r>
              <a:rPr lang="en-US" altLang="ko-KR" sz="2000" dirty="0" smtClean="0"/>
              <a:t>of transistors/inch</a:t>
            </a:r>
            <a:r>
              <a:rPr lang="en-US" altLang="ko-KR" sz="2000" baseline="30000" dirty="0" smtClean="0"/>
              <a:t>2</a:t>
            </a:r>
            <a:r>
              <a:rPr lang="en-US" altLang="ko-KR" sz="2000" dirty="0" smtClean="0"/>
              <a:t> </a:t>
            </a:r>
            <a:r>
              <a:rPr lang="en-US" altLang="ko-KR" sz="2000" dirty="0"/>
              <a:t>in these circuits roughly doubled every </a:t>
            </a:r>
            <a:r>
              <a:rPr lang="en-US" altLang="ko-KR" sz="2000" dirty="0" smtClean="0"/>
              <a:t>year; this </a:t>
            </a:r>
            <a:r>
              <a:rPr lang="en-US" altLang="ko-KR" sz="2000" dirty="0"/>
              <a:t>trend would continue for the foreseeable </a:t>
            </a:r>
            <a:r>
              <a:rPr lang="en-US" altLang="ko-KR" sz="2000" dirty="0" smtClean="0"/>
              <a:t>future</a:t>
            </a:r>
            <a:endParaRPr lang="en-US" altLang="ko-KR" sz="2000" dirty="0"/>
          </a:p>
          <a:p>
            <a:r>
              <a:rPr lang="en-US" altLang="ko-KR" sz="2000" dirty="0"/>
              <a:t>1975: revised - circuit complexity doubles every 18 </a:t>
            </a:r>
            <a:r>
              <a:rPr lang="en-US" altLang="ko-KR" sz="2000" dirty="0" smtClean="0"/>
              <a:t>months</a:t>
            </a:r>
          </a:p>
          <a:p>
            <a:endParaRPr lang="en-US" altLang="ko-KR" sz="2000" dirty="0"/>
          </a:p>
          <a:p>
            <a:endParaRPr lang="ko-KR" alt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610969" cy="334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9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Leveraging Moore’s Law</a:t>
            </a:r>
            <a:endParaRPr lang="ko-KR" altLang="en-US" dirty="0"/>
          </a:p>
        </p:txBody>
      </p:sp>
      <p:sp>
        <p:nvSpPr>
          <p:cNvPr id="3" name="내용 개체 틀 2"/>
          <p:cNvSpPr>
            <a:spLocks noGrp="1"/>
          </p:cNvSpPr>
          <p:nvPr>
            <p:ph idx="1"/>
          </p:nvPr>
        </p:nvSpPr>
        <p:spPr/>
        <p:txBody>
          <a:bodyPr/>
          <a:lstStyle/>
          <a:p>
            <a:r>
              <a:rPr lang="en-US" altLang="ko-KR" dirty="0"/>
              <a:t>From increasing circuit density to </a:t>
            </a:r>
            <a:r>
              <a:rPr lang="en-US" altLang="ko-KR" dirty="0" smtClean="0"/>
              <a:t>performance</a:t>
            </a:r>
          </a:p>
          <a:p>
            <a:endParaRPr lang="en-US" altLang="ko-KR" dirty="0"/>
          </a:p>
          <a:p>
            <a:r>
              <a:rPr lang="en-US" altLang="ko-KR" sz="2000" dirty="0"/>
              <a:t>More transistors = </a:t>
            </a:r>
            <a:r>
              <a:rPr lang="en-US" altLang="ko-KR" sz="2000" b="0" dirty="0"/>
              <a:t>↑ </a:t>
            </a:r>
            <a:r>
              <a:rPr lang="en-US" altLang="ko-KR" sz="2000" dirty="0"/>
              <a:t>opportunities for exploiting </a:t>
            </a:r>
            <a:r>
              <a:rPr lang="en-US" altLang="ko-KR" sz="2000" dirty="0" smtClean="0"/>
              <a:t>parallelism</a:t>
            </a:r>
          </a:p>
          <a:p>
            <a:endParaRPr lang="en-US" altLang="ko-KR" sz="2000" dirty="0"/>
          </a:p>
          <a:p>
            <a:r>
              <a:rPr lang="en-US" altLang="ko-KR" sz="2000" dirty="0" smtClean="0"/>
              <a:t>Microprocessors</a:t>
            </a:r>
          </a:p>
          <a:p>
            <a:pPr lvl="1"/>
            <a:r>
              <a:rPr lang="en-US" altLang="ko-KR" dirty="0" smtClean="0">
                <a:solidFill>
                  <a:schemeClr val="tx2"/>
                </a:solidFill>
              </a:rPr>
              <a:t>implicit </a:t>
            </a:r>
            <a:r>
              <a:rPr lang="en-US" altLang="ko-KR" dirty="0">
                <a:solidFill>
                  <a:schemeClr val="tx2"/>
                </a:solidFill>
              </a:rPr>
              <a:t>parallelism</a:t>
            </a:r>
            <a:r>
              <a:rPr lang="en-US" altLang="ko-KR" dirty="0"/>
              <a:t>: not visible to the </a:t>
            </a:r>
            <a:r>
              <a:rPr lang="en-US" altLang="ko-KR" dirty="0" smtClean="0"/>
              <a:t>programmer</a:t>
            </a:r>
            <a:endParaRPr lang="en-US" altLang="ko-KR" sz="1400" dirty="0" smtClean="0"/>
          </a:p>
          <a:p>
            <a:pPr lvl="2"/>
            <a:r>
              <a:rPr lang="en-US" altLang="ko-KR" dirty="0" smtClean="0"/>
              <a:t>pipelined </a:t>
            </a:r>
            <a:r>
              <a:rPr lang="en-US" altLang="ko-KR" dirty="0"/>
              <a:t>execution of </a:t>
            </a:r>
            <a:r>
              <a:rPr lang="en-US" altLang="ko-KR" dirty="0" smtClean="0"/>
              <a:t>instructions </a:t>
            </a:r>
            <a:r>
              <a:rPr lang="en-US" altLang="ko-KR" dirty="0" smtClean="0">
                <a:sym typeface="Wingdings" pitchFamily="2" charset="2"/>
              </a:rPr>
              <a:t> faster clock speed</a:t>
            </a:r>
            <a:endParaRPr lang="en-US" altLang="ko-KR" dirty="0" smtClean="0"/>
          </a:p>
          <a:p>
            <a:pPr lvl="2"/>
            <a:r>
              <a:rPr lang="en-US" altLang="ko-KR" dirty="0" smtClean="0"/>
              <a:t>multiple </a:t>
            </a:r>
            <a:r>
              <a:rPr lang="en-US" altLang="ko-KR" dirty="0"/>
              <a:t>functional units for multiple independent pipelines</a:t>
            </a:r>
          </a:p>
          <a:p>
            <a:pPr lvl="1"/>
            <a:r>
              <a:rPr lang="en-US" altLang="ko-KR" dirty="0" smtClean="0">
                <a:solidFill>
                  <a:schemeClr val="tx2"/>
                </a:solidFill>
              </a:rPr>
              <a:t>explicit parallelism</a:t>
            </a:r>
          </a:p>
          <a:p>
            <a:pPr lvl="2"/>
            <a:r>
              <a:rPr lang="en-US" altLang="ko-KR" dirty="0" smtClean="0"/>
              <a:t>streaming </a:t>
            </a:r>
            <a:r>
              <a:rPr lang="en-US" altLang="ko-KR" dirty="0"/>
              <a:t>and multimedia processor </a:t>
            </a:r>
            <a:r>
              <a:rPr lang="en-US" altLang="ko-KR" dirty="0" smtClean="0"/>
              <a:t>extensions</a:t>
            </a:r>
          </a:p>
          <a:p>
            <a:pPr lvl="2"/>
            <a:r>
              <a:rPr lang="en-US" altLang="ko-KR" dirty="0" smtClean="0"/>
              <a:t>operations </a:t>
            </a:r>
            <a:r>
              <a:rPr lang="en-US" altLang="ko-KR" dirty="0"/>
              <a:t>on 1, 2, and 4 data items per </a:t>
            </a:r>
            <a:r>
              <a:rPr lang="en-US" altLang="ko-KR" dirty="0" smtClean="0"/>
              <a:t>instruction</a:t>
            </a:r>
          </a:p>
          <a:p>
            <a:pPr lvl="2"/>
            <a:r>
              <a:rPr lang="en-US" altLang="ko-KR" dirty="0" smtClean="0"/>
              <a:t>integer</a:t>
            </a:r>
            <a:r>
              <a:rPr lang="en-US" altLang="ko-KR" dirty="0"/>
              <a:t>, floating point, complex </a:t>
            </a:r>
            <a:r>
              <a:rPr lang="en-US" altLang="ko-KR" dirty="0" smtClean="0"/>
              <a:t>data: MMX</a:t>
            </a:r>
            <a:r>
              <a:rPr lang="en-US" altLang="ko-KR" dirty="0"/>
              <a:t>, </a:t>
            </a:r>
            <a:r>
              <a:rPr lang="en-US" altLang="ko-KR" dirty="0" err="1"/>
              <a:t>Altivec</a:t>
            </a:r>
            <a:r>
              <a:rPr lang="en-US" altLang="ko-KR" dirty="0"/>
              <a:t>, </a:t>
            </a:r>
            <a:r>
              <a:rPr lang="en-US" altLang="ko-KR" dirty="0" smtClean="0"/>
              <a:t>SSE</a:t>
            </a:r>
          </a:p>
          <a:p>
            <a:pPr lvl="1"/>
            <a:r>
              <a:rPr lang="en-US" altLang="ko-KR" dirty="0" smtClean="0">
                <a:solidFill>
                  <a:schemeClr val="tx2"/>
                </a:solidFill>
              </a:rPr>
              <a:t>long </a:t>
            </a:r>
            <a:r>
              <a:rPr lang="en-US" altLang="ko-KR" dirty="0">
                <a:solidFill>
                  <a:schemeClr val="tx2"/>
                </a:solidFill>
              </a:rPr>
              <a:t>instruction </a:t>
            </a:r>
            <a:r>
              <a:rPr lang="en-US" altLang="ko-KR" dirty="0" smtClean="0">
                <a:solidFill>
                  <a:schemeClr val="tx2"/>
                </a:solidFill>
              </a:rPr>
              <a:t>words</a:t>
            </a:r>
          </a:p>
          <a:p>
            <a:pPr lvl="2"/>
            <a:r>
              <a:rPr lang="en-US" altLang="ko-KR" dirty="0" smtClean="0"/>
              <a:t>bundles </a:t>
            </a:r>
            <a:r>
              <a:rPr lang="en-US" altLang="ko-KR" dirty="0"/>
              <a:t>of independent instructions that can be issued together</a:t>
            </a:r>
            <a:endParaRPr lang="ko-KR" altLang="en-US" dirty="0"/>
          </a:p>
        </p:txBody>
      </p:sp>
    </p:spTree>
    <p:extLst>
      <p:ext uri="{BB962C8B-B14F-4D97-AF65-F5344CB8AC3E}">
        <p14:creationId xmlns:p14="http://schemas.microsoft.com/office/powerpoint/2010/main" val="83488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Microprocessor Architecture (Mid 90’s)</a:t>
            </a:r>
            <a:endParaRPr lang="ko-KR" altLang="en-US" dirty="0"/>
          </a:p>
        </p:txBody>
      </p:sp>
      <p:sp>
        <p:nvSpPr>
          <p:cNvPr id="3" name="내용 개체 틀 2"/>
          <p:cNvSpPr>
            <a:spLocks noGrp="1"/>
          </p:cNvSpPr>
          <p:nvPr>
            <p:ph idx="1"/>
          </p:nvPr>
        </p:nvSpPr>
        <p:spPr/>
        <p:txBody>
          <a:bodyPr/>
          <a:lstStyle/>
          <a:p>
            <a:endParaRPr lang="en-US" altLang="ko-KR" dirty="0"/>
          </a:p>
          <a:p>
            <a:r>
              <a:rPr lang="en-US" altLang="ko-KR" dirty="0" smtClean="0"/>
              <a:t>Superscalar </a:t>
            </a:r>
            <a:r>
              <a:rPr lang="en-US" altLang="ko-KR" dirty="0"/>
              <a:t>(SS) designs were the state of the </a:t>
            </a:r>
            <a:r>
              <a:rPr lang="en-US" altLang="ko-KR" dirty="0" smtClean="0"/>
              <a:t>art</a:t>
            </a:r>
          </a:p>
          <a:p>
            <a:pPr lvl="1"/>
            <a:r>
              <a:rPr lang="en-US" altLang="ko-KR" dirty="0" smtClean="0"/>
              <a:t>multiple </a:t>
            </a:r>
            <a:r>
              <a:rPr lang="en-US" altLang="ko-KR" dirty="0"/>
              <a:t>instruction </a:t>
            </a:r>
            <a:r>
              <a:rPr lang="en-US" altLang="ko-KR" dirty="0" smtClean="0"/>
              <a:t>issue</a:t>
            </a:r>
          </a:p>
          <a:p>
            <a:pPr lvl="1"/>
            <a:r>
              <a:rPr lang="en-US" altLang="ko-KR" dirty="0" smtClean="0"/>
              <a:t>dynamic </a:t>
            </a:r>
            <a:r>
              <a:rPr lang="en-US" altLang="ko-KR" dirty="0"/>
              <a:t>scheduling: </a:t>
            </a:r>
            <a:r>
              <a:rPr lang="en-US" altLang="ko-KR" dirty="0" smtClean="0"/>
              <a:t>HW </a:t>
            </a:r>
            <a:r>
              <a:rPr lang="en-US" altLang="ko-KR" dirty="0"/>
              <a:t>tracks dependencies between </a:t>
            </a:r>
            <a:r>
              <a:rPr lang="en-US" altLang="ko-KR" dirty="0" smtClean="0"/>
              <a:t>instr.</a:t>
            </a:r>
          </a:p>
          <a:p>
            <a:pPr lvl="1"/>
            <a:r>
              <a:rPr lang="en-US" altLang="ko-KR" dirty="0" smtClean="0"/>
              <a:t>speculative </a:t>
            </a:r>
            <a:r>
              <a:rPr lang="en-US" altLang="ko-KR" dirty="0"/>
              <a:t>execution: look past predicted </a:t>
            </a:r>
            <a:r>
              <a:rPr lang="en-US" altLang="ko-KR" dirty="0" smtClean="0"/>
              <a:t>branches</a:t>
            </a:r>
          </a:p>
          <a:p>
            <a:pPr lvl="1"/>
            <a:r>
              <a:rPr lang="en-US" altLang="ko-KR" dirty="0" smtClean="0"/>
              <a:t>non-blocking </a:t>
            </a:r>
            <a:r>
              <a:rPr lang="en-US" altLang="ko-KR" dirty="0"/>
              <a:t>caches: multiple outstanding memory </a:t>
            </a:r>
            <a:r>
              <a:rPr lang="en-US" altLang="ko-KR" dirty="0" smtClean="0"/>
              <a:t>ops</a:t>
            </a:r>
          </a:p>
          <a:p>
            <a:pPr marL="457200" lvl="1" indent="0">
              <a:buNone/>
            </a:pPr>
            <a:endParaRPr lang="en-US" altLang="ko-KR" dirty="0"/>
          </a:p>
          <a:p>
            <a:r>
              <a:rPr lang="en-US" altLang="ko-KR" dirty="0" smtClean="0"/>
              <a:t>Apparent </a:t>
            </a:r>
            <a:r>
              <a:rPr lang="en-US" altLang="ko-KR" dirty="0"/>
              <a:t>path to higher performance?</a:t>
            </a:r>
          </a:p>
          <a:p>
            <a:pPr lvl="1"/>
            <a:r>
              <a:rPr lang="en-US" altLang="ko-KR" dirty="0" smtClean="0"/>
              <a:t>wider </a:t>
            </a:r>
            <a:r>
              <a:rPr lang="en-US" altLang="ko-KR" dirty="0"/>
              <a:t>instruction issue</a:t>
            </a:r>
          </a:p>
          <a:p>
            <a:pPr lvl="1"/>
            <a:r>
              <a:rPr lang="en-US" altLang="ko-KR" dirty="0" smtClean="0"/>
              <a:t>support </a:t>
            </a:r>
            <a:r>
              <a:rPr lang="en-US" altLang="ko-KR" dirty="0"/>
              <a:t>for more speculation</a:t>
            </a:r>
            <a:endParaRPr lang="ko-KR" altLang="en-US" dirty="0"/>
          </a:p>
        </p:txBody>
      </p:sp>
    </p:spTree>
    <p:extLst>
      <p:ext uri="{BB962C8B-B14F-4D97-AF65-F5344CB8AC3E}">
        <p14:creationId xmlns:p14="http://schemas.microsoft.com/office/powerpoint/2010/main" val="262397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The End of the Free Lunch</a:t>
            </a:r>
            <a:endParaRPr lang="ko-KR" altLang="en-US" dirty="0"/>
          </a:p>
        </p:txBody>
      </p:sp>
      <p:sp>
        <p:nvSpPr>
          <p:cNvPr id="3" name="Content Placeholder 2"/>
          <p:cNvSpPr>
            <a:spLocks noGrp="1"/>
          </p:cNvSpPr>
          <p:nvPr>
            <p:ph idx="1"/>
          </p:nvPr>
        </p:nvSpPr>
        <p:spPr>
          <a:xfrm>
            <a:off x="4444984" y="6143644"/>
            <a:ext cx="4241816" cy="285752"/>
          </a:xfrm>
        </p:spPr>
        <p:txBody>
          <a:bodyPr>
            <a:normAutofit fontScale="47500" lnSpcReduction="20000"/>
          </a:bodyPr>
          <a:lstStyle/>
          <a:p>
            <a:pPr>
              <a:buNone/>
            </a:pPr>
            <a:r>
              <a:rPr lang="en-US" altLang="ko-KR" dirty="0" smtClean="0"/>
              <a:t>Computer Organization and Design by Pattern &amp; </a:t>
            </a:r>
            <a:r>
              <a:rPr lang="en-US" altLang="ko-KR" dirty="0" err="1" smtClean="0"/>
              <a:t>Hennesy</a:t>
            </a:r>
            <a:endParaRPr lang="ko-KR" altLang="en-US" dirty="0"/>
          </a:p>
        </p:txBody>
      </p:sp>
      <p:pic>
        <p:nvPicPr>
          <p:cNvPr id="4" name="Picture 4" descr="Ch1-fig01"/>
          <p:cNvPicPr>
            <a:picLocks noChangeAspect="1" noChangeArrowheads="1"/>
          </p:cNvPicPr>
          <p:nvPr/>
        </p:nvPicPr>
        <p:blipFill>
          <a:blip r:embed="rId2"/>
          <a:srcRect/>
          <a:stretch>
            <a:fillRect/>
          </a:stretch>
        </p:blipFill>
        <p:spPr bwMode="auto">
          <a:xfrm>
            <a:off x="428596" y="1071546"/>
            <a:ext cx="8032776" cy="4870185"/>
          </a:xfrm>
          <a:prstGeom prst="rect">
            <a:avLst/>
          </a:prstGeom>
          <a:noFill/>
          <a:ln w="9525">
            <a:noFill/>
            <a:miter lim="800000"/>
            <a:headEnd/>
            <a:tailEnd/>
          </a:ln>
          <a:effectLst/>
        </p:spPr>
      </p:pic>
    </p:spTree>
    <p:extLst>
      <p:ext uri="{BB962C8B-B14F-4D97-AF65-F5344CB8AC3E}">
        <p14:creationId xmlns:p14="http://schemas.microsoft.com/office/powerpoint/2010/main" val="337521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Era of 50%/Year Improvement</a:t>
            </a:r>
            <a:endParaRPr lang="ko-KR" altLang="en-US" dirty="0"/>
          </a:p>
        </p:txBody>
      </p:sp>
      <p:sp>
        <p:nvSpPr>
          <p:cNvPr id="3" name="Content Placeholder 2"/>
          <p:cNvSpPr>
            <a:spLocks noGrp="1"/>
          </p:cNvSpPr>
          <p:nvPr>
            <p:ph idx="1"/>
          </p:nvPr>
        </p:nvSpPr>
        <p:spPr/>
        <p:txBody>
          <a:bodyPr/>
          <a:lstStyle/>
          <a:p>
            <a:pPr>
              <a:lnSpc>
                <a:spcPct val="95000"/>
              </a:lnSpc>
            </a:pPr>
            <a:r>
              <a:rPr lang="en-US" altLang="ko-KR" dirty="0" smtClean="0">
                <a:ea typeface="굴림" charset="-127"/>
              </a:rPr>
              <a:t>Performance improvement in the past decades</a:t>
            </a:r>
          </a:p>
          <a:p>
            <a:pPr lvl="1">
              <a:lnSpc>
                <a:spcPct val="95000"/>
              </a:lnSpc>
            </a:pPr>
            <a:r>
              <a:rPr lang="en-US" altLang="ko-KR" sz="2000" dirty="0" smtClean="0">
                <a:ea typeface="굴림" charset="-127"/>
              </a:rPr>
              <a:t> Clock frequency</a:t>
            </a:r>
          </a:p>
          <a:p>
            <a:pPr lvl="1">
              <a:lnSpc>
                <a:spcPct val="95000"/>
              </a:lnSpc>
            </a:pPr>
            <a:r>
              <a:rPr lang="en-US" altLang="ko-KR" sz="2000" dirty="0" smtClean="0">
                <a:ea typeface="굴림" charset="-127"/>
              </a:rPr>
              <a:t> Instruction-level parallelism (ILP)</a:t>
            </a:r>
          </a:p>
          <a:p>
            <a:pPr>
              <a:lnSpc>
                <a:spcPct val="95000"/>
              </a:lnSpc>
            </a:pPr>
            <a:r>
              <a:rPr lang="en-US" altLang="ko-KR" dirty="0" smtClean="0">
                <a:ea typeface="굴림" charset="-127"/>
              </a:rPr>
              <a:t>Clock frequency improvement</a:t>
            </a:r>
          </a:p>
          <a:p>
            <a:pPr lvl="1">
              <a:lnSpc>
                <a:spcPct val="95000"/>
              </a:lnSpc>
            </a:pPr>
            <a:r>
              <a:rPr lang="en-US" altLang="ko-KR" sz="2000" dirty="0" smtClean="0">
                <a:ea typeface="굴림" charset="-127"/>
              </a:rPr>
              <a:t>Faster and smaller transistors</a:t>
            </a:r>
          </a:p>
          <a:p>
            <a:pPr lvl="1">
              <a:lnSpc>
                <a:spcPct val="95000"/>
              </a:lnSpc>
            </a:pPr>
            <a:r>
              <a:rPr lang="en-US" altLang="ko-KR" sz="2000" dirty="0" smtClean="0">
                <a:ea typeface="굴림" charset="-127"/>
              </a:rPr>
              <a:t>Aggressive pipeline : ILP loss, but frequency gain </a:t>
            </a:r>
          </a:p>
          <a:p>
            <a:pPr>
              <a:lnSpc>
                <a:spcPct val="95000"/>
              </a:lnSpc>
            </a:pPr>
            <a:r>
              <a:rPr lang="en-US" altLang="ko-KR" dirty="0" smtClean="0">
                <a:ea typeface="굴림" charset="-127"/>
              </a:rPr>
              <a:t>ILP improvement </a:t>
            </a:r>
          </a:p>
          <a:p>
            <a:pPr lvl="1">
              <a:lnSpc>
                <a:spcPct val="95000"/>
              </a:lnSpc>
            </a:pPr>
            <a:r>
              <a:rPr lang="en-US" altLang="ko-KR" sz="2000" dirty="0" smtClean="0">
                <a:ea typeface="굴림" charset="-127"/>
              </a:rPr>
              <a:t>Wide issue, out-of-order processor</a:t>
            </a:r>
          </a:p>
          <a:p>
            <a:pPr lvl="1">
              <a:lnSpc>
                <a:spcPct val="95000"/>
              </a:lnSpc>
            </a:pPr>
            <a:r>
              <a:rPr lang="en-US" altLang="ko-KR" sz="2000" dirty="0" smtClean="0">
                <a:ea typeface="굴림" charset="-127"/>
              </a:rPr>
              <a:t>Larger caches and better </a:t>
            </a:r>
            <a:r>
              <a:rPr lang="en-US" altLang="ko-KR" sz="2000" dirty="0" err="1" smtClean="0">
                <a:ea typeface="굴림" charset="-127"/>
              </a:rPr>
              <a:t>prefetch</a:t>
            </a:r>
            <a:r>
              <a:rPr lang="en-US" altLang="ko-KR" sz="2000" dirty="0" smtClean="0">
                <a:ea typeface="굴림" charset="-127"/>
              </a:rPr>
              <a:t> systems</a:t>
            </a:r>
          </a:p>
          <a:p>
            <a:pPr>
              <a:lnSpc>
                <a:spcPct val="95000"/>
              </a:lnSpc>
            </a:pPr>
            <a:r>
              <a:rPr lang="en-US" altLang="ko-KR" dirty="0" smtClean="0">
                <a:solidFill>
                  <a:srgbClr val="0000FF"/>
                </a:solidFill>
                <a:ea typeface="굴림" charset="-127"/>
              </a:rPr>
              <a:t>Performance doubling every two years</a:t>
            </a:r>
          </a:p>
          <a:p>
            <a:endParaRPr lang="ko-KR" altLang="en-US" dirty="0"/>
          </a:p>
        </p:txBody>
      </p:sp>
    </p:spTree>
    <p:extLst>
      <p:ext uri="{BB962C8B-B14F-4D97-AF65-F5344CB8AC3E}">
        <p14:creationId xmlns:p14="http://schemas.microsoft.com/office/powerpoint/2010/main" val="121637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The End of 50%/year Era</a:t>
            </a:r>
            <a:endParaRPr lang="ko-KR" altLang="en-US" dirty="0"/>
          </a:p>
        </p:txBody>
      </p:sp>
      <p:sp>
        <p:nvSpPr>
          <p:cNvPr id="3" name="Content Placeholder 2"/>
          <p:cNvSpPr>
            <a:spLocks noGrp="1"/>
          </p:cNvSpPr>
          <p:nvPr>
            <p:ph idx="1"/>
          </p:nvPr>
        </p:nvSpPr>
        <p:spPr/>
        <p:txBody>
          <a:bodyPr>
            <a:normAutofit/>
          </a:bodyPr>
          <a:lstStyle/>
          <a:p>
            <a:pPr>
              <a:lnSpc>
                <a:spcPct val="110000"/>
              </a:lnSpc>
            </a:pPr>
            <a:r>
              <a:rPr lang="en-US" altLang="ko-KR" dirty="0" smtClean="0">
                <a:ea typeface="굴림" charset="-127"/>
              </a:rPr>
              <a:t>Power (and heat) limits clock frequency</a:t>
            </a:r>
          </a:p>
          <a:p>
            <a:pPr>
              <a:lnSpc>
                <a:spcPct val="110000"/>
              </a:lnSpc>
            </a:pPr>
            <a:r>
              <a:rPr lang="en-US" altLang="ko-KR" dirty="0" smtClean="0">
                <a:ea typeface="굴림" charset="-127"/>
              </a:rPr>
              <a:t>Cannot keep increasing pipeline length</a:t>
            </a:r>
          </a:p>
          <a:p>
            <a:pPr lvl="1">
              <a:lnSpc>
                <a:spcPct val="110000"/>
              </a:lnSpc>
            </a:pPr>
            <a:r>
              <a:rPr lang="en-US" altLang="ko-KR" sz="2000" dirty="0" smtClean="0">
                <a:ea typeface="굴림" charset="-127"/>
              </a:rPr>
              <a:t>Less and less work between stages</a:t>
            </a:r>
          </a:p>
          <a:p>
            <a:pPr lvl="1">
              <a:lnSpc>
                <a:spcPct val="110000"/>
              </a:lnSpc>
            </a:pPr>
            <a:r>
              <a:rPr lang="en-US" altLang="ko-KR" sz="2000" dirty="0" smtClean="0">
                <a:ea typeface="굴림" charset="-127"/>
              </a:rPr>
              <a:t>Critical loop lengths increase</a:t>
            </a:r>
          </a:p>
          <a:p>
            <a:pPr>
              <a:lnSpc>
                <a:spcPct val="110000"/>
              </a:lnSpc>
            </a:pPr>
            <a:r>
              <a:rPr lang="en-US" altLang="ko-KR" dirty="0" smtClean="0">
                <a:ea typeface="굴림" charset="-127"/>
              </a:rPr>
              <a:t>Slow wires</a:t>
            </a:r>
          </a:p>
          <a:p>
            <a:pPr>
              <a:lnSpc>
                <a:spcPct val="110000"/>
              </a:lnSpc>
            </a:pPr>
            <a:r>
              <a:rPr lang="en-US" altLang="ko-KR" dirty="0" smtClean="0">
                <a:ea typeface="굴림" charset="-127"/>
              </a:rPr>
              <a:t>Diminishing returns of ILP features</a:t>
            </a:r>
          </a:p>
          <a:p>
            <a:pPr lvl="1">
              <a:lnSpc>
                <a:spcPct val="110000"/>
              </a:lnSpc>
            </a:pPr>
            <a:r>
              <a:rPr lang="en-US" altLang="ko-KR" sz="2000" dirty="0" smtClean="0">
                <a:ea typeface="굴림" charset="-127"/>
              </a:rPr>
              <a:t>2x area to get 10-20% ILP improvement</a:t>
            </a:r>
          </a:p>
          <a:p>
            <a:pPr lvl="1">
              <a:lnSpc>
                <a:spcPct val="110000"/>
              </a:lnSpc>
            </a:pPr>
            <a:r>
              <a:rPr lang="en-US" altLang="ko-KR" sz="2000" dirty="0" smtClean="0">
                <a:ea typeface="굴림" charset="-127"/>
              </a:rPr>
              <a:t>Control and data dependencies</a:t>
            </a:r>
            <a:endParaRPr lang="en-US" altLang="ko-KR" sz="2000" dirty="0" smtClean="0">
              <a:solidFill>
                <a:srgbClr val="0033CC"/>
              </a:solidFill>
              <a:ea typeface="굴림" charset="-127"/>
            </a:endParaRPr>
          </a:p>
          <a:p>
            <a:pPr>
              <a:lnSpc>
                <a:spcPct val="110000"/>
              </a:lnSpc>
            </a:pPr>
            <a:r>
              <a:rPr lang="en-US" altLang="ko-KR" dirty="0" smtClean="0">
                <a:solidFill>
                  <a:srgbClr val="003399"/>
                </a:solidFill>
                <a:ea typeface="굴림" charset="-127"/>
              </a:rPr>
              <a:t>Slowdown of single-core performance improvement</a:t>
            </a:r>
          </a:p>
          <a:p>
            <a:pPr>
              <a:lnSpc>
                <a:spcPct val="110000"/>
              </a:lnSpc>
            </a:pPr>
            <a:r>
              <a:rPr lang="en-US" altLang="ko-KR" dirty="0" smtClean="0">
                <a:solidFill>
                  <a:srgbClr val="003399"/>
                </a:solidFill>
                <a:ea typeface="굴림" charset="-127"/>
              </a:rPr>
              <a:t>Hope: Moore’s law is still valid</a:t>
            </a:r>
          </a:p>
          <a:p>
            <a:pPr>
              <a:lnSpc>
                <a:spcPct val="110000"/>
              </a:lnSpc>
            </a:pPr>
            <a:endParaRPr lang="ko-KR" altLang="en-US" dirty="0"/>
          </a:p>
        </p:txBody>
      </p:sp>
    </p:spTree>
    <p:extLst>
      <p:ext uri="{BB962C8B-B14F-4D97-AF65-F5344CB8AC3E}">
        <p14:creationId xmlns:p14="http://schemas.microsoft.com/office/powerpoint/2010/main" val="36744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Power and Heat Stall Clock Frequencies</a:t>
            </a:r>
            <a:endParaRPr lang="ko-KR" altLang="en-US" sz="2800" dirty="0"/>
          </a:p>
        </p:txBody>
      </p:sp>
      <p:sp>
        <p:nvSpPr>
          <p:cNvPr id="3" name="내용 개체 틀 2"/>
          <p:cNvSpPr>
            <a:spLocks noGrp="1"/>
          </p:cNvSpPr>
          <p:nvPr>
            <p:ph idx="1"/>
          </p:nvPr>
        </p:nvSpPr>
        <p:spPr/>
        <p:txBody>
          <a:bodyPr>
            <a:normAutofit/>
          </a:bodyPr>
          <a:lstStyle/>
          <a:p>
            <a:pPr marL="0" indent="0">
              <a:buNone/>
            </a:pPr>
            <a:r>
              <a:rPr lang="en-US" altLang="ko-KR" dirty="0"/>
              <a:t>May 17, 2004 … </a:t>
            </a:r>
            <a:endParaRPr lang="en-US" altLang="ko-KR" dirty="0" smtClean="0"/>
          </a:p>
          <a:p>
            <a:pPr marL="400050" lvl="1" indent="0">
              <a:buNone/>
            </a:pPr>
            <a:r>
              <a:rPr lang="en-US" altLang="ko-KR" b="0" dirty="0" smtClean="0">
                <a:latin typeface="+mj-lt"/>
              </a:rPr>
              <a:t>Intel</a:t>
            </a:r>
            <a:r>
              <a:rPr lang="en-US" altLang="ko-KR" b="0" dirty="0">
                <a:latin typeface="+mj-lt"/>
              </a:rPr>
              <a:t>, the world's largest chip maker, </a:t>
            </a:r>
            <a:r>
              <a:rPr lang="en-US" altLang="ko-KR" b="0" dirty="0" smtClean="0">
                <a:latin typeface="+mj-lt"/>
              </a:rPr>
              <a:t>publicly acknowledged </a:t>
            </a:r>
            <a:r>
              <a:rPr lang="en-US" altLang="ko-KR" b="0" dirty="0">
                <a:latin typeface="+mj-lt"/>
              </a:rPr>
              <a:t>that it had </a:t>
            </a:r>
            <a:r>
              <a:rPr lang="en-US" altLang="ko-KR" b="0" u="sng" dirty="0">
                <a:solidFill>
                  <a:schemeClr val="tx2"/>
                </a:solidFill>
                <a:latin typeface="+mj-lt"/>
              </a:rPr>
              <a:t>hit a ''thermal wall'' on </a:t>
            </a:r>
            <a:r>
              <a:rPr lang="en-US" altLang="ko-KR" b="0" u="sng" dirty="0" smtClean="0">
                <a:solidFill>
                  <a:schemeClr val="tx2"/>
                </a:solidFill>
                <a:latin typeface="+mj-lt"/>
              </a:rPr>
              <a:t>its microprocessor line</a:t>
            </a:r>
            <a:r>
              <a:rPr lang="en-US" altLang="ko-KR" b="0" dirty="0" smtClean="0">
                <a:latin typeface="+mj-lt"/>
              </a:rPr>
              <a:t>. As </a:t>
            </a:r>
            <a:r>
              <a:rPr lang="en-US" altLang="ko-KR" b="0" dirty="0">
                <a:latin typeface="+mj-lt"/>
              </a:rPr>
              <a:t>a result, </a:t>
            </a:r>
            <a:r>
              <a:rPr lang="en-US" altLang="ko-KR" b="0" dirty="0" smtClean="0">
                <a:latin typeface="+mj-lt"/>
              </a:rPr>
              <a:t>the company </a:t>
            </a:r>
            <a:r>
              <a:rPr lang="en-US" altLang="ko-KR" b="0" dirty="0">
                <a:latin typeface="+mj-lt"/>
              </a:rPr>
              <a:t>is changing its product strategy and </a:t>
            </a:r>
            <a:r>
              <a:rPr lang="en-US" altLang="ko-KR" b="0" dirty="0" smtClean="0">
                <a:latin typeface="+mj-lt"/>
              </a:rPr>
              <a:t>disbanding one </a:t>
            </a:r>
            <a:r>
              <a:rPr lang="en-US" altLang="ko-KR" b="0" dirty="0">
                <a:latin typeface="+mj-lt"/>
              </a:rPr>
              <a:t>of its most advanced design groups. Intel also said that it </a:t>
            </a:r>
            <a:r>
              <a:rPr lang="en-US" altLang="ko-KR" b="0" dirty="0" smtClean="0">
                <a:latin typeface="+mj-lt"/>
              </a:rPr>
              <a:t>would abandon </a:t>
            </a:r>
            <a:r>
              <a:rPr lang="en-US" altLang="ko-KR" b="0" dirty="0">
                <a:latin typeface="+mj-lt"/>
              </a:rPr>
              <a:t>two advanced chip development projects </a:t>
            </a:r>
            <a:r>
              <a:rPr lang="en-US" altLang="ko-KR" b="0" dirty="0" smtClean="0">
                <a:latin typeface="+mj-lt"/>
              </a:rPr>
              <a:t>… </a:t>
            </a:r>
          </a:p>
          <a:p>
            <a:pPr marL="400050" lvl="1" indent="0">
              <a:buNone/>
            </a:pPr>
            <a:r>
              <a:rPr lang="en-US" altLang="ko-KR" b="0" dirty="0" smtClean="0">
                <a:solidFill>
                  <a:schemeClr val="tx2"/>
                </a:solidFill>
                <a:latin typeface="+mj-lt"/>
              </a:rPr>
              <a:t>Now</a:t>
            </a:r>
            <a:r>
              <a:rPr lang="en-US" altLang="ko-KR" b="0" dirty="0">
                <a:solidFill>
                  <a:schemeClr val="tx2"/>
                </a:solidFill>
                <a:latin typeface="+mj-lt"/>
              </a:rPr>
              <a:t>, Intel is embarked on a course already adopted by some of its </a:t>
            </a:r>
            <a:r>
              <a:rPr lang="en-US" altLang="ko-KR" b="0" dirty="0" smtClean="0">
                <a:solidFill>
                  <a:schemeClr val="tx2"/>
                </a:solidFill>
                <a:latin typeface="+mj-lt"/>
              </a:rPr>
              <a:t>major rivals</a:t>
            </a:r>
            <a:r>
              <a:rPr lang="en-US" altLang="ko-KR" b="0" dirty="0">
                <a:solidFill>
                  <a:schemeClr val="tx2"/>
                </a:solidFill>
                <a:latin typeface="+mj-lt"/>
              </a:rPr>
              <a:t>: obtaining more computing power by stamping multiple </a:t>
            </a:r>
            <a:r>
              <a:rPr lang="en-US" altLang="ko-KR" b="0" dirty="0" smtClean="0">
                <a:solidFill>
                  <a:schemeClr val="tx2"/>
                </a:solidFill>
                <a:latin typeface="+mj-lt"/>
              </a:rPr>
              <a:t>processors on </a:t>
            </a:r>
            <a:r>
              <a:rPr lang="en-US" altLang="ko-KR" b="0" dirty="0">
                <a:solidFill>
                  <a:schemeClr val="tx2"/>
                </a:solidFill>
                <a:latin typeface="+mj-lt"/>
              </a:rPr>
              <a:t>a single chip</a:t>
            </a:r>
            <a:r>
              <a:rPr lang="en-US" altLang="ko-KR" b="0" dirty="0">
                <a:latin typeface="+mj-lt"/>
              </a:rPr>
              <a:t> rather than straining to increase the speed of a </a:t>
            </a:r>
            <a:r>
              <a:rPr lang="en-US" altLang="ko-KR" b="0" dirty="0" smtClean="0">
                <a:latin typeface="+mj-lt"/>
              </a:rPr>
              <a:t>single processor </a:t>
            </a:r>
            <a:r>
              <a:rPr lang="en-US" altLang="ko-KR" b="0" dirty="0">
                <a:latin typeface="+mj-lt"/>
              </a:rPr>
              <a:t>… Intel's decision to change course and embrace a ''dual core</a:t>
            </a:r>
            <a:r>
              <a:rPr lang="en-US" altLang="ko-KR" b="0" dirty="0" smtClean="0">
                <a:latin typeface="+mj-lt"/>
              </a:rPr>
              <a:t>'‘ processor </a:t>
            </a:r>
            <a:r>
              <a:rPr lang="en-US" altLang="ko-KR" b="0" dirty="0">
                <a:latin typeface="+mj-lt"/>
              </a:rPr>
              <a:t>structure shows the challenge of overcoming the effects of </a:t>
            </a:r>
            <a:r>
              <a:rPr lang="en-US" altLang="ko-KR" b="0" dirty="0" smtClean="0">
                <a:latin typeface="+mj-lt"/>
              </a:rPr>
              <a:t>heat generated </a:t>
            </a:r>
            <a:r>
              <a:rPr lang="en-US" altLang="ko-KR" b="0" dirty="0">
                <a:latin typeface="+mj-lt"/>
              </a:rPr>
              <a:t>by the constant on-off movement of tiny switches in </a:t>
            </a:r>
            <a:r>
              <a:rPr lang="en-US" altLang="ko-KR" b="0" dirty="0" smtClean="0">
                <a:latin typeface="+mj-lt"/>
              </a:rPr>
              <a:t>modern computers </a:t>
            </a:r>
            <a:r>
              <a:rPr lang="en-US" altLang="ko-KR" b="0" dirty="0">
                <a:latin typeface="+mj-lt"/>
              </a:rPr>
              <a:t>… some analysts and former Intel designers said that </a:t>
            </a:r>
            <a:r>
              <a:rPr lang="en-US" altLang="ko-KR" b="0" i="1" dirty="0" smtClean="0">
                <a:solidFill>
                  <a:schemeClr val="tx2"/>
                </a:solidFill>
                <a:latin typeface="+mj-lt"/>
              </a:rPr>
              <a:t>Intel was </a:t>
            </a:r>
            <a:r>
              <a:rPr lang="en-US" altLang="ko-KR" b="0" i="1" dirty="0">
                <a:solidFill>
                  <a:schemeClr val="tx2"/>
                </a:solidFill>
                <a:latin typeface="+mj-lt"/>
              </a:rPr>
              <a:t>coming to terms with escalating heat problems so severe </a:t>
            </a:r>
            <a:r>
              <a:rPr lang="en-US" altLang="ko-KR" b="0" i="1" dirty="0" smtClean="0">
                <a:solidFill>
                  <a:schemeClr val="tx2"/>
                </a:solidFill>
                <a:latin typeface="+mj-lt"/>
              </a:rPr>
              <a:t>they threatened </a:t>
            </a:r>
            <a:r>
              <a:rPr lang="en-US" altLang="ko-KR" b="0" i="1" dirty="0">
                <a:solidFill>
                  <a:schemeClr val="tx2"/>
                </a:solidFill>
                <a:latin typeface="+mj-lt"/>
              </a:rPr>
              <a:t>to cause its chips to fracture at extreme temperatures</a:t>
            </a:r>
            <a:r>
              <a:rPr lang="en-US" altLang="ko-KR" b="0" dirty="0">
                <a:solidFill>
                  <a:schemeClr val="tx2"/>
                </a:solidFill>
                <a:latin typeface="+mj-lt"/>
              </a:rPr>
              <a:t>…</a:t>
            </a:r>
          </a:p>
          <a:p>
            <a:pPr marL="0" indent="0">
              <a:buNone/>
            </a:pPr>
            <a:r>
              <a:rPr lang="en-US" altLang="ko-KR" sz="2000" dirty="0" smtClean="0"/>
              <a:t>				New </a:t>
            </a:r>
            <a:r>
              <a:rPr lang="en-US" altLang="ko-KR" sz="2000" dirty="0"/>
              <a:t>York Times, May 17, 2004</a:t>
            </a:r>
            <a:endParaRPr lang="ko-KR" altLang="en-US" sz="2000" dirty="0"/>
          </a:p>
        </p:txBody>
      </p:sp>
    </p:spTree>
    <p:extLst>
      <p:ext uri="{BB962C8B-B14F-4D97-AF65-F5344CB8AC3E}">
        <p14:creationId xmlns:p14="http://schemas.microsoft.com/office/powerpoint/2010/main" val="145065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Recent Multicore </a:t>
            </a:r>
            <a:r>
              <a:rPr lang="en-US" altLang="ko-KR" dirty="0" smtClean="0"/>
              <a:t>Processors</a:t>
            </a:r>
            <a:endParaRPr lang="ko-KR" altLang="en-US" dirty="0"/>
          </a:p>
        </p:txBody>
      </p:sp>
      <p:sp>
        <p:nvSpPr>
          <p:cNvPr id="3" name="내용 개체 틀 2"/>
          <p:cNvSpPr>
            <a:spLocks noGrp="1"/>
          </p:cNvSpPr>
          <p:nvPr>
            <p:ph idx="1"/>
          </p:nvPr>
        </p:nvSpPr>
        <p:spPr/>
        <p:txBody>
          <a:bodyPr>
            <a:normAutofit/>
          </a:bodyPr>
          <a:lstStyle/>
          <a:p>
            <a:r>
              <a:rPr lang="en-US" altLang="ko-KR" dirty="0"/>
              <a:t>March 10: Intel </a:t>
            </a:r>
            <a:r>
              <a:rPr lang="en-US" altLang="ko-KR" dirty="0" err="1" smtClean="0"/>
              <a:t>Westmere</a:t>
            </a:r>
            <a:endParaRPr lang="en-US" altLang="ko-KR" dirty="0" smtClean="0"/>
          </a:p>
          <a:p>
            <a:pPr lvl="1"/>
            <a:r>
              <a:rPr lang="en-US" altLang="ko-KR" dirty="0" smtClean="0"/>
              <a:t>6 </a:t>
            </a:r>
            <a:r>
              <a:rPr lang="en-US" altLang="ko-KR" dirty="0"/>
              <a:t>cores; 2 way SMT</a:t>
            </a:r>
          </a:p>
          <a:p>
            <a:r>
              <a:rPr lang="en-US" altLang="ko-KR" dirty="0" smtClean="0"/>
              <a:t>March </a:t>
            </a:r>
            <a:r>
              <a:rPr lang="en-US" altLang="ko-KR" dirty="0"/>
              <a:t>10: AMD </a:t>
            </a:r>
            <a:r>
              <a:rPr lang="en-US" altLang="ko-KR" dirty="0" err="1"/>
              <a:t>Magny</a:t>
            </a:r>
            <a:r>
              <a:rPr lang="en-US" altLang="ko-KR" dirty="0"/>
              <a:t> </a:t>
            </a:r>
            <a:r>
              <a:rPr lang="en-US" altLang="ko-KR" dirty="0" err="1" smtClean="0"/>
              <a:t>Cours</a:t>
            </a:r>
            <a:endParaRPr lang="en-US" altLang="ko-KR" dirty="0" smtClean="0"/>
          </a:p>
          <a:p>
            <a:pPr lvl="1"/>
            <a:r>
              <a:rPr lang="en-US" altLang="ko-KR" dirty="0" smtClean="0"/>
              <a:t>2 </a:t>
            </a:r>
            <a:r>
              <a:rPr lang="en-US" altLang="ko-KR" dirty="0"/>
              <a:t>6-core dies in a single package</a:t>
            </a:r>
          </a:p>
          <a:p>
            <a:r>
              <a:rPr lang="en-US" altLang="ko-KR" dirty="0" smtClean="0"/>
              <a:t>Jan </a:t>
            </a:r>
            <a:r>
              <a:rPr lang="en-US" altLang="ko-KR" dirty="0"/>
              <a:t>10: IBM Power </a:t>
            </a:r>
            <a:r>
              <a:rPr lang="en-US" altLang="ko-KR" dirty="0" smtClean="0"/>
              <a:t>7</a:t>
            </a:r>
          </a:p>
          <a:p>
            <a:pPr lvl="1"/>
            <a:r>
              <a:rPr lang="en-US" altLang="ko-KR" dirty="0" smtClean="0"/>
              <a:t>8 </a:t>
            </a:r>
            <a:r>
              <a:rPr lang="en-US" altLang="ko-KR" dirty="0"/>
              <a:t>cores; 4-way SMT; 32MB shared cache</a:t>
            </a:r>
          </a:p>
          <a:p>
            <a:r>
              <a:rPr lang="en-US" altLang="ko-KR" dirty="0" smtClean="0"/>
              <a:t>June </a:t>
            </a:r>
            <a:r>
              <a:rPr lang="en-US" altLang="ko-KR" dirty="0"/>
              <a:t>09: AMD </a:t>
            </a:r>
            <a:r>
              <a:rPr lang="en-US" altLang="ko-KR" dirty="0" smtClean="0"/>
              <a:t>Istanbul</a:t>
            </a:r>
          </a:p>
          <a:p>
            <a:pPr lvl="1"/>
            <a:r>
              <a:rPr lang="en-US" altLang="ko-KR" dirty="0" smtClean="0"/>
              <a:t>6 </a:t>
            </a:r>
            <a:r>
              <a:rPr lang="en-US" altLang="ko-KR" dirty="0"/>
              <a:t>cores</a:t>
            </a:r>
          </a:p>
          <a:p>
            <a:r>
              <a:rPr lang="en-US" altLang="ko-KR" dirty="0" smtClean="0"/>
              <a:t>Sun T2</a:t>
            </a:r>
          </a:p>
          <a:p>
            <a:pPr lvl="1"/>
            <a:r>
              <a:rPr lang="en-US" altLang="ko-KR" dirty="0" smtClean="0"/>
              <a:t>8 </a:t>
            </a:r>
            <a:r>
              <a:rPr lang="en-US" altLang="ko-KR" dirty="0"/>
              <a:t>cores; 8-way fine-grain MT per core</a:t>
            </a:r>
          </a:p>
          <a:p>
            <a:r>
              <a:rPr lang="en-US" altLang="ko-KR" dirty="0" smtClean="0"/>
              <a:t>IBM Cell</a:t>
            </a:r>
          </a:p>
          <a:p>
            <a:pPr lvl="1"/>
            <a:r>
              <a:rPr lang="en-US" altLang="ko-KR" dirty="0" smtClean="0"/>
              <a:t>1 </a:t>
            </a:r>
            <a:r>
              <a:rPr lang="en-US" altLang="ko-KR" dirty="0"/>
              <a:t>PPC core; 8 SPEs w/ SIMD parallelism</a:t>
            </a:r>
          </a:p>
          <a:p>
            <a:r>
              <a:rPr lang="en-US" altLang="ko-KR" dirty="0" err="1" smtClean="0"/>
              <a:t>Tilera</a:t>
            </a:r>
            <a:r>
              <a:rPr lang="en-US" altLang="ko-KR" dirty="0" smtClean="0"/>
              <a:t>:</a:t>
            </a:r>
          </a:p>
          <a:p>
            <a:pPr lvl="1"/>
            <a:r>
              <a:rPr lang="en-US" altLang="ko-KR" dirty="0" smtClean="0"/>
              <a:t>64 </a:t>
            </a:r>
            <a:r>
              <a:rPr lang="en-US" altLang="ko-KR" dirty="0"/>
              <a:t>cores in an 8x8 mesh; 5MB cache on chip</a:t>
            </a:r>
            <a:endParaRPr lang="ko-KR" altLang="en-US" dirty="0"/>
          </a:p>
        </p:txBody>
      </p:sp>
    </p:spTree>
    <p:extLst>
      <p:ext uri="{BB962C8B-B14F-4D97-AF65-F5344CB8AC3E}">
        <p14:creationId xmlns:p14="http://schemas.microsoft.com/office/powerpoint/2010/main" val="422777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Course Objectives</a:t>
            </a:r>
            <a:endParaRPr lang="ko-KR" altLang="en-US" dirty="0"/>
          </a:p>
        </p:txBody>
      </p:sp>
      <p:sp>
        <p:nvSpPr>
          <p:cNvPr id="3" name="내용 개체 틀 2"/>
          <p:cNvSpPr>
            <a:spLocks noGrp="1"/>
          </p:cNvSpPr>
          <p:nvPr>
            <p:ph idx="1"/>
          </p:nvPr>
        </p:nvSpPr>
        <p:spPr/>
        <p:txBody>
          <a:bodyPr/>
          <a:lstStyle/>
          <a:p>
            <a:r>
              <a:rPr lang="en-US" altLang="ko-KR" dirty="0" smtClean="0"/>
              <a:t>Parallel computing in the past</a:t>
            </a:r>
          </a:p>
          <a:p>
            <a:pPr lvl="1"/>
            <a:r>
              <a:rPr lang="en-US" altLang="ko-KR" dirty="0" smtClean="0"/>
              <a:t>Only a handful of scientists need to know</a:t>
            </a:r>
          </a:p>
          <a:p>
            <a:pPr lvl="1"/>
            <a:r>
              <a:rPr lang="en-US" altLang="ko-KR" dirty="0" smtClean="0"/>
              <a:t>Mostly limited to supercomputing</a:t>
            </a:r>
          </a:p>
          <a:p>
            <a:endParaRPr lang="en-US" altLang="ko-KR" dirty="0"/>
          </a:p>
          <a:p>
            <a:r>
              <a:rPr lang="en-US" altLang="ko-KR" dirty="0" smtClean="0"/>
              <a:t>Changes in computing environments</a:t>
            </a:r>
          </a:p>
          <a:p>
            <a:pPr lvl="1"/>
            <a:r>
              <a:rPr lang="en-US" altLang="ko-KR" dirty="0" smtClean="0"/>
              <a:t>Multi-cores are everywhere (even in smart phones)</a:t>
            </a:r>
          </a:p>
          <a:p>
            <a:pPr lvl="1"/>
            <a:r>
              <a:rPr lang="en-US" altLang="ko-KR" dirty="0" smtClean="0"/>
              <a:t>GPUs for general purpose computing</a:t>
            </a:r>
          </a:p>
          <a:p>
            <a:pPr lvl="1"/>
            <a:r>
              <a:rPr lang="en-US" altLang="ko-KR" dirty="0" smtClean="0"/>
              <a:t>Ever increasing data to process : </a:t>
            </a:r>
            <a:r>
              <a:rPr lang="en-US" altLang="ko-KR" dirty="0" err="1" smtClean="0"/>
              <a:t>peta</a:t>
            </a:r>
            <a:r>
              <a:rPr lang="en-US" altLang="ko-KR" dirty="0" smtClean="0"/>
              <a:t>-scale computing </a:t>
            </a:r>
          </a:p>
          <a:p>
            <a:pPr lvl="1"/>
            <a:endParaRPr lang="en-US" altLang="ko-KR" dirty="0"/>
          </a:p>
          <a:p>
            <a:r>
              <a:rPr lang="en-US" altLang="ko-KR" dirty="0" smtClean="0"/>
              <a:t>Course objectives</a:t>
            </a:r>
          </a:p>
          <a:p>
            <a:pPr lvl="1"/>
            <a:r>
              <a:rPr lang="en-US" altLang="ko-KR" dirty="0" smtClean="0"/>
              <a:t>Understand changes in underlying parallel systems</a:t>
            </a:r>
          </a:p>
          <a:p>
            <a:pPr lvl="1"/>
            <a:r>
              <a:rPr lang="en-US" altLang="ko-KR" dirty="0" smtClean="0"/>
              <a:t>Understand different parallel programming models for different types of parallel systems</a:t>
            </a:r>
          </a:p>
          <a:p>
            <a:pPr lvl="1"/>
            <a:r>
              <a:rPr lang="en-US" altLang="ko-KR" dirty="0" smtClean="0"/>
              <a:t>Understand concurrent program analysis techniques</a:t>
            </a:r>
          </a:p>
          <a:p>
            <a:pPr marL="457200" lvl="1" indent="0">
              <a:buNone/>
            </a:pPr>
            <a:endParaRPr lang="en-US" altLang="ko-KR" dirty="0" smtClean="0"/>
          </a:p>
          <a:p>
            <a:pPr lvl="1"/>
            <a:endParaRPr lang="en-US" altLang="ko-KR" dirty="0" smtClean="0"/>
          </a:p>
          <a:p>
            <a:pPr lvl="1"/>
            <a:endParaRPr lang="ko-KR" altLang="en-US" dirty="0"/>
          </a:p>
        </p:txBody>
      </p:sp>
    </p:spTree>
    <p:extLst>
      <p:ext uri="{BB962C8B-B14F-4D97-AF65-F5344CB8AC3E}">
        <p14:creationId xmlns:p14="http://schemas.microsoft.com/office/powerpoint/2010/main" val="1220705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New Applications </a:t>
            </a:r>
            <a:endParaRPr lang="ko-KR" altLang="en-US" dirty="0"/>
          </a:p>
        </p:txBody>
      </p:sp>
      <p:sp>
        <p:nvSpPr>
          <p:cNvPr id="3" name="내용 개체 틀 2"/>
          <p:cNvSpPr>
            <a:spLocks noGrp="1"/>
          </p:cNvSpPr>
          <p:nvPr>
            <p:ph idx="1"/>
          </p:nvPr>
        </p:nvSpPr>
        <p:spPr/>
        <p:txBody>
          <a:bodyPr/>
          <a:lstStyle/>
          <a:p>
            <a:pPr marL="0" indent="0" algn="ctr">
              <a:buNone/>
            </a:pPr>
            <a:endParaRPr lang="en-US" altLang="ko-KR" dirty="0" smtClean="0"/>
          </a:p>
          <a:p>
            <a:pPr marL="0" indent="0" algn="ctr">
              <a:buNone/>
            </a:pPr>
            <a:endParaRPr lang="en-US" altLang="ko-KR" dirty="0"/>
          </a:p>
          <a:p>
            <a:pPr marL="0" indent="0" algn="ctr">
              <a:buNone/>
            </a:pPr>
            <a:r>
              <a:rPr lang="en-US" altLang="ko-KR" dirty="0" smtClean="0"/>
              <a:t>Intel’s </a:t>
            </a:r>
            <a:r>
              <a:rPr lang="en-US" altLang="ko-KR" dirty="0"/>
              <a:t>Recognition, Mining, Synthesis Research </a:t>
            </a:r>
            <a:r>
              <a:rPr lang="en-US" altLang="ko-KR" dirty="0" smtClean="0"/>
              <a:t>Initiative</a:t>
            </a:r>
          </a:p>
          <a:p>
            <a:pPr marL="0" indent="0" algn="ctr">
              <a:buNone/>
            </a:pPr>
            <a:r>
              <a:rPr lang="en-US" altLang="ko-KR" dirty="0" smtClean="0"/>
              <a:t>Compute-Intensive</a:t>
            </a:r>
            <a:r>
              <a:rPr lang="en-US" altLang="ko-KR" dirty="0"/>
              <a:t>, Highly Parallel Applications and Uses</a:t>
            </a:r>
          </a:p>
          <a:p>
            <a:pPr marL="0" indent="0" algn="ctr">
              <a:buNone/>
            </a:pPr>
            <a:r>
              <a:rPr lang="en-US" altLang="ko-KR" b="0" dirty="0"/>
              <a:t>Intel Technology Journal, 9(2), May 19, 2005</a:t>
            </a:r>
          </a:p>
          <a:p>
            <a:pPr marL="0" indent="0" algn="ctr">
              <a:buNone/>
            </a:pPr>
            <a:r>
              <a:rPr lang="en-US" altLang="ko-KR" b="0" dirty="0" smtClean="0"/>
              <a:t>http</a:t>
            </a:r>
            <a:r>
              <a:rPr lang="en-US" altLang="ko-KR" b="0" dirty="0"/>
              <a:t>://www.intel.com/technology/itj/2005/volume09issue02/</a:t>
            </a:r>
          </a:p>
          <a:p>
            <a:pPr marL="0" indent="0" algn="ctr">
              <a:buNone/>
            </a:pPr>
            <a:r>
              <a:rPr lang="en-US" altLang="ko-KR" b="0" dirty="0"/>
              <a:t>graphics, computer vision, data mining, large-scale optimization</a:t>
            </a:r>
            <a:endParaRPr lang="ko-KR" altLang="en-US" dirty="0"/>
          </a:p>
        </p:txBody>
      </p:sp>
    </p:spTree>
    <p:extLst>
      <p:ext uri="{BB962C8B-B14F-4D97-AF65-F5344CB8AC3E}">
        <p14:creationId xmlns:p14="http://schemas.microsoft.com/office/powerpoint/2010/main" val="388898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Intel Single Chip Cloud Computer</a:t>
            </a:r>
            <a:endParaRPr lang="ko-KR" altLang="en-US" sz="2800" dirty="0"/>
          </a:p>
        </p:txBody>
      </p:sp>
      <p:sp>
        <p:nvSpPr>
          <p:cNvPr id="3" name="내용 개체 틀 2"/>
          <p:cNvSpPr>
            <a:spLocks noGrp="1"/>
          </p:cNvSpPr>
          <p:nvPr>
            <p:ph idx="1"/>
          </p:nvPr>
        </p:nvSpPr>
        <p:spPr/>
        <p:txBody>
          <a:bodyPr/>
          <a:lstStyle/>
          <a:p>
            <a:r>
              <a:rPr lang="en-US" altLang="ko-KR" dirty="0" smtClean="0"/>
              <a:t>Experimental 48 core processor</a:t>
            </a:r>
          </a:p>
          <a:p>
            <a:r>
              <a:rPr lang="en-US" altLang="ko-KR" b="0" dirty="0"/>
              <a:t>24 “tiles” with two IA cores per tile</a:t>
            </a:r>
          </a:p>
          <a:p>
            <a:r>
              <a:rPr lang="en-US" altLang="ko-KR" b="0" dirty="0"/>
              <a:t>A 24-router mesh network with 256 GB/s bisection bandwidth</a:t>
            </a:r>
          </a:p>
          <a:p>
            <a:r>
              <a:rPr lang="en-US" altLang="ko-KR" b="0" dirty="0"/>
              <a:t>4 integrated DDR3 memory controllers</a:t>
            </a:r>
          </a:p>
          <a:p>
            <a:r>
              <a:rPr lang="en-US" altLang="ko-KR" b="0" dirty="0"/>
              <a:t>Hardware support for message-passing</a:t>
            </a:r>
          </a:p>
          <a:p>
            <a:endParaRPr lang="ko-KR" altLang="en-US" dirty="0"/>
          </a:p>
        </p:txBody>
      </p:sp>
      <p:pic>
        <p:nvPicPr>
          <p:cNvPr id="5122" name="Picture 2" descr="http://techresearch.intel.com/spaw2/uploads/images/Scc-Diagram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806" y="3284984"/>
            <a:ext cx="4292625" cy="306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1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GPUs for General Purpose Computing</a:t>
            </a:r>
            <a:endParaRPr lang="ko-KR" altLang="en-US" sz="2800" dirty="0"/>
          </a:p>
        </p:txBody>
      </p:sp>
      <p:sp>
        <p:nvSpPr>
          <p:cNvPr id="3" name="내용 개체 틀 2"/>
          <p:cNvSpPr>
            <a:spLocks noGrp="1"/>
          </p:cNvSpPr>
          <p:nvPr>
            <p:ph idx="1"/>
          </p:nvPr>
        </p:nvSpPr>
        <p:spPr/>
        <p:txBody>
          <a:bodyPr/>
          <a:lstStyle/>
          <a:p>
            <a:pPr marL="457200" indent="-457200">
              <a:lnSpc>
                <a:spcPct val="80000"/>
              </a:lnSpc>
            </a:pPr>
            <a:r>
              <a:rPr lang="en-US" altLang="ko-KR" sz="2800" dirty="0"/>
              <a:t>A quiet revolution and potential build-up</a:t>
            </a:r>
          </a:p>
          <a:p>
            <a:pPr marL="974725" lvl="1" indent="-403225">
              <a:lnSpc>
                <a:spcPct val="80000"/>
              </a:lnSpc>
            </a:pPr>
            <a:r>
              <a:rPr lang="en-US" altLang="ko-KR" sz="2000" dirty="0"/>
              <a:t>Calculation: TFLOPS vs. 100 GFLOPS</a:t>
            </a:r>
            <a:endParaRPr lang="en-US" altLang="ko-KR" sz="2000" dirty="0">
              <a:solidFill>
                <a:schemeClr val="accent2"/>
              </a:solidFill>
            </a:endParaRPr>
          </a:p>
          <a:p>
            <a:pPr marL="974725" lvl="1" indent="-403225">
              <a:lnSpc>
                <a:spcPct val="80000"/>
              </a:lnSpc>
            </a:pPr>
            <a:r>
              <a:rPr lang="en-US" altLang="ko-KR" sz="2000" dirty="0"/>
              <a:t>Memory Bandwidth: ~10x </a:t>
            </a:r>
          </a:p>
          <a:p>
            <a:pPr marL="974725" lvl="1" indent="-403225">
              <a:lnSpc>
                <a:spcPct val="80000"/>
              </a:lnSpc>
            </a:pPr>
            <a:endParaRPr lang="en-US" altLang="ko-KR" sz="2000" dirty="0"/>
          </a:p>
          <a:p>
            <a:pPr marL="974725" lvl="1" indent="-403225">
              <a:lnSpc>
                <a:spcPct val="80000"/>
              </a:lnSpc>
            </a:pPr>
            <a:endParaRPr lang="en-US" altLang="ko-KR" sz="2000" dirty="0"/>
          </a:p>
          <a:p>
            <a:pPr marL="457200" indent="-457200">
              <a:lnSpc>
                <a:spcPct val="80000"/>
              </a:lnSpc>
            </a:pPr>
            <a:endParaRPr lang="en-US" altLang="ko-KR" sz="2800" dirty="0"/>
          </a:p>
          <a:p>
            <a:pPr marL="457200" indent="-457200">
              <a:lnSpc>
                <a:spcPct val="80000"/>
              </a:lnSpc>
            </a:pPr>
            <a:endParaRPr lang="en-US" altLang="ko-KR" sz="2800" dirty="0"/>
          </a:p>
          <a:p>
            <a:pPr marL="457200" indent="-457200">
              <a:lnSpc>
                <a:spcPct val="80000"/>
              </a:lnSpc>
            </a:pPr>
            <a:endParaRPr lang="en-US" altLang="ko-KR" sz="2800" dirty="0"/>
          </a:p>
          <a:p>
            <a:pPr marL="457200" indent="-457200">
              <a:lnSpc>
                <a:spcPct val="80000"/>
              </a:lnSpc>
            </a:pPr>
            <a:endParaRPr lang="en-US" altLang="ko-KR" sz="2800" dirty="0"/>
          </a:p>
          <a:p>
            <a:pPr marL="974725" lvl="1" indent="-403225">
              <a:lnSpc>
                <a:spcPct val="80000"/>
              </a:lnSpc>
            </a:pPr>
            <a:endParaRPr lang="en-US" altLang="ko-KR" sz="2400" dirty="0"/>
          </a:p>
          <a:p>
            <a:pPr marL="974725" lvl="1" indent="-403225">
              <a:lnSpc>
                <a:spcPct val="80000"/>
              </a:lnSpc>
            </a:pPr>
            <a:endParaRPr lang="en-US" altLang="ko-KR" sz="2000" dirty="0"/>
          </a:p>
          <a:p>
            <a:pPr marL="974725" lvl="1" indent="-403225">
              <a:lnSpc>
                <a:spcPct val="80000"/>
              </a:lnSpc>
            </a:pPr>
            <a:endParaRPr lang="en-US" altLang="ko-KR" sz="2000" dirty="0"/>
          </a:p>
          <a:p>
            <a:pPr marL="974725" lvl="1" indent="-403225">
              <a:lnSpc>
                <a:spcPct val="80000"/>
              </a:lnSpc>
            </a:pPr>
            <a:endParaRPr lang="en-US" altLang="ko-KR" sz="2000" dirty="0"/>
          </a:p>
          <a:p>
            <a:pPr marL="974725" lvl="1" indent="-403225">
              <a:lnSpc>
                <a:spcPct val="80000"/>
              </a:lnSpc>
            </a:pPr>
            <a:endParaRPr lang="en-US" altLang="ko-KR" sz="2000" dirty="0"/>
          </a:p>
          <a:p>
            <a:pPr marL="974725" lvl="1" indent="-403225">
              <a:lnSpc>
                <a:spcPct val="80000"/>
              </a:lnSpc>
            </a:pPr>
            <a:endParaRPr lang="en-US" altLang="ko-KR" sz="2000" dirty="0" smtClean="0"/>
          </a:p>
          <a:p>
            <a:pPr marL="974725" lvl="1" indent="-403225">
              <a:lnSpc>
                <a:spcPct val="80000"/>
              </a:lnSpc>
            </a:pPr>
            <a:r>
              <a:rPr lang="en-US" altLang="ko-KR" sz="2000" dirty="0" smtClean="0"/>
              <a:t>GPU </a:t>
            </a:r>
            <a:r>
              <a:rPr lang="en-US" altLang="ko-KR" sz="2000" dirty="0"/>
              <a:t>in every PC– massive volume and potential impact</a:t>
            </a:r>
          </a:p>
          <a:p>
            <a:endParaRPr lang="ko-KR" altLang="en-US" dirty="0"/>
          </a:p>
        </p:txBody>
      </p:sp>
      <p:graphicFrame>
        <p:nvGraphicFramePr>
          <p:cNvPr id="4" name="개체 3"/>
          <p:cNvGraphicFramePr>
            <a:graphicFrameLocks noChangeAspect="1"/>
          </p:cNvGraphicFramePr>
          <p:nvPr/>
        </p:nvGraphicFramePr>
        <p:xfrm>
          <a:off x="990600" y="2057400"/>
          <a:ext cx="6324600" cy="3708400"/>
        </p:xfrm>
        <a:graphic>
          <a:graphicData uri="http://schemas.openxmlformats.org/presentationml/2006/ole">
            <mc:AlternateContent xmlns:mc="http://schemas.openxmlformats.org/markup-compatibility/2006">
              <mc:Choice xmlns:v="urn:schemas-microsoft-com:vml" Requires="v">
                <p:oleObj spid="_x0000_s4128" r:id="rId3" imgW="4568400" imgH="3429000" progId="PowerPoint.Slide.8">
                  <p:embed/>
                </p:oleObj>
              </mc:Choice>
              <mc:Fallback>
                <p:oleObj r:id="rId3" imgW="45684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8022" r="8022" b="34682"/>
                      <a:stretch>
                        <a:fillRect/>
                      </a:stretch>
                    </p:blipFill>
                    <p:spPr bwMode="auto">
                      <a:xfrm>
                        <a:off x="990600" y="2057400"/>
                        <a:ext cx="6324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0734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BlueGene</a:t>
            </a:r>
            <a:r>
              <a:rPr lang="en-US" altLang="ko-KR" dirty="0"/>
              <a:t> to compete on Jeopardy</a:t>
            </a:r>
            <a:r>
              <a:rPr lang="en-US" altLang="ko-KR" dirty="0" smtClean="0"/>
              <a:t>!</a:t>
            </a:r>
            <a:endParaRPr lang="ko-KR" altLang="en-US" dirty="0"/>
          </a:p>
        </p:txBody>
      </p:sp>
      <p:sp>
        <p:nvSpPr>
          <p:cNvPr id="3" name="내용 개체 틀 2"/>
          <p:cNvSpPr>
            <a:spLocks noGrp="1"/>
          </p:cNvSpPr>
          <p:nvPr>
            <p:ph idx="1"/>
          </p:nvPr>
        </p:nvSpPr>
        <p:spPr/>
        <p:txBody>
          <a:bodyPr>
            <a:normAutofit/>
          </a:bodyPr>
          <a:lstStyle/>
          <a:p>
            <a:pPr marL="400050" lvl="1" indent="0" algn="ctr">
              <a:buNone/>
            </a:pPr>
            <a:r>
              <a:rPr lang="en-US" altLang="ko-KR" sz="2800" b="0" dirty="0"/>
              <a:t>I.B.M. Supercomputer ‘Watson’ to Challenge ‘Jeopardy’ </a:t>
            </a:r>
            <a:r>
              <a:rPr lang="en-US" altLang="ko-KR" sz="2800" b="0" dirty="0" smtClean="0"/>
              <a:t>Star, New York Times</a:t>
            </a:r>
          </a:p>
          <a:p>
            <a:pPr marL="0" indent="0">
              <a:buNone/>
            </a:pPr>
            <a:endParaRPr lang="en-US" altLang="ko-KR" b="0" dirty="0" smtClean="0"/>
          </a:p>
          <a:p>
            <a:pPr marL="400050" lvl="1" indent="0" algn="just">
              <a:buNone/>
            </a:pPr>
            <a:r>
              <a:rPr lang="en-US" altLang="ko-KR" sz="1300" b="0" dirty="0">
                <a:latin typeface="+mj-lt"/>
              </a:rPr>
              <a:t>An I.B.M. supercomputer system named after the company’s founder, Thomas J. Watson Sr., is almost ready for a televised test: a bout of questioning on the quiz show “Jeopardy!” I.B.M. and the producers of “Jeopardy!” will announce on Tuesday that the computer, Watson, will face the two most successful players in “Jeopardy!” history, Ken Jennings and Brad </a:t>
            </a:r>
            <a:r>
              <a:rPr lang="en-US" altLang="ko-KR" sz="1300" b="0" dirty="0" err="1">
                <a:latin typeface="+mj-lt"/>
              </a:rPr>
              <a:t>Rutter</a:t>
            </a:r>
            <a:r>
              <a:rPr lang="en-US" altLang="ko-KR" sz="1300" b="0" dirty="0">
                <a:latin typeface="+mj-lt"/>
              </a:rPr>
              <a:t>, in three episodes that will be broadcast the week of Feb. 14. One million dollars will be on the line; if Watson wins, the money will be donated to charity. “Jeopardy!” producers said the computer qualified for the show by passing the same test that human contestants must pass.</a:t>
            </a:r>
            <a:endParaRPr lang="en-US" altLang="ko-KR" sz="1300" b="0" dirty="0" smtClean="0">
              <a:latin typeface="+mj-lt"/>
            </a:endParaRPr>
          </a:p>
          <a:p>
            <a:pPr marL="0" indent="0">
              <a:buNone/>
            </a:pPr>
            <a:endParaRPr lang="en-US" altLang="ko-KR" b="0" dirty="0"/>
          </a:p>
          <a:p>
            <a:r>
              <a:rPr lang="en-US" altLang="ko-KR" b="0" dirty="0" smtClean="0"/>
              <a:t>IBM Blue Gene /P</a:t>
            </a:r>
          </a:p>
          <a:p>
            <a:pPr lvl="1"/>
            <a:r>
              <a:rPr lang="en-US" altLang="ko-KR" b="0" dirty="0" smtClean="0"/>
              <a:t>Designed </a:t>
            </a:r>
            <a:r>
              <a:rPr lang="en-US" altLang="ko-KR" b="0" dirty="0"/>
              <a:t>to run continuously at 1 PFLOPS (</a:t>
            </a:r>
            <a:r>
              <a:rPr lang="en-US" altLang="ko-KR" b="0" dirty="0" err="1"/>
              <a:t>petaFLOPS</a:t>
            </a:r>
            <a:r>
              <a:rPr lang="en-US" altLang="ko-KR" b="0" dirty="0" smtClean="0"/>
              <a:t>)</a:t>
            </a:r>
          </a:p>
          <a:p>
            <a:pPr lvl="1"/>
            <a:r>
              <a:rPr lang="en-US" altLang="ko-KR" b="0" dirty="0" smtClean="0"/>
              <a:t>Four </a:t>
            </a:r>
            <a:r>
              <a:rPr lang="en-US" altLang="ko-KR" b="0" dirty="0"/>
              <a:t>850 MHz PowerPC 450 processors are integrated on each Blue Gene/P </a:t>
            </a:r>
            <a:r>
              <a:rPr lang="en-US" altLang="ko-KR" b="0" dirty="0" smtClean="0"/>
              <a:t>chip</a:t>
            </a:r>
          </a:p>
          <a:p>
            <a:pPr lvl="1"/>
            <a:r>
              <a:rPr lang="en-US" altLang="ko-KR" b="0" dirty="0"/>
              <a:t>The 1-PFLOPS Blue Gene/P configuration is a 294,912-processor, 72-rack system harnessed to a high-speed, optical network.</a:t>
            </a:r>
          </a:p>
          <a:p>
            <a:pPr marL="0" indent="0">
              <a:buNone/>
            </a:pPr>
            <a:endParaRPr lang="en-US" altLang="ko-KR" dirty="0" smtClean="0"/>
          </a:p>
          <a:p>
            <a:endParaRPr lang="ko-KR" altLang="en-US" dirty="0"/>
          </a:p>
        </p:txBody>
      </p:sp>
    </p:spTree>
    <p:extLst>
      <p:ext uri="{BB962C8B-B14F-4D97-AF65-F5344CB8AC3E}">
        <p14:creationId xmlns:p14="http://schemas.microsoft.com/office/powerpoint/2010/main" val="4207297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29805"/>
            <a:ext cx="5296257" cy="383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p:txBody>
          <a:bodyPr/>
          <a:lstStyle/>
          <a:p>
            <a:r>
              <a:rPr lang="en-US" altLang="ko-KR" sz="2400" dirty="0"/>
              <a:t>Hierarchical Parallelism in Supercomputers</a:t>
            </a:r>
            <a:endParaRPr lang="ko-KR" altLang="en-US" sz="2400" dirty="0"/>
          </a:p>
        </p:txBody>
      </p:sp>
      <p:sp>
        <p:nvSpPr>
          <p:cNvPr id="3" name="내용 개체 틀 2"/>
          <p:cNvSpPr>
            <a:spLocks noGrp="1"/>
          </p:cNvSpPr>
          <p:nvPr>
            <p:ph idx="1"/>
          </p:nvPr>
        </p:nvSpPr>
        <p:spPr/>
        <p:txBody>
          <a:bodyPr/>
          <a:lstStyle/>
          <a:p>
            <a:r>
              <a:rPr lang="en-US" altLang="ko-KR" dirty="0"/>
              <a:t>Cores with pipelining and short vectors</a:t>
            </a:r>
          </a:p>
          <a:p>
            <a:r>
              <a:rPr lang="en-US" altLang="ko-KR" dirty="0" smtClean="0"/>
              <a:t>Multicore </a:t>
            </a:r>
            <a:r>
              <a:rPr lang="en-US" altLang="ko-KR" dirty="0"/>
              <a:t>processors</a:t>
            </a:r>
          </a:p>
          <a:p>
            <a:r>
              <a:rPr lang="en-US" altLang="ko-KR" dirty="0" smtClean="0"/>
              <a:t>Shared-memory </a:t>
            </a:r>
            <a:r>
              <a:rPr lang="en-US" altLang="ko-KR" dirty="0"/>
              <a:t>multiprocessor nodes</a:t>
            </a:r>
          </a:p>
          <a:p>
            <a:r>
              <a:rPr lang="en-US" altLang="ko-KR" dirty="0" smtClean="0"/>
              <a:t>Scalable </a:t>
            </a:r>
            <a:r>
              <a:rPr lang="en-US" altLang="ko-KR" dirty="0"/>
              <a:t>parallel systems</a:t>
            </a:r>
            <a:endParaRPr lang="ko-KR" altLang="en-US" dirty="0"/>
          </a:p>
        </p:txBody>
      </p:sp>
      <p:sp>
        <p:nvSpPr>
          <p:cNvPr id="4" name="직사각형 3"/>
          <p:cNvSpPr/>
          <p:nvPr/>
        </p:nvSpPr>
        <p:spPr>
          <a:xfrm>
            <a:off x="3563888" y="5805264"/>
            <a:ext cx="3744416" cy="261610"/>
          </a:xfrm>
          <a:prstGeom prst="rect">
            <a:avLst/>
          </a:prstGeom>
        </p:spPr>
        <p:txBody>
          <a:bodyPr wrap="square">
            <a:spAutoFit/>
          </a:bodyPr>
          <a:lstStyle/>
          <a:p>
            <a:r>
              <a:rPr lang="en-US" altLang="ko-KR" sz="1100" dirty="0"/>
              <a:t>Image credit: http://www.nersc.gov/news/reports/bluegene.gif</a:t>
            </a:r>
            <a:endParaRPr lang="ko-KR" altLang="en-US" sz="1100" dirty="0"/>
          </a:p>
        </p:txBody>
      </p:sp>
    </p:spTree>
    <p:extLst>
      <p:ext uri="{BB962C8B-B14F-4D97-AF65-F5344CB8AC3E}">
        <p14:creationId xmlns:p14="http://schemas.microsoft.com/office/powerpoint/2010/main" val="321297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Challenges of Explicit Parallelism</a:t>
            </a:r>
            <a:endParaRPr lang="ko-KR" altLang="en-US" dirty="0"/>
          </a:p>
        </p:txBody>
      </p:sp>
      <p:sp>
        <p:nvSpPr>
          <p:cNvPr id="3" name="내용 개체 틀 2"/>
          <p:cNvSpPr>
            <a:spLocks noGrp="1"/>
          </p:cNvSpPr>
          <p:nvPr>
            <p:ph idx="1"/>
          </p:nvPr>
        </p:nvSpPr>
        <p:spPr/>
        <p:txBody>
          <a:bodyPr/>
          <a:lstStyle/>
          <a:p>
            <a:r>
              <a:rPr lang="en-US" altLang="ko-KR" dirty="0"/>
              <a:t>Algorithm development is </a:t>
            </a:r>
            <a:r>
              <a:rPr lang="en-US" altLang="ko-KR" dirty="0" smtClean="0"/>
              <a:t>harder</a:t>
            </a:r>
          </a:p>
          <a:p>
            <a:pPr lvl="1"/>
            <a:r>
              <a:rPr lang="en-US" altLang="ko-KR" sz="2000" dirty="0"/>
              <a:t>C</a:t>
            </a:r>
            <a:r>
              <a:rPr lang="en-US" altLang="ko-KR" sz="2000" dirty="0" smtClean="0"/>
              <a:t>omplexity </a:t>
            </a:r>
            <a:r>
              <a:rPr lang="en-US" altLang="ko-KR" sz="2000" dirty="0"/>
              <a:t>of specifying and coordinating concurrent </a:t>
            </a:r>
            <a:r>
              <a:rPr lang="en-US" altLang="ko-KR" sz="2000" dirty="0" smtClean="0"/>
              <a:t>activities</a:t>
            </a:r>
          </a:p>
          <a:p>
            <a:pPr lvl="1"/>
            <a:endParaRPr lang="en-US" altLang="ko-KR" dirty="0"/>
          </a:p>
          <a:p>
            <a:r>
              <a:rPr lang="en-US" altLang="ko-KR" dirty="0" smtClean="0"/>
              <a:t>Software </a:t>
            </a:r>
            <a:r>
              <a:rPr lang="en-US" altLang="ko-KR" dirty="0"/>
              <a:t>development is much harder</a:t>
            </a:r>
          </a:p>
          <a:p>
            <a:pPr lvl="1"/>
            <a:r>
              <a:rPr lang="en-US" altLang="ko-KR" sz="2000" dirty="0"/>
              <a:t>L</a:t>
            </a:r>
            <a:r>
              <a:rPr lang="en-US" altLang="ko-KR" sz="2000" dirty="0" smtClean="0"/>
              <a:t>ack </a:t>
            </a:r>
            <a:r>
              <a:rPr lang="en-US" altLang="ko-KR" sz="2000" dirty="0"/>
              <a:t>of standardized &amp; effective development tools </a:t>
            </a:r>
            <a:r>
              <a:rPr lang="en-US" altLang="ko-KR" sz="2000" dirty="0" smtClean="0"/>
              <a:t>and programming </a:t>
            </a:r>
            <a:r>
              <a:rPr lang="en-US" altLang="ko-KR" sz="2000" dirty="0"/>
              <a:t>models</a:t>
            </a:r>
          </a:p>
          <a:p>
            <a:pPr lvl="1"/>
            <a:r>
              <a:rPr lang="en-US" altLang="ko-KR" sz="2000" dirty="0"/>
              <a:t>S</a:t>
            </a:r>
            <a:r>
              <a:rPr lang="en-US" altLang="ko-KR" sz="2000" dirty="0" smtClean="0"/>
              <a:t>ubtle </a:t>
            </a:r>
            <a:r>
              <a:rPr lang="en-US" altLang="ko-KR" sz="2000" dirty="0"/>
              <a:t>program errors: race </a:t>
            </a:r>
            <a:r>
              <a:rPr lang="en-US" altLang="ko-KR" sz="2000" dirty="0" smtClean="0"/>
              <a:t>conditions, deadlock, </a:t>
            </a:r>
            <a:r>
              <a:rPr lang="en-US" altLang="ko-KR" sz="2000" dirty="0" err="1" smtClean="0"/>
              <a:t>etc</a:t>
            </a:r>
            <a:endParaRPr lang="en-US" altLang="ko-KR" sz="2000" dirty="0" smtClean="0"/>
          </a:p>
          <a:p>
            <a:pPr lvl="1"/>
            <a:endParaRPr lang="en-US" altLang="ko-KR" dirty="0"/>
          </a:p>
          <a:p>
            <a:r>
              <a:rPr lang="en-US" altLang="ko-KR" dirty="0" smtClean="0"/>
              <a:t>Rapid </a:t>
            </a:r>
            <a:r>
              <a:rPr lang="en-US" altLang="ko-KR" dirty="0"/>
              <a:t>pace of change in computer system architecture</a:t>
            </a:r>
          </a:p>
          <a:p>
            <a:pPr lvl="1"/>
            <a:r>
              <a:rPr lang="en-US" altLang="ko-KR" sz="2000" dirty="0" smtClean="0"/>
              <a:t>today’s </a:t>
            </a:r>
            <a:r>
              <a:rPr lang="en-US" altLang="ko-KR" sz="2000" dirty="0"/>
              <a:t>hot parallel algorithm may not be a good match </a:t>
            </a:r>
            <a:r>
              <a:rPr lang="en-US" altLang="ko-KR" sz="2000" dirty="0" smtClean="0"/>
              <a:t>for tomorrow’s </a:t>
            </a:r>
            <a:r>
              <a:rPr lang="en-US" altLang="ko-KR" sz="2000" dirty="0"/>
              <a:t>parallel </a:t>
            </a:r>
            <a:r>
              <a:rPr lang="en-US" altLang="ko-KR" sz="2000" dirty="0" smtClean="0"/>
              <a:t>hardware!</a:t>
            </a:r>
          </a:p>
          <a:p>
            <a:pPr lvl="1"/>
            <a:r>
              <a:rPr lang="en-US" altLang="ko-KR" sz="2000" dirty="0" smtClean="0"/>
              <a:t>example</a:t>
            </a:r>
            <a:r>
              <a:rPr lang="en-US" altLang="ko-KR" sz="2000" dirty="0"/>
              <a:t>: homogeneous multicore processors vs. GPGPU</a:t>
            </a:r>
            <a:endParaRPr lang="ko-KR" altLang="en-US" sz="2000" dirty="0"/>
          </a:p>
        </p:txBody>
      </p:sp>
    </p:spTree>
    <p:extLst>
      <p:ext uri="{BB962C8B-B14F-4D97-AF65-F5344CB8AC3E}">
        <p14:creationId xmlns:p14="http://schemas.microsoft.com/office/powerpoint/2010/main" val="3509146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Achieving High Performance on Parallel Systems</a:t>
            </a:r>
            <a:endParaRPr lang="ko-KR" altLang="en-US" sz="2400" dirty="0"/>
          </a:p>
        </p:txBody>
      </p:sp>
      <p:sp>
        <p:nvSpPr>
          <p:cNvPr id="3" name="내용 개체 틀 2"/>
          <p:cNvSpPr>
            <a:spLocks noGrp="1"/>
          </p:cNvSpPr>
          <p:nvPr>
            <p:ph idx="1"/>
          </p:nvPr>
        </p:nvSpPr>
        <p:spPr/>
        <p:txBody>
          <a:bodyPr/>
          <a:lstStyle/>
          <a:p>
            <a:r>
              <a:rPr lang="en-US" altLang="ko-KR" dirty="0"/>
              <a:t>Computation is only part of the </a:t>
            </a:r>
            <a:r>
              <a:rPr lang="en-US" altLang="ko-KR" dirty="0" smtClean="0"/>
              <a:t>picture</a:t>
            </a:r>
          </a:p>
          <a:p>
            <a:endParaRPr lang="en-US" altLang="ko-KR" dirty="0"/>
          </a:p>
          <a:p>
            <a:r>
              <a:rPr lang="en-US" altLang="ko-KR" dirty="0"/>
              <a:t>Memory latency and </a:t>
            </a:r>
            <a:r>
              <a:rPr lang="en-US" altLang="ko-KR" dirty="0" smtClean="0"/>
              <a:t>bandwidth</a:t>
            </a:r>
          </a:p>
          <a:p>
            <a:pPr lvl="1"/>
            <a:r>
              <a:rPr lang="en-US" altLang="ko-KR" sz="2000" dirty="0" smtClean="0"/>
              <a:t>CPU </a:t>
            </a:r>
            <a:r>
              <a:rPr lang="en-US" altLang="ko-KR" sz="2000" dirty="0"/>
              <a:t>rates have improved 4x </a:t>
            </a:r>
            <a:r>
              <a:rPr lang="en-US" altLang="ko-KR" sz="2000" dirty="0" smtClean="0"/>
              <a:t>as fast </a:t>
            </a:r>
            <a:r>
              <a:rPr lang="en-US" altLang="ko-KR" sz="2000" dirty="0"/>
              <a:t>as memory over last </a:t>
            </a:r>
            <a:r>
              <a:rPr lang="en-US" altLang="ko-KR" sz="2000" dirty="0" smtClean="0"/>
              <a:t>decade</a:t>
            </a:r>
          </a:p>
          <a:p>
            <a:pPr lvl="1"/>
            <a:r>
              <a:rPr lang="en-US" altLang="ko-KR" sz="2000" dirty="0" smtClean="0"/>
              <a:t>bridge </a:t>
            </a:r>
            <a:r>
              <a:rPr lang="en-US" altLang="ko-KR" sz="2000" dirty="0"/>
              <a:t>speed gap using </a:t>
            </a:r>
            <a:r>
              <a:rPr lang="en-US" altLang="ko-KR" sz="2000" dirty="0" smtClean="0"/>
              <a:t>memory hierarchy</a:t>
            </a:r>
            <a:endParaRPr lang="en-US" altLang="ko-KR" sz="2000" dirty="0"/>
          </a:p>
          <a:p>
            <a:pPr lvl="1"/>
            <a:r>
              <a:rPr lang="en-US" altLang="ko-KR" sz="2000" dirty="0" smtClean="0"/>
              <a:t>multicore </a:t>
            </a:r>
            <a:r>
              <a:rPr lang="en-US" altLang="ko-KR" sz="2000" dirty="0"/>
              <a:t>exacerbates demand</a:t>
            </a:r>
          </a:p>
          <a:p>
            <a:endParaRPr lang="en-US" altLang="ko-KR" dirty="0" smtClean="0"/>
          </a:p>
          <a:p>
            <a:r>
              <a:rPr lang="en-US" altLang="ko-KR" dirty="0" smtClean="0"/>
              <a:t>Inter-processor communication</a:t>
            </a:r>
          </a:p>
          <a:p>
            <a:endParaRPr lang="en-US" altLang="ko-KR" dirty="0"/>
          </a:p>
          <a:p>
            <a:r>
              <a:rPr lang="en-US" altLang="ko-KR" dirty="0" smtClean="0"/>
              <a:t>Input/output</a:t>
            </a:r>
            <a:endParaRPr lang="en-US" altLang="ko-KR" dirty="0"/>
          </a:p>
          <a:p>
            <a:pPr lvl="1"/>
            <a:r>
              <a:rPr lang="en-US" altLang="ko-KR" dirty="0" smtClean="0"/>
              <a:t>I/O </a:t>
            </a:r>
            <a:r>
              <a:rPr lang="en-US" altLang="ko-KR" dirty="0"/>
              <a:t>bandwidth to disk typically grows linearly with # processors</a:t>
            </a:r>
            <a:endParaRPr lang="ko-KR" altLang="en-US" dirty="0"/>
          </a:p>
        </p:txBody>
      </p:sp>
    </p:spTree>
    <p:extLst>
      <p:ext uri="{BB962C8B-B14F-4D97-AF65-F5344CB8AC3E}">
        <p14:creationId xmlns:p14="http://schemas.microsoft.com/office/powerpoint/2010/main" val="716349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Motivation for Concurrency Analysis</a:t>
            </a:r>
            <a:endParaRPr lang="ko-KR" altLang="en-US" dirty="0"/>
          </a:p>
        </p:txBody>
      </p:sp>
      <p:sp>
        <p:nvSpPr>
          <p:cNvPr id="3" name="내용 개체 틀 2"/>
          <p:cNvSpPr>
            <a:spLocks noGrp="1"/>
          </p:cNvSpPr>
          <p:nvPr>
            <p:ph idx="1"/>
          </p:nvPr>
        </p:nvSpPr>
        <p:spPr>
          <a:xfrm>
            <a:off x="179512" y="1456185"/>
            <a:ext cx="8856984" cy="4709119"/>
          </a:xfrm>
        </p:spPr>
        <p:txBody>
          <a:bodyPr>
            <a:normAutofit/>
          </a:bodyPr>
          <a:lstStyle/>
          <a:p>
            <a:r>
              <a:rPr lang="en-US" altLang="ko-KR" sz="2400" dirty="0" smtClean="0"/>
              <a:t>Multithreaded programming are becoming popular more and more</a:t>
            </a:r>
          </a:p>
          <a:p>
            <a:pPr lvl="1"/>
            <a:r>
              <a:rPr lang="en-US" altLang="ko-KR" sz="2000" dirty="0"/>
              <a:t>37 % of all open-source C# applications and 87% of large applications in active code repositories use multi-threading    [</a:t>
            </a:r>
            <a:r>
              <a:rPr lang="en-US" altLang="ko-KR" sz="2000" dirty="0" err="1"/>
              <a:t>Okur</a:t>
            </a:r>
            <a:r>
              <a:rPr lang="en-US" altLang="ko-KR" sz="2000" dirty="0"/>
              <a:t> &amp; Dig  FSE 2012</a:t>
            </a:r>
            <a:r>
              <a:rPr lang="en-US" altLang="ko-KR" sz="2000" dirty="0" smtClean="0"/>
              <a:t>]</a:t>
            </a:r>
          </a:p>
          <a:p>
            <a:pPr lvl="1"/>
            <a:endParaRPr lang="en-US" altLang="ko-KR" sz="2000" dirty="0"/>
          </a:p>
          <a:p>
            <a:pPr lvl="1"/>
            <a:endParaRPr lang="en-US" altLang="ko-KR" sz="2000" dirty="0" smtClean="0"/>
          </a:p>
          <a:p>
            <a:pPr lvl="1"/>
            <a:endParaRPr lang="en-US" altLang="ko-KR" sz="2000" dirty="0"/>
          </a:p>
          <a:p>
            <a:pPr lvl="1"/>
            <a:endParaRPr lang="en-US" altLang="ko-KR" sz="800" dirty="0" smtClean="0"/>
          </a:p>
          <a:p>
            <a:endParaRPr lang="en-US" altLang="ko-KR" dirty="0" smtClean="0"/>
          </a:p>
          <a:p>
            <a:r>
              <a:rPr lang="en-US" altLang="ko-KR" sz="2400" dirty="0" smtClean="0"/>
              <a:t>However, multithreaded programming remains as </a:t>
            </a:r>
            <a:r>
              <a:rPr lang="en-US" altLang="ko-KR" sz="2400" dirty="0" smtClean="0">
                <a:solidFill>
                  <a:srgbClr val="0070C0"/>
                </a:solidFill>
              </a:rPr>
              <a:t>error-prone</a:t>
            </a:r>
          </a:p>
          <a:p>
            <a:pPr lvl="1"/>
            <a:r>
              <a:rPr lang="en-US" altLang="ko-KR" sz="2000" dirty="0" smtClean="0"/>
              <a:t>Writing correct multithreaded program is difficult</a:t>
            </a:r>
          </a:p>
          <a:p>
            <a:pPr lvl="1"/>
            <a:r>
              <a:rPr lang="en-US" altLang="ko-KR" sz="2000" dirty="0" smtClean="0"/>
              <a:t>Testing written multithreaded program is difficult</a:t>
            </a:r>
            <a:endParaRPr lang="en-US" altLang="ko-KR" sz="2000" dirty="0"/>
          </a:p>
          <a:p>
            <a:pPr lvl="1"/>
            <a:endParaRPr lang="ko-KR" altLang="en-US" sz="2400" dirty="0"/>
          </a:p>
        </p:txBody>
      </p:sp>
      <p:sp>
        <p:nvSpPr>
          <p:cNvPr id="4" name="날짜 개체 틀 3"/>
          <p:cNvSpPr>
            <a:spLocks noGrp="1"/>
          </p:cNvSpPr>
          <p:nvPr>
            <p:ph type="dt" sz="half" idx="10"/>
          </p:nvPr>
        </p:nvSpPr>
        <p:spPr/>
        <p:txBody>
          <a:bodyPr/>
          <a:lstStyle/>
          <a:p>
            <a:fld id="{2447CAE1-B30D-4727-9907-993666865629}"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27</a:t>
            </a:fld>
            <a:endParaRPr lang="ko-KR" altLang="en-US">
              <a:solidFill>
                <a:prstClr val="black">
                  <a:lumMod val="75000"/>
                  <a:lumOff val="25000"/>
                </a:prstClr>
              </a:solidFill>
            </a:endParaRPr>
          </a:p>
        </p:txBody>
      </p:sp>
      <p:graphicFrame>
        <p:nvGraphicFramePr>
          <p:cNvPr id="7" name="표 6"/>
          <p:cNvGraphicFramePr>
            <a:graphicFrameLocks noGrp="1"/>
          </p:cNvGraphicFramePr>
          <p:nvPr>
            <p:extLst/>
          </p:nvPr>
        </p:nvGraphicFramePr>
        <p:xfrm>
          <a:off x="1259631" y="2780928"/>
          <a:ext cx="7458390" cy="1626900"/>
        </p:xfrm>
        <a:graphic>
          <a:graphicData uri="http://schemas.openxmlformats.org/drawingml/2006/table">
            <a:tbl>
              <a:tblPr firstRow="1" bandRow="1">
                <a:tableStyleId>{5C22544A-7EE6-4342-B048-85BDC9FD1C3A}</a:tableStyleId>
              </a:tblPr>
              <a:tblGrid>
                <a:gridCol w="3378826"/>
                <a:gridCol w="1373703"/>
                <a:gridCol w="1440160"/>
                <a:gridCol w="1265701"/>
              </a:tblGrid>
              <a:tr h="359878">
                <a:tc>
                  <a:txBody>
                    <a:bodyPr/>
                    <a:lstStyle/>
                    <a:p>
                      <a:pPr algn="r" latinLnBrk="1"/>
                      <a:endParaRPr lang="ko-KR" altLang="en-US" sz="1600" b="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spc="0" dirty="0" smtClean="0">
                          <a:solidFill>
                            <a:schemeClr val="tx1"/>
                          </a:solidFill>
                          <a:latin typeface="Calibri" pitchFamily="34" charset="0"/>
                        </a:rPr>
                        <a:t>Small </a:t>
                      </a:r>
                    </a:p>
                    <a:p>
                      <a:pPr algn="ctr" latinLnBrk="1"/>
                      <a:r>
                        <a:rPr lang="en-US" altLang="ko-KR" sz="1400" b="0" spc="0" dirty="0" smtClean="0">
                          <a:solidFill>
                            <a:schemeClr val="tx1"/>
                          </a:solidFill>
                          <a:latin typeface="Calibri" pitchFamily="34" charset="0"/>
                        </a:rPr>
                        <a:t>(1K-10K)</a:t>
                      </a:r>
                      <a:endParaRPr lang="ko-KR" altLang="en-US" sz="1400" b="0" spc="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spc="0" dirty="0" smtClean="0">
                          <a:solidFill>
                            <a:schemeClr val="tx1"/>
                          </a:solidFill>
                          <a:latin typeface="Calibri" pitchFamily="34" charset="0"/>
                        </a:rPr>
                        <a:t>Medium </a:t>
                      </a:r>
                    </a:p>
                    <a:p>
                      <a:pPr algn="ctr" latinLnBrk="1"/>
                      <a:r>
                        <a:rPr lang="en-US" altLang="ko-KR" sz="1400" b="0" spc="0" dirty="0" smtClean="0">
                          <a:solidFill>
                            <a:schemeClr val="tx1"/>
                          </a:solidFill>
                          <a:latin typeface="Calibri" pitchFamily="34" charset="0"/>
                        </a:rPr>
                        <a:t>(10K-100K)</a:t>
                      </a:r>
                      <a:endParaRPr lang="ko-KR" altLang="en-US" sz="1600" b="0" spc="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spc="0" dirty="0" smtClean="0">
                          <a:solidFill>
                            <a:schemeClr val="tx1"/>
                          </a:solidFill>
                          <a:latin typeface="Calibri" pitchFamily="34" charset="0"/>
                        </a:rPr>
                        <a:t>Large </a:t>
                      </a:r>
                    </a:p>
                    <a:p>
                      <a:pPr algn="ctr" latinLnBrk="1"/>
                      <a:r>
                        <a:rPr lang="en-US" altLang="ko-KR" sz="1400" b="0" spc="0" dirty="0" smtClean="0">
                          <a:solidFill>
                            <a:schemeClr val="tx1"/>
                          </a:solidFill>
                          <a:latin typeface="Calibri" pitchFamily="34" charset="0"/>
                        </a:rPr>
                        <a:t>(&gt;100K)</a:t>
                      </a:r>
                      <a:endParaRPr lang="ko-KR" altLang="en-US" sz="1400" b="0" spc="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90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solidFill>
                            <a:schemeClr val="tx1"/>
                          </a:solidFill>
                          <a:latin typeface="Calibri" pitchFamily="34" charset="0"/>
                        </a:rPr>
                        <a:t># of all</a:t>
                      </a:r>
                      <a:r>
                        <a:rPr lang="en-US" altLang="ko-KR" sz="1600" baseline="0" dirty="0" smtClean="0">
                          <a:solidFill>
                            <a:schemeClr val="tx1"/>
                          </a:solidFill>
                          <a:latin typeface="Calibri" pitchFamily="34" charset="0"/>
                        </a:rPr>
                        <a:t> projects in the study</a:t>
                      </a:r>
                      <a:endParaRPr lang="ko-KR" altLang="en-US" sz="1600" dirty="0" smtClean="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dirty="0" smtClean="0">
                          <a:solidFill>
                            <a:schemeClr val="tx1"/>
                          </a:solidFill>
                          <a:latin typeface="Calibri" pitchFamily="34" charset="0"/>
                        </a:rPr>
                        <a:t>6020</a:t>
                      </a:r>
                      <a:endParaRPr lang="ko-KR" altLang="en-US" sz="160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600" dirty="0" smtClean="0">
                          <a:solidFill>
                            <a:schemeClr val="tx1"/>
                          </a:solidFill>
                          <a:latin typeface="Calibri" pitchFamily="34" charset="0"/>
                        </a:rPr>
                        <a:t>1553</a:t>
                      </a:r>
                      <a:endParaRPr lang="ko-KR" altLang="en-US" sz="1600" dirty="0" smtClean="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dirty="0" smtClean="0">
                          <a:solidFill>
                            <a:schemeClr val="tx1"/>
                          </a:solidFill>
                          <a:latin typeface="Calibri" pitchFamily="34" charset="0"/>
                        </a:rPr>
                        <a:t>205</a:t>
                      </a:r>
                      <a:endParaRPr lang="ko-KR" altLang="en-US" sz="160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900">
                <a:tc>
                  <a:txBody>
                    <a:bodyPr/>
                    <a:lstStyle/>
                    <a:p>
                      <a:pPr latinLnBrk="1"/>
                      <a:r>
                        <a:rPr lang="en-US" altLang="ko-KR" sz="1600" b="1" dirty="0" smtClean="0">
                          <a:solidFill>
                            <a:schemeClr val="tx1"/>
                          </a:solidFill>
                          <a:latin typeface="Calibri" pitchFamily="34" charset="0"/>
                        </a:rPr>
                        <a:t># of projects with multithreading</a:t>
                      </a:r>
                      <a:endParaRPr lang="ko-KR" altLang="en-US" sz="1600" b="1"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b="1" dirty="0" smtClean="0">
                          <a:solidFill>
                            <a:schemeClr val="tx1"/>
                          </a:solidFill>
                          <a:latin typeface="Calibri" pitchFamily="34" charset="0"/>
                        </a:rPr>
                        <a:t>1761</a:t>
                      </a:r>
                      <a:endParaRPr lang="ko-KR" altLang="en-US" sz="1600" b="1"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b="1" dirty="0" smtClean="0">
                          <a:solidFill>
                            <a:schemeClr val="tx1"/>
                          </a:solidFill>
                          <a:latin typeface="Calibri" pitchFamily="34" charset="0"/>
                        </a:rPr>
                        <a:t>916</a:t>
                      </a:r>
                      <a:endParaRPr lang="ko-KR" altLang="en-US" sz="1600" b="1"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b="1" dirty="0" smtClean="0">
                          <a:solidFill>
                            <a:schemeClr val="tx1"/>
                          </a:solidFill>
                          <a:latin typeface="Calibri" pitchFamily="34" charset="0"/>
                        </a:rPr>
                        <a:t>178</a:t>
                      </a:r>
                      <a:endParaRPr lang="ko-KR" altLang="en-US" sz="1600" b="1"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900">
                <a:tc>
                  <a:txBody>
                    <a:bodyPr/>
                    <a:lstStyle/>
                    <a:p>
                      <a:pPr latinLnBrk="1"/>
                      <a:r>
                        <a:rPr lang="en-US" altLang="ko-KR" sz="1600" dirty="0" smtClean="0">
                          <a:solidFill>
                            <a:schemeClr val="tx1"/>
                          </a:solidFill>
                          <a:latin typeface="Calibri" pitchFamily="34" charset="0"/>
                        </a:rPr>
                        <a:t>#</a:t>
                      </a:r>
                      <a:r>
                        <a:rPr lang="en-US" altLang="ko-KR" sz="1600" baseline="0" dirty="0" smtClean="0">
                          <a:solidFill>
                            <a:schemeClr val="tx1"/>
                          </a:solidFill>
                          <a:latin typeface="Calibri" pitchFamily="34" charset="0"/>
                        </a:rPr>
                        <a:t> of projects with parallel library uses</a:t>
                      </a:r>
                      <a:endParaRPr lang="ko-KR" altLang="en-US" sz="160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dirty="0" smtClean="0">
                          <a:solidFill>
                            <a:schemeClr val="tx1"/>
                          </a:solidFill>
                          <a:latin typeface="Calibri" pitchFamily="34" charset="0"/>
                        </a:rPr>
                        <a:t>412</a:t>
                      </a:r>
                      <a:endParaRPr lang="ko-KR" altLang="en-US" sz="160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dirty="0" smtClean="0">
                          <a:solidFill>
                            <a:schemeClr val="tx1"/>
                          </a:solidFill>
                          <a:latin typeface="Calibri" pitchFamily="34" charset="0"/>
                        </a:rPr>
                        <a:t>203</a:t>
                      </a:r>
                      <a:endParaRPr lang="ko-KR" altLang="en-US" sz="160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latinLnBrk="1"/>
                      <a:r>
                        <a:rPr lang="en-US" altLang="ko-KR" sz="1600" dirty="0" smtClean="0">
                          <a:solidFill>
                            <a:schemeClr val="tx1"/>
                          </a:solidFill>
                          <a:latin typeface="Calibri" pitchFamily="34" charset="0"/>
                        </a:rPr>
                        <a:t>40</a:t>
                      </a:r>
                      <a:endParaRPr lang="ko-KR" altLang="en-US" sz="1600" dirty="0">
                        <a:solidFill>
                          <a:schemeClr val="tx1"/>
                        </a:solidFill>
                        <a:latin typeface="Calibri"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직사각형 9"/>
          <p:cNvSpPr/>
          <p:nvPr/>
        </p:nvSpPr>
        <p:spPr>
          <a:xfrm>
            <a:off x="323528" y="1196752"/>
            <a:ext cx="8568952" cy="5040560"/>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TextBox 11"/>
          <p:cNvSpPr txBox="1"/>
          <p:nvPr/>
        </p:nvSpPr>
        <p:spPr>
          <a:xfrm>
            <a:off x="3419872" y="1484784"/>
            <a:ext cx="5400600" cy="304698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altLang="ko-KR" sz="2400" b="1" i="1" dirty="0" smtClean="0">
                <a:solidFill>
                  <a:prstClr val="black"/>
                </a:solidFill>
                <a:latin typeface="Calibri" panose="020F0502020204030204" pitchFamily="34" charset="0"/>
                <a:cs typeface="Times New Roman" panose="02020603050405020304" pitchFamily="18" charset="0"/>
              </a:rPr>
              <a:t>Most of my subjects </a:t>
            </a:r>
            <a:r>
              <a:rPr lang="en-US" altLang="ko-KR" sz="2400" b="1" dirty="0" smtClean="0">
                <a:solidFill>
                  <a:prstClr val="black"/>
                </a:solidFill>
                <a:latin typeface="Calibri" panose="020F0502020204030204" pitchFamily="34" charset="0"/>
                <a:cs typeface="Times New Roman" panose="02020603050405020304" pitchFamily="18" charset="0"/>
              </a:rPr>
              <a:t>(</a:t>
            </a:r>
            <a:r>
              <a:rPr lang="en-US" altLang="ko-KR" sz="2400" b="1" i="1" dirty="0" smtClean="0">
                <a:solidFill>
                  <a:prstClr val="black"/>
                </a:solidFill>
                <a:latin typeface="Calibri" panose="020F0502020204030204" pitchFamily="34" charset="0"/>
                <a:cs typeface="Times New Roman" panose="02020603050405020304" pitchFamily="18" charset="0"/>
              </a:rPr>
              <a:t>interviewee</a:t>
            </a:r>
            <a:r>
              <a:rPr lang="en-US" altLang="ko-KR" sz="2400" b="1" dirty="0" smtClean="0">
                <a:solidFill>
                  <a:prstClr val="black"/>
                </a:solidFill>
                <a:latin typeface="Calibri" panose="020F0502020204030204" pitchFamily="34" charset="0"/>
                <a:cs typeface="Times New Roman" panose="02020603050405020304" pitchFamily="18" charset="0"/>
              </a:rPr>
              <a:t>)</a:t>
            </a:r>
            <a:r>
              <a:rPr lang="en-US" altLang="ko-KR" sz="2400" b="1" i="1" dirty="0" smtClean="0">
                <a:solidFill>
                  <a:prstClr val="black"/>
                </a:solidFill>
                <a:latin typeface="Calibri" panose="020F0502020204030204" pitchFamily="34" charset="0"/>
                <a:cs typeface="Times New Roman" panose="02020603050405020304" pitchFamily="18" charset="0"/>
              </a:rPr>
              <a:t> have found  that </a:t>
            </a:r>
            <a:r>
              <a:rPr lang="en-US" altLang="ko-KR" sz="2400" b="1" i="1" dirty="0" smtClean="0">
                <a:solidFill>
                  <a:srgbClr val="FF0000"/>
                </a:solidFill>
                <a:latin typeface="Calibri" panose="020F0502020204030204" pitchFamily="34" charset="0"/>
                <a:cs typeface="Times New Roman" panose="02020603050405020304" pitchFamily="18" charset="0"/>
              </a:rPr>
              <a:t>the hardest bugs to track down</a:t>
            </a:r>
            <a:r>
              <a:rPr lang="en-US" altLang="ko-KR" sz="2400" b="1" i="1" dirty="0" smtClean="0">
                <a:solidFill>
                  <a:prstClr val="black"/>
                </a:solidFill>
                <a:latin typeface="Calibri" panose="020F0502020204030204" pitchFamily="34" charset="0"/>
                <a:cs typeface="Times New Roman" panose="02020603050405020304" pitchFamily="18" charset="0"/>
              </a:rPr>
              <a:t> are </a:t>
            </a:r>
            <a:r>
              <a:rPr lang="en-US" altLang="ko-KR" sz="2400" b="1" i="1" dirty="0" smtClean="0">
                <a:solidFill>
                  <a:srgbClr val="FF0000"/>
                </a:solidFill>
                <a:latin typeface="Calibri" panose="020F0502020204030204" pitchFamily="34" charset="0"/>
                <a:cs typeface="Times New Roman" panose="02020603050405020304" pitchFamily="18" charset="0"/>
              </a:rPr>
              <a:t>in</a:t>
            </a:r>
            <a:r>
              <a:rPr lang="en-US" altLang="ko-KR" sz="2400" b="1" i="1" dirty="0" smtClean="0">
                <a:solidFill>
                  <a:prstClr val="black"/>
                </a:solidFill>
                <a:latin typeface="Calibri" panose="020F0502020204030204" pitchFamily="34" charset="0"/>
                <a:cs typeface="Times New Roman" panose="02020603050405020304" pitchFamily="18" charset="0"/>
              </a:rPr>
              <a:t> </a:t>
            </a:r>
            <a:r>
              <a:rPr lang="en-US" altLang="ko-KR" sz="2400" b="1" i="1" dirty="0" smtClean="0">
                <a:solidFill>
                  <a:srgbClr val="FF0000"/>
                </a:solidFill>
                <a:latin typeface="Calibri" panose="020F0502020204030204" pitchFamily="34" charset="0"/>
                <a:cs typeface="Times New Roman" panose="02020603050405020304" pitchFamily="18" charset="0"/>
              </a:rPr>
              <a:t>concurrent code </a:t>
            </a:r>
          </a:p>
          <a:p>
            <a:r>
              <a:rPr lang="en-US" altLang="ko-KR" sz="2400" b="1" i="1" dirty="0" smtClean="0">
                <a:solidFill>
                  <a:prstClr val="black"/>
                </a:solidFill>
                <a:latin typeface="Calibri" panose="020F0502020204030204" pitchFamily="34" charset="0"/>
                <a:cs typeface="Times New Roman" panose="02020603050405020304" pitchFamily="18" charset="0"/>
              </a:rPr>
              <a:t>… </a:t>
            </a:r>
          </a:p>
          <a:p>
            <a:r>
              <a:rPr lang="en-US" altLang="ko-KR" sz="2400" b="1" i="1" dirty="0" smtClean="0">
                <a:solidFill>
                  <a:prstClr val="black"/>
                </a:solidFill>
                <a:latin typeface="Calibri" panose="020F0502020204030204" pitchFamily="34" charset="0"/>
                <a:cs typeface="Times New Roman" panose="02020603050405020304" pitchFamily="18" charset="0"/>
              </a:rPr>
              <a:t>And almost every one seem to think that </a:t>
            </a:r>
          </a:p>
          <a:p>
            <a:r>
              <a:rPr lang="en-US" altLang="ko-KR" sz="2400" b="1" i="1" dirty="0" smtClean="0">
                <a:solidFill>
                  <a:prstClr val="black"/>
                </a:solidFill>
                <a:latin typeface="Calibri" panose="020F0502020204030204" pitchFamily="34" charset="0"/>
                <a:cs typeface="Times New Roman" panose="02020603050405020304" pitchFamily="18" charset="0"/>
              </a:rPr>
              <a:t>ubiquitous </a:t>
            </a:r>
            <a:r>
              <a:rPr lang="en-US" altLang="ko-KR" sz="2400" b="1" i="1" dirty="0" smtClean="0">
                <a:solidFill>
                  <a:srgbClr val="0070C0"/>
                </a:solidFill>
                <a:latin typeface="Calibri" panose="020F0502020204030204" pitchFamily="34" charset="0"/>
                <a:cs typeface="Times New Roman" panose="02020603050405020304" pitchFamily="18" charset="0"/>
              </a:rPr>
              <a:t>multi-core CPUs </a:t>
            </a:r>
            <a:r>
              <a:rPr lang="en-US" altLang="ko-KR" sz="2400" b="1" i="1" dirty="0" smtClean="0">
                <a:solidFill>
                  <a:prstClr val="black"/>
                </a:solidFill>
                <a:latin typeface="Calibri" panose="020F0502020204030204" pitchFamily="34" charset="0"/>
                <a:cs typeface="Times New Roman" panose="02020603050405020304" pitchFamily="18" charset="0"/>
              </a:rPr>
              <a:t>are going to force some </a:t>
            </a:r>
            <a:r>
              <a:rPr lang="en-US" altLang="ko-KR" sz="2400" b="1" i="1" dirty="0" smtClean="0">
                <a:solidFill>
                  <a:srgbClr val="0070C0"/>
                </a:solidFill>
                <a:latin typeface="Calibri" panose="020F0502020204030204" pitchFamily="34" charset="0"/>
                <a:cs typeface="Times New Roman" panose="02020603050405020304" pitchFamily="18" charset="0"/>
              </a:rPr>
              <a:t>serious changes in the way software is written</a:t>
            </a:r>
            <a:endParaRPr lang="ko-KR" altLang="en-US" sz="2400" b="1" i="1" dirty="0">
              <a:solidFill>
                <a:srgbClr val="0070C0"/>
              </a:solidFill>
              <a:latin typeface="Calibri" panose="020F0502020204030204" pitchFamily="34" charset="0"/>
              <a:cs typeface="Times New Roman" panose="02020603050405020304" pitchFamily="18" charset="0"/>
            </a:endParaRPr>
          </a:p>
        </p:txBody>
      </p:sp>
      <p:pic>
        <p:nvPicPr>
          <p:cNvPr id="3074" name="Picture 2" descr="http://www.codersatwork.com/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24" y="1556792"/>
            <a:ext cx="2016224" cy="29700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7584" y="4687976"/>
            <a:ext cx="7920880" cy="1477328"/>
          </a:xfrm>
          <a:prstGeom prst="rect">
            <a:avLst/>
          </a:prstGeom>
          <a:noFill/>
        </p:spPr>
        <p:txBody>
          <a:bodyPr wrap="square" rtlCol="0">
            <a:spAutoFit/>
          </a:bodyPr>
          <a:lstStyle/>
          <a:p>
            <a:r>
              <a:rPr lang="en-US" altLang="ko-KR" dirty="0" smtClean="0">
                <a:solidFill>
                  <a:prstClr val="black">
                    <a:lumMod val="85000"/>
                    <a:lumOff val="15000"/>
                  </a:prstClr>
                </a:solidFill>
                <a:latin typeface="Calibri" panose="020F0502020204030204" pitchFamily="34" charset="0"/>
              </a:rPr>
              <a:t>P. Siebel</a:t>
            </a:r>
            <a:r>
              <a:rPr lang="en-US" altLang="ko-KR" i="1" dirty="0" smtClean="0">
                <a:solidFill>
                  <a:prstClr val="black">
                    <a:lumMod val="85000"/>
                    <a:lumOff val="15000"/>
                  </a:prstClr>
                </a:solidFill>
                <a:latin typeface="Calibri" panose="020F0502020204030204" pitchFamily="34" charset="0"/>
              </a:rPr>
              <a:t>, Coders at work </a:t>
            </a:r>
            <a:r>
              <a:rPr lang="en-US" altLang="ko-KR" dirty="0" smtClean="0">
                <a:solidFill>
                  <a:prstClr val="black">
                    <a:lumMod val="85000"/>
                    <a:lumOff val="15000"/>
                  </a:prstClr>
                </a:solidFill>
                <a:latin typeface="Calibri" panose="020F0502020204030204" pitchFamily="34" charset="0"/>
              </a:rPr>
              <a:t>(2009) -- interview with 15 </a:t>
            </a:r>
            <a:r>
              <a:rPr lang="en-US" altLang="ko-KR" dirty="0">
                <a:solidFill>
                  <a:prstClr val="black">
                    <a:lumMod val="85000"/>
                    <a:lumOff val="15000"/>
                  </a:prstClr>
                </a:solidFill>
                <a:latin typeface="Calibri" panose="020F0502020204030204" pitchFamily="34" charset="0"/>
              </a:rPr>
              <a:t>top </a:t>
            </a:r>
            <a:r>
              <a:rPr lang="en-US" altLang="ko-KR" dirty="0" smtClean="0">
                <a:solidFill>
                  <a:prstClr val="black">
                    <a:lumMod val="85000"/>
                    <a:lumOff val="15000"/>
                  </a:prstClr>
                </a:solidFill>
                <a:latin typeface="Calibri" panose="020F0502020204030204" pitchFamily="34" charset="0"/>
              </a:rPr>
              <a:t>programmers</a:t>
            </a:r>
            <a:r>
              <a:rPr lang="en-US" altLang="ko-KR" dirty="0">
                <a:solidFill>
                  <a:prstClr val="black">
                    <a:lumMod val="85000"/>
                    <a:lumOff val="15000"/>
                  </a:prstClr>
                </a:solidFill>
                <a:latin typeface="Calibri" panose="020F0502020204030204" pitchFamily="34" charset="0"/>
              </a:rPr>
              <a:t> </a:t>
            </a:r>
            <a:r>
              <a:rPr lang="en-US" altLang="ko-KR" dirty="0" smtClean="0">
                <a:solidFill>
                  <a:prstClr val="black">
                    <a:lumMod val="85000"/>
                    <a:lumOff val="15000"/>
                  </a:prstClr>
                </a:solidFill>
                <a:latin typeface="Calibri" panose="020F0502020204030204" pitchFamily="34" charset="0"/>
              </a:rPr>
              <a:t>of our times:</a:t>
            </a:r>
          </a:p>
          <a:p>
            <a:r>
              <a:rPr lang="en-US" altLang="ko-KR" dirty="0" smtClean="0">
                <a:solidFill>
                  <a:prstClr val="black">
                    <a:lumMod val="85000"/>
                    <a:lumOff val="15000"/>
                  </a:prstClr>
                </a:solidFill>
                <a:latin typeface="Calibri" panose="020F0502020204030204" pitchFamily="34" charset="0"/>
              </a:rPr>
              <a:t>	Jamie </a:t>
            </a:r>
            <a:r>
              <a:rPr lang="en-US" altLang="ko-KR" dirty="0" err="1">
                <a:solidFill>
                  <a:prstClr val="black">
                    <a:lumMod val="85000"/>
                    <a:lumOff val="15000"/>
                  </a:prstClr>
                </a:solidFill>
                <a:latin typeface="Calibri" panose="020F0502020204030204" pitchFamily="34" charset="0"/>
              </a:rPr>
              <a:t>Zawinski</a:t>
            </a:r>
            <a:r>
              <a:rPr lang="en-US" altLang="ko-KR" dirty="0">
                <a:solidFill>
                  <a:prstClr val="black">
                    <a:lumMod val="85000"/>
                    <a:lumOff val="15000"/>
                  </a:prstClr>
                </a:solidFill>
                <a:latin typeface="Calibri" panose="020F0502020204030204" pitchFamily="34" charset="0"/>
              </a:rPr>
              <a:t>, Brad Fitzpatrick, Douglas </a:t>
            </a:r>
            <a:r>
              <a:rPr lang="en-US" altLang="ko-KR" dirty="0" err="1">
                <a:solidFill>
                  <a:prstClr val="black">
                    <a:lumMod val="85000"/>
                    <a:lumOff val="15000"/>
                  </a:prstClr>
                </a:solidFill>
                <a:latin typeface="Calibri" panose="020F0502020204030204" pitchFamily="34" charset="0"/>
              </a:rPr>
              <a:t>Crockford</a:t>
            </a:r>
            <a:r>
              <a:rPr lang="en-US" altLang="ko-KR" dirty="0">
                <a:solidFill>
                  <a:prstClr val="black">
                    <a:lumMod val="85000"/>
                    <a:lumOff val="15000"/>
                  </a:prstClr>
                </a:solidFill>
                <a:latin typeface="Calibri" panose="020F0502020204030204" pitchFamily="34" charset="0"/>
              </a:rPr>
              <a:t>, Brendan </a:t>
            </a:r>
            <a:r>
              <a:rPr lang="en-US" altLang="ko-KR" dirty="0" err="1">
                <a:solidFill>
                  <a:prstClr val="black">
                    <a:lumMod val="85000"/>
                    <a:lumOff val="15000"/>
                  </a:prstClr>
                </a:solidFill>
                <a:latin typeface="Calibri" panose="020F0502020204030204" pitchFamily="34" charset="0"/>
              </a:rPr>
              <a:t>Eich</a:t>
            </a:r>
            <a:r>
              <a:rPr lang="en-US" altLang="ko-KR" dirty="0" smtClean="0">
                <a:solidFill>
                  <a:prstClr val="black">
                    <a:lumMod val="85000"/>
                    <a:lumOff val="15000"/>
                  </a:prstClr>
                </a:solidFill>
                <a:latin typeface="Calibri" panose="020F0502020204030204" pitchFamily="34" charset="0"/>
              </a:rPr>
              <a:t>,    </a:t>
            </a:r>
          </a:p>
          <a:p>
            <a:r>
              <a:rPr lang="en-US" altLang="ko-KR" dirty="0" smtClean="0">
                <a:solidFill>
                  <a:prstClr val="black">
                    <a:lumMod val="85000"/>
                    <a:lumOff val="15000"/>
                  </a:prstClr>
                </a:solidFill>
                <a:latin typeface="Calibri" panose="020F0502020204030204" pitchFamily="34" charset="0"/>
              </a:rPr>
              <a:t>	Joshua </a:t>
            </a:r>
            <a:r>
              <a:rPr lang="en-US" altLang="ko-KR" dirty="0">
                <a:solidFill>
                  <a:prstClr val="black">
                    <a:lumMod val="85000"/>
                    <a:lumOff val="15000"/>
                  </a:prstClr>
                </a:solidFill>
                <a:latin typeface="Calibri" panose="020F0502020204030204" pitchFamily="34" charset="0"/>
              </a:rPr>
              <a:t>Bloch, Joe Armstrong, Simon Peyton Jones, Peter </a:t>
            </a:r>
            <a:r>
              <a:rPr lang="en-US" altLang="ko-KR" dirty="0" err="1">
                <a:solidFill>
                  <a:prstClr val="black">
                    <a:lumMod val="85000"/>
                    <a:lumOff val="15000"/>
                  </a:prstClr>
                </a:solidFill>
                <a:latin typeface="Calibri" panose="020F0502020204030204" pitchFamily="34" charset="0"/>
              </a:rPr>
              <a:t>Norvig</a:t>
            </a:r>
            <a:r>
              <a:rPr lang="en-US" altLang="ko-KR" dirty="0" smtClean="0">
                <a:solidFill>
                  <a:prstClr val="black">
                    <a:lumMod val="85000"/>
                    <a:lumOff val="15000"/>
                  </a:prstClr>
                </a:solidFill>
                <a:latin typeface="Calibri" panose="020F0502020204030204" pitchFamily="34" charset="0"/>
              </a:rPr>
              <a:t>, </a:t>
            </a:r>
          </a:p>
          <a:p>
            <a:r>
              <a:rPr lang="en-US" altLang="ko-KR" dirty="0" smtClean="0">
                <a:solidFill>
                  <a:prstClr val="black">
                    <a:lumMod val="85000"/>
                    <a:lumOff val="15000"/>
                  </a:prstClr>
                </a:solidFill>
                <a:latin typeface="Calibri" panose="020F0502020204030204" pitchFamily="34" charset="0"/>
              </a:rPr>
              <a:t>	Guy </a:t>
            </a:r>
            <a:r>
              <a:rPr lang="en-US" altLang="ko-KR" dirty="0">
                <a:solidFill>
                  <a:prstClr val="black">
                    <a:lumMod val="85000"/>
                    <a:lumOff val="15000"/>
                  </a:prstClr>
                </a:solidFill>
                <a:latin typeface="Calibri" panose="020F0502020204030204" pitchFamily="34" charset="0"/>
              </a:rPr>
              <a:t>Steele, Dan Ingalls, </a:t>
            </a:r>
            <a:r>
              <a:rPr lang="en-US" altLang="ko-KR" dirty="0" smtClean="0">
                <a:solidFill>
                  <a:prstClr val="black">
                    <a:lumMod val="85000"/>
                    <a:lumOff val="15000"/>
                  </a:prstClr>
                </a:solidFill>
                <a:latin typeface="Calibri" panose="020F0502020204030204" pitchFamily="34" charset="0"/>
              </a:rPr>
              <a:t>L </a:t>
            </a:r>
            <a:r>
              <a:rPr lang="en-US" altLang="ko-KR" dirty="0">
                <a:solidFill>
                  <a:prstClr val="black">
                    <a:lumMod val="85000"/>
                    <a:lumOff val="15000"/>
                  </a:prstClr>
                </a:solidFill>
                <a:latin typeface="Calibri" panose="020F0502020204030204" pitchFamily="34" charset="0"/>
              </a:rPr>
              <a:t>Peter Deutsch, Ken Thompson, Fran </a:t>
            </a:r>
            <a:r>
              <a:rPr lang="en-US" altLang="ko-KR" dirty="0" smtClean="0">
                <a:solidFill>
                  <a:prstClr val="black">
                    <a:lumMod val="85000"/>
                    <a:lumOff val="15000"/>
                  </a:prstClr>
                </a:solidFill>
                <a:latin typeface="Calibri" panose="020F0502020204030204" pitchFamily="34" charset="0"/>
              </a:rPr>
              <a:t>Allen, </a:t>
            </a:r>
          </a:p>
          <a:p>
            <a:r>
              <a:rPr lang="en-US" altLang="ko-KR" dirty="0" smtClean="0">
                <a:solidFill>
                  <a:prstClr val="black">
                    <a:lumMod val="85000"/>
                    <a:lumOff val="15000"/>
                  </a:prstClr>
                </a:solidFill>
                <a:latin typeface="Calibri" panose="020F0502020204030204" pitchFamily="34" charset="0"/>
              </a:rPr>
              <a:t>	Bernie </a:t>
            </a:r>
            <a:r>
              <a:rPr lang="en-US" altLang="ko-KR" dirty="0">
                <a:solidFill>
                  <a:prstClr val="black">
                    <a:lumMod val="85000"/>
                    <a:lumOff val="15000"/>
                  </a:prstClr>
                </a:solidFill>
                <a:latin typeface="Calibri" panose="020F0502020204030204" pitchFamily="34" charset="0"/>
              </a:rPr>
              <a:t>Cosell, Donald Knuth</a:t>
            </a:r>
            <a:endParaRPr lang="ko-KR" altLang="en-US" dirty="0">
              <a:solidFill>
                <a:prstClr val="black">
                  <a:lumMod val="85000"/>
                  <a:lumOff val="15000"/>
                </a:prstClr>
              </a:solidFill>
              <a:latin typeface="Calibri" panose="020F0502020204030204" pitchFamily="34" charset="0"/>
            </a:endParaRPr>
          </a:p>
        </p:txBody>
      </p:sp>
    </p:spTree>
    <p:extLst>
      <p:ext uri="{BB962C8B-B14F-4D97-AF65-F5344CB8AC3E}">
        <p14:creationId xmlns:p14="http://schemas.microsoft.com/office/powerpoint/2010/main" val="9148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Concurrency</a:t>
            </a:r>
            <a:endParaRPr lang="ko-KR" altLang="en-US" dirty="0"/>
          </a:p>
        </p:txBody>
      </p:sp>
      <p:sp>
        <p:nvSpPr>
          <p:cNvPr id="3" name="날짜 개체 틀 2"/>
          <p:cNvSpPr>
            <a:spLocks noGrp="1"/>
          </p:cNvSpPr>
          <p:nvPr>
            <p:ph type="dt" sz="half" idx="10"/>
          </p:nvPr>
        </p:nvSpPr>
        <p:spPr/>
        <p:txBody>
          <a:bodyPr/>
          <a:lstStyle/>
          <a:p>
            <a:r>
              <a:rPr lang="en-US" altLang="ko-KR" dirty="0" err="1" smtClean="0">
                <a:solidFill>
                  <a:prstClr val="black">
                    <a:tint val="75000"/>
                  </a:prstClr>
                </a:solidFill>
              </a:rPr>
              <a:t>Moonzoo</a:t>
            </a:r>
            <a:r>
              <a:rPr lang="en-US" altLang="ko-KR" dirty="0" smtClean="0">
                <a:solidFill>
                  <a:prstClr val="black">
                    <a:tint val="75000"/>
                  </a:prstClr>
                </a:solidFill>
              </a:rPr>
              <a:t> Kim </a:t>
            </a:r>
            <a:endParaRPr lang="en-US" altLang="ko-KR"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28</a:t>
            </a:fld>
            <a:r>
              <a:rPr lang="en-US" altLang="ko-KR" dirty="0" smtClean="0">
                <a:solidFill>
                  <a:prstClr val="black">
                    <a:tint val="75000"/>
                  </a:prstClr>
                </a:solidFill>
              </a:rPr>
              <a:t>/11</a:t>
            </a:r>
            <a:endParaRPr lang="ko-KR" altLang="en-US" dirty="0">
              <a:solidFill>
                <a:prstClr val="black">
                  <a:tint val="75000"/>
                </a:prstClr>
              </a:solidFill>
            </a:endParaRPr>
          </a:p>
        </p:txBody>
      </p:sp>
      <p:sp>
        <p:nvSpPr>
          <p:cNvPr id="5" name="내용 개체 틀 4"/>
          <p:cNvSpPr>
            <a:spLocks noGrp="1"/>
          </p:cNvSpPr>
          <p:nvPr>
            <p:ph sz="quarter" idx="13"/>
          </p:nvPr>
        </p:nvSpPr>
        <p:spPr/>
        <p:txBody>
          <a:bodyPr/>
          <a:lstStyle/>
          <a:p>
            <a:r>
              <a:rPr lang="en-US" altLang="ko-KR" dirty="0" smtClean="0"/>
              <a:t>Concurrent programs have very high complexity due to </a:t>
            </a:r>
            <a:r>
              <a:rPr lang="en-US" altLang="ko-KR" dirty="0" smtClean="0">
                <a:solidFill>
                  <a:srgbClr val="FF0000"/>
                </a:solidFill>
              </a:rPr>
              <a:t>non-deterministic scheduling </a:t>
            </a:r>
          </a:p>
          <a:p>
            <a:pPr lvl="1"/>
            <a:r>
              <a:rPr lang="en-US" altLang="ko-KR" dirty="0" smtClean="0">
                <a:solidFill>
                  <a:srgbClr val="FF0000"/>
                </a:solidFill>
              </a:rPr>
              <a:t>Ex.  </a:t>
            </a:r>
            <a:r>
              <a:rPr lang="en-US" altLang="ko-KR" dirty="0" err="1" smtClean="0">
                <a:solidFill>
                  <a:srgbClr val="FF0000"/>
                </a:solidFill>
              </a:rPr>
              <a:t>int</a:t>
            </a:r>
            <a:r>
              <a:rPr lang="en-US" altLang="ko-KR" dirty="0" smtClean="0">
                <a:solidFill>
                  <a:srgbClr val="FF0000"/>
                </a:solidFill>
              </a:rPr>
              <a:t> x=0, y=0, z =0;</a:t>
            </a:r>
          </a:p>
          <a:p>
            <a:pPr lvl="1">
              <a:buNone/>
            </a:pPr>
            <a:r>
              <a:rPr lang="en-US" altLang="ko-KR" dirty="0" smtClean="0">
                <a:solidFill>
                  <a:srgbClr val="FF0000"/>
                </a:solidFill>
              </a:rPr>
              <a:t>void p() {x=y+1; y=z+1; z= x+1;}</a:t>
            </a:r>
          </a:p>
          <a:p>
            <a:pPr lvl="1">
              <a:buNone/>
            </a:pPr>
            <a:r>
              <a:rPr lang="en-US" altLang="ko-KR" dirty="0" smtClean="0">
                <a:solidFill>
                  <a:srgbClr val="FF0000"/>
                </a:solidFill>
              </a:rPr>
              <a:t>void q() {y=z+1; z=x+1; x=y+1;}</a:t>
            </a:r>
          </a:p>
          <a:p>
            <a:pPr lvl="1"/>
            <a:endParaRPr lang="en-US" altLang="ko-KR" dirty="0" smtClean="0">
              <a:solidFill>
                <a:srgbClr val="FF0000"/>
              </a:solidFill>
            </a:endParaRPr>
          </a:p>
          <a:p>
            <a:pPr lvl="1">
              <a:buNone/>
            </a:pPr>
            <a:endParaRPr lang="ko-KR" altLang="en-US" dirty="0">
              <a:solidFill>
                <a:srgbClr val="FF0000"/>
              </a:solidFill>
            </a:endParaRPr>
          </a:p>
        </p:txBody>
      </p:sp>
      <p:cxnSp>
        <p:nvCxnSpPr>
          <p:cNvPr id="8" name="직선 화살표 연결선 7"/>
          <p:cNvCxnSpPr/>
          <p:nvPr/>
        </p:nvCxnSpPr>
        <p:spPr>
          <a:xfrm>
            <a:off x="3071802" y="5153036"/>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a:off x="3857620" y="5153036"/>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a:off x="4643438" y="5153036"/>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3071802" y="585630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a:off x="3857620" y="585630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4643438" y="585630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a:off x="3071802" y="6499246"/>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a:off x="3857620" y="6499246"/>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4643438" y="6499246"/>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3071802" y="442913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a:off x="3857620" y="442913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p:nvPr/>
        </p:nvCxnSpPr>
        <p:spPr>
          <a:xfrm>
            <a:off x="4643438" y="442913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rot="5400000">
            <a:off x="2719374" y="4766692"/>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rot="5400000">
            <a:off x="2720168" y="551419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rot="5400000">
            <a:off x="2720168" y="6147612"/>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rot="5400000">
            <a:off x="3503604" y="478076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5400000">
            <a:off x="3504398" y="5528268"/>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rot="5400000">
            <a:off x="3504398" y="616168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rot="5400000">
            <a:off x="4289422" y="478076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rot="5400000">
            <a:off x="4290216" y="5528268"/>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rot="5400000">
            <a:off x="4290216" y="616168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rot="5400000">
            <a:off x="5075240" y="483813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rot="5400000">
            <a:off x="5076034" y="5585632"/>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rot="5400000">
            <a:off x="5076034" y="621905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86116" y="4000504"/>
            <a:ext cx="495649" cy="369332"/>
          </a:xfrm>
          <a:prstGeom prst="rect">
            <a:avLst/>
          </a:prstGeom>
          <a:noFill/>
        </p:spPr>
        <p:txBody>
          <a:bodyPr wrap="none" rtlCol="0">
            <a:spAutoFit/>
          </a:bodyPr>
          <a:lstStyle/>
          <a:p>
            <a:r>
              <a:rPr lang="en-US" altLang="ko-KR" b="1" dirty="0" smtClean="0">
                <a:solidFill>
                  <a:prstClr val="black"/>
                </a:solidFill>
              </a:rPr>
              <a:t>p()</a:t>
            </a:r>
            <a:endParaRPr lang="ko-KR" altLang="en-US" b="1" dirty="0">
              <a:solidFill>
                <a:prstClr val="black"/>
              </a:solidFill>
            </a:endParaRPr>
          </a:p>
        </p:txBody>
      </p:sp>
      <p:sp>
        <p:nvSpPr>
          <p:cNvPr id="40" name="TextBox 39"/>
          <p:cNvSpPr txBox="1"/>
          <p:nvPr/>
        </p:nvSpPr>
        <p:spPr>
          <a:xfrm>
            <a:off x="2428860" y="4488428"/>
            <a:ext cx="495649" cy="369332"/>
          </a:xfrm>
          <a:prstGeom prst="rect">
            <a:avLst/>
          </a:prstGeom>
          <a:noFill/>
        </p:spPr>
        <p:txBody>
          <a:bodyPr wrap="none" rtlCol="0">
            <a:spAutoFit/>
          </a:bodyPr>
          <a:lstStyle/>
          <a:p>
            <a:r>
              <a:rPr lang="en-US" altLang="ko-KR" b="1" dirty="0" smtClean="0">
                <a:solidFill>
                  <a:prstClr val="black"/>
                </a:solidFill>
              </a:rPr>
              <a:t>q()</a:t>
            </a:r>
            <a:endParaRPr lang="ko-KR" altLang="en-US" b="1" dirty="0">
              <a:solidFill>
                <a:prstClr val="black"/>
              </a:solidFill>
            </a:endParaRPr>
          </a:p>
        </p:txBody>
      </p:sp>
    </p:spTree>
    <p:extLst>
      <p:ext uri="{BB962C8B-B14F-4D97-AF65-F5344CB8AC3E}">
        <p14:creationId xmlns:p14="http://schemas.microsoft.com/office/powerpoint/2010/main" val="453788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06090"/>
          </a:xfrm>
        </p:spPr>
        <p:txBody>
          <a:bodyPr>
            <a:normAutofit/>
          </a:bodyPr>
          <a:lstStyle/>
          <a:p>
            <a:r>
              <a:rPr lang="en-US" altLang="ko-KR" sz="3600" dirty="0" smtClean="0">
                <a:latin typeface="Calibri" pitchFamily="34" charset="0"/>
                <a:cs typeface="Calibri" pitchFamily="34" charset="0"/>
              </a:rPr>
              <a:t>Concurrent Programming is Error-prone</a:t>
            </a:r>
            <a:endParaRPr lang="ko-KR" altLang="en-US" sz="3600" dirty="0">
              <a:latin typeface="Calibri" pitchFamily="34" charset="0"/>
              <a:cs typeface="Calibri" pitchFamily="34" charset="0"/>
            </a:endParaRPr>
          </a:p>
        </p:txBody>
      </p:sp>
      <p:sp>
        <p:nvSpPr>
          <p:cNvPr id="3" name="내용 개체 틀 2"/>
          <p:cNvSpPr>
            <a:spLocks noGrp="1"/>
          </p:cNvSpPr>
          <p:nvPr>
            <p:ph idx="1"/>
          </p:nvPr>
        </p:nvSpPr>
        <p:spPr>
          <a:xfrm>
            <a:off x="395536" y="980728"/>
            <a:ext cx="8352928" cy="1368152"/>
          </a:xfrm>
        </p:spPr>
        <p:txBody>
          <a:bodyPr>
            <a:normAutofit/>
          </a:bodyPr>
          <a:lstStyle/>
          <a:p>
            <a:pPr>
              <a:spcBef>
                <a:spcPts val="0"/>
              </a:spcBef>
            </a:pPr>
            <a:r>
              <a:rPr lang="en-US" altLang="ko-KR" sz="2200" dirty="0" smtClean="0">
                <a:latin typeface="Calibri" pitchFamily="34" charset="0"/>
                <a:cs typeface="Calibri" pitchFamily="34" charset="0"/>
              </a:rPr>
              <a:t>Correctness </a:t>
            </a:r>
            <a:r>
              <a:rPr lang="en-US" altLang="ko-KR" sz="2200" dirty="0">
                <a:latin typeface="Calibri" pitchFamily="34" charset="0"/>
                <a:cs typeface="Calibri" pitchFamily="34" charset="0"/>
              </a:rPr>
              <a:t>of concurrent programs is hard to achieve</a:t>
            </a:r>
          </a:p>
          <a:p>
            <a:pPr lvl="1">
              <a:spcBef>
                <a:spcPts val="0"/>
              </a:spcBef>
            </a:pPr>
            <a:r>
              <a:rPr lang="en-US" altLang="ko-KR" sz="1900" dirty="0">
                <a:latin typeface="Calibri" pitchFamily="34" charset="0"/>
                <a:cs typeface="Calibri" pitchFamily="34" charset="0"/>
              </a:rPr>
              <a:t>Interactions between threads should be carefully </a:t>
            </a:r>
            <a:r>
              <a:rPr lang="en-US" altLang="ko-KR" sz="1900" dirty="0" smtClean="0">
                <a:latin typeface="Calibri" pitchFamily="34" charset="0"/>
                <a:cs typeface="Calibri" pitchFamily="34" charset="0"/>
              </a:rPr>
              <a:t>performed</a:t>
            </a:r>
          </a:p>
          <a:p>
            <a:pPr lvl="1">
              <a:spcBef>
                <a:spcPts val="0"/>
              </a:spcBef>
            </a:pPr>
            <a:r>
              <a:rPr lang="en-US" altLang="ko-KR" sz="1900" dirty="0">
                <a:latin typeface="Calibri" pitchFamily="34" charset="0"/>
                <a:cs typeface="Calibri" pitchFamily="34" charset="0"/>
              </a:rPr>
              <a:t>A large # of thread executions due to non-deterministic thread scheduling </a:t>
            </a:r>
            <a:endParaRPr lang="en-US" altLang="ko-KR" sz="1900" dirty="0" smtClean="0">
              <a:latin typeface="Calibri" pitchFamily="34" charset="0"/>
              <a:cs typeface="Calibri" pitchFamily="34" charset="0"/>
            </a:endParaRPr>
          </a:p>
          <a:p>
            <a:pPr lvl="1">
              <a:spcBef>
                <a:spcPts val="0"/>
              </a:spcBef>
            </a:pPr>
            <a:r>
              <a:rPr lang="en-US" altLang="ko-KR" sz="1900" dirty="0" smtClean="0">
                <a:latin typeface="Calibri" pitchFamily="34" charset="0"/>
                <a:cs typeface="Calibri" pitchFamily="34" charset="0"/>
              </a:rPr>
              <a:t>Testing </a:t>
            </a:r>
            <a:r>
              <a:rPr lang="en-US" altLang="ko-KR" sz="1900" dirty="0">
                <a:latin typeface="Calibri" pitchFamily="34" charset="0"/>
                <a:cs typeface="Calibri" pitchFamily="34" charset="0"/>
              </a:rPr>
              <a:t>technique for sequential programs do not properly </a:t>
            </a:r>
            <a:r>
              <a:rPr lang="en-US" altLang="ko-KR" sz="1900" dirty="0" smtClean="0">
                <a:latin typeface="Calibri" pitchFamily="34" charset="0"/>
                <a:cs typeface="Calibri" pitchFamily="34" charset="0"/>
              </a:rPr>
              <a:t>work</a:t>
            </a: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1600" dirty="0" smtClean="0">
              <a:latin typeface="Calibri" pitchFamily="34" charset="0"/>
              <a:cs typeface="Calibri" pitchFamily="34" charset="0"/>
            </a:endParaRPr>
          </a:p>
        </p:txBody>
      </p:sp>
      <p:sp>
        <p:nvSpPr>
          <p:cNvPr id="5" name="슬라이드 번호 개체 틀 4"/>
          <p:cNvSpPr>
            <a:spLocks noGrp="1"/>
          </p:cNvSpPr>
          <p:nvPr>
            <p:ph type="sldNum" sz="quarter" idx="12"/>
          </p:nvPr>
        </p:nvSpPr>
        <p:spPr/>
        <p:txBody>
          <a:bodyPr/>
          <a:lstStyle/>
          <a:p>
            <a:fld id="{F2F1D1F5-69F5-43E4-A460-0AE74272FEAF}" type="slidenum">
              <a:rPr lang="ko-KR" altLang="en-US" smtClean="0">
                <a:solidFill>
                  <a:prstClr val="black"/>
                </a:solidFill>
              </a:rPr>
              <a:pPr/>
              <a:t>29</a:t>
            </a:fld>
            <a:endParaRPr lang="ko-KR" altLang="en-US">
              <a:solidFill>
                <a:prstClr val="black"/>
              </a:solidFill>
            </a:endParaRPr>
          </a:p>
        </p:txBody>
      </p:sp>
      <p:sp>
        <p:nvSpPr>
          <p:cNvPr id="13" name="TextBox 12"/>
          <p:cNvSpPr txBox="1"/>
          <p:nvPr/>
        </p:nvSpPr>
        <p:spPr>
          <a:xfrm>
            <a:off x="1403648" y="6093296"/>
            <a:ext cx="6336704" cy="338554"/>
          </a:xfrm>
          <a:prstGeom prst="rect">
            <a:avLst/>
          </a:prstGeom>
          <a:noFill/>
        </p:spPr>
        <p:txBody>
          <a:bodyPr wrap="square" rtlCol="0">
            <a:spAutoFit/>
          </a:bodyPr>
          <a:lstStyle/>
          <a:p>
            <a:pPr algn="ctr"/>
            <a:r>
              <a:rPr lang="en-US" altLang="ko-KR" sz="1600" dirty="0">
                <a:solidFill>
                  <a:prstClr val="black"/>
                </a:solidFill>
                <a:latin typeface="Calibri" pitchFamily="34" charset="0"/>
                <a:cs typeface="Calibri" pitchFamily="34" charset="0"/>
              </a:rPr>
              <a:t>Ex. Peterson mutual exclusion (From Dr. Moritz Hammer’s </a:t>
            </a:r>
            <a:r>
              <a:rPr lang="en-US" altLang="ko-KR" sz="1600" dirty="0" err="1">
                <a:solidFill>
                  <a:prstClr val="black"/>
                </a:solidFill>
                <a:latin typeface="Calibri" pitchFamily="34" charset="0"/>
                <a:cs typeface="Calibri" pitchFamily="34" charset="0"/>
              </a:rPr>
              <a:t>Visualisierung</a:t>
            </a:r>
            <a:r>
              <a:rPr lang="en-US" altLang="ko-KR" sz="1600" dirty="0">
                <a:solidFill>
                  <a:prstClr val="black"/>
                </a:solidFill>
                <a:latin typeface="Calibri" pitchFamily="34" charset="0"/>
                <a:cs typeface="Calibri" pitchFamily="34" charset="0"/>
              </a:rPr>
              <a:t> )</a:t>
            </a:r>
            <a:endParaRPr lang="ko-KR" altLang="en-US" sz="1600" dirty="0">
              <a:solidFill>
                <a:prstClr val="black"/>
              </a:solidFill>
              <a:latin typeface="Calibri" pitchFamily="34" charset="0"/>
              <a:cs typeface="Calibri" pitchFamily="34" charset="0"/>
            </a:endParaRPr>
          </a:p>
        </p:txBody>
      </p:sp>
      <p:grpSp>
        <p:nvGrpSpPr>
          <p:cNvPr id="14" name="그룹 6"/>
          <p:cNvGrpSpPr>
            <a:grpSpLocks/>
          </p:cNvGrpSpPr>
          <p:nvPr/>
        </p:nvGrpSpPr>
        <p:grpSpPr bwMode="auto">
          <a:xfrm>
            <a:off x="1497807" y="3217006"/>
            <a:ext cx="1363662" cy="1458912"/>
            <a:chOff x="642910" y="1071546"/>
            <a:chExt cx="2307998" cy="2143140"/>
          </a:xfrm>
        </p:grpSpPr>
        <p:pic>
          <p:nvPicPr>
            <p:cNvPr id="15" name="Picture 2" descr="http://www.pst.ifi.lmu.de/~hammer/statespaces/peterson/peterson_2.png"/>
            <p:cNvPicPr>
              <a:picLocks noChangeAspect="1" noChangeArrowheads="1"/>
            </p:cNvPicPr>
            <p:nvPr/>
          </p:nvPicPr>
          <p:blipFill>
            <a:blip r:embed="rId2" cstate="print"/>
            <a:srcRect/>
            <a:stretch>
              <a:fillRect/>
            </a:stretch>
          </p:blipFill>
          <p:spPr bwMode="auto">
            <a:xfrm>
              <a:off x="642910" y="1071546"/>
              <a:ext cx="2307998"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15454" y="1071546"/>
              <a:ext cx="2103800" cy="767239"/>
            </a:xfrm>
            <a:prstGeom prst="rect">
              <a:avLst/>
            </a:prstGeom>
            <a:noFill/>
            <a:ln w="3175">
              <a:solidFill>
                <a:schemeClr val="tx1"/>
              </a:solidFill>
            </a:ln>
          </p:spPr>
          <p:txBody>
            <a:bodyPr>
              <a:spAutoFit/>
            </a:bodyPr>
            <a:lstStyle/>
            <a:p>
              <a:pPr>
                <a:defRPr/>
              </a:pPr>
              <a:r>
                <a:rPr lang="en-US" altLang="ko-KR" sz="1400" dirty="0">
                  <a:solidFill>
                    <a:prstClr val="black">
                      <a:lumMod val="50000"/>
                    </a:prstClr>
                  </a:solidFill>
                </a:rPr>
                <a:t>2 processes</a:t>
              </a:r>
            </a:p>
            <a:p>
              <a:pPr>
                <a:defRPr/>
              </a:pPr>
              <a:r>
                <a:rPr lang="en-US" altLang="ko-KR" sz="1400" dirty="0">
                  <a:solidFill>
                    <a:prstClr val="black">
                      <a:lumMod val="50000"/>
                    </a:prstClr>
                  </a:solidFill>
                </a:rPr>
                <a:t>, 30 states</a:t>
              </a:r>
              <a:endParaRPr lang="ko-KR" altLang="en-US" sz="1400" dirty="0">
                <a:solidFill>
                  <a:prstClr val="black">
                    <a:lumMod val="50000"/>
                  </a:prstClr>
                </a:solidFill>
              </a:endParaRPr>
            </a:p>
          </p:txBody>
        </p:sp>
      </p:grpSp>
      <p:grpSp>
        <p:nvGrpSpPr>
          <p:cNvPr id="17" name="그룹 10"/>
          <p:cNvGrpSpPr>
            <a:grpSpLocks/>
          </p:cNvGrpSpPr>
          <p:nvPr/>
        </p:nvGrpSpPr>
        <p:grpSpPr bwMode="auto">
          <a:xfrm>
            <a:off x="2411760" y="2879775"/>
            <a:ext cx="2608262" cy="2786062"/>
            <a:chOff x="2000232" y="1214421"/>
            <a:chExt cx="3143272" cy="3000397"/>
          </a:xfrm>
        </p:grpSpPr>
        <p:pic>
          <p:nvPicPr>
            <p:cNvPr id="18" name="Picture 4" descr="http://www.pst.ifi.lmu.de/~hammer/statespaces/peterson/peterson_3.png"/>
            <p:cNvPicPr>
              <a:picLocks noChangeAspect="1" noChangeArrowheads="1"/>
            </p:cNvPicPr>
            <p:nvPr/>
          </p:nvPicPr>
          <p:blipFill>
            <a:blip r:embed="rId3" cstate="print"/>
            <a:srcRect/>
            <a:stretch>
              <a:fillRect/>
            </a:stretch>
          </p:blipFill>
          <p:spPr bwMode="auto">
            <a:xfrm>
              <a:off x="2000232" y="1214422"/>
              <a:ext cx="3143272"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2000232" y="1214421"/>
              <a:ext cx="3013179" cy="331668"/>
            </a:xfrm>
            <a:prstGeom prst="rect">
              <a:avLst/>
            </a:prstGeom>
            <a:noFill/>
            <a:ln>
              <a:solidFill>
                <a:schemeClr val="tx1"/>
              </a:solidFill>
            </a:ln>
          </p:spPr>
          <p:txBody>
            <a:bodyPr>
              <a:spAutoFit/>
            </a:bodyPr>
            <a:lstStyle/>
            <a:p>
              <a:pPr>
                <a:defRPr/>
              </a:pPr>
              <a:r>
                <a:rPr lang="en-US" altLang="ko-KR" sz="1400" dirty="0">
                  <a:solidFill>
                    <a:prstClr val="black">
                      <a:lumMod val="50000"/>
                    </a:prstClr>
                  </a:solidFill>
                </a:rPr>
                <a:t>3 processes, 853 </a:t>
              </a:r>
              <a:r>
                <a:rPr lang="en-US" altLang="ko-KR" sz="1400" dirty="0" smtClean="0">
                  <a:solidFill>
                    <a:prstClr val="black">
                      <a:lumMod val="50000"/>
                    </a:prstClr>
                  </a:solidFill>
                </a:rPr>
                <a:t>states</a:t>
              </a:r>
              <a:endParaRPr lang="ko-KR" altLang="en-US" sz="1400" dirty="0">
                <a:solidFill>
                  <a:prstClr val="black">
                    <a:lumMod val="50000"/>
                  </a:prstClr>
                </a:solidFill>
              </a:endParaRPr>
            </a:p>
          </p:txBody>
        </p:sp>
      </p:grpSp>
      <p:grpSp>
        <p:nvGrpSpPr>
          <p:cNvPr id="20" name="그룹 13"/>
          <p:cNvGrpSpPr>
            <a:grpSpLocks/>
          </p:cNvGrpSpPr>
          <p:nvPr/>
        </p:nvGrpSpPr>
        <p:grpSpPr bwMode="auto">
          <a:xfrm>
            <a:off x="4355976" y="2633221"/>
            <a:ext cx="3503290" cy="3655269"/>
            <a:chOff x="3641833" y="214290"/>
            <a:chExt cx="5334981" cy="6153147"/>
          </a:xfrm>
        </p:grpSpPr>
        <p:pic>
          <p:nvPicPr>
            <p:cNvPr id="21" name="Picture 7"/>
            <p:cNvPicPr>
              <a:picLocks noChangeAspect="1" noChangeArrowheads="1"/>
            </p:cNvPicPr>
            <p:nvPr/>
          </p:nvPicPr>
          <p:blipFill>
            <a:blip r:embed="rId4" cstate="print"/>
            <a:srcRect/>
            <a:stretch>
              <a:fillRect/>
            </a:stretch>
          </p:blipFill>
          <p:spPr bwMode="auto">
            <a:xfrm>
              <a:off x="3643306" y="214290"/>
              <a:ext cx="5333508" cy="6153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p:cNvSpPr txBox="1"/>
            <p:nvPr/>
          </p:nvSpPr>
          <p:spPr>
            <a:xfrm>
              <a:off x="3641833" y="214290"/>
              <a:ext cx="4122485" cy="408106"/>
            </a:xfrm>
            <a:prstGeom prst="rect">
              <a:avLst/>
            </a:prstGeom>
            <a:solidFill>
              <a:schemeClr val="bg1"/>
            </a:solidFill>
            <a:ln>
              <a:solidFill>
                <a:schemeClr val="tx1"/>
              </a:solidFill>
            </a:ln>
          </p:spPr>
          <p:txBody>
            <a:bodyPr>
              <a:spAutoFit/>
            </a:bodyPr>
            <a:lstStyle/>
            <a:p>
              <a:pPr>
                <a:defRPr/>
              </a:pPr>
              <a:r>
                <a:rPr lang="en-US" altLang="ko-KR" sz="1400" dirty="0">
                  <a:solidFill>
                    <a:prstClr val="black">
                      <a:lumMod val="50000"/>
                    </a:prstClr>
                  </a:solidFill>
                </a:rPr>
                <a:t>4 processes, 55043 states</a:t>
              </a:r>
              <a:endParaRPr lang="ko-KR" altLang="en-US" sz="1400" dirty="0">
                <a:solidFill>
                  <a:prstClr val="black">
                    <a:lumMod val="50000"/>
                  </a:prstClr>
                </a:solidFill>
              </a:endParaRPr>
            </a:p>
          </p:txBody>
        </p:sp>
      </p:grpSp>
    </p:spTree>
    <p:extLst>
      <p:ext uri="{BB962C8B-B14F-4D97-AF65-F5344CB8AC3E}">
        <p14:creationId xmlns:p14="http://schemas.microsoft.com/office/powerpoint/2010/main" val="3555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Course Information</a:t>
            </a:r>
            <a:endParaRPr lang="ko-KR" altLang="en-US" dirty="0"/>
          </a:p>
        </p:txBody>
      </p:sp>
      <p:sp>
        <p:nvSpPr>
          <p:cNvPr id="3" name="내용 개체 틀 2"/>
          <p:cNvSpPr>
            <a:spLocks noGrp="1"/>
          </p:cNvSpPr>
          <p:nvPr>
            <p:ph idx="1"/>
          </p:nvPr>
        </p:nvSpPr>
        <p:spPr/>
        <p:txBody>
          <a:bodyPr>
            <a:normAutofit/>
          </a:bodyPr>
          <a:lstStyle/>
          <a:p>
            <a:r>
              <a:rPr lang="en-US" altLang="ko-KR" dirty="0"/>
              <a:t>Class website</a:t>
            </a:r>
            <a:r>
              <a:rPr lang="en-US" altLang="ko-KR" dirty="0" smtClean="0"/>
              <a:t>: </a:t>
            </a:r>
            <a:r>
              <a:rPr lang="en-US" altLang="ko-KR" dirty="0" smtClean="0">
                <a:hlinkClick r:id="rId2"/>
              </a:rPr>
              <a:t>http</a:t>
            </a:r>
            <a:r>
              <a:rPr lang="en-US" altLang="ko-KR" dirty="0">
                <a:hlinkClick r:id="rId2"/>
              </a:rPr>
              <a:t>://</a:t>
            </a:r>
            <a:r>
              <a:rPr lang="en-US" altLang="ko-KR" dirty="0" smtClean="0">
                <a:hlinkClick r:id="rId2"/>
              </a:rPr>
              <a:t>swtv.kaist.ac.kr/courses/cs492-spring-13/cs492-spring-13</a:t>
            </a:r>
            <a:endParaRPr lang="en-US" altLang="ko-KR" dirty="0" smtClean="0"/>
          </a:p>
          <a:p>
            <a:endParaRPr lang="en-US" altLang="ko-KR" sz="2000" dirty="0"/>
          </a:p>
          <a:p>
            <a:r>
              <a:rPr lang="en-US" altLang="ko-KR" dirty="0" err="1"/>
              <a:t>QnA</a:t>
            </a:r>
            <a:r>
              <a:rPr lang="en-US" altLang="ko-KR" dirty="0"/>
              <a:t> in Noah BBS: </a:t>
            </a:r>
            <a:r>
              <a:rPr lang="en-US" altLang="ko-KR" dirty="0">
                <a:hlinkClick r:id="rId3"/>
              </a:rPr>
              <a:t>http://</a:t>
            </a:r>
            <a:r>
              <a:rPr lang="en-US" altLang="ko-KR" dirty="0" smtClean="0">
                <a:hlinkClick r:id="rId3"/>
              </a:rPr>
              <a:t>noah.kaist.ac.kr/course/CS492B</a:t>
            </a:r>
            <a:endParaRPr lang="en-US" altLang="ko-KR" sz="2800" dirty="0" smtClean="0"/>
          </a:p>
          <a:p>
            <a:endParaRPr lang="en-US" altLang="ko-KR" dirty="0" smtClean="0"/>
          </a:p>
          <a:p>
            <a:r>
              <a:rPr lang="en-US" altLang="ko-KR" dirty="0" smtClean="0"/>
              <a:t>Class meetings</a:t>
            </a:r>
          </a:p>
          <a:p>
            <a:pPr lvl="1"/>
            <a:r>
              <a:rPr lang="en-US" altLang="ko-KR" dirty="0" smtClean="0"/>
              <a:t>MW 1:00 – 2:15 pm</a:t>
            </a:r>
          </a:p>
          <a:p>
            <a:pPr lvl="1"/>
            <a:r>
              <a:rPr lang="en-US" altLang="ko-KR" dirty="0" smtClean="0"/>
              <a:t>N-1 110</a:t>
            </a:r>
          </a:p>
          <a:p>
            <a:pPr lvl="1"/>
            <a:endParaRPr lang="en-US" altLang="ko-KR" dirty="0"/>
          </a:p>
          <a:p>
            <a:r>
              <a:rPr lang="en-US" altLang="ko-KR" dirty="0" smtClean="0"/>
              <a:t>Teaching assistant</a:t>
            </a:r>
          </a:p>
          <a:p>
            <a:pPr lvl="1"/>
            <a:r>
              <a:rPr lang="en-US" altLang="ko-KR" dirty="0" err="1" smtClean="0"/>
              <a:t>Boyeong</a:t>
            </a:r>
            <a:r>
              <a:rPr lang="en-US" altLang="ko-KR" dirty="0" smtClean="0"/>
              <a:t> Kim(</a:t>
            </a:r>
            <a:r>
              <a:rPr lang="en-US" altLang="ko-KR" b="0" dirty="0" smtClean="0">
                <a:hlinkClick r:id="rId4"/>
              </a:rPr>
              <a:t>bokyeong@calab.kaist.ac.kr</a:t>
            </a:r>
            <a:r>
              <a:rPr lang="en-US" altLang="ko-KR" dirty="0" smtClean="0"/>
              <a:t>)</a:t>
            </a:r>
          </a:p>
          <a:p>
            <a:pPr lvl="1"/>
            <a:r>
              <a:rPr lang="en-US" altLang="ko-KR" dirty="0"/>
              <a:t>Shin Hong (</a:t>
            </a:r>
            <a:r>
              <a:rPr lang="en-US" altLang="ko-KR" dirty="0" smtClean="0"/>
              <a:t>hongshin@gmail.com</a:t>
            </a:r>
            <a:r>
              <a:rPr lang="en-US" altLang="ko-KR" dirty="0"/>
              <a:t>) </a:t>
            </a:r>
          </a:p>
          <a:p>
            <a:pPr lvl="1"/>
            <a:endParaRPr lang="en-US" altLang="ko-KR" dirty="0" smtClean="0"/>
          </a:p>
          <a:p>
            <a:pPr lvl="1"/>
            <a:endParaRPr lang="en-US" altLang="ko-KR" dirty="0"/>
          </a:p>
          <a:p>
            <a:pPr lvl="1"/>
            <a:endParaRPr lang="ko-KR" altLang="en-US" dirty="0"/>
          </a:p>
        </p:txBody>
      </p:sp>
    </p:spTree>
    <p:extLst>
      <p:ext uri="{BB962C8B-B14F-4D97-AF65-F5344CB8AC3E}">
        <p14:creationId xmlns:p14="http://schemas.microsoft.com/office/powerpoint/2010/main" val="119040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3"/>
          <p:cNvSpPr>
            <a:spLocks noGrp="1"/>
          </p:cNvSpPr>
          <p:nvPr>
            <p:ph type="sldNum" sz="quarter" idx="10"/>
          </p:nvPr>
        </p:nvSpPr>
        <p:spPr/>
        <p:txBody>
          <a:bodyPr/>
          <a:lstStyle/>
          <a:p>
            <a:pPr>
              <a:defRPr/>
            </a:pPr>
            <a:fld id="{357E6EEF-3646-49E6-85F5-5A64F1AE8A90}" type="slidenum">
              <a:rPr lang="en-US" altLang="ko-KR">
                <a:solidFill>
                  <a:prstClr val="black">
                    <a:tint val="75000"/>
                  </a:prstClr>
                </a:solidFill>
              </a:rPr>
              <a:pPr>
                <a:defRPr/>
              </a:pPr>
              <a:t>30</a:t>
            </a:fld>
            <a:endParaRPr lang="en-US" altLang="ko-KR">
              <a:solidFill>
                <a:prstClr val="black">
                  <a:tint val="75000"/>
                </a:prstClr>
              </a:solidFill>
            </a:endParaRPr>
          </a:p>
        </p:txBody>
      </p:sp>
      <p:sp>
        <p:nvSpPr>
          <p:cNvPr id="10243" name="AutoShape 2"/>
          <p:cNvSpPr>
            <a:spLocks noGrp="1" noChangeArrowheads="1"/>
          </p:cNvSpPr>
          <p:nvPr>
            <p:ph type="title"/>
          </p:nvPr>
        </p:nvSpPr>
        <p:spPr>
          <a:xfrm>
            <a:off x="255588" y="42863"/>
            <a:ext cx="8648700" cy="1022350"/>
          </a:xfrm>
        </p:spPr>
        <p:txBody>
          <a:bodyPr tIns="0" bIns="0"/>
          <a:lstStyle/>
          <a:p>
            <a:pPr eaLnBrk="1" hangingPunct="1"/>
            <a:r>
              <a:rPr lang="en-US" altLang="ko-KR" sz="3200" dirty="0" smtClean="0"/>
              <a:t>An Example of Mutual Exclusion Protocol</a:t>
            </a:r>
            <a:br>
              <a:rPr lang="en-US" altLang="ko-KR" sz="3200" dirty="0" smtClean="0"/>
            </a:br>
            <a:r>
              <a:rPr lang="en-US" altLang="ko-KR" sz="2800" dirty="0" smtClean="0"/>
              <a:t> </a:t>
            </a:r>
            <a:endParaRPr lang="en-US" altLang="ko-KR" sz="2800" i="1" dirty="0" smtClean="0"/>
          </a:p>
        </p:txBody>
      </p:sp>
      <p:sp>
        <p:nvSpPr>
          <p:cNvPr id="10244" name="Text Box 3"/>
          <p:cNvSpPr txBox="1">
            <a:spLocks noChangeArrowheads="1"/>
          </p:cNvSpPr>
          <p:nvPr/>
        </p:nvSpPr>
        <p:spPr bwMode="auto">
          <a:xfrm>
            <a:off x="250824" y="1333500"/>
            <a:ext cx="3963985" cy="4770537"/>
          </a:xfrm>
          <a:prstGeom prst="rect">
            <a:avLst/>
          </a:prstGeom>
          <a:noFill/>
          <a:ln w="9525">
            <a:noFill/>
            <a:miter lim="800000"/>
            <a:headEnd/>
            <a:tailEnd/>
          </a:ln>
        </p:spPr>
        <p:txBody>
          <a:bodyPr wrap="square">
            <a:spAutoFit/>
          </a:bodyPr>
          <a:lstStyle/>
          <a:p>
            <a:pPr defTabSz="762000" latinLnBrk="0">
              <a:lnSpc>
                <a:spcPct val="30000"/>
              </a:lnSpc>
              <a:spcBef>
                <a:spcPct val="50000"/>
              </a:spcBef>
            </a:pPr>
            <a:r>
              <a:rPr lang="en-US" altLang="ko-KR" sz="1600" dirty="0">
                <a:solidFill>
                  <a:srgbClr val="660066"/>
                </a:solidFill>
                <a:ea typeface="돋움" pitchFamily="50" charset="-127"/>
              </a:rPr>
              <a:t>char </a:t>
            </a:r>
            <a:r>
              <a:rPr lang="en-US" altLang="ko-KR" sz="1600" dirty="0" err="1">
                <a:solidFill>
                  <a:srgbClr val="660066"/>
                </a:solidFill>
                <a:ea typeface="돋움" pitchFamily="50" charset="-127"/>
              </a:rPr>
              <a:t>cnt</a:t>
            </a:r>
            <a:r>
              <a:rPr lang="en-US" altLang="ko-KR" sz="1600" dirty="0">
                <a:solidFill>
                  <a:srgbClr val="660066"/>
                </a:solidFill>
                <a:ea typeface="돋움" pitchFamily="50" charset="-127"/>
              </a:rPr>
              <a:t>=0,x=0,y=0,z=0;</a:t>
            </a:r>
          </a:p>
          <a:p>
            <a:pPr defTabSz="762000" latinLnBrk="0">
              <a:lnSpc>
                <a:spcPct val="30000"/>
              </a:lnSpc>
              <a:spcBef>
                <a:spcPct val="50000"/>
              </a:spcBef>
            </a:pPr>
            <a:endParaRPr lang="en-US" altLang="ko-KR" sz="1600" dirty="0">
              <a:solidFill>
                <a:srgbClr val="660066"/>
              </a:solidFill>
              <a:ea typeface="돋움" pitchFamily="50" charset="-127"/>
            </a:endParaRPr>
          </a:p>
          <a:p>
            <a:pPr defTabSz="762000" latinLnBrk="0">
              <a:lnSpc>
                <a:spcPct val="30000"/>
              </a:lnSpc>
              <a:spcBef>
                <a:spcPct val="50000"/>
              </a:spcBef>
            </a:pPr>
            <a:r>
              <a:rPr lang="en-US" altLang="ko-KR" sz="1600" dirty="0">
                <a:solidFill>
                  <a:srgbClr val="660066"/>
                </a:solidFill>
                <a:ea typeface="돋움" pitchFamily="50" charset="-127"/>
              </a:rPr>
              <a:t>void process() {       </a:t>
            </a:r>
          </a:p>
          <a:p>
            <a:pPr defTabSz="762000" latinLnBrk="0">
              <a:lnSpc>
                <a:spcPct val="30000"/>
              </a:lnSpc>
              <a:spcBef>
                <a:spcPct val="50000"/>
              </a:spcBef>
            </a:pPr>
            <a:r>
              <a:rPr lang="en-US" altLang="ko-KR" sz="1600" dirty="0">
                <a:solidFill>
                  <a:srgbClr val="660066"/>
                </a:solidFill>
                <a:ea typeface="돋움" pitchFamily="50" charset="-127"/>
              </a:rPr>
              <a:t>     </a:t>
            </a:r>
            <a:r>
              <a:rPr lang="en-US" altLang="ko-KR" sz="1600" dirty="0" smtClean="0">
                <a:solidFill>
                  <a:srgbClr val="660066"/>
                </a:solidFill>
                <a:ea typeface="돋움" pitchFamily="50" charset="-127"/>
              </a:rPr>
              <a:t> </a:t>
            </a:r>
            <a:r>
              <a:rPr lang="en-US" altLang="ko-KR" sz="1600" dirty="0">
                <a:solidFill>
                  <a:srgbClr val="660066"/>
                </a:solidFill>
                <a:ea typeface="돋움" pitchFamily="50" charset="-127"/>
              </a:rPr>
              <a:t>char </a:t>
            </a:r>
            <a:r>
              <a:rPr lang="en-US" altLang="ko-KR" sz="1600" dirty="0" smtClean="0">
                <a:solidFill>
                  <a:srgbClr val="660066"/>
                </a:solidFill>
                <a:ea typeface="돋움" pitchFamily="50" charset="-127"/>
              </a:rPr>
              <a:t>me=_</a:t>
            </a:r>
            <a:r>
              <a:rPr lang="en-US" altLang="ko-KR" sz="1600" dirty="0" err="1">
                <a:solidFill>
                  <a:srgbClr val="660066"/>
                </a:solidFill>
                <a:ea typeface="돋움" pitchFamily="50" charset="-127"/>
              </a:rPr>
              <a:t>pid</a:t>
            </a:r>
            <a:r>
              <a:rPr lang="en-US" altLang="ko-KR" sz="1600" dirty="0">
                <a:solidFill>
                  <a:srgbClr val="660066"/>
                </a:solidFill>
                <a:ea typeface="돋움" pitchFamily="50" charset="-127"/>
              </a:rPr>
              <a:t> +1; /* me is 1 or 2*/</a:t>
            </a:r>
          </a:p>
          <a:p>
            <a:pPr defTabSz="762000" latinLnBrk="0">
              <a:lnSpc>
                <a:spcPct val="30000"/>
              </a:lnSpc>
              <a:spcBef>
                <a:spcPct val="50000"/>
              </a:spcBef>
            </a:pPr>
            <a:r>
              <a:rPr lang="en-US" altLang="ko-KR" sz="1600" dirty="0">
                <a:solidFill>
                  <a:srgbClr val="660066"/>
                </a:solidFill>
                <a:ea typeface="돋움" pitchFamily="50" charset="-127"/>
              </a:rPr>
              <a:t>again:</a:t>
            </a:r>
          </a:p>
          <a:p>
            <a:pPr lvl="1" defTabSz="762000" latinLnBrk="0">
              <a:lnSpc>
                <a:spcPct val="30000"/>
              </a:lnSpc>
              <a:spcBef>
                <a:spcPct val="50000"/>
              </a:spcBef>
            </a:pPr>
            <a:r>
              <a:rPr lang="en-US" altLang="ko-KR" sz="1600" dirty="0">
                <a:solidFill>
                  <a:srgbClr val="660066"/>
                </a:solidFill>
                <a:ea typeface="돋움" pitchFamily="50" charset="-127"/>
              </a:rPr>
              <a:t>x = me;</a:t>
            </a:r>
          </a:p>
          <a:p>
            <a:pPr lvl="1" defTabSz="762000" latinLnBrk="0">
              <a:lnSpc>
                <a:spcPct val="30000"/>
              </a:lnSpc>
              <a:spcBef>
                <a:spcPct val="50000"/>
              </a:spcBef>
            </a:pPr>
            <a:r>
              <a:rPr lang="en-US" altLang="ko-KR" sz="1600" dirty="0">
                <a:solidFill>
                  <a:srgbClr val="660066"/>
                </a:solidFill>
                <a:ea typeface="돋움" pitchFamily="50" charset="-127"/>
              </a:rPr>
              <a:t>If (y ==0 || y== me) ;</a:t>
            </a:r>
          </a:p>
          <a:p>
            <a:pPr lvl="1" defTabSz="762000" latinLnBrk="0">
              <a:lnSpc>
                <a:spcPct val="30000"/>
              </a:lnSpc>
              <a:spcBef>
                <a:spcPct val="50000"/>
              </a:spcBef>
            </a:pPr>
            <a:r>
              <a:rPr lang="en-US" altLang="ko-KR" sz="1600" dirty="0">
                <a:solidFill>
                  <a:srgbClr val="660066"/>
                </a:solidFill>
                <a:ea typeface="돋움" pitchFamily="50" charset="-127"/>
              </a:rPr>
              <a:t>else </a:t>
            </a:r>
            <a:r>
              <a:rPr lang="en-US" altLang="ko-KR" sz="1600" dirty="0" err="1">
                <a:solidFill>
                  <a:srgbClr val="660066"/>
                </a:solidFill>
                <a:ea typeface="돋움" pitchFamily="50" charset="-127"/>
              </a:rPr>
              <a:t>goto</a:t>
            </a:r>
            <a:r>
              <a:rPr lang="en-US" altLang="ko-KR" sz="1600" dirty="0">
                <a:solidFill>
                  <a:srgbClr val="660066"/>
                </a:solidFill>
                <a:ea typeface="돋움" pitchFamily="50" charset="-127"/>
              </a:rPr>
              <a:t> again;</a:t>
            </a:r>
          </a:p>
          <a:p>
            <a:pPr lvl="1" defTabSz="762000" latinLnBrk="0">
              <a:lnSpc>
                <a:spcPct val="30000"/>
              </a:lnSpc>
              <a:spcBef>
                <a:spcPct val="50000"/>
              </a:spcBef>
            </a:pPr>
            <a:endParaRPr lang="en-US" altLang="ko-KR" sz="1600" dirty="0">
              <a:solidFill>
                <a:srgbClr val="660066"/>
              </a:solidFill>
              <a:ea typeface="돋움" pitchFamily="50" charset="-127"/>
            </a:endParaRPr>
          </a:p>
          <a:p>
            <a:pPr lvl="1" defTabSz="762000" latinLnBrk="0">
              <a:lnSpc>
                <a:spcPct val="30000"/>
              </a:lnSpc>
              <a:spcBef>
                <a:spcPct val="50000"/>
              </a:spcBef>
            </a:pPr>
            <a:r>
              <a:rPr lang="en-US" altLang="ko-KR" sz="1600" dirty="0">
                <a:solidFill>
                  <a:srgbClr val="660066"/>
                </a:solidFill>
                <a:ea typeface="돋움" pitchFamily="50" charset="-127"/>
              </a:rPr>
              <a:t>z =me;</a:t>
            </a:r>
          </a:p>
          <a:p>
            <a:pPr lvl="1" defTabSz="762000" latinLnBrk="0">
              <a:lnSpc>
                <a:spcPct val="30000"/>
              </a:lnSpc>
              <a:spcBef>
                <a:spcPct val="50000"/>
              </a:spcBef>
            </a:pPr>
            <a:r>
              <a:rPr lang="en-US" altLang="ko-KR" sz="1600" dirty="0">
                <a:solidFill>
                  <a:srgbClr val="660066"/>
                </a:solidFill>
                <a:ea typeface="돋움" pitchFamily="50" charset="-127"/>
              </a:rPr>
              <a:t>If (</a:t>
            </a:r>
            <a:r>
              <a:rPr lang="en-US" altLang="ko-KR" sz="1600" dirty="0">
                <a:solidFill>
                  <a:srgbClr val="660066"/>
                </a:solidFill>
                <a:ea typeface="돋움" pitchFamily="50" charset="-127"/>
                <a:sym typeface="Wingdings" pitchFamily="2" charset="2"/>
              </a:rPr>
              <a:t>x == me) ;</a:t>
            </a:r>
          </a:p>
          <a:p>
            <a:pPr lvl="1" defTabSz="762000" latinLnBrk="0">
              <a:lnSpc>
                <a:spcPct val="30000"/>
              </a:lnSpc>
              <a:spcBef>
                <a:spcPct val="50000"/>
              </a:spcBef>
            </a:pPr>
            <a:r>
              <a:rPr lang="en-US" altLang="ko-KR" sz="1600" dirty="0">
                <a:solidFill>
                  <a:srgbClr val="660066"/>
                </a:solidFill>
                <a:ea typeface="돋움" pitchFamily="50" charset="-127"/>
                <a:sym typeface="Wingdings" pitchFamily="2" charset="2"/>
              </a:rPr>
              <a:t>else </a:t>
            </a:r>
            <a:r>
              <a:rPr lang="en-US" altLang="ko-KR" sz="1600" dirty="0" err="1">
                <a:solidFill>
                  <a:srgbClr val="660066"/>
                </a:solidFill>
                <a:ea typeface="돋움" pitchFamily="50" charset="-127"/>
                <a:sym typeface="Wingdings" pitchFamily="2" charset="2"/>
              </a:rPr>
              <a:t>goto</a:t>
            </a:r>
            <a:r>
              <a:rPr lang="en-US" altLang="ko-KR" sz="1600" dirty="0">
                <a:solidFill>
                  <a:srgbClr val="660066"/>
                </a:solidFill>
                <a:ea typeface="돋움" pitchFamily="50" charset="-127"/>
                <a:sym typeface="Wingdings" pitchFamily="2" charset="2"/>
              </a:rPr>
              <a:t> again;</a:t>
            </a:r>
          </a:p>
          <a:p>
            <a:pPr lvl="1" defTabSz="762000" latinLnBrk="0">
              <a:lnSpc>
                <a:spcPct val="30000"/>
              </a:lnSpc>
              <a:spcBef>
                <a:spcPct val="50000"/>
              </a:spcBef>
            </a:pPr>
            <a:endParaRPr lang="en-US" altLang="ko-KR" sz="1600" dirty="0">
              <a:solidFill>
                <a:srgbClr val="660066"/>
              </a:solidFill>
              <a:ea typeface="돋움" pitchFamily="50" charset="-127"/>
              <a:sym typeface="Wingdings" pitchFamily="2" charset="2"/>
            </a:endParaRPr>
          </a:p>
          <a:p>
            <a:pPr lvl="1" defTabSz="762000" latinLnBrk="0">
              <a:lnSpc>
                <a:spcPct val="30000"/>
              </a:lnSpc>
              <a:spcBef>
                <a:spcPct val="50000"/>
              </a:spcBef>
            </a:pPr>
            <a:r>
              <a:rPr lang="en-US" altLang="ko-KR" sz="1600" dirty="0">
                <a:solidFill>
                  <a:srgbClr val="660066"/>
                </a:solidFill>
                <a:ea typeface="돋움" pitchFamily="50" charset="-127"/>
                <a:sym typeface="Wingdings" pitchFamily="2" charset="2"/>
              </a:rPr>
              <a:t>y=me;</a:t>
            </a:r>
          </a:p>
          <a:p>
            <a:pPr lvl="1" defTabSz="762000" latinLnBrk="0">
              <a:lnSpc>
                <a:spcPct val="30000"/>
              </a:lnSpc>
              <a:spcBef>
                <a:spcPct val="50000"/>
              </a:spcBef>
            </a:pPr>
            <a:r>
              <a:rPr lang="en-US" altLang="ko-KR" sz="1600" dirty="0">
                <a:solidFill>
                  <a:srgbClr val="660066"/>
                </a:solidFill>
                <a:ea typeface="돋움" pitchFamily="50" charset="-127"/>
                <a:sym typeface="Wingdings" pitchFamily="2" charset="2"/>
              </a:rPr>
              <a:t>If(z==me);</a:t>
            </a:r>
          </a:p>
          <a:p>
            <a:pPr lvl="1" defTabSz="762000" latinLnBrk="0">
              <a:lnSpc>
                <a:spcPct val="30000"/>
              </a:lnSpc>
              <a:spcBef>
                <a:spcPct val="50000"/>
              </a:spcBef>
            </a:pPr>
            <a:r>
              <a:rPr lang="en-US" altLang="ko-KR" sz="1600" dirty="0">
                <a:solidFill>
                  <a:srgbClr val="660066"/>
                </a:solidFill>
                <a:ea typeface="돋움" pitchFamily="50" charset="-127"/>
                <a:sym typeface="Wingdings" pitchFamily="2" charset="2"/>
              </a:rPr>
              <a:t>else </a:t>
            </a:r>
            <a:r>
              <a:rPr lang="en-US" altLang="ko-KR" sz="1600" dirty="0" err="1">
                <a:solidFill>
                  <a:srgbClr val="660066"/>
                </a:solidFill>
                <a:ea typeface="돋움" pitchFamily="50" charset="-127"/>
                <a:sym typeface="Wingdings" pitchFamily="2" charset="2"/>
              </a:rPr>
              <a:t>goto</a:t>
            </a:r>
            <a:r>
              <a:rPr lang="en-US" altLang="ko-KR" sz="1600" dirty="0">
                <a:solidFill>
                  <a:srgbClr val="660066"/>
                </a:solidFill>
                <a:ea typeface="돋움" pitchFamily="50" charset="-127"/>
                <a:sym typeface="Wingdings" pitchFamily="2" charset="2"/>
              </a:rPr>
              <a:t> again;</a:t>
            </a:r>
          </a:p>
          <a:p>
            <a:pPr lvl="1" defTabSz="762000" latinLnBrk="0">
              <a:lnSpc>
                <a:spcPct val="30000"/>
              </a:lnSpc>
              <a:spcBef>
                <a:spcPct val="50000"/>
              </a:spcBef>
            </a:pPr>
            <a:r>
              <a:rPr lang="en-US" altLang="ko-KR" sz="1600" dirty="0">
                <a:solidFill>
                  <a:srgbClr val="660066"/>
                </a:solidFill>
                <a:ea typeface="돋움" pitchFamily="50" charset="-127"/>
                <a:sym typeface="Wingdings" pitchFamily="2" charset="2"/>
              </a:rPr>
              <a:t> </a:t>
            </a:r>
          </a:p>
          <a:p>
            <a:pPr lvl="1" defTabSz="762000" latinLnBrk="0">
              <a:lnSpc>
                <a:spcPct val="30000"/>
              </a:lnSpc>
              <a:spcBef>
                <a:spcPct val="50000"/>
              </a:spcBef>
            </a:pPr>
            <a:r>
              <a:rPr lang="en-US" altLang="ko-KR" sz="1600" dirty="0">
                <a:solidFill>
                  <a:srgbClr val="660066"/>
                </a:solidFill>
                <a:ea typeface="돋움" pitchFamily="50" charset="-127"/>
                <a:sym typeface="Wingdings" pitchFamily="2" charset="2"/>
              </a:rPr>
              <a:t>/* enter critical section */</a:t>
            </a:r>
          </a:p>
          <a:p>
            <a:pPr lvl="1" defTabSz="762000" latinLnBrk="0">
              <a:lnSpc>
                <a:spcPct val="30000"/>
              </a:lnSpc>
              <a:spcBef>
                <a:spcPct val="50000"/>
              </a:spcBef>
            </a:pPr>
            <a:r>
              <a:rPr lang="en-US" altLang="ko-KR" sz="1600" dirty="0" err="1">
                <a:solidFill>
                  <a:srgbClr val="660066"/>
                </a:solidFill>
                <a:ea typeface="돋움" pitchFamily="50" charset="-127"/>
                <a:sym typeface="Wingdings" pitchFamily="2" charset="2"/>
              </a:rPr>
              <a:t>cnt</a:t>
            </a:r>
            <a:r>
              <a:rPr lang="en-US" altLang="ko-KR" sz="1600" dirty="0">
                <a:solidFill>
                  <a:srgbClr val="660066"/>
                </a:solidFill>
                <a:ea typeface="돋움" pitchFamily="50" charset="-127"/>
                <a:sym typeface="Wingdings" pitchFamily="2" charset="2"/>
              </a:rPr>
              <a:t>++;</a:t>
            </a:r>
          </a:p>
          <a:p>
            <a:pPr lvl="1" defTabSz="762000" latinLnBrk="0">
              <a:lnSpc>
                <a:spcPct val="30000"/>
              </a:lnSpc>
              <a:spcBef>
                <a:spcPct val="50000"/>
              </a:spcBef>
            </a:pPr>
            <a:r>
              <a:rPr lang="en-US" altLang="ko-KR" sz="1600" dirty="0">
                <a:solidFill>
                  <a:srgbClr val="FF5050"/>
                </a:solidFill>
                <a:ea typeface="돋움" pitchFamily="50" charset="-127"/>
                <a:sym typeface="Wingdings" pitchFamily="2" charset="2"/>
              </a:rPr>
              <a:t>assert( </a:t>
            </a:r>
            <a:r>
              <a:rPr lang="en-US" altLang="ko-KR" sz="1600" dirty="0" err="1">
                <a:solidFill>
                  <a:srgbClr val="FF5050"/>
                </a:solidFill>
                <a:ea typeface="돋움" pitchFamily="50" charset="-127"/>
                <a:sym typeface="Wingdings" pitchFamily="2" charset="2"/>
              </a:rPr>
              <a:t>cnt</a:t>
            </a:r>
            <a:r>
              <a:rPr lang="en-US" altLang="ko-KR" sz="1600" dirty="0">
                <a:solidFill>
                  <a:srgbClr val="FF5050"/>
                </a:solidFill>
                <a:ea typeface="돋움" pitchFamily="50" charset="-127"/>
                <a:sym typeface="Wingdings" pitchFamily="2" charset="2"/>
              </a:rPr>
              <a:t> ==1); </a:t>
            </a:r>
          </a:p>
          <a:p>
            <a:pPr lvl="1" defTabSz="762000" latinLnBrk="0">
              <a:lnSpc>
                <a:spcPct val="30000"/>
              </a:lnSpc>
              <a:spcBef>
                <a:spcPct val="50000"/>
              </a:spcBef>
            </a:pPr>
            <a:r>
              <a:rPr lang="en-US" altLang="ko-KR" sz="1600" dirty="0" err="1">
                <a:solidFill>
                  <a:srgbClr val="660066"/>
                </a:solidFill>
                <a:ea typeface="돋움" pitchFamily="50" charset="-127"/>
                <a:sym typeface="Wingdings" pitchFamily="2" charset="2"/>
              </a:rPr>
              <a:t>cnt</a:t>
            </a:r>
            <a:r>
              <a:rPr lang="en-US" altLang="ko-KR" sz="1600" dirty="0">
                <a:solidFill>
                  <a:srgbClr val="660066"/>
                </a:solidFill>
                <a:ea typeface="돋움" pitchFamily="50" charset="-127"/>
                <a:sym typeface="Wingdings" pitchFamily="2" charset="2"/>
              </a:rPr>
              <a:t> --;</a:t>
            </a:r>
          </a:p>
          <a:p>
            <a:pPr lvl="1" defTabSz="762000" latinLnBrk="0">
              <a:lnSpc>
                <a:spcPct val="30000"/>
              </a:lnSpc>
              <a:spcBef>
                <a:spcPct val="50000"/>
              </a:spcBef>
            </a:pPr>
            <a:r>
              <a:rPr lang="en-US" altLang="ko-KR" sz="1600" dirty="0" err="1">
                <a:solidFill>
                  <a:srgbClr val="660066"/>
                </a:solidFill>
                <a:ea typeface="돋움" pitchFamily="50" charset="-127"/>
                <a:sym typeface="Wingdings" pitchFamily="2" charset="2"/>
              </a:rPr>
              <a:t>goto</a:t>
            </a:r>
            <a:r>
              <a:rPr lang="en-US" altLang="ko-KR" sz="1600" dirty="0">
                <a:solidFill>
                  <a:srgbClr val="660066"/>
                </a:solidFill>
                <a:ea typeface="돋움" pitchFamily="50" charset="-127"/>
                <a:sym typeface="Wingdings" pitchFamily="2" charset="2"/>
              </a:rPr>
              <a:t> again;</a:t>
            </a:r>
          </a:p>
          <a:p>
            <a:pPr defTabSz="762000" latinLnBrk="0">
              <a:lnSpc>
                <a:spcPct val="30000"/>
              </a:lnSpc>
              <a:spcBef>
                <a:spcPct val="50000"/>
              </a:spcBef>
            </a:pPr>
            <a:r>
              <a:rPr lang="en-US" altLang="ko-KR" sz="1600" dirty="0">
                <a:solidFill>
                  <a:srgbClr val="660066"/>
                </a:solidFill>
                <a:ea typeface="돋움" pitchFamily="50" charset="-127"/>
                <a:sym typeface="Wingdings" pitchFamily="2" charset="2"/>
              </a:rPr>
              <a:t>}</a:t>
            </a:r>
            <a:endParaRPr lang="en-US" altLang="ko-KR" sz="1600" dirty="0">
              <a:solidFill>
                <a:srgbClr val="660066"/>
              </a:solidFill>
              <a:ea typeface="돋움" pitchFamily="50" charset="-127"/>
            </a:endParaRPr>
          </a:p>
          <a:p>
            <a:pPr defTabSz="762000" latinLnBrk="0">
              <a:lnSpc>
                <a:spcPct val="30000"/>
              </a:lnSpc>
              <a:spcBef>
                <a:spcPct val="50000"/>
              </a:spcBef>
            </a:pPr>
            <a:endParaRPr lang="en-US" altLang="ko-KR" sz="1600" dirty="0">
              <a:solidFill>
                <a:srgbClr val="660066"/>
              </a:solidFill>
              <a:ea typeface="돋움" pitchFamily="50" charset="-127"/>
            </a:endParaRPr>
          </a:p>
        </p:txBody>
      </p:sp>
      <p:sp>
        <p:nvSpPr>
          <p:cNvPr id="10245" name="Line 4"/>
          <p:cNvSpPr>
            <a:spLocks noChangeShapeType="1"/>
          </p:cNvSpPr>
          <p:nvPr/>
        </p:nvSpPr>
        <p:spPr bwMode="auto">
          <a:xfrm>
            <a:off x="4211638" y="1236663"/>
            <a:ext cx="0" cy="5400675"/>
          </a:xfrm>
          <a:prstGeom prst="line">
            <a:avLst/>
          </a:prstGeom>
          <a:noFill/>
          <a:ln w="9525">
            <a:solidFill>
              <a:srgbClr val="000000"/>
            </a:solidFill>
            <a:round/>
            <a:headEnd/>
            <a:tailEnd/>
          </a:ln>
        </p:spPr>
        <p:txBody>
          <a:bodyPr/>
          <a:lstStyle/>
          <a:p>
            <a:endParaRPr lang="ko-KR" altLang="en-US">
              <a:solidFill>
                <a:prstClr val="black"/>
              </a:solidFill>
            </a:endParaRPr>
          </a:p>
        </p:txBody>
      </p:sp>
      <p:sp>
        <p:nvSpPr>
          <p:cNvPr id="10246" name="Rectangle 5"/>
          <p:cNvSpPr>
            <a:spLocks noChangeArrowheads="1"/>
          </p:cNvSpPr>
          <p:nvPr/>
        </p:nvSpPr>
        <p:spPr bwMode="auto">
          <a:xfrm>
            <a:off x="2051050" y="5867400"/>
            <a:ext cx="2016125" cy="576263"/>
          </a:xfrm>
          <a:prstGeom prst="rect">
            <a:avLst/>
          </a:prstGeom>
          <a:noFill/>
          <a:ln w="9525">
            <a:noFill/>
            <a:miter lim="800000"/>
            <a:headEnd/>
            <a:tailEnd/>
          </a:ln>
        </p:spPr>
        <p:txBody>
          <a:bodyPr wrap="none" anchor="ctr"/>
          <a:lstStyle/>
          <a:p>
            <a:pPr algn="ctr" defTabSz="762000" latinLnBrk="0"/>
            <a:r>
              <a:rPr lang="en-US" altLang="ko-KR" i="1">
                <a:solidFill>
                  <a:srgbClr val="660066"/>
                </a:solidFill>
                <a:latin typeface="Arial Black" pitchFamily="34" charset="0"/>
                <a:ea typeface="돋움" pitchFamily="50" charset="-127"/>
              </a:rPr>
              <a:t>Mutual</a:t>
            </a:r>
          </a:p>
          <a:p>
            <a:pPr algn="ctr" defTabSz="762000" latinLnBrk="0"/>
            <a:r>
              <a:rPr lang="en-US" altLang="ko-KR" i="1">
                <a:solidFill>
                  <a:srgbClr val="660066"/>
                </a:solidFill>
                <a:latin typeface="Arial Black" pitchFamily="34" charset="0"/>
                <a:ea typeface="돋움" pitchFamily="50" charset="-127"/>
              </a:rPr>
              <a:t>Exclusion</a:t>
            </a:r>
          </a:p>
          <a:p>
            <a:pPr algn="ctr" defTabSz="762000" latinLnBrk="0"/>
            <a:r>
              <a:rPr lang="en-US" altLang="ko-KR" i="1">
                <a:solidFill>
                  <a:srgbClr val="660066"/>
                </a:solidFill>
                <a:latin typeface="Arial Black" pitchFamily="34" charset="0"/>
                <a:ea typeface="돋움" pitchFamily="50" charset="-127"/>
              </a:rPr>
              <a:t>Algorithm</a:t>
            </a:r>
          </a:p>
        </p:txBody>
      </p:sp>
      <p:sp>
        <p:nvSpPr>
          <p:cNvPr id="10247" name="Rectangle 6"/>
          <p:cNvSpPr>
            <a:spLocks noChangeArrowheads="1"/>
          </p:cNvSpPr>
          <p:nvPr/>
        </p:nvSpPr>
        <p:spPr bwMode="auto">
          <a:xfrm>
            <a:off x="685800" y="4800600"/>
            <a:ext cx="2438400" cy="838200"/>
          </a:xfrm>
          <a:prstGeom prst="rect">
            <a:avLst/>
          </a:prstGeom>
          <a:noFill/>
          <a:ln w="12700" algn="ctr">
            <a:solidFill>
              <a:srgbClr val="FF0000"/>
            </a:solidFill>
            <a:miter lim="800000"/>
            <a:headEnd/>
            <a:tailEnd/>
          </a:ln>
        </p:spPr>
        <p:txBody>
          <a:bodyPr wrap="none" anchor="ctr">
            <a:spAutoFit/>
          </a:bodyPr>
          <a:lstStyle/>
          <a:p>
            <a:endParaRPr lang="ko-KR" altLang="en-US">
              <a:solidFill>
                <a:prstClr val="black"/>
              </a:solidFill>
            </a:endParaRPr>
          </a:p>
        </p:txBody>
      </p:sp>
      <p:sp>
        <p:nvSpPr>
          <p:cNvPr id="10248" name="Rectangle 7"/>
          <p:cNvSpPr>
            <a:spLocks noChangeArrowheads="1"/>
          </p:cNvSpPr>
          <p:nvPr/>
        </p:nvSpPr>
        <p:spPr bwMode="auto">
          <a:xfrm>
            <a:off x="685800" y="2286000"/>
            <a:ext cx="2438400" cy="2133600"/>
          </a:xfrm>
          <a:prstGeom prst="rect">
            <a:avLst/>
          </a:prstGeom>
          <a:noFill/>
          <a:ln w="12700" algn="ctr">
            <a:solidFill>
              <a:srgbClr val="3366FF"/>
            </a:solidFill>
            <a:miter lim="800000"/>
            <a:headEnd/>
            <a:tailEnd/>
          </a:ln>
        </p:spPr>
        <p:txBody>
          <a:bodyPr anchor="ctr">
            <a:spAutoFit/>
          </a:bodyPr>
          <a:lstStyle/>
          <a:p>
            <a:endParaRPr lang="ko-KR" altLang="en-US">
              <a:solidFill>
                <a:prstClr val="black"/>
              </a:solidFill>
            </a:endParaRPr>
          </a:p>
        </p:txBody>
      </p:sp>
      <p:sp>
        <p:nvSpPr>
          <p:cNvPr id="10249" name="Text Box 8"/>
          <p:cNvSpPr txBox="1">
            <a:spLocks noChangeArrowheads="1"/>
          </p:cNvSpPr>
          <p:nvPr/>
        </p:nvSpPr>
        <p:spPr bwMode="auto">
          <a:xfrm>
            <a:off x="3124200" y="4583113"/>
            <a:ext cx="835025" cy="517525"/>
          </a:xfrm>
          <a:prstGeom prst="rect">
            <a:avLst/>
          </a:prstGeom>
          <a:noFill/>
          <a:ln w="12700" algn="ctr">
            <a:noFill/>
            <a:miter lim="800000"/>
            <a:headEnd/>
            <a:tailEnd/>
          </a:ln>
        </p:spPr>
        <p:txBody>
          <a:bodyPr wrap="none">
            <a:spAutoFit/>
          </a:bodyPr>
          <a:lstStyle/>
          <a:p>
            <a:r>
              <a:rPr lang="en-US" altLang="ko-KR" sz="1400" i="1">
                <a:solidFill>
                  <a:srgbClr val="FF3300"/>
                </a:solidFill>
              </a:rPr>
              <a:t>Critical </a:t>
            </a:r>
          </a:p>
          <a:p>
            <a:r>
              <a:rPr lang="en-US" altLang="ko-KR" sz="1400" i="1">
                <a:solidFill>
                  <a:srgbClr val="FF3300"/>
                </a:solidFill>
              </a:rPr>
              <a:t>section</a:t>
            </a:r>
          </a:p>
        </p:txBody>
      </p:sp>
      <p:sp>
        <p:nvSpPr>
          <p:cNvPr id="10250" name="Text Box 9"/>
          <p:cNvSpPr txBox="1">
            <a:spLocks noChangeArrowheads="1"/>
          </p:cNvSpPr>
          <p:nvPr/>
        </p:nvSpPr>
        <p:spPr bwMode="auto">
          <a:xfrm>
            <a:off x="3124200" y="2286000"/>
            <a:ext cx="933450" cy="517525"/>
          </a:xfrm>
          <a:prstGeom prst="rect">
            <a:avLst/>
          </a:prstGeom>
          <a:noFill/>
          <a:ln w="12700" algn="ctr">
            <a:noFill/>
            <a:miter lim="800000"/>
            <a:headEnd/>
            <a:tailEnd/>
          </a:ln>
        </p:spPr>
        <p:txBody>
          <a:bodyPr wrap="none">
            <a:spAutoFit/>
          </a:bodyPr>
          <a:lstStyle/>
          <a:p>
            <a:r>
              <a:rPr lang="en-US" altLang="ko-KR" sz="1400" i="1">
                <a:solidFill>
                  <a:srgbClr val="C0504D"/>
                </a:solidFill>
              </a:rPr>
              <a:t>Software</a:t>
            </a:r>
          </a:p>
          <a:p>
            <a:r>
              <a:rPr lang="en-US" altLang="ko-KR" sz="1400" i="1">
                <a:solidFill>
                  <a:srgbClr val="C0504D"/>
                </a:solidFill>
              </a:rPr>
              <a:t>locks</a:t>
            </a:r>
          </a:p>
        </p:txBody>
      </p:sp>
      <p:grpSp>
        <p:nvGrpSpPr>
          <p:cNvPr id="2" name="그룹 22"/>
          <p:cNvGrpSpPr>
            <a:grpSpLocks/>
          </p:cNvGrpSpPr>
          <p:nvPr/>
        </p:nvGrpSpPr>
        <p:grpSpPr bwMode="auto">
          <a:xfrm>
            <a:off x="4291013" y="1720850"/>
            <a:ext cx="4548187" cy="4603750"/>
            <a:chOff x="4291013" y="1720850"/>
            <a:chExt cx="4548187" cy="4603750"/>
          </a:xfrm>
        </p:grpSpPr>
        <p:grpSp>
          <p:nvGrpSpPr>
            <p:cNvPr id="3" name="Group 10"/>
            <p:cNvGrpSpPr>
              <a:grpSpLocks/>
            </p:cNvGrpSpPr>
            <p:nvPr/>
          </p:nvGrpSpPr>
          <p:grpSpPr bwMode="auto">
            <a:xfrm>
              <a:off x="4291013" y="1720850"/>
              <a:ext cx="4548187" cy="4603750"/>
              <a:chOff x="2703" y="1084"/>
              <a:chExt cx="2865" cy="2900"/>
            </a:xfrm>
          </p:grpSpPr>
          <p:sp>
            <p:nvSpPr>
              <p:cNvPr id="10254" name="Text Box 11"/>
              <p:cNvSpPr txBox="1">
                <a:spLocks noChangeArrowheads="1"/>
              </p:cNvSpPr>
              <p:nvPr/>
            </p:nvSpPr>
            <p:spPr bwMode="auto">
              <a:xfrm>
                <a:off x="2900" y="1084"/>
                <a:ext cx="1180" cy="2604"/>
              </a:xfrm>
              <a:prstGeom prst="rect">
                <a:avLst/>
              </a:prstGeom>
              <a:noFill/>
              <a:ln w="9525">
                <a:noFill/>
                <a:miter lim="800000"/>
                <a:headEnd/>
                <a:tailEnd/>
              </a:ln>
            </p:spPr>
            <p:txBody>
              <a:bodyPr>
                <a:spAutoFit/>
              </a:bodyPr>
              <a:lstStyle/>
              <a:p>
                <a:pPr defTabSz="762000" latinLnBrk="0">
                  <a:lnSpc>
                    <a:spcPct val="30000"/>
                  </a:lnSpc>
                  <a:spcBef>
                    <a:spcPct val="50000"/>
                  </a:spcBef>
                </a:pPr>
                <a:r>
                  <a:rPr lang="en-US" altLang="ko-KR" sz="1600" i="1">
                    <a:solidFill>
                      <a:srgbClr val="660066"/>
                    </a:solidFill>
                    <a:ea typeface="돋움" pitchFamily="50" charset="-127"/>
                  </a:rPr>
                  <a:t>Process 0</a:t>
                </a:r>
              </a:p>
              <a:p>
                <a:pPr defTabSz="762000" latinLnBrk="0">
                  <a:lnSpc>
                    <a:spcPct val="30000"/>
                  </a:lnSpc>
                  <a:spcBef>
                    <a:spcPct val="50000"/>
                  </a:spcBef>
                </a:pPr>
                <a:endParaRPr lang="en-US" altLang="ko-KR" sz="1600" i="1">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r>
                  <a:rPr lang="en-US" altLang="ko-KR" sz="1600">
                    <a:solidFill>
                      <a:srgbClr val="660066"/>
                    </a:solidFill>
                    <a:ea typeface="돋움" pitchFamily="50" charset="-127"/>
                  </a:rPr>
                  <a:t>x = 1</a:t>
                </a:r>
              </a:p>
              <a:p>
                <a:pPr defTabSz="762000" latinLnBrk="0">
                  <a:lnSpc>
                    <a:spcPct val="30000"/>
                  </a:lnSpc>
                  <a:spcBef>
                    <a:spcPct val="50000"/>
                  </a:spcBef>
                </a:pPr>
                <a:r>
                  <a:rPr lang="en-US" altLang="ko-KR" sz="1600">
                    <a:solidFill>
                      <a:srgbClr val="660066"/>
                    </a:solidFill>
                    <a:ea typeface="돋움" pitchFamily="50" charset="-127"/>
                  </a:rPr>
                  <a:t>If(y==0 || y == 1)</a:t>
                </a: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r>
                  <a:rPr lang="en-US" altLang="ko-KR" sz="1600">
                    <a:solidFill>
                      <a:srgbClr val="660066"/>
                    </a:solidFill>
                    <a:ea typeface="돋움" pitchFamily="50" charset="-127"/>
                  </a:rPr>
                  <a:t>z = 1</a:t>
                </a:r>
              </a:p>
              <a:p>
                <a:pPr defTabSz="762000" latinLnBrk="0">
                  <a:lnSpc>
                    <a:spcPct val="30000"/>
                  </a:lnSpc>
                  <a:spcBef>
                    <a:spcPct val="50000"/>
                  </a:spcBef>
                </a:pPr>
                <a:r>
                  <a:rPr lang="en-US" altLang="ko-KR" sz="1600">
                    <a:solidFill>
                      <a:srgbClr val="660066"/>
                    </a:solidFill>
                    <a:ea typeface="돋움" pitchFamily="50" charset="-127"/>
                  </a:rPr>
                  <a:t>If(x == 1)</a:t>
                </a:r>
              </a:p>
              <a:p>
                <a:pPr defTabSz="762000" latinLnBrk="0">
                  <a:lnSpc>
                    <a:spcPct val="30000"/>
                  </a:lnSpc>
                  <a:spcBef>
                    <a:spcPct val="50000"/>
                  </a:spcBef>
                </a:pPr>
                <a:r>
                  <a:rPr lang="en-US" altLang="ko-KR" sz="1600">
                    <a:solidFill>
                      <a:srgbClr val="660066"/>
                    </a:solidFill>
                    <a:ea typeface="돋움" pitchFamily="50" charset="-127"/>
                  </a:rPr>
                  <a:t>y = 1</a:t>
                </a:r>
              </a:p>
              <a:p>
                <a:pPr defTabSz="762000" latinLnBrk="0">
                  <a:lnSpc>
                    <a:spcPct val="30000"/>
                  </a:lnSpc>
                  <a:spcBef>
                    <a:spcPct val="50000"/>
                  </a:spcBef>
                </a:pPr>
                <a:r>
                  <a:rPr lang="en-US" altLang="ko-KR" sz="1600">
                    <a:solidFill>
                      <a:srgbClr val="660066"/>
                    </a:solidFill>
                    <a:ea typeface="돋움" pitchFamily="50" charset="-127"/>
                  </a:rPr>
                  <a:t>If(z == 1)</a:t>
                </a:r>
              </a:p>
              <a:p>
                <a:pPr defTabSz="762000" latinLnBrk="0">
                  <a:lnSpc>
                    <a:spcPct val="30000"/>
                  </a:lnSpc>
                  <a:spcBef>
                    <a:spcPct val="50000"/>
                  </a:spcBef>
                </a:pPr>
                <a:r>
                  <a:rPr lang="en-US" altLang="ko-KR" sz="1600">
                    <a:solidFill>
                      <a:srgbClr val="660066"/>
                    </a:solidFill>
                    <a:ea typeface="돋움" pitchFamily="50" charset="-127"/>
                  </a:rPr>
                  <a:t>cnt++</a:t>
                </a: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p:txBody>
          </p:sp>
          <p:sp>
            <p:nvSpPr>
              <p:cNvPr id="10255" name="Text Box 12"/>
              <p:cNvSpPr txBox="1">
                <a:spLocks noChangeArrowheads="1"/>
              </p:cNvSpPr>
              <p:nvPr/>
            </p:nvSpPr>
            <p:spPr bwMode="auto">
              <a:xfrm>
                <a:off x="4388" y="1084"/>
                <a:ext cx="1180" cy="1487"/>
              </a:xfrm>
              <a:prstGeom prst="rect">
                <a:avLst/>
              </a:prstGeom>
              <a:noFill/>
              <a:ln w="9525">
                <a:noFill/>
                <a:miter lim="800000"/>
                <a:headEnd/>
                <a:tailEnd/>
              </a:ln>
            </p:spPr>
            <p:txBody>
              <a:bodyPr>
                <a:spAutoFit/>
              </a:bodyPr>
              <a:lstStyle/>
              <a:p>
                <a:pPr defTabSz="762000" latinLnBrk="0">
                  <a:lnSpc>
                    <a:spcPct val="30000"/>
                  </a:lnSpc>
                  <a:spcBef>
                    <a:spcPct val="50000"/>
                  </a:spcBef>
                </a:pPr>
                <a:r>
                  <a:rPr lang="en-US" altLang="ko-KR" sz="1600" i="1">
                    <a:solidFill>
                      <a:srgbClr val="660066"/>
                    </a:solidFill>
                    <a:ea typeface="돋움" pitchFamily="50" charset="-127"/>
                  </a:rPr>
                  <a:t>Process 1</a:t>
                </a:r>
              </a:p>
              <a:p>
                <a:pPr defTabSz="762000" latinLnBrk="0">
                  <a:lnSpc>
                    <a:spcPct val="30000"/>
                  </a:lnSpc>
                  <a:spcBef>
                    <a:spcPct val="50000"/>
                  </a:spcBef>
                </a:pPr>
                <a:r>
                  <a:rPr lang="en-US" altLang="ko-KR" sz="1600">
                    <a:solidFill>
                      <a:srgbClr val="660066"/>
                    </a:solidFill>
                    <a:ea typeface="돋움" pitchFamily="50" charset="-127"/>
                  </a:rPr>
                  <a:t>x = 2</a:t>
                </a:r>
              </a:p>
              <a:p>
                <a:pPr defTabSz="762000" latinLnBrk="0">
                  <a:lnSpc>
                    <a:spcPct val="30000"/>
                  </a:lnSpc>
                  <a:spcBef>
                    <a:spcPct val="50000"/>
                  </a:spcBef>
                </a:pPr>
                <a:r>
                  <a:rPr lang="en-US" altLang="ko-KR" sz="1600">
                    <a:solidFill>
                      <a:srgbClr val="660066"/>
                    </a:solidFill>
                    <a:ea typeface="돋움" pitchFamily="50" charset="-127"/>
                  </a:rPr>
                  <a:t>If(y==0 || y ==2)</a:t>
                </a:r>
              </a:p>
              <a:p>
                <a:pPr defTabSz="762000" latinLnBrk="0">
                  <a:lnSpc>
                    <a:spcPct val="30000"/>
                  </a:lnSpc>
                  <a:spcBef>
                    <a:spcPct val="50000"/>
                  </a:spcBef>
                </a:pPr>
                <a:r>
                  <a:rPr lang="en-US" altLang="ko-KR" sz="1600">
                    <a:solidFill>
                      <a:srgbClr val="660066"/>
                    </a:solidFill>
                    <a:ea typeface="돋움" pitchFamily="50" charset="-127"/>
                  </a:rPr>
                  <a:t>z = 2</a:t>
                </a:r>
              </a:p>
              <a:p>
                <a:pPr defTabSz="762000" latinLnBrk="0">
                  <a:lnSpc>
                    <a:spcPct val="30000"/>
                  </a:lnSpc>
                  <a:spcBef>
                    <a:spcPct val="50000"/>
                  </a:spcBef>
                </a:pPr>
                <a:r>
                  <a:rPr lang="en-US" altLang="ko-KR" sz="1600">
                    <a:solidFill>
                      <a:srgbClr val="660066"/>
                    </a:solidFill>
                    <a:ea typeface="돋움" pitchFamily="50" charset="-127"/>
                  </a:rPr>
                  <a:t>If(x==2)</a:t>
                </a: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endParaRPr lang="en-US" altLang="ko-KR" sz="1600">
                  <a:solidFill>
                    <a:srgbClr val="660066"/>
                  </a:solidFill>
                  <a:ea typeface="돋움" pitchFamily="50" charset="-127"/>
                </a:endParaRPr>
              </a:p>
              <a:p>
                <a:pPr defTabSz="762000" latinLnBrk="0">
                  <a:lnSpc>
                    <a:spcPct val="30000"/>
                  </a:lnSpc>
                  <a:spcBef>
                    <a:spcPct val="50000"/>
                  </a:spcBef>
                </a:pPr>
                <a:r>
                  <a:rPr lang="en-US" altLang="ko-KR" sz="1600">
                    <a:solidFill>
                      <a:srgbClr val="660066"/>
                    </a:solidFill>
                    <a:ea typeface="돋움" pitchFamily="50" charset="-127"/>
                  </a:rPr>
                  <a:t>y=2</a:t>
                </a:r>
              </a:p>
              <a:p>
                <a:pPr defTabSz="762000" latinLnBrk="0">
                  <a:lnSpc>
                    <a:spcPct val="30000"/>
                  </a:lnSpc>
                  <a:spcBef>
                    <a:spcPct val="50000"/>
                  </a:spcBef>
                </a:pPr>
                <a:r>
                  <a:rPr lang="en-US" altLang="ko-KR" sz="1600">
                    <a:solidFill>
                      <a:srgbClr val="660066"/>
                    </a:solidFill>
                    <a:ea typeface="돋움" pitchFamily="50" charset="-127"/>
                  </a:rPr>
                  <a:t>If (z==2)</a:t>
                </a:r>
              </a:p>
              <a:p>
                <a:pPr defTabSz="762000" latinLnBrk="0">
                  <a:lnSpc>
                    <a:spcPct val="30000"/>
                  </a:lnSpc>
                  <a:spcBef>
                    <a:spcPct val="50000"/>
                  </a:spcBef>
                </a:pPr>
                <a:r>
                  <a:rPr lang="en-US" altLang="ko-KR" sz="1600">
                    <a:solidFill>
                      <a:srgbClr val="660066"/>
                    </a:solidFill>
                    <a:ea typeface="돋움" pitchFamily="50" charset="-127"/>
                  </a:rPr>
                  <a:t>cnt++</a:t>
                </a:r>
              </a:p>
              <a:p>
                <a:pPr defTabSz="762000" latinLnBrk="0">
                  <a:lnSpc>
                    <a:spcPct val="30000"/>
                  </a:lnSpc>
                  <a:spcBef>
                    <a:spcPct val="50000"/>
                  </a:spcBef>
                </a:pPr>
                <a:endParaRPr lang="en-US" altLang="ko-KR" sz="1600">
                  <a:solidFill>
                    <a:srgbClr val="660066"/>
                  </a:solidFill>
                  <a:ea typeface="돋움" pitchFamily="50" charset="-127"/>
                </a:endParaRPr>
              </a:p>
            </p:txBody>
          </p:sp>
          <p:sp>
            <p:nvSpPr>
              <p:cNvPr id="10256" name="Rectangle 13"/>
              <p:cNvSpPr>
                <a:spLocks noChangeArrowheads="1"/>
              </p:cNvSpPr>
              <p:nvPr/>
            </p:nvSpPr>
            <p:spPr bwMode="auto">
              <a:xfrm>
                <a:off x="2703" y="3621"/>
                <a:ext cx="1270" cy="363"/>
              </a:xfrm>
              <a:prstGeom prst="rect">
                <a:avLst/>
              </a:prstGeom>
              <a:noFill/>
              <a:ln w="9525">
                <a:noFill/>
                <a:miter lim="800000"/>
                <a:headEnd/>
                <a:tailEnd/>
              </a:ln>
            </p:spPr>
            <p:txBody>
              <a:bodyPr wrap="none" anchor="ctr"/>
              <a:lstStyle/>
              <a:p>
                <a:pPr algn="ctr" defTabSz="762000" latinLnBrk="0"/>
                <a:r>
                  <a:rPr lang="en-US" altLang="ko-KR" i="1">
                    <a:solidFill>
                      <a:srgbClr val="660066"/>
                    </a:solidFill>
                    <a:latin typeface="Arial Black" pitchFamily="34" charset="0"/>
                    <a:ea typeface="돋움" pitchFamily="50" charset="-127"/>
                  </a:rPr>
                  <a:t>Counter</a:t>
                </a:r>
              </a:p>
              <a:p>
                <a:pPr algn="ctr" defTabSz="762000" latinLnBrk="0"/>
                <a:r>
                  <a:rPr lang="en-US" altLang="ko-KR" i="1">
                    <a:solidFill>
                      <a:srgbClr val="660066"/>
                    </a:solidFill>
                    <a:latin typeface="Arial Black" pitchFamily="34" charset="0"/>
                    <a:ea typeface="돋움" pitchFamily="50" charset="-127"/>
                  </a:rPr>
                  <a:t>Example</a:t>
                </a:r>
              </a:p>
            </p:txBody>
          </p:sp>
          <p:sp>
            <p:nvSpPr>
              <p:cNvPr id="10257" name="Line 14"/>
              <p:cNvSpPr>
                <a:spLocks noChangeShapeType="1"/>
              </p:cNvSpPr>
              <p:nvPr/>
            </p:nvSpPr>
            <p:spPr bwMode="auto">
              <a:xfrm flipH="1">
                <a:off x="3936" y="1660"/>
                <a:ext cx="432" cy="0"/>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sp>
            <p:nvSpPr>
              <p:cNvPr id="10258" name="Line 15"/>
              <p:cNvSpPr>
                <a:spLocks noChangeShapeType="1"/>
              </p:cNvSpPr>
              <p:nvPr/>
            </p:nvSpPr>
            <p:spPr bwMode="auto">
              <a:xfrm>
                <a:off x="3936" y="1996"/>
                <a:ext cx="432" cy="0"/>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sp>
            <p:nvSpPr>
              <p:cNvPr id="10259" name="Line 16"/>
              <p:cNvSpPr>
                <a:spLocks noChangeShapeType="1"/>
              </p:cNvSpPr>
              <p:nvPr/>
            </p:nvSpPr>
            <p:spPr bwMode="auto">
              <a:xfrm flipH="1">
                <a:off x="3936" y="2428"/>
                <a:ext cx="432" cy="0"/>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sp>
            <p:nvSpPr>
              <p:cNvPr id="10260" name="Line 17"/>
              <p:cNvSpPr>
                <a:spLocks noChangeShapeType="1"/>
              </p:cNvSpPr>
              <p:nvPr/>
            </p:nvSpPr>
            <p:spPr bwMode="auto">
              <a:xfrm flipH="1">
                <a:off x="4368" y="1228"/>
                <a:ext cx="0" cy="432"/>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sp>
            <p:nvSpPr>
              <p:cNvPr id="10261" name="Line 18"/>
              <p:cNvSpPr>
                <a:spLocks noChangeShapeType="1"/>
              </p:cNvSpPr>
              <p:nvPr/>
            </p:nvSpPr>
            <p:spPr bwMode="auto">
              <a:xfrm flipH="1">
                <a:off x="3936" y="1660"/>
                <a:ext cx="0" cy="336"/>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sp>
            <p:nvSpPr>
              <p:cNvPr id="10262" name="Line 19"/>
              <p:cNvSpPr>
                <a:spLocks noChangeShapeType="1"/>
              </p:cNvSpPr>
              <p:nvPr/>
            </p:nvSpPr>
            <p:spPr bwMode="auto">
              <a:xfrm flipH="1">
                <a:off x="4368" y="1996"/>
                <a:ext cx="0" cy="432"/>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sp>
            <p:nvSpPr>
              <p:cNvPr id="10263" name="Line 20"/>
              <p:cNvSpPr>
                <a:spLocks noChangeShapeType="1"/>
              </p:cNvSpPr>
              <p:nvPr/>
            </p:nvSpPr>
            <p:spPr bwMode="auto">
              <a:xfrm flipH="1">
                <a:off x="3936" y="2428"/>
                <a:ext cx="0" cy="624"/>
              </a:xfrm>
              <a:prstGeom prst="line">
                <a:avLst/>
              </a:prstGeom>
              <a:noFill/>
              <a:ln w="12700">
                <a:solidFill>
                  <a:srgbClr val="FF0000"/>
                </a:solidFill>
                <a:round/>
                <a:headEnd/>
                <a:tailEnd type="triangle" w="med" len="med"/>
              </a:ln>
            </p:spPr>
            <p:txBody>
              <a:bodyPr>
                <a:spAutoFit/>
              </a:bodyPr>
              <a:lstStyle/>
              <a:p>
                <a:endParaRPr lang="ko-KR" altLang="en-US">
                  <a:solidFill>
                    <a:prstClr val="black"/>
                  </a:solidFill>
                </a:endParaRPr>
              </a:p>
            </p:txBody>
          </p:sp>
        </p:grpSp>
        <p:sp>
          <p:nvSpPr>
            <p:cNvPr id="10253" name="Text Box 21"/>
            <p:cNvSpPr txBox="1">
              <a:spLocks noChangeArrowheads="1"/>
            </p:cNvSpPr>
            <p:nvPr/>
          </p:nvSpPr>
          <p:spPr bwMode="auto">
            <a:xfrm>
              <a:off x="5410200" y="4816475"/>
              <a:ext cx="1933575" cy="304800"/>
            </a:xfrm>
            <a:prstGeom prst="rect">
              <a:avLst/>
            </a:prstGeom>
            <a:noFill/>
            <a:ln w="12700" algn="ctr">
              <a:noFill/>
              <a:miter lim="800000"/>
              <a:headEnd/>
              <a:tailEnd/>
            </a:ln>
          </p:spPr>
          <p:txBody>
            <a:bodyPr wrap="none">
              <a:spAutoFit/>
            </a:bodyPr>
            <a:lstStyle/>
            <a:p>
              <a:r>
                <a:rPr lang="en-US" altLang="ko-KR" sz="1400" i="1">
                  <a:solidFill>
                    <a:srgbClr val="FF3300"/>
                  </a:solidFill>
                </a:rPr>
                <a:t>Violation detected !!!</a:t>
              </a:r>
            </a:p>
          </p:txBody>
        </p:sp>
      </p:grpSp>
    </p:spTree>
    <p:extLst>
      <p:ext uri="{BB962C8B-B14F-4D97-AF65-F5344CB8AC3E}">
        <p14:creationId xmlns:p14="http://schemas.microsoft.com/office/powerpoint/2010/main" val="55909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위쪽 화살표 17"/>
          <p:cNvSpPr/>
          <p:nvPr/>
        </p:nvSpPr>
        <p:spPr>
          <a:xfrm rot="1965649">
            <a:off x="4745038" y="3917528"/>
            <a:ext cx="1493837" cy="1908175"/>
          </a:xfrm>
          <a:prstGeom prst="upArrow">
            <a:avLst>
              <a:gd name="adj1" fmla="val 64723"/>
              <a:gd name="adj2" fmla="val 34225"/>
            </a:avLst>
          </a:prstGeom>
          <a:gradFill flip="none" rotWithShape="1">
            <a:gsLst>
              <a:gs pos="0">
                <a:schemeClr val="tx2">
                  <a:lumMod val="40000"/>
                  <a:lumOff val="60000"/>
                </a:schemeClr>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solidFill>
                <a:prstClr val="black"/>
              </a:solidFill>
            </a:endParaRPr>
          </a:p>
        </p:txBody>
      </p:sp>
      <p:sp>
        <p:nvSpPr>
          <p:cNvPr id="4098" name="제목 1"/>
          <p:cNvSpPr>
            <a:spLocks noGrp="1"/>
          </p:cNvSpPr>
          <p:nvPr>
            <p:ph type="title"/>
          </p:nvPr>
        </p:nvSpPr>
        <p:spPr/>
        <p:txBody>
          <a:bodyPr>
            <a:normAutofit/>
          </a:bodyPr>
          <a:lstStyle/>
          <a:p>
            <a:r>
              <a:rPr lang="en-US" altLang="ko-KR" sz="2800" dirty="0" smtClean="0">
                <a:latin typeface="Calibri" pitchFamily="34" charset="0"/>
                <a:cs typeface="Calibri" pitchFamily="34" charset="0"/>
              </a:rPr>
              <a:t>Research on Concurrent Program Analysis</a:t>
            </a:r>
            <a:endParaRPr lang="ko-KR" altLang="en-US" sz="2800" dirty="0" smtClean="0">
              <a:latin typeface="Calibri" pitchFamily="34" charset="0"/>
              <a:cs typeface="Calibri" pitchFamily="34" charset="0"/>
            </a:endParaRPr>
          </a:p>
        </p:txBody>
      </p:sp>
      <p:sp>
        <p:nvSpPr>
          <p:cNvPr id="3" name="내용 개체 틀 2"/>
          <p:cNvSpPr>
            <a:spLocks noGrp="1"/>
          </p:cNvSpPr>
          <p:nvPr>
            <p:ph idx="1"/>
          </p:nvPr>
        </p:nvSpPr>
        <p:spPr>
          <a:xfrm>
            <a:off x="539551" y="1196752"/>
            <a:ext cx="8064897" cy="5232623"/>
          </a:xfrm>
        </p:spPr>
        <p:txBody>
          <a:bodyPr>
            <a:normAutofit/>
          </a:bodyPr>
          <a:lstStyle/>
          <a:p>
            <a:pPr eaLnBrk="1" hangingPunct="1">
              <a:defRPr/>
            </a:pPr>
            <a:r>
              <a:rPr lang="en-US" altLang="ko-KR" sz="2000" dirty="0" smtClean="0">
                <a:latin typeface="Calibri" pitchFamily="34" charset="0"/>
                <a:cs typeface="Calibri" pitchFamily="34" charset="0"/>
              </a:rPr>
              <a:t>We have developed static/dynamic techniques for </a:t>
            </a:r>
            <a:r>
              <a:rPr lang="en-US" altLang="ko-KR" sz="2000" b="1" dirty="0" smtClean="0">
                <a:latin typeface="Calibri" pitchFamily="34" charset="0"/>
                <a:cs typeface="Calibri" pitchFamily="34" charset="0"/>
              </a:rPr>
              <a:t>finding bugs in large concurrent programs effectively</a:t>
            </a:r>
          </a:p>
          <a:p>
            <a:pPr eaLnBrk="1" hangingPunct="1">
              <a:defRPr/>
            </a:pPr>
            <a:r>
              <a:rPr lang="en-US" altLang="ko-KR" sz="2000" b="1" dirty="0" smtClean="0">
                <a:latin typeface="Calibri" pitchFamily="34" charset="0"/>
                <a:cs typeface="Calibri" pitchFamily="34" charset="0"/>
              </a:rPr>
              <a:t>Coverage-guided testing </a:t>
            </a:r>
            <a:r>
              <a:rPr lang="en-US" altLang="ko-KR" sz="2000" dirty="0" smtClean="0">
                <a:latin typeface="Calibri" pitchFamily="34" charset="0"/>
                <a:cs typeface="Calibri" pitchFamily="34" charset="0"/>
              </a:rPr>
              <a:t>is a promising technique for effective/efficient concurrent program quality assurance</a:t>
            </a:r>
          </a:p>
          <a:p>
            <a:pPr lvl="1" eaLnBrk="1" hangingPunct="1">
              <a:defRPr/>
            </a:pPr>
            <a:endParaRPr lang="en-US" altLang="ko-KR" sz="1000" b="1" dirty="0">
              <a:latin typeface="Calibri" pitchFamily="34" charset="0"/>
              <a:cs typeface="Calibri" pitchFamily="34" charset="0"/>
            </a:endParaRPr>
          </a:p>
        </p:txBody>
      </p:sp>
      <p:sp>
        <p:nvSpPr>
          <p:cNvPr id="7" name="위쪽 화살표 6"/>
          <p:cNvSpPr/>
          <p:nvPr/>
        </p:nvSpPr>
        <p:spPr>
          <a:xfrm>
            <a:off x="6227763" y="4149055"/>
            <a:ext cx="1330325" cy="1800225"/>
          </a:xfrm>
          <a:prstGeom prst="upArrow">
            <a:avLst>
              <a:gd name="adj1" fmla="val 64723"/>
              <a:gd name="adj2" fmla="val 34225"/>
            </a:avLst>
          </a:prstGeom>
          <a:gradFill flip="none" rotWithShape="1">
            <a:gsLst>
              <a:gs pos="0">
                <a:schemeClr val="tx2">
                  <a:lumMod val="40000"/>
                  <a:lumOff val="60000"/>
                </a:schemeClr>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solidFill>
                <a:prstClr val="black"/>
              </a:solidFill>
            </a:endParaRPr>
          </a:p>
        </p:txBody>
      </p:sp>
      <p:sp>
        <p:nvSpPr>
          <p:cNvPr id="8" name="위쪽 화살표 7"/>
          <p:cNvSpPr/>
          <p:nvPr/>
        </p:nvSpPr>
        <p:spPr>
          <a:xfrm rot="3640775">
            <a:off x="2797277" y="3462943"/>
            <a:ext cx="1390650" cy="2524125"/>
          </a:xfrm>
          <a:prstGeom prst="upArrow">
            <a:avLst>
              <a:gd name="adj1" fmla="val 64723"/>
              <a:gd name="adj2" fmla="val 34225"/>
            </a:avLst>
          </a:prstGeom>
          <a:gradFill flip="none" rotWithShape="1">
            <a:gsLst>
              <a:gs pos="0">
                <a:schemeClr val="tx2">
                  <a:lumMod val="40000"/>
                  <a:lumOff val="60000"/>
                </a:schemeClr>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solidFill>
                <a:prstClr val="black"/>
              </a:solidFill>
            </a:endParaRPr>
          </a:p>
        </p:txBody>
      </p:sp>
      <p:sp>
        <p:nvSpPr>
          <p:cNvPr id="9" name="타원 8"/>
          <p:cNvSpPr/>
          <p:nvPr/>
        </p:nvSpPr>
        <p:spPr bwMode="auto">
          <a:xfrm>
            <a:off x="2893041" y="3875460"/>
            <a:ext cx="1954212" cy="12239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a:solidFill>
                  <a:prstClr val="black"/>
                </a:solidFill>
                <a:latin typeface="Comic Sans MS" pitchFamily="66" charset="0"/>
              </a:rPr>
              <a:t>Testing</a:t>
            </a:r>
            <a:endParaRPr lang="ko-KR" altLang="en-US" sz="1400" dirty="0">
              <a:solidFill>
                <a:prstClr val="black"/>
              </a:solidFill>
              <a:latin typeface="Comic Sans MS" pitchFamily="66" charset="0"/>
            </a:endParaRPr>
          </a:p>
        </p:txBody>
      </p:sp>
      <p:sp>
        <p:nvSpPr>
          <p:cNvPr id="10" name="타원 9"/>
          <p:cNvSpPr/>
          <p:nvPr/>
        </p:nvSpPr>
        <p:spPr bwMode="auto">
          <a:xfrm>
            <a:off x="6037263" y="4293096"/>
            <a:ext cx="1758950" cy="13049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smtClean="0">
                <a:solidFill>
                  <a:prstClr val="black"/>
                </a:solidFill>
                <a:latin typeface="Comic Sans MS" pitchFamily="66" charset="0"/>
              </a:rPr>
              <a:t>Code pattern-based</a:t>
            </a:r>
            <a:endParaRPr lang="en-US" altLang="ko-KR" sz="1400" dirty="0">
              <a:solidFill>
                <a:prstClr val="black"/>
              </a:solidFill>
              <a:latin typeface="Comic Sans MS" pitchFamily="66" charset="0"/>
            </a:endParaRPr>
          </a:p>
          <a:p>
            <a:pPr algn="ctr">
              <a:defRPr/>
            </a:pPr>
            <a:r>
              <a:rPr lang="en-US" altLang="ko-KR" sz="1400" dirty="0">
                <a:solidFill>
                  <a:prstClr val="black"/>
                </a:solidFill>
                <a:latin typeface="Comic Sans MS" pitchFamily="66" charset="0"/>
              </a:rPr>
              <a:t>analysis</a:t>
            </a:r>
            <a:endParaRPr lang="ko-KR" altLang="en-US" sz="1400" dirty="0">
              <a:solidFill>
                <a:prstClr val="black"/>
              </a:solidFill>
              <a:latin typeface="Comic Sans MS" pitchFamily="66" charset="0"/>
            </a:endParaRPr>
          </a:p>
        </p:txBody>
      </p:sp>
      <p:cxnSp>
        <p:nvCxnSpPr>
          <p:cNvPr id="11" name="직선 화살표 연결선 10"/>
          <p:cNvCxnSpPr/>
          <p:nvPr/>
        </p:nvCxnSpPr>
        <p:spPr bwMode="auto">
          <a:xfrm flipV="1">
            <a:off x="1632372" y="2574503"/>
            <a:ext cx="0" cy="33027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bwMode="auto">
          <a:xfrm flipV="1">
            <a:off x="1619672" y="5856634"/>
            <a:ext cx="6264275" cy="206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92497" y="2708920"/>
            <a:ext cx="1527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r" eaLnBrk="1" hangingPunct="1"/>
            <a:r>
              <a:rPr kumimoji="0" lang="en-US" altLang="ko-KR" sz="1600" dirty="0">
                <a:solidFill>
                  <a:prstClr val="black"/>
                </a:solidFill>
                <a:latin typeface="Comic Sans MS" pitchFamily="66" charset="0"/>
                <a:ea typeface="맑은 고딕" pitchFamily="50" charset="-127"/>
              </a:rPr>
              <a:t>Precision</a:t>
            </a:r>
          </a:p>
        </p:txBody>
      </p:sp>
      <p:sp>
        <p:nvSpPr>
          <p:cNvPr id="14" name="TextBox 15"/>
          <p:cNvSpPr txBox="1">
            <a:spLocks noChangeArrowheads="1"/>
          </p:cNvSpPr>
          <p:nvPr/>
        </p:nvSpPr>
        <p:spPr bwMode="auto">
          <a:xfrm>
            <a:off x="6970713" y="5959053"/>
            <a:ext cx="18875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1600">
                <a:solidFill>
                  <a:prstClr val="black"/>
                </a:solidFill>
                <a:latin typeface="Comic Sans MS" pitchFamily="66" charset="0"/>
                <a:ea typeface="맑은 고딕" pitchFamily="50" charset="-127"/>
              </a:rPr>
              <a:t>Scalability</a:t>
            </a:r>
            <a:endParaRPr kumimoji="0" lang="ko-KR" altLang="en-US" sz="1600">
              <a:solidFill>
                <a:prstClr val="black"/>
              </a:solidFill>
              <a:latin typeface="Comic Sans MS" pitchFamily="66" charset="0"/>
              <a:ea typeface="맑은 고딕" pitchFamily="50" charset="-127"/>
            </a:endParaRPr>
          </a:p>
        </p:txBody>
      </p:sp>
      <p:sp>
        <p:nvSpPr>
          <p:cNvPr id="15" name="타원 14"/>
          <p:cNvSpPr/>
          <p:nvPr/>
        </p:nvSpPr>
        <p:spPr>
          <a:xfrm>
            <a:off x="5620974" y="2477205"/>
            <a:ext cx="2199051" cy="1311835"/>
          </a:xfrm>
          <a:prstGeom prst="ellipse">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b="1" dirty="0" smtClean="0">
                <a:solidFill>
                  <a:prstClr val="white"/>
                </a:solidFill>
                <a:latin typeface="Comic Sans MS" pitchFamily="66" charset="0"/>
              </a:rPr>
              <a:t>Industry-size </a:t>
            </a:r>
            <a:r>
              <a:rPr lang="en-US" altLang="ko-KR" b="1" dirty="0">
                <a:solidFill>
                  <a:prstClr val="white"/>
                </a:solidFill>
                <a:latin typeface="Comic Sans MS" pitchFamily="66" charset="0"/>
              </a:rPr>
              <a:t>concurrent </a:t>
            </a:r>
            <a:r>
              <a:rPr lang="en-US" altLang="ko-KR" b="1" dirty="0" smtClean="0">
                <a:solidFill>
                  <a:prstClr val="white"/>
                </a:solidFill>
                <a:latin typeface="Comic Sans MS" pitchFamily="66" charset="0"/>
              </a:rPr>
              <a:t>programs</a:t>
            </a:r>
            <a:endParaRPr lang="en-US" altLang="ko-KR" b="1" dirty="0">
              <a:solidFill>
                <a:prstClr val="white"/>
              </a:solidFill>
              <a:latin typeface="Comic Sans MS" pitchFamily="66" charset="0"/>
            </a:endParaRPr>
          </a:p>
        </p:txBody>
      </p:sp>
      <p:sp>
        <p:nvSpPr>
          <p:cNvPr id="16" name="위쪽 화살표 15"/>
          <p:cNvSpPr/>
          <p:nvPr/>
        </p:nvSpPr>
        <p:spPr>
          <a:xfrm rot="4895644">
            <a:off x="2158214" y="2747399"/>
            <a:ext cx="1330325" cy="1800225"/>
          </a:xfrm>
          <a:prstGeom prst="upArrow">
            <a:avLst>
              <a:gd name="adj1" fmla="val 64723"/>
              <a:gd name="adj2" fmla="val 34225"/>
            </a:avLst>
          </a:prstGeom>
          <a:gradFill flip="none" rotWithShape="1">
            <a:gsLst>
              <a:gs pos="0">
                <a:schemeClr val="tx2">
                  <a:lumMod val="40000"/>
                  <a:lumOff val="60000"/>
                </a:schemeClr>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solidFill>
                <a:prstClr val="black"/>
              </a:solidFill>
            </a:endParaRPr>
          </a:p>
        </p:txBody>
      </p:sp>
      <p:sp>
        <p:nvSpPr>
          <p:cNvPr id="17" name="타원 16"/>
          <p:cNvSpPr/>
          <p:nvPr/>
        </p:nvSpPr>
        <p:spPr bwMode="auto">
          <a:xfrm>
            <a:off x="2411271" y="3207501"/>
            <a:ext cx="1296988" cy="7921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a:solidFill>
                  <a:prstClr val="black"/>
                </a:solidFill>
                <a:latin typeface="Comic Sans MS" pitchFamily="66" charset="0"/>
              </a:rPr>
              <a:t>Model</a:t>
            </a:r>
          </a:p>
          <a:p>
            <a:pPr algn="ctr">
              <a:defRPr/>
            </a:pPr>
            <a:r>
              <a:rPr lang="en-US" altLang="ko-KR" sz="1400" dirty="0">
                <a:solidFill>
                  <a:prstClr val="black"/>
                </a:solidFill>
                <a:latin typeface="Comic Sans MS" pitchFamily="66" charset="0"/>
              </a:rPr>
              <a:t>Checking</a:t>
            </a:r>
            <a:endParaRPr lang="ko-KR" altLang="en-US" sz="1400" dirty="0">
              <a:solidFill>
                <a:prstClr val="black"/>
              </a:solidFill>
              <a:latin typeface="Comic Sans MS" pitchFamily="66" charset="0"/>
            </a:endParaRPr>
          </a:p>
        </p:txBody>
      </p:sp>
      <p:sp>
        <p:nvSpPr>
          <p:cNvPr id="19" name="타원 18"/>
          <p:cNvSpPr/>
          <p:nvPr/>
        </p:nvSpPr>
        <p:spPr bwMode="auto">
          <a:xfrm>
            <a:off x="4427538" y="4447753"/>
            <a:ext cx="1758950" cy="13033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dirty="0" smtClean="0">
                <a:solidFill>
                  <a:prstClr val="black"/>
                </a:solidFill>
                <a:latin typeface="Comic Sans MS" pitchFamily="66" charset="0"/>
              </a:rPr>
              <a:t>Sync. pattern based</a:t>
            </a:r>
            <a:endParaRPr lang="en-US" altLang="ko-KR" sz="1400" dirty="0">
              <a:solidFill>
                <a:prstClr val="black"/>
              </a:solidFill>
              <a:latin typeface="Comic Sans MS" pitchFamily="66" charset="0"/>
            </a:endParaRPr>
          </a:p>
          <a:p>
            <a:pPr algn="ctr">
              <a:defRPr/>
            </a:pPr>
            <a:r>
              <a:rPr lang="en-US" altLang="ko-KR" sz="1400" dirty="0" smtClean="0">
                <a:solidFill>
                  <a:prstClr val="black"/>
                </a:solidFill>
                <a:latin typeface="Comic Sans MS" pitchFamily="66" charset="0"/>
              </a:rPr>
              <a:t>bug</a:t>
            </a:r>
            <a:endParaRPr lang="en-US" altLang="ko-KR" sz="1400" dirty="0">
              <a:solidFill>
                <a:prstClr val="black"/>
              </a:solidFill>
              <a:latin typeface="Comic Sans MS" pitchFamily="66" charset="0"/>
            </a:endParaRPr>
          </a:p>
          <a:p>
            <a:pPr algn="ctr">
              <a:defRPr/>
            </a:pPr>
            <a:r>
              <a:rPr lang="en-US" altLang="ko-KR" sz="1400" dirty="0" smtClean="0">
                <a:solidFill>
                  <a:prstClr val="black"/>
                </a:solidFill>
                <a:latin typeface="Comic Sans MS" pitchFamily="66" charset="0"/>
              </a:rPr>
              <a:t>detection</a:t>
            </a:r>
            <a:endParaRPr lang="ko-KR" altLang="en-US" sz="1400" dirty="0">
              <a:solidFill>
                <a:prstClr val="black"/>
              </a:solidFill>
              <a:latin typeface="Comic Sans MS" pitchFamily="66" charset="0"/>
            </a:endParaRPr>
          </a:p>
        </p:txBody>
      </p:sp>
      <p:sp>
        <p:nvSpPr>
          <p:cNvPr id="2" name="모서리가 둥근 직사각형 1"/>
          <p:cNvSpPr/>
          <p:nvPr/>
        </p:nvSpPr>
        <p:spPr>
          <a:xfrm>
            <a:off x="5724128" y="5459238"/>
            <a:ext cx="2592288" cy="41803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70000"/>
              </a:lnSpc>
            </a:pPr>
            <a:r>
              <a:rPr lang="en-US" altLang="ko-KR" b="1" dirty="0" smtClean="0">
                <a:solidFill>
                  <a:prstClr val="black"/>
                </a:solidFill>
                <a:latin typeface="Calibri" pitchFamily="34" charset="0"/>
                <a:cs typeface="Calibri" pitchFamily="34" charset="0"/>
              </a:rPr>
              <a:t>Bug pattern + </a:t>
            </a:r>
          </a:p>
          <a:p>
            <a:pPr algn="ctr">
              <a:lnSpc>
                <a:spcPct val="70000"/>
              </a:lnSpc>
            </a:pPr>
            <a:r>
              <a:rPr lang="en-US" altLang="ko-KR" b="1" dirty="0" smtClean="0">
                <a:solidFill>
                  <a:prstClr val="black"/>
                </a:solidFill>
                <a:latin typeface="Calibri" pitchFamily="34" charset="0"/>
                <a:cs typeface="Calibri" pitchFamily="34" charset="0"/>
              </a:rPr>
              <a:t>static analysis</a:t>
            </a:r>
            <a:endParaRPr lang="ko-KR" altLang="en-US" b="1" dirty="0">
              <a:solidFill>
                <a:prstClr val="black"/>
              </a:solidFill>
              <a:latin typeface="Calibri" pitchFamily="34" charset="0"/>
              <a:cs typeface="Calibri" pitchFamily="34" charset="0"/>
            </a:endParaRPr>
          </a:p>
        </p:txBody>
      </p:sp>
      <p:sp>
        <p:nvSpPr>
          <p:cNvPr id="21" name="모서리가 둥근 직사각형 20"/>
          <p:cNvSpPr/>
          <p:nvPr/>
        </p:nvSpPr>
        <p:spPr>
          <a:xfrm>
            <a:off x="3707904" y="2920057"/>
            <a:ext cx="1913071" cy="1142262"/>
          </a:xfrm>
          <a:prstGeom prst="roundRect">
            <a:avLst/>
          </a:prstGeom>
          <a:solidFill>
            <a:schemeClr val="accent2">
              <a:lumMod val="20000"/>
              <a:lumOff val="80000"/>
            </a:schemeClr>
          </a:solidFill>
          <a:ln w="38100">
            <a:solidFill>
              <a:schemeClr val="accent2"/>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700" b="1" u="sng" dirty="0" smtClean="0">
                <a:solidFill>
                  <a:prstClr val="black"/>
                </a:solidFill>
                <a:latin typeface="Calibri" pitchFamily="34" charset="0"/>
                <a:cs typeface="Calibri" pitchFamily="34" charset="0"/>
              </a:rPr>
              <a:t>Coverage-guided</a:t>
            </a:r>
          </a:p>
          <a:p>
            <a:pPr algn="ctr"/>
            <a:r>
              <a:rPr lang="en-US" altLang="ko-KR" sz="1700" b="1" dirty="0" smtClean="0">
                <a:solidFill>
                  <a:prstClr val="black"/>
                </a:solidFill>
                <a:latin typeface="Calibri" pitchFamily="34" charset="0"/>
                <a:cs typeface="Calibri" pitchFamily="34" charset="0"/>
              </a:rPr>
              <a:t>thread scheduling</a:t>
            </a:r>
          </a:p>
          <a:p>
            <a:pPr algn="ctr"/>
            <a:r>
              <a:rPr lang="en-US" altLang="ko-KR" sz="1700" b="1" dirty="0" smtClean="0">
                <a:solidFill>
                  <a:prstClr val="black"/>
                </a:solidFill>
                <a:latin typeface="Calibri" pitchFamily="34" charset="0"/>
                <a:cs typeface="Calibri" pitchFamily="34" charset="0"/>
              </a:rPr>
              <a:t>generation</a:t>
            </a:r>
          </a:p>
        </p:txBody>
      </p:sp>
      <p:sp>
        <p:nvSpPr>
          <p:cNvPr id="22" name="모서리가 둥근 직사각형 21"/>
          <p:cNvSpPr/>
          <p:nvPr/>
        </p:nvSpPr>
        <p:spPr>
          <a:xfrm>
            <a:off x="1959869" y="3126215"/>
            <a:ext cx="1136582" cy="98310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ko-KR" b="1" dirty="0" smtClean="0">
                <a:solidFill>
                  <a:prstClr val="black"/>
                </a:solidFill>
                <a:latin typeface="Calibri" pitchFamily="34" charset="0"/>
                <a:cs typeface="Calibri" pitchFamily="34" charset="0"/>
              </a:rPr>
              <a:t>Model-</a:t>
            </a:r>
          </a:p>
          <a:p>
            <a:r>
              <a:rPr lang="en-US" altLang="ko-KR" b="1" dirty="0" smtClean="0">
                <a:solidFill>
                  <a:prstClr val="black"/>
                </a:solidFill>
                <a:latin typeface="Calibri" pitchFamily="34" charset="0"/>
                <a:cs typeface="Calibri" pitchFamily="34" charset="0"/>
              </a:rPr>
              <a:t>based </a:t>
            </a:r>
          </a:p>
          <a:p>
            <a:r>
              <a:rPr lang="en-US" altLang="ko-KR" b="1" dirty="0" smtClean="0">
                <a:solidFill>
                  <a:prstClr val="black"/>
                </a:solidFill>
                <a:latin typeface="Calibri" pitchFamily="34" charset="0"/>
                <a:cs typeface="Calibri" pitchFamily="34" charset="0"/>
              </a:rPr>
              <a:t>testing</a:t>
            </a:r>
            <a:endParaRPr lang="ko-KR" altLang="en-US" b="1" dirty="0">
              <a:solidFill>
                <a:prstClr val="black"/>
              </a:solidFill>
              <a:latin typeface="Calibri" pitchFamily="34" charset="0"/>
              <a:cs typeface="Calibri" pitchFamily="34" charset="0"/>
            </a:endParaRPr>
          </a:p>
        </p:txBody>
      </p:sp>
      <p:sp>
        <p:nvSpPr>
          <p:cNvPr id="23" name="모서리가 둥근 직사각형 22"/>
          <p:cNvSpPr/>
          <p:nvPr/>
        </p:nvSpPr>
        <p:spPr>
          <a:xfrm>
            <a:off x="3839141" y="5207229"/>
            <a:ext cx="2016224" cy="78158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ko-KR" b="1" dirty="0" smtClean="0">
                <a:solidFill>
                  <a:prstClr val="black"/>
                </a:solidFill>
                <a:latin typeface="Calibri" pitchFamily="34" charset="0"/>
                <a:cs typeface="Calibri" pitchFamily="34" charset="0"/>
              </a:rPr>
              <a:t>Race bug </a:t>
            </a:r>
          </a:p>
          <a:p>
            <a:r>
              <a:rPr lang="en-US" altLang="ko-KR" b="1" dirty="0" smtClean="0">
                <a:solidFill>
                  <a:prstClr val="black"/>
                </a:solidFill>
                <a:latin typeface="Calibri" pitchFamily="34" charset="0"/>
                <a:cs typeface="Calibri" pitchFamily="34" charset="0"/>
              </a:rPr>
              <a:t>classification</a:t>
            </a:r>
            <a:endParaRPr lang="ko-KR" altLang="en-US" b="1" dirty="0">
              <a:solidFill>
                <a:prstClr val="black"/>
              </a:solidFill>
              <a:latin typeface="Calibri" pitchFamily="34" charset="0"/>
              <a:cs typeface="Calibri" pitchFamily="34" charset="0"/>
            </a:endParaRPr>
          </a:p>
        </p:txBody>
      </p:sp>
      <p:sp>
        <p:nvSpPr>
          <p:cNvPr id="4" name="TextBox 3"/>
          <p:cNvSpPr txBox="1"/>
          <p:nvPr/>
        </p:nvSpPr>
        <p:spPr>
          <a:xfrm>
            <a:off x="7639119" y="4437112"/>
            <a:ext cx="965329" cy="646331"/>
          </a:xfrm>
          <a:prstGeom prst="rect">
            <a:avLst/>
          </a:prstGeom>
          <a:noFill/>
        </p:spPr>
        <p:txBody>
          <a:bodyPr wrap="none" rtlCol="0">
            <a:spAutoFit/>
          </a:bodyPr>
          <a:lstStyle/>
          <a:p>
            <a:r>
              <a:rPr lang="en-US" altLang="ko-KR" dirty="0" smtClean="0">
                <a:solidFill>
                  <a:prstClr val="black"/>
                </a:solidFill>
              </a:rPr>
              <a:t>COBET</a:t>
            </a:r>
          </a:p>
          <a:p>
            <a:r>
              <a:rPr lang="en-US" altLang="ko-KR" dirty="0" smtClean="0">
                <a:solidFill>
                  <a:prstClr val="black"/>
                </a:solidFill>
              </a:rPr>
              <a:t>[JSS’12]</a:t>
            </a:r>
            <a:endParaRPr lang="ko-KR" altLang="en-US" dirty="0">
              <a:solidFill>
                <a:prstClr val="black"/>
              </a:solidFill>
            </a:endParaRPr>
          </a:p>
        </p:txBody>
      </p:sp>
      <p:sp>
        <p:nvSpPr>
          <p:cNvPr id="24" name="TextBox 23"/>
          <p:cNvSpPr txBox="1"/>
          <p:nvPr/>
        </p:nvSpPr>
        <p:spPr>
          <a:xfrm>
            <a:off x="1979223" y="2634260"/>
            <a:ext cx="1087157" cy="646331"/>
          </a:xfrm>
          <a:prstGeom prst="rect">
            <a:avLst/>
          </a:prstGeom>
          <a:noFill/>
        </p:spPr>
        <p:txBody>
          <a:bodyPr wrap="none" rtlCol="0">
            <a:spAutoFit/>
          </a:bodyPr>
          <a:lstStyle/>
          <a:p>
            <a:r>
              <a:rPr lang="en-US" altLang="ko-KR" dirty="0" smtClean="0">
                <a:solidFill>
                  <a:prstClr val="black"/>
                </a:solidFill>
              </a:rPr>
              <a:t>MOKERT</a:t>
            </a:r>
          </a:p>
          <a:p>
            <a:r>
              <a:rPr lang="en-US" altLang="ko-KR" dirty="0" smtClean="0">
                <a:solidFill>
                  <a:prstClr val="black"/>
                </a:solidFill>
              </a:rPr>
              <a:t>[MBT’08]</a:t>
            </a:r>
            <a:endParaRPr lang="ko-KR" altLang="en-US" dirty="0">
              <a:solidFill>
                <a:prstClr val="black"/>
              </a:solidFill>
            </a:endParaRPr>
          </a:p>
        </p:txBody>
      </p:sp>
      <p:sp>
        <p:nvSpPr>
          <p:cNvPr id="25" name="TextBox 24"/>
          <p:cNvSpPr txBox="1"/>
          <p:nvPr/>
        </p:nvSpPr>
        <p:spPr>
          <a:xfrm>
            <a:off x="3779912" y="2492896"/>
            <a:ext cx="1944216" cy="369332"/>
          </a:xfrm>
          <a:prstGeom prst="rect">
            <a:avLst/>
          </a:prstGeom>
          <a:noFill/>
        </p:spPr>
        <p:txBody>
          <a:bodyPr wrap="square" rtlCol="0">
            <a:spAutoFit/>
          </a:bodyPr>
          <a:lstStyle/>
          <a:p>
            <a:r>
              <a:rPr lang="en-US" altLang="ko-KR" dirty="0" smtClean="0">
                <a:solidFill>
                  <a:prstClr val="black"/>
                </a:solidFill>
              </a:rPr>
              <a:t>CUVE [ISSTA’12]</a:t>
            </a:r>
            <a:endParaRPr lang="ko-KR" altLang="en-US" dirty="0">
              <a:solidFill>
                <a:prstClr val="black"/>
              </a:solidFill>
            </a:endParaRPr>
          </a:p>
        </p:txBody>
      </p:sp>
    </p:spTree>
    <p:extLst>
      <p:ext uri="{BB962C8B-B14F-4D97-AF65-F5344CB8AC3E}">
        <p14:creationId xmlns:p14="http://schemas.microsoft.com/office/powerpoint/2010/main" val="158697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pPr eaLnBrk="1" hangingPunct="1"/>
            <a:r>
              <a:rPr lang="en-US" altLang="ko-KR" sz="3200" dirty="0" smtClean="0">
                <a:latin typeface="Calibri" pitchFamily="34" charset="0"/>
                <a:cs typeface="Calibri" pitchFamily="34" charset="0"/>
              </a:rPr>
              <a:t>Techniques to Test Concurrent Programs</a:t>
            </a:r>
            <a:endParaRPr lang="ko-KR" altLang="en-US" sz="3200" dirty="0" smtClean="0">
              <a:latin typeface="Calibri" pitchFamily="34" charset="0"/>
              <a:cs typeface="Calibri" pitchFamily="34" charset="0"/>
            </a:endParaRPr>
          </a:p>
        </p:txBody>
      </p:sp>
      <p:sp>
        <p:nvSpPr>
          <p:cNvPr id="5126" name="슬라이드 번호 개체 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E2A1F-988C-4E79-9D5F-FD2157D89635}" type="slidenum">
              <a:rPr lang="ko-KR" altLang="en-US" smtClean="0">
                <a:solidFill>
                  <a:prstClr val="black"/>
                </a:solidFill>
              </a:rPr>
              <a:pPr fontAlgn="base">
                <a:spcBef>
                  <a:spcPct val="0"/>
                </a:spcBef>
                <a:spcAft>
                  <a:spcPct val="0"/>
                </a:spcAft>
                <a:defRPr/>
              </a:pPr>
              <a:t>32</a:t>
            </a:fld>
            <a:endParaRPr lang="ko-KR" altLang="en-US" smtClean="0">
              <a:solidFill>
                <a:prstClr val="black"/>
              </a:solidFill>
            </a:endParaRPr>
          </a:p>
        </p:txBody>
      </p:sp>
      <p:sp>
        <p:nvSpPr>
          <p:cNvPr id="8" name="TextBox 7"/>
          <p:cNvSpPr txBox="1"/>
          <p:nvPr/>
        </p:nvSpPr>
        <p:spPr>
          <a:xfrm>
            <a:off x="323528" y="1864856"/>
            <a:ext cx="4104456" cy="1754326"/>
          </a:xfrm>
          <a:prstGeom prst="rect">
            <a:avLst/>
          </a:prstGeom>
          <a:noFill/>
          <a:effectLst/>
        </p:spPr>
        <p:txBody>
          <a:bodyPr wrap="square" lIns="36000" rIns="36000" rtlCol="0">
            <a:spAutoFit/>
          </a:bodyPr>
          <a:lstStyle/>
          <a:p>
            <a:pPr marL="252000" indent="-252000">
              <a:buFont typeface="Arial" pitchFamily="34" charset="0"/>
              <a:buChar char="•"/>
            </a:pPr>
            <a:r>
              <a:rPr lang="en-US" altLang="ko-KR" sz="2200" dirty="0" smtClean="0">
                <a:solidFill>
                  <a:prstClr val="black"/>
                </a:solidFill>
                <a:latin typeface="Calibri" pitchFamily="34" charset="0"/>
                <a:cs typeface="Calibri" pitchFamily="34" charset="0"/>
              </a:rPr>
              <a:t>Find predefined patterns of suspicious synchronizations </a:t>
            </a:r>
            <a:r>
              <a:rPr lang="en-US" altLang="ko-KR" sz="2000" dirty="0" smtClean="0">
                <a:solidFill>
                  <a:prstClr val="black"/>
                </a:solidFill>
                <a:latin typeface="Calibri" pitchFamily="34" charset="0"/>
                <a:cs typeface="Calibri" pitchFamily="34" charset="0"/>
              </a:rPr>
              <a:t>[Eraser, Atomizer, </a:t>
            </a:r>
            <a:r>
              <a:rPr lang="en-US" altLang="ko-KR" sz="2000" dirty="0" err="1" smtClean="0">
                <a:solidFill>
                  <a:prstClr val="black"/>
                </a:solidFill>
                <a:latin typeface="Calibri" pitchFamily="34" charset="0"/>
                <a:cs typeface="Calibri" pitchFamily="34" charset="0"/>
              </a:rPr>
              <a:t>CalFuzzer</a:t>
            </a:r>
            <a:r>
              <a:rPr lang="en-US" altLang="ko-KR" sz="2000" dirty="0" smtClean="0">
                <a:solidFill>
                  <a:prstClr val="black"/>
                </a:solidFill>
                <a:latin typeface="Calibri" pitchFamily="34" charset="0"/>
                <a:cs typeface="Calibri" pitchFamily="34" charset="0"/>
              </a:rPr>
              <a:t>]</a:t>
            </a:r>
            <a:endParaRPr lang="en-US" altLang="ko-KR" sz="2200" dirty="0">
              <a:solidFill>
                <a:prstClr val="black"/>
              </a:solidFill>
              <a:latin typeface="Calibri" pitchFamily="34" charset="0"/>
              <a:cs typeface="Calibri" pitchFamily="34" charset="0"/>
            </a:endParaRPr>
          </a:p>
          <a:p>
            <a:pPr marL="252000" indent="-252000">
              <a:buFont typeface="Arial" pitchFamily="34" charset="0"/>
              <a:buChar char="•"/>
            </a:pPr>
            <a:r>
              <a:rPr lang="en-US" altLang="ko-KR" sz="2200" dirty="0" smtClean="0">
                <a:solidFill>
                  <a:prstClr val="black"/>
                </a:solidFill>
                <a:latin typeface="Calibri" pitchFamily="34" charset="0"/>
                <a:cs typeface="Calibri" pitchFamily="34" charset="0"/>
              </a:rPr>
              <a:t>Limitation: </a:t>
            </a:r>
            <a:r>
              <a:rPr lang="en-US" altLang="ko-KR" sz="2200" b="1" dirty="0" smtClean="0">
                <a:solidFill>
                  <a:prstClr val="black"/>
                </a:solidFill>
                <a:latin typeface="Calibri" pitchFamily="34" charset="0"/>
                <a:cs typeface="Calibri" pitchFamily="34" charset="0"/>
              </a:rPr>
              <a:t>focused on specific bug</a:t>
            </a:r>
            <a:endParaRPr lang="ko-KR" altLang="en-US" sz="2200" b="1" dirty="0">
              <a:solidFill>
                <a:prstClr val="black"/>
              </a:solidFill>
              <a:latin typeface="Calibri" pitchFamily="34" charset="0"/>
              <a:cs typeface="Calibri" pitchFamily="34" charset="0"/>
            </a:endParaRPr>
          </a:p>
        </p:txBody>
      </p:sp>
      <p:sp>
        <p:nvSpPr>
          <p:cNvPr id="9" name="모서리가 둥근 직사각형 8"/>
          <p:cNvSpPr/>
          <p:nvPr/>
        </p:nvSpPr>
        <p:spPr>
          <a:xfrm>
            <a:off x="4716016" y="1310951"/>
            <a:ext cx="4176464" cy="518914"/>
          </a:xfrm>
          <a:prstGeom prst="roundRect">
            <a:avLst>
              <a:gd name="adj" fmla="val 4909"/>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lIns="0" rIns="0" rtlCol="0" anchor="t"/>
          <a:lstStyle/>
          <a:p>
            <a:pPr algn="ctr">
              <a:spcBef>
                <a:spcPts val="1200"/>
              </a:spcBef>
            </a:pPr>
            <a:r>
              <a:rPr lang="en-US" altLang="ko-KR" sz="2400" dirty="0" smtClean="0">
                <a:solidFill>
                  <a:prstClr val="white"/>
                </a:solidFill>
                <a:latin typeface="Calibri" pitchFamily="34" charset="0"/>
                <a:cs typeface="Calibri" pitchFamily="34" charset="0"/>
              </a:rPr>
              <a:t>Systematic testing</a:t>
            </a:r>
            <a:endParaRPr lang="en-US" altLang="ko-KR" sz="2400" dirty="0">
              <a:solidFill>
                <a:prstClr val="white"/>
              </a:solidFill>
              <a:latin typeface="Calibri" pitchFamily="34" charset="0"/>
              <a:cs typeface="Calibri" pitchFamily="34" charset="0"/>
            </a:endParaRPr>
          </a:p>
        </p:txBody>
      </p:sp>
      <p:sp>
        <p:nvSpPr>
          <p:cNvPr id="10" name="TextBox 9"/>
          <p:cNvSpPr txBox="1"/>
          <p:nvPr/>
        </p:nvSpPr>
        <p:spPr>
          <a:xfrm>
            <a:off x="4716016" y="1887015"/>
            <a:ext cx="4176464" cy="1146468"/>
          </a:xfrm>
          <a:prstGeom prst="rect">
            <a:avLst/>
          </a:prstGeom>
          <a:noFill/>
        </p:spPr>
        <p:txBody>
          <a:bodyPr wrap="square" rtlCol="0">
            <a:spAutoFit/>
          </a:bodyPr>
          <a:lstStyle/>
          <a:p>
            <a:pPr marL="252000" indent="-252000">
              <a:spcBef>
                <a:spcPts val="300"/>
              </a:spcBef>
              <a:buFont typeface="Arial" pitchFamily="34" charset="0"/>
              <a:buChar char="•"/>
            </a:pPr>
            <a:r>
              <a:rPr lang="en-US" altLang="ko-KR" sz="2200" dirty="0">
                <a:solidFill>
                  <a:prstClr val="black"/>
                </a:solidFill>
                <a:latin typeface="Calibri" pitchFamily="34" charset="0"/>
                <a:cs typeface="Calibri" pitchFamily="34" charset="0"/>
              </a:rPr>
              <a:t>Explore all possible thread scheduling cases </a:t>
            </a:r>
            <a:r>
              <a:rPr lang="en-US" altLang="ko-KR" dirty="0" smtClean="0">
                <a:solidFill>
                  <a:prstClr val="black"/>
                </a:solidFill>
                <a:latin typeface="Calibri" pitchFamily="34" charset="0"/>
                <a:cs typeface="Calibri" pitchFamily="34" charset="0"/>
              </a:rPr>
              <a:t>[CHESS, Fusion]</a:t>
            </a:r>
            <a:endParaRPr lang="en-US" altLang="ko-KR" sz="2200" dirty="0" smtClean="0">
              <a:solidFill>
                <a:prstClr val="black"/>
              </a:solidFill>
              <a:latin typeface="Calibri" pitchFamily="34" charset="0"/>
              <a:cs typeface="Calibri" pitchFamily="34" charset="0"/>
            </a:endParaRPr>
          </a:p>
          <a:p>
            <a:pPr marL="252000" indent="-252000">
              <a:spcBef>
                <a:spcPts val="300"/>
              </a:spcBef>
              <a:buFont typeface="Arial" pitchFamily="34" charset="0"/>
              <a:buChar char="•"/>
            </a:pPr>
            <a:r>
              <a:rPr lang="en-US" altLang="ko-KR" sz="2200" dirty="0" smtClean="0">
                <a:solidFill>
                  <a:prstClr val="black"/>
                </a:solidFill>
                <a:latin typeface="Calibri" pitchFamily="34" charset="0"/>
                <a:cs typeface="Calibri" pitchFamily="34" charset="0"/>
              </a:rPr>
              <a:t>Limitation:</a:t>
            </a:r>
            <a:r>
              <a:rPr lang="en-US" altLang="ko-KR" sz="2200" b="1" dirty="0" smtClean="0">
                <a:solidFill>
                  <a:prstClr val="black"/>
                </a:solidFill>
                <a:latin typeface="Calibri" pitchFamily="34" charset="0"/>
                <a:cs typeface="Calibri" pitchFamily="34" charset="0"/>
              </a:rPr>
              <a:t> limited </a:t>
            </a:r>
            <a:r>
              <a:rPr lang="en-US" altLang="ko-KR" sz="2200" b="1" dirty="0">
                <a:solidFill>
                  <a:prstClr val="black"/>
                </a:solidFill>
                <a:latin typeface="Calibri" pitchFamily="34" charset="0"/>
                <a:cs typeface="Calibri" pitchFamily="34" charset="0"/>
              </a:rPr>
              <a:t>scalability</a:t>
            </a:r>
          </a:p>
        </p:txBody>
      </p:sp>
      <p:sp>
        <p:nvSpPr>
          <p:cNvPr id="11" name="모서리가 둥근 직사각형 10"/>
          <p:cNvSpPr/>
          <p:nvPr/>
        </p:nvSpPr>
        <p:spPr>
          <a:xfrm>
            <a:off x="311154" y="3805397"/>
            <a:ext cx="4116830" cy="518914"/>
          </a:xfrm>
          <a:prstGeom prst="roundRect">
            <a:avLst>
              <a:gd name="adj" fmla="val 4909"/>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spcBef>
                <a:spcPts val="1200"/>
              </a:spcBef>
            </a:pPr>
            <a:r>
              <a:rPr lang="en-US" altLang="ko-KR" sz="2400" dirty="0" smtClean="0">
                <a:solidFill>
                  <a:prstClr val="white"/>
                </a:solidFill>
                <a:latin typeface="Calibri" pitchFamily="34" charset="0"/>
                <a:cs typeface="Calibri" pitchFamily="34" charset="0"/>
              </a:rPr>
              <a:t>Random testing</a:t>
            </a:r>
            <a:endParaRPr lang="en-US" altLang="ko-KR" sz="2400" dirty="0">
              <a:solidFill>
                <a:prstClr val="white"/>
              </a:solidFill>
              <a:latin typeface="Calibri" pitchFamily="34" charset="0"/>
              <a:cs typeface="Calibri" pitchFamily="34" charset="0"/>
            </a:endParaRPr>
          </a:p>
        </p:txBody>
      </p:sp>
      <p:sp>
        <p:nvSpPr>
          <p:cNvPr id="12" name="TextBox 11"/>
          <p:cNvSpPr txBox="1"/>
          <p:nvPr/>
        </p:nvSpPr>
        <p:spPr>
          <a:xfrm>
            <a:off x="323528" y="4329431"/>
            <a:ext cx="4324233" cy="1446550"/>
          </a:xfrm>
          <a:prstGeom prst="rect">
            <a:avLst/>
          </a:prstGeom>
          <a:noFill/>
        </p:spPr>
        <p:txBody>
          <a:bodyPr wrap="square" lIns="36000" rIns="36000" rtlCol="0">
            <a:spAutoFit/>
          </a:bodyPr>
          <a:lstStyle/>
          <a:p>
            <a:pPr marL="252000" indent="-252000">
              <a:spcBef>
                <a:spcPts val="300"/>
              </a:spcBef>
              <a:buFont typeface="Arial" pitchFamily="34" charset="0"/>
              <a:buChar char="•"/>
            </a:pPr>
            <a:r>
              <a:rPr lang="en-US" altLang="ko-KR" sz="2200" dirty="0" smtClean="0">
                <a:solidFill>
                  <a:prstClr val="black"/>
                </a:solidFill>
                <a:latin typeface="Calibri" pitchFamily="34" charset="0"/>
                <a:cs typeface="Calibri" pitchFamily="34" charset="0"/>
              </a:rPr>
              <a:t>Generate random thread scheduling  </a:t>
            </a:r>
            <a:r>
              <a:rPr lang="en-US" altLang="ko-KR" dirty="0" smtClean="0">
                <a:solidFill>
                  <a:prstClr val="black"/>
                </a:solidFill>
                <a:latin typeface="Calibri" pitchFamily="34" charset="0"/>
                <a:cs typeface="Calibri" pitchFamily="34" charset="0"/>
              </a:rPr>
              <a:t>[</a:t>
            </a:r>
            <a:r>
              <a:rPr lang="en-US" altLang="ko-KR" dirty="0" err="1" smtClean="0">
                <a:solidFill>
                  <a:prstClr val="black"/>
                </a:solidFill>
                <a:latin typeface="Calibri" pitchFamily="34" charset="0"/>
                <a:cs typeface="Calibri" pitchFamily="34" charset="0"/>
              </a:rPr>
              <a:t>ConTest</a:t>
            </a:r>
            <a:r>
              <a:rPr lang="en-US" altLang="ko-KR" dirty="0" smtClean="0">
                <a:solidFill>
                  <a:prstClr val="black"/>
                </a:solidFill>
                <a:latin typeface="Calibri" pitchFamily="34" charset="0"/>
                <a:cs typeface="Calibri" pitchFamily="34" charset="0"/>
              </a:rPr>
              <a:t>]</a:t>
            </a:r>
            <a:endParaRPr lang="en-US" altLang="ko-KR" dirty="0">
              <a:solidFill>
                <a:prstClr val="black"/>
              </a:solidFill>
              <a:latin typeface="Calibri" pitchFamily="34" charset="0"/>
              <a:cs typeface="Calibri" pitchFamily="34" charset="0"/>
            </a:endParaRPr>
          </a:p>
          <a:p>
            <a:pPr marL="285750" indent="-285750">
              <a:buFont typeface="Arial" pitchFamily="34" charset="0"/>
              <a:buChar char="•"/>
            </a:pPr>
            <a:r>
              <a:rPr lang="en-US" altLang="ko-KR" sz="2200" dirty="0" smtClean="0">
                <a:solidFill>
                  <a:prstClr val="black"/>
                </a:solidFill>
                <a:latin typeface="Calibri" pitchFamily="34" charset="0"/>
                <a:cs typeface="Calibri" pitchFamily="34" charset="0"/>
              </a:rPr>
              <a:t>Limitation:</a:t>
            </a:r>
            <a:r>
              <a:rPr lang="en-US" altLang="ko-KR" sz="2200" dirty="0" smtClean="0">
                <a:solidFill>
                  <a:srgbClr val="F79646">
                    <a:lumMod val="75000"/>
                  </a:srgbClr>
                </a:solidFill>
                <a:latin typeface="Calibri" pitchFamily="34" charset="0"/>
                <a:cs typeface="Calibri" pitchFamily="34" charset="0"/>
              </a:rPr>
              <a:t> </a:t>
            </a:r>
            <a:r>
              <a:rPr lang="en-US" altLang="ko-KR" sz="2200" b="1" dirty="0" smtClean="0">
                <a:solidFill>
                  <a:prstClr val="black"/>
                </a:solidFill>
                <a:latin typeface="Calibri" pitchFamily="34" charset="0"/>
                <a:cs typeface="Calibri" pitchFamily="34" charset="0"/>
              </a:rPr>
              <a:t>may not investigate</a:t>
            </a:r>
          </a:p>
          <a:p>
            <a:r>
              <a:rPr lang="en-US" altLang="ko-KR" sz="2200" b="1" dirty="0">
                <a:solidFill>
                  <a:prstClr val="black"/>
                </a:solidFill>
                <a:latin typeface="Calibri" pitchFamily="34" charset="0"/>
                <a:cs typeface="Calibri" pitchFamily="34" charset="0"/>
              </a:rPr>
              <a:t> </a:t>
            </a:r>
            <a:r>
              <a:rPr lang="en-US" altLang="ko-KR" sz="2200" b="1" dirty="0" smtClean="0">
                <a:solidFill>
                  <a:prstClr val="black"/>
                </a:solidFill>
                <a:latin typeface="Calibri" pitchFamily="34" charset="0"/>
                <a:cs typeface="Calibri" pitchFamily="34" charset="0"/>
              </a:rPr>
              <a:t>    new interleaving</a:t>
            </a:r>
            <a:endParaRPr lang="ko-KR" altLang="en-US" sz="2200" b="1" dirty="0">
              <a:solidFill>
                <a:prstClr val="black"/>
              </a:solidFill>
              <a:latin typeface="Calibri" pitchFamily="34" charset="0"/>
              <a:cs typeface="Calibri" pitchFamily="34" charset="0"/>
            </a:endParaRPr>
          </a:p>
        </p:txBody>
      </p:sp>
      <p:sp>
        <p:nvSpPr>
          <p:cNvPr id="2" name="모서리가 둥근 직사각형 1"/>
          <p:cNvSpPr/>
          <p:nvPr/>
        </p:nvSpPr>
        <p:spPr>
          <a:xfrm>
            <a:off x="311154" y="1315972"/>
            <a:ext cx="4104456" cy="2247106"/>
          </a:xfrm>
          <a:prstGeom prst="roundRect">
            <a:avLst>
              <a:gd name="adj" fmla="val 442"/>
            </a:avLst>
          </a:prstGeom>
          <a:noFill/>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solidFill>
                <a:prstClr val="white"/>
              </a:solidFill>
            </a:endParaRPr>
          </a:p>
        </p:txBody>
      </p:sp>
      <p:sp>
        <p:nvSpPr>
          <p:cNvPr id="3" name="직사각형 2"/>
          <p:cNvSpPr/>
          <p:nvPr/>
        </p:nvSpPr>
        <p:spPr>
          <a:xfrm>
            <a:off x="4716016" y="1310951"/>
            <a:ext cx="4176464" cy="226206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solidFill>
                <a:prstClr val="white"/>
              </a:solidFill>
            </a:endParaRPr>
          </a:p>
        </p:txBody>
      </p:sp>
      <p:sp>
        <p:nvSpPr>
          <p:cNvPr id="5" name="모서리가 둥근 직사각형 4"/>
          <p:cNvSpPr/>
          <p:nvPr/>
        </p:nvSpPr>
        <p:spPr>
          <a:xfrm>
            <a:off x="311154" y="3805397"/>
            <a:ext cx="4116830" cy="2386082"/>
          </a:xfrm>
          <a:prstGeom prst="roundRect">
            <a:avLst>
              <a:gd name="adj" fmla="val 2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 name="그룹 3"/>
          <p:cNvGrpSpPr/>
          <p:nvPr/>
        </p:nvGrpSpPr>
        <p:grpSpPr>
          <a:xfrm>
            <a:off x="4435489" y="4383137"/>
            <a:ext cx="4456991" cy="1280545"/>
            <a:chOff x="4435489" y="4383137"/>
            <a:chExt cx="4456991" cy="1280545"/>
          </a:xfrm>
        </p:grpSpPr>
        <p:sp>
          <p:nvSpPr>
            <p:cNvPr id="17" name="오른쪽 화살표 16"/>
            <p:cNvSpPr/>
            <p:nvPr/>
          </p:nvSpPr>
          <p:spPr>
            <a:xfrm>
              <a:off x="4435489" y="4653136"/>
              <a:ext cx="424544" cy="750755"/>
            </a:xfrm>
            <a:prstGeom prst="rightArrow">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solidFill>
                  <a:prstClr val="black"/>
                </a:solidFill>
              </a:endParaRPr>
            </a:p>
          </p:txBody>
        </p:sp>
        <p:sp>
          <p:nvSpPr>
            <p:cNvPr id="18" name="직사각형 17"/>
            <p:cNvSpPr/>
            <p:nvPr/>
          </p:nvSpPr>
          <p:spPr>
            <a:xfrm>
              <a:off x="4860032" y="4383137"/>
              <a:ext cx="4032448" cy="1280545"/>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5000"/>
                </a:lnSpc>
              </a:pPr>
              <a:r>
                <a:rPr lang="en-US" altLang="ko-KR" sz="2400" b="1" dirty="0" smtClean="0">
                  <a:solidFill>
                    <a:srgbClr val="C0504D"/>
                  </a:solidFill>
                  <a:latin typeface="Calibri" pitchFamily="34" charset="0"/>
                  <a:cs typeface="Calibri" pitchFamily="34" charset="0"/>
                </a:rPr>
                <a:t>Direct thread scheduling </a:t>
              </a:r>
            </a:p>
            <a:p>
              <a:pPr algn="ctr">
                <a:lnSpc>
                  <a:spcPct val="125000"/>
                </a:lnSpc>
              </a:pPr>
              <a:r>
                <a:rPr lang="en-US" altLang="ko-KR" sz="2400" b="1" dirty="0" smtClean="0">
                  <a:solidFill>
                    <a:srgbClr val="C0504D"/>
                  </a:solidFill>
                  <a:latin typeface="Calibri" pitchFamily="34" charset="0"/>
                  <a:cs typeface="Calibri" pitchFamily="34" charset="0"/>
                </a:rPr>
                <a:t>for high test coverage </a:t>
              </a:r>
              <a:endParaRPr lang="ko-KR" altLang="en-US" sz="2400" b="1" dirty="0">
                <a:solidFill>
                  <a:srgbClr val="C0504D"/>
                </a:solidFill>
                <a:latin typeface="Calibri" pitchFamily="34" charset="0"/>
                <a:cs typeface="Calibri" pitchFamily="34" charset="0"/>
              </a:endParaRPr>
            </a:p>
          </p:txBody>
        </p:sp>
      </p:grpSp>
      <p:sp>
        <p:nvSpPr>
          <p:cNvPr id="7" name="모서리가 둥근 직사각형 6"/>
          <p:cNvSpPr/>
          <p:nvPr/>
        </p:nvSpPr>
        <p:spPr>
          <a:xfrm>
            <a:off x="311154" y="1315971"/>
            <a:ext cx="4104456" cy="518914"/>
          </a:xfrm>
          <a:prstGeom prst="roundRect">
            <a:avLst>
              <a:gd name="adj" fmla="val 4909"/>
            </a:avLst>
          </a:prstGeom>
          <a:solidFill>
            <a:schemeClr val="accent5">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t"/>
          <a:lstStyle/>
          <a:p>
            <a:pPr algn="ctr">
              <a:spcBef>
                <a:spcPts val="1200"/>
              </a:spcBef>
            </a:pPr>
            <a:r>
              <a:rPr lang="en-US" altLang="ko-KR" sz="2400" dirty="0">
                <a:solidFill>
                  <a:prstClr val="white"/>
                </a:solidFill>
                <a:latin typeface="Calibri" pitchFamily="34" charset="0"/>
                <a:cs typeface="Calibri" pitchFamily="34" charset="0"/>
              </a:rPr>
              <a:t>Pattern-based bug </a:t>
            </a:r>
            <a:r>
              <a:rPr lang="en-US" altLang="ko-KR" sz="2400" dirty="0" smtClean="0">
                <a:solidFill>
                  <a:prstClr val="white"/>
                </a:solidFill>
                <a:latin typeface="Calibri" pitchFamily="34" charset="0"/>
                <a:cs typeface="Calibri" pitchFamily="34" charset="0"/>
              </a:rPr>
              <a:t>detection</a:t>
            </a:r>
            <a:endParaRPr lang="en-US" altLang="ko-KR" sz="2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223101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2" grpId="0" animBg="1"/>
      <p:bldP spid="3"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모서리가 둥근 직사각형 33"/>
          <p:cNvSpPr/>
          <p:nvPr/>
        </p:nvSpPr>
        <p:spPr>
          <a:xfrm>
            <a:off x="467544" y="1412776"/>
            <a:ext cx="3988287" cy="2632124"/>
          </a:xfrm>
          <a:prstGeom prst="roundRect">
            <a:avLst>
              <a:gd name="adj" fmla="val 3103"/>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제목 1"/>
          <p:cNvSpPr>
            <a:spLocks noGrp="1"/>
          </p:cNvSpPr>
          <p:nvPr>
            <p:ph type="title"/>
          </p:nvPr>
        </p:nvSpPr>
        <p:spPr>
          <a:xfrm>
            <a:off x="45720" y="274638"/>
            <a:ext cx="9052560" cy="1143000"/>
          </a:xfrm>
        </p:spPr>
        <p:txBody>
          <a:bodyPr>
            <a:normAutofit/>
          </a:bodyPr>
          <a:lstStyle/>
          <a:p>
            <a:r>
              <a:rPr lang="en-US" altLang="ko-KR" sz="3600" dirty="0" smtClean="0"/>
              <a:t>Challenge: Thread Schedule Generation</a:t>
            </a:r>
            <a:endParaRPr lang="ko-KR" altLang="en-US" sz="3600" dirty="0"/>
          </a:p>
        </p:txBody>
      </p:sp>
      <p:sp>
        <p:nvSpPr>
          <p:cNvPr id="3" name="내용 개체 틀 2"/>
          <p:cNvSpPr>
            <a:spLocks noGrp="1"/>
          </p:cNvSpPr>
          <p:nvPr>
            <p:ph idx="1"/>
          </p:nvPr>
        </p:nvSpPr>
        <p:spPr>
          <a:xfrm>
            <a:off x="434292" y="4509120"/>
            <a:ext cx="8258790" cy="1583133"/>
          </a:xfrm>
        </p:spPr>
        <p:txBody>
          <a:bodyPr>
            <a:noAutofit/>
          </a:bodyPr>
          <a:lstStyle/>
          <a:p>
            <a:pPr algn="just">
              <a:spcBef>
                <a:spcPts val="0"/>
              </a:spcBef>
            </a:pPr>
            <a:r>
              <a:rPr lang="en-US" altLang="ko-KR" sz="2400" dirty="0" smtClean="0"/>
              <a:t>The basic thread scheduler repeats similar schedules </a:t>
            </a:r>
            <a:r>
              <a:rPr lang="en-US" altLang="ko-KR" sz="2400" dirty="0"/>
              <a:t>in a fixed environment </a:t>
            </a:r>
            <a:endParaRPr lang="en-US" altLang="ko-KR" sz="2400" dirty="0" smtClean="0"/>
          </a:p>
          <a:p>
            <a:pPr algn="just">
              <a:spcBef>
                <a:spcPts val="0"/>
              </a:spcBef>
            </a:pPr>
            <a:r>
              <a:rPr lang="en-US" altLang="ko-KR" sz="2400" dirty="0" smtClean="0"/>
              <a:t>Testing with </a:t>
            </a:r>
            <a:r>
              <a:rPr lang="en-US" altLang="ko-KR" sz="2400" b="1" dirty="0" smtClean="0"/>
              <a:t>the basic thread scheduler</a:t>
            </a:r>
            <a:r>
              <a:rPr lang="en-US" altLang="ko-KR" sz="2400" dirty="0" smtClean="0"/>
              <a:t> is </a:t>
            </a:r>
            <a:r>
              <a:rPr lang="en-US" altLang="ko-KR" sz="2400" b="1" dirty="0" smtClean="0"/>
              <a:t>not effective to generate diverse schedules</a:t>
            </a:r>
            <a:r>
              <a:rPr lang="en-US" altLang="ko-KR" sz="2400" dirty="0" smtClean="0"/>
              <a:t>, possible for field environments</a:t>
            </a:r>
            <a:endParaRPr lang="ko-KR" altLang="en-US" sz="2400" dirty="0"/>
          </a:p>
        </p:txBody>
      </p:sp>
      <p:sp>
        <p:nvSpPr>
          <p:cNvPr id="4" name="날짜 개체 틀 3"/>
          <p:cNvSpPr>
            <a:spLocks noGrp="1"/>
          </p:cNvSpPr>
          <p:nvPr>
            <p:ph type="dt" sz="half" idx="10"/>
          </p:nvPr>
        </p:nvSpPr>
        <p:spPr/>
        <p:txBody>
          <a:bodyPr/>
          <a:lstStyle/>
          <a:p>
            <a:fld id="{DF72A486-02EE-48D4-A7E6-47C014CE43BE}"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33</a:t>
            </a:fld>
            <a:endParaRPr lang="ko-KR" altLang="en-US">
              <a:solidFill>
                <a:prstClr val="black">
                  <a:lumMod val="75000"/>
                  <a:lumOff val="25000"/>
                </a:prstClr>
              </a:solidFill>
            </a:endParaRPr>
          </a:p>
        </p:txBody>
      </p:sp>
      <p:graphicFrame>
        <p:nvGraphicFramePr>
          <p:cNvPr id="7" name="표 6"/>
          <p:cNvGraphicFramePr>
            <a:graphicFrameLocks noGrp="1"/>
          </p:cNvGraphicFramePr>
          <p:nvPr>
            <p:extLst/>
          </p:nvPr>
        </p:nvGraphicFramePr>
        <p:xfrm>
          <a:off x="827584" y="1687635"/>
          <a:ext cx="1845205" cy="370840"/>
        </p:xfrm>
        <a:graphic>
          <a:graphicData uri="http://schemas.openxmlformats.org/drawingml/2006/table">
            <a:tbl>
              <a:tblPr firstRow="1" bandRow="1">
                <a:tableStyleId>{5C22544A-7EE6-4342-B048-85BDC9FD1C3A}</a:tableStyleId>
              </a:tblPr>
              <a:tblGrid>
                <a:gridCol w="369041"/>
                <a:gridCol w="369041"/>
                <a:gridCol w="369041"/>
                <a:gridCol w="369041"/>
                <a:gridCol w="369041"/>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8" name="표 7"/>
          <p:cNvGraphicFramePr>
            <a:graphicFrameLocks noGrp="1"/>
          </p:cNvGraphicFramePr>
          <p:nvPr>
            <p:extLst/>
          </p:nvPr>
        </p:nvGraphicFramePr>
        <p:xfrm>
          <a:off x="827584" y="2413541"/>
          <a:ext cx="1845205" cy="370840"/>
        </p:xfrm>
        <a:graphic>
          <a:graphicData uri="http://schemas.openxmlformats.org/drawingml/2006/table">
            <a:tbl>
              <a:tblPr firstRow="1" bandRow="1">
                <a:tableStyleId>{5C22544A-7EE6-4342-B048-85BDC9FD1C3A}</a:tableStyleId>
              </a:tblPr>
              <a:tblGrid>
                <a:gridCol w="369041"/>
                <a:gridCol w="369041"/>
                <a:gridCol w="369041"/>
                <a:gridCol w="369041"/>
                <a:gridCol w="369041"/>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bl>
          </a:graphicData>
        </a:graphic>
      </p:graphicFrame>
      <p:graphicFrame>
        <p:nvGraphicFramePr>
          <p:cNvPr id="9" name="표 8"/>
          <p:cNvGraphicFramePr>
            <a:graphicFrameLocks noGrp="1"/>
          </p:cNvGraphicFramePr>
          <p:nvPr>
            <p:extLst/>
          </p:nvPr>
        </p:nvGraphicFramePr>
        <p:xfrm>
          <a:off x="827584" y="3180690"/>
          <a:ext cx="1845205" cy="370840"/>
        </p:xfrm>
        <a:graphic>
          <a:graphicData uri="http://schemas.openxmlformats.org/drawingml/2006/table">
            <a:tbl>
              <a:tblPr firstRow="1" bandRow="1">
                <a:tableStyleId>{5C22544A-7EE6-4342-B048-85BDC9FD1C3A}</a:tableStyleId>
              </a:tblPr>
              <a:tblGrid>
                <a:gridCol w="369041"/>
                <a:gridCol w="369041"/>
                <a:gridCol w="369041"/>
                <a:gridCol w="369041"/>
                <a:gridCol w="369041"/>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10" name="타원 9"/>
          <p:cNvSpPr/>
          <p:nvPr/>
        </p:nvSpPr>
        <p:spPr>
          <a:xfrm>
            <a:off x="2915816" y="1984136"/>
            <a:ext cx="1245954" cy="1245954"/>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80000"/>
              </a:lnSpc>
            </a:pPr>
            <a:r>
              <a:rPr lang="en-US" altLang="ko-KR" sz="1600" dirty="0" smtClean="0">
                <a:solidFill>
                  <a:prstClr val="black"/>
                </a:solidFill>
                <a:latin typeface="Calibri" panose="020F0502020204030204" pitchFamily="34" charset="0"/>
              </a:rPr>
              <a:t>Thread</a:t>
            </a:r>
          </a:p>
          <a:p>
            <a:pPr algn="ctr">
              <a:lnSpc>
                <a:spcPct val="80000"/>
              </a:lnSpc>
            </a:pPr>
            <a:r>
              <a:rPr lang="en-US" altLang="ko-KR" sz="1600" dirty="0" smtClean="0">
                <a:solidFill>
                  <a:prstClr val="black"/>
                </a:solidFill>
                <a:latin typeface="Calibri" panose="020F0502020204030204" pitchFamily="34" charset="0"/>
              </a:rPr>
              <a:t>scheduler</a:t>
            </a:r>
            <a:endParaRPr lang="ko-KR" altLang="en-US" sz="1600" dirty="0">
              <a:solidFill>
                <a:prstClr val="black"/>
              </a:solidFill>
              <a:latin typeface="Calibri" panose="020F0502020204030204" pitchFamily="34" charset="0"/>
            </a:endParaRPr>
          </a:p>
        </p:txBody>
      </p:sp>
      <p:cxnSp>
        <p:nvCxnSpPr>
          <p:cNvPr id="12" name="직선 화살표 연결선 11"/>
          <p:cNvCxnSpPr>
            <a:stCxn id="7" idx="3"/>
            <a:endCxn id="10" idx="1"/>
          </p:cNvCxnSpPr>
          <p:nvPr/>
        </p:nvCxnSpPr>
        <p:spPr>
          <a:xfrm>
            <a:off x="2672789" y="1873055"/>
            <a:ext cx="425493" cy="29354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8" idx="3"/>
            <a:endCxn id="10" idx="2"/>
          </p:cNvCxnSpPr>
          <p:nvPr/>
        </p:nvCxnSpPr>
        <p:spPr>
          <a:xfrm>
            <a:off x="2672789" y="2598961"/>
            <a:ext cx="243027" cy="81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9" idx="3"/>
            <a:endCxn id="10" idx="3"/>
          </p:cNvCxnSpPr>
          <p:nvPr/>
        </p:nvCxnSpPr>
        <p:spPr>
          <a:xfrm flipV="1">
            <a:off x="2672789" y="3047624"/>
            <a:ext cx="425493" cy="31848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0" name="표 19"/>
          <p:cNvGraphicFramePr>
            <a:graphicFrameLocks noGrp="1"/>
          </p:cNvGraphicFramePr>
          <p:nvPr>
            <p:extLst/>
          </p:nvPr>
        </p:nvGraphicFramePr>
        <p:xfrm>
          <a:off x="4788020" y="2376937"/>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3" name="TextBox 22"/>
          <p:cNvSpPr txBox="1"/>
          <p:nvPr/>
        </p:nvSpPr>
        <p:spPr>
          <a:xfrm>
            <a:off x="827584" y="1412776"/>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Thread-1</a:t>
            </a:r>
            <a:endParaRPr lang="ko-KR" altLang="en-US" sz="1600" i="1" dirty="0">
              <a:solidFill>
                <a:prstClr val="black"/>
              </a:solidFill>
              <a:latin typeface="Calibri" panose="020F0502020204030204" pitchFamily="34" charset="0"/>
            </a:endParaRPr>
          </a:p>
        </p:txBody>
      </p:sp>
      <p:sp>
        <p:nvSpPr>
          <p:cNvPr id="24" name="TextBox 23"/>
          <p:cNvSpPr txBox="1"/>
          <p:nvPr/>
        </p:nvSpPr>
        <p:spPr>
          <a:xfrm>
            <a:off x="827584" y="2132856"/>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Thread-2</a:t>
            </a:r>
            <a:endParaRPr lang="ko-KR" altLang="en-US" sz="1600" i="1" dirty="0">
              <a:solidFill>
                <a:prstClr val="black"/>
              </a:solidFill>
              <a:latin typeface="Calibri" panose="020F0502020204030204" pitchFamily="34" charset="0"/>
            </a:endParaRPr>
          </a:p>
        </p:txBody>
      </p:sp>
      <p:sp>
        <p:nvSpPr>
          <p:cNvPr id="25" name="TextBox 24"/>
          <p:cNvSpPr txBox="1"/>
          <p:nvPr/>
        </p:nvSpPr>
        <p:spPr>
          <a:xfrm>
            <a:off x="827584" y="2924944"/>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Thread-3</a:t>
            </a:r>
            <a:endParaRPr lang="ko-KR" altLang="en-US" sz="1600" i="1" dirty="0">
              <a:solidFill>
                <a:prstClr val="black"/>
              </a:solidFill>
              <a:latin typeface="Calibri" panose="020F0502020204030204" pitchFamily="34" charset="0"/>
            </a:endParaRPr>
          </a:p>
        </p:txBody>
      </p:sp>
      <p:sp>
        <p:nvSpPr>
          <p:cNvPr id="28" name="오른쪽 화살표 27"/>
          <p:cNvSpPr/>
          <p:nvPr/>
        </p:nvSpPr>
        <p:spPr>
          <a:xfrm>
            <a:off x="4305786" y="2420079"/>
            <a:ext cx="410230" cy="36980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TextBox 28"/>
          <p:cNvSpPr txBox="1"/>
          <p:nvPr/>
        </p:nvSpPr>
        <p:spPr>
          <a:xfrm>
            <a:off x="4788024" y="2038383"/>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execution-1</a:t>
            </a:r>
            <a:endParaRPr lang="ko-KR" altLang="en-US" sz="1600" i="1" dirty="0">
              <a:solidFill>
                <a:prstClr val="black"/>
              </a:solidFill>
              <a:latin typeface="Calibri" panose="020F0502020204030204" pitchFamily="34" charset="0"/>
            </a:endParaRPr>
          </a:p>
        </p:txBody>
      </p:sp>
      <p:graphicFrame>
        <p:nvGraphicFramePr>
          <p:cNvPr id="30" name="표 29"/>
          <p:cNvGraphicFramePr>
            <a:graphicFrameLocks noGrp="1"/>
          </p:cNvGraphicFramePr>
          <p:nvPr>
            <p:extLst/>
          </p:nvPr>
        </p:nvGraphicFramePr>
        <p:xfrm>
          <a:off x="4788024" y="3158225"/>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31" name="TextBox 30"/>
          <p:cNvSpPr txBox="1"/>
          <p:nvPr/>
        </p:nvSpPr>
        <p:spPr>
          <a:xfrm>
            <a:off x="4788028" y="2819671"/>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execution-2</a:t>
            </a:r>
            <a:endParaRPr lang="ko-KR" altLang="en-US" sz="1600" i="1" dirty="0">
              <a:solidFill>
                <a:prstClr val="black"/>
              </a:solidFill>
              <a:latin typeface="Calibri" panose="020F0502020204030204" pitchFamily="34" charset="0"/>
            </a:endParaRPr>
          </a:p>
        </p:txBody>
      </p:sp>
      <p:graphicFrame>
        <p:nvGraphicFramePr>
          <p:cNvPr id="32" name="표 31"/>
          <p:cNvGraphicFramePr>
            <a:graphicFrameLocks noGrp="1"/>
          </p:cNvGraphicFramePr>
          <p:nvPr>
            <p:extLst/>
          </p:nvPr>
        </p:nvGraphicFramePr>
        <p:xfrm>
          <a:off x="4788024" y="3939627"/>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33" name="TextBox 32"/>
          <p:cNvSpPr txBox="1"/>
          <p:nvPr/>
        </p:nvSpPr>
        <p:spPr>
          <a:xfrm>
            <a:off x="4788028" y="3601073"/>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execution-3</a:t>
            </a:r>
            <a:endParaRPr lang="ko-KR" altLang="en-US" sz="1600" i="1" dirty="0">
              <a:solidFill>
                <a:prstClr val="black"/>
              </a:solidFill>
              <a:latin typeface="Calibri" panose="020F0502020204030204" pitchFamily="34" charset="0"/>
            </a:endParaRPr>
          </a:p>
        </p:txBody>
      </p:sp>
      <p:sp>
        <p:nvSpPr>
          <p:cNvPr id="35" name="TextBox 34"/>
          <p:cNvSpPr txBox="1"/>
          <p:nvPr/>
        </p:nvSpPr>
        <p:spPr>
          <a:xfrm>
            <a:off x="467544" y="3747576"/>
            <a:ext cx="2417991" cy="338554"/>
          </a:xfrm>
          <a:prstGeom prst="rect">
            <a:avLst/>
          </a:prstGeom>
          <a:noFill/>
        </p:spPr>
        <p:txBody>
          <a:bodyPr wrap="square" rtlCol="0">
            <a:spAutoFit/>
          </a:bodyPr>
          <a:lstStyle/>
          <a:p>
            <a:r>
              <a:rPr lang="en-US" altLang="ko-KR" sz="1600" i="1" dirty="0" smtClean="0">
                <a:solidFill>
                  <a:prstClr val="black"/>
                </a:solidFill>
                <a:latin typeface="Calibri" panose="020F0502020204030204" pitchFamily="34" charset="0"/>
              </a:rPr>
              <a:t>Testing environment</a:t>
            </a:r>
            <a:endParaRPr lang="ko-KR" altLang="en-US" sz="16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25422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모서리가 둥근 직사각형 33"/>
          <p:cNvSpPr/>
          <p:nvPr/>
        </p:nvSpPr>
        <p:spPr>
          <a:xfrm>
            <a:off x="307572" y="1953453"/>
            <a:ext cx="4148260" cy="2482913"/>
          </a:xfrm>
          <a:prstGeom prst="roundRect">
            <a:avLst>
              <a:gd name="adj" fmla="val 3103"/>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제목 1"/>
          <p:cNvSpPr>
            <a:spLocks noGrp="1"/>
          </p:cNvSpPr>
          <p:nvPr>
            <p:ph type="title"/>
          </p:nvPr>
        </p:nvSpPr>
        <p:spPr>
          <a:xfrm>
            <a:off x="45720" y="274638"/>
            <a:ext cx="9052560" cy="1143000"/>
          </a:xfrm>
        </p:spPr>
        <p:txBody>
          <a:bodyPr>
            <a:normAutofit/>
          </a:bodyPr>
          <a:lstStyle/>
          <a:p>
            <a:r>
              <a:rPr lang="en-US" altLang="ko-KR" sz="3600" dirty="0" smtClean="0"/>
              <a:t>Limitation of Random Testing Technique</a:t>
            </a:r>
            <a:endParaRPr lang="ko-KR" altLang="en-US" sz="3600" dirty="0"/>
          </a:p>
        </p:txBody>
      </p:sp>
      <p:sp>
        <p:nvSpPr>
          <p:cNvPr id="3" name="내용 개체 틀 2"/>
          <p:cNvSpPr>
            <a:spLocks noGrp="1"/>
          </p:cNvSpPr>
          <p:nvPr>
            <p:ph idx="1"/>
          </p:nvPr>
        </p:nvSpPr>
        <p:spPr>
          <a:xfrm>
            <a:off x="323528" y="4637255"/>
            <a:ext cx="8445624" cy="1456041"/>
          </a:xfrm>
        </p:spPr>
        <p:txBody>
          <a:bodyPr>
            <a:noAutofit/>
          </a:bodyPr>
          <a:lstStyle/>
          <a:p>
            <a:pPr marL="0" indent="0">
              <a:buNone/>
            </a:pPr>
            <a:r>
              <a:rPr lang="en-US" altLang="ko-KR" sz="2400" dirty="0" smtClean="0"/>
              <a:t>Limitation</a:t>
            </a:r>
          </a:p>
          <a:p>
            <a:r>
              <a:rPr lang="en-US" altLang="ko-KR" sz="2400" dirty="0" smtClean="0"/>
              <a:t>The probability to cover subtle behavior may be very low</a:t>
            </a:r>
          </a:p>
          <a:p>
            <a:r>
              <a:rPr lang="en-US" altLang="ko-KR" sz="2400" dirty="0" smtClean="0"/>
              <a:t>No guarantee that the technique keeps discover new behaviors</a:t>
            </a:r>
            <a:endParaRPr lang="ko-KR" altLang="en-US" sz="2400" dirty="0"/>
          </a:p>
        </p:txBody>
      </p:sp>
      <p:sp>
        <p:nvSpPr>
          <p:cNvPr id="4" name="날짜 개체 틀 3"/>
          <p:cNvSpPr>
            <a:spLocks noGrp="1"/>
          </p:cNvSpPr>
          <p:nvPr>
            <p:ph type="dt" sz="half" idx="10"/>
          </p:nvPr>
        </p:nvSpPr>
        <p:spPr/>
        <p:txBody>
          <a:bodyPr/>
          <a:lstStyle/>
          <a:p>
            <a:fld id="{EA84B7C5-3CDA-43BB-BF2F-61B10474E009}"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34</a:t>
            </a:fld>
            <a:endParaRPr lang="ko-KR" altLang="en-US">
              <a:solidFill>
                <a:prstClr val="black">
                  <a:lumMod val="75000"/>
                  <a:lumOff val="25000"/>
                </a:prstClr>
              </a:solidFill>
            </a:endParaRPr>
          </a:p>
        </p:txBody>
      </p:sp>
      <p:graphicFrame>
        <p:nvGraphicFramePr>
          <p:cNvPr id="7" name="표 6"/>
          <p:cNvGraphicFramePr>
            <a:graphicFrameLocks noGrp="1"/>
          </p:cNvGraphicFramePr>
          <p:nvPr>
            <p:extLst/>
          </p:nvPr>
        </p:nvGraphicFramePr>
        <p:xfrm>
          <a:off x="467544" y="2228312"/>
          <a:ext cx="2349263" cy="370840"/>
        </p:xfrm>
        <a:graphic>
          <a:graphicData uri="http://schemas.openxmlformats.org/drawingml/2006/table">
            <a:tbl>
              <a:tblPr firstRow="1" bandRow="1">
                <a:tableStyleId>{5C22544A-7EE6-4342-B048-85BDC9FD1C3A}</a:tableStyleId>
              </a:tblPr>
              <a:tblGrid>
                <a:gridCol w="335609"/>
                <a:gridCol w="335609"/>
                <a:gridCol w="335609"/>
                <a:gridCol w="335609"/>
                <a:gridCol w="335609"/>
                <a:gridCol w="335609"/>
                <a:gridCol w="335609"/>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8" name="표 7"/>
          <p:cNvGraphicFramePr>
            <a:graphicFrameLocks noGrp="1"/>
          </p:cNvGraphicFramePr>
          <p:nvPr>
            <p:extLst/>
          </p:nvPr>
        </p:nvGraphicFramePr>
        <p:xfrm>
          <a:off x="467544" y="2954218"/>
          <a:ext cx="2349263" cy="370840"/>
        </p:xfrm>
        <a:graphic>
          <a:graphicData uri="http://schemas.openxmlformats.org/drawingml/2006/table">
            <a:tbl>
              <a:tblPr firstRow="1" bandRow="1">
                <a:tableStyleId>{5C22544A-7EE6-4342-B048-85BDC9FD1C3A}</a:tableStyleId>
              </a:tblPr>
              <a:tblGrid>
                <a:gridCol w="335609"/>
                <a:gridCol w="335609"/>
                <a:gridCol w="335609"/>
                <a:gridCol w="335609"/>
                <a:gridCol w="335609"/>
                <a:gridCol w="335609"/>
                <a:gridCol w="335609"/>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bl>
          </a:graphicData>
        </a:graphic>
      </p:graphicFrame>
      <p:graphicFrame>
        <p:nvGraphicFramePr>
          <p:cNvPr id="9" name="표 8"/>
          <p:cNvGraphicFramePr>
            <a:graphicFrameLocks noGrp="1"/>
          </p:cNvGraphicFramePr>
          <p:nvPr>
            <p:extLst/>
          </p:nvPr>
        </p:nvGraphicFramePr>
        <p:xfrm>
          <a:off x="467544" y="3721367"/>
          <a:ext cx="2349263" cy="370840"/>
        </p:xfrm>
        <a:graphic>
          <a:graphicData uri="http://schemas.openxmlformats.org/drawingml/2006/table">
            <a:tbl>
              <a:tblPr firstRow="1" bandRow="1">
                <a:tableStyleId>{5C22544A-7EE6-4342-B048-85BDC9FD1C3A}</a:tableStyleId>
              </a:tblPr>
              <a:tblGrid>
                <a:gridCol w="335609"/>
                <a:gridCol w="335609"/>
                <a:gridCol w="335609"/>
                <a:gridCol w="335609"/>
                <a:gridCol w="335609"/>
                <a:gridCol w="335609"/>
                <a:gridCol w="335609"/>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타원 9"/>
          <p:cNvSpPr/>
          <p:nvPr/>
        </p:nvSpPr>
        <p:spPr>
          <a:xfrm>
            <a:off x="3059832" y="2524813"/>
            <a:ext cx="1245954" cy="1245954"/>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80000"/>
              </a:lnSpc>
            </a:pPr>
            <a:r>
              <a:rPr lang="en-US" altLang="ko-KR" sz="1600" dirty="0" smtClean="0">
                <a:solidFill>
                  <a:prstClr val="black"/>
                </a:solidFill>
                <a:latin typeface="Calibri" panose="020F0502020204030204" pitchFamily="34" charset="0"/>
              </a:rPr>
              <a:t>Thread</a:t>
            </a:r>
          </a:p>
          <a:p>
            <a:pPr algn="ctr">
              <a:lnSpc>
                <a:spcPct val="80000"/>
              </a:lnSpc>
            </a:pPr>
            <a:r>
              <a:rPr lang="en-US" altLang="ko-KR" sz="1600" dirty="0" smtClean="0">
                <a:solidFill>
                  <a:prstClr val="black"/>
                </a:solidFill>
                <a:latin typeface="Calibri" panose="020F0502020204030204" pitchFamily="34" charset="0"/>
              </a:rPr>
              <a:t>scheduler</a:t>
            </a:r>
            <a:endParaRPr lang="ko-KR" altLang="en-US" sz="1600" dirty="0">
              <a:solidFill>
                <a:prstClr val="black"/>
              </a:solidFill>
              <a:latin typeface="Calibri" panose="020F0502020204030204" pitchFamily="34" charset="0"/>
            </a:endParaRPr>
          </a:p>
        </p:txBody>
      </p:sp>
      <p:cxnSp>
        <p:nvCxnSpPr>
          <p:cNvPr id="12" name="직선 화살표 연결선 11"/>
          <p:cNvCxnSpPr>
            <a:stCxn id="7" idx="3"/>
            <a:endCxn id="10" idx="1"/>
          </p:cNvCxnSpPr>
          <p:nvPr/>
        </p:nvCxnSpPr>
        <p:spPr>
          <a:xfrm>
            <a:off x="2816807" y="2413732"/>
            <a:ext cx="425491" cy="29354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8" idx="3"/>
            <a:endCxn id="10" idx="2"/>
          </p:cNvCxnSpPr>
          <p:nvPr/>
        </p:nvCxnSpPr>
        <p:spPr>
          <a:xfrm>
            <a:off x="2816807" y="3139638"/>
            <a:ext cx="243025" cy="81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9" idx="3"/>
            <a:endCxn id="10" idx="3"/>
          </p:cNvCxnSpPr>
          <p:nvPr/>
        </p:nvCxnSpPr>
        <p:spPr>
          <a:xfrm flipV="1">
            <a:off x="2816807" y="3588301"/>
            <a:ext cx="425491" cy="31848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0" name="표 19"/>
          <p:cNvGraphicFramePr>
            <a:graphicFrameLocks noGrp="1"/>
          </p:cNvGraphicFramePr>
          <p:nvPr>
            <p:extLst/>
          </p:nvPr>
        </p:nvGraphicFramePr>
        <p:xfrm>
          <a:off x="4788020" y="2612211"/>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3" name="TextBox 22"/>
          <p:cNvSpPr txBox="1"/>
          <p:nvPr/>
        </p:nvSpPr>
        <p:spPr>
          <a:xfrm>
            <a:off x="467544" y="1953453"/>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Thread-1</a:t>
            </a:r>
            <a:endParaRPr lang="ko-KR" altLang="en-US" sz="1600" i="1" dirty="0">
              <a:solidFill>
                <a:prstClr val="black"/>
              </a:solidFill>
              <a:latin typeface="Calibri" panose="020F0502020204030204" pitchFamily="34" charset="0"/>
            </a:endParaRPr>
          </a:p>
        </p:txBody>
      </p:sp>
      <p:sp>
        <p:nvSpPr>
          <p:cNvPr id="24" name="TextBox 23"/>
          <p:cNvSpPr txBox="1"/>
          <p:nvPr/>
        </p:nvSpPr>
        <p:spPr>
          <a:xfrm>
            <a:off x="467544" y="2673533"/>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Thread-2</a:t>
            </a:r>
            <a:endParaRPr lang="ko-KR" altLang="en-US" sz="1600" i="1" dirty="0">
              <a:solidFill>
                <a:prstClr val="black"/>
              </a:solidFill>
              <a:latin typeface="Calibri" panose="020F0502020204030204" pitchFamily="34" charset="0"/>
            </a:endParaRPr>
          </a:p>
        </p:txBody>
      </p:sp>
      <p:sp>
        <p:nvSpPr>
          <p:cNvPr id="25" name="TextBox 24"/>
          <p:cNvSpPr txBox="1"/>
          <p:nvPr/>
        </p:nvSpPr>
        <p:spPr>
          <a:xfrm>
            <a:off x="467544" y="3465621"/>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Thread-3</a:t>
            </a:r>
            <a:endParaRPr lang="ko-KR" altLang="en-US" sz="1600" i="1" dirty="0">
              <a:solidFill>
                <a:prstClr val="black"/>
              </a:solidFill>
              <a:latin typeface="Calibri" panose="020F0502020204030204" pitchFamily="34" charset="0"/>
            </a:endParaRPr>
          </a:p>
        </p:txBody>
      </p:sp>
      <p:sp>
        <p:nvSpPr>
          <p:cNvPr id="28" name="오른쪽 화살표 27"/>
          <p:cNvSpPr/>
          <p:nvPr/>
        </p:nvSpPr>
        <p:spPr>
          <a:xfrm>
            <a:off x="4376983" y="2960756"/>
            <a:ext cx="339033" cy="36980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TextBox 28"/>
          <p:cNvSpPr txBox="1"/>
          <p:nvPr/>
        </p:nvSpPr>
        <p:spPr>
          <a:xfrm>
            <a:off x="4788024" y="2273657"/>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execution-1</a:t>
            </a:r>
            <a:endParaRPr lang="ko-KR" altLang="en-US" sz="1600" i="1" dirty="0">
              <a:solidFill>
                <a:prstClr val="black"/>
              </a:solidFill>
              <a:latin typeface="Calibri" panose="020F0502020204030204" pitchFamily="34" charset="0"/>
            </a:endParaRPr>
          </a:p>
        </p:txBody>
      </p:sp>
      <p:sp>
        <p:nvSpPr>
          <p:cNvPr id="31" name="TextBox 30"/>
          <p:cNvSpPr txBox="1"/>
          <p:nvPr/>
        </p:nvSpPr>
        <p:spPr>
          <a:xfrm>
            <a:off x="4788028" y="3054945"/>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execution-2</a:t>
            </a:r>
            <a:endParaRPr lang="ko-KR" altLang="en-US" sz="1600" i="1" dirty="0">
              <a:solidFill>
                <a:prstClr val="black"/>
              </a:solidFill>
              <a:latin typeface="Calibri" panose="020F0502020204030204" pitchFamily="34" charset="0"/>
            </a:endParaRPr>
          </a:p>
        </p:txBody>
      </p:sp>
      <p:sp>
        <p:nvSpPr>
          <p:cNvPr id="35" name="TextBox 34"/>
          <p:cNvSpPr txBox="1"/>
          <p:nvPr/>
        </p:nvSpPr>
        <p:spPr>
          <a:xfrm>
            <a:off x="467544" y="4097812"/>
            <a:ext cx="2417991" cy="338554"/>
          </a:xfrm>
          <a:prstGeom prst="rect">
            <a:avLst/>
          </a:prstGeom>
          <a:noFill/>
        </p:spPr>
        <p:txBody>
          <a:bodyPr wrap="square" rtlCol="0">
            <a:spAutoFit/>
          </a:bodyPr>
          <a:lstStyle/>
          <a:p>
            <a:r>
              <a:rPr lang="en-US" altLang="ko-KR" sz="1600" i="1" dirty="0" smtClean="0">
                <a:solidFill>
                  <a:prstClr val="black"/>
                </a:solidFill>
                <a:latin typeface="Calibri" panose="020F0502020204030204" pitchFamily="34" charset="0"/>
              </a:rPr>
              <a:t>Testing environment</a:t>
            </a:r>
            <a:endParaRPr lang="ko-KR" altLang="en-US" sz="1600" i="1" dirty="0">
              <a:solidFill>
                <a:prstClr val="black"/>
              </a:solidFill>
              <a:latin typeface="Calibri" panose="020F0502020204030204" pitchFamily="34" charset="0"/>
            </a:endParaRPr>
          </a:p>
        </p:txBody>
      </p:sp>
      <p:sp>
        <p:nvSpPr>
          <p:cNvPr id="22" name="모서리가 둥근 직사각형 21"/>
          <p:cNvSpPr/>
          <p:nvPr/>
        </p:nvSpPr>
        <p:spPr>
          <a:xfrm>
            <a:off x="288647" y="1340768"/>
            <a:ext cx="2648548" cy="517114"/>
          </a:xfrm>
          <a:prstGeom prst="roundRect">
            <a:avLst/>
          </a:prstGeom>
          <a:solidFill>
            <a:schemeClr val="accent5">
              <a:lumMod val="20000"/>
              <a:lumOff val="80000"/>
            </a:schemeClr>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b="1" dirty="0" smtClean="0">
                <a:solidFill>
                  <a:prstClr val="black"/>
                </a:solidFill>
                <a:latin typeface="Calibri" panose="020F0502020204030204" pitchFamily="34" charset="0"/>
              </a:rPr>
              <a:t>Noise injector</a:t>
            </a:r>
            <a:endParaRPr lang="ko-KR" altLang="en-US" sz="2000" b="1" dirty="0">
              <a:solidFill>
                <a:prstClr val="black"/>
              </a:solidFill>
              <a:latin typeface="Calibri" panose="020F0502020204030204" pitchFamily="34" charset="0"/>
            </a:endParaRPr>
          </a:p>
        </p:txBody>
      </p:sp>
      <p:cxnSp>
        <p:nvCxnSpPr>
          <p:cNvPr id="27" name="직선 화살표 연결선 26"/>
          <p:cNvCxnSpPr/>
          <p:nvPr/>
        </p:nvCxnSpPr>
        <p:spPr>
          <a:xfrm>
            <a:off x="1979712" y="1864819"/>
            <a:ext cx="0" cy="408838"/>
          </a:xfrm>
          <a:prstGeom prst="straightConnector1">
            <a:avLst/>
          </a:prstGeom>
          <a:ln w="38100">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899592" y="1856506"/>
            <a:ext cx="0" cy="1166462"/>
          </a:xfrm>
          <a:prstGeom prst="straightConnector1">
            <a:avLst/>
          </a:prstGeom>
          <a:ln w="38100">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a:off x="2627784" y="1856506"/>
            <a:ext cx="0" cy="2066459"/>
          </a:xfrm>
          <a:prstGeom prst="straightConnector1">
            <a:avLst/>
          </a:prstGeom>
          <a:ln w="38100">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38" name="표 37"/>
          <p:cNvGraphicFramePr>
            <a:graphicFrameLocks noGrp="1"/>
          </p:cNvGraphicFramePr>
          <p:nvPr>
            <p:extLst/>
          </p:nvPr>
        </p:nvGraphicFramePr>
        <p:xfrm>
          <a:off x="4788024" y="3393613"/>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39" name="표 38"/>
          <p:cNvGraphicFramePr>
            <a:graphicFrameLocks noGrp="1"/>
          </p:cNvGraphicFramePr>
          <p:nvPr>
            <p:extLst/>
          </p:nvPr>
        </p:nvGraphicFramePr>
        <p:xfrm>
          <a:off x="4788024" y="4030885"/>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40" name="모서리가 둥근 직사각형 39"/>
          <p:cNvSpPr/>
          <p:nvPr/>
        </p:nvSpPr>
        <p:spPr>
          <a:xfrm>
            <a:off x="4644008" y="3942960"/>
            <a:ext cx="4320480" cy="5661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82523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모서리가 둥근 직사각형 33"/>
          <p:cNvSpPr/>
          <p:nvPr/>
        </p:nvSpPr>
        <p:spPr>
          <a:xfrm>
            <a:off x="307572" y="1593413"/>
            <a:ext cx="4148260" cy="2482913"/>
          </a:xfrm>
          <a:prstGeom prst="roundRect">
            <a:avLst>
              <a:gd name="adj" fmla="val 3103"/>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제목 1"/>
          <p:cNvSpPr>
            <a:spLocks noGrp="1"/>
          </p:cNvSpPr>
          <p:nvPr>
            <p:ph type="title"/>
          </p:nvPr>
        </p:nvSpPr>
        <p:spPr>
          <a:xfrm>
            <a:off x="45720" y="416762"/>
            <a:ext cx="9052560" cy="858753"/>
          </a:xfrm>
        </p:spPr>
        <p:txBody>
          <a:bodyPr>
            <a:normAutofit/>
          </a:bodyPr>
          <a:lstStyle/>
          <a:p>
            <a:r>
              <a:rPr lang="en-US" altLang="ko-KR" sz="3600" dirty="0" smtClean="0"/>
              <a:t>Systematic Testing Technique</a:t>
            </a:r>
            <a:endParaRPr lang="ko-KR" altLang="en-US" sz="3600" dirty="0"/>
          </a:p>
        </p:txBody>
      </p:sp>
      <p:sp>
        <p:nvSpPr>
          <p:cNvPr id="3" name="내용 개체 틀 2"/>
          <p:cNvSpPr>
            <a:spLocks noGrp="1"/>
          </p:cNvSpPr>
          <p:nvPr>
            <p:ph idx="1"/>
          </p:nvPr>
        </p:nvSpPr>
        <p:spPr>
          <a:xfrm>
            <a:off x="446856" y="4509120"/>
            <a:ext cx="8445624" cy="1656184"/>
          </a:xfrm>
        </p:spPr>
        <p:txBody>
          <a:bodyPr>
            <a:noAutofit/>
          </a:bodyPr>
          <a:lstStyle/>
          <a:p>
            <a:pPr marL="0" indent="0">
              <a:buNone/>
            </a:pPr>
            <a:r>
              <a:rPr lang="en-US" altLang="ko-KR" sz="2400" dirty="0" smtClean="0"/>
              <a:t>Limitation</a:t>
            </a:r>
          </a:p>
          <a:p>
            <a:r>
              <a:rPr lang="en-US" altLang="ko-KR" sz="2400" dirty="0" smtClean="0"/>
              <a:t>Not efficient to check diverse behaviors </a:t>
            </a:r>
          </a:p>
          <a:p>
            <a:pPr lvl="1"/>
            <a:r>
              <a:rPr lang="en-US" altLang="ko-KR" sz="2400" dirty="0" smtClean="0"/>
              <a:t>A test might be skewed for checking local behaviors</a:t>
            </a:r>
            <a:endParaRPr lang="ko-KR" altLang="en-US" sz="2400" dirty="0"/>
          </a:p>
        </p:txBody>
      </p:sp>
      <p:sp>
        <p:nvSpPr>
          <p:cNvPr id="4" name="날짜 개체 틀 3"/>
          <p:cNvSpPr>
            <a:spLocks noGrp="1"/>
          </p:cNvSpPr>
          <p:nvPr>
            <p:ph type="dt" sz="half" idx="10"/>
          </p:nvPr>
        </p:nvSpPr>
        <p:spPr/>
        <p:txBody>
          <a:bodyPr/>
          <a:lstStyle/>
          <a:p>
            <a:fld id="{BE6AA7BD-6755-4FB0-BF00-5445D066C5BE}"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35</a:t>
            </a:fld>
            <a:endParaRPr lang="ko-KR" altLang="en-US">
              <a:solidFill>
                <a:prstClr val="black">
                  <a:lumMod val="75000"/>
                  <a:lumOff val="25000"/>
                </a:prstClr>
              </a:solidFill>
            </a:endParaRPr>
          </a:p>
        </p:txBody>
      </p:sp>
      <p:graphicFrame>
        <p:nvGraphicFramePr>
          <p:cNvPr id="7" name="표 6"/>
          <p:cNvGraphicFramePr>
            <a:graphicFrameLocks noGrp="1"/>
          </p:cNvGraphicFramePr>
          <p:nvPr>
            <p:extLst/>
          </p:nvPr>
        </p:nvGraphicFramePr>
        <p:xfrm>
          <a:off x="539552" y="1868272"/>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8" name="표 7"/>
          <p:cNvGraphicFramePr>
            <a:graphicFrameLocks noGrp="1"/>
          </p:cNvGraphicFramePr>
          <p:nvPr>
            <p:extLst/>
          </p:nvPr>
        </p:nvGraphicFramePr>
        <p:xfrm>
          <a:off x="539553" y="2594178"/>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bl>
          </a:graphicData>
        </a:graphic>
      </p:graphicFrame>
      <p:graphicFrame>
        <p:nvGraphicFramePr>
          <p:cNvPr id="9" name="표 8"/>
          <p:cNvGraphicFramePr>
            <a:graphicFrameLocks noGrp="1"/>
          </p:cNvGraphicFramePr>
          <p:nvPr>
            <p:extLst/>
          </p:nvPr>
        </p:nvGraphicFramePr>
        <p:xfrm>
          <a:off x="539553" y="3361327"/>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10" name="타원 9"/>
          <p:cNvSpPr/>
          <p:nvPr/>
        </p:nvSpPr>
        <p:spPr>
          <a:xfrm>
            <a:off x="2893998" y="2164773"/>
            <a:ext cx="1245954" cy="1245954"/>
          </a:xfrm>
          <a:prstGeom prst="ellipse">
            <a:avLst/>
          </a:prstGeom>
          <a:solidFill>
            <a:schemeClr val="bg1"/>
          </a:solidFill>
          <a:ln>
            <a:solidFill>
              <a:srgbClr val="00B0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80000"/>
              </a:lnSpc>
            </a:pPr>
            <a:r>
              <a:rPr lang="en-US" altLang="ko-KR" sz="1500" b="1" dirty="0" smtClean="0">
                <a:solidFill>
                  <a:srgbClr val="0070C0"/>
                </a:solidFill>
                <a:latin typeface="Calibri" panose="020F0502020204030204" pitchFamily="34" charset="0"/>
              </a:rPr>
              <a:t>Systematic</a:t>
            </a:r>
          </a:p>
          <a:p>
            <a:pPr algn="ctr">
              <a:lnSpc>
                <a:spcPct val="80000"/>
              </a:lnSpc>
            </a:pPr>
            <a:r>
              <a:rPr lang="en-US" altLang="ko-KR" sz="1500" b="1" dirty="0" smtClean="0">
                <a:solidFill>
                  <a:srgbClr val="0070C0"/>
                </a:solidFill>
                <a:latin typeface="Calibri" panose="020F0502020204030204" pitchFamily="34" charset="0"/>
              </a:rPr>
              <a:t>testing</a:t>
            </a:r>
          </a:p>
          <a:p>
            <a:pPr algn="ctr">
              <a:lnSpc>
                <a:spcPct val="80000"/>
              </a:lnSpc>
            </a:pPr>
            <a:r>
              <a:rPr lang="en-US" altLang="ko-KR" sz="1500" b="1" dirty="0" smtClean="0">
                <a:solidFill>
                  <a:srgbClr val="0070C0"/>
                </a:solidFill>
                <a:latin typeface="Calibri" panose="020F0502020204030204" pitchFamily="34" charset="0"/>
              </a:rPr>
              <a:t>technique</a:t>
            </a:r>
          </a:p>
        </p:txBody>
      </p:sp>
      <p:cxnSp>
        <p:nvCxnSpPr>
          <p:cNvPr id="12" name="직선 화살표 연결선 11"/>
          <p:cNvCxnSpPr>
            <a:stCxn id="7" idx="3"/>
            <a:endCxn id="10" idx="1"/>
          </p:cNvCxnSpPr>
          <p:nvPr/>
        </p:nvCxnSpPr>
        <p:spPr>
          <a:xfrm>
            <a:off x="2528777" y="2053692"/>
            <a:ext cx="547687" cy="29354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8" idx="3"/>
            <a:endCxn id="10" idx="2"/>
          </p:cNvCxnSpPr>
          <p:nvPr/>
        </p:nvCxnSpPr>
        <p:spPr>
          <a:xfrm>
            <a:off x="2528778" y="2779598"/>
            <a:ext cx="365220" cy="81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9" idx="3"/>
            <a:endCxn id="10" idx="3"/>
          </p:cNvCxnSpPr>
          <p:nvPr/>
        </p:nvCxnSpPr>
        <p:spPr>
          <a:xfrm flipV="1">
            <a:off x="2528778" y="3228261"/>
            <a:ext cx="547686" cy="31848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0" name="표 19"/>
          <p:cNvGraphicFramePr>
            <a:graphicFrameLocks noGrp="1"/>
          </p:cNvGraphicFramePr>
          <p:nvPr>
            <p:extLst/>
          </p:nvPr>
        </p:nvGraphicFramePr>
        <p:xfrm>
          <a:off x="4788020" y="2252171"/>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3" name="TextBox 22"/>
          <p:cNvSpPr txBox="1"/>
          <p:nvPr/>
        </p:nvSpPr>
        <p:spPr>
          <a:xfrm>
            <a:off x="539553" y="1593413"/>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Thread-1</a:t>
            </a:r>
            <a:endParaRPr lang="ko-KR" altLang="en-US" sz="1600" i="1" dirty="0">
              <a:solidFill>
                <a:prstClr val="black"/>
              </a:solidFill>
              <a:latin typeface="Calibri" panose="020F0502020204030204" pitchFamily="34" charset="0"/>
            </a:endParaRPr>
          </a:p>
        </p:txBody>
      </p:sp>
      <p:sp>
        <p:nvSpPr>
          <p:cNvPr id="24" name="TextBox 23"/>
          <p:cNvSpPr txBox="1"/>
          <p:nvPr/>
        </p:nvSpPr>
        <p:spPr>
          <a:xfrm>
            <a:off x="539553" y="2313493"/>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Thread-2</a:t>
            </a:r>
            <a:endParaRPr lang="ko-KR" altLang="en-US" sz="1600" i="1" dirty="0">
              <a:solidFill>
                <a:prstClr val="black"/>
              </a:solidFill>
              <a:latin typeface="Calibri" panose="020F0502020204030204" pitchFamily="34" charset="0"/>
            </a:endParaRPr>
          </a:p>
        </p:txBody>
      </p:sp>
      <p:sp>
        <p:nvSpPr>
          <p:cNvPr id="25" name="TextBox 24"/>
          <p:cNvSpPr txBox="1"/>
          <p:nvPr/>
        </p:nvSpPr>
        <p:spPr>
          <a:xfrm>
            <a:off x="539553" y="3105581"/>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Thread-3</a:t>
            </a:r>
            <a:endParaRPr lang="ko-KR" altLang="en-US" sz="1600" i="1" dirty="0">
              <a:solidFill>
                <a:prstClr val="black"/>
              </a:solidFill>
              <a:latin typeface="Calibri" panose="020F0502020204030204" pitchFamily="34" charset="0"/>
            </a:endParaRPr>
          </a:p>
        </p:txBody>
      </p:sp>
      <p:sp>
        <p:nvSpPr>
          <p:cNvPr id="28" name="오른쪽 화살표 27"/>
          <p:cNvSpPr/>
          <p:nvPr/>
        </p:nvSpPr>
        <p:spPr>
          <a:xfrm>
            <a:off x="4376983" y="2600716"/>
            <a:ext cx="339033" cy="36980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TextBox 28"/>
          <p:cNvSpPr txBox="1"/>
          <p:nvPr/>
        </p:nvSpPr>
        <p:spPr>
          <a:xfrm>
            <a:off x="4788024" y="1913617"/>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execution-1</a:t>
            </a:r>
            <a:endParaRPr lang="ko-KR" altLang="en-US" sz="1600" i="1" dirty="0">
              <a:solidFill>
                <a:prstClr val="black"/>
              </a:solidFill>
              <a:latin typeface="Calibri" panose="020F0502020204030204" pitchFamily="34" charset="0"/>
            </a:endParaRPr>
          </a:p>
        </p:txBody>
      </p:sp>
      <p:sp>
        <p:nvSpPr>
          <p:cNvPr id="31" name="TextBox 30"/>
          <p:cNvSpPr txBox="1"/>
          <p:nvPr/>
        </p:nvSpPr>
        <p:spPr>
          <a:xfrm>
            <a:off x="4788028" y="2694905"/>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execution-2</a:t>
            </a:r>
            <a:endParaRPr lang="ko-KR" altLang="en-US" sz="1600" i="1" dirty="0">
              <a:solidFill>
                <a:prstClr val="black"/>
              </a:solidFill>
              <a:latin typeface="Calibri" panose="020F0502020204030204" pitchFamily="34" charset="0"/>
            </a:endParaRPr>
          </a:p>
        </p:txBody>
      </p:sp>
      <p:sp>
        <p:nvSpPr>
          <p:cNvPr id="35" name="TextBox 34"/>
          <p:cNvSpPr txBox="1"/>
          <p:nvPr/>
        </p:nvSpPr>
        <p:spPr>
          <a:xfrm>
            <a:off x="467544" y="3737772"/>
            <a:ext cx="2417991" cy="338554"/>
          </a:xfrm>
          <a:prstGeom prst="rect">
            <a:avLst/>
          </a:prstGeom>
          <a:noFill/>
        </p:spPr>
        <p:txBody>
          <a:bodyPr wrap="square" rtlCol="0">
            <a:spAutoFit/>
          </a:bodyPr>
          <a:lstStyle/>
          <a:p>
            <a:r>
              <a:rPr lang="en-US" altLang="ko-KR" sz="1600" i="1" dirty="0" smtClean="0">
                <a:solidFill>
                  <a:prstClr val="black"/>
                </a:solidFill>
                <a:latin typeface="Calibri" panose="020F0502020204030204" pitchFamily="34" charset="0"/>
              </a:rPr>
              <a:t>Testing environment</a:t>
            </a:r>
            <a:endParaRPr lang="ko-KR" altLang="en-US" sz="1600" i="1" dirty="0">
              <a:solidFill>
                <a:prstClr val="black"/>
              </a:solidFill>
              <a:latin typeface="Calibri" panose="020F0502020204030204" pitchFamily="34" charset="0"/>
            </a:endParaRPr>
          </a:p>
        </p:txBody>
      </p:sp>
      <p:graphicFrame>
        <p:nvGraphicFramePr>
          <p:cNvPr id="38" name="표 37"/>
          <p:cNvGraphicFramePr>
            <a:graphicFrameLocks noGrp="1"/>
          </p:cNvGraphicFramePr>
          <p:nvPr>
            <p:extLst/>
          </p:nvPr>
        </p:nvGraphicFramePr>
        <p:xfrm>
          <a:off x="4788024" y="3033573"/>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6" name="TextBox 25"/>
          <p:cNvSpPr txBox="1"/>
          <p:nvPr/>
        </p:nvSpPr>
        <p:spPr>
          <a:xfrm>
            <a:off x="6732240" y="3429000"/>
            <a:ext cx="504056" cy="481991"/>
          </a:xfrm>
          <a:prstGeom prst="rect">
            <a:avLst/>
          </a:prstGeom>
          <a:noFill/>
        </p:spPr>
        <p:txBody>
          <a:bodyPr wrap="square" rtlCol="0">
            <a:spAutoFit/>
          </a:bodyPr>
          <a:lstStyle/>
          <a:p>
            <a:pPr>
              <a:lnSpc>
                <a:spcPct val="70000"/>
              </a:lnSpc>
            </a:pPr>
            <a:r>
              <a:rPr lang="en-US" altLang="ko-KR" dirty="0" smtClean="0">
                <a:solidFill>
                  <a:prstClr val="black"/>
                </a:solidFill>
              </a:rPr>
              <a:t>:</a:t>
            </a:r>
          </a:p>
          <a:p>
            <a:pPr>
              <a:lnSpc>
                <a:spcPct val="70000"/>
              </a:lnSpc>
            </a:pPr>
            <a:r>
              <a:rPr lang="en-US" altLang="ko-KR" dirty="0" smtClean="0">
                <a:solidFill>
                  <a:prstClr val="black"/>
                </a:solidFill>
              </a:rPr>
              <a:t>:</a:t>
            </a:r>
            <a:endParaRPr lang="ko-KR" altLang="en-US" dirty="0">
              <a:solidFill>
                <a:prstClr val="black"/>
              </a:solidFill>
            </a:endParaRPr>
          </a:p>
        </p:txBody>
      </p:sp>
      <mc:AlternateContent xmlns:mc="http://schemas.openxmlformats.org/markup-compatibility/2006" xmlns:a14="http://schemas.microsoft.com/office/drawing/2010/main">
        <mc:Choice Requires="a14">
          <p:sp>
            <p:nvSpPr>
              <p:cNvPr id="30" name="구름 모양 설명선 29"/>
              <p:cNvSpPr/>
              <p:nvPr/>
            </p:nvSpPr>
            <p:spPr>
              <a:xfrm>
                <a:off x="2608780" y="3376236"/>
                <a:ext cx="1847052" cy="1034381"/>
              </a:xfrm>
              <a:prstGeom prst="cloudCallout">
                <a:avLst>
                  <a:gd name="adj1" fmla="val 11514"/>
                  <a:gd name="adj2" fmla="val -68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f>
                        <m:fPr>
                          <m:ctrlPr>
                            <a:rPr lang="en-US" altLang="ko-KR" i="1" smtClean="0">
                              <a:solidFill>
                                <a:prstClr val="white"/>
                              </a:solidFill>
                              <a:latin typeface="Cambria Math" panose="02040503050406030204" pitchFamily="18" charset="0"/>
                            </a:rPr>
                          </m:ctrlPr>
                        </m:fPr>
                        <m:num>
                          <m:d>
                            <m:dPr>
                              <m:ctrlPr>
                                <a:rPr lang="en-US" altLang="ko-KR" i="1" smtClean="0">
                                  <a:solidFill>
                                    <a:prstClr val="white"/>
                                  </a:solidFill>
                                  <a:latin typeface="Cambria Math" panose="02040503050406030204" pitchFamily="18" charset="0"/>
                                </a:rPr>
                              </m:ctrlPr>
                            </m:dPr>
                            <m:e>
                              <m:r>
                                <a:rPr lang="en-US" altLang="ko-KR" i="1" smtClean="0">
                                  <a:solidFill>
                                    <a:prstClr val="white"/>
                                  </a:solidFill>
                                  <a:latin typeface="Cambria Math"/>
                                </a:rPr>
                                <m:t>5+5+5</m:t>
                              </m:r>
                            </m:e>
                          </m:d>
                          <m:r>
                            <a:rPr lang="en-US" altLang="ko-KR" i="1" smtClean="0">
                              <a:solidFill>
                                <a:prstClr val="white"/>
                              </a:solidFill>
                              <a:latin typeface="Cambria Math"/>
                            </a:rPr>
                            <m:t>!</m:t>
                          </m:r>
                        </m:num>
                        <m:den>
                          <m:r>
                            <a:rPr lang="en-US" altLang="ko-KR" i="1" smtClean="0">
                              <a:solidFill>
                                <a:prstClr val="white"/>
                              </a:solidFill>
                              <a:latin typeface="Cambria Math"/>
                            </a:rPr>
                            <m:t>5!5!5!</m:t>
                          </m:r>
                        </m:den>
                      </m:f>
                    </m:oMath>
                  </m:oMathPara>
                </a14:m>
                <a:endParaRPr lang="ko-KR" altLang="en-US" dirty="0">
                  <a:solidFill>
                    <a:prstClr val="white"/>
                  </a:solidFill>
                </a:endParaRPr>
              </a:p>
            </p:txBody>
          </p:sp>
        </mc:Choice>
        <mc:Fallback xmlns="">
          <p:sp>
            <p:nvSpPr>
              <p:cNvPr id="30" name="구름 모양 설명선 29"/>
              <p:cNvSpPr>
                <a:spLocks noRot="1" noChangeAspect="1" noMove="1" noResize="1" noEditPoints="1" noAdjustHandles="1" noChangeArrowheads="1" noChangeShapeType="1" noTextEdit="1"/>
              </p:cNvSpPr>
              <p:nvPr/>
            </p:nvSpPr>
            <p:spPr>
              <a:xfrm>
                <a:off x="2608780" y="3376236"/>
                <a:ext cx="1847052" cy="1034381"/>
              </a:xfrm>
              <a:prstGeom prst="cloudCallout">
                <a:avLst>
                  <a:gd name="adj1" fmla="val 11514"/>
                  <a:gd name="adj2" fmla="val -68495"/>
                </a:avLst>
              </a:prstGeom>
              <a:blipFill rotWithShape="0">
                <a:blip r:embed="rId2"/>
                <a:stretch>
                  <a:fillRect/>
                </a:stretch>
              </a:blipFill>
            </p:spPr>
            <p:txBody>
              <a:bodyPr/>
              <a:lstStyle/>
              <a:p>
                <a:r>
                  <a:rPr lang="ko-KR" altLang="en-US">
                    <a:noFill/>
                  </a:rPr>
                  <a:t> </a:t>
                </a:r>
              </a:p>
            </p:txBody>
          </p:sp>
        </mc:Fallback>
      </mc:AlternateContent>
      <p:graphicFrame>
        <p:nvGraphicFramePr>
          <p:cNvPr id="41" name="표 40"/>
          <p:cNvGraphicFramePr>
            <a:graphicFrameLocks noGrp="1"/>
          </p:cNvGraphicFramePr>
          <p:nvPr>
            <p:extLst/>
          </p:nvPr>
        </p:nvGraphicFramePr>
        <p:xfrm>
          <a:off x="4788024" y="4149080"/>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42" name="TextBox 41"/>
          <p:cNvSpPr txBox="1"/>
          <p:nvPr/>
        </p:nvSpPr>
        <p:spPr>
          <a:xfrm>
            <a:off x="4788024" y="3810526"/>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execution-10</a:t>
            </a:r>
            <a:endParaRPr lang="ko-KR" altLang="en-US" sz="16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3701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26" grpId="0"/>
      <p:bldP spid="30" grpId="0" animBg="1"/>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모서리가 둥근 직사각형 33"/>
          <p:cNvSpPr/>
          <p:nvPr/>
        </p:nvSpPr>
        <p:spPr>
          <a:xfrm>
            <a:off x="307572" y="1966101"/>
            <a:ext cx="4148260" cy="2482913"/>
          </a:xfrm>
          <a:prstGeom prst="roundRect">
            <a:avLst>
              <a:gd name="adj" fmla="val 3103"/>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제목 1"/>
          <p:cNvSpPr>
            <a:spLocks noGrp="1"/>
          </p:cNvSpPr>
          <p:nvPr>
            <p:ph type="title"/>
          </p:nvPr>
        </p:nvSpPr>
        <p:spPr>
          <a:xfrm>
            <a:off x="45720" y="416762"/>
            <a:ext cx="9052560" cy="858753"/>
          </a:xfrm>
        </p:spPr>
        <p:txBody>
          <a:bodyPr>
            <a:normAutofit/>
          </a:bodyPr>
          <a:lstStyle/>
          <a:p>
            <a:r>
              <a:rPr lang="en-US" altLang="ko-KR" sz="3600" dirty="0" smtClean="0"/>
              <a:t>Pattern-directed Testing Technique</a:t>
            </a:r>
            <a:endParaRPr lang="ko-KR" altLang="en-US" sz="3600" dirty="0"/>
          </a:p>
        </p:txBody>
      </p:sp>
      <p:sp>
        <p:nvSpPr>
          <p:cNvPr id="3" name="내용 개체 틀 2"/>
          <p:cNvSpPr>
            <a:spLocks noGrp="1"/>
          </p:cNvSpPr>
          <p:nvPr>
            <p:ph idx="1"/>
          </p:nvPr>
        </p:nvSpPr>
        <p:spPr>
          <a:xfrm>
            <a:off x="349909" y="4653136"/>
            <a:ext cx="8445624" cy="1656184"/>
          </a:xfrm>
        </p:spPr>
        <p:txBody>
          <a:bodyPr>
            <a:noAutofit/>
          </a:bodyPr>
          <a:lstStyle/>
          <a:p>
            <a:pPr marL="0" indent="0">
              <a:spcBef>
                <a:spcPts val="0"/>
              </a:spcBef>
              <a:buNone/>
            </a:pPr>
            <a:r>
              <a:rPr lang="en-US" altLang="ko-KR" sz="2400" dirty="0" smtClean="0"/>
              <a:t>Limitation</a:t>
            </a:r>
          </a:p>
          <a:p>
            <a:pPr>
              <a:spcBef>
                <a:spcPts val="0"/>
              </a:spcBef>
            </a:pPr>
            <a:r>
              <a:rPr lang="en-US" altLang="ko-KR" sz="2400" dirty="0"/>
              <a:t>Not effective to discover diverse behaviors</a:t>
            </a:r>
            <a:endParaRPr lang="en-US" altLang="ko-KR" sz="2400" dirty="0" smtClean="0"/>
          </a:p>
          <a:p>
            <a:pPr lvl="1">
              <a:spcBef>
                <a:spcPts val="0"/>
              </a:spcBef>
            </a:pPr>
            <a:r>
              <a:rPr lang="en-US" altLang="ko-KR" sz="2000" dirty="0" smtClean="0"/>
              <a:t>The technique may miss concurrency faults not predicted </a:t>
            </a:r>
          </a:p>
          <a:p>
            <a:pPr>
              <a:spcBef>
                <a:spcPts val="0"/>
              </a:spcBef>
            </a:pPr>
            <a:r>
              <a:rPr lang="en-US" altLang="ko-KR" sz="2400" dirty="0" smtClean="0"/>
              <a:t>No guarantee to have a chance to induce predicted faults</a:t>
            </a:r>
          </a:p>
          <a:p>
            <a:pPr>
              <a:spcBef>
                <a:spcPts val="0"/>
              </a:spcBef>
            </a:pPr>
            <a:endParaRPr lang="ko-KR" altLang="en-US" sz="1400" dirty="0"/>
          </a:p>
        </p:txBody>
      </p:sp>
      <p:sp>
        <p:nvSpPr>
          <p:cNvPr id="4" name="날짜 개체 틀 3"/>
          <p:cNvSpPr>
            <a:spLocks noGrp="1"/>
          </p:cNvSpPr>
          <p:nvPr>
            <p:ph type="dt" sz="half" idx="10"/>
          </p:nvPr>
        </p:nvSpPr>
        <p:spPr/>
        <p:txBody>
          <a:bodyPr/>
          <a:lstStyle/>
          <a:p>
            <a:fld id="{F55236BD-E586-40B2-810F-B404D2868E48}"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36</a:t>
            </a:fld>
            <a:endParaRPr lang="ko-KR" altLang="en-US">
              <a:solidFill>
                <a:prstClr val="black">
                  <a:lumMod val="75000"/>
                  <a:lumOff val="25000"/>
                </a:prstClr>
              </a:solidFill>
            </a:endParaRPr>
          </a:p>
        </p:txBody>
      </p:sp>
      <p:graphicFrame>
        <p:nvGraphicFramePr>
          <p:cNvPr id="7" name="표 6"/>
          <p:cNvGraphicFramePr>
            <a:graphicFrameLocks noGrp="1"/>
          </p:cNvGraphicFramePr>
          <p:nvPr>
            <p:extLst/>
          </p:nvPr>
        </p:nvGraphicFramePr>
        <p:xfrm>
          <a:off x="539552" y="2227603"/>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8" name="표 7"/>
          <p:cNvGraphicFramePr>
            <a:graphicFrameLocks noGrp="1"/>
          </p:cNvGraphicFramePr>
          <p:nvPr>
            <p:extLst/>
          </p:nvPr>
        </p:nvGraphicFramePr>
        <p:xfrm>
          <a:off x="539553" y="2953509"/>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bl>
          </a:graphicData>
        </a:graphic>
      </p:graphicFrame>
      <p:graphicFrame>
        <p:nvGraphicFramePr>
          <p:cNvPr id="9" name="표 8"/>
          <p:cNvGraphicFramePr>
            <a:graphicFrameLocks noGrp="1"/>
          </p:cNvGraphicFramePr>
          <p:nvPr>
            <p:extLst/>
          </p:nvPr>
        </p:nvGraphicFramePr>
        <p:xfrm>
          <a:off x="539553" y="3720658"/>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10" name="타원 9"/>
          <p:cNvSpPr/>
          <p:nvPr/>
        </p:nvSpPr>
        <p:spPr>
          <a:xfrm>
            <a:off x="2893998" y="2514013"/>
            <a:ext cx="1245954" cy="1245954"/>
          </a:xfrm>
          <a:prstGeom prst="ellipse">
            <a:avLst/>
          </a:prstGeom>
          <a:solidFill>
            <a:schemeClr val="bg1"/>
          </a:solidFill>
          <a:ln>
            <a:solidFill>
              <a:srgbClr val="00B0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80000"/>
              </a:lnSpc>
            </a:pPr>
            <a:r>
              <a:rPr lang="en-US" altLang="ko-KR" sz="1500" b="1" dirty="0" smtClean="0">
                <a:solidFill>
                  <a:srgbClr val="0070C0"/>
                </a:solidFill>
                <a:latin typeface="Calibri" panose="020F0502020204030204" pitchFamily="34" charset="0"/>
              </a:rPr>
              <a:t>Bug-driven</a:t>
            </a:r>
          </a:p>
          <a:p>
            <a:pPr algn="ctr">
              <a:lnSpc>
                <a:spcPct val="80000"/>
              </a:lnSpc>
            </a:pPr>
            <a:r>
              <a:rPr lang="en-US" altLang="ko-KR" sz="1500" b="1" dirty="0" smtClean="0">
                <a:solidFill>
                  <a:srgbClr val="0070C0"/>
                </a:solidFill>
                <a:latin typeface="Calibri" panose="020F0502020204030204" pitchFamily="34" charset="0"/>
              </a:rPr>
              <a:t>scheduler</a:t>
            </a:r>
          </a:p>
        </p:txBody>
      </p:sp>
      <p:cxnSp>
        <p:nvCxnSpPr>
          <p:cNvPr id="12" name="직선 화살표 연결선 11"/>
          <p:cNvCxnSpPr>
            <a:stCxn id="7" idx="3"/>
            <a:endCxn id="10" idx="1"/>
          </p:cNvCxnSpPr>
          <p:nvPr/>
        </p:nvCxnSpPr>
        <p:spPr>
          <a:xfrm>
            <a:off x="2528777" y="2413023"/>
            <a:ext cx="547687" cy="2834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8" idx="3"/>
            <a:endCxn id="10" idx="2"/>
          </p:cNvCxnSpPr>
          <p:nvPr/>
        </p:nvCxnSpPr>
        <p:spPr>
          <a:xfrm flipV="1">
            <a:off x="2528778" y="3136990"/>
            <a:ext cx="365220" cy="193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9" idx="3"/>
            <a:endCxn id="10" idx="3"/>
          </p:cNvCxnSpPr>
          <p:nvPr/>
        </p:nvCxnSpPr>
        <p:spPr>
          <a:xfrm flipV="1">
            <a:off x="2528778" y="3577501"/>
            <a:ext cx="547686" cy="32857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0" name="표 19"/>
          <p:cNvGraphicFramePr>
            <a:graphicFrameLocks noGrp="1"/>
          </p:cNvGraphicFramePr>
          <p:nvPr>
            <p:extLst/>
          </p:nvPr>
        </p:nvGraphicFramePr>
        <p:xfrm>
          <a:off x="4788020" y="2255386"/>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3" name="TextBox 22"/>
          <p:cNvSpPr txBox="1"/>
          <p:nvPr/>
        </p:nvSpPr>
        <p:spPr>
          <a:xfrm>
            <a:off x="539553" y="1966101"/>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Thread-1</a:t>
            </a:r>
            <a:endParaRPr lang="ko-KR" altLang="en-US" sz="1600" i="1" dirty="0">
              <a:solidFill>
                <a:prstClr val="black"/>
              </a:solidFill>
              <a:latin typeface="Calibri" panose="020F0502020204030204" pitchFamily="34" charset="0"/>
            </a:endParaRPr>
          </a:p>
        </p:txBody>
      </p:sp>
      <p:sp>
        <p:nvSpPr>
          <p:cNvPr id="24" name="TextBox 23"/>
          <p:cNvSpPr txBox="1"/>
          <p:nvPr/>
        </p:nvSpPr>
        <p:spPr>
          <a:xfrm>
            <a:off x="539553" y="2662733"/>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Thread-2</a:t>
            </a:r>
            <a:endParaRPr lang="ko-KR" altLang="en-US" sz="1600" i="1" dirty="0">
              <a:solidFill>
                <a:prstClr val="black"/>
              </a:solidFill>
              <a:latin typeface="Calibri" panose="020F0502020204030204" pitchFamily="34" charset="0"/>
            </a:endParaRPr>
          </a:p>
        </p:txBody>
      </p:sp>
      <p:sp>
        <p:nvSpPr>
          <p:cNvPr id="25" name="TextBox 24"/>
          <p:cNvSpPr txBox="1"/>
          <p:nvPr/>
        </p:nvSpPr>
        <p:spPr>
          <a:xfrm>
            <a:off x="539553" y="3454821"/>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Thread-3</a:t>
            </a:r>
            <a:endParaRPr lang="ko-KR" altLang="en-US" sz="1600" i="1" dirty="0">
              <a:solidFill>
                <a:prstClr val="black"/>
              </a:solidFill>
              <a:latin typeface="Calibri" panose="020F0502020204030204" pitchFamily="34" charset="0"/>
            </a:endParaRPr>
          </a:p>
        </p:txBody>
      </p:sp>
      <p:sp>
        <p:nvSpPr>
          <p:cNvPr id="28" name="오른쪽 화살표 27"/>
          <p:cNvSpPr/>
          <p:nvPr/>
        </p:nvSpPr>
        <p:spPr>
          <a:xfrm>
            <a:off x="4376983" y="2949956"/>
            <a:ext cx="339033" cy="36980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TextBox 28"/>
          <p:cNvSpPr txBox="1"/>
          <p:nvPr/>
        </p:nvSpPr>
        <p:spPr>
          <a:xfrm>
            <a:off x="4788024" y="1916832"/>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execution-1</a:t>
            </a:r>
            <a:endParaRPr lang="ko-KR" altLang="en-US" sz="1600" i="1" dirty="0">
              <a:solidFill>
                <a:prstClr val="black"/>
              </a:solidFill>
              <a:latin typeface="Calibri" panose="020F0502020204030204" pitchFamily="34" charset="0"/>
            </a:endParaRPr>
          </a:p>
        </p:txBody>
      </p:sp>
      <p:sp>
        <p:nvSpPr>
          <p:cNvPr id="31" name="TextBox 30"/>
          <p:cNvSpPr txBox="1"/>
          <p:nvPr/>
        </p:nvSpPr>
        <p:spPr>
          <a:xfrm>
            <a:off x="4788028" y="2707053"/>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execution-2</a:t>
            </a:r>
            <a:endParaRPr lang="ko-KR" altLang="en-US" sz="1600" i="1" dirty="0">
              <a:solidFill>
                <a:prstClr val="black"/>
              </a:solidFill>
              <a:latin typeface="Calibri" panose="020F0502020204030204" pitchFamily="34" charset="0"/>
            </a:endParaRPr>
          </a:p>
        </p:txBody>
      </p:sp>
      <p:sp>
        <p:nvSpPr>
          <p:cNvPr id="35" name="TextBox 34"/>
          <p:cNvSpPr txBox="1"/>
          <p:nvPr/>
        </p:nvSpPr>
        <p:spPr>
          <a:xfrm>
            <a:off x="467544" y="4087012"/>
            <a:ext cx="2417991" cy="338554"/>
          </a:xfrm>
          <a:prstGeom prst="rect">
            <a:avLst/>
          </a:prstGeom>
          <a:noFill/>
        </p:spPr>
        <p:txBody>
          <a:bodyPr wrap="square" rtlCol="0">
            <a:spAutoFit/>
          </a:bodyPr>
          <a:lstStyle/>
          <a:p>
            <a:r>
              <a:rPr lang="en-US" altLang="ko-KR" sz="1600" i="1" dirty="0" smtClean="0">
                <a:solidFill>
                  <a:prstClr val="black"/>
                </a:solidFill>
                <a:latin typeface="Calibri" panose="020F0502020204030204" pitchFamily="34" charset="0"/>
              </a:rPr>
              <a:t>Testing environment</a:t>
            </a:r>
            <a:endParaRPr lang="ko-KR" altLang="en-US" sz="1600" i="1" dirty="0">
              <a:solidFill>
                <a:prstClr val="black"/>
              </a:solidFill>
              <a:latin typeface="Calibri" panose="020F0502020204030204" pitchFamily="34" charset="0"/>
            </a:endParaRPr>
          </a:p>
        </p:txBody>
      </p:sp>
      <p:graphicFrame>
        <p:nvGraphicFramePr>
          <p:cNvPr id="38" name="표 37"/>
          <p:cNvGraphicFramePr>
            <a:graphicFrameLocks noGrp="1"/>
          </p:cNvGraphicFramePr>
          <p:nvPr>
            <p:extLst/>
          </p:nvPr>
        </p:nvGraphicFramePr>
        <p:xfrm>
          <a:off x="4788024" y="3117729"/>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32" name="모서리가 둥근 직사각형 31"/>
          <p:cNvSpPr/>
          <p:nvPr/>
        </p:nvSpPr>
        <p:spPr>
          <a:xfrm>
            <a:off x="288647" y="1196752"/>
            <a:ext cx="2648548" cy="661130"/>
          </a:xfrm>
          <a:prstGeom prst="roundRect">
            <a:avLst/>
          </a:prstGeom>
          <a:solidFill>
            <a:schemeClr val="accent5">
              <a:lumMod val="20000"/>
              <a:lumOff val="80000"/>
            </a:schemeClr>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b="1" dirty="0" smtClean="0">
                <a:solidFill>
                  <a:prstClr val="black"/>
                </a:solidFill>
                <a:latin typeface="Calibri" panose="020F0502020204030204" pitchFamily="34" charset="0"/>
              </a:rPr>
              <a:t>Pattern-based </a:t>
            </a:r>
          </a:p>
          <a:p>
            <a:pPr algn="ctr"/>
            <a:r>
              <a:rPr lang="en-US" altLang="ko-KR" sz="2000" b="1" dirty="0" smtClean="0">
                <a:solidFill>
                  <a:prstClr val="black"/>
                </a:solidFill>
                <a:latin typeface="Calibri" panose="020F0502020204030204" pitchFamily="34" charset="0"/>
              </a:rPr>
              <a:t>bug predictor</a:t>
            </a:r>
            <a:endParaRPr lang="ko-KR" altLang="en-US" sz="2000" b="1" dirty="0">
              <a:solidFill>
                <a:prstClr val="black"/>
              </a:solidFill>
              <a:latin typeface="Calibri" panose="020F0502020204030204" pitchFamily="34" charset="0"/>
            </a:endParaRPr>
          </a:p>
        </p:txBody>
      </p:sp>
      <p:cxnSp>
        <p:nvCxnSpPr>
          <p:cNvPr id="36" name="직선 화살표 연결선 35"/>
          <p:cNvCxnSpPr>
            <a:endCxn id="24" idx="2"/>
          </p:cNvCxnSpPr>
          <p:nvPr/>
        </p:nvCxnSpPr>
        <p:spPr>
          <a:xfrm flipH="1">
            <a:off x="1151621" y="1857882"/>
            <a:ext cx="36003" cy="1143405"/>
          </a:xfrm>
          <a:prstGeom prst="straightConnector1">
            <a:avLst/>
          </a:prstGeom>
          <a:ln w="38100">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a:off x="1940956" y="1839619"/>
            <a:ext cx="0" cy="1920348"/>
          </a:xfrm>
          <a:prstGeom prst="straightConnector1">
            <a:avLst/>
          </a:prstGeom>
          <a:ln w="38100">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타원 15"/>
          <p:cNvSpPr/>
          <p:nvPr/>
        </p:nvSpPr>
        <p:spPr>
          <a:xfrm>
            <a:off x="910081" y="2949956"/>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 name="타원 38"/>
          <p:cNvSpPr/>
          <p:nvPr/>
        </p:nvSpPr>
        <p:spPr>
          <a:xfrm>
            <a:off x="1725807" y="3717206"/>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 name="타원 39"/>
          <p:cNvSpPr/>
          <p:nvPr/>
        </p:nvSpPr>
        <p:spPr>
          <a:xfrm>
            <a:off x="6109107" y="2233749"/>
            <a:ext cx="416576" cy="406787"/>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3" name="타원 42"/>
          <p:cNvSpPr/>
          <p:nvPr/>
        </p:nvSpPr>
        <p:spPr>
          <a:xfrm>
            <a:off x="6819854" y="2229623"/>
            <a:ext cx="378705" cy="406787"/>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 name="타원 43"/>
          <p:cNvSpPr/>
          <p:nvPr/>
        </p:nvSpPr>
        <p:spPr>
          <a:xfrm>
            <a:off x="6804248" y="3094221"/>
            <a:ext cx="378705" cy="406787"/>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 name="타원 44"/>
          <p:cNvSpPr/>
          <p:nvPr/>
        </p:nvSpPr>
        <p:spPr>
          <a:xfrm>
            <a:off x="8173556" y="3081782"/>
            <a:ext cx="378705" cy="406787"/>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TextBox 45"/>
          <p:cNvSpPr txBox="1"/>
          <p:nvPr/>
        </p:nvSpPr>
        <p:spPr>
          <a:xfrm>
            <a:off x="4788028" y="3643157"/>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execution-3</a:t>
            </a:r>
            <a:endParaRPr lang="ko-KR" altLang="en-US" sz="1600" i="1" dirty="0">
              <a:solidFill>
                <a:prstClr val="black"/>
              </a:solidFill>
              <a:latin typeface="Calibri" panose="020F0502020204030204" pitchFamily="34" charset="0"/>
            </a:endParaRPr>
          </a:p>
        </p:txBody>
      </p:sp>
      <p:graphicFrame>
        <p:nvGraphicFramePr>
          <p:cNvPr id="47" name="표 46"/>
          <p:cNvGraphicFramePr>
            <a:graphicFrameLocks noGrp="1"/>
          </p:cNvGraphicFramePr>
          <p:nvPr>
            <p:extLst/>
          </p:nvPr>
        </p:nvGraphicFramePr>
        <p:xfrm>
          <a:off x="4788024" y="3981825"/>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48" name="타원 47"/>
          <p:cNvSpPr/>
          <p:nvPr/>
        </p:nvSpPr>
        <p:spPr>
          <a:xfrm>
            <a:off x="6829775" y="3958317"/>
            <a:ext cx="344277" cy="406787"/>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타원 48"/>
          <p:cNvSpPr/>
          <p:nvPr/>
        </p:nvSpPr>
        <p:spPr>
          <a:xfrm>
            <a:off x="6464887" y="3945878"/>
            <a:ext cx="344277" cy="406787"/>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폭발 2 20"/>
          <p:cNvSpPr/>
          <p:nvPr/>
        </p:nvSpPr>
        <p:spPr>
          <a:xfrm>
            <a:off x="6372200" y="4229360"/>
            <a:ext cx="1008112" cy="612871"/>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solidFill>
                <a:prstClr val="black"/>
              </a:solidFill>
            </a:endParaRPr>
          </a:p>
        </p:txBody>
      </p:sp>
    </p:spTree>
    <p:extLst>
      <p:ext uri="{BB962C8B-B14F-4D97-AF65-F5344CB8AC3E}">
        <p14:creationId xmlns:p14="http://schemas.microsoft.com/office/powerpoint/2010/main" val="42904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29" grpId="0"/>
      <p:bldP spid="31" grpId="0"/>
      <p:bldP spid="40" grpId="0" animBg="1"/>
      <p:bldP spid="43" grpId="0" animBg="1"/>
      <p:bldP spid="44" grpId="0" animBg="1"/>
      <p:bldP spid="45" grpId="0" animBg="1"/>
      <p:bldP spid="46" grpId="0"/>
      <p:bldP spid="48" grpId="0" animBg="1"/>
      <p:bldP spid="49"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모서리가 둥근 직사각형 33"/>
          <p:cNvSpPr/>
          <p:nvPr/>
        </p:nvSpPr>
        <p:spPr>
          <a:xfrm>
            <a:off x="307572" y="1966101"/>
            <a:ext cx="4148260" cy="2482913"/>
          </a:xfrm>
          <a:prstGeom prst="roundRect">
            <a:avLst>
              <a:gd name="adj" fmla="val 3103"/>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제목 1"/>
          <p:cNvSpPr>
            <a:spLocks noGrp="1"/>
          </p:cNvSpPr>
          <p:nvPr>
            <p:ph type="title"/>
          </p:nvPr>
        </p:nvSpPr>
        <p:spPr>
          <a:xfrm>
            <a:off x="45720" y="416762"/>
            <a:ext cx="9052560" cy="858753"/>
          </a:xfrm>
        </p:spPr>
        <p:txBody>
          <a:bodyPr>
            <a:normAutofit/>
          </a:bodyPr>
          <a:lstStyle/>
          <a:p>
            <a:r>
              <a:rPr lang="en-US" altLang="ko-KR" sz="3600" dirty="0" smtClean="0"/>
              <a:t>Coverage-based Testing Technique</a:t>
            </a:r>
            <a:endParaRPr lang="ko-KR" altLang="en-US" sz="3600" dirty="0"/>
          </a:p>
        </p:txBody>
      </p:sp>
      <p:sp>
        <p:nvSpPr>
          <p:cNvPr id="4" name="날짜 개체 틀 3"/>
          <p:cNvSpPr>
            <a:spLocks noGrp="1"/>
          </p:cNvSpPr>
          <p:nvPr>
            <p:ph type="dt" sz="half" idx="10"/>
          </p:nvPr>
        </p:nvSpPr>
        <p:spPr/>
        <p:txBody>
          <a:bodyPr/>
          <a:lstStyle/>
          <a:p>
            <a:fld id="{6CE4603C-365D-48F7-A4BE-387E92D04137}" type="datetime1">
              <a:rPr lang="ko-KR" altLang="en-US" smtClean="0">
                <a:solidFill>
                  <a:prstClr val="black">
                    <a:lumMod val="75000"/>
                    <a:lumOff val="25000"/>
                  </a:prstClr>
                </a:solidFill>
              </a:rPr>
              <a:pPr/>
              <a:t>2014-03-05</a:t>
            </a:fld>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37</a:t>
            </a:fld>
            <a:endParaRPr lang="ko-KR" altLang="en-US">
              <a:solidFill>
                <a:prstClr val="black">
                  <a:lumMod val="75000"/>
                  <a:lumOff val="25000"/>
                </a:prstClr>
              </a:solidFill>
            </a:endParaRPr>
          </a:p>
        </p:txBody>
      </p:sp>
      <p:graphicFrame>
        <p:nvGraphicFramePr>
          <p:cNvPr id="7" name="표 6"/>
          <p:cNvGraphicFramePr>
            <a:graphicFrameLocks noGrp="1"/>
          </p:cNvGraphicFramePr>
          <p:nvPr>
            <p:extLst/>
          </p:nvPr>
        </p:nvGraphicFramePr>
        <p:xfrm>
          <a:off x="539552" y="2227603"/>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8" name="표 7"/>
          <p:cNvGraphicFramePr>
            <a:graphicFrameLocks noGrp="1"/>
          </p:cNvGraphicFramePr>
          <p:nvPr>
            <p:extLst/>
          </p:nvPr>
        </p:nvGraphicFramePr>
        <p:xfrm>
          <a:off x="539553" y="2953509"/>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bl>
          </a:graphicData>
        </a:graphic>
      </p:graphicFrame>
      <p:graphicFrame>
        <p:nvGraphicFramePr>
          <p:cNvPr id="9" name="표 8"/>
          <p:cNvGraphicFramePr>
            <a:graphicFrameLocks noGrp="1"/>
          </p:cNvGraphicFramePr>
          <p:nvPr>
            <p:extLst/>
          </p:nvPr>
        </p:nvGraphicFramePr>
        <p:xfrm>
          <a:off x="539553" y="3720658"/>
          <a:ext cx="1989225" cy="370840"/>
        </p:xfrm>
        <a:graphic>
          <a:graphicData uri="http://schemas.openxmlformats.org/drawingml/2006/table">
            <a:tbl>
              <a:tblPr firstRow="1" bandRow="1">
                <a:tableStyleId>{5C22544A-7EE6-4342-B048-85BDC9FD1C3A}</a:tableStyleId>
              </a:tblPr>
              <a:tblGrid>
                <a:gridCol w="397845"/>
                <a:gridCol w="397845"/>
                <a:gridCol w="397845"/>
                <a:gridCol w="397845"/>
                <a:gridCol w="397845"/>
              </a:tblGrid>
              <a:tr h="370840">
                <a:tc>
                  <a:txBody>
                    <a:bodyPr/>
                    <a:lstStyle/>
                    <a:p>
                      <a:pPr algn="ctr" latinLnBrk="1"/>
                      <a:r>
                        <a:rPr lang="en-US" altLang="ko-KR" b="0" dirty="0" smtClean="0">
                          <a:solidFill>
                            <a:schemeClr val="bg1"/>
                          </a:solidFill>
                          <a:latin typeface="Calibri" panose="020F0502020204030204" pitchFamily="34" charset="0"/>
                        </a:rPr>
                        <a:t>5</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4</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3</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2</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latinLnBrk="1"/>
                      <a:r>
                        <a:rPr lang="en-US" altLang="ko-KR" b="0" dirty="0" smtClean="0">
                          <a:solidFill>
                            <a:schemeClr val="bg1"/>
                          </a:solidFill>
                          <a:latin typeface="Calibri" panose="020F0502020204030204" pitchFamily="34" charset="0"/>
                        </a:rPr>
                        <a:t>1</a:t>
                      </a:r>
                      <a:endParaRPr lang="ko-KR" altLang="en-US" b="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10" name="타원 9"/>
          <p:cNvSpPr/>
          <p:nvPr/>
        </p:nvSpPr>
        <p:spPr>
          <a:xfrm>
            <a:off x="2893998" y="2514013"/>
            <a:ext cx="1245954" cy="1245954"/>
          </a:xfrm>
          <a:prstGeom prst="ellipse">
            <a:avLst/>
          </a:prstGeom>
          <a:solidFill>
            <a:schemeClr val="bg1"/>
          </a:solidFill>
          <a:ln>
            <a:solidFill>
              <a:srgbClr val="00B0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ct val="80000"/>
              </a:lnSpc>
            </a:pPr>
            <a:r>
              <a:rPr lang="en-US" altLang="ko-KR" sz="1600" b="1" dirty="0" smtClean="0">
                <a:solidFill>
                  <a:srgbClr val="0070C0"/>
                </a:solidFill>
                <a:latin typeface="Calibri" panose="020F0502020204030204" pitchFamily="34" charset="0"/>
              </a:rPr>
              <a:t>Coverage-</a:t>
            </a:r>
          </a:p>
          <a:p>
            <a:pPr algn="ctr">
              <a:lnSpc>
                <a:spcPct val="80000"/>
              </a:lnSpc>
            </a:pPr>
            <a:r>
              <a:rPr lang="en-US" altLang="ko-KR" sz="1600" b="1" dirty="0" smtClean="0">
                <a:solidFill>
                  <a:srgbClr val="0070C0"/>
                </a:solidFill>
                <a:latin typeface="Calibri" panose="020F0502020204030204" pitchFamily="34" charset="0"/>
              </a:rPr>
              <a:t>based</a:t>
            </a:r>
          </a:p>
          <a:p>
            <a:pPr algn="ctr">
              <a:lnSpc>
                <a:spcPct val="80000"/>
              </a:lnSpc>
            </a:pPr>
            <a:r>
              <a:rPr lang="en-US" altLang="ko-KR" sz="1600" b="1" dirty="0" smtClean="0">
                <a:solidFill>
                  <a:srgbClr val="0070C0"/>
                </a:solidFill>
                <a:latin typeface="Calibri" panose="020F0502020204030204" pitchFamily="34" charset="0"/>
              </a:rPr>
              <a:t>scheduler</a:t>
            </a:r>
          </a:p>
        </p:txBody>
      </p:sp>
      <p:cxnSp>
        <p:nvCxnSpPr>
          <p:cNvPr id="12" name="직선 화살표 연결선 11"/>
          <p:cNvCxnSpPr>
            <a:stCxn id="7" idx="3"/>
            <a:endCxn id="10" idx="1"/>
          </p:cNvCxnSpPr>
          <p:nvPr/>
        </p:nvCxnSpPr>
        <p:spPr>
          <a:xfrm>
            <a:off x="2528777" y="2413023"/>
            <a:ext cx="547687" cy="28345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8" idx="3"/>
            <a:endCxn id="10" idx="2"/>
          </p:cNvCxnSpPr>
          <p:nvPr/>
        </p:nvCxnSpPr>
        <p:spPr>
          <a:xfrm flipV="1">
            <a:off x="2528778" y="3136990"/>
            <a:ext cx="365220" cy="193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9" idx="3"/>
            <a:endCxn id="10" idx="3"/>
          </p:cNvCxnSpPr>
          <p:nvPr/>
        </p:nvCxnSpPr>
        <p:spPr>
          <a:xfrm flipV="1">
            <a:off x="2528778" y="3577501"/>
            <a:ext cx="547686" cy="32857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0" name="표 19"/>
          <p:cNvGraphicFramePr>
            <a:graphicFrameLocks noGrp="1"/>
          </p:cNvGraphicFramePr>
          <p:nvPr>
            <p:extLst/>
          </p:nvPr>
        </p:nvGraphicFramePr>
        <p:xfrm>
          <a:off x="4788020" y="2827826"/>
          <a:ext cx="4104456" cy="370840"/>
        </p:xfrm>
        <a:graphic>
          <a:graphicData uri="http://schemas.openxmlformats.org/drawingml/2006/table">
            <a:tbl>
              <a:tblPr firstRow="1" bandRow="1">
                <a:tableStyleId>{5C22544A-7EE6-4342-B048-85BDC9FD1C3A}</a:tableStyleId>
              </a:tblPr>
              <a:tblGrid>
                <a:gridCol w="342038"/>
                <a:gridCol w="342038"/>
                <a:gridCol w="342038"/>
                <a:gridCol w="342038"/>
                <a:gridCol w="342038"/>
                <a:gridCol w="342038"/>
                <a:gridCol w="342038"/>
                <a:gridCol w="342038"/>
                <a:gridCol w="342038"/>
                <a:gridCol w="342038"/>
                <a:gridCol w="342038"/>
                <a:gridCol w="342038"/>
              </a:tblGrid>
              <a:tr h="370840">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baseline="30000" dirty="0" smtClean="0">
                          <a:solidFill>
                            <a:schemeClr val="tx1"/>
                          </a:solidFill>
                        </a:rPr>
                        <a:t>…</a:t>
                      </a:r>
                      <a:endParaRPr lang="ko-KR" altLang="en-US"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atinLnBrk="1"/>
                      <a:r>
                        <a:rPr lang="en-US" altLang="ko-KR" dirty="0" smtClean="0"/>
                        <a:t>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atinLnBrk="1"/>
                      <a:r>
                        <a:rPr lang="en-US" altLang="ko-KR" dirty="0" smtClean="0"/>
                        <a:t>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atinLnBrk="1"/>
                      <a:r>
                        <a:rPr lang="en-US" altLang="ko-KR" dirty="0" smtClean="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3" name="TextBox 22"/>
          <p:cNvSpPr txBox="1"/>
          <p:nvPr/>
        </p:nvSpPr>
        <p:spPr>
          <a:xfrm>
            <a:off x="539553" y="1966101"/>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Thread-1</a:t>
            </a:r>
            <a:endParaRPr lang="ko-KR" altLang="en-US" sz="1600" i="1" dirty="0">
              <a:solidFill>
                <a:prstClr val="black"/>
              </a:solidFill>
              <a:latin typeface="Calibri" panose="020F0502020204030204" pitchFamily="34" charset="0"/>
            </a:endParaRPr>
          </a:p>
        </p:txBody>
      </p:sp>
      <p:sp>
        <p:nvSpPr>
          <p:cNvPr id="24" name="TextBox 23"/>
          <p:cNvSpPr txBox="1"/>
          <p:nvPr/>
        </p:nvSpPr>
        <p:spPr>
          <a:xfrm>
            <a:off x="539553" y="2662733"/>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Thread-2</a:t>
            </a:r>
            <a:endParaRPr lang="ko-KR" altLang="en-US" sz="1600" i="1" dirty="0">
              <a:solidFill>
                <a:prstClr val="black"/>
              </a:solidFill>
              <a:latin typeface="Calibri" panose="020F0502020204030204" pitchFamily="34" charset="0"/>
            </a:endParaRPr>
          </a:p>
        </p:txBody>
      </p:sp>
      <p:sp>
        <p:nvSpPr>
          <p:cNvPr id="25" name="TextBox 24"/>
          <p:cNvSpPr txBox="1"/>
          <p:nvPr/>
        </p:nvSpPr>
        <p:spPr>
          <a:xfrm>
            <a:off x="539553" y="3454821"/>
            <a:ext cx="1224136"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Thread-3</a:t>
            </a:r>
            <a:endParaRPr lang="ko-KR" altLang="en-US" sz="1600" i="1" dirty="0">
              <a:solidFill>
                <a:prstClr val="black"/>
              </a:solidFill>
              <a:latin typeface="Calibri" panose="020F0502020204030204" pitchFamily="34" charset="0"/>
            </a:endParaRPr>
          </a:p>
        </p:txBody>
      </p:sp>
      <p:sp>
        <p:nvSpPr>
          <p:cNvPr id="28" name="오른쪽 화살표 27"/>
          <p:cNvSpPr/>
          <p:nvPr/>
        </p:nvSpPr>
        <p:spPr>
          <a:xfrm>
            <a:off x="4219638" y="2852936"/>
            <a:ext cx="496378" cy="36980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TextBox 28"/>
          <p:cNvSpPr txBox="1"/>
          <p:nvPr/>
        </p:nvSpPr>
        <p:spPr>
          <a:xfrm>
            <a:off x="4788024" y="2489272"/>
            <a:ext cx="2880320" cy="338554"/>
          </a:xfrm>
          <a:prstGeom prst="rect">
            <a:avLst/>
          </a:prstGeom>
          <a:noFill/>
        </p:spPr>
        <p:txBody>
          <a:bodyPr wrap="square" lIns="36000" rtlCol="0">
            <a:spAutoFit/>
          </a:bodyPr>
          <a:lstStyle/>
          <a:p>
            <a:r>
              <a:rPr lang="en-US" altLang="ko-KR" sz="1600" i="1" dirty="0" smtClean="0">
                <a:solidFill>
                  <a:prstClr val="black"/>
                </a:solidFill>
                <a:latin typeface="Calibri" panose="020F0502020204030204" pitchFamily="34" charset="0"/>
              </a:rPr>
              <a:t>Interleaved execution-1</a:t>
            </a:r>
            <a:endParaRPr lang="ko-KR" altLang="en-US" sz="1600" i="1" dirty="0">
              <a:solidFill>
                <a:prstClr val="black"/>
              </a:solidFill>
              <a:latin typeface="Calibri" panose="020F0502020204030204" pitchFamily="34" charset="0"/>
            </a:endParaRPr>
          </a:p>
        </p:txBody>
      </p:sp>
      <p:sp>
        <p:nvSpPr>
          <p:cNvPr id="35" name="TextBox 34"/>
          <p:cNvSpPr txBox="1"/>
          <p:nvPr/>
        </p:nvSpPr>
        <p:spPr>
          <a:xfrm>
            <a:off x="467544" y="4087012"/>
            <a:ext cx="2417991" cy="338554"/>
          </a:xfrm>
          <a:prstGeom prst="rect">
            <a:avLst/>
          </a:prstGeom>
          <a:noFill/>
        </p:spPr>
        <p:txBody>
          <a:bodyPr wrap="square" rtlCol="0">
            <a:spAutoFit/>
          </a:bodyPr>
          <a:lstStyle/>
          <a:p>
            <a:r>
              <a:rPr lang="en-US" altLang="ko-KR" sz="1600" i="1" dirty="0" smtClean="0">
                <a:solidFill>
                  <a:prstClr val="black"/>
                </a:solidFill>
                <a:latin typeface="Calibri" panose="020F0502020204030204" pitchFamily="34" charset="0"/>
              </a:rPr>
              <a:t>Testing environment</a:t>
            </a:r>
            <a:endParaRPr lang="ko-KR" altLang="en-US" sz="1600" i="1" dirty="0">
              <a:solidFill>
                <a:prstClr val="black"/>
              </a:solidFill>
              <a:latin typeface="Calibri" panose="020F0502020204030204" pitchFamily="34" charset="0"/>
            </a:endParaRPr>
          </a:p>
        </p:txBody>
      </p:sp>
      <p:sp>
        <p:nvSpPr>
          <p:cNvPr id="32" name="모서리가 둥근 직사각형 31"/>
          <p:cNvSpPr/>
          <p:nvPr/>
        </p:nvSpPr>
        <p:spPr>
          <a:xfrm>
            <a:off x="495030" y="1196752"/>
            <a:ext cx="1989894" cy="661130"/>
          </a:xfrm>
          <a:prstGeom prst="roundRect">
            <a:avLst/>
          </a:prstGeom>
          <a:solidFill>
            <a:schemeClr val="accent5">
              <a:lumMod val="20000"/>
              <a:lumOff val="80000"/>
            </a:schemeClr>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b="1" dirty="0" smtClean="0">
                <a:solidFill>
                  <a:prstClr val="black"/>
                </a:solidFill>
                <a:latin typeface="Calibri" panose="020F0502020204030204" pitchFamily="34" charset="0"/>
              </a:rPr>
              <a:t>Coverage </a:t>
            </a:r>
          </a:p>
          <a:p>
            <a:pPr algn="ctr"/>
            <a:r>
              <a:rPr lang="en-US" altLang="ko-KR" sz="2000" b="1" dirty="0" smtClean="0">
                <a:solidFill>
                  <a:prstClr val="black"/>
                </a:solidFill>
                <a:latin typeface="Calibri" panose="020F0502020204030204" pitchFamily="34" charset="0"/>
              </a:rPr>
              <a:t>metric</a:t>
            </a:r>
            <a:endParaRPr lang="ko-KR" altLang="en-US" sz="2000" b="1" dirty="0">
              <a:solidFill>
                <a:prstClr val="black"/>
              </a:solidFill>
              <a:latin typeface="Calibri" panose="020F0502020204030204" pitchFamily="34" charset="0"/>
            </a:endParaRPr>
          </a:p>
        </p:txBody>
      </p:sp>
      <p:sp>
        <p:nvSpPr>
          <p:cNvPr id="50" name="모서리가 둥근 직사각형 49"/>
          <p:cNvSpPr/>
          <p:nvPr/>
        </p:nvSpPr>
        <p:spPr>
          <a:xfrm>
            <a:off x="2885240" y="1196752"/>
            <a:ext cx="1251386" cy="661130"/>
          </a:xfrm>
          <a:prstGeom prst="roundRect">
            <a:avLst>
              <a:gd name="adj" fmla="val 0"/>
            </a:avLst>
          </a:prstGeom>
          <a:noFill/>
          <a:ln>
            <a:solidFill>
              <a:schemeClr val="accent1"/>
            </a:solidFill>
            <a:prstDash val="sysDot"/>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b="1" dirty="0" smtClean="0">
                <a:solidFill>
                  <a:srgbClr val="0070C0"/>
                </a:solidFill>
                <a:latin typeface="Calibri" panose="020F0502020204030204" pitchFamily="34" charset="0"/>
              </a:rPr>
              <a:t>Coverage </a:t>
            </a:r>
          </a:p>
          <a:p>
            <a:pPr algn="ctr"/>
            <a:r>
              <a:rPr lang="en-US" altLang="ko-KR" sz="2000" b="1" dirty="0" smtClean="0">
                <a:solidFill>
                  <a:srgbClr val="0070C0"/>
                </a:solidFill>
                <a:latin typeface="Calibri" panose="020F0502020204030204" pitchFamily="34" charset="0"/>
              </a:rPr>
              <a:t>info.</a:t>
            </a:r>
          </a:p>
        </p:txBody>
      </p:sp>
      <p:sp>
        <p:nvSpPr>
          <p:cNvPr id="51" name="모서리가 둥근 직사각형 50"/>
          <p:cNvSpPr/>
          <p:nvPr/>
        </p:nvSpPr>
        <p:spPr>
          <a:xfrm>
            <a:off x="5868144" y="1196752"/>
            <a:ext cx="1665595" cy="661130"/>
          </a:xfrm>
          <a:prstGeom prst="roundRect">
            <a:avLst/>
          </a:prstGeom>
          <a:solidFill>
            <a:schemeClr val="accent5">
              <a:lumMod val="20000"/>
              <a:lumOff val="80000"/>
            </a:schemeClr>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b="1" dirty="0" smtClean="0">
                <a:solidFill>
                  <a:prstClr val="black"/>
                </a:solidFill>
                <a:latin typeface="Calibri" panose="020F0502020204030204" pitchFamily="34" charset="0"/>
              </a:rPr>
              <a:t>Coverage </a:t>
            </a:r>
          </a:p>
          <a:p>
            <a:pPr algn="ctr"/>
            <a:r>
              <a:rPr lang="en-US" altLang="ko-KR" sz="2000" b="1" dirty="0" smtClean="0">
                <a:solidFill>
                  <a:prstClr val="black"/>
                </a:solidFill>
                <a:latin typeface="Calibri" panose="020F0502020204030204" pitchFamily="34" charset="0"/>
              </a:rPr>
              <a:t>measure</a:t>
            </a:r>
          </a:p>
        </p:txBody>
      </p:sp>
      <p:cxnSp>
        <p:nvCxnSpPr>
          <p:cNvPr id="27" name="직선 화살표 연결선 26"/>
          <p:cNvCxnSpPr>
            <a:stCxn id="32" idx="3"/>
            <a:endCxn id="50" idx="1"/>
          </p:cNvCxnSpPr>
          <p:nvPr/>
        </p:nvCxnSpPr>
        <p:spPr>
          <a:xfrm>
            <a:off x="2484924" y="1527317"/>
            <a:ext cx="400316"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직선 화살표 연결선 52"/>
          <p:cNvCxnSpPr>
            <a:stCxn id="51" idx="1"/>
            <a:endCxn id="50" idx="3"/>
          </p:cNvCxnSpPr>
          <p:nvPr/>
        </p:nvCxnSpPr>
        <p:spPr>
          <a:xfrm flipH="1">
            <a:off x="4136626" y="1527317"/>
            <a:ext cx="173151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6" name="직선 화살표 연결선 55"/>
          <p:cNvCxnSpPr>
            <a:stCxn id="50" idx="2"/>
            <a:endCxn id="10" idx="0"/>
          </p:cNvCxnSpPr>
          <p:nvPr/>
        </p:nvCxnSpPr>
        <p:spPr>
          <a:xfrm>
            <a:off x="3510933" y="1857882"/>
            <a:ext cx="6042" cy="65613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9" name="직선 화살표 연결선 58"/>
          <p:cNvCxnSpPr>
            <a:endCxn id="51" idx="2"/>
          </p:cNvCxnSpPr>
          <p:nvPr/>
        </p:nvCxnSpPr>
        <p:spPr>
          <a:xfrm flipV="1">
            <a:off x="6700942" y="1857882"/>
            <a:ext cx="0" cy="696869"/>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561630" y="3212976"/>
            <a:ext cx="422581" cy="481991"/>
          </a:xfrm>
          <a:prstGeom prst="rect">
            <a:avLst/>
          </a:prstGeom>
          <a:noFill/>
        </p:spPr>
        <p:txBody>
          <a:bodyPr wrap="square" rtlCol="0">
            <a:spAutoFit/>
          </a:bodyPr>
          <a:lstStyle/>
          <a:p>
            <a:pPr>
              <a:lnSpc>
                <a:spcPct val="70000"/>
              </a:lnSpc>
            </a:pPr>
            <a:r>
              <a:rPr lang="en-US" altLang="ko-KR" b="1" dirty="0" smtClean="0">
                <a:solidFill>
                  <a:prstClr val="black"/>
                </a:solidFill>
              </a:rPr>
              <a:t>:</a:t>
            </a:r>
          </a:p>
          <a:p>
            <a:pPr>
              <a:lnSpc>
                <a:spcPct val="70000"/>
              </a:lnSpc>
            </a:pPr>
            <a:r>
              <a:rPr lang="en-US" altLang="ko-KR" b="1" dirty="0">
                <a:solidFill>
                  <a:prstClr val="black"/>
                </a:solidFill>
              </a:rPr>
              <a:t>:</a:t>
            </a:r>
            <a:endParaRPr lang="ko-KR" altLang="en-US" b="1" dirty="0">
              <a:solidFill>
                <a:prstClr val="black"/>
              </a:solidFill>
            </a:endParaRPr>
          </a:p>
        </p:txBody>
      </p:sp>
      <p:sp>
        <p:nvSpPr>
          <p:cNvPr id="79" name="모서리가 둥근 직사각형 78"/>
          <p:cNvSpPr/>
          <p:nvPr/>
        </p:nvSpPr>
        <p:spPr>
          <a:xfrm>
            <a:off x="5919514" y="3768960"/>
            <a:ext cx="2129687" cy="182741"/>
          </a:xfrm>
          <a:prstGeom prst="roundRect">
            <a:avLst/>
          </a:prstGeom>
          <a:solidFill>
            <a:schemeClr val="accent2">
              <a:lumMod val="60000"/>
              <a:lumOff val="40000"/>
            </a:schemeClr>
          </a:solid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38" name="직선 화살표 연결선 26"/>
          <p:cNvCxnSpPr>
            <a:endCxn id="32" idx="2"/>
          </p:cNvCxnSpPr>
          <p:nvPr/>
        </p:nvCxnSpPr>
        <p:spPr>
          <a:xfrm flipV="1">
            <a:off x="1489977" y="1857882"/>
            <a:ext cx="0" cy="27749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1" name="타원 15"/>
          <p:cNvSpPr/>
          <p:nvPr/>
        </p:nvSpPr>
        <p:spPr>
          <a:xfrm>
            <a:off x="910081" y="292494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2" name="타원 15"/>
          <p:cNvSpPr/>
          <p:nvPr/>
        </p:nvSpPr>
        <p:spPr>
          <a:xfrm>
            <a:off x="1347113" y="292494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3" name="타원 15"/>
          <p:cNvSpPr/>
          <p:nvPr/>
        </p:nvSpPr>
        <p:spPr>
          <a:xfrm>
            <a:off x="2067193" y="292494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 name="타원 15"/>
          <p:cNvSpPr/>
          <p:nvPr/>
        </p:nvSpPr>
        <p:spPr>
          <a:xfrm>
            <a:off x="1691680" y="3707266"/>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 name="타원 15"/>
          <p:cNvSpPr/>
          <p:nvPr/>
        </p:nvSpPr>
        <p:spPr>
          <a:xfrm>
            <a:off x="915065" y="3717032"/>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타원 15"/>
          <p:cNvSpPr/>
          <p:nvPr/>
        </p:nvSpPr>
        <p:spPr>
          <a:xfrm>
            <a:off x="539552" y="3717032"/>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 name="타원 15"/>
          <p:cNvSpPr/>
          <p:nvPr/>
        </p:nvSpPr>
        <p:spPr>
          <a:xfrm>
            <a:off x="539552" y="220486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 name="타원 15"/>
          <p:cNvSpPr/>
          <p:nvPr/>
        </p:nvSpPr>
        <p:spPr>
          <a:xfrm>
            <a:off x="915065" y="220486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타원 15"/>
          <p:cNvSpPr/>
          <p:nvPr/>
        </p:nvSpPr>
        <p:spPr>
          <a:xfrm>
            <a:off x="1331640" y="220486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2" name="타원 15"/>
          <p:cNvSpPr/>
          <p:nvPr/>
        </p:nvSpPr>
        <p:spPr>
          <a:xfrm>
            <a:off x="1763688" y="2204864"/>
            <a:ext cx="416575" cy="369806"/>
          </a:xfrm>
          <a:prstGeom prst="ellipse">
            <a:avLst/>
          </a:prstGeom>
          <a:no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959" y="3294750"/>
            <a:ext cx="6840558" cy="258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내용 개체 틀 2"/>
          <p:cNvSpPr>
            <a:spLocks noGrp="1"/>
          </p:cNvSpPr>
          <p:nvPr>
            <p:ph idx="1"/>
          </p:nvPr>
        </p:nvSpPr>
        <p:spPr>
          <a:xfrm>
            <a:off x="349910" y="4509120"/>
            <a:ext cx="5950282" cy="1656184"/>
          </a:xfrm>
        </p:spPr>
        <p:txBody>
          <a:bodyPr>
            <a:noAutofit/>
          </a:bodyPr>
          <a:lstStyle/>
          <a:p>
            <a:pPr marL="0" indent="0">
              <a:spcBef>
                <a:spcPts val="0"/>
              </a:spcBef>
              <a:buNone/>
            </a:pPr>
            <a:r>
              <a:rPr lang="en-US" altLang="ko-KR" sz="2400" dirty="0" smtClean="0"/>
              <a:t>Advantage</a:t>
            </a:r>
          </a:p>
          <a:p>
            <a:pPr>
              <a:spcBef>
                <a:spcPts val="0"/>
              </a:spcBef>
            </a:pPr>
            <a:r>
              <a:rPr lang="en-US" altLang="ko-KR" sz="2400" dirty="0" smtClean="0"/>
              <a:t>High co-relation between concurrent coverage and fault-finding </a:t>
            </a:r>
          </a:p>
          <a:p>
            <a:pPr lvl="1">
              <a:spcBef>
                <a:spcPts val="0"/>
              </a:spcBef>
            </a:pPr>
            <a:r>
              <a:rPr lang="en-US" altLang="ko-KR" sz="2000" dirty="0" smtClean="0"/>
              <a:t>Engineer can measure testing progress explicitly</a:t>
            </a:r>
          </a:p>
          <a:p>
            <a:pPr lvl="1">
              <a:spcBef>
                <a:spcPts val="0"/>
              </a:spcBef>
            </a:pPr>
            <a:r>
              <a:rPr lang="en-US" altLang="ko-KR" sz="2000" dirty="0" smtClean="0"/>
              <a:t>Note that coverage-based testing is a standard testing process in sequential program testing</a:t>
            </a:r>
          </a:p>
          <a:p>
            <a:pPr>
              <a:spcBef>
                <a:spcPts val="0"/>
              </a:spcBef>
            </a:pPr>
            <a:endParaRPr lang="en-US" altLang="ko-KR" sz="2400" dirty="0" smtClean="0"/>
          </a:p>
          <a:p>
            <a:pPr>
              <a:spcBef>
                <a:spcPts val="0"/>
              </a:spcBef>
            </a:pPr>
            <a:endParaRPr lang="ko-KR" altLang="en-US" sz="1400" dirty="0"/>
          </a:p>
        </p:txBody>
      </p:sp>
    </p:spTree>
    <p:extLst>
      <p:ext uri="{BB962C8B-B14F-4D97-AF65-F5344CB8AC3E}">
        <p14:creationId xmlns:p14="http://schemas.microsoft.com/office/powerpoint/2010/main" val="108713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a:p>
        </p:txBody>
      </p:sp>
      <p:sp>
        <p:nvSpPr>
          <p:cNvPr id="3" name="내용 개체 틀 2"/>
          <p:cNvSpPr>
            <a:spLocks noGrp="1"/>
          </p:cNvSpPr>
          <p:nvPr>
            <p:ph idx="1"/>
          </p:nvPr>
        </p:nvSpPr>
        <p:spPr/>
        <p:txBody>
          <a:bodyPr/>
          <a:lstStyle/>
          <a:p>
            <a:r>
              <a:rPr lang="en-US" altLang="ko-KR" dirty="0" smtClean="0"/>
              <a:t>The </a:t>
            </a:r>
            <a:r>
              <a:rPr lang="en-US" altLang="ko-KR" dirty="0"/>
              <a:t>Art of Multiprocessor Programming, Revised Reprint by Maurice </a:t>
            </a:r>
            <a:r>
              <a:rPr lang="en-US" altLang="ko-KR" dirty="0" err="1"/>
              <a:t>Herlihy</a:t>
            </a:r>
            <a:r>
              <a:rPr lang="en-US" altLang="ko-KR" dirty="0"/>
              <a:t> and </a:t>
            </a:r>
            <a:r>
              <a:rPr lang="en-US" altLang="ko-KR" dirty="0" err="1"/>
              <a:t>Nir</a:t>
            </a:r>
            <a:r>
              <a:rPr lang="en-US" altLang="ko-KR" dirty="0"/>
              <a:t> </a:t>
            </a:r>
            <a:r>
              <a:rPr lang="en-US" altLang="ko-KR" dirty="0" err="1"/>
              <a:t>Shavit</a:t>
            </a:r>
            <a:r>
              <a:rPr lang="en-US" altLang="ko-KR" dirty="0"/>
              <a:t> (Jun 5, 2012)</a:t>
            </a:r>
          </a:p>
          <a:p>
            <a:pPr marL="457200" lvl="1" indent="0">
              <a:buNone/>
            </a:pPr>
            <a:endParaRPr lang="en-US" altLang="ko-KR" dirty="0" smtClean="0"/>
          </a:p>
          <a:p>
            <a:r>
              <a:rPr lang="en-US" altLang="ko-KR" dirty="0" smtClean="0"/>
              <a:t>Introduction </a:t>
            </a:r>
            <a:r>
              <a:rPr lang="en-US" altLang="ko-KR" dirty="0"/>
              <a:t>to Parallel Computing, 2nd Edition, </a:t>
            </a:r>
            <a:r>
              <a:rPr lang="en-US" altLang="ko-KR" dirty="0" err="1"/>
              <a:t>Grama</a:t>
            </a:r>
            <a:r>
              <a:rPr lang="en-US" altLang="ko-KR" dirty="0"/>
              <a:t> et al. </a:t>
            </a:r>
            <a:r>
              <a:rPr lang="en-US" altLang="ko-KR" dirty="0" smtClean="0"/>
              <a:t>Addison-Wesley</a:t>
            </a:r>
          </a:p>
          <a:p>
            <a:endParaRPr lang="en-US" altLang="ko-KR" dirty="0"/>
          </a:p>
          <a:p>
            <a:r>
              <a:rPr lang="en-US" altLang="ko-KR" dirty="0"/>
              <a:t>Parallel Computer Architecture, Culler et al. Morgan Kaufmann </a:t>
            </a:r>
          </a:p>
          <a:p>
            <a:endParaRPr lang="ko-KR" altLang="en-US" dirty="0"/>
          </a:p>
        </p:txBody>
      </p:sp>
    </p:spTree>
    <p:extLst>
      <p:ext uri="{BB962C8B-B14F-4D97-AF65-F5344CB8AC3E}">
        <p14:creationId xmlns:p14="http://schemas.microsoft.com/office/powerpoint/2010/main" val="21213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Grading and Assignments</a:t>
            </a:r>
            <a:endParaRPr lang="ko-KR" altLang="en-US" dirty="0"/>
          </a:p>
        </p:txBody>
      </p:sp>
      <p:sp>
        <p:nvSpPr>
          <p:cNvPr id="3" name="내용 개체 틀 2"/>
          <p:cNvSpPr>
            <a:spLocks noGrp="1"/>
          </p:cNvSpPr>
          <p:nvPr>
            <p:ph idx="1"/>
          </p:nvPr>
        </p:nvSpPr>
        <p:spPr/>
        <p:txBody>
          <a:bodyPr>
            <a:normAutofit/>
          </a:bodyPr>
          <a:lstStyle/>
          <a:p>
            <a:r>
              <a:rPr lang="en-US" altLang="ko-KR" dirty="0"/>
              <a:t>Grading: </a:t>
            </a:r>
            <a:endParaRPr lang="en-US" altLang="ko-KR" dirty="0" smtClean="0"/>
          </a:p>
          <a:p>
            <a:pPr lvl="1"/>
            <a:r>
              <a:rPr lang="en-US" altLang="ko-KR" dirty="0"/>
              <a:t>A</a:t>
            </a:r>
            <a:r>
              <a:rPr lang="en-US" altLang="ko-KR" dirty="0" smtClean="0"/>
              <a:t>ttendance </a:t>
            </a:r>
            <a:r>
              <a:rPr lang="en-US" altLang="ko-KR" dirty="0"/>
              <a:t>and quiz: </a:t>
            </a:r>
            <a:r>
              <a:rPr lang="en-US" altLang="ko-KR" dirty="0" smtClean="0"/>
              <a:t>20%</a:t>
            </a:r>
          </a:p>
          <a:p>
            <a:pPr lvl="1"/>
            <a:r>
              <a:rPr lang="en-US" altLang="ko-KR" dirty="0" smtClean="0"/>
              <a:t>Assignments: </a:t>
            </a:r>
            <a:r>
              <a:rPr lang="en-US" altLang="ko-KR" dirty="0"/>
              <a:t>5</a:t>
            </a:r>
            <a:r>
              <a:rPr lang="en-US" altLang="ko-KR" dirty="0" smtClean="0"/>
              <a:t>0%</a:t>
            </a:r>
          </a:p>
          <a:p>
            <a:pPr lvl="1"/>
            <a:r>
              <a:rPr lang="en-US" altLang="ko-KR" dirty="0"/>
              <a:t>F</a:t>
            </a:r>
            <a:r>
              <a:rPr lang="en-US" altLang="ko-KR" dirty="0" smtClean="0"/>
              <a:t>inal exam:30</a:t>
            </a:r>
            <a:r>
              <a:rPr lang="en-US" altLang="ko-KR" dirty="0"/>
              <a:t>%</a:t>
            </a:r>
          </a:p>
          <a:p>
            <a:r>
              <a:rPr lang="en-US" altLang="ko-KR" dirty="0"/>
              <a:t>Late HW is accepted with 10% penalty of the max score in 1 day, 30% penalty of the max score in 3 days. HW will not be accepted after then.</a:t>
            </a:r>
          </a:p>
          <a:p>
            <a:r>
              <a:rPr lang="en-US" altLang="ko-KR" dirty="0"/>
              <a:t>HW should be submitted both in hardcopy and softcopy (through email to TA). 10% penalty for missing hardcopy or softcopy.</a:t>
            </a:r>
          </a:p>
          <a:p>
            <a:r>
              <a:rPr lang="en-US" altLang="ko-KR" dirty="0" smtClean="0"/>
              <a:t>Note</a:t>
            </a:r>
            <a:r>
              <a:rPr lang="en-US" altLang="ko-KR" dirty="0"/>
              <a:t>: The official language in the class is English. All students should submit </a:t>
            </a:r>
            <a:r>
              <a:rPr lang="en-US" altLang="ko-KR" dirty="0" smtClean="0"/>
              <a:t>homework </a:t>
            </a:r>
            <a:r>
              <a:rPr lang="en-US" altLang="ko-KR" dirty="0"/>
              <a:t>in English; 10% penalty otherwise </a:t>
            </a:r>
            <a:endParaRPr lang="ko-KR" altLang="en-US" dirty="0"/>
          </a:p>
        </p:txBody>
      </p:sp>
    </p:spTree>
    <p:extLst>
      <p:ext uri="{BB962C8B-B14F-4D97-AF65-F5344CB8AC3E}">
        <p14:creationId xmlns:p14="http://schemas.microsoft.com/office/powerpoint/2010/main" val="229363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Attendance</a:t>
            </a:r>
            <a:endParaRPr lang="ko-KR" altLang="en-US"/>
          </a:p>
        </p:txBody>
      </p:sp>
      <p:sp>
        <p:nvSpPr>
          <p:cNvPr id="3" name="내용 개체 틀 2"/>
          <p:cNvSpPr>
            <a:spLocks noGrp="1"/>
          </p:cNvSpPr>
          <p:nvPr>
            <p:ph idx="1"/>
          </p:nvPr>
        </p:nvSpPr>
        <p:spPr/>
        <p:txBody>
          <a:bodyPr/>
          <a:lstStyle/>
          <a:p>
            <a:r>
              <a:rPr lang="en-US" altLang="ko-KR" dirty="0"/>
              <a:t>More than 8 absences of class will get F grade</a:t>
            </a:r>
          </a:p>
          <a:p>
            <a:r>
              <a:rPr lang="en-US" altLang="ko-KR" dirty="0"/>
              <a:t>To start class on time, late attendance is considered as 1/3 absence. </a:t>
            </a:r>
          </a:p>
          <a:p>
            <a:endParaRPr lang="ko-KR" altLang="en-US"/>
          </a:p>
        </p:txBody>
      </p:sp>
    </p:spTree>
    <p:extLst>
      <p:ext uri="{BB962C8B-B14F-4D97-AF65-F5344CB8AC3E}">
        <p14:creationId xmlns:p14="http://schemas.microsoft.com/office/powerpoint/2010/main" val="317125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smtClean="0"/>
              <a:t>Cheating</a:t>
            </a:r>
            <a:endParaRPr lang="en-US"/>
          </a:p>
        </p:txBody>
      </p:sp>
      <p:sp>
        <p:nvSpPr>
          <p:cNvPr id="39940" name="Rectangle 4"/>
          <p:cNvSpPr>
            <a:spLocks noGrp="1" noChangeArrowheads="1"/>
          </p:cNvSpPr>
          <p:nvPr>
            <p:ph type="body" idx="1"/>
          </p:nvPr>
        </p:nvSpPr>
        <p:spPr/>
        <p:txBody>
          <a:bodyPr>
            <a:normAutofit/>
          </a:bodyPr>
          <a:lstStyle/>
          <a:p>
            <a:r>
              <a:rPr lang="en-US" dirty="0" smtClean="0"/>
              <a:t>What is cheating?</a:t>
            </a:r>
          </a:p>
          <a:p>
            <a:pPr lvl="1"/>
            <a:r>
              <a:rPr lang="en-US" dirty="0" smtClean="0"/>
              <a:t>Sharing code: by copying, retyping, looking at, or supplying a file</a:t>
            </a:r>
          </a:p>
          <a:p>
            <a:pPr lvl="1"/>
            <a:r>
              <a:rPr lang="en-US" dirty="0" smtClean="0"/>
              <a:t>Coaching: helping your friend to write a lab, line by line</a:t>
            </a:r>
          </a:p>
          <a:p>
            <a:pPr lvl="1"/>
            <a:r>
              <a:rPr lang="en-US" dirty="0" smtClean="0"/>
              <a:t>Copying code from previous course or from elsewhere on WWW</a:t>
            </a:r>
          </a:p>
          <a:p>
            <a:pPr lvl="2"/>
            <a:r>
              <a:rPr lang="en-US" dirty="0" smtClean="0"/>
              <a:t>Only allowed to use code we supply</a:t>
            </a:r>
          </a:p>
          <a:p>
            <a:r>
              <a:rPr lang="en-US" dirty="0" smtClean="0"/>
              <a:t>What is NOT cheating?</a:t>
            </a:r>
          </a:p>
          <a:p>
            <a:pPr lvl="1"/>
            <a:r>
              <a:rPr lang="en-US" dirty="0" smtClean="0"/>
              <a:t>Explaining how to use systems or tools</a:t>
            </a:r>
          </a:p>
          <a:p>
            <a:pPr lvl="1"/>
            <a:r>
              <a:rPr lang="en-US" dirty="0" smtClean="0"/>
              <a:t>Helping others with high-level design issues</a:t>
            </a:r>
          </a:p>
          <a:p>
            <a:r>
              <a:rPr lang="en-US" dirty="0" smtClean="0"/>
              <a:t>Penalty for cheating:</a:t>
            </a:r>
          </a:p>
          <a:p>
            <a:pPr lvl="1"/>
            <a:r>
              <a:rPr lang="en-US" dirty="0" smtClean="0"/>
              <a:t>Removal from course with failing grade</a:t>
            </a:r>
          </a:p>
          <a:p>
            <a:r>
              <a:rPr lang="en-US" dirty="0" smtClean="0"/>
              <a:t>Detection of cheating:</a:t>
            </a:r>
          </a:p>
          <a:p>
            <a:pPr lvl="1"/>
            <a:r>
              <a:rPr lang="en-US" dirty="0" smtClean="0"/>
              <a:t>We do check </a:t>
            </a:r>
          </a:p>
          <a:p>
            <a:pPr lvl="1"/>
            <a:r>
              <a:rPr lang="en-US" dirty="0" smtClean="0"/>
              <a:t>Our tools for doing this are much better than most cheaters think!</a:t>
            </a:r>
            <a:endParaRPr lang="en-US" dirty="0"/>
          </a:p>
        </p:txBody>
      </p:sp>
    </p:spTree>
    <p:extLst>
      <p:ext uri="{BB962C8B-B14F-4D97-AF65-F5344CB8AC3E}">
        <p14:creationId xmlns:p14="http://schemas.microsoft.com/office/powerpoint/2010/main" val="111826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Course Organization</a:t>
            </a:r>
            <a:endParaRPr lang="ko-KR" altLang="en-US"/>
          </a:p>
        </p:txBody>
      </p:sp>
      <p:sp>
        <p:nvSpPr>
          <p:cNvPr id="3" name="내용 개체 틀 2"/>
          <p:cNvSpPr>
            <a:spLocks noGrp="1"/>
          </p:cNvSpPr>
          <p:nvPr>
            <p:ph idx="1"/>
          </p:nvPr>
        </p:nvSpPr>
        <p:spPr/>
        <p:txBody>
          <a:bodyPr>
            <a:normAutofit/>
          </a:bodyPr>
          <a:lstStyle/>
          <a:p>
            <a:r>
              <a:rPr lang="en-US" altLang="ko-KR" sz="2800" dirty="0" smtClean="0"/>
              <a:t>Programming for Concurrency (Huh)</a:t>
            </a:r>
          </a:p>
          <a:p>
            <a:pPr lvl="1"/>
            <a:r>
              <a:rPr lang="en-US" altLang="ko-KR" sz="2200" dirty="0" smtClean="0">
                <a:solidFill>
                  <a:srgbClr val="0066CC"/>
                </a:solidFill>
              </a:rPr>
              <a:t>How to make concurrent programs faster and more efficient?</a:t>
            </a:r>
          </a:p>
          <a:p>
            <a:pPr lvl="1"/>
            <a:r>
              <a:rPr lang="en-US" altLang="ko-KR" sz="2000" dirty="0" smtClean="0"/>
              <a:t>Architectural implication for concurrent programming</a:t>
            </a:r>
          </a:p>
          <a:p>
            <a:pPr lvl="1"/>
            <a:r>
              <a:rPr lang="en-US" altLang="ko-KR" sz="2000" dirty="0" smtClean="0"/>
              <a:t>Programming models for concurrency</a:t>
            </a:r>
          </a:p>
          <a:p>
            <a:pPr lvl="1"/>
            <a:r>
              <a:rPr lang="en-US" altLang="ko-KR" sz="2000" dirty="0" smtClean="0"/>
              <a:t>Performance optimization and architectural consideration </a:t>
            </a:r>
            <a:endParaRPr lang="en-US" altLang="ko-KR" sz="2000" dirty="0"/>
          </a:p>
          <a:p>
            <a:pPr marL="0" indent="0">
              <a:buNone/>
            </a:pPr>
            <a:endParaRPr lang="en-US" altLang="ko-KR" sz="2800" dirty="0"/>
          </a:p>
          <a:p>
            <a:r>
              <a:rPr lang="en-US" altLang="ko-KR" sz="2800" dirty="0" smtClean="0"/>
              <a:t>Concurrent </a:t>
            </a:r>
            <a:r>
              <a:rPr lang="en-US" altLang="ko-KR" sz="2800" dirty="0"/>
              <a:t>P</a:t>
            </a:r>
            <a:r>
              <a:rPr lang="en-US" altLang="ko-KR" sz="2800" dirty="0" smtClean="0"/>
              <a:t>rogram Analysis (Kim)</a:t>
            </a:r>
          </a:p>
          <a:p>
            <a:pPr lvl="1"/>
            <a:r>
              <a:rPr lang="en-US" altLang="ko-KR" sz="2200" dirty="0" smtClean="0">
                <a:solidFill>
                  <a:srgbClr val="0066CC"/>
                </a:solidFill>
              </a:rPr>
              <a:t>How to make concurrent programs correct?</a:t>
            </a:r>
          </a:p>
          <a:p>
            <a:pPr lvl="1"/>
            <a:r>
              <a:rPr lang="en-US" altLang="ko-KR" sz="2000" dirty="0" smtClean="0"/>
              <a:t>Model checking methodology</a:t>
            </a:r>
          </a:p>
          <a:p>
            <a:pPr lvl="1"/>
            <a:r>
              <a:rPr lang="en-US" altLang="ko-KR" sz="2000" dirty="0" smtClean="0"/>
              <a:t>Concurrent program testing</a:t>
            </a:r>
          </a:p>
          <a:p>
            <a:pPr lvl="1"/>
            <a:r>
              <a:rPr lang="en-US" altLang="ko-KR" sz="2000" dirty="0" smtClean="0"/>
              <a:t>Race, deadlock, and atomicity</a:t>
            </a:r>
          </a:p>
          <a:p>
            <a:endParaRPr lang="ko-KR" altLang="en-US" sz="2800" dirty="0"/>
          </a:p>
        </p:txBody>
      </p:sp>
    </p:spTree>
    <p:extLst>
      <p:ext uri="{BB962C8B-B14F-4D97-AF65-F5344CB8AC3E}">
        <p14:creationId xmlns:p14="http://schemas.microsoft.com/office/powerpoint/2010/main" val="118176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Programming </a:t>
            </a:r>
            <a:r>
              <a:rPr lang="en-US" altLang="ko-KR" dirty="0"/>
              <a:t>for </a:t>
            </a:r>
            <a:r>
              <a:rPr lang="en-US" altLang="ko-KR" dirty="0" smtClean="0"/>
              <a:t>Concurrency</a:t>
            </a:r>
            <a:endParaRPr lang="ko-KR" altLang="en-US"/>
          </a:p>
        </p:txBody>
      </p:sp>
      <p:sp>
        <p:nvSpPr>
          <p:cNvPr id="3" name="내용 개체 틀 2"/>
          <p:cNvSpPr>
            <a:spLocks noGrp="1"/>
          </p:cNvSpPr>
          <p:nvPr>
            <p:ph idx="1"/>
          </p:nvPr>
        </p:nvSpPr>
        <p:spPr/>
        <p:txBody>
          <a:bodyPr>
            <a:normAutofit lnSpcReduction="10000"/>
          </a:bodyPr>
          <a:lstStyle/>
          <a:p>
            <a:r>
              <a:rPr lang="en-US" altLang="ko-KR" dirty="0"/>
              <a:t>Parallel computer architectures</a:t>
            </a:r>
          </a:p>
          <a:p>
            <a:pPr lvl="1"/>
            <a:r>
              <a:rPr lang="en-US" altLang="ko-KR" dirty="0" smtClean="0"/>
              <a:t>Shared </a:t>
            </a:r>
            <a:r>
              <a:rPr lang="en-US" altLang="ko-KR" dirty="0"/>
              <a:t>memory systems and cache coherence</a:t>
            </a:r>
          </a:p>
          <a:p>
            <a:pPr lvl="1"/>
            <a:r>
              <a:rPr lang="en-US" altLang="ko-KR" dirty="0" smtClean="0"/>
              <a:t>Consistency</a:t>
            </a:r>
            <a:endParaRPr lang="en-US" altLang="ko-KR" dirty="0"/>
          </a:p>
          <a:p>
            <a:pPr lvl="1"/>
            <a:r>
              <a:rPr lang="en-US" altLang="ko-KR" dirty="0" smtClean="0"/>
              <a:t>Architectural support for synchronization</a:t>
            </a:r>
            <a:endParaRPr lang="en-US" altLang="ko-KR" dirty="0"/>
          </a:p>
          <a:p>
            <a:endParaRPr lang="en-US" altLang="ko-KR" dirty="0" smtClean="0"/>
          </a:p>
          <a:p>
            <a:r>
              <a:rPr lang="en-US" altLang="ko-KR" dirty="0" smtClean="0"/>
              <a:t>Concurrent programming models</a:t>
            </a:r>
          </a:p>
          <a:p>
            <a:pPr lvl="1"/>
            <a:r>
              <a:rPr lang="en-US" altLang="ko-KR" dirty="0" err="1" smtClean="0"/>
              <a:t>Pthreads</a:t>
            </a:r>
            <a:endParaRPr lang="en-US" altLang="ko-KR" dirty="0" smtClean="0"/>
          </a:p>
          <a:p>
            <a:pPr lvl="1"/>
            <a:r>
              <a:rPr lang="en-US" altLang="ko-KR" dirty="0" err="1" smtClean="0"/>
              <a:t>OpenMP</a:t>
            </a:r>
            <a:endParaRPr lang="en-US" altLang="ko-KR" dirty="0"/>
          </a:p>
          <a:p>
            <a:endParaRPr lang="en-US" altLang="ko-KR" dirty="0" smtClean="0"/>
          </a:p>
          <a:p>
            <a:r>
              <a:rPr lang="en-US" altLang="ko-KR" dirty="0" smtClean="0"/>
              <a:t>Performance optimization for concurrent programs</a:t>
            </a:r>
          </a:p>
          <a:p>
            <a:pPr lvl="1"/>
            <a:r>
              <a:rPr lang="en-US" altLang="ko-KR" dirty="0" smtClean="0"/>
              <a:t>Decomposition and scheduling</a:t>
            </a:r>
          </a:p>
          <a:p>
            <a:pPr lvl="1"/>
            <a:r>
              <a:rPr lang="en-US" altLang="ko-KR" dirty="0" smtClean="0"/>
              <a:t>Implication of memory hierarchy </a:t>
            </a:r>
            <a:endParaRPr lang="en-US" altLang="ko-KR" dirty="0"/>
          </a:p>
          <a:p>
            <a:endParaRPr lang="en-US" altLang="ko-KR" dirty="0"/>
          </a:p>
          <a:p>
            <a:r>
              <a:rPr lang="en-US" altLang="ko-KR" dirty="0" smtClean="0"/>
              <a:t>GPU </a:t>
            </a:r>
            <a:r>
              <a:rPr lang="en-US" altLang="ko-KR" dirty="0"/>
              <a:t>architecture and programming</a:t>
            </a:r>
          </a:p>
          <a:p>
            <a:pPr lvl="1"/>
            <a:r>
              <a:rPr lang="en-US" altLang="ko-KR" dirty="0"/>
              <a:t>GPU architectures</a:t>
            </a:r>
          </a:p>
          <a:p>
            <a:pPr lvl="1"/>
            <a:r>
              <a:rPr lang="en-US" altLang="ko-KR" dirty="0"/>
              <a:t>GPU programming with CUDA</a:t>
            </a:r>
          </a:p>
          <a:p>
            <a:pPr lvl="1"/>
            <a:endParaRPr lang="en-US" altLang="ko-KR" dirty="0"/>
          </a:p>
          <a:p>
            <a:endParaRPr lang="ko-KR" altLang="en-US" dirty="0"/>
          </a:p>
        </p:txBody>
      </p:sp>
    </p:spTree>
    <p:extLst>
      <p:ext uri="{BB962C8B-B14F-4D97-AF65-F5344CB8AC3E}">
        <p14:creationId xmlns:p14="http://schemas.microsoft.com/office/powerpoint/2010/main" val="4239723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ture">
      <a:majorFont>
        <a:latin typeface="Arial"/>
        <a:ea typeface="맑은 고딕"/>
        <a:cs typeface=""/>
      </a:majorFont>
      <a:minorFont>
        <a:latin typeface="Times New Roman"/>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3335</TotalTime>
  <Words>2673</Words>
  <Application>Microsoft Office PowerPoint</Application>
  <PresentationFormat>화면 슬라이드 쇼(4:3)</PresentationFormat>
  <Paragraphs>767</Paragraphs>
  <Slides>37</Slides>
  <Notes>2</Notes>
  <HiddenSlides>0</HiddenSlides>
  <MMClips>0</MMClips>
  <ScaleCrop>false</ScaleCrop>
  <HeadingPairs>
    <vt:vector size="8" baseType="variant">
      <vt:variant>
        <vt:lpstr>사용한 글꼴</vt:lpstr>
      </vt:variant>
      <vt:variant>
        <vt:i4>11</vt:i4>
      </vt:variant>
      <vt:variant>
        <vt:lpstr>테마</vt:lpstr>
      </vt:variant>
      <vt:variant>
        <vt:i4>4</vt:i4>
      </vt:variant>
      <vt:variant>
        <vt:lpstr>포함된 OLE 서버</vt:lpstr>
      </vt:variant>
      <vt:variant>
        <vt:i4>1</vt:i4>
      </vt:variant>
      <vt:variant>
        <vt:lpstr>슬라이드 제목</vt:lpstr>
      </vt:variant>
      <vt:variant>
        <vt:i4>37</vt:i4>
      </vt:variant>
    </vt:vector>
  </HeadingPairs>
  <TitlesOfParts>
    <vt:vector size="53" baseType="lpstr">
      <vt:lpstr>굴림</vt:lpstr>
      <vt:lpstr>돋움</vt:lpstr>
      <vt:lpstr>맑은 고딕</vt:lpstr>
      <vt:lpstr>Arial</vt:lpstr>
      <vt:lpstr>Arial Black</vt:lpstr>
      <vt:lpstr>Calibri</vt:lpstr>
      <vt:lpstr>Cambria Math</vt:lpstr>
      <vt:lpstr>Comic Sans MS</vt:lpstr>
      <vt:lpstr>Microsoft Sans Serif</vt:lpstr>
      <vt:lpstr>Times New Roman</vt:lpstr>
      <vt:lpstr>Wingdings</vt:lpstr>
      <vt:lpstr>Office Theme</vt:lpstr>
      <vt:lpstr>1_Office 테마</vt:lpstr>
      <vt:lpstr>5_Office 테마</vt:lpstr>
      <vt:lpstr>Office 테마</vt:lpstr>
      <vt:lpstr>Microsoft PowerPoint 97-2003 슬라이드</vt:lpstr>
      <vt:lpstr>Introduction to Concurrent Programming</vt:lpstr>
      <vt:lpstr>Course Objectives</vt:lpstr>
      <vt:lpstr>Course Information</vt:lpstr>
      <vt:lpstr>References</vt:lpstr>
      <vt:lpstr>Grading and Assignments</vt:lpstr>
      <vt:lpstr>Attendance</vt:lpstr>
      <vt:lpstr>Cheating</vt:lpstr>
      <vt:lpstr>Course Organization</vt:lpstr>
      <vt:lpstr>Programming for Concurrency</vt:lpstr>
      <vt:lpstr>Concurrent Program Analysis</vt:lpstr>
      <vt:lpstr>Assignments</vt:lpstr>
      <vt:lpstr>Moore’s Law</vt:lpstr>
      <vt:lpstr>Leveraging Moore’s Law</vt:lpstr>
      <vt:lpstr>Microprocessor Architecture (Mid 90’s)</vt:lpstr>
      <vt:lpstr>The End of the Free Lunch</vt:lpstr>
      <vt:lpstr>Era of 50%/Year Improvement</vt:lpstr>
      <vt:lpstr>The End of 50%/year Era</vt:lpstr>
      <vt:lpstr>Power and Heat Stall Clock Frequencies</vt:lpstr>
      <vt:lpstr>Recent Multicore Processors</vt:lpstr>
      <vt:lpstr>New Applications </vt:lpstr>
      <vt:lpstr>Intel Single Chip Cloud Computer</vt:lpstr>
      <vt:lpstr>GPUs for General Purpose Computing</vt:lpstr>
      <vt:lpstr>BlueGene to compete on Jeopardy!</vt:lpstr>
      <vt:lpstr>Hierarchical Parallelism in Supercomputers</vt:lpstr>
      <vt:lpstr>Challenges of Explicit Parallelism</vt:lpstr>
      <vt:lpstr>Achieving High Performance on Parallel Systems</vt:lpstr>
      <vt:lpstr>Motivation for Concurrency Analysis</vt:lpstr>
      <vt:lpstr>Concurrency</vt:lpstr>
      <vt:lpstr>Concurrent Programming is Error-prone</vt:lpstr>
      <vt:lpstr>An Example of Mutual Exclusion Protocol  </vt:lpstr>
      <vt:lpstr>Research on Concurrent Program Analysis</vt:lpstr>
      <vt:lpstr>Techniques to Test Concurrent Programs</vt:lpstr>
      <vt:lpstr>Challenge: Thread Schedule Generation</vt:lpstr>
      <vt:lpstr>Limitation of Random Testing Technique</vt:lpstr>
      <vt:lpstr>Systematic Testing Technique</vt:lpstr>
      <vt:lpstr>Pattern-directed Testing Technique</vt:lpstr>
      <vt:lpstr>Coverage-based Testing Technique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jhuh</dc:creator>
  <cp:lastModifiedBy>jhuh</cp:lastModifiedBy>
  <cp:revision>404</cp:revision>
  <dcterms:created xsi:type="dcterms:W3CDTF">2009-02-01T06:54:56Z</dcterms:created>
  <dcterms:modified xsi:type="dcterms:W3CDTF">2014-03-05T00:18:48Z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-1847474542</vt:i4>
  </property>
  <property fmtid="{D5CDD505-2E9C-101B-9397-08002B2CF9AE}" pid="3" name="_NewReviewCycle">
    <vt:lpwstr/>
  </property>
  <property fmtid="{D5CDD505-2E9C-101B-9397-08002B2CF9AE}" pid="4" name="_EmailSubject">
    <vt:lpwstr>CS492B 과목 syllabus 미팅?</vt:lpwstr>
  </property>
  <property fmtid="{D5CDD505-2E9C-101B-9397-08002B2CF9AE}" pid="5" name="_AuthorEmail">
    <vt:lpwstr>moonzoo@cs.kaist.ac.kr</vt:lpwstr>
  </property>
  <property fmtid="{D5CDD505-2E9C-101B-9397-08002B2CF9AE}" pid="6" name="_AuthorEmailDisplayName">
    <vt:lpwstr>Moonzoo Kim</vt:lpwstr>
  </property>
</Properties>
</file>