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9" r:id="rId2"/>
    <p:sldId id="258" r:id="rId3"/>
    <p:sldId id="260" r:id="rId4"/>
    <p:sldId id="261" r:id="rId5"/>
    <p:sldId id="262" r:id="rId6"/>
    <p:sldId id="288" r:id="rId7"/>
    <p:sldId id="263" r:id="rId8"/>
    <p:sldId id="265" r:id="rId9"/>
    <p:sldId id="264" r:id="rId10"/>
    <p:sldId id="276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9" r:id="rId22"/>
    <p:sldId id="278" r:id="rId23"/>
    <p:sldId id="281" r:id="rId24"/>
    <p:sldId id="290" r:id="rId25"/>
    <p:sldId id="277" r:id="rId26"/>
    <p:sldId id="279" r:id="rId27"/>
    <p:sldId id="282" r:id="rId28"/>
    <p:sldId id="283" r:id="rId29"/>
    <p:sldId id="291" r:id="rId30"/>
    <p:sldId id="292" r:id="rId31"/>
    <p:sldId id="286" r:id="rId32"/>
    <p:sldId id="287" r:id="rId33"/>
  </p:sldIdLst>
  <p:sldSz cx="9144000" cy="6858000" type="screen4x3"/>
  <p:notesSz cx="6802438" cy="99345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8" d="100"/>
          <a:sy n="98" d="100"/>
        </p:scale>
        <p:origin x="-1980" y="-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7B530-70B7-49CD-B753-5D311B4704D6}" type="datetimeFigureOut">
              <a:rPr lang="ko-KR" altLang="en-US" smtClean="0"/>
              <a:t>2014-05-14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718923"/>
            <a:ext cx="5441950" cy="44705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54409-BC82-48DC-B558-56D0356DB5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635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210A-6CE0-4CBF-9CFB-0A1B4A12DC3C}" type="datetime1">
              <a:rPr lang="ko-KR" altLang="en-US" smtClean="0"/>
              <a:t>2014-05-14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211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6C4E-6404-4E62-A1E1-90BEDCC7EFEF}" type="datetime1">
              <a:rPr lang="ko-KR" altLang="en-US" smtClean="0"/>
              <a:t>2014-05-14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362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55DD-F365-426D-A851-8D8A178AD970}" type="datetime1">
              <a:rPr lang="ko-KR" altLang="en-US" smtClean="0"/>
              <a:t>2014-05-14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68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75F2-C3A0-4845-B8C4-E3C6DCA0C266}" type="datetime1">
              <a:rPr lang="ko-KR" altLang="en-US" smtClean="0"/>
              <a:t>2014-05-14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5522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75CE-3A40-4436-B269-349F3C4A9456}" type="datetime1">
              <a:rPr lang="ko-KR" altLang="en-US" smtClean="0"/>
              <a:t>2014-05-14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033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4310-4595-48CB-9046-1CB8D67EF474}" type="datetime1">
              <a:rPr lang="ko-KR" altLang="en-US" smtClean="0"/>
              <a:t>2014-05-14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342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0251-B2A2-4B08-94AB-273BDC082588}" type="datetime1">
              <a:rPr lang="ko-KR" altLang="en-US" smtClean="0"/>
              <a:t>2014-05-14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14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BA13-8908-4F2D-9CA6-51EA0088FA42}" type="datetime1">
              <a:rPr lang="ko-KR" altLang="en-US" smtClean="0"/>
              <a:t>2014-05-14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52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BA3A-5DA3-4ECB-94A3-D8D1EC2EF7BE}" type="datetime1">
              <a:rPr lang="ko-KR" altLang="en-US" smtClean="0"/>
              <a:t>2014-05-14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353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8E5A-F8D7-42A8-A70B-1B575DA928FA}" type="datetime1">
              <a:rPr lang="ko-KR" altLang="en-US" smtClean="0"/>
              <a:t>2014-05-14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028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7D24-FF0F-457C-B086-1441B7FA82E8}" type="datetime1">
              <a:rPr lang="ko-KR" altLang="en-US" smtClean="0"/>
              <a:t>2014-05-14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168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53180-2FB3-4DCF-8F6A-EAF44B0750DB}" type="datetime1">
              <a:rPr lang="ko-KR" altLang="en-US" smtClean="0"/>
              <a:t>2014-05-14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907704" y="6356350"/>
            <a:ext cx="5328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ko-KR" dirty="0" smtClean="0"/>
              <a:t>CS492B Analysis of Concurrent Programs, Prof. </a:t>
            </a:r>
            <a:r>
              <a:rPr lang="en-US" altLang="ko-KR" dirty="0" err="1" smtClean="0"/>
              <a:t>Moonzoo</a:t>
            </a:r>
            <a:r>
              <a:rPr lang="en-US" altLang="ko-KR" dirty="0" smtClean="0"/>
              <a:t> Kim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740352" y="6356350"/>
            <a:ext cx="946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B42B8-9635-4AEB-9C6B-418D9B129D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96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97180" y="2130425"/>
            <a:ext cx="8549640" cy="1470025"/>
          </a:xfrm>
        </p:spPr>
        <p:txBody>
          <a:bodyPr>
            <a:noAutofit/>
          </a:bodyPr>
          <a:lstStyle/>
          <a:p>
            <a:r>
              <a:rPr lang="en-US" altLang="ko-KR" sz="4200" dirty="0" smtClean="0">
                <a:latin typeface="Calibri" panose="020F0502020204030204" pitchFamily="34" charset="0"/>
              </a:rPr>
              <a:t>Deadlock Bug Detection Techniques</a:t>
            </a:r>
            <a:endParaRPr lang="ko-KR" altLang="en-US" sz="4200" dirty="0">
              <a:latin typeface="Calibri" panose="020F0502020204030204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Prof.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Moonzoo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Kim</a:t>
            </a:r>
          </a:p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CS KAIST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415" y="54868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Calibri" panose="020F0502020204030204" pitchFamily="34" charset="0"/>
              </a:rPr>
              <a:t>CS492B Analysis of Concurrent </a:t>
            </a:r>
            <a:r>
              <a:rPr lang="en-US" altLang="ko-KR" sz="2400" dirty="0" smtClean="0">
                <a:latin typeface="Calibri" panose="020F0502020204030204" pitchFamily="34" charset="0"/>
              </a:rPr>
              <a:t>Programs</a:t>
            </a:r>
            <a:endParaRPr lang="en-US" altLang="ko-KR" sz="2400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03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Bug Detection Approach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Resource deadlock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Basic potential deadlock detection algorithm</a:t>
            </a:r>
          </a:p>
          <a:p>
            <a:r>
              <a:rPr lang="en-US" altLang="ko-KR" dirty="0" err="1" smtClean="0">
                <a:latin typeface="Calibri" panose="020F0502020204030204" pitchFamily="34" charset="0"/>
              </a:rPr>
              <a:t>GoodLock</a:t>
            </a:r>
            <a:r>
              <a:rPr lang="en-US" altLang="ko-KR" dirty="0" smtClean="0">
                <a:latin typeface="Calibri" panose="020F0502020204030204" pitchFamily="34" charset="0"/>
              </a:rPr>
              <a:t> algorithm</a:t>
            </a:r>
          </a:p>
          <a:p>
            <a:endParaRPr lang="en-US" altLang="ko-KR" sz="1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Communication deadlock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CHECKMATE: a trace program model-checking technique for deadlock detection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6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Basic Potential Deadlock Detection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69885"/>
            <a:ext cx="8507288" cy="4582327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Calibri" panose="020F0502020204030204" pitchFamily="34" charset="0"/>
              </a:rPr>
              <a:t>Extend the cyclic deadlock monitoring </a:t>
            </a:r>
            <a:r>
              <a:rPr lang="en-US" altLang="ko-KR" sz="2800" dirty="0" smtClean="0">
                <a:latin typeface="Calibri" panose="020F0502020204030204" pitchFamily="34" charset="0"/>
              </a:rPr>
              <a:t>algorithm</a:t>
            </a:r>
          </a:p>
          <a:p>
            <a:endParaRPr lang="en-US" altLang="ko-KR" sz="1050" dirty="0" smtClean="0">
              <a:latin typeface="Calibri" panose="020F0502020204030204" pitchFamily="34" charset="0"/>
            </a:endParaRPr>
          </a:p>
          <a:p>
            <a:r>
              <a:rPr lang="en-US" altLang="ko-KR" sz="2800" dirty="0" smtClean="0">
                <a:latin typeface="Calibri" panose="020F0502020204030204" pitchFamily="34" charset="0"/>
              </a:rPr>
              <a:t>Cyclic deadlock monitoring algorithm </a:t>
            </a:r>
            <a:r>
              <a:rPr lang="en-US" altLang="ko-KR" sz="2400" dirty="0" smtClean="0">
                <a:latin typeface="Calibri" panose="020F0502020204030204" pitchFamily="34" charset="0"/>
              </a:rPr>
              <a:t>(e.g. </a:t>
            </a:r>
            <a:r>
              <a:rPr lang="en-US" altLang="ko-KR" sz="2400" i="1" dirty="0" err="1" smtClean="0">
                <a:latin typeface="Calibri" panose="020F0502020204030204" pitchFamily="34" charset="0"/>
              </a:rPr>
              <a:t>LockDep</a:t>
            </a:r>
            <a:r>
              <a:rPr lang="en-US" altLang="ko-KR" sz="2400" dirty="0" smtClean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US" altLang="ko-KR" sz="2400" dirty="0" smtClean="0">
                <a:latin typeface="Calibri" panose="020F0502020204030204" pitchFamily="34" charset="0"/>
              </a:rPr>
              <a:t>Monitor lock acquires and releases in runtime</a:t>
            </a:r>
          </a:p>
          <a:p>
            <a:pPr lvl="1"/>
            <a:r>
              <a:rPr lang="en-US" altLang="ko-KR" sz="2400" dirty="0" smtClean="0">
                <a:latin typeface="Calibri" panose="020F0502020204030204" pitchFamily="34" charset="0"/>
              </a:rPr>
              <a:t>Lock graph (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N</a:t>
            </a:r>
            <a:r>
              <a:rPr lang="en-US" altLang="ko-KR" sz="2400" dirty="0" smtClean="0">
                <a:latin typeface="Calibri" panose="020F0502020204030204" pitchFamily="34" charset="0"/>
              </a:rPr>
              <a:t>, 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E</a:t>
            </a:r>
            <a:r>
              <a:rPr lang="en-US" altLang="ko-KR" sz="2400" i="1" baseline="-25000" dirty="0" smtClean="0">
                <a:latin typeface="Calibri" panose="020F0502020204030204" pitchFamily="34" charset="0"/>
              </a:rPr>
              <a:t>N</a:t>
            </a:r>
            <a:r>
              <a:rPr lang="en-US" altLang="ko-KR" sz="2400" dirty="0" smtClean="0">
                <a:latin typeface="Calibri" panose="020F0502020204030204" pitchFamily="34" charset="0"/>
              </a:rPr>
              <a:t>)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Create a node </a:t>
            </a:r>
            <a:r>
              <a:rPr lang="en-US" altLang="ko-KR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latin typeface="Calibri" panose="020F0502020204030204" pitchFamily="34" charset="0"/>
              </a:rPr>
              <a:t>X</a:t>
            </a:r>
            <a:r>
              <a:rPr lang="en-US" altLang="ko-KR" dirty="0" smtClean="0">
                <a:latin typeface="Calibri" panose="020F0502020204030204" pitchFamily="34" charset="0"/>
              </a:rPr>
              <a:t> when a thread acquires lock </a:t>
            </a:r>
            <a:r>
              <a:rPr lang="en-US" altLang="ko-KR" i="1" dirty="0" smtClean="0">
                <a:latin typeface="Calibri" panose="020F0502020204030204" pitchFamily="34" charset="0"/>
              </a:rPr>
              <a:t>X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Create an edge (</a:t>
            </a:r>
            <a:r>
              <a:rPr lang="en-US" altLang="ko-KR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latin typeface="Calibri" panose="020F0502020204030204" pitchFamily="34" charset="0"/>
              </a:rPr>
              <a:t>X</a:t>
            </a:r>
            <a:r>
              <a:rPr lang="en-US" altLang="ko-KR" dirty="0" smtClean="0">
                <a:latin typeface="Calibri" panose="020F0502020204030204" pitchFamily="34" charset="0"/>
              </a:rPr>
              <a:t>, </a:t>
            </a:r>
            <a:r>
              <a:rPr lang="en-US" altLang="ko-KR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latin typeface="Calibri" panose="020F0502020204030204" pitchFamily="34" charset="0"/>
              </a:rPr>
              <a:t>Y</a:t>
            </a:r>
            <a:r>
              <a:rPr lang="en-US" altLang="ko-KR" dirty="0" smtClean="0">
                <a:latin typeface="Calibri" panose="020F0502020204030204" pitchFamily="34" charset="0"/>
              </a:rPr>
              <a:t>) when a thread acquires lock </a:t>
            </a:r>
            <a:r>
              <a:rPr lang="en-US" altLang="ko-KR" i="1" dirty="0" smtClean="0">
                <a:latin typeface="Calibri" panose="020F0502020204030204" pitchFamily="34" charset="0"/>
              </a:rPr>
              <a:t>Y</a:t>
            </a:r>
            <a:r>
              <a:rPr lang="en-US" altLang="ko-KR" dirty="0" smtClean="0">
                <a:latin typeface="Calibri" panose="020F0502020204030204" pitchFamily="34" charset="0"/>
              </a:rPr>
              <a:t> while holding lock </a:t>
            </a:r>
            <a:r>
              <a:rPr lang="en-US" altLang="ko-KR" i="1" dirty="0" smtClean="0">
                <a:latin typeface="Calibri" panose="020F0502020204030204" pitchFamily="34" charset="0"/>
              </a:rPr>
              <a:t>X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Remove </a:t>
            </a:r>
            <a:r>
              <a:rPr lang="en-US" altLang="ko-KR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latin typeface="Calibri" panose="020F0502020204030204" pitchFamily="34" charset="0"/>
              </a:rPr>
              <a:t>X</a:t>
            </a:r>
            <a:r>
              <a:rPr lang="en-US" altLang="ko-KR" i="1" dirty="0" smtClean="0">
                <a:latin typeface="Calibri" panose="020F0502020204030204" pitchFamily="34" charset="0"/>
              </a:rPr>
              <a:t> , 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latin typeface="Calibri" panose="020F0502020204030204" pitchFamily="34" charset="0"/>
              </a:rPr>
              <a:t>X</a:t>
            </a:r>
            <a:r>
              <a:rPr lang="en-US" altLang="ko-KR" i="1" dirty="0" smtClean="0">
                <a:latin typeface="Calibri" panose="020F0502020204030204" pitchFamily="34" charset="0"/>
              </a:rPr>
              <a:t>,*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  <a:r>
              <a:rPr lang="en-US" altLang="ko-KR" i="1" dirty="0" smtClean="0">
                <a:latin typeface="Calibri" panose="020F0502020204030204" pitchFamily="34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</a:rPr>
              <a:t>and</a:t>
            </a:r>
            <a:r>
              <a:rPr lang="en-US" altLang="ko-KR" i="1" dirty="0" smtClean="0">
                <a:latin typeface="Calibri" panose="020F0502020204030204" pitchFamily="34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i="1" dirty="0" smtClean="0">
                <a:latin typeface="Calibri" panose="020F0502020204030204" pitchFamily="34" charset="0"/>
              </a:rPr>
              <a:t>*, </a:t>
            </a:r>
            <a:r>
              <a:rPr lang="en-US" altLang="ko-KR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latin typeface="Calibri" panose="020F0502020204030204" pitchFamily="34" charset="0"/>
              </a:rPr>
              <a:t>X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  <a:r>
              <a:rPr lang="en-US" altLang="ko-KR" i="1" dirty="0" smtClean="0">
                <a:latin typeface="Calibri" panose="020F0502020204030204" pitchFamily="34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</a:rPr>
              <a:t>when a thread releases </a:t>
            </a:r>
            <a:r>
              <a:rPr lang="en-US" altLang="ko-KR" i="1" dirty="0" smtClean="0">
                <a:latin typeface="Calibri" panose="020F0502020204030204" pitchFamily="34" charset="0"/>
              </a:rPr>
              <a:t>X</a:t>
            </a:r>
          </a:p>
          <a:p>
            <a:pPr lvl="2"/>
            <a:endParaRPr lang="en-US" altLang="ko-KR" sz="11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r>
              <a:rPr lang="en-US" altLang="ko-KR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latin typeface="Calibri" panose="020F0502020204030204" pitchFamily="34" charset="0"/>
              </a:rPr>
              <a:t>Report deadlock when the graph has any cycle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3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4932040" y="1272033"/>
            <a:ext cx="4032448" cy="29457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Cyclic Deadlock Detection Example (1/2)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0258" y="1124744"/>
            <a:ext cx="19802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u="sng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t1: Thread 1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:lock(X)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:a = …</a:t>
            </a:r>
          </a:p>
          <a:p>
            <a:pPr>
              <a:lnSpc>
                <a:spcPct val="150000"/>
              </a:lnSpc>
            </a:pPr>
            <a:endParaRPr lang="en-US" altLang="ko-K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:lock(Y)</a:t>
            </a:r>
          </a:p>
          <a:p>
            <a:pPr>
              <a:lnSpc>
                <a:spcPct val="150000"/>
              </a:lnSpc>
            </a:pPr>
            <a:endParaRPr lang="en-US" altLang="ko-K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8264" y="1124744"/>
            <a:ext cx="2016224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u="sng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t2: Thread 2</a:t>
            </a:r>
          </a:p>
          <a:p>
            <a:pPr algn="ctr">
              <a:lnSpc>
                <a:spcPct val="150000"/>
              </a:lnSpc>
            </a:pPr>
            <a:endParaRPr lang="en-US" altLang="ko-KR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lock(Y)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2:b=...</a:t>
            </a:r>
          </a:p>
          <a:p>
            <a:pPr algn="ctr">
              <a:lnSpc>
                <a:spcPct val="150000"/>
              </a:lnSpc>
            </a:pPr>
            <a:endParaRPr lang="en-US" altLang="ko-KR" sz="1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:lock(X)</a:t>
            </a:r>
          </a:p>
          <a:p>
            <a:pPr algn="ctr">
              <a:lnSpc>
                <a:spcPct val="150000"/>
              </a:lnSpc>
            </a:pPr>
            <a:endParaRPr lang="en-US" altLang="ko-K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AutoShape 2" descr="data:image/jpeg;base64,/9j/4AAQSkZJRgABAQAAAQABAAD/2wCEAAkGBxAQEBAPDw8QDxAODg8PEBAPEA8PDw4PFRQWFhQRFRYYHSggGBolGxUXITIhJSkrLi4uGB8zODMsNygtLisBCgoKDgwMGg8QFzQkHCQsLCwsLCwsLCwsLCwsLCwsLCwsNCw1LCwsLCwsLCwsLC0vLC0sNCwsLCwsMSw3LCwzNP/AABEIAOEA4QMBIgACEQEDEQH/xAAbAAEAAgMBAQAAAAAAAAAAAAAAAQMCBAYHBf/EAEYQAAIBAgMEBQgGBgkFAAAAAAABAgMEBREhBhIxUUFhcYGRBxMUIjJSobEjM2JywdFDU4OS0uEWFzRCRIKiwvAVJGNzsv/EABQBAQAAAAAAAAAAAAAAAAAAAAD/xAAUEQEAAAAAAAAAAAAAAAAAAAAA/9oADAMBAAIRAxEAPwD3EAAAAAAAAAAAAAAAAAAAAAAAAAAAAAAAAAAAAAAAAAAAAAAAAAAAAAAAAAAAAAAAAAAAAAAAAAAAAAAAAAAAAAAAAA1729pUYudapCnFLNuclFJAbAOIvfKTbbzhZ0a99PPL6GH0a6956ZdhozxjHbn6ulbWUH+sbq1Mu7pA9FKK15ShrOpCPbKKPOZbMXtf+14rczT4xovzUezToLKfk/sc86kaleXvVas5N/EDsK+1eH0/bvbdftYv5GpLbzC1/jqHdLM+VR2QsI8LSl/mjvfM2YbP2i4WtBdlOH5AbkdvcLf+Oo/vZGzQ2uw6fsXtB/tEvmfMeBWj421F/s4fka1bZSwnxtKPdBR+QHXUb+jP2K1OX3Zxf4myec1dgLB6wpzpPnSqTi18SqOyNxR1tMUuqXJTl52PxA9LB51C+x624+jX8F0fV1Gbdr5SaUWoX9rXspcN6UXOk395dAHdA1MOxOhcRU6FaFWL6YST8V0G2AAAAAAAAAAAAAAAAANXEcQo29OVWvUjShFZuU2or4nxdrNradlu0acXcXlVfRW1PWeXvz9yPW+vLPI5e32erXdRXOK1PPST3oW0dLej3f3n1sDZu9tLq9bp4VQyp55O8uE40+2EeL+BRb7GxqSVXEK9S+q55/SSapRf2YLRHUUaMYpKKSSWSSWSSLcgNa1s6dOKjThGEVwUYqKNhIyIzAZElU68Vo5LPktX4IwdzyjJ+EfmwNgGt5+Xux75P8iPPT+z/qYG0DV89PlF97Q8/P3Y/vv+EDaBrq45wl3br/HMyVzD3snylnFvxAuK69vCacZwjOL4qSTT8TMnMDlb7YmlvedsqlSxrLVSoyag31x4EUNrcQw9qGJ0PSKHBXdus2lznE6wxnBNNNJp6NPVMDfwjF7e7pqrb1Y1Yv3XrF8muKZvHm2I7JzpVHdYXUdrXWrpr6ir1OPQfZ2V21Vefol5D0W9jo4S0hV64N/IDsAAAAAAAAAAAOO2t2tnTqKxsIxq3tRat607aL/ST/BFm3e08raMLW1SqXt16lKPRBdNSWXBJa+HDPM0tmMAjaQblJ1K9V79etLWVSb49y6EBGz2z0LbeqTlKvc1nvVriprOpJ8dehdR91RJSJAgwqVVHi+PBcW+xdJTUuM/Z4e9/D+fzK4x8Xxb1b7WBZKvJ8Eo9ctX4L8ytxz4ty7Xp4LQsjTLY0wKIw5LLs0MlTNhRMsgNdUifNF+QyAp82R5svAFHmzFwNnIhoDUVJL2c4/d0Xhw+BlGrNcUprmvVl4PR/A2HEwcAJp1Yy4PVcU9Gu1FmZrVKSfFcOD4NdjJjOUePrR55esu1Lj2oDZPjbR7O0b2GU/UqQ1pVo6Tpy6NeXUfXjLpWqZkBzmye1FahWWG4m8qvC3uX7FxHoTfvHfHG7S4DTvaLpz9WcfWpVF7VOa4NFewW0tScpYbfaXlssoyfC4pLhJPpeXiteYHbAAAAABpY1idO0t6txVeUKMHJ9b6F4m6eeeU2o7q4scKi3lWqO4uMv1NPofa9O8DU2KtKledTFbpZ1rtvzSl+ht0/ViuWfHvOwSMaVNRiopZKKSSXQlwMgJbNSpU3/uf/fW+r5k3Ms3uL2Us5vnyh+L6u0xiswJjHMvhTJhAsSAhIyyAAgAAAAAAIAkEACSAAGRg4mZIGvk4vOPD+9Hn1rr+ZfCSazWqZDRWvVl9mT8Jfz+faBsHJbc4bOKp4jbLK5sWqjy41KKecovmdYmJRTTTWaaya5oDcwLFIXdvSuab9WrBS7H0rxN8888ndZ2l5e4VJ+pGXpNsn+rnq4o9DAAAAea4XL0jGsSuHqrZU7SHJZLell26HpR5j5Opb/8A1Gq+M8SuE+yL3V8EB2LIk8k2+jUFd17ElzW746fiBTBadb9Z9r/5l3F8IGMVqXJASkSCAJIAAAAAAABBJAAAAAAAJyCJAhGFSnmmufDqfQ/EzMsgKqM96KfPj1NaNeJma1msnViuEa0n++o1H8Zs2gOJ2jl6NjOGXa0Vfftqj6Mk818JfA9RPLfKpHKjZ1VxpYjQf+V5p/gen0Z70Yy96KfigMwAAPL/ACcLceJUnxp4lXeXVJ5o9QPMMEXo+N4pbvRXEad1BdHJpeIHZIqun6jfLJ+DzLTGpBSTi+Ek0+xgRFaliNe0m3GLftZZS5b60l8UzZAEEkAAAAAAAAACAAAAAAAAZGJIAsyFKGbMp5a8kBpW0fWrP3qufhThF/GLNgrt4ZR14tyk+2TcmvFloHF+VZ/9nRj0yvraK7c2ekWayp01ypwXwR5t5QF564wuzWrq3vnWuUaa0fiz09AAAAPOPKLD0S/sMTSypuTtLh9ChPRN9+R6OfK2owWF9aVrWf6SD3X7s17L8QKIvNZrgwcrsBi06lKdncaXdhLzNVPjKK0hPwOrAoy3Z/ZqPwn/ADXxXWbCMJwTTT4MxpTae5Lj/dfvr8+YFrRiWIxcQMQAAAAAAAQAAAAAAEgCYxMoU2y9ZR62Ay3V1soqPo56vs/mTVqZdbfBfi+owiu9vVvmwJAPhbZ456FazqR1rVPoreHTOtPSOXZxA+VgEfTsdr3HGjhtL0eD6HVes8utNnphzHk82f8AQbKEJ61q301aT4uctdfE6cAAAAAA888oWDVbetDGbKOdWilG6pL9PQ6e9H28ExWld0IV6Mt6E13xl0xfJo6ecU000mmmmms00+KaPLsZwitgtxO8tIyq2FaWdzbxzcqT/WQXNfHt4h3BhUpqSyf80+afQyjDMRpXNKNahNVKc1mpL5PkzaApVRx0nqvf/i5dvDsNlMrK1S3fYe79njB93R3AbG6YOBgq+XtJx6160fHo7y6Mk9U01zWoFbRBcRuoCogu3ER5tAVAt82idxAUk5Fyiic10ICqNNlippcQ5dxW6i6Fn8vEC7e6FoUSq9EdXzfsr8+xfAxlm+L05LRd/MySAiMe9vi3xZkDCtVjCLnOSjGKblKTyUUuLbAV60YRlOclGMIuUpN5KMVq2zj9mbSWL33/AFKrFqytG4WUJL62XTWa6/kUOVXHq3maO9TwqlP6atrF3rT9iP2M/E9Os7WFGnClSioQpxUYxWiSQFwAAAAAAABjUgpJxklKMlk01mmuTMgB5vjOy1zh1Wd5hK36U3vXFjJ+rPnKn7sv+PmfT2c2ot71NQk6daH1lvV9StTfXF8V1nanK7UbDW161Wg5W11DWFxRe5NPry4gfQIOLli2J4Y9zEaDu7daK7to5zS5zh09x0WDbQWt5Hetq8KnOKeU49Ti9UB9IwdJccsnzWcX4osAFa3lwln95J/LIyU5covvaJyGQDzr919zRPnfsy/0/mQAJ879mXw/Med+y+9oxAE775LxIbfPLsS/EkZAY7vf26mQyJAjIk+ZjGP2tpHeua9Onyi3nN9kVqzl3tNiGIN08JtJQp55O7uY7qiucYvTxA6fH9oLayhv3FRRb9imvWqVHyjFas5qwwq9xySq3anaYannC2Tync5cHUfSurh8j7Oznk5pUqnpV/VlfXT1cqutOL5JPj8uo7lLLRAU2NnToU40qMFTpwSUYxWSSLwAAAAAAAAAAAAAACJRTTTSaejTWaZyWO+TyxupedjCVtX4qtbt05J83lxOuAHm08Cx2z/s9zSxCkuELlbtXL764vuKf6cVqD3b/DLqg+mdJefh26a5Hp5jOKayaTT6Gs0Bwdlt3htXRXcIS6Y1c6Uk+T3j7dviFGprTrU5/dnGXyZuX+zNjX0q2lGfbBL5HwbjyW4VN5xoOk//ABTcMvAD7SeZJzMvJTar6u6vKf3a9T8zH+q9dGKYgv203/uA6gxlNLi0u1pHNf1XRftYnfy/b1F/uMo+Siyf1la7q/erz1+IH17nGLan9ZcUYZe9UgvxPi3nlAw2m8lcqrL3aMZVW/BH0LXyYYTDX0VT/wDZJyPvWWztlR0pWtGOX2E8vEDgf6bXVw93D8LuK326y81BdqWpdDZ7Hbz+03dOxpvjC3WdTLlvas9LiktEskuhcCQOMwTya2FvJVKkZXVbi6lw3PN88n+Z2NOnGKUYxUYrRRikkl1JGQAAAAAAAAAAAAA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51520" y="1152183"/>
            <a:ext cx="2304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Thread1() {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 a = … ;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b = … ;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83768" y="1152183"/>
            <a:ext cx="2304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Thread2() {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 b = … ;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a = … ;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cxnSp>
        <p:nvCxnSpPr>
          <p:cNvPr id="18" name="직선 연결선 17"/>
          <p:cNvCxnSpPr/>
          <p:nvPr/>
        </p:nvCxnSpPr>
        <p:spPr>
          <a:xfrm>
            <a:off x="6948264" y="1346933"/>
            <a:ext cx="0" cy="278693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타원 6"/>
          <p:cNvSpPr/>
          <p:nvPr/>
        </p:nvSpPr>
        <p:spPr>
          <a:xfrm>
            <a:off x="2643626" y="4813600"/>
            <a:ext cx="156833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4932040" y="4826338"/>
            <a:ext cx="156833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8" name="구부러진 연결선 27"/>
          <p:cNvCxnSpPr>
            <a:stCxn id="7" idx="7"/>
            <a:endCxn id="17" idx="1"/>
          </p:cNvCxnSpPr>
          <p:nvPr/>
        </p:nvCxnSpPr>
        <p:spPr>
          <a:xfrm rot="16200000" flipH="1">
            <a:off x="4565631" y="4369207"/>
            <a:ext cx="12738" cy="1179434"/>
          </a:xfrm>
          <a:prstGeom prst="curvedConnector3">
            <a:avLst>
              <a:gd name="adj1" fmla="val -28855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구부러진 연결선 29"/>
          <p:cNvCxnSpPr>
            <a:stCxn id="17" idx="3"/>
            <a:endCxn id="7" idx="5"/>
          </p:cNvCxnSpPr>
          <p:nvPr/>
        </p:nvCxnSpPr>
        <p:spPr>
          <a:xfrm rot="5400000" flipH="1">
            <a:off x="4565631" y="5040139"/>
            <a:ext cx="12738" cy="1179434"/>
          </a:xfrm>
          <a:prstGeom prst="curvedConnector3">
            <a:avLst>
              <a:gd name="adj1" fmla="val -28855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153605" y="425027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716016" y="589716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52120" y="582515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Deadlock detected!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15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17" grpId="0" animBg="1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411760" y="4437112"/>
            <a:ext cx="4248472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932040" y="1092800"/>
            <a:ext cx="4032448" cy="32439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Cyclic Deadlock Detection Example (2/2)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0258" y="1092800"/>
            <a:ext cx="19802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2000" u="sng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t1: Thread 1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:lock(X)</a:t>
            </a:r>
          </a:p>
          <a:p>
            <a:pPr>
              <a:lnSpc>
                <a:spcPct val="80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:a = …</a:t>
            </a:r>
          </a:p>
          <a:p>
            <a:pPr>
              <a:lnSpc>
                <a:spcPct val="80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:lock(Y)</a:t>
            </a:r>
          </a:p>
          <a:p>
            <a:pPr>
              <a:lnSpc>
                <a:spcPct val="80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:b = …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unlock(Y)</a:t>
            </a:r>
          </a:p>
          <a:p>
            <a:pPr>
              <a:lnSpc>
                <a:spcPct val="80000"/>
              </a:lnSpc>
            </a:pPr>
            <a:endParaRPr lang="en-US" altLang="ko-K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unlock(X)</a:t>
            </a:r>
            <a:endParaRPr lang="en-US" altLang="ko-K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0272" y="1092800"/>
            <a:ext cx="1944216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2000" u="sng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t2: Thread 2</a:t>
            </a:r>
          </a:p>
          <a:p>
            <a:pPr algn="ctr">
              <a:lnSpc>
                <a:spcPct val="80000"/>
              </a:lnSpc>
            </a:pPr>
            <a:endParaRPr lang="en-US" altLang="ko-KR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lock(Y)</a:t>
            </a:r>
          </a:p>
          <a:p>
            <a:pPr>
              <a:lnSpc>
                <a:spcPct val="80000"/>
              </a:lnSpc>
            </a:pPr>
            <a:endParaRPr lang="en-US" altLang="ko-K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 =...</a:t>
            </a:r>
            <a:endParaRPr lang="en-US" altLang="ko-KR" sz="1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:lock(X)</a:t>
            </a:r>
          </a:p>
          <a:p>
            <a:pPr>
              <a:lnSpc>
                <a:spcPct val="80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4:a =...</a:t>
            </a:r>
          </a:p>
          <a:p>
            <a:pPr>
              <a:lnSpc>
                <a:spcPct val="80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unlock(X)</a:t>
            </a:r>
          </a:p>
          <a:p>
            <a:pPr>
              <a:lnSpc>
                <a:spcPct val="80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unlock(Y)</a:t>
            </a:r>
          </a:p>
        </p:txBody>
      </p:sp>
      <p:sp>
        <p:nvSpPr>
          <p:cNvPr id="12" name="AutoShape 2" descr="data:image/jpeg;base64,/9j/4AAQSkZJRgABAQAAAQABAAD/2wCEAAkGBxAQEBAPDw8QDxAODg8PEBAPEA8PDw4PFRQWFhQRFRYYHSggGBolGxUXITIhJSkrLi4uGB8zODMsNygtLisBCgoKDgwMGg8QFzQkHCQsLCwsLCwsLCwsLCwsLCwsLCwsNCw1LCwsLCwsLCwsLC0vLC0sNCwsLCwsMSw3LCwzNP/AABEIAOEA4QMBIgACEQEDEQH/xAAbAAEAAgMBAQAAAAAAAAAAAAAAAQMCBAYHBf/EAEYQAAIBAgMEBQgGBgkFAAAAAAABAgMEBREhBhIxUUFhcYGRBxMUIjJSobEjM2JywdFDU4OS0uEWFzRCRIKiwvAVJGNzsv/EABQBAQAAAAAAAAAAAAAAAAAAAAD/xAAUEQEAAAAAAAAAAAAAAAAAAAAA/9oADAMBAAIRAxEAPwD3EAAAAAAAAAAAAAAAAAAAAAAAAAAAAAAAAAAAAAAAAAAAAAAAAAAAAAAAAAAAAAAAAAAAAAAAAAAAAAAAAAAAAAAAAA1729pUYudapCnFLNuclFJAbAOIvfKTbbzhZ0a99PPL6GH0a6956ZdhozxjHbn6ulbWUH+sbq1Mu7pA9FKK15ShrOpCPbKKPOZbMXtf+14rczT4xovzUezToLKfk/sc86kaleXvVas5N/EDsK+1eH0/bvbdftYv5GpLbzC1/jqHdLM+VR2QsI8LSl/mjvfM2YbP2i4WtBdlOH5AbkdvcLf+Oo/vZGzQ2uw6fsXtB/tEvmfMeBWj421F/s4fka1bZSwnxtKPdBR+QHXUb+jP2K1OX3Zxf4myec1dgLB6wpzpPnSqTi18SqOyNxR1tMUuqXJTl52PxA9LB51C+x624+jX8F0fV1Gbdr5SaUWoX9rXspcN6UXOk395dAHdA1MOxOhcRU6FaFWL6YST8V0G2AAAAAAAAAAAAAAAAANXEcQo29OVWvUjShFZuU2or4nxdrNradlu0acXcXlVfRW1PWeXvz9yPW+vLPI5e32erXdRXOK1PPST3oW0dLej3f3n1sDZu9tLq9bp4VQyp55O8uE40+2EeL+BRb7GxqSVXEK9S+q55/SSapRf2YLRHUUaMYpKKSSWSSWSSLcgNa1s6dOKjThGEVwUYqKNhIyIzAZElU68Vo5LPktX4IwdzyjJ+EfmwNgGt5+Xux75P8iPPT+z/qYG0DV89PlF97Q8/P3Y/vv+EDaBrq45wl3br/HMyVzD3snylnFvxAuK69vCacZwjOL4qSTT8TMnMDlb7YmlvedsqlSxrLVSoyag31x4EUNrcQw9qGJ0PSKHBXdus2lznE6wxnBNNNJp6NPVMDfwjF7e7pqrb1Y1Yv3XrF8muKZvHm2I7JzpVHdYXUdrXWrpr6ir1OPQfZ2V21Vefol5D0W9jo4S0hV64N/IDsAAAAAAAAAAAOO2t2tnTqKxsIxq3tRat607aL/ST/BFm3e08raMLW1SqXt16lKPRBdNSWXBJa+HDPM0tmMAjaQblJ1K9V79etLWVSb49y6EBGz2z0LbeqTlKvc1nvVriprOpJ8dehdR91RJSJAgwqVVHi+PBcW+xdJTUuM/Z4e9/D+fzK4x8Xxb1b7WBZKvJ8Eo9ctX4L8ytxz4ty7Xp4LQsjTLY0wKIw5LLs0MlTNhRMsgNdUifNF+QyAp82R5svAFHmzFwNnIhoDUVJL2c4/d0Xhw+BlGrNcUprmvVl4PR/A2HEwcAJp1Yy4PVcU9Gu1FmZrVKSfFcOD4NdjJjOUePrR55esu1Lj2oDZPjbR7O0b2GU/UqQ1pVo6Tpy6NeXUfXjLpWqZkBzmye1FahWWG4m8qvC3uX7FxHoTfvHfHG7S4DTvaLpz9WcfWpVF7VOa4NFewW0tScpYbfaXlssoyfC4pLhJPpeXiteYHbAAAAABpY1idO0t6txVeUKMHJ9b6F4m6eeeU2o7q4scKi3lWqO4uMv1NPofa9O8DU2KtKledTFbpZ1rtvzSl+ht0/ViuWfHvOwSMaVNRiopZKKSSXQlwMgJbNSpU3/uf/fW+r5k3Ms3uL2Us5vnyh+L6u0xiswJjHMvhTJhAsSAhIyyAAgAAAAAAIAkEACSAAGRg4mZIGvk4vOPD+9Hn1rr+ZfCSazWqZDRWvVl9mT8Jfz+faBsHJbc4bOKp4jbLK5sWqjy41KKecovmdYmJRTTTWaaya5oDcwLFIXdvSuab9WrBS7H0rxN8888ndZ2l5e4VJ+pGXpNsn+rnq4o9DAAAAea4XL0jGsSuHqrZU7SHJZLell26HpR5j5Opb/8A1Gq+M8SuE+yL3V8EB2LIk8k2+jUFd17ElzW746fiBTBadb9Z9r/5l3F8IGMVqXJASkSCAJIAAAAAAABBJAAAAAAAJyCJAhGFSnmmufDqfQ/EzMsgKqM96KfPj1NaNeJma1msnViuEa0n++o1H8Zs2gOJ2jl6NjOGXa0Vfftqj6Mk818JfA9RPLfKpHKjZ1VxpYjQf+V5p/gen0Z70Yy96KfigMwAAPL/ACcLceJUnxp4lXeXVJ5o9QPMMEXo+N4pbvRXEad1BdHJpeIHZIqun6jfLJ+DzLTGpBSTi+Ek0+xgRFaliNe0m3GLftZZS5b60l8UzZAEEkAAAAAAAAACAAAAAAAAZGJIAsyFKGbMp5a8kBpW0fWrP3qufhThF/GLNgrt4ZR14tyk+2TcmvFloHF+VZ/9nRj0yvraK7c2ekWayp01ypwXwR5t5QF564wuzWrq3vnWuUaa0fiz09AAAAPOPKLD0S/sMTSypuTtLh9ChPRN9+R6OfK2owWF9aVrWf6SD3X7s17L8QKIvNZrgwcrsBi06lKdncaXdhLzNVPjKK0hPwOrAoy3Z/ZqPwn/ADXxXWbCMJwTTT4MxpTae5Lj/dfvr8+YFrRiWIxcQMQAAAAAAAQAAAAAAEgCYxMoU2y9ZR62Ay3V1soqPo56vs/mTVqZdbfBfi+owiu9vVvmwJAPhbZ456FazqR1rVPoreHTOtPSOXZxA+VgEfTsdr3HGjhtL0eD6HVes8utNnphzHk82f8AQbKEJ61q301aT4uctdfE6cAAAAAA888oWDVbetDGbKOdWilG6pL9PQ6e9H28ExWld0IV6Mt6E13xl0xfJo6ecU000mmmmms00+KaPLsZwitgtxO8tIyq2FaWdzbxzcqT/WQXNfHt4h3BhUpqSyf80+afQyjDMRpXNKNahNVKc1mpL5PkzaApVRx0nqvf/i5dvDsNlMrK1S3fYe79njB93R3AbG6YOBgq+XtJx6160fHo7y6Mk9U01zWoFbRBcRuoCogu3ER5tAVAt82idxAUk5Fyiic10ICqNNlippcQ5dxW6i6Fn8vEC7e6FoUSq9EdXzfsr8+xfAxlm+L05LRd/MySAiMe9vi3xZkDCtVjCLnOSjGKblKTyUUuLbAV60YRlOclGMIuUpN5KMVq2zj9mbSWL33/AFKrFqytG4WUJL62XTWa6/kUOVXHq3maO9TwqlP6atrF3rT9iP2M/E9Os7WFGnClSioQpxUYxWiSQFwAAAAAAABjUgpJxklKMlk01mmuTMgB5vjOy1zh1Wd5hK36U3vXFjJ+rPnKn7sv+PmfT2c2ot71NQk6daH1lvV9StTfXF8V1nanK7UbDW161Wg5W11DWFxRe5NPry4gfQIOLli2J4Y9zEaDu7daK7to5zS5zh09x0WDbQWt5Hetq8KnOKeU49Ti9UB9IwdJccsnzWcX4osAFa3lwln95J/LIyU5covvaJyGQDzr919zRPnfsy/0/mQAJ879mXw/Med+y+9oxAE775LxIbfPLsS/EkZAY7vf26mQyJAjIk+ZjGP2tpHeua9Onyi3nN9kVqzl3tNiGIN08JtJQp55O7uY7qiucYvTxA6fH9oLayhv3FRRb9imvWqVHyjFas5qwwq9xySq3anaYannC2Tync5cHUfSurh8j7Oznk5pUqnpV/VlfXT1cqutOL5JPj8uo7lLLRAU2NnToU40qMFTpwSUYxWSSLwAAAAAAAAAAAAAACJRTTTSaejTWaZyWO+TyxupedjCVtX4qtbt05J83lxOuAHm08Cx2z/s9zSxCkuELlbtXL764vuKf6cVqD3b/DLqg+mdJefh26a5Hp5jOKayaTT6Gs0Bwdlt3htXRXcIS6Y1c6Uk+T3j7dviFGprTrU5/dnGXyZuX+zNjX0q2lGfbBL5HwbjyW4VN5xoOk//ABTcMvAD7SeZJzMvJTar6u6vKf3a9T8zH+q9dGKYgv203/uA6gxlNLi0u1pHNf1XRftYnfy/b1F/uMo+Siyf1la7q/erz1+IH17nGLan9ZcUYZe9UgvxPi3nlAw2m8lcqrL3aMZVW/BH0LXyYYTDX0VT/wDZJyPvWWztlR0pWtGOX2E8vEDgf6bXVw93D8LuK326y81BdqWpdDZ7Hbz+03dOxpvjC3WdTLlvas9LiktEskuhcCQOMwTya2FvJVKkZXVbi6lw3PN88n+Z2NOnGKUYxUYrRRikkl1JGQAAAAAAAAAAAAA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51520" y="1195005"/>
            <a:ext cx="2304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Thread1() {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 a = … 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b = … 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5776" y="1195005"/>
            <a:ext cx="2304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Thread2() {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 b = … 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a = … 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cxnSp>
        <p:nvCxnSpPr>
          <p:cNvPr id="18" name="직선 연결선 17"/>
          <p:cNvCxnSpPr>
            <a:endCxn id="15" idx="2"/>
          </p:cNvCxnSpPr>
          <p:nvPr/>
        </p:nvCxnSpPr>
        <p:spPr>
          <a:xfrm>
            <a:off x="6948264" y="1120239"/>
            <a:ext cx="0" cy="3216526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타원 6"/>
          <p:cNvSpPr/>
          <p:nvPr/>
        </p:nvSpPr>
        <p:spPr>
          <a:xfrm>
            <a:off x="2643626" y="5000438"/>
            <a:ext cx="156833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4932040" y="5013176"/>
            <a:ext cx="156833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8" name="구부러진 연결선 27"/>
          <p:cNvCxnSpPr>
            <a:stCxn id="7" idx="7"/>
            <a:endCxn id="17" idx="1"/>
          </p:cNvCxnSpPr>
          <p:nvPr/>
        </p:nvCxnSpPr>
        <p:spPr>
          <a:xfrm rot="16200000" flipH="1">
            <a:off x="4565631" y="4556045"/>
            <a:ext cx="12738" cy="1179434"/>
          </a:xfrm>
          <a:prstGeom prst="curvedConnector3">
            <a:avLst>
              <a:gd name="adj1" fmla="val -28855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153605" y="44371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60232" y="522920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70C0"/>
                </a:solidFill>
              </a:rPr>
              <a:t>No problem</a:t>
            </a:r>
            <a:endParaRPr lang="ko-KR" alt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CS492B Analysis of Concurrent Programs, Prof. </a:t>
            </a:r>
            <a:r>
              <a:rPr lang="en-US" altLang="ko-KR" dirty="0" err="1" smtClean="0"/>
              <a:t>Moonzoo</a:t>
            </a:r>
            <a:r>
              <a:rPr lang="en-US" altLang="ko-KR" dirty="0" smtClean="0"/>
              <a:t> Kim</a:t>
            </a:r>
            <a:endParaRPr lang="ko-KR" altLang="en-US" dirty="0"/>
          </a:p>
        </p:txBody>
      </p:sp>
      <p:grpSp>
        <p:nvGrpSpPr>
          <p:cNvPr id="16" name="그룹 15"/>
          <p:cNvGrpSpPr/>
          <p:nvPr/>
        </p:nvGrpSpPr>
        <p:grpSpPr>
          <a:xfrm>
            <a:off x="2447764" y="4365104"/>
            <a:ext cx="4248472" cy="1728192"/>
            <a:chOff x="2411760" y="-1872655"/>
            <a:chExt cx="4248472" cy="1728192"/>
          </a:xfrm>
        </p:grpSpPr>
        <p:sp>
          <p:nvSpPr>
            <p:cNvPr id="31" name="직사각형 30"/>
            <p:cNvSpPr/>
            <p:nvPr/>
          </p:nvSpPr>
          <p:spPr>
            <a:xfrm>
              <a:off x="2411760" y="-1872655"/>
              <a:ext cx="4248472" cy="1728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2627784" y="-1480282"/>
              <a:ext cx="1568334" cy="94884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8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ko-KR" altLang="en-US" sz="2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2444012" y="4437112"/>
            <a:ext cx="4248472" cy="1728192"/>
            <a:chOff x="2411760" y="6957392"/>
            <a:chExt cx="4248472" cy="1728192"/>
          </a:xfrm>
        </p:grpSpPr>
        <p:grpSp>
          <p:nvGrpSpPr>
            <p:cNvPr id="37" name="그룹 36"/>
            <p:cNvGrpSpPr/>
            <p:nvPr/>
          </p:nvGrpSpPr>
          <p:grpSpPr>
            <a:xfrm>
              <a:off x="2411760" y="6957392"/>
              <a:ext cx="4248472" cy="1728192"/>
              <a:chOff x="2411760" y="-1872655"/>
              <a:chExt cx="4248472" cy="1728192"/>
            </a:xfrm>
          </p:grpSpPr>
          <p:sp>
            <p:nvSpPr>
              <p:cNvPr id="38" name="직사각형 37"/>
              <p:cNvSpPr/>
              <p:nvPr/>
            </p:nvSpPr>
            <p:spPr>
              <a:xfrm>
                <a:off x="2411760" y="-1872655"/>
                <a:ext cx="4248472" cy="1728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/>
              <p:cNvSpPr/>
              <p:nvPr/>
            </p:nvSpPr>
            <p:spPr>
              <a:xfrm>
                <a:off x="2627784" y="-1480282"/>
                <a:ext cx="1568334" cy="948842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endParaRPr lang="ko-KR" altLang="en-US" sz="28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40" name="타원 39"/>
            <p:cNvSpPr/>
            <p:nvPr/>
          </p:nvSpPr>
          <p:spPr>
            <a:xfrm>
              <a:off x="4932040" y="7376702"/>
              <a:ext cx="1568334" cy="94884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8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endParaRPr lang="ko-KR" altLang="en-US" sz="2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2441577" y="4509120"/>
            <a:ext cx="4248472" cy="1728192"/>
            <a:chOff x="2411760" y="6957392"/>
            <a:chExt cx="4248472" cy="1728192"/>
          </a:xfrm>
        </p:grpSpPr>
        <p:sp>
          <p:nvSpPr>
            <p:cNvPr id="44" name="직사각형 43"/>
            <p:cNvSpPr/>
            <p:nvPr/>
          </p:nvSpPr>
          <p:spPr>
            <a:xfrm>
              <a:off x="2411760" y="6957392"/>
              <a:ext cx="4248472" cy="1728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4932040" y="7376702"/>
              <a:ext cx="1568334" cy="94884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8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endParaRPr lang="ko-KR" altLang="en-US" sz="2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2441577" y="4468470"/>
            <a:ext cx="4248472" cy="1912858"/>
            <a:chOff x="7380312" y="4509120"/>
            <a:chExt cx="4248472" cy="1912858"/>
          </a:xfrm>
        </p:grpSpPr>
        <p:sp>
          <p:nvSpPr>
            <p:cNvPr id="46" name="직사각형 45"/>
            <p:cNvSpPr/>
            <p:nvPr/>
          </p:nvSpPr>
          <p:spPr>
            <a:xfrm>
              <a:off x="7380312" y="4509120"/>
              <a:ext cx="4248472" cy="1728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9900592" y="4898795"/>
              <a:ext cx="1568334" cy="94884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8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endParaRPr lang="ko-KR" altLang="en-US" sz="2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8" name="타원 47"/>
            <p:cNvSpPr/>
            <p:nvPr/>
          </p:nvSpPr>
          <p:spPr>
            <a:xfrm>
              <a:off x="7575666" y="4898795"/>
              <a:ext cx="1568334" cy="94884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8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ko-KR" altLang="en-US" sz="28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49" name="구부러진 연결선 48"/>
            <p:cNvCxnSpPr>
              <a:stCxn id="47" idx="3"/>
              <a:endCxn id="48" idx="5"/>
            </p:cNvCxnSpPr>
            <p:nvPr/>
          </p:nvCxnSpPr>
          <p:spPr>
            <a:xfrm rot="5400000">
              <a:off x="9522296" y="5100709"/>
              <a:ext cx="12700" cy="1215946"/>
            </a:xfrm>
            <a:prstGeom prst="curvedConnector3">
              <a:avLst>
                <a:gd name="adj1" fmla="val 2894134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9144000" y="6052646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1</a:t>
              </a:r>
              <a:r>
                <a:rPr lang="en-US" altLang="ko-KR" dirty="0" smtClean="0"/>
                <a:t>3</a:t>
              </a:r>
              <a:endParaRPr lang="ko-KR" altLang="en-US" dirty="0"/>
            </a:p>
          </p:txBody>
        </p:sp>
      </p:grpSp>
      <p:sp>
        <p:nvSpPr>
          <p:cNvPr id="53" name="직사각형 52"/>
          <p:cNvSpPr/>
          <p:nvPr/>
        </p:nvSpPr>
        <p:spPr>
          <a:xfrm>
            <a:off x="1979712" y="4394288"/>
            <a:ext cx="4680520" cy="1912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36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17" grpId="0" animBg="1"/>
      <p:bldP spid="35" grpId="0"/>
      <p:bldP spid="10" grpId="0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Basic Deadlock Prediction Technique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032448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altLang="ko-KR" sz="2400" dirty="0" smtClean="0">
                <a:latin typeface="Calibri" panose="020F0502020204030204" pitchFamily="34" charset="0"/>
              </a:rPr>
              <a:t>Potential cyclic deadlock detection algorithm [Harrow, SPIN 00]</a:t>
            </a:r>
          </a:p>
          <a:p>
            <a:pPr lvl="1">
              <a:spcBef>
                <a:spcPts val="1800"/>
              </a:spcBef>
            </a:pPr>
            <a:r>
              <a:rPr lang="en-US" altLang="ko-KR" sz="2400" dirty="0" smtClean="0">
                <a:latin typeface="Calibri" panose="020F0502020204030204" pitchFamily="34" charset="0"/>
              </a:rPr>
              <a:t>Lock graph (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N</a:t>
            </a:r>
            <a:r>
              <a:rPr lang="en-US" altLang="ko-KR" sz="2400" dirty="0" smtClean="0">
                <a:latin typeface="Calibri" panose="020F0502020204030204" pitchFamily="34" charset="0"/>
              </a:rPr>
              <a:t>, 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E</a:t>
            </a:r>
            <a:r>
              <a:rPr lang="en-US" altLang="ko-KR" sz="2400" i="1" baseline="-25000" dirty="0" smtClean="0">
                <a:latin typeface="Calibri" panose="020F0502020204030204" pitchFamily="34" charset="0"/>
              </a:rPr>
              <a:t>N</a:t>
            </a:r>
            <a:r>
              <a:rPr lang="en-US" altLang="ko-KR" sz="2400" dirty="0" smtClean="0">
                <a:latin typeface="Calibri" panose="020F0502020204030204" pitchFamily="34" charset="0"/>
              </a:rPr>
              <a:t>)</a:t>
            </a:r>
          </a:p>
          <a:p>
            <a:pPr lvl="2">
              <a:spcBef>
                <a:spcPts val="1800"/>
              </a:spcBef>
            </a:pPr>
            <a:r>
              <a:rPr lang="en-US" altLang="ko-KR" dirty="0" smtClean="0">
                <a:latin typeface="Calibri" panose="020F0502020204030204" pitchFamily="34" charset="0"/>
              </a:rPr>
              <a:t>Create a node </a:t>
            </a:r>
            <a:r>
              <a:rPr lang="en-US" altLang="ko-KR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latin typeface="Calibri" panose="020F0502020204030204" pitchFamily="34" charset="0"/>
              </a:rPr>
              <a:t>X</a:t>
            </a:r>
            <a:r>
              <a:rPr lang="en-US" altLang="ko-KR" dirty="0" smtClean="0">
                <a:latin typeface="Calibri" panose="020F0502020204030204" pitchFamily="34" charset="0"/>
              </a:rPr>
              <a:t> when a thread acquires lock </a:t>
            </a:r>
            <a:r>
              <a:rPr lang="en-US" altLang="ko-KR" i="1" dirty="0" smtClean="0">
                <a:latin typeface="Calibri" panose="020F0502020204030204" pitchFamily="34" charset="0"/>
              </a:rPr>
              <a:t>X</a:t>
            </a:r>
          </a:p>
          <a:p>
            <a:pPr lvl="2">
              <a:spcBef>
                <a:spcPts val="1800"/>
              </a:spcBef>
            </a:pPr>
            <a:r>
              <a:rPr lang="en-US" altLang="ko-KR" dirty="0" smtClean="0">
                <a:latin typeface="Calibri" panose="020F0502020204030204" pitchFamily="34" charset="0"/>
              </a:rPr>
              <a:t>Create an edge (</a:t>
            </a:r>
            <a:r>
              <a:rPr lang="en-US" altLang="ko-KR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latin typeface="Calibri" panose="020F0502020204030204" pitchFamily="34" charset="0"/>
              </a:rPr>
              <a:t>X</a:t>
            </a:r>
            <a:r>
              <a:rPr lang="en-US" altLang="ko-KR" dirty="0" smtClean="0">
                <a:latin typeface="Calibri" panose="020F0502020204030204" pitchFamily="34" charset="0"/>
              </a:rPr>
              <a:t>, </a:t>
            </a:r>
            <a:r>
              <a:rPr lang="en-US" altLang="ko-KR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latin typeface="Calibri" panose="020F0502020204030204" pitchFamily="34" charset="0"/>
              </a:rPr>
              <a:t>Y</a:t>
            </a:r>
            <a:r>
              <a:rPr lang="en-US" altLang="ko-KR" dirty="0" smtClean="0">
                <a:latin typeface="Calibri" panose="020F0502020204030204" pitchFamily="34" charset="0"/>
              </a:rPr>
              <a:t>) when a thread acquires lock </a:t>
            </a:r>
            <a:r>
              <a:rPr lang="en-US" altLang="ko-KR" i="1" dirty="0" smtClean="0">
                <a:latin typeface="Calibri" panose="020F0502020204030204" pitchFamily="34" charset="0"/>
              </a:rPr>
              <a:t>Y</a:t>
            </a:r>
            <a:r>
              <a:rPr lang="en-US" altLang="ko-KR" dirty="0" smtClean="0">
                <a:latin typeface="Calibri" panose="020F0502020204030204" pitchFamily="34" charset="0"/>
              </a:rPr>
              <a:t> while holding lock </a:t>
            </a:r>
            <a:r>
              <a:rPr lang="en-US" altLang="ko-KR" i="1" dirty="0" smtClean="0">
                <a:latin typeface="Calibri" panose="020F0502020204030204" pitchFamily="34" charset="0"/>
              </a:rPr>
              <a:t>X</a:t>
            </a:r>
          </a:p>
          <a:p>
            <a:pPr lvl="2">
              <a:spcBef>
                <a:spcPts val="1800"/>
              </a:spcBef>
            </a:pPr>
            <a:r>
              <a:rPr lang="en-US" altLang="ko-KR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Remove </a:t>
            </a:r>
            <a:r>
              <a:rPr lang="en-US" altLang="ko-KR" i="1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</a:t>
            </a:r>
            <a:r>
              <a:rPr lang="en-US" altLang="ko-KR" i="1" strike="sngStrike" baseline="-25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X</a:t>
            </a:r>
            <a:r>
              <a:rPr lang="en-US" altLang="ko-KR" i="1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, (</a:t>
            </a:r>
            <a:r>
              <a:rPr lang="en-US" altLang="ko-KR" i="1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</a:t>
            </a:r>
            <a:r>
              <a:rPr lang="en-US" altLang="ko-KR" i="1" strike="sngStrike" baseline="-25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X</a:t>
            </a:r>
            <a:r>
              <a:rPr lang="en-US" altLang="ko-KR" i="1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,*) and (*, </a:t>
            </a:r>
            <a:r>
              <a:rPr lang="en-US" altLang="ko-KR" i="1" strike="sngStrik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</a:t>
            </a:r>
            <a:r>
              <a:rPr lang="en-US" altLang="ko-KR" i="1" strike="sngStrike" baseline="-25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X</a:t>
            </a:r>
            <a:r>
              <a:rPr lang="en-US" altLang="ko-KR" i="1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) </a:t>
            </a:r>
            <a:r>
              <a:rPr lang="en-US" altLang="ko-KR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when a thread releases </a:t>
            </a:r>
            <a:r>
              <a:rPr lang="en-US" altLang="ko-KR" i="1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X</a:t>
            </a:r>
          </a:p>
          <a:p>
            <a:pPr marL="914400" lvl="2" indent="0">
              <a:spcBef>
                <a:spcPts val="1800"/>
              </a:spcBef>
              <a:buNone/>
            </a:pPr>
            <a:r>
              <a:rPr lang="en-US" altLang="ko-KR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latin typeface="Calibri" panose="020F0502020204030204" pitchFamily="34" charset="0"/>
              </a:rPr>
              <a:t>Report potential deadlocks if the resulted graph at the </a:t>
            </a:r>
            <a:br>
              <a:rPr lang="en-US" altLang="ko-KR" dirty="0" smtClean="0">
                <a:latin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</a:rPr>
              <a:t>      end of an execution has a cycle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44291" y="5662989"/>
            <a:ext cx="785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[Harrow, SPIN 00] J. J. Harrow, Jr.: Runtime checking of multithreaded applications with Visual Threads, SPIN Workshop 2000</a:t>
            </a:r>
            <a:endParaRPr lang="ko-K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5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4932040" y="1092800"/>
            <a:ext cx="4032448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" y="44624"/>
            <a:ext cx="9052560" cy="1080120"/>
          </a:xfrm>
        </p:spPr>
        <p:txBody>
          <a:bodyPr>
            <a:normAutofit/>
          </a:bodyPr>
          <a:lstStyle/>
          <a:p>
            <a:r>
              <a:rPr lang="en-US" altLang="ko-KR" sz="3600" dirty="0">
                <a:latin typeface="Calibri" panose="020F0502020204030204" pitchFamily="34" charset="0"/>
              </a:rPr>
              <a:t>Potential </a:t>
            </a:r>
            <a:r>
              <a:rPr lang="en-US" altLang="ko-KR" sz="3600" dirty="0" smtClean="0">
                <a:latin typeface="Calibri" panose="020F0502020204030204" pitchFamily="34" charset="0"/>
              </a:rPr>
              <a:t>Cyclic Deadlock </a:t>
            </a:r>
            <a:r>
              <a:rPr lang="en-US" altLang="ko-KR" sz="3600" dirty="0">
                <a:latin typeface="Calibri" panose="020F0502020204030204" pitchFamily="34" charset="0"/>
              </a:rPr>
              <a:t>D</a:t>
            </a:r>
            <a:r>
              <a:rPr lang="en-US" altLang="ko-KR" sz="3600" dirty="0" smtClean="0">
                <a:latin typeface="Calibri" panose="020F0502020204030204" pitchFamily="34" charset="0"/>
              </a:rPr>
              <a:t>etection Example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0258" y="1092800"/>
            <a:ext cx="19802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     </a:t>
            </a:r>
            <a:r>
              <a:rPr lang="en-US" altLang="ko-KR" sz="2000" u="sng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t1:Thread 1</a:t>
            </a: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:lock(X)</a:t>
            </a: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2:a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…</a:t>
            </a: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:lock(Y)</a:t>
            </a: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4:b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…</a:t>
            </a: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unlock(Y)</a:t>
            </a:r>
          </a:p>
          <a:p>
            <a:endParaRPr lang="en-US" altLang="ko-K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unlock(X)</a:t>
            </a:r>
            <a:endParaRPr lang="en-US" altLang="ko-K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0272" y="1092800"/>
            <a:ext cx="19442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u="sng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t2:Thread 2</a:t>
            </a:r>
          </a:p>
          <a:p>
            <a:pPr algn="ctr"/>
            <a:endParaRPr lang="en-US" altLang="ko-KR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:lock(Y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altLang="ko-K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2:b=...</a:t>
            </a:r>
            <a:endParaRPr lang="en-US" altLang="ko-KR" sz="1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:lock(X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12" name="AutoShape 2" descr="data:image/jpeg;base64,/9j/4AAQSkZJRgABAQAAAQABAAD/2wCEAAkGBxAQEBAPDw8QDxAODg8PEBAPEA8PDw4PFRQWFhQRFRYYHSggGBolGxUXITIhJSkrLi4uGB8zODMsNygtLisBCgoKDgwMGg8QFzQkHCQsLCwsLCwsLCwsLCwsLCwsLCwsNCw1LCwsLCwsLCwsLC0vLC0sNCwsLCwsMSw3LCwzNP/AABEIAOEA4QMBIgACEQEDEQH/xAAbAAEAAgMBAQAAAAAAAAAAAAAAAQMCBAYHBf/EAEYQAAIBAgMEBQgGBgkFAAAAAAABAgMEBREhBhIxUUFhcYGRBxMUIjJSobEjM2JywdFDU4OS0uEWFzRCRIKiwvAVJGNzsv/EABQBAQAAAAAAAAAAAAAAAAAAAAD/xAAUEQEAAAAAAAAAAAAAAAAAAAAA/9oADAMBAAIRAxEAPwD3EAAAAAAAAAAAAAAAAAAAAAAAAAAAAAAAAAAAAAAAAAAAAAAAAAAAAAAAAAAAAAAAAAAAAAAAAAAAAAAAAAAAAAAAAA1729pUYudapCnFLNuclFJAbAOIvfKTbbzhZ0a99PPL6GH0a6956ZdhozxjHbn6ulbWUH+sbq1Mu7pA9FKK15ShrOpCPbKKPOZbMXtf+14rczT4xovzUezToLKfk/sc86kaleXvVas5N/EDsK+1eH0/bvbdftYv5GpLbzC1/jqHdLM+VR2QsI8LSl/mjvfM2YbP2i4WtBdlOH5AbkdvcLf+Oo/vZGzQ2uw6fsXtB/tEvmfMeBWj421F/s4fka1bZSwnxtKPdBR+QHXUb+jP2K1OX3Zxf4myec1dgLB6wpzpPnSqTi18SqOyNxR1tMUuqXJTl52PxA9LB51C+x624+jX8F0fV1Gbdr5SaUWoX9rXspcN6UXOk395dAHdA1MOxOhcRU6FaFWL6YST8V0G2AAAAAAAAAAAAAAAAANXEcQo29OVWvUjShFZuU2or4nxdrNradlu0acXcXlVfRW1PWeXvz9yPW+vLPI5e32erXdRXOK1PPST3oW0dLej3f3n1sDZu9tLq9bp4VQyp55O8uE40+2EeL+BRb7GxqSVXEK9S+q55/SSapRf2YLRHUUaMYpKKSSWSSWSSLcgNa1s6dOKjThGEVwUYqKNhIyIzAZElU68Vo5LPktX4IwdzyjJ+EfmwNgGt5+Xux75P8iPPT+z/qYG0DV89PlF97Q8/P3Y/vv+EDaBrq45wl3br/HMyVzD3snylnFvxAuK69vCacZwjOL4qSTT8TMnMDlb7YmlvedsqlSxrLVSoyag31x4EUNrcQw9qGJ0PSKHBXdus2lznE6wxnBNNNJp6NPVMDfwjF7e7pqrb1Y1Yv3XrF8muKZvHm2I7JzpVHdYXUdrXWrpr6ir1OPQfZ2V21Vefol5D0W9jo4S0hV64N/IDsAAAAAAAAAAAOO2t2tnTqKxsIxq3tRat607aL/ST/BFm3e08raMLW1SqXt16lKPRBdNSWXBJa+HDPM0tmMAjaQblJ1K9V79etLWVSb49y6EBGz2z0LbeqTlKvc1nvVriprOpJ8dehdR91RJSJAgwqVVHi+PBcW+xdJTUuM/Z4e9/D+fzK4x8Xxb1b7WBZKvJ8Eo9ctX4L8ytxz4ty7Xp4LQsjTLY0wKIw5LLs0MlTNhRMsgNdUifNF+QyAp82R5svAFHmzFwNnIhoDUVJL2c4/d0Xhw+BlGrNcUprmvVl4PR/A2HEwcAJp1Yy4PVcU9Gu1FmZrVKSfFcOD4NdjJjOUePrR55esu1Lj2oDZPjbR7O0b2GU/UqQ1pVo6Tpy6NeXUfXjLpWqZkBzmye1FahWWG4m8qvC3uX7FxHoTfvHfHG7S4DTvaLpz9WcfWpVF7VOa4NFewW0tScpYbfaXlssoyfC4pLhJPpeXiteYHbAAAAABpY1idO0t6txVeUKMHJ9b6F4m6eeeU2o7q4scKi3lWqO4uMv1NPofa9O8DU2KtKledTFbpZ1rtvzSl+ht0/ViuWfHvOwSMaVNRiopZKKSSXQlwMgJbNSpU3/uf/fW+r5k3Ms3uL2Us5vnyh+L6u0xiswJjHMvhTJhAsSAhIyyAAgAAAAAAIAkEACSAAGRg4mZIGvk4vOPD+9Hn1rr+ZfCSazWqZDRWvVl9mT8Jfz+faBsHJbc4bOKp4jbLK5sWqjy41KKecovmdYmJRTTTWaaya5oDcwLFIXdvSuab9WrBS7H0rxN8888ndZ2l5e4VJ+pGXpNsn+rnq4o9DAAAAea4XL0jGsSuHqrZU7SHJZLell26HpR5j5Opb/8A1Gq+M8SuE+yL3V8EB2LIk8k2+jUFd17ElzW746fiBTBadb9Z9r/5l3F8IGMVqXJASkSCAJIAAAAAAABBJAAAAAAAJyCJAhGFSnmmufDqfQ/EzMsgKqM96KfPj1NaNeJma1msnViuEa0n++o1H8Zs2gOJ2jl6NjOGXa0Vfftqj6Mk818JfA9RPLfKpHKjZ1VxpYjQf+V5p/gen0Z70Yy96KfigMwAAPL/ACcLceJUnxp4lXeXVJ5o9QPMMEXo+N4pbvRXEad1BdHJpeIHZIqun6jfLJ+DzLTGpBSTi+Ek0+xgRFaliNe0m3GLftZZS5b60l8UzZAEEkAAAAAAAAACAAAAAAAAZGJIAsyFKGbMp5a8kBpW0fWrP3qufhThF/GLNgrt4ZR14tyk+2TcmvFloHF+VZ/9nRj0yvraK7c2ekWayp01ypwXwR5t5QF564wuzWrq3vnWuUaa0fiz09AAAAPOPKLD0S/sMTSypuTtLh9ChPRN9+R6OfK2owWF9aVrWf6SD3X7s17L8QKIvNZrgwcrsBi06lKdncaXdhLzNVPjKK0hPwOrAoy3Z/ZqPwn/ADXxXWbCMJwTTT4MxpTae5Lj/dfvr8+YFrRiWIxcQMQAAAAAAAQAAAAAAEgCYxMoU2y9ZR62Ay3V1soqPo56vs/mTVqZdbfBfi+owiu9vVvmwJAPhbZ456FazqR1rVPoreHTOtPSOXZxA+VgEfTsdr3HGjhtL0eD6HVes8utNnphzHk82f8AQbKEJ61q301aT4uctdfE6cAAAAAA888oWDVbetDGbKOdWilG6pL9PQ6e9H28ExWld0IV6Mt6E13xl0xfJo6ecU000mmmmms00+KaPLsZwitgtxO8tIyq2FaWdzbxzcqT/WQXNfHt4h3BhUpqSyf80+afQyjDMRpXNKNahNVKc1mpL5PkzaApVRx0nqvf/i5dvDsNlMrK1S3fYe79njB93R3AbG6YOBgq+XtJx6160fHo7y6Mk9U01zWoFbRBcRuoCogu3ER5tAVAt82idxAUk5Fyiic10ICqNNlippcQ5dxW6i6Fn8vEC7e6FoUSq9EdXzfsr8+xfAxlm+L05LRd/MySAiMe9vi3xZkDCtVjCLnOSjGKblKTyUUuLbAV60YRlOclGMIuUpN5KMVq2zj9mbSWL33/AFKrFqytG4WUJL62XTWa6/kUOVXHq3maO9TwqlP6atrF3rT9iP2M/E9Os7WFGnClSioQpxUYxWiSQFwAAAAAAABjUgpJxklKMlk01mmuTMgB5vjOy1zh1Wd5hK36U3vXFjJ+rPnKn7sv+PmfT2c2ot71NQk6daH1lvV9StTfXF8V1nanK7UbDW161Wg5W11DWFxRe5NPry4gfQIOLli2J4Y9zEaDu7daK7to5zS5zh09x0WDbQWt5Hetq8KnOKeU49Ti9UB9IwdJccsnzWcX4osAFa3lwln95J/LIyU5covvaJyGQDzr919zRPnfsy/0/mQAJ879mXw/Med+y+9oxAE775LxIbfPLsS/EkZAY7vf26mQyJAjIk+ZjGP2tpHeua9Onyi3nN9kVqzl3tNiGIN08JtJQp55O7uY7qiucYvTxA6fH9oLayhv3FRRb9imvWqVHyjFas5qwwq9xySq3anaYannC2Tync5cHUfSurh8j7Oznk5pUqnpV/VlfXT1cqutOL5JPj8uo7lLLRAU2NnToU40qMFTpwSUYxWSSLwAAAAAAAAAAAAAACJRTTTSaejTWaZyWO+TyxupedjCVtX4qtbt05J83lxOuAHm08Cx2z/s9zSxCkuELlbtXL764vuKf6cVqD3b/DLqg+mdJefh26a5Hp5jOKayaTT6Gs0Bwdlt3htXRXcIS6Y1c6Uk+T3j7dviFGprTrU5/dnGXyZuX+zNjX0q2lGfbBL5HwbjyW4VN5xoOk//ABTcMvAD7SeZJzMvJTar6u6vKf3a9T8zH+q9dGKYgv203/uA6gxlNLi0u1pHNf1XRftYnfy/b1F/uMo+Siyf1la7q/erz1+IH17nGLan9ZcUYZe9UgvxPi3nlAw2m8lcqrL3aMZVW/BH0LXyYYTDX0VT/wDZJyPvWWztlR0pWtGOX2E8vEDgf6bXVw93D8LuK326y81BdqWpdDZ7Hbz+03dOxpvjC3WdTLlvas9LiktEskuhcCQOMwTya2FvJVKkZXVbi6lw3PN88n+Z2NOnGKUYxUYrRRikkl1JGQAAAAAAAAAAAAA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51520" y="1195005"/>
            <a:ext cx="2304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Thread1() {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 a = … ;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b = … ;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83768" y="1195005"/>
            <a:ext cx="2304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Thread2() {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 b = … ;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a = … ;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cxnSp>
        <p:nvCxnSpPr>
          <p:cNvPr id="18" name="직선 연결선 17"/>
          <p:cNvCxnSpPr>
            <a:endCxn id="15" idx="2"/>
          </p:cNvCxnSpPr>
          <p:nvPr/>
        </p:nvCxnSpPr>
        <p:spPr>
          <a:xfrm>
            <a:off x="6948264" y="1120239"/>
            <a:ext cx="0" cy="3388881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타원 6"/>
          <p:cNvSpPr/>
          <p:nvPr/>
        </p:nvSpPr>
        <p:spPr>
          <a:xfrm>
            <a:off x="2779721" y="4856422"/>
            <a:ext cx="129614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5068135" y="4869160"/>
            <a:ext cx="129614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8" name="구부러진 연결선 27"/>
          <p:cNvCxnSpPr>
            <a:stCxn id="7" idx="7"/>
            <a:endCxn id="17" idx="1"/>
          </p:cNvCxnSpPr>
          <p:nvPr/>
        </p:nvCxnSpPr>
        <p:spPr>
          <a:xfrm rot="16200000" flipH="1">
            <a:off x="4565631" y="4315795"/>
            <a:ext cx="12738" cy="1371902"/>
          </a:xfrm>
          <a:prstGeom prst="curvedConnector3">
            <a:avLst>
              <a:gd name="adj1" fmla="val -28855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구부러진 연결선 29"/>
          <p:cNvCxnSpPr>
            <a:stCxn id="17" idx="3"/>
            <a:endCxn id="7" idx="5"/>
          </p:cNvCxnSpPr>
          <p:nvPr/>
        </p:nvCxnSpPr>
        <p:spPr>
          <a:xfrm rot="5400000" flipH="1">
            <a:off x="4565631" y="4986727"/>
            <a:ext cx="12738" cy="1371902"/>
          </a:xfrm>
          <a:prstGeom prst="curvedConnector3">
            <a:avLst>
              <a:gd name="adj1" fmla="val -28855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153605" y="42930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716016" y="59399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13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5939988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Cycle </a:t>
            </a:r>
            <a:r>
              <a:rPr lang="en-US" altLang="ko-KR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Potential deadlock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91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17" grpId="0" animBg="1"/>
      <p:bldP spid="35" grpId="0"/>
      <p:bldP spid="36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Basic Deadlock Prediction Technique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1458" y="1700808"/>
            <a:ext cx="8435280" cy="46805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ko-KR" dirty="0" smtClean="0">
                <a:latin typeface="Calibri" panose="020F0502020204030204" pitchFamily="34" charset="0"/>
              </a:rPr>
              <a:t>The algorithm is commercialized as a SW tool </a:t>
            </a:r>
            <a:r>
              <a:rPr lang="en-US" altLang="ko-KR" dirty="0" err="1" smtClean="0">
                <a:latin typeface="Calibri" panose="020F0502020204030204" pitchFamily="34" charset="0"/>
              </a:rPr>
              <a:t>VisualThreads</a:t>
            </a:r>
            <a:r>
              <a:rPr lang="en-US" altLang="ko-KR" dirty="0" smtClean="0">
                <a:latin typeface="Calibri" panose="020F0502020204030204" pitchFamily="34" charset="0"/>
              </a:rPr>
              <a:t> (</a:t>
            </a:r>
            <a:r>
              <a:rPr lang="en-US" altLang="ko-KR" i="1" dirty="0" smtClean="0">
                <a:latin typeface="Calibri" panose="020F0502020204030204" pitchFamily="34" charset="0"/>
              </a:rPr>
              <a:t>HP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en-US" altLang="ko-KR" dirty="0" smtClean="0">
                <a:latin typeface="Calibri" panose="020F0502020204030204" pitchFamily="34" charset="0"/>
              </a:rPr>
              <a:t>Empirical results show that the algorithm is very effective to discover hidden deadlock bugs</a:t>
            </a:r>
          </a:p>
          <a:p>
            <a:pPr>
              <a:spcBef>
                <a:spcPts val="1800"/>
              </a:spcBef>
            </a:pPr>
            <a:endParaRPr lang="en-US" altLang="ko-KR" sz="300" dirty="0"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r>
              <a:rPr lang="en-US" altLang="ko-KR" dirty="0" smtClean="0">
                <a:latin typeface="Calibri" panose="020F0502020204030204" pitchFamily="34" charset="0"/>
              </a:rPr>
              <a:t>Challenge: generate many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</a:rPr>
              <a:t>false positive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92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False Positive Example#1 – Single Thread Cycle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1" y="1628800"/>
            <a:ext cx="2880320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Thread1() {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unlock(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altLang="ko-KR" sz="1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unlock(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2843808" y="1628800"/>
            <a:ext cx="2924575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Thread2()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타원 4"/>
          <p:cNvSpPr/>
          <p:nvPr/>
        </p:nvSpPr>
        <p:spPr>
          <a:xfrm>
            <a:off x="5676888" y="2120118"/>
            <a:ext cx="107119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7965302" y="2132856"/>
            <a:ext cx="107119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구부러진 연결선 6"/>
          <p:cNvCxnSpPr>
            <a:stCxn id="5" idx="7"/>
            <a:endCxn id="6" idx="1"/>
          </p:cNvCxnSpPr>
          <p:nvPr/>
        </p:nvCxnSpPr>
        <p:spPr>
          <a:xfrm rot="16200000" flipH="1">
            <a:off x="7350902" y="1499959"/>
            <a:ext cx="11580" cy="1530966"/>
          </a:xfrm>
          <a:prstGeom prst="curvedConnector3">
            <a:avLst>
              <a:gd name="adj1" fmla="val -28855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구부러진 연결선 7"/>
          <p:cNvCxnSpPr>
            <a:stCxn id="6" idx="3"/>
            <a:endCxn id="5" idx="5"/>
          </p:cNvCxnSpPr>
          <p:nvPr/>
        </p:nvCxnSpPr>
        <p:spPr>
          <a:xfrm rot="5400000" flipH="1">
            <a:off x="7350902" y="2170891"/>
            <a:ext cx="11580" cy="1530966"/>
          </a:xfrm>
          <a:prstGeom prst="curvedConnector3">
            <a:avLst>
              <a:gd name="adj1" fmla="val -28855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48018" y="1556792"/>
            <a:ext cx="38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</a:t>
            </a:r>
            <a:endParaRPr lang="ko-KR" alt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36296" y="3284984"/>
            <a:ext cx="68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5</a:t>
            </a:r>
            <a:endParaRPr lang="ko-KR" alt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3717032"/>
            <a:ext cx="3603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lock graph has a cycle, but no deadlock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4048" y="4797152"/>
            <a:ext cx="3995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A cycle 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that consists of edges created by one thread is a false positive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15" name="슬라이드 번호 개체 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181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모서리가 둥근 직사각형 49"/>
          <p:cNvSpPr/>
          <p:nvPr/>
        </p:nvSpPr>
        <p:spPr>
          <a:xfrm>
            <a:off x="1324439" y="1689373"/>
            <a:ext cx="6495122" cy="3708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False Positive Example#2: Gate Lock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09511" y="1268760"/>
            <a:ext cx="2618473" cy="3324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Thread1() {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 lock(</a:t>
            </a:r>
            <a:r>
              <a:rPr lang="en-US" altLang="ko-KR" sz="22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 unlock(</a:t>
            </a:r>
            <a:r>
              <a:rPr lang="en-US" altLang="ko-KR" sz="22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unlock(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ko-KR" alt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743769" y="1268760"/>
            <a:ext cx="2780559" cy="3324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Thread2()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 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2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  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14: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unlock(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15: 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2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5" name="타원 14"/>
          <p:cNvSpPr/>
          <p:nvPr/>
        </p:nvSpPr>
        <p:spPr>
          <a:xfrm>
            <a:off x="2555776" y="5576502"/>
            <a:ext cx="107119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4036403" y="4653136"/>
            <a:ext cx="107119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5462952" y="5576502"/>
            <a:ext cx="107119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구부러진 연결선 9"/>
          <p:cNvCxnSpPr>
            <a:stCxn id="15" idx="7"/>
            <a:endCxn id="16" idx="2"/>
          </p:cNvCxnSpPr>
          <p:nvPr/>
        </p:nvCxnSpPr>
        <p:spPr>
          <a:xfrm rot="5400000" flipH="1" flipV="1">
            <a:off x="3459300" y="5138354"/>
            <a:ext cx="587900" cy="56630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구부러진 연결선 17"/>
          <p:cNvCxnSpPr>
            <a:stCxn id="15" idx="6"/>
            <a:endCxn id="17" idx="2"/>
          </p:cNvCxnSpPr>
          <p:nvPr/>
        </p:nvCxnSpPr>
        <p:spPr>
          <a:xfrm>
            <a:off x="3626970" y="6050923"/>
            <a:ext cx="1835982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구부러진 연결선 20"/>
          <p:cNvCxnSpPr>
            <a:stCxn id="16" idx="6"/>
          </p:cNvCxnSpPr>
          <p:nvPr/>
        </p:nvCxnSpPr>
        <p:spPr>
          <a:xfrm>
            <a:off x="5107597" y="5127557"/>
            <a:ext cx="688539" cy="478979"/>
          </a:xfrm>
          <a:prstGeom prst="curvedConnector3">
            <a:avLst>
              <a:gd name="adj1" fmla="val 9947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구부러진 연결선 34"/>
          <p:cNvCxnSpPr/>
          <p:nvPr/>
        </p:nvCxnSpPr>
        <p:spPr>
          <a:xfrm rot="10800000">
            <a:off x="5004050" y="5407805"/>
            <a:ext cx="552064" cy="397461"/>
          </a:xfrm>
          <a:prstGeom prst="curvedConnector3">
            <a:avLst>
              <a:gd name="adj1" fmla="val 9871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74150" y="4758225"/>
            <a:ext cx="1170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3</a:t>
            </a:r>
            <a:endParaRPr lang="ko-KR" alt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076056" y="5373216"/>
            <a:ext cx="1170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13</a:t>
            </a:r>
            <a:endParaRPr lang="ko-KR" alt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283968" y="60932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3, 13</a:t>
            </a:r>
            <a:endParaRPr lang="ko-KR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915816" y="5003884"/>
            <a:ext cx="81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2, 3</a:t>
            </a:r>
            <a:endParaRPr lang="ko-KR" alt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668855" y="4345940"/>
            <a:ext cx="3603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Cycle, but no deadlock</a:t>
            </a:r>
          </a:p>
        </p:txBody>
      </p:sp>
      <p:sp>
        <p:nvSpPr>
          <p:cNvPr id="51" name="사각형 설명선 50"/>
          <p:cNvSpPr/>
          <p:nvPr/>
        </p:nvSpPr>
        <p:spPr>
          <a:xfrm>
            <a:off x="107504" y="2348880"/>
            <a:ext cx="1711850" cy="757053"/>
          </a:xfrm>
          <a:prstGeom prst="wedgeRectCallout">
            <a:avLst>
              <a:gd name="adj1" fmla="val 60346"/>
              <a:gd name="adj2" fmla="val -8688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Gate lock</a:t>
            </a:r>
          </a:p>
          <a:p>
            <a:pPr algn="ctr"/>
            <a:r>
              <a:rPr lang="en-US" altLang="ko-KR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(guard lock)</a:t>
            </a:r>
            <a:endParaRPr lang="ko-KR" altLang="en-US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슬라이드 번호 개체 틀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52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15" grpId="0" animBg="1"/>
      <p:bldP spid="16" grpId="0" animBg="1"/>
      <p:bldP spid="17" grpId="0" animBg="1"/>
      <p:bldP spid="44" grpId="0"/>
      <p:bldP spid="45" grpId="0"/>
      <p:bldP spid="46" grpId="0"/>
      <p:bldP spid="47" grpId="0"/>
      <p:bldP spid="48" grpId="0"/>
      <p:bldP spid="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모서리가 둥근 직사각형 26"/>
          <p:cNvSpPr/>
          <p:nvPr/>
        </p:nvSpPr>
        <p:spPr>
          <a:xfrm>
            <a:off x="6170136" y="1700808"/>
            <a:ext cx="2694591" cy="1584176"/>
          </a:xfrm>
          <a:prstGeom prst="roundRect">
            <a:avLst>
              <a:gd name="adj" fmla="val 931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3110390" y="1745633"/>
            <a:ext cx="2964050" cy="1584176"/>
          </a:xfrm>
          <a:prstGeom prst="roundRect">
            <a:avLst>
              <a:gd name="adj" fmla="val 931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False Positive Example#3: Thread Creation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59832" y="1256293"/>
            <a:ext cx="3024336" cy="3324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f1(){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unlock(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ko-KR" alt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(f2); </a:t>
            </a:r>
          </a:p>
          <a:p>
            <a:pPr marL="0" indent="0"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220072" y="4529902"/>
            <a:ext cx="3603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Cycle, but no deadlock</a:t>
            </a:r>
          </a:p>
        </p:txBody>
      </p:sp>
      <p:sp>
        <p:nvSpPr>
          <p:cNvPr id="19" name="내용 개체 틀 2"/>
          <p:cNvSpPr txBox="1">
            <a:spLocks/>
          </p:cNvSpPr>
          <p:nvPr/>
        </p:nvSpPr>
        <p:spPr>
          <a:xfrm>
            <a:off x="6156176" y="1268760"/>
            <a:ext cx="2780559" cy="2992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f2(){</a:t>
            </a:r>
          </a:p>
          <a:p>
            <a:pPr marL="0" indent="0"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</a:t>
            </a:r>
            <a:r>
              <a:rPr lang="en-US" altLang="ko-K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endParaRPr lang="en-US" altLang="ko-KR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  <p:sp>
        <p:nvSpPr>
          <p:cNvPr id="20" name="타원 19"/>
          <p:cNvSpPr/>
          <p:nvPr/>
        </p:nvSpPr>
        <p:spPr>
          <a:xfrm>
            <a:off x="1644440" y="4640398"/>
            <a:ext cx="107119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3932854" y="4653136"/>
            <a:ext cx="107119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3" name="구부러진 연결선 22"/>
          <p:cNvCxnSpPr>
            <a:stCxn id="20" idx="7"/>
            <a:endCxn id="22" idx="1"/>
          </p:cNvCxnSpPr>
          <p:nvPr/>
        </p:nvCxnSpPr>
        <p:spPr>
          <a:xfrm rot="16200000" flipH="1">
            <a:off x="3318454" y="4020239"/>
            <a:ext cx="11580" cy="1530966"/>
          </a:xfrm>
          <a:prstGeom prst="curvedConnector3">
            <a:avLst>
              <a:gd name="adj1" fmla="val -28855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구부러진 연결선 23"/>
          <p:cNvCxnSpPr>
            <a:stCxn id="22" idx="3"/>
            <a:endCxn id="20" idx="5"/>
          </p:cNvCxnSpPr>
          <p:nvPr/>
        </p:nvCxnSpPr>
        <p:spPr>
          <a:xfrm rot="5400000" flipH="1">
            <a:off x="3318454" y="4691171"/>
            <a:ext cx="11580" cy="1530966"/>
          </a:xfrm>
          <a:prstGeom prst="curvedConnector3">
            <a:avLst>
              <a:gd name="adj1" fmla="val -28855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15570" y="4077072"/>
            <a:ext cx="38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</a:t>
            </a:r>
            <a:endParaRPr lang="ko-KR" alt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203848" y="5805264"/>
            <a:ext cx="68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</a:t>
            </a:r>
            <a:r>
              <a:rPr lang="en-US" altLang="ko-KR" b="1" dirty="0" smtClean="0"/>
              <a:t>2</a:t>
            </a:r>
            <a:endParaRPr lang="ko-KR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1181885"/>
            <a:ext cx="151216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Thread </a:t>
            </a:r>
            <a:br>
              <a:rPr lang="en-US" altLang="ko-KR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altLang="ko-KR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segment#1</a:t>
            </a:r>
            <a:endParaRPr lang="ko-KR" alt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68344" y="1188041"/>
            <a:ext cx="150392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Thread </a:t>
            </a:r>
            <a:b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segment#2</a:t>
            </a:r>
            <a:endParaRPr lang="ko-KR" altLang="en-US" sz="2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21" name="내용 개체 틀 2"/>
          <p:cNvSpPr txBox="1">
            <a:spLocks/>
          </p:cNvSpPr>
          <p:nvPr/>
        </p:nvSpPr>
        <p:spPr>
          <a:xfrm>
            <a:off x="323528" y="1256293"/>
            <a:ext cx="3024336" cy="3324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 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(f1);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78171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0" grpId="0" animBg="1"/>
      <p:bldP spid="22" grpId="0" animBg="1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직사각형 44"/>
          <p:cNvSpPr/>
          <p:nvPr/>
        </p:nvSpPr>
        <p:spPr>
          <a:xfrm>
            <a:off x="1421579" y="1937170"/>
            <a:ext cx="5814718" cy="38155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73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altLang="ko-KR" sz="4000" dirty="0" smtClean="0">
                <a:latin typeface="Calibri" panose="020F0502020204030204" pitchFamily="34" charset="0"/>
              </a:rPr>
              <a:t>Bug Detection Techniques for Concurrent Programs</a:t>
            </a:r>
            <a:endParaRPr lang="ko-KR" altLang="en-US" sz="4000" dirty="0">
              <a:latin typeface="Calibri" panose="020F0502020204030204" pitchFamily="34" charset="0"/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1403648" y="5744751"/>
            <a:ext cx="5842377" cy="79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 flipV="1">
            <a:off x="1412613" y="1932216"/>
            <a:ext cx="0" cy="38165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20072" y="5743709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latin typeface="Calibri" panose="020F0502020204030204" pitchFamily="34" charset="0"/>
              </a:rPr>
              <a:t>1,000,000 LOC &lt;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7664" y="5743709"/>
            <a:ext cx="1851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100~1,000 LOC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496" y="36932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Precision</a:t>
            </a:r>
          </a:p>
        </p:txBody>
      </p:sp>
      <p:sp>
        <p:nvSpPr>
          <p:cNvPr id="16" name="타원 15"/>
          <p:cNvSpPr/>
          <p:nvPr/>
        </p:nvSpPr>
        <p:spPr>
          <a:xfrm>
            <a:off x="3989251" y="4408595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17" name="TextBox 16"/>
          <p:cNvSpPr txBox="1"/>
          <p:nvPr/>
        </p:nvSpPr>
        <p:spPr>
          <a:xfrm>
            <a:off x="4116313" y="4378107"/>
            <a:ext cx="9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rstest</a:t>
            </a:r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ko-KR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989251" y="4088567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19" name="TextBox 18"/>
          <p:cNvSpPr txBox="1"/>
          <p:nvPr/>
        </p:nvSpPr>
        <p:spPr>
          <a:xfrm>
            <a:off x="4134619" y="4046642"/>
            <a:ext cx="9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ConTest</a:t>
            </a:r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ko-KR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6228184" y="5269270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6336196" y="5206787"/>
            <a:ext cx="9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MetaL</a:t>
            </a:r>
            <a:endParaRPr lang="ko-KR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6200986" y="5001796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23" name="TextBox 22"/>
          <p:cNvSpPr txBox="1"/>
          <p:nvPr/>
        </p:nvSpPr>
        <p:spPr>
          <a:xfrm>
            <a:off x="6413585" y="4963696"/>
            <a:ext cx="743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RacerX</a:t>
            </a:r>
            <a:endParaRPr lang="ko-KR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2385281" y="3206120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25" name="TextBox 24"/>
          <p:cNvSpPr txBox="1"/>
          <p:nvPr/>
        </p:nvSpPr>
        <p:spPr>
          <a:xfrm>
            <a:off x="2538822" y="3185562"/>
            <a:ext cx="1404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Java </a:t>
            </a:r>
            <a:r>
              <a:rPr lang="en-US" altLang="ko-KR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PathFinder</a:t>
            </a:r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ko-KR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1896083" y="2873613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27" name="TextBox 26"/>
          <p:cNvSpPr txBox="1"/>
          <p:nvPr/>
        </p:nvSpPr>
        <p:spPr>
          <a:xfrm>
            <a:off x="2047528" y="2829481"/>
            <a:ext cx="1262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jCute</a:t>
            </a:r>
            <a:endParaRPr lang="ko-KR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타원 27"/>
          <p:cNvSpPr/>
          <p:nvPr/>
        </p:nvSpPr>
        <p:spPr>
          <a:xfrm>
            <a:off x="2783421" y="3400544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29" name="TextBox 28"/>
          <p:cNvSpPr txBox="1"/>
          <p:nvPr/>
        </p:nvSpPr>
        <p:spPr>
          <a:xfrm>
            <a:off x="2963441" y="3378478"/>
            <a:ext cx="9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CHESS</a:t>
            </a:r>
            <a:endParaRPr lang="ko-KR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1691680" y="2707997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31" name="TextBox 30"/>
          <p:cNvSpPr txBox="1"/>
          <p:nvPr/>
        </p:nvSpPr>
        <p:spPr>
          <a:xfrm>
            <a:off x="1835696" y="2683148"/>
            <a:ext cx="9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SPIN </a:t>
            </a:r>
            <a:endParaRPr lang="ko-KR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4000128" y="3818801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33" name="TextBox 32"/>
          <p:cNvSpPr txBox="1"/>
          <p:nvPr/>
        </p:nvSpPr>
        <p:spPr>
          <a:xfrm>
            <a:off x="4170623" y="3756682"/>
            <a:ext cx="1193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CalFuzzer</a:t>
            </a:r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ko-KR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타원 33"/>
          <p:cNvSpPr/>
          <p:nvPr/>
        </p:nvSpPr>
        <p:spPr>
          <a:xfrm>
            <a:off x="5354564" y="4767127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35" name="TextBox 34"/>
          <p:cNvSpPr txBox="1"/>
          <p:nvPr/>
        </p:nvSpPr>
        <p:spPr>
          <a:xfrm>
            <a:off x="5436096" y="4735597"/>
            <a:ext cx="1034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Atomizer </a:t>
            </a:r>
            <a:endParaRPr lang="ko-KR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타원 35"/>
          <p:cNvSpPr/>
          <p:nvPr/>
        </p:nvSpPr>
        <p:spPr>
          <a:xfrm>
            <a:off x="5354564" y="4972118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37" name="TextBox 36"/>
          <p:cNvSpPr txBox="1"/>
          <p:nvPr/>
        </p:nvSpPr>
        <p:spPr>
          <a:xfrm>
            <a:off x="5481625" y="4941630"/>
            <a:ext cx="746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Eraser </a:t>
            </a:r>
            <a:endParaRPr lang="ko-KR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2167161" y="3054320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39" name="TextBox 38"/>
          <p:cNvSpPr txBox="1"/>
          <p:nvPr/>
        </p:nvSpPr>
        <p:spPr>
          <a:xfrm>
            <a:off x="2303748" y="3010421"/>
            <a:ext cx="9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Fusion</a:t>
            </a:r>
            <a:endParaRPr lang="ko-KR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1835696" y="3760584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41" name="TextBox 40"/>
          <p:cNvSpPr txBox="1"/>
          <p:nvPr/>
        </p:nvSpPr>
        <p:spPr>
          <a:xfrm>
            <a:off x="2015716" y="3738518"/>
            <a:ext cx="9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KISS </a:t>
            </a:r>
            <a:endParaRPr lang="ko-KR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75856" y="5775647"/>
            <a:ext cx="1851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Calibri" panose="020F0502020204030204" pitchFamily="34" charset="0"/>
              </a:rPr>
              <a:t>Scalability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880" y="20515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Verification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496" y="52199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False alarm</a:t>
            </a:r>
          </a:p>
        </p:txBody>
      </p:sp>
      <p:sp>
        <p:nvSpPr>
          <p:cNvPr id="46" name="모서리가 둥근 직사각형 45"/>
          <p:cNvSpPr/>
          <p:nvPr/>
        </p:nvSpPr>
        <p:spPr>
          <a:xfrm>
            <a:off x="1608051" y="2420888"/>
            <a:ext cx="2315877" cy="1779642"/>
          </a:xfrm>
          <a:prstGeom prst="roundRect">
            <a:avLst/>
          </a:prstGeom>
          <a:noFill/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3707904" y="3470427"/>
            <a:ext cx="1542436" cy="147077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5250340" y="4529363"/>
            <a:ext cx="1913948" cy="1105017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5292443" y="1700808"/>
            <a:ext cx="3731788" cy="192831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ko-KR" b="1" dirty="0" smtClean="0"/>
              <a:t>Model checking techniques</a:t>
            </a:r>
          </a:p>
          <a:p>
            <a:r>
              <a:rPr lang="en-US" altLang="ko-KR" sz="2000" dirty="0">
                <a:latin typeface="Calibri" panose="020F0502020204030204" pitchFamily="34" charset="0"/>
              </a:rPr>
              <a:t>+ </a:t>
            </a:r>
            <a:r>
              <a:rPr lang="en-US" altLang="ko-KR" sz="2000" dirty="0" smtClean="0">
                <a:latin typeface="Calibri" panose="020F0502020204030204" pitchFamily="34" charset="0"/>
              </a:rPr>
              <a:t> High </a:t>
            </a:r>
            <a:r>
              <a:rPr lang="en-US" altLang="ko-KR" sz="2000" dirty="0">
                <a:latin typeface="Calibri" panose="020F0502020204030204" pitchFamily="34" charset="0"/>
              </a:rPr>
              <a:t>precision</a:t>
            </a:r>
          </a:p>
          <a:p>
            <a:r>
              <a:rPr lang="en-US" altLang="ko-KR" sz="2000" dirty="0">
                <a:latin typeface="Calibri" panose="020F0502020204030204" pitchFamily="34" charset="0"/>
              </a:rPr>
              <a:t>+ </a:t>
            </a:r>
            <a:r>
              <a:rPr lang="en-US" altLang="ko-KR" sz="2000" dirty="0" smtClean="0">
                <a:latin typeface="Calibri" panose="020F0502020204030204" pitchFamily="34" charset="0"/>
              </a:rPr>
              <a:t> Comprehensive </a:t>
            </a:r>
            <a:r>
              <a:rPr lang="en-US" altLang="ko-KR" sz="2000" dirty="0">
                <a:latin typeface="Calibri" panose="020F0502020204030204" pitchFamily="34" charset="0"/>
              </a:rPr>
              <a:t>error detection</a:t>
            </a:r>
          </a:p>
          <a:p>
            <a:r>
              <a:rPr lang="en-US" altLang="ko-KR" sz="2000" dirty="0" smtClean="0">
                <a:latin typeface="Calibri" panose="020F0502020204030204" pitchFamily="34" charset="0"/>
              </a:rPr>
              <a:t>-  Scalability </a:t>
            </a:r>
            <a:br>
              <a:rPr lang="en-US" altLang="ko-KR" sz="2000" dirty="0" smtClean="0">
                <a:latin typeface="Calibri" panose="020F0502020204030204" pitchFamily="34" charset="0"/>
              </a:rPr>
            </a:br>
            <a:r>
              <a:rPr lang="en-US" altLang="ko-KR" sz="2000" dirty="0" smtClean="0">
                <a:latin typeface="Calibri" panose="020F0502020204030204" pitchFamily="34" charset="0"/>
              </a:rPr>
              <a:t>   (state explosion </a:t>
            </a:r>
            <a:r>
              <a:rPr lang="en-US" altLang="ko-KR" sz="2000" dirty="0">
                <a:latin typeface="Calibri" panose="020F0502020204030204" pitchFamily="34" charset="0"/>
              </a:rPr>
              <a:t>problem)</a:t>
            </a:r>
          </a:p>
          <a:p>
            <a:r>
              <a:rPr lang="en-US" altLang="ko-KR" sz="2000" dirty="0" smtClean="0">
                <a:latin typeface="Calibri" panose="020F0502020204030204" pitchFamily="34" charset="0"/>
              </a:rPr>
              <a:t>-  Verification expertise is required</a:t>
            </a:r>
            <a:endParaRPr lang="en-US" altLang="ko-KR" sz="20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en-US" altLang="ko-KR" sz="2000" dirty="0">
              <a:latin typeface="Calibri" panose="020F0502020204030204" pitchFamily="34" charset="0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292443" y="1988840"/>
            <a:ext cx="3731788" cy="165291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ko-KR" b="1" dirty="0" smtClean="0"/>
              <a:t>Testing techniques</a:t>
            </a:r>
          </a:p>
          <a:p>
            <a:r>
              <a:rPr lang="en-US" altLang="ko-KR" sz="2000" dirty="0">
                <a:latin typeface="Calibri" panose="020F0502020204030204" pitchFamily="34" charset="0"/>
              </a:rPr>
              <a:t>+  High precision </a:t>
            </a:r>
          </a:p>
          <a:p>
            <a:r>
              <a:rPr lang="en-US" altLang="ko-KR" sz="2000" dirty="0">
                <a:latin typeface="Calibri" panose="020F0502020204030204" pitchFamily="34" charset="0"/>
              </a:rPr>
              <a:t>+  Friendly to developers</a:t>
            </a:r>
          </a:p>
          <a:p>
            <a:r>
              <a:rPr lang="en-US" altLang="ko-KR" sz="2000" dirty="0">
                <a:latin typeface="Calibri" panose="020F0502020204030204" pitchFamily="34" charset="0"/>
              </a:rPr>
              <a:t>-  Difficult to generate </a:t>
            </a:r>
            <a:r>
              <a:rPr lang="en-US" altLang="ko-KR" sz="2000" dirty="0" smtClean="0">
                <a:latin typeface="Calibri" panose="020F0502020204030204" pitchFamily="34" charset="0"/>
              </a:rPr>
              <a:t/>
            </a:r>
            <a:br>
              <a:rPr lang="en-US" altLang="ko-KR" sz="2000" dirty="0" smtClean="0">
                <a:latin typeface="Calibri" panose="020F0502020204030204" pitchFamily="34" charset="0"/>
              </a:rPr>
            </a:br>
            <a:r>
              <a:rPr lang="en-US" altLang="ko-KR" sz="2000" dirty="0" smtClean="0">
                <a:latin typeface="Calibri" panose="020F0502020204030204" pitchFamily="34" charset="0"/>
              </a:rPr>
              <a:t>   test cases and thread schedules</a:t>
            </a:r>
            <a:endParaRPr lang="en-US" altLang="ko-KR" sz="20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en-US" altLang="ko-KR" sz="2000" dirty="0">
              <a:latin typeface="Calibri" panose="020F0502020204030204" pitchFamily="34" charset="0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282920" y="2348880"/>
            <a:ext cx="3741312" cy="165291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ko-KR" b="1" dirty="0" smtClean="0"/>
              <a:t>Bug detection techniques</a:t>
            </a:r>
          </a:p>
          <a:p>
            <a:r>
              <a:rPr lang="en-US" altLang="ko-KR" sz="2000" dirty="0">
                <a:latin typeface="Calibri" panose="020F0502020204030204" pitchFamily="34" charset="0"/>
              </a:rPr>
              <a:t>+ </a:t>
            </a:r>
            <a:r>
              <a:rPr lang="en-US" altLang="ko-KR" sz="2000" dirty="0" smtClean="0">
                <a:latin typeface="Calibri" panose="020F0502020204030204" pitchFamily="34" charset="0"/>
              </a:rPr>
              <a:t>Fast and convenient</a:t>
            </a:r>
            <a:br>
              <a:rPr lang="en-US" altLang="ko-KR" sz="2000" dirty="0" smtClean="0">
                <a:latin typeface="Calibri" panose="020F0502020204030204" pitchFamily="34" charset="0"/>
              </a:rPr>
            </a:br>
            <a:r>
              <a:rPr lang="en-US" altLang="ko-KR" sz="2000" dirty="0" smtClean="0">
                <a:latin typeface="Calibri" panose="020F0502020204030204" pitchFamily="34" charset="0"/>
              </a:rPr>
              <a:t>   (no need to generate many </a:t>
            </a:r>
            <a:br>
              <a:rPr lang="en-US" altLang="ko-KR" sz="2000" dirty="0" smtClean="0">
                <a:latin typeface="Calibri" panose="020F0502020204030204" pitchFamily="34" charset="0"/>
              </a:rPr>
            </a:br>
            <a:r>
              <a:rPr lang="en-US" altLang="ko-KR" sz="2000" dirty="0" smtClean="0">
                <a:latin typeface="Calibri" panose="020F0502020204030204" pitchFamily="34" charset="0"/>
              </a:rPr>
              <a:t>    executions)</a:t>
            </a:r>
            <a:endParaRPr lang="en-US" altLang="ko-KR" sz="20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altLang="ko-KR" sz="2000" dirty="0" smtClean="0">
                <a:latin typeface="Calibri" panose="020F0502020204030204" pitchFamily="34" charset="0"/>
              </a:rPr>
              <a:t>  False </a:t>
            </a:r>
            <a:r>
              <a:rPr lang="en-US" altLang="ko-KR" sz="2000" dirty="0">
                <a:latin typeface="Calibri" panose="020F0502020204030204" pitchFamily="34" charset="0"/>
              </a:rPr>
              <a:t>alarms 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84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24136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GoodLock</a:t>
            </a:r>
            <a:r>
              <a:rPr lang="en-US" altLang="ko-KR" dirty="0" smtClean="0">
                <a:latin typeface="Calibri" panose="020F0502020204030204" pitchFamily="34" charset="0"/>
              </a:rPr>
              <a:t> Algorithm</a:t>
            </a:r>
            <a:r>
              <a:rPr lang="en-US" altLang="ko-KR" sz="3200" dirty="0" smtClean="0">
                <a:latin typeface="Calibri" panose="020F0502020204030204" pitchFamily="34" charset="0"/>
              </a:rPr>
              <a:t>[Agarwal, IBM 10]</a:t>
            </a:r>
            <a:endParaRPr lang="ko-KR" altLang="en-US" baseline="300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0305" y="1416049"/>
            <a:ext cx="8318160" cy="438594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en-US" altLang="ko-KR" sz="2400" dirty="0" smtClean="0">
                <a:latin typeface="Calibri" panose="020F0502020204030204" pitchFamily="34" charset="0"/>
              </a:rPr>
              <a:t>Extend the lock graph in the basic potential deadlock detection algorithm to consider </a:t>
            </a:r>
            <a:r>
              <a:rPr lang="en-US" altLang="ko-KR" sz="24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thread, gate lock, 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and</a:t>
            </a:r>
            <a:r>
              <a:rPr lang="en-US" altLang="ko-KR" sz="24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thread segment</a:t>
            </a:r>
          </a:p>
          <a:p>
            <a:pPr>
              <a:spcBef>
                <a:spcPts val="0"/>
              </a:spcBef>
            </a:pPr>
            <a:r>
              <a:rPr lang="en-US" altLang="ko-KR" sz="2400" dirty="0" smtClean="0">
                <a:latin typeface="Calibri" panose="020F0502020204030204" pitchFamily="34" charset="0"/>
              </a:rPr>
              <a:t>Thread segment graph (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S</a:t>
            </a:r>
            <a:r>
              <a:rPr lang="en-US" altLang="ko-KR" sz="2400" dirty="0" smtClean="0">
                <a:latin typeface="Calibri" panose="020F0502020204030204" pitchFamily="34" charset="0"/>
              </a:rPr>
              <a:t>, 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E</a:t>
            </a:r>
            <a:r>
              <a:rPr lang="en-US" altLang="ko-KR" sz="2400" i="1" baseline="-25000" dirty="0" smtClean="0">
                <a:latin typeface="Calibri" panose="020F0502020204030204" pitchFamily="34" charset="0"/>
              </a:rPr>
              <a:t>S</a:t>
            </a:r>
            <a:r>
              <a:rPr lang="en-US" altLang="ko-KR" sz="2400" dirty="0" smtClean="0">
                <a:latin typeface="Calibri" panose="020F0502020204030204" pitchFamily="34" charset="0"/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smtClean="0">
                <a:latin typeface="Calibri" panose="020F0502020204030204" pitchFamily="34" charset="0"/>
              </a:rPr>
              <a:t>When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 </a:t>
            </a:r>
            <a:r>
              <a:rPr lang="en-US" altLang="ko-KR" sz="2400" dirty="0">
                <a:latin typeface="Calibri" panose="020F0502020204030204" pitchFamily="34" charset="0"/>
              </a:rPr>
              <a:t>the main thread </a:t>
            </a:r>
            <a:r>
              <a:rPr lang="en-US" altLang="ko-KR" sz="2400" i="1" dirty="0">
                <a:latin typeface="Calibri" panose="020F0502020204030204" pitchFamily="34" charset="0"/>
              </a:rPr>
              <a:t>t</a:t>
            </a:r>
            <a:r>
              <a:rPr lang="en-US" altLang="ko-KR" sz="2400" baseline="-25000" dirty="0">
                <a:latin typeface="Calibri" panose="020F0502020204030204" pitchFamily="34" charset="0"/>
              </a:rPr>
              <a:t>0</a:t>
            </a:r>
            <a:r>
              <a:rPr lang="en-US" altLang="ko-KR" sz="2400" dirty="0">
                <a:latin typeface="Calibri" panose="020F0502020204030204" pitchFamily="34" charset="0"/>
              </a:rPr>
              <a:t> </a:t>
            </a:r>
            <a:r>
              <a:rPr lang="en-US" altLang="ko-KR" sz="2400" dirty="0" smtClean="0">
                <a:latin typeface="Calibri" panose="020F0502020204030204" pitchFamily="34" charset="0"/>
              </a:rPr>
              <a:t>starts:</a:t>
            </a:r>
          </a:p>
          <a:p>
            <a:pPr lvl="2">
              <a:spcBef>
                <a:spcPts val="0"/>
              </a:spcBef>
            </a:pPr>
            <a:r>
              <a:rPr lang="en-US" altLang="ko-KR" dirty="0" smtClean="0">
                <a:latin typeface="Calibri" panose="020F0502020204030204" pitchFamily="34" charset="0"/>
              </a:rPr>
              <a:t>Create a thread segment node </a:t>
            </a:r>
            <a:r>
              <a:rPr lang="en-US" altLang="ko-KR" i="1" dirty="0" smtClean="0">
                <a:latin typeface="Calibri" panose="020F0502020204030204" pitchFamily="34" charset="0"/>
              </a:rPr>
              <a:t>s</a:t>
            </a:r>
            <a:r>
              <a:rPr lang="en-US" altLang="ko-KR" i="1" baseline="-25000" dirty="0" smtClean="0">
                <a:latin typeface="Calibri" panose="020F0502020204030204" pitchFamily="34" charset="0"/>
              </a:rPr>
              <a:t>0</a:t>
            </a:r>
            <a:r>
              <a:rPr lang="en-US" altLang="ko-KR" dirty="0" smtClean="0">
                <a:latin typeface="Calibri" panose="020F0502020204030204" pitchFamily="34" charset="0"/>
              </a:rPr>
              <a:t> ;</a:t>
            </a:r>
          </a:p>
          <a:p>
            <a:pPr lvl="2">
              <a:spcBef>
                <a:spcPts val="0"/>
              </a:spcBef>
            </a:pPr>
            <a:r>
              <a:rPr lang="en-US" altLang="ko-KR" dirty="0" smtClean="0">
                <a:latin typeface="Calibri" panose="020F0502020204030204" pitchFamily="34" charset="0"/>
              </a:rPr>
              <a:t>map </a:t>
            </a:r>
            <a:r>
              <a:rPr lang="en-US" altLang="ko-KR" i="1" dirty="0" smtClean="0">
                <a:latin typeface="Calibri" panose="020F0502020204030204" pitchFamily="34" charset="0"/>
              </a:rPr>
              <a:t>t</a:t>
            </a:r>
            <a:r>
              <a:rPr lang="en-US" altLang="ko-KR" baseline="-25000" dirty="0" smtClean="0">
                <a:latin typeface="Calibri" panose="020F0502020204030204" pitchFamily="34" charset="0"/>
              </a:rPr>
              <a:t>0</a:t>
            </a:r>
            <a:r>
              <a:rPr lang="en-US" altLang="ko-KR" dirty="0" smtClean="0">
                <a:latin typeface="Calibri" panose="020F0502020204030204" pitchFamily="34" charset="0"/>
              </a:rPr>
              <a:t> to </a:t>
            </a:r>
            <a:r>
              <a:rPr lang="en-US" altLang="ko-KR" i="1" dirty="0" smtClean="0">
                <a:latin typeface="Calibri" panose="020F0502020204030204" pitchFamily="34" charset="0"/>
              </a:rPr>
              <a:t>s</a:t>
            </a:r>
            <a:r>
              <a:rPr lang="en-US" altLang="ko-KR" baseline="-25000" dirty="0" smtClean="0">
                <a:latin typeface="Calibri" panose="020F0502020204030204" pitchFamily="34" charset="0"/>
              </a:rPr>
              <a:t>0  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i="1" dirty="0" smtClean="0">
                <a:latin typeface="Calibri" panose="020F0502020204030204" pitchFamily="34" charset="0"/>
              </a:rPr>
              <a:t>M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i="1" dirty="0" smtClean="0">
                <a:latin typeface="Calibri" panose="020F0502020204030204" pitchFamily="34" charset="0"/>
              </a:rPr>
              <a:t>t</a:t>
            </a:r>
            <a:r>
              <a:rPr lang="en-US" altLang="ko-KR" baseline="-25000" dirty="0" smtClean="0">
                <a:latin typeface="Calibri" panose="020F0502020204030204" pitchFamily="34" charset="0"/>
              </a:rPr>
              <a:t>0</a:t>
            </a:r>
            <a:r>
              <a:rPr lang="en-US" altLang="ko-KR" dirty="0" smtClean="0">
                <a:latin typeface="Calibri" panose="020F0502020204030204" pitchFamily="34" charset="0"/>
              </a:rPr>
              <a:t>) = </a:t>
            </a:r>
            <a:r>
              <a:rPr lang="en-US" altLang="ko-KR" i="1" dirty="0" smtClean="0">
                <a:latin typeface="Calibri" panose="020F0502020204030204" pitchFamily="34" charset="0"/>
              </a:rPr>
              <a:t>s</a:t>
            </a:r>
            <a:r>
              <a:rPr lang="en-US" altLang="ko-KR" baseline="-25000" dirty="0" smtClean="0">
                <a:latin typeface="Calibri" panose="020F0502020204030204" pitchFamily="34" charset="0"/>
              </a:rPr>
              <a:t>0</a:t>
            </a:r>
            <a:r>
              <a:rPr lang="en-US" altLang="ko-KR" dirty="0" smtClean="0">
                <a:latin typeface="Calibri" panose="020F0502020204030204" pitchFamily="34" charset="0"/>
              </a:rPr>
              <a:t>); </a:t>
            </a:r>
          </a:p>
          <a:p>
            <a:pPr lvl="2">
              <a:spcBef>
                <a:spcPts val="0"/>
              </a:spcBef>
            </a:pPr>
            <a:r>
              <a:rPr lang="en-US" altLang="ko-KR" i="1" dirty="0" smtClean="0">
                <a:latin typeface="Calibri" panose="020F0502020204030204" pitchFamily="34" charset="0"/>
              </a:rPr>
              <a:t>n</a:t>
            </a:r>
            <a:r>
              <a:rPr lang="en-US" altLang="ko-KR" dirty="0" smtClean="0">
                <a:latin typeface="Calibri" panose="020F0502020204030204" pitchFamily="34" charset="0"/>
              </a:rPr>
              <a:t> = 1.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smtClean="0">
                <a:latin typeface="Calibri" panose="020F0502020204030204" pitchFamily="34" charset="0"/>
              </a:rPr>
              <a:t>When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 </a:t>
            </a:r>
            <a:r>
              <a:rPr lang="en-US" altLang="ko-KR" sz="2400" dirty="0">
                <a:latin typeface="Calibri" panose="020F0502020204030204" pitchFamily="34" charset="0"/>
              </a:rPr>
              <a:t>a thread </a:t>
            </a:r>
            <a:r>
              <a:rPr lang="en-US" altLang="ko-KR" sz="2400" i="1" dirty="0">
                <a:latin typeface="Calibri" panose="020F0502020204030204" pitchFamily="34" charset="0"/>
              </a:rPr>
              <a:t>t</a:t>
            </a:r>
            <a:r>
              <a:rPr lang="en-US" altLang="ko-KR" sz="2400" i="1" baseline="-25000" dirty="0">
                <a:latin typeface="Calibri" panose="020F0502020204030204" pitchFamily="34" charset="0"/>
              </a:rPr>
              <a:t>i</a:t>
            </a:r>
            <a:r>
              <a:rPr lang="en-US" altLang="ko-KR" sz="2400" dirty="0">
                <a:latin typeface="Calibri" panose="020F0502020204030204" pitchFamily="34" charset="0"/>
              </a:rPr>
              <a:t> starts a new thread </a:t>
            </a:r>
            <a:r>
              <a:rPr lang="en-US" altLang="ko-KR" sz="2400" i="1" dirty="0" err="1">
                <a:latin typeface="Calibri" panose="020F0502020204030204" pitchFamily="34" charset="0"/>
              </a:rPr>
              <a:t>t</a:t>
            </a:r>
            <a:r>
              <a:rPr lang="en-US" altLang="ko-KR" sz="2400" i="1" baseline="-25000" dirty="0" err="1">
                <a:latin typeface="Calibri" panose="020F0502020204030204" pitchFamily="34" charset="0"/>
              </a:rPr>
              <a:t>j</a:t>
            </a:r>
            <a:endParaRPr lang="en-US" altLang="ko-KR" sz="2400" dirty="0" smtClean="0">
              <a:latin typeface="Calibri" panose="020F050202020403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n-US" altLang="ko-KR" dirty="0" smtClean="0">
                <a:latin typeface="Calibri" panose="020F0502020204030204" pitchFamily="34" charset="0"/>
              </a:rPr>
              <a:t>Create two </a:t>
            </a:r>
            <a:r>
              <a:rPr lang="en-US" altLang="ko-KR" dirty="0">
                <a:latin typeface="Calibri" panose="020F0502020204030204" pitchFamily="34" charset="0"/>
              </a:rPr>
              <a:t>thread segment </a:t>
            </a:r>
            <a:r>
              <a:rPr lang="en-US" altLang="ko-KR" dirty="0" smtClean="0">
                <a:latin typeface="Calibri" panose="020F0502020204030204" pitchFamily="34" charset="0"/>
              </a:rPr>
              <a:t>nodes </a:t>
            </a:r>
            <a:r>
              <a:rPr lang="en-US" altLang="ko-KR" i="1" dirty="0" err="1" smtClean="0">
                <a:latin typeface="Calibri" panose="020F0502020204030204" pitchFamily="34" charset="0"/>
              </a:rPr>
              <a:t>s</a:t>
            </a:r>
            <a:r>
              <a:rPr lang="en-US" altLang="ko-KR" i="1" baseline="-25000" dirty="0" err="1" smtClean="0">
                <a:latin typeface="Calibri" panose="020F0502020204030204" pitchFamily="34" charset="0"/>
              </a:rPr>
              <a:t>n</a:t>
            </a:r>
            <a:r>
              <a:rPr lang="en-US" altLang="ko-KR" i="1" dirty="0" smtClean="0">
                <a:latin typeface="Calibri" panose="020F0502020204030204" pitchFamily="34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</a:rPr>
              <a:t>and</a:t>
            </a:r>
            <a:r>
              <a:rPr lang="en-US" altLang="ko-KR" i="1" dirty="0" smtClean="0">
                <a:latin typeface="Calibri" panose="020F0502020204030204" pitchFamily="34" charset="0"/>
              </a:rPr>
              <a:t> s</a:t>
            </a:r>
            <a:r>
              <a:rPr lang="en-US" altLang="ko-KR" i="1" baseline="-25000" dirty="0" smtClean="0">
                <a:latin typeface="Calibri" panose="020F0502020204030204" pitchFamily="34" charset="0"/>
              </a:rPr>
              <a:t>n+1 </a:t>
            </a:r>
            <a:r>
              <a:rPr lang="en-US" altLang="ko-KR" dirty="0" smtClean="0">
                <a:latin typeface="Calibri" panose="020F0502020204030204" pitchFamily="34" charset="0"/>
              </a:rPr>
              <a:t>;</a:t>
            </a:r>
            <a:r>
              <a:rPr lang="en-US" altLang="ko-KR" i="1" dirty="0" smtClean="0">
                <a:latin typeface="Calibri" panose="020F0502020204030204" pitchFamily="34" charset="0"/>
              </a:rPr>
              <a:t>  </a:t>
            </a:r>
          </a:p>
          <a:p>
            <a:pPr lvl="2">
              <a:spcBef>
                <a:spcPts val="0"/>
              </a:spcBef>
            </a:pPr>
            <a:r>
              <a:rPr lang="en-US" altLang="ko-KR" dirty="0">
                <a:latin typeface="Calibri" panose="020F0502020204030204" pitchFamily="34" charset="0"/>
              </a:rPr>
              <a:t>Create two edges</a:t>
            </a:r>
            <a:r>
              <a:rPr lang="en-US" altLang="ko-KR" i="1" dirty="0">
                <a:latin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</a:rPr>
              <a:t>(</a:t>
            </a:r>
            <a:r>
              <a:rPr lang="en-US" altLang="ko-KR" i="1" dirty="0" smtClean="0">
                <a:latin typeface="Calibri" panose="020F0502020204030204" pitchFamily="34" charset="0"/>
              </a:rPr>
              <a:t>M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i="1" dirty="0" smtClean="0">
                <a:latin typeface="Calibri" panose="020F0502020204030204" pitchFamily="34" charset="0"/>
              </a:rPr>
              <a:t>t</a:t>
            </a:r>
            <a:r>
              <a:rPr lang="en-US" altLang="ko-KR" i="1" baseline="-25000" dirty="0" smtClean="0">
                <a:latin typeface="Calibri" panose="020F0502020204030204" pitchFamily="34" charset="0"/>
              </a:rPr>
              <a:t>i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  <a:r>
              <a:rPr lang="en-US" altLang="ko-KR" i="1" dirty="0" smtClean="0">
                <a:latin typeface="Calibri" panose="020F0502020204030204" pitchFamily="34" charset="0"/>
              </a:rPr>
              <a:t>, </a:t>
            </a:r>
            <a:r>
              <a:rPr lang="en-US" altLang="ko-KR" i="1" dirty="0" err="1" smtClean="0">
                <a:latin typeface="Calibri" panose="020F0502020204030204" pitchFamily="34" charset="0"/>
              </a:rPr>
              <a:t>s</a:t>
            </a:r>
            <a:r>
              <a:rPr lang="en-US" altLang="ko-KR" i="1" baseline="-25000" dirty="0" err="1" smtClean="0">
                <a:latin typeface="Calibri" panose="020F0502020204030204" pitchFamily="34" charset="0"/>
              </a:rPr>
              <a:t>n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  <a:r>
              <a:rPr lang="en-US" altLang="ko-KR" i="1" dirty="0" smtClean="0">
                <a:latin typeface="Calibri" panose="020F0502020204030204" pitchFamily="34" charset="0"/>
              </a:rPr>
              <a:t> and 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i="1" dirty="0" smtClean="0">
                <a:latin typeface="Calibri" panose="020F0502020204030204" pitchFamily="34" charset="0"/>
              </a:rPr>
              <a:t>M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i="1" dirty="0" smtClean="0">
                <a:latin typeface="Calibri" panose="020F0502020204030204" pitchFamily="34" charset="0"/>
              </a:rPr>
              <a:t>t</a:t>
            </a:r>
            <a:r>
              <a:rPr lang="en-US" altLang="ko-KR" i="1" baseline="-25000" dirty="0" smtClean="0">
                <a:latin typeface="Calibri" panose="020F0502020204030204" pitchFamily="34" charset="0"/>
              </a:rPr>
              <a:t>i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  <a:r>
              <a:rPr lang="en-US" altLang="ko-KR" i="1" dirty="0" smtClean="0">
                <a:latin typeface="Calibri" panose="020F0502020204030204" pitchFamily="34" charset="0"/>
              </a:rPr>
              <a:t>, s</a:t>
            </a:r>
            <a:r>
              <a:rPr lang="en-US" altLang="ko-KR" i="1" baseline="-25000" dirty="0" smtClean="0">
                <a:latin typeface="Calibri" panose="020F0502020204030204" pitchFamily="34" charset="0"/>
              </a:rPr>
              <a:t>n+1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  <a:r>
              <a:rPr lang="en-US" altLang="ko-KR" i="1" dirty="0" smtClean="0">
                <a:latin typeface="Calibri" panose="020F0502020204030204" pitchFamily="34" charset="0"/>
              </a:rPr>
              <a:t> ;</a:t>
            </a:r>
            <a:endParaRPr lang="en-US" altLang="ko-KR" i="1" dirty="0">
              <a:latin typeface="Calibri" panose="020F050202020403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n-US" altLang="ko-KR" i="1" dirty="0" smtClean="0">
                <a:latin typeface="Calibri" panose="020F0502020204030204" pitchFamily="34" charset="0"/>
              </a:rPr>
              <a:t>M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i="1" dirty="0" smtClean="0">
                <a:latin typeface="Calibri" panose="020F0502020204030204" pitchFamily="34" charset="0"/>
              </a:rPr>
              <a:t>t</a:t>
            </a:r>
            <a:r>
              <a:rPr lang="en-US" altLang="ko-KR" i="1" baseline="-25000" dirty="0" smtClean="0">
                <a:latin typeface="Calibri" panose="020F0502020204030204" pitchFamily="34" charset="0"/>
              </a:rPr>
              <a:t>i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  <a:r>
              <a:rPr lang="en-US" altLang="ko-KR" i="1" dirty="0" smtClean="0">
                <a:latin typeface="Calibri" panose="020F0502020204030204" pitchFamily="34" charset="0"/>
              </a:rPr>
              <a:t> = </a:t>
            </a:r>
            <a:r>
              <a:rPr lang="en-US" altLang="ko-KR" i="1" dirty="0" err="1" smtClean="0">
                <a:latin typeface="Calibri" panose="020F0502020204030204" pitchFamily="34" charset="0"/>
              </a:rPr>
              <a:t>s</a:t>
            </a:r>
            <a:r>
              <a:rPr lang="en-US" altLang="ko-KR" i="1" baseline="-25000" dirty="0" err="1" smtClean="0">
                <a:latin typeface="Calibri" panose="020F0502020204030204" pitchFamily="34" charset="0"/>
              </a:rPr>
              <a:t>n</a:t>
            </a:r>
            <a:r>
              <a:rPr lang="en-US" altLang="ko-KR" i="1" dirty="0" smtClean="0">
                <a:latin typeface="Calibri" panose="020F0502020204030204" pitchFamily="34" charset="0"/>
              </a:rPr>
              <a:t> ; M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i="1" dirty="0" err="1" smtClean="0">
                <a:latin typeface="Calibri" panose="020F0502020204030204" pitchFamily="34" charset="0"/>
              </a:rPr>
              <a:t>t</a:t>
            </a:r>
            <a:r>
              <a:rPr lang="en-US" altLang="ko-KR" i="1" baseline="-25000" dirty="0" err="1" smtClean="0">
                <a:latin typeface="Calibri" panose="020F0502020204030204" pitchFamily="34" charset="0"/>
              </a:rPr>
              <a:t>j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  <a:r>
              <a:rPr lang="en-US" altLang="ko-KR" i="1" dirty="0" smtClean="0">
                <a:latin typeface="Calibri" panose="020F0502020204030204" pitchFamily="34" charset="0"/>
              </a:rPr>
              <a:t> = s</a:t>
            </a:r>
            <a:r>
              <a:rPr lang="en-US" altLang="ko-KR" i="1" baseline="-25000" dirty="0" smtClean="0">
                <a:latin typeface="Calibri" panose="020F0502020204030204" pitchFamily="34" charset="0"/>
              </a:rPr>
              <a:t>n+1 </a:t>
            </a:r>
            <a:r>
              <a:rPr lang="en-US" altLang="ko-KR" i="1" dirty="0" smtClean="0">
                <a:latin typeface="Calibri" panose="020F0502020204030204" pitchFamily="34" charset="0"/>
              </a:rPr>
              <a:t>; </a:t>
            </a:r>
          </a:p>
          <a:p>
            <a:pPr lvl="2">
              <a:spcBef>
                <a:spcPts val="0"/>
              </a:spcBef>
            </a:pPr>
            <a:r>
              <a:rPr lang="en-US" altLang="ko-KR" i="1" dirty="0" smtClean="0">
                <a:latin typeface="Calibri" panose="020F0502020204030204" pitchFamily="34" charset="0"/>
              </a:rPr>
              <a:t>n </a:t>
            </a:r>
            <a:r>
              <a:rPr lang="en-US" altLang="ko-KR" dirty="0" smtClean="0">
                <a:latin typeface="Calibri" panose="020F0502020204030204" pitchFamily="34" charset="0"/>
              </a:rPr>
              <a:t>=</a:t>
            </a:r>
            <a:r>
              <a:rPr lang="en-US" altLang="ko-KR" i="1" dirty="0" smtClean="0">
                <a:latin typeface="Calibri" panose="020F0502020204030204" pitchFamily="34" charset="0"/>
              </a:rPr>
              <a:t> n </a:t>
            </a:r>
            <a:r>
              <a:rPr lang="en-US" altLang="ko-KR" dirty="0" smtClean="0">
                <a:latin typeface="Calibri" panose="020F0502020204030204" pitchFamily="34" charset="0"/>
              </a:rPr>
              <a:t>+</a:t>
            </a:r>
            <a:r>
              <a:rPr lang="en-US" altLang="ko-KR" i="1" dirty="0" smtClean="0">
                <a:latin typeface="Calibri" panose="020F0502020204030204" pitchFamily="34" charset="0"/>
              </a:rPr>
              <a:t> 2 ;</a:t>
            </a:r>
            <a:endParaRPr lang="en-US" altLang="ko-KR" sz="2000" i="1" dirty="0" smtClean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endParaRPr lang="en-US" altLang="ko-KR" i="1" dirty="0" smtClean="0">
              <a:latin typeface="Calibri" panose="020F0502020204030204" pitchFamily="34" charset="0"/>
            </a:endParaRPr>
          </a:p>
          <a:p>
            <a:pPr lvl="3">
              <a:spcBef>
                <a:spcPts val="0"/>
              </a:spcBef>
            </a:pPr>
            <a:endParaRPr lang="ko-KR" altLang="en-US" i="1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5807005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[Agarwal, IBM 10] R. Agarwal et al., Detection of deadlock potential in multithreaded programs,  IBM Journal of Research and Development, 54(5), 2010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7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직사각형 32"/>
          <p:cNvSpPr/>
          <p:nvPr/>
        </p:nvSpPr>
        <p:spPr>
          <a:xfrm>
            <a:off x="251520" y="2370180"/>
            <a:ext cx="2592288" cy="5410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3131840" y="3528915"/>
            <a:ext cx="2808312" cy="610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3131840" y="2400554"/>
            <a:ext cx="2808312" cy="1092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6039380" y="3546156"/>
            <a:ext cx="2808312" cy="15770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51520" y="1813136"/>
            <a:ext cx="2592288" cy="4918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Thread Segment Graph Example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31840" y="2420887"/>
            <a:ext cx="3024336" cy="235272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f1(){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(f2);</a:t>
            </a:r>
            <a:endParaRPr lang="en-US" altLang="ko-K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내용 개체 틀 2"/>
          <p:cNvSpPr txBox="1">
            <a:spLocks/>
          </p:cNvSpPr>
          <p:nvPr/>
        </p:nvSpPr>
        <p:spPr>
          <a:xfrm>
            <a:off x="6012160" y="1844824"/>
            <a:ext cx="2780559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f2(){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 </a:t>
            </a:r>
            <a:r>
              <a:rPr lang="en-US" altLang="ko-K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endParaRPr lang="en-US" altLang="ko-KR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7" name="내용 개체 틀 2"/>
          <p:cNvSpPr txBox="1">
            <a:spLocks/>
          </p:cNvSpPr>
          <p:nvPr/>
        </p:nvSpPr>
        <p:spPr>
          <a:xfrm>
            <a:off x="251520" y="1464365"/>
            <a:ext cx="3384376" cy="2160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(f1);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 …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43301" y="1650772"/>
            <a:ext cx="76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800" b="1" baseline="-25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0</a:t>
            </a:r>
            <a:endParaRPr lang="ko-KR" altLang="en-US" sz="2400" b="1" baseline="-25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43301" y="2256453"/>
            <a:ext cx="76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800" b="1" baseline="-25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1</a:t>
            </a:r>
            <a:endParaRPr lang="ko-KR" altLang="en-US" sz="2400" b="1" baseline="-25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80112" y="3450972"/>
            <a:ext cx="76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800" b="1" baseline="-25000" dirty="0">
                <a:solidFill>
                  <a:srgbClr val="002060"/>
                </a:solidFill>
                <a:latin typeface="Calibri" panose="020F0502020204030204" pitchFamily="34" charset="0"/>
              </a:rPr>
              <a:t>3</a:t>
            </a:r>
            <a:endParaRPr lang="ko-KR" altLang="en-US" sz="2400" b="1" baseline="-25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39645" y="2298844"/>
            <a:ext cx="76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800" b="1" baseline="-25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</a:t>
            </a:r>
            <a:endParaRPr lang="ko-KR" altLang="en-US" sz="2400" b="1" baseline="-25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60432" y="3428999"/>
            <a:ext cx="76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4</a:t>
            </a:r>
            <a:endParaRPr lang="ko-KR" altLang="en-US" sz="2400" b="1" baseline="-25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112474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u="sng" dirty="0" smtClean="0">
                <a:latin typeface="Calibri" panose="020F0502020204030204" pitchFamily="34" charset="0"/>
              </a:rPr>
              <a:t>t0</a:t>
            </a:r>
            <a:r>
              <a:rPr lang="en-US" altLang="ko-KR" sz="2000" u="sng" baseline="-25000" dirty="0" smtClean="0">
                <a:latin typeface="Calibri" panose="020F0502020204030204" pitchFamily="34" charset="0"/>
              </a:rPr>
              <a:t> </a:t>
            </a:r>
            <a:r>
              <a:rPr lang="en-US" altLang="ko-KR" sz="2000" u="sng" dirty="0" smtClean="0">
                <a:latin typeface="Calibri" panose="020F0502020204030204" pitchFamily="34" charset="0"/>
              </a:rPr>
              <a:t>: main()</a:t>
            </a:r>
            <a:endParaRPr lang="ko-KR" altLang="en-US" sz="2000" u="sng" dirty="0">
              <a:latin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31840" y="112474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u="sng" dirty="0" smtClean="0">
                <a:latin typeface="Calibri" panose="020F0502020204030204" pitchFamily="34" charset="0"/>
              </a:rPr>
              <a:t>t1: f1()</a:t>
            </a:r>
            <a:endParaRPr lang="ko-KR" altLang="en-US" sz="2000" i="1" u="sng" dirty="0"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12160" y="112474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t2: f2()</a:t>
            </a:r>
            <a:endParaRPr lang="ko-KR" altLang="en-US" sz="2000" i="1" dirty="0">
              <a:latin typeface="Calibri" panose="020F0502020204030204" pitchFamily="34" charset="0"/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1691680" y="4587619"/>
            <a:ext cx="731641" cy="64807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800" b="1" i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0</a:t>
            </a:r>
            <a:endParaRPr lang="ko-KR" altLang="en-US" sz="2800" b="1" i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691680" y="5652724"/>
            <a:ext cx="731641" cy="64807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800" b="1" i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1</a:t>
            </a:r>
            <a:endParaRPr lang="ko-KR" altLang="en-US" sz="2800" b="1" i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3171793" y="4587619"/>
            <a:ext cx="731641" cy="64807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800" b="1" i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2</a:t>
            </a:r>
            <a:endParaRPr lang="ko-KR" altLang="en-US" sz="2800" b="1" i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43" name="타원 42"/>
          <p:cNvSpPr/>
          <p:nvPr/>
        </p:nvSpPr>
        <p:spPr>
          <a:xfrm>
            <a:off x="4542634" y="4581128"/>
            <a:ext cx="731641" cy="64807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800" b="1" i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4</a:t>
            </a:r>
            <a:endParaRPr lang="ko-KR" altLang="en-US" sz="2800" b="1" i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cxnSp>
        <p:nvCxnSpPr>
          <p:cNvPr id="44" name="직선 화살표 연결선 43"/>
          <p:cNvCxnSpPr>
            <a:stCxn id="40" idx="4"/>
            <a:endCxn id="41" idx="0"/>
          </p:cNvCxnSpPr>
          <p:nvPr/>
        </p:nvCxnSpPr>
        <p:spPr>
          <a:xfrm>
            <a:off x="2057501" y="5235691"/>
            <a:ext cx="0" cy="417033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40" idx="6"/>
            <a:endCxn id="42" idx="2"/>
          </p:cNvCxnSpPr>
          <p:nvPr/>
        </p:nvCxnSpPr>
        <p:spPr>
          <a:xfrm>
            <a:off x="2423321" y="4911655"/>
            <a:ext cx="748472" cy="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>
            <a:stCxn id="42" idx="6"/>
            <a:endCxn id="43" idx="2"/>
          </p:cNvCxnSpPr>
          <p:nvPr/>
        </p:nvCxnSpPr>
        <p:spPr>
          <a:xfrm flipV="1">
            <a:off x="3903434" y="4905164"/>
            <a:ext cx="639200" cy="6491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타원 46"/>
          <p:cNvSpPr/>
          <p:nvPr/>
        </p:nvSpPr>
        <p:spPr>
          <a:xfrm>
            <a:off x="3171793" y="5652723"/>
            <a:ext cx="731641" cy="64807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800" b="1" i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3</a:t>
            </a:r>
            <a:endParaRPr lang="ko-KR" altLang="en-US" sz="2800" b="1" i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cxnSp>
        <p:nvCxnSpPr>
          <p:cNvPr id="49" name="직선 화살표 연결선 48"/>
          <p:cNvCxnSpPr>
            <a:stCxn id="42" idx="4"/>
            <a:endCxn id="47" idx="0"/>
          </p:cNvCxnSpPr>
          <p:nvPr/>
        </p:nvCxnSpPr>
        <p:spPr>
          <a:xfrm>
            <a:off x="3537614" y="5235691"/>
            <a:ext cx="0" cy="417032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슬라이드 번호 개체 틀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327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30" grpId="0" animBg="1"/>
      <p:bldP spid="31" grpId="0" animBg="1"/>
      <p:bldP spid="7" grpId="0" animBg="1"/>
      <p:bldP spid="8" grpId="0"/>
      <p:bldP spid="34" grpId="0"/>
      <p:bldP spid="35" grpId="0"/>
      <p:bldP spid="36" grpId="0"/>
      <p:bldP spid="37" grpId="0"/>
      <p:bldP spid="40" grpId="0" animBg="1"/>
      <p:bldP spid="41" grpId="0" animBg="1"/>
      <p:bldP spid="42" grpId="0" animBg="1"/>
      <p:bldP spid="43" grpId="0" animBg="1"/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Extended Lock Graph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60485" y="1700808"/>
                <a:ext cx="8606192" cy="4248472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800" dirty="0" smtClean="0">
                    <a:latin typeface="Calibri" panose="020F0502020204030204" pitchFamily="34" charset="0"/>
                  </a:rPr>
                  <a:t>Lock graph (</a:t>
                </a:r>
                <a:r>
                  <a:rPr lang="en-US" altLang="ko-KR" sz="2800" i="1" dirty="0" smtClean="0">
                    <a:latin typeface="Calibri" panose="020F0502020204030204" pitchFamily="34" charset="0"/>
                  </a:rPr>
                  <a:t>N</a:t>
                </a:r>
                <a:r>
                  <a:rPr lang="en-US" altLang="ko-KR" sz="2800" dirty="0" smtClean="0">
                    <a:latin typeface="Calibri" panose="020F0502020204030204" pitchFamily="34" charset="0"/>
                  </a:rPr>
                  <a:t>, </a:t>
                </a:r>
                <a:r>
                  <a:rPr lang="en-US" altLang="ko-KR" sz="2800" i="1" dirty="0" smtClean="0">
                    <a:latin typeface="Calibri" panose="020F0502020204030204" pitchFamily="34" charset="0"/>
                  </a:rPr>
                  <a:t>E</a:t>
                </a:r>
                <a:r>
                  <a:rPr lang="en-US" altLang="ko-KR" sz="2800" i="1" baseline="-25000" dirty="0" smtClean="0">
                    <a:latin typeface="Calibri" panose="020F0502020204030204" pitchFamily="34" charset="0"/>
                  </a:rPr>
                  <a:t>N</a:t>
                </a:r>
                <a:r>
                  <a:rPr lang="en-US" altLang="ko-KR" sz="2800" dirty="0" smtClean="0">
                    <a:latin typeface="Calibri" panose="020F0502020204030204" pitchFamily="34" charset="0"/>
                  </a:rPr>
                  <a:t>)</a:t>
                </a:r>
              </a:p>
              <a:p>
                <a:pPr lvl="1"/>
                <a:r>
                  <a:rPr lang="en-US" altLang="ko-KR" sz="2400" dirty="0">
                    <a:latin typeface="Calibri" panose="020F0502020204030204" pitchFamily="34" charset="0"/>
                  </a:rPr>
                  <a:t>Create a node </a:t>
                </a:r>
                <a:r>
                  <a:rPr lang="en-US" altLang="ko-KR" sz="2400" i="1" dirty="0" err="1" smtClean="0">
                    <a:latin typeface="Calibri" panose="020F0502020204030204" pitchFamily="34" charset="0"/>
                  </a:rPr>
                  <a:t>n</a:t>
                </a:r>
                <a:r>
                  <a:rPr lang="en-US" altLang="ko-KR" sz="2400" i="1" baseline="-25000" dirty="0" err="1" smtClean="0">
                    <a:latin typeface="Calibri" panose="020F0502020204030204" pitchFamily="34" charset="0"/>
                  </a:rPr>
                  <a:t>X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 </a:t>
                </a:r>
                <a:r>
                  <a:rPr lang="en-US" altLang="ko-KR" sz="2400" dirty="0">
                    <a:latin typeface="Calibri" panose="020F0502020204030204" pitchFamily="34" charset="0"/>
                  </a:rPr>
                  <a:t>when a thread acquires lock </a:t>
                </a:r>
                <a:r>
                  <a:rPr lang="en-US" altLang="ko-KR" sz="2400" i="1" dirty="0">
                    <a:latin typeface="Calibri" panose="020F0502020204030204" pitchFamily="34" charset="0"/>
                  </a:rPr>
                  <a:t>X</a:t>
                </a:r>
              </a:p>
              <a:p>
                <a:pPr lvl="1"/>
                <a:r>
                  <a:rPr lang="en-US" altLang="ko-KR" sz="2400" dirty="0">
                    <a:latin typeface="Calibri" panose="020F0502020204030204" pitchFamily="34" charset="0"/>
                  </a:rPr>
                  <a:t>Create an edge 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err="1" smtClean="0">
                    <a:latin typeface="Calibri" panose="020F0502020204030204" pitchFamily="34" charset="0"/>
                  </a:rPr>
                  <a:t>n</a:t>
                </a:r>
                <a:r>
                  <a:rPr lang="en-US" altLang="ko-KR" sz="2400" i="1" baseline="-25000" dirty="0" err="1" smtClean="0">
                    <a:latin typeface="Calibri" panose="020F0502020204030204" pitchFamily="34" charset="0"/>
                  </a:rPr>
                  <a:t>X</a:t>
                </a:r>
                <a:r>
                  <a:rPr lang="en-US" altLang="ko-KR" sz="2400" dirty="0">
                    <a:latin typeface="Calibri" panose="020F0502020204030204" pitchFamily="34" charset="0"/>
                  </a:rPr>
                  <a:t>, </a:t>
                </a:r>
                <a:r>
                  <a:rPr lang="en-US" altLang="ko-KR" sz="2400" i="1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L</a:t>
                </a:r>
                <a:r>
                  <a:rPr lang="en-US" altLang="ko-KR" sz="2400" dirty="0">
                    <a:latin typeface="Calibri" panose="020F0502020204030204" pitchFamily="34" charset="0"/>
                  </a:rPr>
                  <a:t>, </a:t>
                </a:r>
                <a:r>
                  <a:rPr lang="en-US" altLang="ko-KR" sz="2400" i="1" dirty="0" err="1" smtClean="0">
                    <a:latin typeface="Calibri" panose="020F0502020204030204" pitchFamily="34" charset="0"/>
                  </a:rPr>
                  <a:t>n</a:t>
                </a:r>
                <a:r>
                  <a:rPr lang="en-US" altLang="ko-KR" sz="2400" i="1" baseline="-25000" dirty="0" err="1" smtClean="0">
                    <a:latin typeface="Calibri" panose="020F0502020204030204" pitchFamily="34" charset="0"/>
                  </a:rPr>
                  <a:t>Y</a:t>
                </a:r>
                <a:r>
                  <a:rPr lang="en-US" altLang="ko-KR" sz="2400" dirty="0">
                    <a:latin typeface="Calibri" panose="020F0502020204030204" pitchFamily="34" charset="0"/>
                  </a:rPr>
                  <a:t>) when a thread acquires lock </a:t>
                </a:r>
                <a:r>
                  <a:rPr lang="en-US" altLang="ko-KR" sz="2400" i="1" dirty="0">
                    <a:latin typeface="Calibri" panose="020F0502020204030204" pitchFamily="34" charset="0"/>
                  </a:rPr>
                  <a:t>Y</a:t>
                </a:r>
                <a:r>
                  <a:rPr lang="en-US" altLang="ko-KR" sz="2400" dirty="0">
                    <a:latin typeface="Calibri" panose="020F0502020204030204" pitchFamily="34" charset="0"/>
                  </a:rPr>
                  <a:t> while holding lock </a:t>
                </a:r>
                <a:r>
                  <a:rPr lang="en-US" altLang="ko-KR" sz="2400" i="1" dirty="0">
                    <a:latin typeface="Calibri" panose="020F0502020204030204" pitchFamily="34" charset="0"/>
                  </a:rPr>
                  <a:t>X, </a:t>
                </a:r>
                <a:r>
                  <a:rPr lang="en-US" altLang="ko-KR" sz="2400" dirty="0">
                    <a:latin typeface="Calibri" panose="020F0502020204030204" pitchFamily="34" charset="0"/>
                  </a:rPr>
                  <a:t>where  </a:t>
                </a:r>
                <a:r>
                  <a:rPr lang="en-US" altLang="ko-KR" sz="2400" i="1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L</a:t>
                </a:r>
                <a:r>
                  <a:rPr lang="en-US" altLang="ko-KR" sz="2400" dirty="0">
                    <a:latin typeface="Calibri" panose="020F0502020204030204" pitchFamily="34" charset="0"/>
                  </a:rPr>
                  <a:t> = (</a:t>
                </a:r>
                <a:r>
                  <a:rPr lang="en-US" altLang="ko-KR" sz="2400" i="1" dirty="0">
                    <a:latin typeface="Calibri" panose="020F0502020204030204" pitchFamily="34" charset="0"/>
                  </a:rPr>
                  <a:t>s</a:t>
                </a:r>
                <a:r>
                  <a:rPr lang="en-US" altLang="ko-KR" sz="2400" baseline="-25000" dirty="0">
                    <a:latin typeface="Calibri" panose="020F0502020204030204" pitchFamily="34" charset="0"/>
                  </a:rPr>
                  <a:t>1</a:t>
                </a:r>
                <a:r>
                  <a:rPr lang="en-US" altLang="ko-KR" sz="2400" dirty="0">
                    <a:latin typeface="Calibri" panose="020F0502020204030204" pitchFamily="34" charset="0"/>
                  </a:rPr>
                  <a:t>, </a:t>
                </a:r>
                <a:r>
                  <a:rPr lang="en-US" altLang="ko-KR" sz="2400" i="1" dirty="0">
                    <a:latin typeface="Calibri" panose="020F0502020204030204" pitchFamily="34" charset="0"/>
                  </a:rPr>
                  <a:t>t</a:t>
                </a:r>
                <a:r>
                  <a:rPr lang="en-US" altLang="ko-KR" sz="2400" dirty="0">
                    <a:latin typeface="Calibri" panose="020F0502020204030204" pitchFamily="34" charset="0"/>
                  </a:rPr>
                  <a:t>, </a:t>
                </a:r>
                <a:r>
                  <a:rPr lang="en-US" altLang="ko-KR" sz="2400" i="1" dirty="0">
                    <a:latin typeface="Calibri" panose="020F0502020204030204" pitchFamily="34" charset="0"/>
                  </a:rPr>
                  <a:t>G</a:t>
                </a:r>
                <a:r>
                  <a:rPr lang="en-US" altLang="ko-KR" sz="2400" dirty="0">
                    <a:latin typeface="Calibri" panose="020F0502020204030204" pitchFamily="34" charset="0"/>
                  </a:rPr>
                  <a:t>, </a:t>
                </a:r>
                <a:r>
                  <a:rPr lang="en-US" altLang="ko-KR" sz="2400" i="1" dirty="0">
                    <a:latin typeface="Calibri" panose="020F0502020204030204" pitchFamily="34" charset="0"/>
                  </a:rPr>
                  <a:t>s</a:t>
                </a:r>
                <a:r>
                  <a:rPr lang="en-US" altLang="ko-KR" sz="2400" baseline="-25000" dirty="0">
                    <a:latin typeface="Calibri" panose="020F0502020204030204" pitchFamily="34" charset="0"/>
                  </a:rPr>
                  <a:t>2</a:t>
                </a:r>
                <a:r>
                  <a:rPr lang="en-US" altLang="ko-KR" sz="2400" dirty="0">
                    <a:latin typeface="Calibri" panose="020F0502020204030204" pitchFamily="34" charset="0"/>
                  </a:rPr>
                  <a:t>)</a:t>
                </a:r>
              </a:p>
              <a:p>
                <a:pPr lvl="2"/>
                <a:r>
                  <a:rPr lang="en-US" altLang="ko-KR" i="1" dirty="0" smtClean="0">
                    <a:latin typeface="Calibri" panose="020F0502020204030204" pitchFamily="34" charset="0"/>
                  </a:rPr>
                  <a:t>s</a:t>
                </a:r>
                <a:r>
                  <a:rPr lang="en-US" altLang="ko-KR" baseline="-25000" dirty="0" smtClean="0">
                    <a:latin typeface="Calibri" panose="020F0502020204030204" pitchFamily="34" charset="0"/>
                  </a:rPr>
                  <a:t>1</a:t>
                </a:r>
                <a:r>
                  <a:rPr lang="en-US" altLang="ko-KR" dirty="0" smtClean="0">
                    <a:latin typeface="Calibri" panose="020F0502020204030204" pitchFamily="34" charset="0"/>
                  </a:rPr>
                  <a:t>: </a:t>
                </a:r>
                <a:r>
                  <a:rPr lang="en-US" altLang="ko-KR" dirty="0">
                    <a:latin typeface="Calibri" panose="020F0502020204030204" pitchFamily="34" charset="0"/>
                  </a:rPr>
                  <a:t>the thread segment </a:t>
                </a:r>
                <a:r>
                  <a:rPr lang="en-US" altLang="ko-KR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i="1" dirty="0" smtClean="0">
                    <a:latin typeface="Calibri" panose="020F0502020204030204" pitchFamily="34" charset="0"/>
                  </a:rPr>
                  <a:t>s</a:t>
                </a:r>
                <a:r>
                  <a:rPr lang="en-US" altLang="ko-KR" baseline="-25000" dirty="0" smtClean="0">
                    <a:latin typeface="Calibri" panose="020F0502020204030204" pitchFamily="34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∈</m:t>
                    </m:r>
                  </m:oMath>
                </a14:m>
                <a:r>
                  <a:rPr lang="en-US" altLang="ko-KR" i="1" dirty="0" smtClean="0">
                    <a:latin typeface="Calibri" panose="020F0502020204030204" pitchFamily="34" charset="0"/>
                  </a:rPr>
                  <a:t> S</a:t>
                </a:r>
                <a:r>
                  <a:rPr lang="en-US" altLang="ko-KR" dirty="0" smtClean="0">
                    <a:latin typeface="Calibri" panose="020F0502020204030204" pitchFamily="34" charset="0"/>
                  </a:rPr>
                  <a:t>) where </a:t>
                </a:r>
                <a:r>
                  <a:rPr lang="en-US" altLang="ko-KR" dirty="0">
                    <a:latin typeface="Calibri" panose="020F0502020204030204" pitchFamily="34" charset="0"/>
                  </a:rPr>
                  <a:t>lock </a:t>
                </a:r>
                <a:r>
                  <a:rPr lang="en-US" altLang="ko-KR" i="1" dirty="0" smtClean="0">
                    <a:latin typeface="Calibri" panose="020F0502020204030204" pitchFamily="34" charset="0"/>
                  </a:rPr>
                  <a:t>X</a:t>
                </a:r>
                <a:r>
                  <a:rPr lang="en-US" altLang="ko-KR" dirty="0" smtClean="0">
                    <a:latin typeface="Calibri" panose="020F0502020204030204" pitchFamily="34" charset="0"/>
                  </a:rPr>
                  <a:t> </a:t>
                </a:r>
                <a:r>
                  <a:rPr lang="en-US" altLang="ko-KR" dirty="0">
                    <a:latin typeface="Calibri" panose="020F0502020204030204" pitchFamily="34" charset="0"/>
                  </a:rPr>
                  <a:t>was acquired</a:t>
                </a:r>
              </a:p>
              <a:p>
                <a:pPr lvl="2"/>
                <a:r>
                  <a:rPr lang="en-US" altLang="ko-KR" i="1" dirty="0">
                    <a:latin typeface="Calibri" panose="020F0502020204030204" pitchFamily="34" charset="0"/>
                  </a:rPr>
                  <a:t>t</a:t>
                </a:r>
                <a:r>
                  <a:rPr lang="en-US" altLang="ko-KR" dirty="0">
                    <a:latin typeface="Calibri" panose="020F0502020204030204" pitchFamily="34" charset="0"/>
                  </a:rPr>
                  <a:t>: the thread that acquires lock </a:t>
                </a:r>
                <a:r>
                  <a:rPr lang="en-US" altLang="ko-KR" i="1" dirty="0">
                    <a:latin typeface="Calibri" panose="020F0502020204030204" pitchFamily="34" charset="0"/>
                  </a:rPr>
                  <a:t>Y</a:t>
                </a:r>
              </a:p>
              <a:p>
                <a:pPr lvl="2"/>
                <a:r>
                  <a:rPr lang="en-US" altLang="ko-KR" i="1" dirty="0">
                    <a:latin typeface="Calibri" panose="020F0502020204030204" pitchFamily="34" charset="0"/>
                  </a:rPr>
                  <a:t>G</a:t>
                </a:r>
                <a:r>
                  <a:rPr lang="en-US" altLang="ko-KR" dirty="0">
                    <a:latin typeface="Calibri" panose="020F0502020204030204" pitchFamily="34" charset="0"/>
                  </a:rPr>
                  <a:t>: the set of locks that </a:t>
                </a:r>
                <a:r>
                  <a:rPr lang="en-US" altLang="ko-KR" i="1" dirty="0">
                    <a:latin typeface="Calibri" panose="020F0502020204030204" pitchFamily="34" charset="0"/>
                  </a:rPr>
                  <a:t>t </a:t>
                </a:r>
                <a:r>
                  <a:rPr lang="en-US" altLang="ko-KR" dirty="0">
                    <a:latin typeface="Calibri" panose="020F0502020204030204" pitchFamily="34" charset="0"/>
                  </a:rPr>
                  <a:t>holds when it acquires </a:t>
                </a:r>
                <a:r>
                  <a:rPr lang="en-US" altLang="ko-KR" i="1" dirty="0" smtClean="0">
                    <a:latin typeface="Calibri" panose="020F0502020204030204" pitchFamily="34" charset="0"/>
                  </a:rPr>
                  <a:t>Y</a:t>
                </a:r>
              </a:p>
              <a:p>
                <a:pPr lvl="2"/>
                <a:r>
                  <a:rPr lang="en-US" altLang="ko-KR" i="1" dirty="0" smtClean="0">
                    <a:latin typeface="Calibri" panose="020F0502020204030204" pitchFamily="34" charset="0"/>
                  </a:rPr>
                  <a:t>s</a:t>
                </a:r>
                <a:r>
                  <a:rPr lang="en-US" altLang="ko-KR" baseline="-25000" dirty="0" smtClean="0">
                    <a:latin typeface="Calibri" panose="020F0502020204030204" pitchFamily="34" charset="0"/>
                  </a:rPr>
                  <a:t>2</a:t>
                </a:r>
                <a:r>
                  <a:rPr lang="en-US" altLang="ko-KR" dirty="0" smtClean="0">
                    <a:latin typeface="Calibri" panose="020F0502020204030204" pitchFamily="34" charset="0"/>
                  </a:rPr>
                  <a:t>: </a:t>
                </a:r>
                <a:r>
                  <a:rPr lang="en-US" altLang="ko-KR" dirty="0">
                    <a:latin typeface="Calibri" panose="020F0502020204030204" pitchFamily="34" charset="0"/>
                  </a:rPr>
                  <a:t>the thread segment where lock </a:t>
                </a:r>
                <a:r>
                  <a:rPr lang="en-US" altLang="ko-KR" i="1" dirty="0" smtClean="0">
                    <a:latin typeface="Calibri" panose="020F0502020204030204" pitchFamily="34" charset="0"/>
                  </a:rPr>
                  <a:t>Y</a:t>
                </a:r>
                <a:r>
                  <a:rPr lang="en-US" altLang="ko-KR" dirty="0" smtClean="0">
                    <a:latin typeface="Calibri" panose="020F0502020204030204" pitchFamily="34" charset="0"/>
                  </a:rPr>
                  <a:t> </a:t>
                </a:r>
                <a:r>
                  <a:rPr lang="en-US" altLang="ko-KR" dirty="0">
                    <a:latin typeface="Calibri" panose="020F0502020204030204" pitchFamily="34" charset="0"/>
                  </a:rPr>
                  <a:t>was acquired</a:t>
                </a:r>
                <a:endParaRPr lang="en-US" altLang="ko-KR" dirty="0" smtClean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0485" y="1700808"/>
                <a:ext cx="8606192" cy="4248472"/>
              </a:xfrm>
              <a:blipFill rotWithShape="1">
                <a:blip r:embed="rId2"/>
                <a:stretch>
                  <a:fillRect l="-1275" t="-1291" r="-21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410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Potential Deadlock Detection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30305" y="1196752"/>
                <a:ext cx="8291264" cy="525658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400" dirty="0" smtClean="0">
                    <a:latin typeface="Calibri" panose="020F0502020204030204" pitchFamily="34" charset="0"/>
                  </a:rPr>
                  <a:t>A cycle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 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is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 valid 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(i.e., true positive) when every pair of edges 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m</a:t>
                </a:r>
                <a:r>
                  <a:rPr lang="en-US" altLang="ko-KR" sz="2400" baseline="-25000" dirty="0" smtClean="0">
                    <a:latin typeface="Calibri" panose="020F0502020204030204" pitchFamily="34" charset="0"/>
                  </a:rPr>
                  <a:t>11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, 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s</a:t>
                </a:r>
                <a:r>
                  <a:rPr lang="en-US" altLang="ko-KR" sz="2400" baseline="-25000" dirty="0" smtClean="0">
                    <a:latin typeface="Calibri" panose="020F0502020204030204" pitchFamily="34" charset="0"/>
                  </a:rPr>
                  <a:t>11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,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t</a:t>
                </a:r>
                <a:r>
                  <a:rPr lang="en-US" altLang="ko-KR" sz="2400" baseline="-25000" dirty="0" smtClean="0">
                    <a:latin typeface="Calibri" panose="020F0502020204030204" pitchFamily="34" charset="0"/>
                  </a:rPr>
                  <a:t>1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,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G</a:t>
                </a:r>
                <a:r>
                  <a:rPr lang="en-US" altLang="ko-KR" sz="2400" baseline="-25000" dirty="0" smtClean="0">
                    <a:latin typeface="Calibri" panose="020F0502020204030204" pitchFamily="34" charset="0"/>
                  </a:rPr>
                  <a:t>1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,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s</a:t>
                </a:r>
                <a:r>
                  <a:rPr lang="en-US" altLang="ko-KR" sz="2400" baseline="-25000" dirty="0" smtClean="0">
                    <a:latin typeface="Calibri" panose="020F0502020204030204" pitchFamily="34" charset="0"/>
                  </a:rPr>
                  <a:t>12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),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m</a:t>
                </a:r>
                <a:r>
                  <a:rPr lang="en-US" altLang="ko-KR" sz="2400" baseline="-25000" dirty="0" smtClean="0">
                    <a:latin typeface="Calibri" panose="020F0502020204030204" pitchFamily="34" charset="0"/>
                  </a:rPr>
                  <a:t>12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), and 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m</a:t>
                </a:r>
                <a:r>
                  <a:rPr lang="en-US" altLang="ko-KR" sz="2400" baseline="-25000" dirty="0" smtClean="0">
                    <a:latin typeface="Calibri" panose="020F0502020204030204" pitchFamily="34" charset="0"/>
                  </a:rPr>
                  <a:t>21</a:t>
                </a:r>
                <a:r>
                  <a:rPr lang="en-US" altLang="ko-KR" sz="2400" dirty="0">
                    <a:latin typeface="Calibri" panose="020F0502020204030204" pitchFamily="34" charset="0"/>
                  </a:rPr>
                  <a:t>, 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s</a:t>
                </a:r>
                <a:r>
                  <a:rPr lang="en-US" altLang="ko-KR" sz="2400" baseline="-25000" dirty="0" smtClean="0">
                    <a:latin typeface="Calibri" panose="020F0502020204030204" pitchFamily="34" charset="0"/>
                  </a:rPr>
                  <a:t>21</a:t>
                </a:r>
                <a:r>
                  <a:rPr lang="en-US" altLang="ko-KR" sz="2400" dirty="0">
                    <a:latin typeface="Calibri" panose="020F0502020204030204" pitchFamily="34" charset="0"/>
                  </a:rPr>
                  <a:t>,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t</a:t>
                </a:r>
                <a:r>
                  <a:rPr lang="en-US" altLang="ko-KR" sz="2400" baseline="-25000" dirty="0" smtClean="0">
                    <a:latin typeface="Calibri" panose="020F0502020204030204" pitchFamily="34" charset="0"/>
                  </a:rPr>
                  <a:t>2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,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G</a:t>
                </a:r>
                <a:r>
                  <a:rPr lang="en-US" altLang="ko-KR" sz="2400" baseline="-25000" dirty="0" smtClean="0">
                    <a:latin typeface="Calibri" panose="020F0502020204030204" pitchFamily="34" charset="0"/>
                  </a:rPr>
                  <a:t>2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, s</a:t>
                </a:r>
                <a:r>
                  <a:rPr lang="en-US" altLang="ko-KR" sz="2400" baseline="-25000" dirty="0" smtClean="0">
                    <a:latin typeface="Calibri" panose="020F0502020204030204" pitchFamily="34" charset="0"/>
                  </a:rPr>
                  <a:t>22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),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m</a:t>
                </a:r>
                <a:r>
                  <a:rPr lang="en-US" altLang="ko-KR" sz="2400" baseline="-25000" dirty="0" smtClean="0">
                    <a:latin typeface="Calibri" panose="020F0502020204030204" pitchFamily="34" charset="0"/>
                  </a:rPr>
                  <a:t>22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 in the cycle satisfies: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</a:rPr>
                  <a:t>, and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∩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=∅ </m:t>
                    </m:r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</a:rPr>
                  <a:t>, and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</a:rPr>
                      <m:t>¬</m:t>
                    </m:r>
                    <m:r>
                      <a:rPr lang="en-US" altLang="ko-KR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≺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ko-KR" dirty="0" smtClean="0">
                  <a:latin typeface="Calibri" panose="020F0502020204030204" pitchFamily="34" charset="0"/>
                </a:endParaRPr>
              </a:p>
              <a:p>
                <a:pPr lvl="3"/>
                <a:r>
                  <a:rPr lang="en-US" altLang="ko-KR" sz="2400" dirty="0" smtClean="0">
                    <a:latin typeface="Calibri" panose="020F0502020204030204" pitchFamily="34" charset="0"/>
                  </a:rPr>
                  <a:t>The happens-before relation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≺</m:t>
                    </m:r>
                  </m:oMath>
                </a14:m>
                <a:r>
                  <a:rPr lang="ko-KR" altLang="en-US" sz="2400" dirty="0" smtClean="0">
                    <a:latin typeface="Calibri" panose="020F0502020204030204" pitchFamily="34" charset="0"/>
                  </a:rPr>
                  <a:t> 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is the transitive closure of the relation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R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 such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2400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2400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altLang="ko-KR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2400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ko-KR" sz="2400" b="0" i="1" smtClean="0">
                        <a:latin typeface="Cambria Math"/>
                      </a:rPr>
                      <m:t>∈</m:t>
                    </m:r>
                    <m:r>
                      <a:rPr lang="en-US" altLang="ko-KR" sz="2400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ko-KR" altLang="en-US" sz="2400" dirty="0" smtClean="0">
                    <a:latin typeface="Calibri" panose="020F0502020204030204" pitchFamily="34" charset="0"/>
                  </a:rPr>
                  <a:t> 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/>
                </a:r>
                <a:br>
                  <a:rPr lang="en-US" altLang="ko-KR" sz="2400" dirty="0" smtClean="0">
                    <a:latin typeface="Calibri" panose="020F0502020204030204" pitchFamily="34" charset="0"/>
                  </a:rPr>
                </a:br>
                <a:r>
                  <a:rPr lang="en-US" altLang="ko-KR" sz="2400" dirty="0" smtClean="0">
                    <a:latin typeface="Calibri" panose="020F0502020204030204" pitchFamily="34" charset="0"/>
                  </a:rPr>
                  <a:t>if there exists the edge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4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ko-KR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ko-KR" altLang="en-US" sz="2400" dirty="0" smtClean="0">
                    <a:latin typeface="Calibri" panose="020F0502020204030204" pitchFamily="34" charset="0"/>
                  </a:rPr>
                  <a:t> 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400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ko-KR" altLang="en-US" sz="2400" dirty="0" smtClean="0">
                    <a:latin typeface="Calibri" panose="020F0502020204030204" pitchFamily="34" charset="0"/>
                  </a:rPr>
                  <a:t> 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in the thread segment graph</a:t>
                </a:r>
                <a:endParaRPr lang="ko-KR" altLang="en-US" sz="2400" dirty="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0305" y="1196752"/>
                <a:ext cx="8291264" cy="5256584"/>
              </a:xfrm>
              <a:blipFill rotWithShape="1">
                <a:blip r:embed="rId2"/>
                <a:stretch>
                  <a:fillRect l="-1029" t="-927" r="-154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49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직사각형 32"/>
          <p:cNvSpPr/>
          <p:nvPr/>
        </p:nvSpPr>
        <p:spPr>
          <a:xfrm>
            <a:off x="251520" y="2010140"/>
            <a:ext cx="2592288" cy="5410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3131840" y="3168875"/>
            <a:ext cx="2808312" cy="610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3131840" y="2040514"/>
            <a:ext cx="2808312" cy="1092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6039380" y="3186116"/>
            <a:ext cx="2808312" cy="15770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51520" y="1453096"/>
            <a:ext cx="2592288" cy="4918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Thread </a:t>
            </a:r>
            <a:r>
              <a:rPr lang="en-US" altLang="ko-KR" sz="3600" dirty="0">
                <a:latin typeface="Calibri" panose="020F0502020204030204" pitchFamily="34" charset="0"/>
              </a:rPr>
              <a:t>Creation </a:t>
            </a:r>
            <a:r>
              <a:rPr lang="en-US" altLang="ko-KR" sz="3600" dirty="0" smtClean="0">
                <a:latin typeface="Calibri" panose="020F0502020204030204" pitchFamily="34" charset="0"/>
              </a:rPr>
              <a:t>Example Revisit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31840" y="2060847"/>
            <a:ext cx="3024336" cy="235272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f1(){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(f2);</a:t>
            </a:r>
            <a:endParaRPr lang="en-US" altLang="ko-K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내용 개체 틀 2"/>
          <p:cNvSpPr txBox="1">
            <a:spLocks/>
          </p:cNvSpPr>
          <p:nvPr/>
        </p:nvSpPr>
        <p:spPr>
          <a:xfrm>
            <a:off x="6012160" y="1484784"/>
            <a:ext cx="2780559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f2(){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 </a:t>
            </a:r>
            <a:r>
              <a:rPr lang="en-US" altLang="ko-K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endParaRPr lang="en-US" altLang="ko-KR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7" name="내용 개체 틀 2"/>
          <p:cNvSpPr txBox="1">
            <a:spLocks/>
          </p:cNvSpPr>
          <p:nvPr/>
        </p:nvSpPr>
        <p:spPr>
          <a:xfrm>
            <a:off x="251520" y="1095559"/>
            <a:ext cx="3384376" cy="2160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(f1);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 …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43301" y="1290732"/>
            <a:ext cx="76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800" b="1" baseline="-25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0</a:t>
            </a:r>
            <a:endParaRPr lang="ko-KR" altLang="en-US" sz="2400" b="1" baseline="-25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43301" y="1896413"/>
            <a:ext cx="76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800" b="1" baseline="-25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1</a:t>
            </a:r>
            <a:endParaRPr lang="ko-KR" altLang="en-US" sz="2400" b="1" baseline="-25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80112" y="3090932"/>
            <a:ext cx="76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800" b="1" baseline="-25000" dirty="0">
                <a:solidFill>
                  <a:srgbClr val="002060"/>
                </a:solidFill>
                <a:latin typeface="Calibri" panose="020F0502020204030204" pitchFamily="34" charset="0"/>
              </a:rPr>
              <a:t>3</a:t>
            </a:r>
            <a:endParaRPr lang="ko-KR" altLang="en-US" sz="2400" b="1" baseline="-25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39645" y="1938804"/>
            <a:ext cx="76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800" b="1" baseline="-25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</a:t>
            </a:r>
            <a:endParaRPr lang="ko-KR" altLang="en-US" sz="2400" b="1" baseline="-25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60432" y="3068959"/>
            <a:ext cx="76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4</a:t>
            </a:r>
            <a:endParaRPr lang="ko-KR" altLang="en-US" sz="2400" b="1" baseline="-25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76470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u="sng" dirty="0" smtClean="0">
                <a:latin typeface="Calibri" panose="020F0502020204030204" pitchFamily="34" charset="0"/>
              </a:rPr>
              <a:t>t0</a:t>
            </a:r>
            <a:r>
              <a:rPr lang="en-US" altLang="ko-KR" sz="2000" u="sng" baseline="-25000" dirty="0" smtClean="0">
                <a:latin typeface="Calibri" panose="020F0502020204030204" pitchFamily="34" charset="0"/>
              </a:rPr>
              <a:t> </a:t>
            </a:r>
            <a:r>
              <a:rPr lang="en-US" altLang="ko-KR" sz="2000" u="sng" dirty="0" smtClean="0">
                <a:latin typeface="Calibri" panose="020F0502020204030204" pitchFamily="34" charset="0"/>
              </a:rPr>
              <a:t>: main()</a:t>
            </a:r>
            <a:endParaRPr lang="ko-KR" altLang="en-US" sz="2000" u="sng" dirty="0">
              <a:latin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31840" y="76470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u="sng" dirty="0" smtClean="0">
                <a:latin typeface="Calibri" panose="020F0502020204030204" pitchFamily="34" charset="0"/>
              </a:rPr>
              <a:t>t1: f1()</a:t>
            </a:r>
            <a:endParaRPr lang="ko-KR" altLang="en-US" sz="2000" i="1" u="sng" dirty="0"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12160" y="76470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t2: f2()</a:t>
            </a:r>
            <a:endParaRPr lang="ko-KR" altLang="en-US" sz="2000" i="1" dirty="0">
              <a:latin typeface="Calibri" panose="020F0502020204030204" pitchFamily="34" charset="0"/>
            </a:endParaRPr>
          </a:p>
        </p:txBody>
      </p:sp>
      <p:sp>
        <p:nvSpPr>
          <p:cNvPr id="52" name="슬라이드 번호 개체 틀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348296" y="4653136"/>
            <a:ext cx="107119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타원 49"/>
          <p:cNvSpPr/>
          <p:nvPr/>
        </p:nvSpPr>
        <p:spPr>
          <a:xfrm>
            <a:off x="2636710" y="4665874"/>
            <a:ext cx="107119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1" name="구부러진 연결선 50"/>
          <p:cNvCxnSpPr>
            <a:stCxn id="48" idx="7"/>
            <a:endCxn id="50" idx="1"/>
          </p:cNvCxnSpPr>
          <p:nvPr/>
        </p:nvCxnSpPr>
        <p:spPr>
          <a:xfrm rot="16200000" flipH="1">
            <a:off x="2021731" y="4032977"/>
            <a:ext cx="12738" cy="1530966"/>
          </a:xfrm>
          <a:prstGeom prst="curvedConnector3">
            <a:avLst>
              <a:gd name="adj1" fmla="val -28855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구부러진 연결선 52"/>
          <p:cNvCxnSpPr>
            <a:stCxn id="50" idx="3"/>
            <a:endCxn id="48" idx="5"/>
          </p:cNvCxnSpPr>
          <p:nvPr/>
        </p:nvCxnSpPr>
        <p:spPr>
          <a:xfrm rot="5400000" flipH="1">
            <a:off x="2022310" y="4703909"/>
            <a:ext cx="11580" cy="1530966"/>
          </a:xfrm>
          <a:prstGeom prst="curvedConnector3">
            <a:avLst>
              <a:gd name="adj1" fmla="val -28855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3528" y="5716377"/>
            <a:ext cx="3746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i="1" dirty="0" smtClean="0">
                <a:latin typeface="Calibri" panose="020F0502020204030204" pitchFamily="34" charset="0"/>
              </a:rPr>
              <a:t>e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2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: (</a:t>
            </a:r>
            <a:r>
              <a:rPr lang="en-US" altLang="ko-KR" sz="2400" b="1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sz="2400" b="1" i="1" baseline="-25000" dirty="0" err="1" smtClean="0">
                <a:latin typeface="Calibri" panose="020F0502020204030204" pitchFamily="34" charset="0"/>
              </a:rPr>
              <a:t>Y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(</a:t>
            </a:r>
            <a:r>
              <a:rPr lang="en-US" altLang="ko-KR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t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2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{Y}, </a:t>
            </a:r>
            <a:r>
              <a:rPr lang="en-US" altLang="ko-KR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), </a:t>
            </a:r>
            <a:r>
              <a:rPr lang="en-US" altLang="ko-KR" sz="2400" b="1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sz="2400" b="1" i="1" baseline="-25000" dirty="0" err="1" smtClean="0">
                <a:latin typeface="Calibri" panose="020F0502020204030204" pitchFamily="34" charset="0"/>
              </a:rPr>
              <a:t>X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1520" y="3933056"/>
            <a:ext cx="3746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i="1" dirty="0" smtClean="0">
                <a:latin typeface="Calibri" panose="020F0502020204030204" pitchFamily="34" charset="0"/>
              </a:rPr>
              <a:t>e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1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: (</a:t>
            </a:r>
            <a:r>
              <a:rPr lang="en-US" altLang="ko-KR" sz="2400" b="1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sz="2400" b="1" i="1" baseline="-25000" dirty="0" err="1" smtClean="0">
                <a:latin typeface="Calibri" panose="020F0502020204030204" pitchFamily="34" charset="0"/>
              </a:rPr>
              <a:t>X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(</a:t>
            </a:r>
            <a:r>
              <a:rPr lang="en-US" altLang="ko-KR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t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1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{X}, </a:t>
            </a:r>
            <a:r>
              <a:rPr lang="en-US" altLang="ko-KR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), </a:t>
            </a:r>
            <a:r>
              <a:rPr lang="en-US" altLang="ko-KR" sz="2400" b="1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sz="2400" b="1" i="1" baseline="-25000" dirty="0" err="1" smtClean="0">
                <a:latin typeface="Calibri" panose="020F0502020204030204" pitchFamily="34" charset="0"/>
              </a:rPr>
              <a:t>Y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57" name="타원 56"/>
          <p:cNvSpPr/>
          <p:nvPr/>
        </p:nvSpPr>
        <p:spPr>
          <a:xfrm>
            <a:off x="4139952" y="4828340"/>
            <a:ext cx="604662" cy="53559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i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0</a:t>
            </a:r>
            <a:endParaRPr lang="ko-KR" altLang="en-US" sz="2400" b="1" i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58" name="타원 57"/>
          <p:cNvSpPr/>
          <p:nvPr/>
        </p:nvSpPr>
        <p:spPr>
          <a:xfrm>
            <a:off x="4139952" y="5773724"/>
            <a:ext cx="604662" cy="53559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i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1</a:t>
            </a:r>
            <a:endParaRPr lang="ko-KR" altLang="en-US" sz="2400" b="1" i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59" name="타원 58"/>
          <p:cNvSpPr/>
          <p:nvPr/>
        </p:nvSpPr>
        <p:spPr>
          <a:xfrm>
            <a:off x="5148064" y="4828340"/>
            <a:ext cx="604662" cy="53559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i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2</a:t>
            </a:r>
            <a:endParaRPr lang="ko-KR" altLang="en-US" sz="2400" b="1" i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60" name="타원 59"/>
          <p:cNvSpPr/>
          <p:nvPr/>
        </p:nvSpPr>
        <p:spPr>
          <a:xfrm>
            <a:off x="6156176" y="4821849"/>
            <a:ext cx="604662" cy="53559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i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4</a:t>
            </a:r>
            <a:endParaRPr lang="ko-KR" altLang="en-US" sz="2400" b="1" i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cxnSp>
        <p:nvCxnSpPr>
          <p:cNvPr id="61" name="직선 화살표 연결선 60"/>
          <p:cNvCxnSpPr>
            <a:stCxn id="57" idx="4"/>
            <a:endCxn id="58" idx="0"/>
          </p:cNvCxnSpPr>
          <p:nvPr/>
        </p:nvCxnSpPr>
        <p:spPr>
          <a:xfrm>
            <a:off x="4442283" y="5363936"/>
            <a:ext cx="0" cy="409788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화살표 연결선 61"/>
          <p:cNvCxnSpPr>
            <a:stCxn id="57" idx="6"/>
            <a:endCxn id="59" idx="2"/>
          </p:cNvCxnSpPr>
          <p:nvPr/>
        </p:nvCxnSpPr>
        <p:spPr>
          <a:xfrm>
            <a:off x="4744614" y="5096138"/>
            <a:ext cx="403450" cy="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화살표 연결선 62"/>
          <p:cNvCxnSpPr>
            <a:stCxn id="59" idx="6"/>
            <a:endCxn id="60" idx="2"/>
          </p:cNvCxnSpPr>
          <p:nvPr/>
        </p:nvCxnSpPr>
        <p:spPr>
          <a:xfrm flipV="1">
            <a:off x="5752726" y="5089647"/>
            <a:ext cx="403450" cy="6491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타원 63"/>
          <p:cNvSpPr/>
          <p:nvPr/>
        </p:nvSpPr>
        <p:spPr>
          <a:xfrm>
            <a:off x="5148064" y="5773723"/>
            <a:ext cx="604662" cy="53559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i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3</a:t>
            </a:r>
            <a:endParaRPr lang="ko-KR" altLang="en-US" sz="2400" b="1" i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cxnSp>
        <p:nvCxnSpPr>
          <p:cNvPr id="65" name="직선 화살표 연결선 64"/>
          <p:cNvCxnSpPr>
            <a:stCxn id="59" idx="4"/>
            <a:endCxn id="64" idx="0"/>
          </p:cNvCxnSpPr>
          <p:nvPr/>
        </p:nvCxnSpPr>
        <p:spPr>
          <a:xfrm>
            <a:off x="5450395" y="5363936"/>
            <a:ext cx="0" cy="409787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4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Revising Singe Thread Cycle Example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395536" y="1124744"/>
            <a:ext cx="288032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  <a:endParaRPr lang="en-US" altLang="ko-K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(Thread1);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(Thread2);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012160" y="1052736"/>
            <a:ext cx="2924575" cy="2350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Thread2()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2589876" y="4939027"/>
            <a:ext cx="885285" cy="71287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4878290" y="4951765"/>
            <a:ext cx="885285" cy="71287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구부러진 연결선 7"/>
          <p:cNvCxnSpPr>
            <a:stCxn id="6" idx="7"/>
            <a:endCxn id="7" idx="1"/>
          </p:cNvCxnSpPr>
          <p:nvPr/>
        </p:nvCxnSpPr>
        <p:spPr>
          <a:xfrm rot="16200000" flipH="1">
            <a:off x="4170356" y="4294148"/>
            <a:ext cx="12738" cy="1511294"/>
          </a:xfrm>
          <a:prstGeom prst="curvedConnector3">
            <a:avLst>
              <a:gd name="adj1" fmla="val -261421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구부러진 연결선 8"/>
          <p:cNvCxnSpPr>
            <a:stCxn id="7" idx="3"/>
            <a:endCxn id="6" idx="5"/>
          </p:cNvCxnSpPr>
          <p:nvPr/>
        </p:nvCxnSpPr>
        <p:spPr>
          <a:xfrm rot="5400000" flipH="1">
            <a:off x="4170357" y="4798229"/>
            <a:ext cx="12738" cy="1511294"/>
          </a:xfrm>
          <a:prstGeom prst="curvedConnector3">
            <a:avLst>
              <a:gd name="adj1" fmla="val -261421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62164" y="4293096"/>
            <a:ext cx="340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i="1" dirty="0" smtClean="0">
                <a:latin typeface="Calibri" panose="020F0502020204030204" pitchFamily="34" charset="0"/>
              </a:rPr>
              <a:t>e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1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: (</a:t>
            </a:r>
            <a:r>
              <a:rPr lang="en-US" altLang="ko-KR" sz="2400" b="1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sz="2400" b="1" i="1" baseline="-25000" dirty="0" err="1" smtClean="0">
                <a:latin typeface="Calibri" panose="020F0502020204030204" pitchFamily="34" charset="0"/>
              </a:rPr>
              <a:t>X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(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2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</a:t>
            </a:r>
            <a:r>
              <a:rPr lang="en-US" altLang="ko-KR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lang="en-US" altLang="ko-KR" sz="2400" b="1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,{X}, 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2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), </a:t>
            </a:r>
            <a:r>
              <a:rPr lang="en-US" altLang="ko-KR" sz="2400" b="1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sz="2400" b="1" i="1" baseline="-25000" dirty="0" err="1" smtClean="0">
                <a:latin typeface="Calibri" panose="020F0502020204030204" pitchFamily="34" charset="0"/>
              </a:rPr>
              <a:t>Y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2717" y="5866819"/>
            <a:ext cx="340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i="1" dirty="0" smtClean="0">
                <a:latin typeface="Calibri" panose="020F0502020204030204" pitchFamily="34" charset="0"/>
              </a:rPr>
              <a:t>e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2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: (</a:t>
            </a:r>
            <a:r>
              <a:rPr lang="en-US" altLang="ko-KR" sz="2400" b="1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sz="2400" b="1" i="1" baseline="-25000" dirty="0" err="1" smtClean="0">
                <a:latin typeface="Calibri" panose="020F0502020204030204" pitchFamily="34" charset="0"/>
              </a:rPr>
              <a:t>Y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(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2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</a:t>
            </a:r>
            <a:r>
              <a:rPr lang="en-US" altLang="ko-KR" sz="2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lang="en-US" altLang="ko-KR" sz="2400" b="1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{Y}, 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2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), </a:t>
            </a:r>
            <a:r>
              <a:rPr lang="en-US" altLang="ko-KR" sz="2400" b="1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sz="2400" b="1" i="1" baseline="-25000" dirty="0" err="1" smtClean="0">
                <a:latin typeface="Calibri" panose="020F0502020204030204" pitchFamily="34" charset="0"/>
              </a:rPr>
              <a:t>X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6411905" y="4365104"/>
            <a:ext cx="604662" cy="48690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0</a:t>
            </a:r>
            <a:endParaRPr lang="ko-KR" altLang="en-US" sz="2400" b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6411905" y="5030327"/>
            <a:ext cx="604662" cy="48690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1</a:t>
            </a:r>
            <a:endParaRPr lang="ko-KR" altLang="en-US" sz="2400" b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7279706" y="4365104"/>
            <a:ext cx="604662" cy="48690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2</a:t>
            </a:r>
            <a:endParaRPr lang="ko-KR" altLang="en-US" sz="2400" b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6411905" y="5678399"/>
            <a:ext cx="604662" cy="48690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3</a:t>
            </a:r>
            <a:endParaRPr lang="ko-KR" altLang="en-US" sz="2400" b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cxnSp>
        <p:nvCxnSpPr>
          <p:cNvPr id="19" name="직선 화살표 연결선 18"/>
          <p:cNvCxnSpPr>
            <a:stCxn id="14" idx="4"/>
            <a:endCxn id="15" idx="0"/>
          </p:cNvCxnSpPr>
          <p:nvPr/>
        </p:nvCxnSpPr>
        <p:spPr>
          <a:xfrm>
            <a:off x="6714236" y="4852009"/>
            <a:ext cx="0" cy="17831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>
            <a:stCxn id="14" idx="6"/>
            <a:endCxn id="16" idx="2"/>
          </p:cNvCxnSpPr>
          <p:nvPr/>
        </p:nvCxnSpPr>
        <p:spPr>
          <a:xfrm>
            <a:off x="7016567" y="4608557"/>
            <a:ext cx="263139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>
            <a:stCxn id="15" idx="4"/>
            <a:endCxn id="17" idx="0"/>
          </p:cNvCxnSpPr>
          <p:nvPr/>
        </p:nvCxnSpPr>
        <p:spPr>
          <a:xfrm>
            <a:off x="6714236" y="5517232"/>
            <a:ext cx="0" cy="161167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타원 32"/>
          <p:cNvSpPr/>
          <p:nvPr/>
        </p:nvSpPr>
        <p:spPr>
          <a:xfrm>
            <a:off x="7279706" y="5030326"/>
            <a:ext cx="604662" cy="48690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4</a:t>
            </a:r>
            <a:endParaRPr lang="ko-KR" altLang="en-US" sz="2400" b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cxnSp>
        <p:nvCxnSpPr>
          <p:cNvPr id="34" name="직선 화살표 연결선 33"/>
          <p:cNvCxnSpPr>
            <a:stCxn id="15" idx="6"/>
            <a:endCxn id="33" idx="2"/>
          </p:cNvCxnSpPr>
          <p:nvPr/>
        </p:nvCxnSpPr>
        <p:spPr>
          <a:xfrm flipV="1">
            <a:off x="7016567" y="5273779"/>
            <a:ext cx="263139" cy="1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내용 개체 틀 2"/>
          <p:cNvSpPr txBox="1">
            <a:spLocks/>
          </p:cNvSpPr>
          <p:nvPr/>
        </p:nvSpPr>
        <p:spPr>
          <a:xfrm>
            <a:off x="3419872" y="1052736"/>
            <a:ext cx="2880320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Thread1()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unlock(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unlock(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슬라이드 번호 개체 틀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03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3" grpId="0"/>
      <p:bldP spid="14" grpId="0" animBg="1"/>
      <p:bldP spid="15" grpId="0" animBg="1"/>
      <p:bldP spid="16" grpId="0" animBg="1"/>
      <p:bldP spid="17" grpId="0" animBg="1"/>
      <p:bldP spid="3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Revising Gate Lock Example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49671" y="1268760"/>
            <a:ext cx="2618473" cy="3324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Thread1() {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 lock(</a:t>
            </a:r>
            <a:r>
              <a:rPr lang="en-US" altLang="ko-KR" sz="22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 unlock(</a:t>
            </a:r>
            <a:r>
              <a:rPr lang="en-US" altLang="ko-KR" sz="22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unlock(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ko-KR" alt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6111921" y="1268760"/>
            <a:ext cx="2780559" cy="3324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Thread2()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 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2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  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14: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unlock(</a:t>
            </a:r>
            <a:r>
              <a:rPr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15: 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2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16: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unlock(</a:t>
            </a:r>
            <a:r>
              <a:rPr lang="en-US" altLang="ko-KR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5" name="타원 14"/>
          <p:cNvSpPr/>
          <p:nvPr/>
        </p:nvSpPr>
        <p:spPr>
          <a:xfrm>
            <a:off x="179512" y="5360478"/>
            <a:ext cx="107119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363181" y="4005064"/>
            <a:ext cx="107119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2789730" y="5360478"/>
            <a:ext cx="1071194" cy="9488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endParaRPr lang="ko-KR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구부러진 연결선 9"/>
          <p:cNvCxnSpPr>
            <a:stCxn id="15" idx="7"/>
            <a:endCxn id="16" idx="2"/>
          </p:cNvCxnSpPr>
          <p:nvPr/>
        </p:nvCxnSpPr>
        <p:spPr>
          <a:xfrm rot="5400000" flipH="1" flipV="1">
            <a:off x="718533" y="4854785"/>
            <a:ext cx="1019948" cy="26934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구부러진 연결선 17"/>
          <p:cNvCxnSpPr>
            <a:stCxn id="15" idx="6"/>
            <a:endCxn id="17" idx="2"/>
          </p:cNvCxnSpPr>
          <p:nvPr/>
        </p:nvCxnSpPr>
        <p:spPr>
          <a:xfrm>
            <a:off x="1250706" y="5834899"/>
            <a:ext cx="1539024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구부러진 연결선 20"/>
          <p:cNvCxnSpPr>
            <a:stCxn id="16" idx="6"/>
            <a:endCxn id="17" idx="0"/>
          </p:cNvCxnSpPr>
          <p:nvPr/>
        </p:nvCxnSpPr>
        <p:spPr>
          <a:xfrm>
            <a:off x="2434375" y="4479485"/>
            <a:ext cx="890952" cy="88099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구부러진 연결선 34"/>
          <p:cNvCxnSpPr>
            <a:endCxn id="16" idx="4"/>
          </p:cNvCxnSpPr>
          <p:nvPr/>
        </p:nvCxnSpPr>
        <p:spPr>
          <a:xfrm rot="10800000">
            <a:off x="1898778" y="4953907"/>
            <a:ext cx="984116" cy="63533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72680" y="4221088"/>
            <a:ext cx="3746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i="1" dirty="0" smtClean="0">
                <a:latin typeface="Calibri" panose="020F0502020204030204" pitchFamily="34" charset="0"/>
              </a:rPr>
              <a:t>e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1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: (</a:t>
            </a:r>
            <a:r>
              <a:rPr lang="en-US" altLang="ko-KR" sz="2400" b="1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sz="2400" b="1" i="1" baseline="-25000" dirty="0" err="1" smtClean="0">
                <a:latin typeface="Calibri" panose="020F0502020204030204" pitchFamily="34" charset="0"/>
              </a:rPr>
              <a:t>Y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(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2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t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1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</a:t>
            </a:r>
            <a:r>
              <a:rPr lang="en-US" altLang="ko-K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{X, Y}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2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), </a:t>
            </a:r>
            <a:r>
              <a:rPr lang="en-US" altLang="ko-KR" sz="2400" b="1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sz="2400" b="1" i="1" baseline="-25000" dirty="0" err="1" smtClean="0">
                <a:latin typeface="Calibri" panose="020F0502020204030204" pitchFamily="34" charset="0"/>
              </a:rPr>
              <a:t>Z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68624" y="4902259"/>
            <a:ext cx="3746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i="1" dirty="0" smtClean="0">
                <a:latin typeface="Calibri" panose="020F0502020204030204" pitchFamily="34" charset="0"/>
              </a:rPr>
              <a:t>e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2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: (</a:t>
            </a:r>
            <a:r>
              <a:rPr lang="en-US" altLang="ko-KR" sz="2400" b="1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sz="2400" b="1" i="1" baseline="-25000" dirty="0" err="1" smtClean="0">
                <a:latin typeface="Calibri" panose="020F0502020204030204" pitchFamily="34" charset="0"/>
              </a:rPr>
              <a:t>Z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(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4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t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2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</a:t>
            </a:r>
            <a:r>
              <a:rPr lang="en-US" altLang="ko-K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{X, Z}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</a:rPr>
              <a:t>4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), </a:t>
            </a:r>
            <a:r>
              <a:rPr lang="en-US" altLang="ko-KR" sz="2400" b="1" i="1" dirty="0" err="1" smtClean="0">
                <a:latin typeface="Calibri" panose="020F0502020204030204" pitchFamily="34" charset="0"/>
              </a:rPr>
              <a:t>n</a:t>
            </a:r>
            <a:r>
              <a:rPr lang="en-US" altLang="ko-KR" sz="2400" b="1" i="1" baseline="-25000" dirty="0" err="1" smtClean="0">
                <a:latin typeface="Calibri" panose="020F0502020204030204" pitchFamily="34" charset="0"/>
              </a:rPr>
              <a:t>Z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24" name="내용 개체 틀 2"/>
          <p:cNvSpPr txBox="1">
            <a:spLocks/>
          </p:cNvSpPr>
          <p:nvPr/>
        </p:nvSpPr>
        <p:spPr>
          <a:xfrm>
            <a:off x="297343" y="1268760"/>
            <a:ext cx="2978513" cy="3324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start(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Thread1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start(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Thread2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6523377" y="4221088"/>
            <a:ext cx="604662" cy="48690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0</a:t>
            </a:r>
            <a:endParaRPr lang="ko-KR" altLang="en-US" sz="2400" b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6523377" y="5010758"/>
            <a:ext cx="604662" cy="48690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1</a:t>
            </a:r>
            <a:endParaRPr lang="ko-KR" altLang="en-US" sz="2400" b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27" name="타원 26"/>
          <p:cNvSpPr/>
          <p:nvPr/>
        </p:nvSpPr>
        <p:spPr>
          <a:xfrm>
            <a:off x="7668344" y="4221088"/>
            <a:ext cx="604662" cy="48690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2</a:t>
            </a:r>
            <a:endParaRPr lang="ko-KR" altLang="en-US" sz="2400" b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28" name="타원 27"/>
          <p:cNvSpPr/>
          <p:nvPr/>
        </p:nvSpPr>
        <p:spPr>
          <a:xfrm>
            <a:off x="6523377" y="5733256"/>
            <a:ext cx="604662" cy="48690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3</a:t>
            </a:r>
            <a:endParaRPr lang="ko-KR" altLang="en-US" sz="2400" b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stCxn id="25" idx="4"/>
            <a:endCxn id="26" idx="0"/>
          </p:cNvCxnSpPr>
          <p:nvPr/>
        </p:nvCxnSpPr>
        <p:spPr>
          <a:xfrm>
            <a:off x="6825708" y="4707993"/>
            <a:ext cx="0" cy="302765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stCxn id="25" idx="6"/>
            <a:endCxn id="27" idx="2"/>
          </p:cNvCxnSpPr>
          <p:nvPr/>
        </p:nvCxnSpPr>
        <p:spPr>
          <a:xfrm>
            <a:off x="7128039" y="4464541"/>
            <a:ext cx="540305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26" idx="4"/>
            <a:endCxn id="28" idx="0"/>
          </p:cNvCxnSpPr>
          <p:nvPr/>
        </p:nvCxnSpPr>
        <p:spPr>
          <a:xfrm>
            <a:off x="6825708" y="5497663"/>
            <a:ext cx="0" cy="235593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타원 31"/>
          <p:cNvSpPr/>
          <p:nvPr/>
        </p:nvSpPr>
        <p:spPr>
          <a:xfrm>
            <a:off x="7668344" y="5010757"/>
            <a:ext cx="604662" cy="48690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</a:t>
            </a:r>
            <a:r>
              <a:rPr lang="en-US" altLang="ko-KR" sz="2400" b="1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4</a:t>
            </a:r>
            <a:endParaRPr lang="ko-KR" altLang="en-US" sz="2400" b="1" baseline="-25000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cxnSp>
        <p:nvCxnSpPr>
          <p:cNvPr id="33" name="직선 화살표 연결선 32"/>
          <p:cNvCxnSpPr>
            <a:stCxn id="26" idx="6"/>
            <a:endCxn id="32" idx="2"/>
          </p:cNvCxnSpPr>
          <p:nvPr/>
        </p:nvCxnSpPr>
        <p:spPr>
          <a:xfrm flipV="1">
            <a:off x="7128039" y="5254210"/>
            <a:ext cx="540305" cy="1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/>
      <p:bldP spid="20" grpId="0"/>
      <p:bldP spid="25" grpId="0" animBg="1"/>
      <p:bldP spid="26" grpId="0" animBg="1"/>
      <p:bldP spid="27" grpId="0" animBg="1"/>
      <p:bldP spid="28" grpId="0" animBg="1"/>
      <p:bldP spid="3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" y="115569"/>
            <a:ext cx="9052560" cy="1081183"/>
          </a:xfrm>
        </p:spPr>
        <p:txBody>
          <a:bodyPr>
            <a:noAutofit/>
          </a:bodyPr>
          <a:lstStyle/>
          <a:p>
            <a:r>
              <a:rPr lang="en-US" altLang="ko-KR" sz="3200" dirty="0" smtClean="0">
                <a:latin typeface="Calibri" panose="020F0502020204030204" pitchFamily="34" charset="0"/>
              </a:rPr>
              <a:t>Detecting Potential Deadlock </a:t>
            </a:r>
            <a:br>
              <a:rPr lang="en-US" altLang="ko-KR" sz="3200" dirty="0" smtClean="0">
                <a:latin typeface="Calibri" panose="020F0502020204030204" pitchFamily="34" charset="0"/>
              </a:rPr>
            </a:br>
            <a:r>
              <a:rPr lang="en-US" altLang="ko-KR" sz="3200" dirty="0" smtClean="0">
                <a:latin typeface="Calibri" panose="020F0502020204030204" pitchFamily="34" charset="0"/>
              </a:rPr>
              <a:t>with Wait/Notify, Semaphore, </a:t>
            </a:r>
            <a:r>
              <a:rPr lang="en-US" altLang="ko-KR" sz="3200" dirty="0" err="1" smtClean="0">
                <a:latin typeface="Calibri" panose="020F0502020204030204" pitchFamily="34" charset="0"/>
              </a:rPr>
              <a:t>etc</a:t>
            </a:r>
            <a:r>
              <a:rPr lang="en-US" altLang="ko-KR" sz="3200" dirty="0" smtClean="0">
                <a:latin typeface="Calibri" panose="020F0502020204030204" pitchFamily="34" charset="0"/>
              </a:rPr>
              <a:t>*</a:t>
            </a:r>
            <a:endParaRPr lang="ko-KR" altLang="en-US" sz="3200" baseline="300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073" y="5949280"/>
            <a:ext cx="877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*P. Joshi et al., An Effective Dynamic Analysis for Detecting Generalized Deadlocks, FSE 2010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83568" y="1474848"/>
            <a:ext cx="3816424" cy="433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BlockedBuffer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cursize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b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5000"/>
              </a:lnSpc>
            </a:pPr>
            <a:endParaRPr lang="en-US" altLang="ko-K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BlockedBuffer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max){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max;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lnSpc>
                <a:spcPct val="85000"/>
              </a:lnSpc>
            </a:pPr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sync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lnSpc>
                <a:spcPct val="85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cursize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lnSpc>
                <a:spcPct val="85000"/>
              </a:lnSpc>
            </a:pPr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sync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lnSpc>
                <a:spcPct val="85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cursize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0) ;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lnSpc>
                <a:spcPct val="85000"/>
              </a:lnSpc>
            </a:pPr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sync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resize(</a:t>
            </a:r>
            <a:r>
              <a:rPr lang="en-US" altLang="ko-KR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m){</a:t>
            </a:r>
          </a:p>
          <a:p>
            <a:pPr>
              <a:lnSpc>
                <a:spcPct val="85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m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136202"/>
            <a:ext cx="3984284" cy="260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 get(){</a:t>
            </a:r>
          </a:p>
          <a:p>
            <a:pPr>
              <a:lnSpc>
                <a:spcPct val="85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Object e;</a:t>
            </a:r>
          </a:p>
          <a:p>
            <a:pPr>
              <a:lnSpc>
                <a:spcPct val="85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ct val="85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>
              <a:lnSpc>
                <a:spcPct val="85000"/>
              </a:lnSpc>
            </a:pP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wait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 =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buf.remove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pPr>
              <a:lnSpc>
                <a:spcPct val="85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cursize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--; </a:t>
            </a:r>
          </a:p>
          <a:p>
            <a:pPr>
              <a:lnSpc>
                <a:spcPct val="85000"/>
              </a:lnSpc>
            </a:pP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notify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cursize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--; }</a:t>
            </a:r>
          </a:p>
          <a:p>
            <a:pPr>
              <a:lnSpc>
                <a:spcPct val="85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e; }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576883"/>
            <a:ext cx="420030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put(Object e){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 </a:t>
            </a:r>
          </a:p>
          <a:p>
            <a:pPr>
              <a:lnSpc>
                <a:spcPct val="85000"/>
              </a:lnSpc>
            </a:pP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wait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buf.add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(e); 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cursize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 ;</a:t>
            </a:r>
          </a:p>
          <a:p>
            <a:pPr>
              <a:lnSpc>
                <a:spcPct val="85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notify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1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r>
              <a:rPr lang="en-US" altLang="ko-KR" sz="3600" dirty="0">
                <a:latin typeface="Calibri" panose="020F0502020204030204" pitchFamily="34" charset="0"/>
              </a:rPr>
              <a:t>Correct Execution Scenario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68981"/>
            <a:ext cx="4464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bf =</a:t>
            </a:r>
            <a:b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Thread1(bf)).start();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Thread2(bf)).start();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Thread3(bf)).start();}</a:t>
            </a: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Thread1(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bf){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);}</a:t>
            </a: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Thread2(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bf){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bf.resize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);}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Thread3(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bf){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bf.get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();}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5220072" y="2060848"/>
            <a:ext cx="0" cy="29523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6931280" y="2060848"/>
            <a:ext cx="0" cy="29523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8521512" y="2060848"/>
            <a:ext cx="0" cy="29523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65431" y="1700808"/>
            <a:ext cx="1130705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Thread1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9108" y="1700808"/>
            <a:ext cx="1130705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Thread2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77799" y="1700808"/>
            <a:ext cx="1130705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Thread3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562664" y="2422877"/>
            <a:ext cx="1229560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994158" y="3020320"/>
            <a:ext cx="1800200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bf.resize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566576" y="3629959"/>
            <a:ext cx="1229560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903824" y="4206023"/>
            <a:ext cx="1229560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bf.get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슬라이드 번호 개체 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756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Another Correct </a:t>
            </a:r>
            <a:r>
              <a:rPr lang="en-US" altLang="ko-KR" sz="3600" dirty="0">
                <a:latin typeface="Calibri" panose="020F0502020204030204" pitchFamily="34" charset="0"/>
              </a:rPr>
              <a:t>Execution Scenario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68981"/>
            <a:ext cx="4464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bf =</a:t>
            </a:r>
            <a:b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Thread1(bf)).start();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Thread2(bf)).start();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Thread3(bf)).start();}</a:t>
            </a: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Thread1(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bf){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);}</a:t>
            </a: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Thread2(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bf){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bf.resize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);}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Thread3(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bf){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bf.get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();}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5220072" y="2060848"/>
            <a:ext cx="0" cy="360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6931280" y="2060848"/>
            <a:ext cx="0" cy="360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8428081" y="2060848"/>
            <a:ext cx="0" cy="360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65431" y="1700808"/>
            <a:ext cx="1130705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Thread1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9108" y="1700808"/>
            <a:ext cx="1130705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Thread2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4368" y="1700808"/>
            <a:ext cx="1130705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Thread3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562664" y="2422877"/>
            <a:ext cx="1229560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041344" y="4797152"/>
            <a:ext cx="1800200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bf.resize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586032" y="2996952"/>
            <a:ext cx="1229560" cy="44711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ko-KR" alt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812360" y="3555464"/>
            <a:ext cx="1229560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bf.get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슬라이드 번호 개체 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4601184" y="4134015"/>
            <a:ext cx="1229560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사각형 설명선 19"/>
          <p:cNvSpPr/>
          <p:nvPr/>
        </p:nvSpPr>
        <p:spPr>
          <a:xfrm>
            <a:off x="6068988" y="2382775"/>
            <a:ext cx="1710944" cy="713201"/>
          </a:xfrm>
          <a:prstGeom prst="wedgeRectCallout">
            <a:avLst>
              <a:gd name="adj1" fmla="val -64211"/>
              <a:gd name="adj2" fmla="val 6985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while(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isFull</a:t>
            </a:r>
            <a:r>
              <a:rPr lang="en-US" altLang="ko-K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()) 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wait();</a:t>
            </a:r>
            <a:endParaRPr lang="ko-KR" altLang="en-US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사각형 설명선 20"/>
          <p:cNvSpPr/>
          <p:nvPr/>
        </p:nvSpPr>
        <p:spPr>
          <a:xfrm>
            <a:off x="5940152" y="3117937"/>
            <a:ext cx="1710944" cy="713201"/>
          </a:xfrm>
          <a:prstGeom prst="wedgeRectCallout">
            <a:avLst>
              <a:gd name="adj1" fmla="val 56323"/>
              <a:gd name="adj2" fmla="val 6031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if(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isFull</a:t>
            </a:r>
            <a:r>
              <a:rPr lang="en-US" altLang="ko-K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()) {…</a:t>
            </a:r>
          </a:p>
          <a:p>
            <a:r>
              <a:rPr lang="en-US" altLang="ko-K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r>
              <a:rPr lang="en-US" altLang="ko-K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notify() ; }</a:t>
            </a:r>
            <a:endParaRPr lang="ko-KR" altLang="en-US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01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" y="548680"/>
            <a:ext cx="9052560" cy="864096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Deadlock Bugs Frequently Occur in Real World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4077072"/>
            <a:ext cx="7794006" cy="1977083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Calibri" panose="020F0502020204030204" pitchFamily="34" charset="0"/>
              </a:rPr>
              <a:t>In a survey on 105 real-world concurrency bugs in open-source applications, 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31 out of 105 bugs are deadlock bugs </a:t>
            </a:r>
            <a:br>
              <a:rPr lang="en-US" altLang="ko-KR" sz="2400" b="1" dirty="0" smtClean="0">
                <a:latin typeface="Calibri" panose="020F0502020204030204" pitchFamily="34" charset="0"/>
              </a:rPr>
            </a:br>
            <a:r>
              <a:rPr lang="en-US" altLang="ko-KR" sz="2400" dirty="0" smtClean="0">
                <a:latin typeface="Calibri" panose="020F0502020204030204" pitchFamily="34" charset="0"/>
              </a:rPr>
              <a:t>[Lu 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et al</a:t>
            </a:r>
            <a:r>
              <a:rPr lang="en-US" altLang="ko-KR" sz="2400" dirty="0" smtClean="0">
                <a:latin typeface="Calibri" panose="020F0502020204030204" pitchFamily="34" charset="0"/>
              </a:rPr>
              <a:t>., ASPLOS 08]</a:t>
            </a:r>
            <a:endParaRPr lang="ko-KR" altLang="en-US" sz="2400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68" y="1916832"/>
            <a:ext cx="7939514" cy="186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0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Deadlock Execution </a:t>
            </a:r>
            <a:r>
              <a:rPr lang="en-US" altLang="ko-KR" sz="3600" dirty="0">
                <a:latin typeface="Calibri" panose="020F0502020204030204" pitchFamily="34" charset="0"/>
              </a:rPr>
              <a:t>Scenario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68981"/>
            <a:ext cx="4464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bf =</a:t>
            </a:r>
            <a:b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Thread1(bf)).start();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Thread2(bf)).start();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Thread3(bf)).start();}</a:t>
            </a: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Thread1(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bf){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);}</a:t>
            </a: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Thread2(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bf){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bf.resize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);}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Thread3(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BoundedBuffer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bf){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bf.get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();}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5220072" y="2060848"/>
            <a:ext cx="0" cy="360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6931280" y="2060848"/>
            <a:ext cx="0" cy="360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8428081" y="2060848"/>
            <a:ext cx="0" cy="3600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65431" y="1700808"/>
            <a:ext cx="1130705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Thread1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9108" y="1700808"/>
            <a:ext cx="1130705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Thread2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4368" y="1700808"/>
            <a:ext cx="1130705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altLang="ko-KR" sz="2000" dirty="0" smtClean="0">
                <a:latin typeface="Calibri" panose="020F0502020204030204" pitchFamily="34" charset="0"/>
              </a:rPr>
              <a:t>Thread3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562664" y="2422877"/>
            <a:ext cx="1229560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041344" y="3501008"/>
            <a:ext cx="1800200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bf.resize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586032" y="2996952"/>
            <a:ext cx="1229560" cy="44711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ko-KR" alt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812360" y="4802631"/>
            <a:ext cx="1229560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bf.get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슬라이드 번호 개체 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20" name="사각형 설명선 19"/>
          <p:cNvSpPr/>
          <p:nvPr/>
        </p:nvSpPr>
        <p:spPr>
          <a:xfrm>
            <a:off x="6068988" y="2382775"/>
            <a:ext cx="1710944" cy="713201"/>
          </a:xfrm>
          <a:prstGeom prst="wedgeRectCallout">
            <a:avLst>
              <a:gd name="adj1" fmla="val -64211"/>
              <a:gd name="adj2" fmla="val 6985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while(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isFull</a:t>
            </a:r>
            <a:r>
              <a:rPr lang="en-US" altLang="ko-K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()) 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wait();</a:t>
            </a:r>
            <a:endParaRPr lang="ko-KR" altLang="en-US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사각형 설명선 20"/>
          <p:cNvSpPr/>
          <p:nvPr/>
        </p:nvSpPr>
        <p:spPr>
          <a:xfrm>
            <a:off x="5940152" y="4365104"/>
            <a:ext cx="1710944" cy="713201"/>
          </a:xfrm>
          <a:prstGeom prst="wedgeRectCallout">
            <a:avLst>
              <a:gd name="adj1" fmla="val 56323"/>
              <a:gd name="adj2" fmla="val 6031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if(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isFull</a:t>
            </a:r>
            <a:r>
              <a:rPr lang="en-US" altLang="ko-K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()) {…</a:t>
            </a:r>
          </a:p>
          <a:p>
            <a:r>
              <a:rPr lang="en-US" altLang="ko-K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notify() ;</a:t>
            </a:r>
            <a:r>
              <a:rPr lang="en-US" altLang="ko-K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}</a:t>
            </a:r>
            <a:endParaRPr lang="ko-KR" altLang="en-US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폭발 2 21"/>
          <p:cNvSpPr/>
          <p:nvPr/>
        </p:nvSpPr>
        <p:spPr>
          <a:xfrm>
            <a:off x="4633389" y="5017954"/>
            <a:ext cx="1224136" cy="684658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997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CHECKMATE: Trace Program Model Checking</a:t>
            </a:r>
            <a:endParaRPr lang="ko-KR" altLang="en-US" sz="3600" baseline="300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76463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Observe a multi-threaded program execution</a:t>
            </a:r>
          </a:p>
          <a:p>
            <a:r>
              <a:rPr lang="en-US" altLang="ko-KR" sz="2800" dirty="0" smtClean="0">
                <a:latin typeface="Calibri" panose="020F0502020204030204" pitchFamily="34" charset="0"/>
              </a:rPr>
              <a:t>Retain only the synchronization operations observed during execution</a:t>
            </a:r>
          </a:p>
          <a:p>
            <a:pPr lvl="1"/>
            <a:r>
              <a:rPr lang="en-US" altLang="ko-KR" sz="2400" dirty="0" smtClean="0">
                <a:latin typeface="Calibri" panose="020F0502020204030204" pitchFamily="34" charset="0"/>
              </a:rPr>
              <a:t>Throw away all other operations like memory update and method calls</a:t>
            </a:r>
          </a:p>
          <a:p>
            <a:r>
              <a:rPr lang="en-US" altLang="ko-KR" sz="2800" dirty="0" smtClean="0">
                <a:latin typeface="Calibri" panose="020F0502020204030204" pitchFamily="34" charset="0"/>
              </a:rPr>
              <a:t>Create a program from the retained operations (trace program)</a:t>
            </a:r>
          </a:p>
          <a:p>
            <a:r>
              <a:rPr lang="en-US" altLang="ko-KR" sz="2800" dirty="0" smtClean="0">
                <a:latin typeface="Calibri" panose="020F0502020204030204" pitchFamily="34" charset="0"/>
              </a:rPr>
              <a:t>Model checking trace program</a:t>
            </a:r>
          </a:p>
          <a:p>
            <a:pPr lvl="1"/>
            <a:r>
              <a:rPr lang="en-US" altLang="ko-KR" sz="2400" dirty="0" smtClean="0">
                <a:latin typeface="Calibri" panose="020F0502020204030204" pitchFamily="34" charset="0"/>
              </a:rPr>
              <a:t>Check partial behaviors</a:t>
            </a:r>
            <a:endParaRPr lang="ko-KR" alt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10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Trace Program Example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87298" y="980728"/>
            <a:ext cx="2821006" cy="53285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bf = Lock();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(t3);}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t1()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(bf)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(bf)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notify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(bf)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(bf);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(bf);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(bf)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notify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(bf);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(bf);}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6732240" y="1268760"/>
            <a:ext cx="216024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t2()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(bf);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(bf);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t3()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(bf) 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notify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(bf);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(bf);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657096" y="1916832"/>
            <a:ext cx="0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>
            <a:off x="1937814" y="1916832"/>
            <a:ext cx="0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3157132" y="1916832"/>
            <a:ext cx="0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8564" y="1556792"/>
            <a:ext cx="113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Thread1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65642" y="1556792"/>
            <a:ext cx="113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Thread2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1556792"/>
            <a:ext cx="113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Thread3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91385" y="2278861"/>
            <a:ext cx="1117782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115616" y="4134015"/>
            <a:ext cx="1636545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bf.resize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95297" y="2996952"/>
            <a:ext cx="1117782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605061" y="3413935"/>
            <a:ext cx="1117782" cy="447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bf.get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오른쪽 화살표 14"/>
          <p:cNvSpPr/>
          <p:nvPr/>
        </p:nvSpPr>
        <p:spPr>
          <a:xfrm>
            <a:off x="3635896" y="2708920"/>
            <a:ext cx="576064" cy="57606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716016" y="3099860"/>
            <a:ext cx="1944216" cy="169729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4716016" y="5044076"/>
            <a:ext cx="1944216" cy="140926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6876256" y="1566520"/>
            <a:ext cx="1944216" cy="870979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6876256" y="3196244"/>
            <a:ext cx="1944216" cy="1159274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390444" y="2771636"/>
            <a:ext cx="1542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ko-KR" alt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36096" y="4754764"/>
            <a:ext cx="1542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bf.put</a:t>
            </a:r>
            <a:r>
              <a:rPr lang="en-US" altLang="ko-KR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ko-KR" alt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65973" y="2843644"/>
            <a:ext cx="1542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bf.get</a:t>
            </a:r>
            <a:r>
              <a:rPr lang="en-US" altLang="ko-KR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ko-KR" alt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53512" y="12652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bf.resize</a:t>
            </a:r>
            <a:r>
              <a:rPr lang="en-US" altLang="ko-KR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ko-KR" alt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슬라이드 번호 개체 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32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51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" y="548680"/>
            <a:ext cx="9052560" cy="864096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Deadlock Bugs Frequently Occur in Real World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436096" y="1412776"/>
            <a:ext cx="3500845" cy="3834354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latin typeface="Calibri" panose="020F0502020204030204" pitchFamily="34" charset="0"/>
              </a:rPr>
              <a:t>According to Apache bug tracking systems, there have been  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200 deadlock related issues </a:t>
            </a:r>
            <a:br>
              <a:rPr lang="en-US" altLang="ko-KR" sz="2400" b="1" dirty="0" smtClean="0">
                <a:latin typeface="Calibri" panose="020F0502020204030204" pitchFamily="34" charset="0"/>
              </a:rPr>
            </a:br>
            <a:r>
              <a:rPr lang="en-US" altLang="ko-KR" sz="2400" b="1" dirty="0" smtClean="0">
                <a:latin typeface="Calibri" panose="020F0502020204030204" pitchFamily="34" charset="0"/>
              </a:rPr>
              <a:t>since 2014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" t="10452" r="25063" b="3214"/>
          <a:stretch/>
        </p:blipFill>
        <p:spPr bwMode="auto">
          <a:xfrm>
            <a:off x="395536" y="1484783"/>
            <a:ext cx="5028111" cy="517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70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2227988" y="3173220"/>
            <a:ext cx="2992084" cy="50405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Deadlock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9450" y="1484784"/>
            <a:ext cx="8579297" cy="16561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atin typeface="Calibri" panose="020F0502020204030204" pitchFamily="34" charset="0"/>
              </a:rPr>
              <a:t>A deadlock occurs when each of a set of threads is blocked, waiting for another thread in the set to satisfy certain condition</a:t>
            </a:r>
          </a:p>
        </p:txBody>
      </p:sp>
      <p:sp>
        <p:nvSpPr>
          <p:cNvPr id="9" name="AutoShape 8" descr="data:image/jpeg;base64,/9j/4AAQSkZJRgABAQAAAQABAAD/2wCEAAkGBxAQEBAPDw8QDxAODg8PEBAPEA8PDw4PFRQWFhQRFRYYHSggGBolGxUXITIhJSkrLi4uGB8zODMsNygtLisBCgoKDgwMGg8QFzQkHCQsLCwsLCwsLCwsLCwsLCwsLCwsNCw1LCwsLCwsLCwsLC0vLC0sNCwsLCwsMSw3LCwzNP/AABEIAOEA4QMBIgACEQEDEQH/xAAbAAEAAgMBAQAAAAAAAAAAAAAAAQMCBAYHBf/EAEYQAAIBAgMEBQgGBgkFAAAAAAABAgMEBREhBhIxUUFhcYGRBxMUIjJSobEjM2JywdFDU4OS0uEWFzRCRIKiwvAVJGNzsv/EABQBAQAAAAAAAAAAAAAAAAAAAAD/xAAUEQEAAAAAAAAAAAAAAAAAAAAA/9oADAMBAAIRAxEAPwD3EAAAAAAAAAAAAAAAAAAAAAAAAAAAAAAAAAAAAAAAAAAAAAAAAAAAAAAAAAAAAAAAAAAAAAAAAAAAAAAAAAAAAAAAAA1729pUYudapCnFLNuclFJAbAOIvfKTbbzhZ0a99PPL6GH0a6956ZdhozxjHbn6ulbWUH+sbq1Mu7pA9FKK15ShrOpCPbKKPOZbMXtf+14rczT4xovzUezToLKfk/sc86kaleXvVas5N/EDsK+1eH0/bvbdftYv5GpLbzC1/jqHdLM+VR2QsI8LSl/mjvfM2YbP2i4WtBdlOH5AbkdvcLf+Oo/vZGzQ2uw6fsXtB/tEvmfMeBWj421F/s4fka1bZSwnxtKPdBR+QHXUb+jP2K1OX3Zxf4myec1dgLB6wpzpPnSqTi18SqOyNxR1tMUuqXJTl52PxA9LB51C+x624+jX8F0fV1Gbdr5SaUWoX9rXspcN6UXOk395dAHdA1MOxOhcRU6FaFWL6YST8V0G2AAAAAAAAAAAAAAAAANXEcQo29OVWvUjShFZuU2or4nxdrNradlu0acXcXlVfRW1PWeXvz9yPW+vLPI5e32erXdRXOK1PPST3oW0dLej3f3n1sDZu9tLq9bp4VQyp55O8uE40+2EeL+BRb7GxqSVXEK9S+q55/SSapRf2YLRHUUaMYpKKSSWSSWSSLcgNa1s6dOKjThGEVwUYqKNhIyIzAZElU68Vo5LPktX4IwdzyjJ+EfmwNgGt5+Xux75P8iPPT+z/qYG0DV89PlF97Q8/P3Y/vv+EDaBrq45wl3br/HMyVzD3snylnFvxAuK69vCacZwjOL4qSTT8TMnMDlb7YmlvedsqlSxrLVSoyag31x4EUNrcQw9qGJ0PSKHBXdus2lznE6wxnBNNNJp6NPVMDfwjF7e7pqrb1Y1Yv3XrF8muKZvHm2I7JzpVHdYXUdrXWrpr6ir1OPQfZ2V21Vefol5D0W9jo4S0hV64N/IDsAAAAAAAAAAAOO2t2tnTqKxsIxq3tRat607aL/ST/BFm3e08raMLW1SqXt16lKPRBdNSWXBJa+HDPM0tmMAjaQblJ1K9V79etLWVSb49y6EBGz2z0LbeqTlKvc1nvVriprOpJ8dehdR91RJSJAgwqVVHi+PBcW+xdJTUuM/Z4e9/D+fzK4x8Xxb1b7WBZKvJ8Eo9ctX4L8ytxz4ty7Xp4LQsjTLY0wKIw5LLs0MlTNhRMsgNdUifNF+QyAp82R5svAFHmzFwNnIhoDUVJL2c4/d0Xhw+BlGrNcUprmvVl4PR/A2HEwcAJp1Yy4PVcU9Gu1FmZrVKSfFcOD4NdjJjOUePrR55esu1Lj2oDZPjbR7O0b2GU/UqQ1pVo6Tpy6NeXUfXjLpWqZkBzmye1FahWWG4m8qvC3uX7FxHoTfvHfHG7S4DTvaLpz9WcfWpVF7VOa4NFewW0tScpYbfaXlssoyfC4pLhJPpeXiteYHbAAAAABpY1idO0t6txVeUKMHJ9b6F4m6eeeU2o7q4scKi3lWqO4uMv1NPofa9O8DU2KtKledTFbpZ1rtvzSl+ht0/ViuWfHvOwSMaVNRiopZKKSSXQlwMgJbNSpU3/uf/fW+r5k3Ms3uL2Us5vnyh+L6u0xiswJjHMvhTJhAsSAhIyyAAgAAAAAAIAkEACSAAGRg4mZIGvk4vOPD+9Hn1rr+ZfCSazWqZDRWvVl9mT8Jfz+faBsHJbc4bOKp4jbLK5sWqjy41KKecovmdYmJRTTTWaaya5oDcwLFIXdvSuab9WrBS7H0rxN8888ndZ2l5e4VJ+pGXpNsn+rnq4o9DAAAAea4XL0jGsSuHqrZU7SHJZLell26HpR5j5Opb/8A1Gq+M8SuE+yL3V8EB2LIk8k2+jUFd17ElzW746fiBTBadb9Z9r/5l3F8IGMVqXJASkSCAJIAAAAAAABBJAAAAAAAJyCJAhGFSnmmufDqfQ/EzMsgKqM96KfPj1NaNeJma1msnViuEa0n++o1H8Zs2gOJ2jl6NjOGXa0Vfftqj6Mk818JfA9RPLfKpHKjZ1VxpYjQf+V5p/gen0Z70Yy96KfigMwAAPL/ACcLceJUnxp4lXeXVJ5o9QPMMEXo+N4pbvRXEad1BdHJpeIHZIqun6jfLJ+DzLTGpBSTi+Ek0+xgRFaliNe0m3GLftZZS5b60l8UzZAEEkAAAAAAAAACAAAAAAAAZGJIAsyFKGbMp5a8kBpW0fWrP3qufhThF/GLNgrt4ZR14tyk+2TcmvFloHF+VZ/9nRj0yvraK7c2ekWayp01ypwXwR5t5QF564wuzWrq3vnWuUaa0fiz09AAAAPOPKLD0S/sMTSypuTtLh9ChPRN9+R6OfK2owWF9aVrWf6SD3X7s17L8QKIvNZrgwcrsBi06lKdncaXdhLzNVPjKK0hPwOrAoy3Z/ZqPwn/ADXxXWbCMJwTTT4MxpTae5Lj/dfvr8+YFrRiWIxcQMQAAAAAAAQAAAAAAEgCYxMoU2y9ZR62Ay3V1soqPo56vs/mTVqZdbfBfi+owiu9vVvmwJAPhbZ456FazqR1rVPoreHTOtPSOXZxA+VgEfTsdr3HGjhtL0eD6HVes8utNnphzHk82f8AQbKEJ61q301aT4uctdfE6cAAAAAA888oWDVbetDGbKOdWilG6pL9PQ6e9H28ExWld0IV6Mt6E13xl0xfJo6ecU000mmmmms00+KaPLsZwitgtxO8tIyq2FaWdzbxzcqT/WQXNfHt4h3BhUpqSyf80+afQyjDMRpXNKNahNVKc1mpL5PkzaApVRx0nqvf/i5dvDsNlMrK1S3fYe79njB93R3AbG6YOBgq+XtJx6160fHo7y6Mk9U01zWoFbRBcRuoCogu3ER5tAVAt82idxAUk5Fyiic10ICqNNlippcQ5dxW6i6Fn8vEC7e6FoUSq9EdXzfsr8+xfAxlm+L05LRd/MySAiMe9vi3xZkDCtVjCLnOSjGKblKTyUUuLbAV60YRlOclGMIuUpN5KMVq2zj9mbSWL33/AFKrFqytG4WUJL62XTWa6/kUOVXHq3maO9TwqlP6atrF3rT9iP2M/E9Os7WFGnClSioQpxUYxWiSQFwAAAAAAABjUgpJxklKMlk01mmuTMgB5vjOy1zh1Wd5hK36U3vXFjJ+rPnKn7sv+PmfT2c2ot71NQk6daH1lvV9StTfXF8V1nanK7UbDW161Wg5W11DWFxRe5NPry4gfQIOLli2J4Y9zEaDu7daK7to5zS5zh09x0WDbQWt5Hetq8KnOKeU49Ti9UB9IwdJccsnzWcX4osAFa3lwln95J/LIyU5covvaJyGQDzr919zRPnfsy/0/mQAJ879mXw/Med+y+9oxAE775LxIbfPLsS/EkZAY7vf26mQyJAjIk+ZjGP2tpHeua9Onyi3nN9kVqzl3tNiGIN08JtJQp55O7uY7qiucYvTxA6fH9oLayhv3FRRb9imvWqVHyjFas5qwwq9xySq3anaYannC2Tync5cHUfSurh8j7Oznk5pUqnpV/VlfXT1cqutOL5JPj8uo7lLLRAU2NnToU40qMFTpwSUYxWSSLwAAAAAAAAAAAAAACJRTTTSaejTWaZyWO+TyxupedjCVtX4qtbt05J83lxOuAHm08Cx2z/s9zSxCkuELlbtXL764vuKf6cVqD3b/DLqg+mdJefh26a5Hp5jOKayaTT6Gs0Bwdlt3htXRXcIS6Y1c6Uk+T3j7dviFGprTrU5/dnGXyZuX+zNjX0q2lGfbBL5HwbjyW4VN5xoOk//ABTcMvAD7SeZJzMvJTar6u6vKf3a9T8zH+q9dGKYgv203/uA6gxlNLi0u1pHNf1XRftYnfy/b1F/uMo+Siyf1la7q/erz1+IH17nGLan9ZcUYZe9UgvxPi3nlAw2m8lcqrL3aMZVW/BH0LXyYYTDX0VT/wDZJyPvWWztlR0pWtGOX2E8vEDgf6bXVw93D8LuK326y81BdqWpdDZ7Hbz+03dOxpvjC3WdTLlvas9LiktEskuhcCQOMwTya2FvJVKkZXVbi6lw3PN88n+Z2NOnGKUYxUYrRRikkl1JGQAAAAAAAAAAAAA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" name="AutoShape 10" descr="data:image/jpeg;base64,/9j/4AAQSkZJRgABAQAAAQABAAD/2wCEAAkGBxAQEBAPDw8QDxAODg8PEBAPEA8PDw4PFRQWFhQRFRYYHSggGBolGxUXITIhJSkrLi4uGB8zODMsNygtLisBCgoKDgwMGg8QFzQkHCQsLCwsLCwsLCwsLCwsLCwsLCwsNCw1LCwsLCwsLCwsLC0vLC0sNCwsLCwsMSw3LCwzNP/AABEIAOEA4QMBIgACEQEDEQH/xAAbAAEAAgMBAQAAAAAAAAAAAAAAAQMCBAYHBf/EAEYQAAIBAgMEBQgGBgkFAAAAAAABAgMEBREhBhIxUUFhcYGRBxMUIjJSobEjM2JywdFDU4OS0uEWFzRCRIKiwvAVJGNzsv/EABQBAQAAAAAAAAAAAAAAAAAAAAD/xAAUEQEAAAAAAAAAAAAAAAAAAAAA/9oADAMBAAIRAxEAPwD3EAAAAAAAAAAAAAAAAAAAAAAAAAAAAAAAAAAAAAAAAAAAAAAAAAAAAAAAAAAAAAAAAAAAAAAAAAAAAAAAAAAAAAAAAA1729pUYudapCnFLNuclFJAbAOIvfKTbbzhZ0a99PPL6GH0a6956ZdhozxjHbn6ulbWUH+sbq1Mu7pA9FKK15ShrOpCPbKKPOZbMXtf+14rczT4xovzUezToLKfk/sc86kaleXvVas5N/EDsK+1eH0/bvbdftYv5GpLbzC1/jqHdLM+VR2QsI8LSl/mjvfM2YbP2i4WtBdlOH5AbkdvcLf+Oo/vZGzQ2uw6fsXtB/tEvmfMeBWj421F/s4fka1bZSwnxtKPdBR+QHXUb+jP2K1OX3Zxf4myec1dgLB6wpzpPnSqTi18SqOyNxR1tMUuqXJTl52PxA9LB51C+x624+jX8F0fV1Gbdr5SaUWoX9rXspcN6UXOk395dAHdA1MOxOhcRU6FaFWL6YST8V0G2AAAAAAAAAAAAAAAAANXEcQo29OVWvUjShFZuU2or4nxdrNradlu0acXcXlVfRW1PWeXvz9yPW+vLPI5e32erXdRXOK1PPST3oW0dLej3f3n1sDZu9tLq9bp4VQyp55O8uE40+2EeL+BRb7GxqSVXEK9S+q55/SSapRf2YLRHUUaMYpKKSSWSSWSSLcgNa1s6dOKjThGEVwUYqKNhIyIzAZElU68Vo5LPktX4IwdzyjJ+EfmwNgGt5+Xux75P8iPPT+z/qYG0DV89PlF97Q8/P3Y/vv+EDaBrq45wl3br/HMyVzD3snylnFvxAuK69vCacZwjOL4qSTT8TMnMDlb7YmlvedsqlSxrLVSoyag31x4EUNrcQw9qGJ0PSKHBXdus2lznE6wxnBNNNJp6NPVMDfwjF7e7pqrb1Y1Yv3XrF8muKZvHm2I7JzpVHdYXUdrXWrpr6ir1OPQfZ2V21Vefol5D0W9jo4S0hV64N/IDsAAAAAAAAAAAOO2t2tnTqKxsIxq3tRat607aL/ST/BFm3e08raMLW1SqXt16lKPRBdNSWXBJa+HDPM0tmMAjaQblJ1K9V79etLWVSb49y6EBGz2z0LbeqTlKvc1nvVriprOpJ8dehdR91RJSJAgwqVVHi+PBcW+xdJTUuM/Z4e9/D+fzK4x8Xxb1b7WBZKvJ8Eo9ctX4L8ytxz4ty7Xp4LQsjTLY0wKIw5LLs0MlTNhRMsgNdUifNF+QyAp82R5svAFHmzFwNnIhoDUVJL2c4/d0Xhw+BlGrNcUprmvVl4PR/A2HEwcAJp1Yy4PVcU9Gu1FmZrVKSfFcOD4NdjJjOUePrR55esu1Lj2oDZPjbR7O0b2GU/UqQ1pVo6Tpy6NeXUfXjLpWqZkBzmye1FahWWG4m8qvC3uX7FxHoTfvHfHG7S4DTvaLpz9WcfWpVF7VOa4NFewW0tScpYbfaXlssoyfC4pLhJPpeXiteYHbAAAAABpY1idO0t6txVeUKMHJ9b6F4m6eeeU2o7q4scKi3lWqO4uMv1NPofa9O8DU2KtKledTFbpZ1rtvzSl+ht0/ViuWfHvOwSMaVNRiopZKKSSXQlwMgJbNSpU3/uf/fW+r5k3Ms3uL2Us5vnyh+L6u0xiswJjHMvhTJhAsSAhIyyAAgAAAAAAIAkEACSAAGRg4mZIGvk4vOPD+9Hn1rr+ZfCSazWqZDRWvVl9mT8Jfz+faBsHJbc4bOKp4jbLK5sWqjy41KKecovmdYmJRTTTWaaya5oDcwLFIXdvSuab9WrBS7H0rxN8888ndZ2l5e4VJ+pGXpNsn+rnq4o9DAAAAea4XL0jGsSuHqrZU7SHJZLell26HpR5j5Opb/8A1Gq+M8SuE+yL3V8EB2LIk8k2+jUFd17ElzW746fiBTBadb9Z9r/5l3F8IGMVqXJASkSCAJIAAAAAAABBJAAAAAAAJyCJAhGFSnmmufDqfQ/EzMsgKqM96KfPj1NaNeJma1msnViuEa0n++o1H8Zs2gOJ2jl6NjOGXa0Vfftqj6Mk818JfA9RPLfKpHKjZ1VxpYjQf+V5p/gen0Z70Yy96KfigMwAAPL/ACcLceJUnxp4lXeXVJ5o9QPMMEXo+N4pbvRXEad1BdHJpeIHZIqun6jfLJ+DzLTGpBSTi+Ek0+xgRFaliNe0m3GLftZZS5b60l8UzZAEEkAAAAAAAAACAAAAAAAAZGJIAsyFKGbMp5a8kBpW0fWrP3qufhThF/GLNgrt4ZR14tyk+2TcmvFloHF+VZ/9nRj0yvraK7c2ekWayp01ypwXwR5t5QF564wuzWrq3vnWuUaa0fiz09AAAAPOPKLD0S/sMTSypuTtLh9ChPRN9+R6OfK2owWF9aVrWf6SD3X7s17L8QKIvNZrgwcrsBi06lKdncaXdhLzNVPjKK0hPwOrAoy3Z/ZqPwn/ADXxXWbCMJwTTT4MxpTae5Lj/dfvr8+YFrRiWIxcQMQAAAAAAAQAAAAAAEgCYxMoU2y9ZR62Ay3V1soqPo56vs/mTVqZdbfBfi+owiu9vVvmwJAPhbZ456FazqR1rVPoreHTOtPSOXZxA+VgEfTsdr3HGjhtL0eD6HVes8utNnphzHk82f8AQbKEJ61q301aT4uctdfE6cAAAAAA888oWDVbetDGbKOdWilG6pL9PQ6e9H28ExWld0IV6Mt6E13xl0xfJo6ecU000mmmmms00+KaPLsZwitgtxO8tIyq2FaWdzbxzcqT/WQXNfHt4h3BhUpqSyf80+afQyjDMRpXNKNahNVKc1mpL5PkzaApVRx0nqvf/i5dvDsNlMrK1S3fYe79njB93R3AbG6YOBgq+XtJx6160fHo7y6Mk9U01zWoFbRBcRuoCogu3ER5tAVAt82idxAUk5Fyiic10ICqNNlippcQ5dxW6i6Fn8vEC7e6FoUSq9EdXzfsr8+xfAxlm+L05LRd/MySAiMe9vi3xZkDCtVjCLnOSjGKblKTyUUuLbAV60YRlOclGMIuUpN5KMVq2zj9mbSWL33/AFKrFqytG4WUJL62XTWa6/kUOVXHq3maO9TwqlP6atrF3rT9iP2M/E9Os7WFGnClSioQpxUYxWiSQFwAAAAAAABjUgpJxklKMlk01mmuTMgB5vjOy1zh1Wd5hK36U3vXFjJ+rPnKn7sv+PmfT2c2ot71NQk6daH1lvV9StTfXF8V1nanK7UbDW161Wg5W11DWFxRe5NPry4gfQIOLli2J4Y9zEaDu7daK7to5zS5zh09x0WDbQWt5Hetq8KnOKeU49Ti9UB9IwdJccsnzWcX4osAFa3lwln95J/LIyU5covvaJyGQDzr919zRPnfsy/0/mQAJ879mXw/Med+y+9oxAE775LxIbfPLsS/EkZAY7vf26mQyJAjIk+ZjGP2tpHeua9Onyi3nN9kVqzl3tNiGIN08JtJQp55O7uY7qiucYvTxA6fH9oLayhv3FRRb9imvWqVHyjFas5qwwq9xySq3anaYannC2Tync5cHUfSurh8j7Oznk5pUqnpV/VlfXT1cqutOL5JPj8uo7lLLRAU2NnToU40qMFTpwSUYxWSSLwAAAAAAAAAAAAAACJRTTTSaejTWaZyWO+TyxupedjCVtX4qtbt05J83lxOuAHm08Cx2z/s9zSxCkuELlbtXL764vuKf6cVqD3b/DLqg+mdJefh26a5Hp5jOKayaTT6Gs0Bwdlt3htXRXcIS6Y1c6Uk+T3j7dviFGprTrU5/dnGXyZuX+zNjX0q2lGfbBL5HwbjyW4VN5xoOk//ABTcMvAD7SeZJzMvJTar6u6vKf3a9T8zH+q9dGKYgv203/uA6gxlNLi0u1pHNf1XRftYnfy/b1F/uMo+Siyf1la7q/erz1+IH17nGLan9ZcUYZe9UgvxPi3nlAw2m8lcqrL3aMZVW/BH0LXyYYTDX0VT/wDZJyPvWWztlR0pWtGOX2E8vEDgf6bXVw93D8LuK326y81BdqWpdDZ7Hbz+03dOxpvjC3WdTLlvas9LiktEskuhcCQOMwTya2FvJVKkZXVbi6lw3PN88n+Z2NOnGKUYxUYrRRikkl1JGQAAAAAAAAAAAAA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915816" y="3790268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latin typeface="Calibri" panose="020F0502020204030204" pitchFamily="34" charset="0"/>
              </a:rPr>
              <a:t>release shared resource</a:t>
            </a:r>
            <a:endParaRPr lang="ko-KR" altLang="en-US" sz="3200" b="1" dirty="0"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5816" y="4510348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latin typeface="Calibri" panose="020F0502020204030204" pitchFamily="34" charset="0"/>
              </a:rPr>
              <a:t>raise event</a:t>
            </a:r>
            <a:endParaRPr lang="ko-KR" altLang="en-US" sz="3200" b="1" dirty="0">
              <a:latin typeface="Calibri" panose="020F0502020204030204" pitchFamily="34" charset="0"/>
            </a:endParaRPr>
          </a:p>
        </p:txBody>
      </p:sp>
      <p:cxnSp>
        <p:nvCxnSpPr>
          <p:cNvPr id="26" name="구부러진 연결선 25"/>
          <p:cNvCxnSpPr>
            <a:endCxn id="13" idx="1"/>
          </p:cNvCxnSpPr>
          <p:nvPr/>
        </p:nvCxnSpPr>
        <p:spPr>
          <a:xfrm rot="16200000" flipH="1">
            <a:off x="2533106" y="3699946"/>
            <a:ext cx="405380" cy="36004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구부러진 연결선 30"/>
          <p:cNvCxnSpPr>
            <a:endCxn id="27" idx="1"/>
          </p:cNvCxnSpPr>
          <p:nvPr/>
        </p:nvCxnSpPr>
        <p:spPr>
          <a:xfrm rot="16200000" flipH="1">
            <a:off x="2173066" y="4059986"/>
            <a:ext cx="1125460" cy="36004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5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Resource Deadlock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9450" y="1196752"/>
            <a:ext cx="8579297" cy="720080"/>
          </a:xfrm>
        </p:spPr>
        <p:txBody>
          <a:bodyPr>
            <a:no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Ex. Dining philosopher problem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323528" y="2267639"/>
            <a:ext cx="4824536" cy="2487576"/>
            <a:chOff x="201671" y="3560156"/>
            <a:chExt cx="4824536" cy="2487576"/>
          </a:xfrm>
        </p:grpSpPr>
        <p:pic>
          <p:nvPicPr>
            <p:cNvPr id="3076" name="Picture 4" descr="Edsger Wybe Dijkstr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485" b="99659" l="455" r="99091">
                          <a14:foregroundMark x1="99091" y1="79522" x2="78636" y2="50512"/>
                          <a14:foregroundMark x1="77727" y1="49488" x2="18182" y2="49488"/>
                          <a14:foregroundMark x1="15000" y1="51536" x2="2273" y2="62457"/>
                          <a14:foregroundMark x1="35909" y1="79863" x2="35909" y2="79863"/>
                          <a14:foregroundMark x1="34545" y1="81570" x2="33636" y2="89078"/>
                          <a14:foregroundMark x1="89091" y1="68601" x2="60909" y2="99659"/>
                          <a14:foregroundMark x1="92273" y1="79522" x2="95000" y2="99659"/>
                          <a14:foregroundMark x1="18182" y1="81911" x2="455" y2="96928"/>
                          <a14:foregroundMark x1="59545" y1="10239" x2="45909" y2="7850"/>
                          <a14:foregroundMark x1="36364" y1="12628" x2="25000" y2="19454"/>
                          <a14:foregroundMark x1="35909" y1="11263" x2="25455" y2="18430"/>
                          <a14:foregroundMark x1="41818" y1="8532" x2="34545" y2="1126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06807" y="3789040"/>
              <a:ext cx="1219400" cy="1575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타원 5"/>
            <p:cNvSpPr/>
            <p:nvPr/>
          </p:nvSpPr>
          <p:spPr>
            <a:xfrm>
              <a:off x="1353799" y="3560156"/>
              <a:ext cx="2503103" cy="238549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074" name="Picture 2" descr="Robin Miln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7000" l="0" r="96154">
                          <a14:foregroundMark x1="769" y1="60500" x2="20769" y2="55500"/>
                          <a14:foregroundMark x1="73846" y1="65500" x2="97692" y2="72000"/>
                          <a14:foregroundMark x1="82308" y1="71500" x2="78462" y2="95000"/>
                          <a14:foregroundMark x1="10769" y1="61000" x2="89231" y2="9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71" y="3641397"/>
              <a:ext cx="1125682" cy="17318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https://encrypted-tbn3.gstatic.com/images?q=tbn:ANd9GcRpA5q0Ni3ptaZ8HDpmW-xXs3uy6bjnlKkuqct6PQyccshuo7vX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0" b="89848" l="0" r="96471">
                          <a14:foregroundMark x1="22745" y1="24365" x2="22745" y2="24365"/>
                          <a14:foregroundMark x1="72157" y1="64467" x2="72157" y2="64467"/>
                          <a14:foregroundMark x1="21569" y1="24365" x2="62353" y2="58376"/>
                          <a14:foregroundMark x1="18824" y1="22843" x2="5882" y2="4061"/>
                          <a14:foregroundMark x1="71373" y1="69543" x2="90980" y2="85787"/>
                          <a14:foregroundMark x1="79216" y1="68528" x2="79216" y2="68528"/>
                          <a14:foregroundMark x1="72157" y1="63452" x2="72157" y2="63452"/>
                          <a14:foregroundMark x1="75294" y1="61929" x2="75294" y2="61929"/>
                          <a14:foregroundMark x1="87059" y1="64467" x2="87059" y2="64467"/>
                          <a14:foregroundMark x1="96471" y1="76142" x2="96471" y2="76142"/>
                          <a14:foregroundMark x1="92941" y1="72081" x2="92941" y2="7208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91112">
              <a:off x="2178350" y="3709893"/>
              <a:ext cx="892661" cy="68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" descr="https://encrypted-tbn3.gstatic.com/images?q=tbn:ANd9GcRpA5q0Ni3ptaZ8HDpmW-xXs3uy6bjnlKkuqct6PQyccshuo7vX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0" b="89848" l="0" r="96471">
                          <a14:foregroundMark x1="22745" y1="24365" x2="22745" y2="24365"/>
                          <a14:foregroundMark x1="72157" y1="64467" x2="72157" y2="64467"/>
                          <a14:foregroundMark x1="21569" y1="24365" x2="62353" y2="58376"/>
                          <a14:foregroundMark x1="18824" y1="22843" x2="5882" y2="4061"/>
                          <a14:foregroundMark x1="71373" y1="69543" x2="90980" y2="85787"/>
                          <a14:foregroundMark x1="79216" y1="68528" x2="79216" y2="68528"/>
                          <a14:foregroundMark x1="72157" y1="63452" x2="72157" y2="63452"/>
                          <a14:foregroundMark x1="75294" y1="61929" x2="75294" y2="61929"/>
                          <a14:foregroundMark x1="87059" y1="64467" x2="87059" y2="64467"/>
                          <a14:foregroundMark x1="96471" y1="76142" x2="96471" y2="76142"/>
                          <a14:foregroundMark x1="92941" y1="72081" x2="92941" y2="7208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057063">
              <a:off x="2293202" y="5256589"/>
              <a:ext cx="892661" cy="68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5292080" y="2060848"/>
            <a:ext cx="3578241" cy="32932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Think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If left fork is available, </a:t>
            </a:r>
            <a:br>
              <a: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pick it up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If right fork is available, </a:t>
            </a:r>
            <a:br>
              <a: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pick it up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Eat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Put the right folk down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Put the left folk down</a:t>
            </a:r>
            <a:endParaRPr lang="ko-KR" altLang="en-US" sz="20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9" name="AutoShape 8" descr="data:image/jpeg;base64,/9j/4AAQSkZJRgABAQAAAQABAAD/2wCEAAkGBxAQEBAPDw8QDxAODg8PEBAPEA8PDw4PFRQWFhQRFRYYHSggGBolGxUXITIhJSkrLi4uGB8zODMsNygtLisBCgoKDgwMGg8QFzQkHCQsLCwsLCwsLCwsLCwsLCwsLCwsNCw1LCwsLCwsLCwsLC0vLC0sNCwsLCwsMSw3LCwzNP/AABEIAOEA4QMBIgACEQEDEQH/xAAbAAEAAgMBAQAAAAAAAAAAAAAAAQMCBAYHBf/EAEYQAAIBAgMEBQgGBgkFAAAAAAABAgMEBREhBhIxUUFhcYGRBxMUIjJSobEjM2JywdFDU4OS0uEWFzRCRIKiwvAVJGNzsv/EABQBAQAAAAAAAAAAAAAAAAAAAAD/xAAUEQEAAAAAAAAAAAAAAAAAAAAA/9oADAMBAAIRAxEAPwD3EAAAAAAAAAAAAAAAAAAAAAAAAAAAAAAAAAAAAAAAAAAAAAAAAAAAAAAAAAAAAAAAAAAAAAAAAAAAAAAAAAAAAAAAAA1729pUYudapCnFLNuclFJAbAOIvfKTbbzhZ0a99PPL6GH0a6956ZdhozxjHbn6ulbWUH+sbq1Mu7pA9FKK15ShrOpCPbKKPOZbMXtf+14rczT4xovzUezToLKfk/sc86kaleXvVas5N/EDsK+1eH0/bvbdftYv5GpLbzC1/jqHdLM+VR2QsI8LSl/mjvfM2YbP2i4WtBdlOH5AbkdvcLf+Oo/vZGzQ2uw6fsXtB/tEvmfMeBWj421F/s4fka1bZSwnxtKPdBR+QHXUb+jP2K1OX3Zxf4myec1dgLB6wpzpPnSqTi18SqOyNxR1tMUuqXJTl52PxA9LB51C+x624+jX8F0fV1Gbdr5SaUWoX9rXspcN6UXOk395dAHdA1MOxOhcRU6FaFWL6YST8V0G2AAAAAAAAAAAAAAAAANXEcQo29OVWvUjShFZuU2or4nxdrNradlu0acXcXlVfRW1PWeXvz9yPW+vLPI5e32erXdRXOK1PPST3oW0dLej3f3n1sDZu9tLq9bp4VQyp55O8uE40+2EeL+BRb7GxqSVXEK9S+q55/SSapRf2YLRHUUaMYpKKSSWSSWSSLcgNa1s6dOKjThGEVwUYqKNhIyIzAZElU68Vo5LPktX4IwdzyjJ+EfmwNgGt5+Xux75P8iPPT+z/qYG0DV89PlF97Q8/P3Y/vv+EDaBrq45wl3br/HMyVzD3snylnFvxAuK69vCacZwjOL4qSTT8TMnMDlb7YmlvedsqlSxrLVSoyag31x4EUNrcQw9qGJ0PSKHBXdus2lznE6wxnBNNNJp6NPVMDfwjF7e7pqrb1Y1Yv3XrF8muKZvHm2I7JzpVHdYXUdrXWrpr6ir1OPQfZ2V21Vefol5D0W9jo4S0hV64N/IDsAAAAAAAAAAAOO2t2tnTqKxsIxq3tRat607aL/ST/BFm3e08raMLW1SqXt16lKPRBdNSWXBJa+HDPM0tmMAjaQblJ1K9V79etLWVSb49y6EBGz2z0LbeqTlKvc1nvVriprOpJ8dehdR91RJSJAgwqVVHi+PBcW+xdJTUuM/Z4e9/D+fzK4x8Xxb1b7WBZKvJ8Eo9ctX4L8ytxz4ty7Xp4LQsjTLY0wKIw5LLs0MlTNhRMsgNdUifNF+QyAp82R5svAFHmzFwNnIhoDUVJL2c4/d0Xhw+BlGrNcUprmvVl4PR/A2HEwcAJp1Yy4PVcU9Gu1FmZrVKSfFcOD4NdjJjOUePrR55esu1Lj2oDZPjbR7O0b2GU/UqQ1pVo6Tpy6NeXUfXjLpWqZkBzmye1FahWWG4m8qvC3uX7FxHoTfvHfHG7S4DTvaLpz9WcfWpVF7VOa4NFewW0tScpYbfaXlssoyfC4pLhJPpeXiteYHbAAAAABpY1idO0t6txVeUKMHJ9b6F4m6eeeU2o7q4scKi3lWqO4uMv1NPofa9O8DU2KtKledTFbpZ1rtvzSl+ht0/ViuWfHvOwSMaVNRiopZKKSSXQlwMgJbNSpU3/uf/fW+r5k3Ms3uL2Us5vnyh+L6u0xiswJjHMvhTJhAsSAhIyyAAgAAAAAAIAkEACSAAGRg4mZIGvk4vOPD+9Hn1rr+ZfCSazWqZDRWvVl9mT8Jfz+faBsHJbc4bOKp4jbLK5sWqjy41KKecovmdYmJRTTTWaaya5oDcwLFIXdvSuab9WrBS7H0rxN8888ndZ2l5e4VJ+pGXpNsn+rnq4o9DAAAAea4XL0jGsSuHqrZU7SHJZLell26HpR5j5Opb/8A1Gq+M8SuE+yL3V8EB2LIk8k2+jUFd17ElzW746fiBTBadb9Z9r/5l3F8IGMVqXJASkSCAJIAAAAAAABBJAAAAAAAJyCJAhGFSnmmufDqfQ/EzMsgKqM96KfPj1NaNeJma1msnViuEa0n++o1H8Zs2gOJ2jl6NjOGXa0Vfftqj6Mk818JfA9RPLfKpHKjZ1VxpYjQf+V5p/gen0Z70Yy96KfigMwAAPL/ACcLceJUnxp4lXeXVJ5o9QPMMEXo+N4pbvRXEad1BdHJpeIHZIqun6jfLJ+DzLTGpBSTi+Ek0+xgRFaliNe0m3GLftZZS5b60l8UzZAEEkAAAAAAAAACAAAAAAAAZGJIAsyFKGbMp5a8kBpW0fWrP3qufhThF/GLNgrt4ZR14tyk+2TcmvFloHF+VZ/9nRj0yvraK7c2ekWayp01ypwXwR5t5QF564wuzWrq3vnWuUaa0fiz09AAAAPOPKLD0S/sMTSypuTtLh9ChPRN9+R6OfK2owWF9aVrWf6SD3X7s17L8QKIvNZrgwcrsBi06lKdncaXdhLzNVPjKK0hPwOrAoy3Z/ZqPwn/ADXxXWbCMJwTTT4MxpTae5Lj/dfvr8+YFrRiWIxcQMQAAAAAAAQAAAAAAEgCYxMoU2y9ZR62Ay3V1soqPo56vs/mTVqZdbfBfi+owiu9vVvmwJAPhbZ456FazqR1rVPoreHTOtPSOXZxA+VgEfTsdr3HGjhtL0eD6HVes8utNnphzHk82f8AQbKEJ61q301aT4uctdfE6cAAAAAA888oWDVbetDGbKOdWilG6pL9PQ6e9H28ExWld0IV6Mt6E13xl0xfJo6ecU000mmmmms00+KaPLsZwitgtxO8tIyq2FaWdzbxzcqT/WQXNfHt4h3BhUpqSyf80+afQyjDMRpXNKNahNVKc1mpL5PkzaApVRx0nqvf/i5dvDsNlMrK1S3fYe79njB93R3AbG6YOBgq+XtJx6160fHo7y6Mk9U01zWoFbRBcRuoCogu3ER5tAVAt82idxAUk5Fyiic10ICqNNlippcQ5dxW6i6Fn8vEC7e6FoUSq9EdXzfsr8+xfAxlm+L05LRd/MySAiMe9vi3xZkDCtVjCLnOSjGKblKTyUUuLbAV60YRlOclGMIuUpN5KMVq2zj9mbSWL33/AFKrFqytG4WUJL62XTWa6/kUOVXHq3maO9TwqlP6atrF3rT9iP2M/E9Os7WFGnClSioQpxUYxWiSQFwAAAAAAABjUgpJxklKMlk01mmuTMgB5vjOy1zh1Wd5hK36U3vXFjJ+rPnKn7sv+PmfT2c2ot71NQk6daH1lvV9StTfXF8V1nanK7UbDW161Wg5W11DWFxRe5NPry4gfQIOLli2J4Y9zEaDu7daK7to5zS5zh09x0WDbQWt5Hetq8KnOKeU49Ti9UB9IwdJccsnzWcX4osAFa3lwln95J/LIyU5covvaJyGQDzr919zRPnfsy/0/mQAJ879mXw/Med+y+9oxAE775LxIbfPLsS/EkZAY7vf26mQyJAjIk+ZjGP2tpHeua9Onyi3nN9kVqzl3tNiGIN08JtJQp55O7uY7qiucYvTxA6fH9oLayhv3FRRb9imvWqVHyjFas5qwwq9xySq3anaYannC2Tync5cHUfSurh8j7Oznk5pUqnpV/VlfXT1cqutOL5JPj8uo7lLLRAU2NnToU40qMFTpwSUYxWSSLwAAAAAAAAAAAAAACJRTTTSaejTWaZyWO+TyxupedjCVtX4qtbt05J83lxOuAHm08Cx2z/s9zSxCkuELlbtXL764vuKf6cVqD3b/DLqg+mdJefh26a5Hp5jOKayaTT6Gs0Bwdlt3htXRXcIS6Y1c6Uk+T3j7dviFGprTrU5/dnGXyZuX+zNjX0q2lGfbBL5HwbjyW4VN5xoOk//ABTcMvAD7SeZJzMvJTar6u6vKf3a9T8zH+q9dGKYgv203/uA6gxlNLi0u1pHNf1XRftYnfy/b1F/uMo+Siyf1la7q/erz1+IH17nGLan9ZcUYZe9UgvxPi3nlAw2m8lcqrL3aMZVW/BH0LXyYYTDX0VT/wDZJyPvWWztlR0pWtGOX2E8vEDgf6bXVw93D8LuK326y81BdqWpdDZ7Hbz+03dOxpvjC3WdTLlvas9LiktEskuhcCQOMwTya2FvJVKkZXVbi6lw3PN88n+Z2NOnGKUYxUYrRRikkl1JGQAAAAAAAAAAAAA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" name="AutoShape 10" descr="data:image/jpeg;base64,/9j/4AAQSkZJRgABAQAAAQABAAD/2wCEAAkGBxAQEBAPDw8QDxAODg8PEBAPEA8PDw4PFRQWFhQRFRYYHSggGBolGxUXITIhJSkrLi4uGB8zODMsNygtLisBCgoKDgwMGg8QFzQkHCQsLCwsLCwsLCwsLCwsLCwsLCwsNCw1LCwsLCwsLCwsLC0vLC0sNCwsLCwsMSw3LCwzNP/AABEIAOEA4QMBIgACEQEDEQH/xAAbAAEAAgMBAQAAAAAAAAAAAAAAAQMCBAYHBf/EAEYQAAIBAgMEBQgGBgkFAAAAAAABAgMEBREhBhIxUUFhcYGRBxMUIjJSobEjM2JywdFDU4OS0uEWFzRCRIKiwvAVJGNzsv/EABQBAQAAAAAAAAAAAAAAAAAAAAD/xAAUEQEAAAAAAAAAAAAAAAAAAAAA/9oADAMBAAIRAxEAPwD3EAAAAAAAAAAAAAAAAAAAAAAAAAAAAAAAAAAAAAAAAAAAAAAAAAAAAAAAAAAAAAAAAAAAAAAAAAAAAAAAAAAAAAAAAA1729pUYudapCnFLNuclFJAbAOIvfKTbbzhZ0a99PPL6GH0a6956ZdhozxjHbn6ulbWUH+sbq1Mu7pA9FKK15ShrOpCPbKKPOZbMXtf+14rczT4xovzUezToLKfk/sc86kaleXvVas5N/EDsK+1eH0/bvbdftYv5GpLbzC1/jqHdLM+VR2QsI8LSl/mjvfM2YbP2i4WtBdlOH5AbkdvcLf+Oo/vZGzQ2uw6fsXtB/tEvmfMeBWj421F/s4fka1bZSwnxtKPdBR+QHXUb+jP2K1OX3Zxf4myec1dgLB6wpzpPnSqTi18SqOyNxR1tMUuqXJTl52PxA9LB51C+x624+jX8F0fV1Gbdr5SaUWoX9rXspcN6UXOk395dAHdA1MOxOhcRU6FaFWL6YST8V0G2AAAAAAAAAAAAAAAAANXEcQo29OVWvUjShFZuU2or4nxdrNradlu0acXcXlVfRW1PWeXvz9yPW+vLPI5e32erXdRXOK1PPST3oW0dLej3f3n1sDZu9tLq9bp4VQyp55O8uE40+2EeL+BRb7GxqSVXEK9S+q55/SSapRf2YLRHUUaMYpKKSSWSSWSSLcgNa1s6dOKjThGEVwUYqKNhIyIzAZElU68Vo5LPktX4IwdzyjJ+EfmwNgGt5+Xux75P8iPPT+z/qYG0DV89PlF97Q8/P3Y/vv+EDaBrq45wl3br/HMyVzD3snylnFvxAuK69vCacZwjOL4qSTT8TMnMDlb7YmlvedsqlSxrLVSoyag31x4EUNrcQw9qGJ0PSKHBXdus2lznE6wxnBNNNJp6NPVMDfwjF7e7pqrb1Y1Yv3XrF8muKZvHm2I7JzpVHdYXUdrXWrpr6ir1OPQfZ2V21Vefol5D0W9jo4S0hV64N/IDsAAAAAAAAAAAOO2t2tnTqKxsIxq3tRat607aL/ST/BFm3e08raMLW1SqXt16lKPRBdNSWXBJa+HDPM0tmMAjaQblJ1K9V79etLWVSb49y6EBGz2z0LbeqTlKvc1nvVriprOpJ8dehdR91RJSJAgwqVVHi+PBcW+xdJTUuM/Z4e9/D+fzK4x8Xxb1b7WBZKvJ8Eo9ctX4L8ytxz4ty7Xp4LQsjTLY0wKIw5LLs0MlTNhRMsgNdUifNF+QyAp82R5svAFHmzFwNnIhoDUVJL2c4/d0Xhw+BlGrNcUprmvVl4PR/A2HEwcAJp1Yy4PVcU9Gu1FmZrVKSfFcOD4NdjJjOUePrR55esu1Lj2oDZPjbR7O0b2GU/UqQ1pVo6Tpy6NeXUfXjLpWqZkBzmye1FahWWG4m8qvC3uX7FxHoTfvHfHG7S4DTvaLpz9WcfWpVF7VOa4NFewW0tScpYbfaXlssoyfC4pLhJPpeXiteYHbAAAAABpY1idO0t6txVeUKMHJ9b6F4m6eeeU2o7q4scKi3lWqO4uMv1NPofa9O8DU2KtKledTFbpZ1rtvzSl+ht0/ViuWfHvOwSMaVNRiopZKKSSXQlwMgJbNSpU3/uf/fW+r5k3Ms3uL2Us5vnyh+L6u0xiswJjHMvhTJhAsSAhIyyAAgAAAAAAIAkEACSAAGRg4mZIGvk4vOPD+9Hn1rr+ZfCSazWqZDRWvVl9mT8Jfz+faBsHJbc4bOKp4jbLK5sWqjy41KKecovmdYmJRTTTWaaya5oDcwLFIXdvSuab9WrBS7H0rxN8888ndZ2l5e4VJ+pGXpNsn+rnq4o9DAAAAea4XL0jGsSuHqrZU7SHJZLell26HpR5j5Opb/8A1Gq+M8SuE+yL3V8EB2LIk8k2+jUFd17ElzW746fiBTBadb9Z9r/5l3F8IGMVqXJASkSCAJIAAAAAAABBJAAAAAAAJyCJAhGFSnmmufDqfQ/EzMsgKqM96KfPj1NaNeJma1msnViuEa0n++o1H8Zs2gOJ2jl6NjOGXa0Vfftqj6Mk818JfA9RPLfKpHKjZ1VxpYjQf+V5p/gen0Z70Yy96KfigMwAAPL/ACcLceJUnxp4lXeXVJ5o9QPMMEXo+N4pbvRXEad1BdHJpeIHZIqun6jfLJ+DzLTGpBSTi+Ek0+xgRFaliNe0m3GLftZZS5b60l8UzZAEEkAAAAAAAAACAAAAAAAAZGJIAsyFKGbMp5a8kBpW0fWrP3qufhThF/GLNgrt4ZR14tyk+2TcmvFloHF+VZ/9nRj0yvraK7c2ekWayp01ypwXwR5t5QF564wuzWrq3vnWuUaa0fiz09AAAAPOPKLD0S/sMTSypuTtLh9ChPRN9+R6OfK2owWF9aVrWf6SD3X7s17L8QKIvNZrgwcrsBi06lKdncaXdhLzNVPjKK0hPwOrAoy3Z/ZqPwn/ADXxXWbCMJwTTT4MxpTae5Lj/dfvr8+YFrRiWIxcQMQAAAAAAAQAAAAAAEgCYxMoU2y9ZR62Ay3V1soqPo56vs/mTVqZdbfBfi+owiu9vVvmwJAPhbZ456FazqR1rVPoreHTOtPSOXZxA+VgEfTsdr3HGjhtL0eD6HVes8utNnphzHk82f8AQbKEJ61q301aT4uctdfE6cAAAAAA888oWDVbetDGbKOdWilG6pL9PQ6e9H28ExWld0IV6Mt6E13xl0xfJo6ecU000mmmmms00+KaPLsZwitgtxO8tIyq2FaWdzbxzcqT/WQXNfHt4h3BhUpqSyf80+afQyjDMRpXNKNahNVKc1mpL5PkzaApVRx0nqvf/i5dvDsNlMrK1S3fYe79njB93R3AbG6YOBgq+XtJx6160fHo7y6Mk9U01zWoFbRBcRuoCogu3ER5tAVAt82idxAUk5Fyiic10ICqNNlippcQ5dxW6i6Fn8vEC7e6FoUSq9EdXzfsr8+xfAxlm+L05LRd/MySAiMe9vi3xZkDCtVjCLnOSjGKblKTyUUuLbAV60YRlOclGMIuUpN5KMVq2zj9mbSWL33/AFKrFqytG4WUJL62XTWa6/kUOVXHq3maO9TwqlP6atrF3rT9iP2M/E9Os7WFGnClSioQpxUYxWiSQFwAAAAAAABjUgpJxklKMlk01mmuTMgB5vjOy1zh1Wd5hK36U3vXFjJ+rPnKn7sv+PmfT2c2ot71NQk6daH1lvV9StTfXF8V1nanK7UbDW161Wg5W11DWFxRe5NPry4gfQIOLli2J4Y9zEaDu7daK7to5zS5zh09x0WDbQWt5Hetq8KnOKeU49Ti9UB9IwdJccsnzWcX4osAFa3lwln95J/LIyU5covvaJyGQDzr919zRPnfsy/0/mQAJ879mXw/Med+y+9oxAE775LxIbfPLsS/EkZAY7vf26mQyJAjIk+ZjGP2tpHeua9Onyi3nN9kVqzl3tNiGIN08JtJQp55O7uY7qiucYvTxA6fH9oLayhv3FRRb9imvWqVHyjFas5qwwq9xySq3anaYannC2Tync5cHUfSurh8j7Oznk5pUqnpV/VlfXT1cqutOL5JPj8uo7lLLRAU2NnToU40qMFTpwSUYxWSSLwAAAAAAAAAAAAAACJRTTTSaejTWaZyWO+TyxupedjCVtX4qtbt05J83lxOuAHm08Cx2z/s9zSxCkuELlbtXL764vuKf6cVqD3b/DLqg+mdJefh26a5Hp5jOKayaTT6Gs0Bwdlt3htXRXcIS6Y1c6Uk+T3j7dviFGprTrU5/dnGXyZuX+zNjX0q2lGfbBL5HwbjyW4VN5xoOk//ABTcMvAD7SeZJzMvJTar6u6vKf3a9T8zH+q9dGKYgv203/uA6gxlNLi0u1pHNf1XRftYnfy/b1F/uMo+Siyf1la7q/erz1+IH17nGLan9ZcUYZe9UgvxPi3nlAw2m8lcqrL3aMZVW/BH0LXyYYTDX0VT/wDZJyPvWWztlR0pWtGOX2E8vEDgf6bXVw93D8LuK326y81BdqWpdDZ7Hbz+03dOxpvjC3WdTLlvas9LiktEskuhcCQOMwTya2FvJVKkZXVbi6lw3PN88n+Z2NOnGKUYxUYrRRikkl1JGQAAAAAAAAAAAAA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763688" y="234888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Folk#1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63688" y="382097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Folk#2</a:t>
            </a:r>
          </a:p>
        </p:txBody>
      </p:sp>
      <p:grpSp>
        <p:nvGrpSpPr>
          <p:cNvPr id="18" name="그룹 17"/>
          <p:cNvGrpSpPr/>
          <p:nvPr/>
        </p:nvGrpSpPr>
        <p:grpSpPr>
          <a:xfrm>
            <a:off x="5197913" y="2080007"/>
            <a:ext cx="3672408" cy="3293209"/>
            <a:chOff x="7452320" y="1215124"/>
            <a:chExt cx="3672408" cy="3293209"/>
          </a:xfrm>
        </p:grpSpPr>
        <p:sp>
          <p:nvSpPr>
            <p:cNvPr id="19" name="직사각형 18"/>
            <p:cNvSpPr/>
            <p:nvPr/>
          </p:nvSpPr>
          <p:spPr>
            <a:xfrm>
              <a:off x="7524328" y="1215124"/>
              <a:ext cx="3578241" cy="32932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52320" y="1358766"/>
              <a:ext cx="194762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latin typeface="Comic Sans MS" panose="030F0702030302020204" pitchFamily="66" charset="0"/>
                  <a:cs typeface="Arial" panose="020B0604020202020204" pitchFamily="34" charset="0"/>
                </a:rPr>
                <a:t>[</a:t>
              </a:r>
              <a:r>
                <a:rPr lang="en-US" altLang="ko-KR" sz="2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Milner]</a:t>
              </a:r>
            </a:p>
            <a:p>
              <a:pPr algn="ctr"/>
              <a:endPara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US" altLang="ko-KR" sz="2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Pick up </a:t>
              </a:r>
              <a:r>
                <a:rPr lang="en-US" altLang="ko-KR" sz="20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Folk#1</a:t>
              </a:r>
            </a:p>
            <a:p>
              <a:pPr algn="ctr"/>
              <a:endPara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US" altLang="ko-KR" sz="2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Pick up </a:t>
              </a:r>
              <a:r>
                <a:rPr lang="en-US" altLang="ko-KR" sz="20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Folk#2</a:t>
              </a:r>
              <a:endParaRPr lang="ko-KR" altLang="en-US" sz="20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177104" y="1358766"/>
              <a:ext cx="19476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[</a:t>
              </a:r>
              <a:r>
                <a:rPr lang="en-US" altLang="ko-KR" sz="2000" dirty="0" err="1" smtClean="0">
                  <a:latin typeface="Comic Sans MS" panose="030F0702030302020204" pitchFamily="66" charset="0"/>
                  <a:cs typeface="Arial" panose="020B0604020202020204" pitchFamily="34" charset="0"/>
                </a:rPr>
                <a:t>Dijkstra</a:t>
              </a:r>
              <a:r>
                <a:rPr lang="en-US" altLang="ko-KR" sz="2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]</a:t>
              </a:r>
            </a:p>
            <a:p>
              <a:pPr algn="ctr"/>
              <a:endPara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endPara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endParaRPr lang="en-US" altLang="ko-KR" sz="20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endPara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endParaRPr lang="en-US" altLang="ko-KR" sz="20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US" altLang="ko-KR" sz="2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Pick up </a:t>
              </a:r>
              <a:r>
                <a:rPr lang="en-US" altLang="ko-KR" sz="20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Folk#2</a:t>
              </a:r>
            </a:p>
            <a:p>
              <a:pPr algn="ctr"/>
              <a:endPara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US" altLang="ko-KR" sz="2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Pick up </a:t>
              </a:r>
              <a:r>
                <a:rPr lang="en-US" altLang="ko-KR" sz="20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Folk#1</a:t>
              </a:r>
              <a:endParaRPr lang="ko-KR" altLang="en-US" sz="2000" b="1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5174959" y="2044147"/>
            <a:ext cx="3672408" cy="3293209"/>
            <a:chOff x="7452320" y="1215124"/>
            <a:chExt cx="3672408" cy="3293209"/>
          </a:xfrm>
        </p:grpSpPr>
        <p:sp>
          <p:nvSpPr>
            <p:cNvPr id="23" name="직사각형 22"/>
            <p:cNvSpPr/>
            <p:nvPr/>
          </p:nvSpPr>
          <p:spPr>
            <a:xfrm>
              <a:off x="7510627" y="1215124"/>
              <a:ext cx="3578241" cy="32932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52320" y="1358766"/>
              <a:ext cx="1947624" cy="23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latin typeface="Comic Sans MS" panose="030F0702030302020204" pitchFamily="66" charset="0"/>
                  <a:cs typeface="Arial" panose="020B0604020202020204" pitchFamily="34" charset="0"/>
                </a:rPr>
                <a:t>[</a:t>
              </a:r>
              <a:r>
                <a:rPr lang="en-US" altLang="ko-KR" sz="2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Milner]</a:t>
              </a:r>
            </a:p>
            <a:p>
              <a:pPr algn="ctr"/>
              <a:endPara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US" altLang="ko-KR" sz="2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Pick up </a:t>
              </a:r>
              <a:r>
                <a:rPr lang="en-US" altLang="ko-KR" sz="20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Folk#1</a:t>
              </a:r>
            </a:p>
            <a:p>
              <a:pPr algn="ctr"/>
              <a:endParaRPr lang="en-US" altLang="ko-KR" sz="20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endParaRPr lang="en-US" altLang="ko-KR" sz="28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US" altLang="ko-KR" sz="2000" dirty="0" smtClean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Wait for </a:t>
              </a:r>
              <a:br>
                <a:rPr lang="en-US" altLang="ko-KR" sz="2000" dirty="0" smtClean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</a:br>
              <a:r>
                <a:rPr lang="en-US" altLang="ko-KR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Folk#2</a:t>
              </a:r>
              <a:endParaRPr lang="ko-KR" altLang="en-US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177104" y="1358766"/>
              <a:ext cx="19476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[</a:t>
              </a:r>
              <a:r>
                <a:rPr lang="en-US" altLang="ko-KR" sz="2000" dirty="0" err="1" smtClean="0">
                  <a:latin typeface="Comic Sans MS" panose="030F0702030302020204" pitchFamily="66" charset="0"/>
                  <a:cs typeface="Arial" panose="020B0604020202020204" pitchFamily="34" charset="0"/>
                </a:rPr>
                <a:t>Dijkstra</a:t>
              </a:r>
              <a:r>
                <a:rPr lang="en-US" altLang="ko-KR" sz="2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]</a:t>
              </a:r>
            </a:p>
            <a:p>
              <a:pPr algn="ctr"/>
              <a:endPara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endPara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endParaRPr lang="en-US" altLang="ko-KR" sz="20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US" altLang="ko-KR" sz="2000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Pick up </a:t>
              </a:r>
              <a:r>
                <a:rPr lang="en-US" altLang="ko-KR" sz="2000" b="1" dirty="0" smtClean="0">
                  <a:latin typeface="Comic Sans MS" panose="030F0702030302020204" pitchFamily="66" charset="0"/>
                  <a:cs typeface="Arial" panose="020B0604020202020204" pitchFamily="34" charset="0"/>
                </a:rPr>
                <a:t>Folk#2</a:t>
              </a:r>
            </a:p>
            <a:p>
              <a:pPr algn="ctr"/>
              <a:endParaRPr lang="en-US" altLang="ko-KR" sz="20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endParaRPr lang="en-US" altLang="ko-KR" sz="2000" dirty="0" smtClean="0">
                <a:latin typeface="Comic Sans MS" panose="030F0702030302020204" pitchFamily="66" charset="0"/>
                <a:cs typeface="Arial" panose="020B0604020202020204" pitchFamily="34" charset="0"/>
              </a:endParaRPr>
            </a:p>
            <a:p>
              <a:pPr algn="ctr"/>
              <a:r>
                <a:rPr lang="en-US" altLang="ko-KR" sz="2000" dirty="0" smtClean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Wait for </a:t>
              </a:r>
              <a:br>
                <a:rPr lang="en-US" altLang="ko-KR" sz="2000" dirty="0" smtClean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</a:br>
              <a:r>
                <a:rPr lang="en-US" altLang="ko-KR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Folk#1</a:t>
              </a:r>
              <a:endParaRPr lang="ko-KR" altLang="en-US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pic>
        <p:nvPicPr>
          <p:cNvPr id="1026" name="Picture 2" descr="C:\Users\hongsh5n\AppData\Local\Microsoft\Windows\Temporary Internet Files\Content.IE5\IOVVC4JO\MC90041942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18985"/>
            <a:ext cx="937022" cy="80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hongsh5n\AppData\Local\Microsoft\Windows\Temporary Internet Files\Content.IE5\IOVVC4JO\MC90041942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42" y="2971732"/>
            <a:ext cx="937022" cy="80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19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4932040" y="2391702"/>
            <a:ext cx="4032448" cy="32403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</a:rPr>
              <a:t>Resource Deadlock in Concurrent Programs</a:t>
            </a:r>
            <a:endParaRPr lang="ko-KR" alt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753773"/>
            <a:ext cx="8219256" cy="595107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ABBA deadlock</a:t>
            </a:r>
            <a:endParaRPr lang="ko-KR" alt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0258" y="2391702"/>
            <a:ext cx="19802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     </a:t>
            </a:r>
            <a:r>
              <a:rPr lang="en-US" altLang="ko-KR" sz="2000" u="sng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t1: Thread 1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:lock(X)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2:x = …</a:t>
            </a:r>
          </a:p>
          <a:p>
            <a:pPr>
              <a:lnSpc>
                <a:spcPct val="150000"/>
              </a:lnSpc>
            </a:pPr>
            <a:endParaRPr lang="en-US" altLang="ko-K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:lock(Y)</a:t>
            </a:r>
          </a:p>
          <a:p>
            <a:pPr>
              <a:lnSpc>
                <a:spcPct val="150000"/>
              </a:lnSpc>
            </a:pPr>
            <a:endParaRPr lang="en-US" altLang="ko-K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0272" y="2391702"/>
            <a:ext cx="1944216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u="sng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t2: Thread 2</a:t>
            </a:r>
          </a:p>
          <a:p>
            <a:pPr algn="ctr">
              <a:lnSpc>
                <a:spcPct val="150000"/>
              </a:lnSpc>
            </a:pPr>
            <a:endParaRPr lang="en-US" altLang="ko-KR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lock(Y)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2:y=...</a:t>
            </a:r>
          </a:p>
          <a:p>
            <a:pPr algn="ctr">
              <a:lnSpc>
                <a:spcPct val="150000"/>
              </a:lnSpc>
            </a:pPr>
            <a:endParaRPr lang="en-US" altLang="ko-KR" sz="1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:lock(X)</a:t>
            </a:r>
          </a:p>
          <a:p>
            <a:pPr algn="ctr">
              <a:lnSpc>
                <a:spcPct val="150000"/>
              </a:lnSpc>
            </a:pPr>
            <a:endParaRPr lang="en-US" altLang="ko-K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AutoShape 2" descr="data:image/jpeg;base64,/9j/4AAQSkZJRgABAQAAAQABAAD/2wCEAAkGBxAQEBAPDw8QDxAODg8PEBAPEA8PDw4PFRQWFhQRFRYYHSggGBolGxUXITIhJSkrLi4uGB8zODMsNygtLisBCgoKDgwMGg8QFzQkHCQsLCwsLCwsLCwsLCwsLCwsLCwsNCw1LCwsLCwsLCwsLC0vLC0sNCwsLCwsMSw3LCwzNP/AABEIAOEA4QMBIgACEQEDEQH/xAAbAAEAAgMBAQAAAAAAAAAAAAAAAQMCBAYHBf/EAEYQAAIBAgMEBQgGBgkFAAAAAAABAgMEBREhBhIxUUFhcYGRBxMUIjJSobEjM2JywdFDU4OS0uEWFzRCRIKiwvAVJGNzsv/EABQBAQAAAAAAAAAAAAAAAAAAAAD/xAAUEQEAAAAAAAAAAAAAAAAAAAAA/9oADAMBAAIRAxEAPwD3EAAAAAAAAAAAAAAAAAAAAAAAAAAAAAAAAAAAAAAAAAAAAAAAAAAAAAAAAAAAAAAAAAAAAAAAAAAAAAAAAAAAAAAAAA1729pUYudapCnFLNuclFJAbAOIvfKTbbzhZ0a99PPL6GH0a6956ZdhozxjHbn6ulbWUH+sbq1Mu7pA9FKK15ShrOpCPbKKPOZbMXtf+14rczT4xovzUezToLKfk/sc86kaleXvVas5N/EDsK+1eH0/bvbdftYv5GpLbzC1/jqHdLM+VR2QsI8LSl/mjvfM2YbP2i4WtBdlOH5AbkdvcLf+Oo/vZGzQ2uw6fsXtB/tEvmfMeBWj421F/s4fka1bZSwnxtKPdBR+QHXUb+jP2K1OX3Zxf4myec1dgLB6wpzpPnSqTi18SqOyNxR1tMUuqXJTl52PxA9LB51C+x624+jX8F0fV1Gbdr5SaUWoX9rXspcN6UXOk395dAHdA1MOxOhcRU6FaFWL6YST8V0G2AAAAAAAAAAAAAAAAANXEcQo29OVWvUjShFZuU2or4nxdrNradlu0acXcXlVfRW1PWeXvz9yPW+vLPI5e32erXdRXOK1PPST3oW0dLej3f3n1sDZu9tLq9bp4VQyp55O8uE40+2EeL+BRb7GxqSVXEK9S+q55/SSapRf2YLRHUUaMYpKKSSWSSWSSLcgNa1s6dOKjThGEVwUYqKNhIyIzAZElU68Vo5LPktX4IwdzyjJ+EfmwNgGt5+Xux75P8iPPT+z/qYG0DV89PlF97Q8/P3Y/vv+EDaBrq45wl3br/HMyVzD3snylnFvxAuK69vCacZwjOL4qSTT8TMnMDlb7YmlvedsqlSxrLVSoyag31x4EUNrcQw9qGJ0PSKHBXdus2lznE6wxnBNNNJp6NPVMDfwjF7e7pqrb1Y1Yv3XrF8muKZvHm2I7JzpVHdYXUdrXWrpr6ir1OPQfZ2V21Vefol5D0W9jo4S0hV64N/IDsAAAAAAAAAAAOO2t2tnTqKxsIxq3tRat607aL/ST/BFm3e08raMLW1SqXt16lKPRBdNSWXBJa+HDPM0tmMAjaQblJ1K9V79etLWVSb49y6EBGz2z0LbeqTlKvc1nvVriprOpJ8dehdR91RJSJAgwqVVHi+PBcW+xdJTUuM/Z4e9/D+fzK4x8Xxb1b7WBZKvJ8Eo9ctX4L8ytxz4ty7Xp4LQsjTLY0wKIw5LLs0MlTNhRMsgNdUifNF+QyAp82R5svAFHmzFwNnIhoDUVJL2c4/d0Xhw+BlGrNcUprmvVl4PR/A2HEwcAJp1Yy4PVcU9Gu1FmZrVKSfFcOD4NdjJjOUePrR55esu1Lj2oDZPjbR7O0b2GU/UqQ1pVo6Tpy6NeXUfXjLpWqZkBzmye1FahWWG4m8qvC3uX7FxHoTfvHfHG7S4DTvaLpz9WcfWpVF7VOa4NFewW0tScpYbfaXlssoyfC4pLhJPpeXiteYHbAAAAABpY1idO0t6txVeUKMHJ9b6F4m6eeeU2o7q4scKi3lWqO4uMv1NPofa9O8DU2KtKledTFbpZ1rtvzSl+ht0/ViuWfHvOwSMaVNRiopZKKSSXQlwMgJbNSpU3/uf/fW+r5k3Ms3uL2Us5vnyh+L6u0xiswJjHMvhTJhAsSAhIyyAAgAAAAAAIAkEACSAAGRg4mZIGvk4vOPD+9Hn1rr+ZfCSazWqZDRWvVl9mT8Jfz+faBsHJbc4bOKp4jbLK5sWqjy41KKecovmdYmJRTTTWaaya5oDcwLFIXdvSuab9WrBS7H0rxN8888ndZ2l5e4VJ+pGXpNsn+rnq4o9DAAAAea4XL0jGsSuHqrZU7SHJZLell26HpR5j5Opb/8A1Gq+M8SuE+yL3V8EB2LIk8k2+jUFd17ElzW746fiBTBadb9Z9r/5l3F8IGMVqXJASkSCAJIAAAAAAABBJAAAAAAAJyCJAhGFSnmmufDqfQ/EzMsgKqM96KfPj1NaNeJma1msnViuEa0n++o1H8Zs2gOJ2jl6NjOGXa0Vfftqj6Mk818JfA9RPLfKpHKjZ1VxpYjQf+V5p/gen0Z70Yy96KfigMwAAPL/ACcLceJUnxp4lXeXVJ5o9QPMMEXo+N4pbvRXEad1BdHJpeIHZIqun6jfLJ+DzLTGpBSTi+Ek0+xgRFaliNe0m3GLftZZS5b60l8UzZAEEkAAAAAAAAACAAAAAAAAZGJIAsyFKGbMp5a8kBpW0fWrP3qufhThF/GLNgrt4ZR14tyk+2TcmvFloHF+VZ/9nRj0yvraK7c2ekWayp01ypwXwR5t5QF564wuzWrq3vnWuUaa0fiz09AAAAPOPKLD0S/sMTSypuTtLh9ChPRN9+R6OfK2owWF9aVrWf6SD3X7s17L8QKIvNZrgwcrsBi06lKdncaXdhLzNVPjKK0hPwOrAoy3Z/ZqPwn/ADXxXWbCMJwTTT4MxpTae5Lj/dfvr8+YFrRiWIxcQMQAAAAAAAQAAAAAAEgCYxMoU2y9ZR62Ay3V1soqPo56vs/mTVqZdbfBfi+owiu9vVvmwJAPhbZ456FazqR1rVPoreHTOtPSOXZxA+VgEfTsdr3HGjhtL0eD6HVes8utNnphzHk82f8AQbKEJ61q301aT4uctdfE6cAAAAAA888oWDVbetDGbKOdWilG6pL9PQ6e9H28ExWld0IV6Mt6E13xl0xfJo6ecU000mmmmms00+KaPLsZwitgtxO8tIyq2FaWdzbxzcqT/WQXNfHt4h3BhUpqSyf80+afQyjDMRpXNKNahNVKc1mpL5PkzaApVRx0nqvf/i5dvDsNlMrK1S3fYe79njB93R3AbG6YOBgq+XtJx6160fHo7y6Mk9U01zWoFbRBcRuoCogu3ER5tAVAt82idxAUk5Fyiic10ICqNNlippcQ5dxW6i6Fn8vEC7e6FoUSq9EdXzfsr8+xfAxlm+L05LRd/MySAiMe9vi3xZkDCtVjCLnOSjGKblKTyUUuLbAV60YRlOclGMIuUpN5KMVq2zj9mbSWL33/AFKrFqytG4WUJL62XTWa6/kUOVXHq3maO9TwqlP6atrF3rT9iP2M/E9Os7WFGnClSioQpxUYxWiSQFwAAAAAAABjUgpJxklKMlk01mmuTMgB5vjOy1zh1Wd5hK36U3vXFjJ+rPnKn7sv+PmfT2c2ot71NQk6daH1lvV9StTfXF8V1nanK7UbDW161Wg5W11DWFxRe5NPry4gfQIOLli2J4Y9zEaDu7daK7to5zS5zh09x0WDbQWt5Hetq8KnOKeU49Ti9UB9IwdJccsnzWcX4osAFa3lwln95J/LIyU5covvaJyGQDzr919zRPnfsy/0/mQAJ879mXw/Med+y+9oxAE775LxIbfPLsS/EkZAY7vf26mQyJAjIk+ZjGP2tpHeua9Onyi3nN9kVqzl3tNiGIN08JtJQp55O7uY7qiucYvTxA6fH9oLayhv3FRRb9imvWqVHyjFas5qwwq9xySq3anaYannC2Tync5cHUfSurh8j7Oznk5pUqnpV/VlfXT1cqutOL5JPj8uo7lLLRAU2NnToU40qMFTpwSUYxWSSLwAAAAAAAAAAAAAACJRTTTSaejTWaZyWO+TyxupedjCVtX4qtbt05J83lxOuAHm08Cx2z/s9zSxCkuELlbtXL764vuKf6cVqD3b/DLqg+mdJefh26a5Hp5jOKayaTT6Gs0Bwdlt3htXRXcIS6Y1c6Uk+T3j7dviFGprTrU5/dnGXyZuX+zNjX0q2lGfbBL5HwbjyW4VN5xoOk//ABTcMvAD7SeZJzMvJTar6u6vKf3a9T8zH+q9dGKYgv203/uA6gxlNLi0u1pHNf1XRftYnfy/b1F/uMo+Siyf1la7q/erz1+IH17nGLan9ZcUYZe9UgvxPi3nlAw2m8lcqrL3aMZVW/BH0LXyYYTDX0VT/wDZJyPvWWztlR0pWtGOX2E8vEDgf6bXVw93D8LuK326y81BdqWpdDZ7Hbz+03dOxpvjC3WdTLlvas9LiktEskuhcCQOMwTya2FvJVKkZXVbi6lw3PN88n+Z2NOnGKUYxUYrRRikkl1JGQAAAAAAAAAAAAA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51520" y="2419141"/>
            <a:ext cx="2304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Thread1() {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 x = … ;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y = … ;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83768" y="2419141"/>
            <a:ext cx="2304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Thread2() {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 y = … ;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x = … ;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cxnSp>
        <p:nvCxnSpPr>
          <p:cNvPr id="18" name="직선 연결선 17"/>
          <p:cNvCxnSpPr>
            <a:endCxn id="15" idx="2"/>
          </p:cNvCxnSpPr>
          <p:nvPr/>
        </p:nvCxnSpPr>
        <p:spPr>
          <a:xfrm>
            <a:off x="6948264" y="2419141"/>
            <a:ext cx="0" cy="3212921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폭발 2 15"/>
          <p:cNvSpPr/>
          <p:nvPr/>
        </p:nvSpPr>
        <p:spPr>
          <a:xfrm>
            <a:off x="6012160" y="4869160"/>
            <a:ext cx="1224136" cy="684658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401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1328778" y="3408779"/>
            <a:ext cx="6399658" cy="2891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57250"/>
            <a:ext cx="8229600" cy="81151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Communication Deadlock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8778" y="3437964"/>
            <a:ext cx="32539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2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</a:t>
            </a:r>
            <a:r>
              <a:rPr lang="en-US" altLang="ko-KR" sz="2000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: Thread 1</a:t>
            </a:r>
          </a:p>
          <a:p>
            <a:pPr>
              <a:lnSpc>
                <a:spcPct val="80000"/>
              </a:lnSpc>
            </a:pPr>
            <a:endParaRPr lang="en-US" altLang="ko-K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(m)//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==0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>
              <a:lnSpc>
                <a:spcPct val="80000"/>
              </a:lnSpc>
            </a:pPr>
            <a:endParaRPr lang="en-US" altLang="ko-KR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(m)//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57598" y="3426708"/>
            <a:ext cx="3110746" cy="270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2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</a:t>
            </a:r>
            <a:r>
              <a:rPr lang="en-US" altLang="ko-KR" sz="2000" baseline="-25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2</a:t>
            </a:r>
            <a:r>
              <a:rPr lang="en-US" altLang="ko-KR" sz="2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: Thread 2</a:t>
            </a:r>
          </a:p>
          <a:p>
            <a:pPr>
              <a:lnSpc>
                <a:spcPct val="80000"/>
              </a:lnSpc>
            </a:pPr>
            <a:endParaRPr lang="en-US" altLang="ko-KR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notify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(m)//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==0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notify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(m)//j==1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US" altLang="ko-K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notify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(m)//j==9</a:t>
            </a:r>
          </a:p>
          <a:p>
            <a:pPr>
              <a:lnSpc>
                <a:spcPct val="80000"/>
              </a:lnSpc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(terminate)</a:t>
            </a:r>
          </a:p>
          <a:p>
            <a:pPr algn="ctr">
              <a:lnSpc>
                <a:spcPct val="80000"/>
              </a:lnSpc>
            </a:pPr>
            <a:endParaRPr lang="en-US" altLang="ko-K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AutoShape 2" descr="data:image/jpeg;base64,/9j/4AAQSkZJRgABAQAAAQABAAD/2wCEAAkGBxAQEBAPDw8QDxAODg8PEBAPEA8PDw4PFRQWFhQRFRYYHSggGBolGxUXITIhJSkrLi4uGB8zODMsNygtLisBCgoKDgwMGg8QFzQkHCQsLCwsLCwsLCwsLCwsLCwsLCwsNCw1LCwsLCwsLCwsLC0vLC0sNCwsLCwsMSw3LCwzNP/AABEIAOEA4QMBIgACEQEDEQH/xAAbAAEAAgMBAQAAAAAAAAAAAAAAAQMCBAYHBf/EAEYQAAIBAgMEBQgGBgkFAAAAAAABAgMEBREhBhIxUUFhcYGRBxMUIjJSobEjM2JywdFDU4OS0uEWFzRCRIKiwvAVJGNzsv/EABQBAQAAAAAAAAAAAAAAAAAAAAD/xAAUEQEAAAAAAAAAAAAAAAAAAAAA/9oADAMBAAIRAxEAPwD3EAAAAAAAAAAAAAAAAAAAAAAAAAAAAAAAAAAAAAAAAAAAAAAAAAAAAAAAAAAAAAAAAAAAAAAAAAAAAAAAAAAAAAAAAA1729pUYudapCnFLNuclFJAbAOIvfKTbbzhZ0a99PPL6GH0a6956ZdhozxjHbn6ulbWUH+sbq1Mu7pA9FKK15ShrOpCPbKKPOZbMXtf+14rczT4xovzUezToLKfk/sc86kaleXvVas5N/EDsK+1eH0/bvbdftYv5GpLbzC1/jqHdLM+VR2QsI8LSl/mjvfM2YbP2i4WtBdlOH5AbkdvcLf+Oo/vZGzQ2uw6fsXtB/tEvmfMeBWj421F/s4fka1bZSwnxtKPdBR+QHXUb+jP2K1OX3Zxf4myec1dgLB6wpzpPnSqTi18SqOyNxR1tMUuqXJTl52PxA9LB51C+x624+jX8F0fV1Gbdr5SaUWoX9rXspcN6UXOk395dAHdA1MOxOhcRU6FaFWL6YST8V0G2AAAAAAAAAAAAAAAAANXEcQo29OVWvUjShFZuU2or4nxdrNradlu0acXcXlVfRW1PWeXvz9yPW+vLPI5e32erXdRXOK1PPST3oW0dLej3f3n1sDZu9tLq9bp4VQyp55O8uE40+2EeL+BRb7GxqSVXEK9S+q55/SSapRf2YLRHUUaMYpKKSSWSSWSSLcgNa1s6dOKjThGEVwUYqKNhIyIzAZElU68Vo5LPktX4IwdzyjJ+EfmwNgGt5+Xux75P8iPPT+z/qYG0DV89PlF97Q8/P3Y/vv+EDaBrq45wl3br/HMyVzD3snylnFvxAuK69vCacZwjOL4qSTT8TMnMDlb7YmlvedsqlSxrLVSoyag31x4EUNrcQw9qGJ0PSKHBXdus2lznE6wxnBNNNJp6NPVMDfwjF7e7pqrb1Y1Yv3XrF8muKZvHm2I7JzpVHdYXUdrXWrpr6ir1OPQfZ2V21Vefol5D0W9jo4S0hV64N/IDsAAAAAAAAAAAOO2t2tnTqKxsIxq3tRat607aL/ST/BFm3e08raMLW1SqXt16lKPRBdNSWXBJa+HDPM0tmMAjaQblJ1K9V79etLWVSb49y6EBGz2z0LbeqTlKvc1nvVriprOpJ8dehdR91RJSJAgwqVVHi+PBcW+xdJTUuM/Z4e9/D+fzK4x8Xxb1b7WBZKvJ8Eo9ctX4L8ytxz4ty7Xp4LQsjTLY0wKIw5LLs0MlTNhRMsgNdUifNF+QyAp82R5svAFHmzFwNnIhoDUVJL2c4/d0Xhw+BlGrNcUprmvVl4PR/A2HEwcAJp1Yy4PVcU9Gu1FmZrVKSfFcOD4NdjJjOUePrR55esu1Lj2oDZPjbR7O0b2GU/UqQ1pVo6Tpy6NeXUfXjLpWqZkBzmye1FahWWG4m8qvC3uX7FxHoTfvHfHG7S4DTvaLpz9WcfWpVF7VOa4NFewW0tScpYbfaXlssoyfC4pLhJPpeXiteYHbAAAAABpY1idO0t6txVeUKMHJ9b6F4m6eeeU2o7q4scKi3lWqO4uMv1NPofa9O8DU2KtKledTFbpZ1rtvzSl+ht0/ViuWfHvOwSMaVNRiopZKKSSXQlwMgJbNSpU3/uf/fW+r5k3Ms3uL2Us5vnyh+L6u0xiswJjHMvhTJhAsSAhIyyAAgAAAAAAIAkEACSAAGRg4mZIGvk4vOPD+9Hn1rr+ZfCSazWqZDRWvVl9mT8Jfz+faBsHJbc4bOKp4jbLK5sWqjy41KKecovmdYmJRTTTWaaya5oDcwLFIXdvSuab9WrBS7H0rxN8888ndZ2l5e4VJ+pGXpNsn+rnq4o9DAAAAea4XL0jGsSuHqrZU7SHJZLell26HpR5j5Opb/8A1Gq+M8SuE+yL3V8EB2LIk8k2+jUFd17ElzW746fiBTBadb9Z9r/5l3F8IGMVqXJASkSCAJIAAAAAAABBJAAAAAAAJyCJAhGFSnmmufDqfQ/EzMsgKqM96KfPj1NaNeJma1msnViuEa0n++o1H8Zs2gOJ2jl6NjOGXa0Vfftqj6Mk818JfA9RPLfKpHKjZ1VxpYjQf+V5p/gen0Z70Yy96KfigMwAAPL/ACcLceJUnxp4lXeXVJ5o9QPMMEXo+N4pbvRXEad1BdHJpeIHZIqun6jfLJ+DzLTGpBSTi+Ek0+xgRFaliNe0m3GLftZZS5b60l8UzZAEEkAAAAAAAAACAAAAAAAAZGJIAsyFKGbMp5a8kBpW0fWrP3qufhThF/GLNgrt4ZR14tyk+2TcmvFloHF+VZ/9nRj0yvraK7c2ekWayp01ypwXwR5t5QF564wuzWrq3vnWuUaa0fiz09AAAAPOPKLD0S/sMTSypuTtLh9ChPRN9+R6OfK2owWF9aVrWf6SD3X7s17L8QKIvNZrgwcrsBi06lKdncaXdhLzNVPjKK0hPwOrAoy3Z/ZqPwn/ADXxXWbCMJwTTT4MxpTae5Lj/dfvr8+YFrRiWIxcQMQAAAAAAAQAAAAAAEgCYxMoU2y9ZR62Ay3V1soqPo56vs/mTVqZdbfBfi+owiu9vVvmwJAPhbZ456FazqR1rVPoreHTOtPSOXZxA+VgEfTsdr3HGjhtL0eD6HVes8utNnphzHk82f8AQbKEJ61q301aT4uctdfE6cAAAAAA888oWDVbetDGbKOdWilG6pL9PQ6e9H28ExWld0IV6Mt6E13xl0xfJo6ecU000mmmmms00+KaPLsZwitgtxO8tIyq2FaWdzbxzcqT/WQXNfHt4h3BhUpqSyf80+afQyjDMRpXNKNahNVKc1mpL5PkzaApVRx0nqvf/i5dvDsNlMrK1S3fYe79njB93R3AbG6YOBgq+XtJx6160fHo7y6Mk9U01zWoFbRBcRuoCogu3ER5tAVAt82idxAUk5Fyiic10ICqNNlippcQ5dxW6i6Fn8vEC7e6FoUSq9EdXzfsr8+xfAxlm+L05LRd/MySAiMe9vi3xZkDCtVjCLnOSjGKblKTyUUuLbAV60YRlOclGMIuUpN5KMVq2zj9mbSWL33/AFKrFqytG4WUJL62XTWa6/kUOVXHq3maO9TwqlP6atrF3rT9iP2M/E9Os7WFGnClSioQpxUYxWiSQFwAAAAAAABjUgpJxklKMlk01mmuTMgB5vjOy1zh1Wd5hK36U3vXFjJ+rPnKn7sv+PmfT2c2ot71NQk6daH1lvV9StTfXF8V1nanK7UbDW161Wg5W11DWFxRe5NPry4gfQIOLli2J4Y9zEaDu7daK7to5zS5zh09x0WDbQWt5Hetq8KnOKeU49Ti9UB9IwdJccsnzWcX4osAFa3lwln95J/LIyU5covvaJyGQDzr919zRPnfsy/0/mQAJ879mXw/Med+y+9oxAE775LxIbfPLsS/EkZAY7vf26mQyJAjIk+ZjGP2tpHeua9Onyi3nN9kVqzl3tNiGIN08JtJQp55O7uY7qiucYvTxA6fH9oLayhv3FRRb9imvWqVHyjFas5qwwq9xySq3anaYannC2Tync5cHUfSurh8j7Oznk5pUqnpV/VlfXT1cqutOL5JPj8uo7lLLRAU2NnToU40qMFTpwSUYxWSSLwAAAAAAAAAAAAAACJRTTTSaejTWaZyWO+TyxupedjCVtX4qtbt05J83lxOuAHm08Cx2z/s9zSxCkuELlbtXL764vuKf6cVqD3b/DLqg+mdJefh26a5Hp5jOKayaTT6Gs0Bwdlt3htXRXcIS6Y1c6Uk+T3j7dviFGprTrU5/dnGXyZuX+zNjX0q2lGfbBL5HwbjyW4VN5xoOk//ABTcMvAD7SeZJzMvJTar6u6vKf3a9T8zH+q9dGKYgv203/uA6gxlNLi0u1pHNf1XRftYnfy/b1F/uMo+Siyf1la7q/erz1+IH17nGLan9ZcUYZe9UgvxPi3nlAw2m8lcqrL3aMZVW/BH0LXyYYTDX0VT/wDZJyPvWWztlR0pWtGOX2E8vEDgf6bXVw93D8LuK326y81BdqWpdDZ7Hbz+03dOxpvjC3WdTLlvas9LiktEskuhcCQOMwTya2FvJVKkZXVbi6lw3PN88n+Z2NOnGKUYxUYrRRikkl1JGQAAAAAAAAAAAAAAAAAAAAAAAAAAAAAAAAAAAAAAAAAAAAAAAAAAAAAAAAAAAAAAAAAAAAAAAAAAA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115616" y="1812593"/>
            <a:ext cx="34563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Thread1() {</a:t>
            </a: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...</a:t>
            </a: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=0;i&lt;10;i++){</a:t>
            </a:r>
          </a:p>
          <a:p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 ;}</a:t>
            </a: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16016" y="1812593"/>
            <a:ext cx="3744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Thread2() {</a:t>
            </a: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 ...</a:t>
            </a: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(j=0;j&lt;10;j++){</a:t>
            </a: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notify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  <p:cxnSp>
        <p:nvCxnSpPr>
          <p:cNvPr id="18" name="직선 연결선 17"/>
          <p:cNvCxnSpPr>
            <a:endCxn id="15" idx="2"/>
          </p:cNvCxnSpPr>
          <p:nvPr/>
        </p:nvCxnSpPr>
        <p:spPr>
          <a:xfrm flipH="1">
            <a:off x="4528607" y="3436217"/>
            <a:ext cx="28992" cy="2864069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폭발 2 15"/>
          <p:cNvSpPr/>
          <p:nvPr/>
        </p:nvSpPr>
        <p:spPr>
          <a:xfrm>
            <a:off x="3779912" y="6057713"/>
            <a:ext cx="1224136" cy="467631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73075" y="1393612"/>
            <a:ext cx="3162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2800" dirty="0" smtClean="0">
                <a:latin typeface="Calibri" panose="020F0502020204030204" pitchFamily="34" charset="0"/>
              </a:rPr>
              <a:t>Lost notify</a:t>
            </a:r>
            <a:endParaRPr lang="ko-KR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61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Finding Deadlock Bugs is Difficult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en-US" altLang="ko-KR" dirty="0" smtClean="0">
                <a:latin typeface="Calibri" panose="020F0502020204030204" pitchFamily="34" charset="0"/>
              </a:rPr>
              <a:t>A deadlock bug induces deadlock situations </a:t>
            </a:r>
            <a:r>
              <a:rPr lang="en-US" altLang="ko-KR" b="1" dirty="0" smtClean="0">
                <a:latin typeface="Calibri" panose="020F0502020204030204" pitchFamily="34" charset="0"/>
              </a:rPr>
              <a:t>only under certain thread schedules</a:t>
            </a:r>
          </a:p>
          <a:p>
            <a:pPr>
              <a:spcBef>
                <a:spcPts val="3000"/>
              </a:spcBef>
            </a:pPr>
            <a:r>
              <a:rPr lang="en-US" altLang="ko-KR" dirty="0" smtClean="0">
                <a:latin typeface="Calibri" panose="020F0502020204030204" pitchFamily="34" charset="0"/>
              </a:rPr>
              <a:t>Systems software creates a </a:t>
            </a:r>
            <a:r>
              <a:rPr lang="en-US" altLang="ko-KR" b="1" dirty="0" smtClean="0">
                <a:latin typeface="Calibri" panose="020F0502020204030204" pitchFamily="34" charset="0"/>
              </a:rPr>
              <a:t>massive number of locks </a:t>
            </a:r>
            <a:r>
              <a:rPr lang="en-US" altLang="ko-KR" dirty="0" smtClean="0">
                <a:latin typeface="Calibri" panose="020F0502020204030204" pitchFamily="34" charset="0"/>
              </a:rPr>
              <a:t>for fine-grained concurrency controls</a:t>
            </a:r>
          </a:p>
          <a:p>
            <a:pPr>
              <a:spcBef>
                <a:spcPts val="3000"/>
              </a:spcBef>
            </a:pPr>
            <a:r>
              <a:rPr lang="en-US" altLang="ko-KR" b="1" dirty="0" smtClean="0">
                <a:latin typeface="Calibri" panose="020F0502020204030204" pitchFamily="34" charset="0"/>
              </a:rPr>
              <a:t>Function caller-</a:t>
            </a:r>
            <a:r>
              <a:rPr lang="en-US" altLang="ko-KR" b="1" dirty="0" err="1" smtClean="0">
                <a:latin typeface="Calibri" panose="020F0502020204030204" pitchFamily="34" charset="0"/>
              </a:rPr>
              <a:t>callee</a:t>
            </a:r>
            <a:r>
              <a:rPr lang="en-US" altLang="ko-KR" b="1" dirty="0" smtClean="0">
                <a:latin typeface="Calibri" panose="020F0502020204030204" pitchFamily="34" charset="0"/>
              </a:rPr>
              <a:t> relation</a:t>
            </a:r>
            <a:r>
              <a:rPr lang="en-US" altLang="ko-KR" dirty="0" smtClean="0">
                <a:latin typeface="Calibri" panose="020F0502020204030204" pitchFamily="34" charset="0"/>
              </a:rPr>
              <a:t> complicates </a:t>
            </a:r>
            <a:br>
              <a:rPr lang="en-US" altLang="ko-KR" dirty="0" smtClean="0">
                <a:latin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</a:rPr>
              <a:t>the reasoning about possible nested </a:t>
            </a:r>
            <a:r>
              <a:rPr lang="en-US" altLang="ko-KR" dirty="0" err="1" smtClean="0">
                <a:latin typeface="Calibri" panose="020F0502020204030204" pitchFamily="34" charset="0"/>
              </a:rPr>
              <a:t>lockings</a:t>
            </a:r>
            <a:endParaRPr lang="en-US" altLang="ko-KR" dirty="0" smtClean="0">
              <a:latin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42B8-9635-4AEB-9C6B-418D9B129D3E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CS492B Analysis of Concurrent Programs, Prof. Moonzoo Kim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07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2731</Words>
  <Application>Microsoft Office PowerPoint</Application>
  <PresentationFormat>화면 슬라이드 쇼(4:3)</PresentationFormat>
  <Paragraphs>771</Paragraphs>
  <Slides>32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3" baseType="lpstr">
      <vt:lpstr>Office 테마</vt:lpstr>
      <vt:lpstr>Deadlock Bug Detection Techniques</vt:lpstr>
      <vt:lpstr>Bug Detection Techniques for Concurrent Programs</vt:lpstr>
      <vt:lpstr>Deadlock Bugs Frequently Occur in Real World</vt:lpstr>
      <vt:lpstr>Deadlock Bugs Frequently Occur in Real World</vt:lpstr>
      <vt:lpstr>Deadlock</vt:lpstr>
      <vt:lpstr>Resource Deadlock</vt:lpstr>
      <vt:lpstr>Resource Deadlock in Concurrent Programs</vt:lpstr>
      <vt:lpstr>Communication Deadlock</vt:lpstr>
      <vt:lpstr>Finding Deadlock Bugs is Difficult</vt:lpstr>
      <vt:lpstr>Bug Detection Approach</vt:lpstr>
      <vt:lpstr>Basic Potential Deadlock Detection</vt:lpstr>
      <vt:lpstr>Cyclic Deadlock Detection Example (1/2)</vt:lpstr>
      <vt:lpstr>Cyclic Deadlock Detection Example (2/2)</vt:lpstr>
      <vt:lpstr>Basic Deadlock Prediction Technique</vt:lpstr>
      <vt:lpstr>Potential Cyclic Deadlock Detection Example</vt:lpstr>
      <vt:lpstr>Basic Deadlock Prediction Technique</vt:lpstr>
      <vt:lpstr>False Positive Example#1 – Single Thread Cycle</vt:lpstr>
      <vt:lpstr>False Positive Example#2: Gate Lock</vt:lpstr>
      <vt:lpstr>False Positive Example#3: Thread Creation</vt:lpstr>
      <vt:lpstr>GoodLock Algorithm[Agarwal, IBM 10]</vt:lpstr>
      <vt:lpstr>Thread Segment Graph Example</vt:lpstr>
      <vt:lpstr>Extended Lock Graph</vt:lpstr>
      <vt:lpstr>Potential Deadlock Detection</vt:lpstr>
      <vt:lpstr>Thread Creation Example Revisit</vt:lpstr>
      <vt:lpstr>Revising Singe Thread Cycle Example</vt:lpstr>
      <vt:lpstr>Revising Gate Lock Example</vt:lpstr>
      <vt:lpstr>Detecting Potential Deadlock  with Wait/Notify, Semaphore, etc*</vt:lpstr>
      <vt:lpstr>Correct Execution Scenario</vt:lpstr>
      <vt:lpstr>Another Correct Execution Scenario</vt:lpstr>
      <vt:lpstr>Deadlock Execution Scenario</vt:lpstr>
      <vt:lpstr>CHECKMATE: Trace Program Model Checking</vt:lpstr>
      <vt:lpstr>Trace Program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hongshin</dc:creator>
  <cp:lastModifiedBy>hongshin</cp:lastModifiedBy>
  <cp:revision>163</cp:revision>
  <cp:lastPrinted>2014-05-09T05:44:14Z</cp:lastPrinted>
  <dcterms:created xsi:type="dcterms:W3CDTF">2014-04-08T00:32:52Z</dcterms:created>
  <dcterms:modified xsi:type="dcterms:W3CDTF">2014-05-14T05:52:25Z</dcterms:modified>
</cp:coreProperties>
</file>