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256" r:id="rId3"/>
    <p:sldId id="280" r:id="rId4"/>
    <p:sldId id="258" r:id="rId5"/>
    <p:sldId id="273" r:id="rId6"/>
    <p:sldId id="281" r:id="rId7"/>
    <p:sldId id="264" r:id="rId8"/>
    <p:sldId id="259" r:id="rId9"/>
    <p:sldId id="283" r:id="rId10"/>
    <p:sldId id="293" r:id="rId11"/>
    <p:sldId id="282" r:id="rId12"/>
    <p:sldId id="287" r:id="rId13"/>
    <p:sldId id="292" r:id="rId14"/>
    <p:sldId id="288" r:id="rId15"/>
    <p:sldId id="294" r:id="rId16"/>
    <p:sldId id="289" r:id="rId17"/>
    <p:sldId id="290" r:id="rId18"/>
    <p:sldId id="291" r:id="rId19"/>
    <p:sldId id="295" r:id="rId20"/>
    <p:sldId id="275" r:id="rId21"/>
    <p:sldId id="263" r:id="rId22"/>
    <p:sldId id="257" r:id="rId23"/>
    <p:sldId id="266" r:id="rId24"/>
    <p:sldId id="265" r:id="rId25"/>
    <p:sldId id="296" r:id="rId26"/>
    <p:sldId id="267" r:id="rId27"/>
    <p:sldId id="270" r:id="rId28"/>
    <p:sldId id="268" r:id="rId29"/>
    <p:sldId id="277" r:id="rId30"/>
    <p:sldId id="278" r:id="rId31"/>
    <p:sldId id="279" r:id="rId32"/>
    <p:sldId id="271" r:id="rId33"/>
    <p:sldId id="272" r:id="rId34"/>
    <p:sldId id="284" r:id="rId35"/>
    <p:sldId id="285" r:id="rId36"/>
    <p:sldId id="276" r:id="rId3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65" autoAdjust="0"/>
    <p:restoredTop sz="94660"/>
  </p:normalViewPr>
  <p:slideViewPr>
    <p:cSldViewPr showGuides="1">
      <p:cViewPr>
        <p:scale>
          <a:sx n="122" d="100"/>
          <a:sy n="122" d="100"/>
        </p:scale>
        <p:origin x="-10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F3010-6B8E-45AB-87C4-4397CA1C82FD}" type="datetimeFigureOut">
              <a:rPr lang="ko-KR" altLang="en-US" smtClean="0"/>
              <a:t>2014-06-09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476CF-E040-428B-B4A0-ED37EADAEC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0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545-FAE1-4B0C-A7F3-073D7FD0D943}" type="datetime1">
              <a:rPr lang="ko-KR" altLang="en-US" smtClean="0"/>
              <a:t>2014-06-09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77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E995-E49A-4122-98A2-C70E33B75B08}" type="datetime1">
              <a:rPr lang="ko-KR" altLang="en-US" smtClean="0"/>
              <a:t>2014-06-09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58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5A57-F743-4676-B6DC-1CEA237FE915}" type="datetime1">
              <a:rPr lang="ko-KR" altLang="en-US" smtClean="0"/>
              <a:t>2014-06-09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242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2130425"/>
            <a:ext cx="6429420" cy="1470025"/>
          </a:xfrm>
        </p:spPr>
        <p:txBody>
          <a:bodyPr/>
          <a:lstStyle>
            <a:lvl1pPr>
              <a:defRPr sz="2800">
                <a:solidFill>
                  <a:srgbClr val="003399"/>
                </a:solidFill>
                <a:latin typeface="+mj-lt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001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85E1-59BA-441B-B41F-9F47D45D71B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Random Testing of Concurrent Programs, Prof. Moonzoo Kim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8AEC-0EBD-4D08-946B-2BA73178EF5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43108" y="714356"/>
            <a:ext cx="5917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003399"/>
                </a:solidFill>
                <a:latin typeface="Arial"/>
              </a:rPr>
              <a:t>CS492B </a:t>
            </a:r>
            <a:br>
              <a:rPr lang="en-US" altLang="ko-KR" sz="2800" b="1" dirty="0" smtClean="0">
                <a:solidFill>
                  <a:srgbClr val="003399"/>
                </a:solidFill>
                <a:latin typeface="Arial"/>
              </a:rPr>
            </a:br>
            <a:r>
              <a:rPr lang="en-US" altLang="ko-KR" sz="2800" b="1" dirty="0" smtClean="0">
                <a:solidFill>
                  <a:srgbClr val="003399"/>
                </a:solidFill>
                <a:latin typeface="Arial"/>
              </a:rPr>
              <a:t>Analysis of Concurrent Programs</a:t>
            </a:r>
            <a:endParaRPr lang="ko-KR" altLang="en-US" sz="2800" b="1" dirty="0">
              <a:solidFill>
                <a:srgbClr val="003399"/>
              </a:solidFill>
              <a:latin typeface="Arial"/>
            </a:endParaRPr>
          </a:p>
        </p:txBody>
      </p:sp>
      <p:pic>
        <p:nvPicPr>
          <p:cNvPr id="9" name="Picture 8" descr="amd_barcelona_die_shot_mediu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1296254" cy="12858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00034" y="714356"/>
            <a:ext cx="285752" cy="1285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8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71504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86DD-0C60-4CD6-BFFE-1ABCBD465DF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Random Testing of Concurrent Programs, Prof. Moonzoo Kim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8AEC-0EBD-4D08-946B-2BA73178EF5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 userDrawn="1"/>
        </p:nvSpPr>
        <p:spPr bwMode="auto">
          <a:xfrm>
            <a:off x="500034" y="642918"/>
            <a:ext cx="8229600" cy="0"/>
          </a:xfrm>
          <a:prstGeom prst="line">
            <a:avLst/>
          </a:prstGeom>
          <a:noFill/>
          <a:ln w="762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5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500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500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51B-5D26-4ADD-92F4-EC641A2AD33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Random Testing of Concurrent Programs, Prof. Moonzoo Kim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8AEC-0EBD-4D08-946B-2BA73178EF5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 userDrawn="1"/>
        </p:nvSpPr>
        <p:spPr bwMode="auto">
          <a:xfrm>
            <a:off x="500034" y="857232"/>
            <a:ext cx="8229600" cy="0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5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5459-BA35-4DF4-A20C-8ECFC769ABE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Random Testing of Concurrent Programs, Prof. Moonzoo Kim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8AEC-0EBD-4D08-946B-2BA73178EF5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>
            <a:off x="500034" y="857232"/>
            <a:ext cx="8229600" cy="0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46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172C-6F6B-4B8A-B04F-A7797D315AF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Random Testing of Concurrent Programs, Prof. Moonzoo Kim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8AEC-0EBD-4D08-946B-2BA73178EF5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30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2425" y="341313"/>
            <a:ext cx="7648575" cy="8318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090613" y="1314450"/>
            <a:ext cx="3376612" cy="46783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9625" y="1314450"/>
            <a:ext cx="3378200" cy="46783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828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C317B0-2E9A-4B0C-8FA0-73A26B1B6BD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2014-06-09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Random Testing of Concurrent Programs, Prof. Moonzoo Kim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772400" y="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L24-</a:t>
            </a:r>
            <a:fld id="{D68BA281-C415-4EFF-BB7B-1F43A2FB4DF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8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F426-F9C0-4AA7-B038-6DEF2C09404B}" type="datetime1">
              <a:rPr lang="ko-KR" altLang="en-US" smtClean="0"/>
              <a:t>2014-06-09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52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CA66-5A74-4B1A-9D62-CAC01E0ABC94}" type="datetime1">
              <a:rPr lang="ko-KR" altLang="en-US" smtClean="0"/>
              <a:t>2014-06-09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73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4ECE-8F4B-4084-A9A0-1374B4BFF14F}" type="datetime1">
              <a:rPr lang="ko-KR" altLang="en-US" smtClean="0"/>
              <a:t>2014-06-09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36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0ABF-40B5-4ECD-B43A-FB682D8B1204}" type="datetime1">
              <a:rPr lang="ko-KR" altLang="en-US" smtClean="0"/>
              <a:t>2014-06-09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80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5C8A-AB1A-434B-8CC7-50FD075E76BF}" type="datetime1">
              <a:rPr lang="ko-KR" altLang="en-US" smtClean="0"/>
              <a:t>2014-06-09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77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94B8-9E35-4EC8-BF82-E7C82414AD4F}" type="datetime1">
              <a:rPr lang="ko-KR" altLang="en-US" smtClean="0"/>
              <a:t>2014-06-09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103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54BEE-89CD-4E9F-8594-6E0717FBC4B9}" type="datetime1">
              <a:rPr lang="ko-KR" altLang="en-US" smtClean="0"/>
              <a:t>2014-06-09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78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4F85-1334-41CD-B6D6-1239D631D220}" type="datetime1">
              <a:rPr lang="ko-KR" altLang="en-US" smtClean="0"/>
              <a:t>2014-06-09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484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1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02AEC6-C89B-4779-8969-D207741102B7}" type="datetime1">
              <a:rPr lang="ko-KR" altLang="en-US" smtClean="0"/>
              <a:t>2014-06-09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468512" y="6356350"/>
            <a:ext cx="620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26A8B-6D06-484E-86F6-B8BCFB97E6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15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8229600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0834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2C314-1141-4DB2-AE24-86764FA5EA3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2014-06-09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0834"/>
            <a:ext cx="2895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Random Testing of Concurrent Programs, Prof. Moonzoo Kim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0834"/>
            <a:ext cx="213360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8AEC-0EBD-4D08-946B-2BA73178EF5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KAIST_뒷배경 흰색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8116" y="142852"/>
            <a:ext cx="1285884" cy="357190"/>
          </a:xfrm>
          <a:prstGeom prst="rect">
            <a:avLst/>
          </a:prstGeom>
        </p:spPr>
      </p:pic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428596" y="6643710"/>
            <a:ext cx="8229600" cy="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2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3200" b="1" kern="1200"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39091" y="1798274"/>
            <a:ext cx="7065818" cy="2367490"/>
          </a:xfrm>
        </p:spPr>
        <p:txBody>
          <a:bodyPr>
            <a:noAutofit/>
          </a:bodyPr>
          <a:lstStyle/>
          <a:p>
            <a:r>
              <a:rPr lang="en-US" altLang="ko-KR" sz="4800" dirty="0" smtClean="0"/>
              <a:t>Random Testing of </a:t>
            </a:r>
            <a:br>
              <a:rPr lang="en-US" altLang="ko-KR" sz="4800" dirty="0" smtClean="0"/>
            </a:br>
            <a:r>
              <a:rPr lang="en-US" altLang="ko-KR" sz="4800" dirty="0" smtClean="0"/>
              <a:t>Concurrent Programs</a:t>
            </a:r>
            <a:endParaRPr lang="ko-KR" altLang="en-US" sz="4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Prof.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Moonzoo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Kim</a:t>
            </a:r>
          </a:p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 Science, KAIST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1369048" y="596280"/>
            <a:ext cx="6400800" cy="60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CS492B Analysis of Concurrent Programs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50304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Random Noise Injection Technique </a:t>
            </a:r>
            <a:r>
              <a:rPr lang="en-US" altLang="ko-KR" sz="3600" i="1" dirty="0" err="1" smtClean="0"/>
              <a:t>Rstest</a:t>
            </a:r>
            <a:r>
              <a:rPr lang="en-US" altLang="ko-KR" sz="3600" i="1" dirty="0" smtClean="0"/>
              <a:t> </a:t>
            </a:r>
            <a:r>
              <a:rPr lang="en-US" altLang="ko-KR" sz="3600" baseline="30000" dirty="0" smtClean="0"/>
              <a:t>*</a:t>
            </a:r>
            <a:endParaRPr lang="ko-KR" altLang="en-US" sz="3600" baseline="30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9208" y="1844823"/>
            <a:ext cx="8435280" cy="3744417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Insert a scheduling probe right before every shared variable access and blocking synchronization operation (e.g. lock, wait)</a:t>
            </a:r>
          </a:p>
          <a:p>
            <a:pPr lvl="1"/>
            <a:r>
              <a:rPr lang="en-US" altLang="ko-KR" sz="2400" dirty="0" smtClean="0"/>
              <a:t>Scheduling probe: i</a:t>
            </a:r>
            <a:r>
              <a:rPr lang="en-US" altLang="ko-KR" sz="2600" dirty="0" smtClean="0"/>
              <a:t>nject </a:t>
            </a:r>
            <a:r>
              <a:rPr lang="en-US" altLang="ko-K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yield()</a:t>
            </a:r>
            <a:r>
              <a:rPr lang="en-US" altLang="ko-KR" sz="2600" dirty="0" smtClean="0"/>
              <a:t> </a:t>
            </a:r>
            <a:r>
              <a:rPr lang="en-US" altLang="ko-KR" sz="2600" dirty="0" smtClean="0"/>
              <a:t>with a given probability</a:t>
            </a:r>
          </a:p>
          <a:p>
            <a:endParaRPr lang="en-US" altLang="ko-KR" sz="1400" dirty="0" smtClean="0"/>
          </a:p>
          <a:p>
            <a:r>
              <a:rPr lang="en-US" altLang="ko-KR" sz="2800" dirty="0" smtClean="0"/>
              <a:t>Do not use </a:t>
            </a:r>
            <a:r>
              <a:rPr lang="en-US" altLang="ko-KR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sleep()</a:t>
            </a:r>
            <a:r>
              <a:rPr lang="en-US" altLang="ko-KR" sz="2800" dirty="0" smtClean="0">
                <a:cs typeface="Courier New" panose="02070309020205020404" pitchFamily="49" charset="0"/>
              </a:rPr>
              <a:t> </a:t>
            </a:r>
            <a:r>
              <a:rPr lang="en-US" altLang="ko-KR" sz="2800" dirty="0" smtClean="0"/>
              <a:t>since </a:t>
            </a:r>
            <a:r>
              <a:rPr lang="en-US" altLang="ko-KR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sleep()</a:t>
            </a:r>
            <a:r>
              <a:rPr lang="en-US" altLang="ko-KR" sz="2800" dirty="0" smtClean="0"/>
              <a:t> makes a target program slow which degrades testing efficiency</a:t>
            </a:r>
            <a:endParaRPr lang="en-US" altLang="ko-KR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5661248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aseline="30000" dirty="0" smtClean="0">
                <a:latin typeface="Calibri" panose="020F0502020204030204" pitchFamily="34" charset="0"/>
              </a:rPr>
              <a:t>*</a:t>
            </a:r>
            <a:r>
              <a:rPr lang="en-US" altLang="ko-KR" sz="1400" dirty="0" smtClean="0">
                <a:latin typeface="Calibri" panose="020F0502020204030204" pitchFamily="34" charset="0"/>
              </a:rPr>
              <a:t>S. D. </a:t>
            </a:r>
            <a:r>
              <a:rPr lang="en-US" altLang="ko-KR" sz="1400" dirty="0" err="1" smtClean="0">
                <a:latin typeface="Calibri" panose="020F0502020204030204" pitchFamily="34" charset="0"/>
              </a:rPr>
              <a:t>Stoller</a:t>
            </a:r>
            <a:r>
              <a:rPr lang="en-US" altLang="ko-KR" sz="1400" dirty="0" smtClean="0">
                <a:latin typeface="Calibri" panose="020F0502020204030204" pitchFamily="34" charset="0"/>
              </a:rPr>
              <a:t>: Testing Concurrent Java Programs using Randomized Scheduling, Runtime Verification, 2003</a:t>
            </a:r>
            <a:endParaRPr lang="ko-KR" alt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Explicit Timing Noise Used for Unit Testing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340768"/>
            <a:ext cx="4314620" cy="4523290"/>
          </a:xfrm>
        </p:spPr>
        <p:txBody>
          <a:bodyPr>
            <a:normAutofit/>
          </a:bodyPr>
          <a:lstStyle/>
          <a:p>
            <a:r>
              <a:rPr lang="en-US" altLang="ko-KR" sz="2600" dirty="0" smtClean="0"/>
              <a:t>Unit test cases of real-world multithreaded programs often use explicit timing noise to enforce certain ordering of operations  </a:t>
            </a:r>
          </a:p>
          <a:p>
            <a:endParaRPr lang="en-US" altLang="ko-KR" sz="1200" dirty="0"/>
          </a:p>
          <a:p>
            <a:r>
              <a:rPr lang="en-US" altLang="ko-KR" sz="2600" dirty="0" smtClean="0"/>
              <a:t>Limitation</a:t>
            </a:r>
          </a:p>
          <a:p>
            <a:pPr lvl="1"/>
            <a:r>
              <a:rPr lang="en-US" altLang="ko-KR" sz="2200" dirty="0" smtClean="0"/>
              <a:t>No guarantee that intended ordering is exercised in any circumstances</a:t>
            </a:r>
          </a:p>
          <a:p>
            <a:pPr lvl="1"/>
            <a:r>
              <a:rPr lang="en-US" altLang="ko-KR" sz="2200" dirty="0" smtClean="0"/>
              <a:t>Low efficiency</a:t>
            </a:r>
            <a:endParaRPr lang="ko-KR" altLang="en-US" sz="22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69696" y="6021288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Calibri" panose="020F0502020204030204" pitchFamily="34" charset="0"/>
              </a:rPr>
              <a:t>V. </a:t>
            </a:r>
            <a:r>
              <a:rPr lang="en-US" altLang="ko-KR" sz="1600" dirty="0" err="1" smtClean="0">
                <a:latin typeface="Calibri" panose="020F0502020204030204" pitchFamily="34" charset="0"/>
              </a:rPr>
              <a:t>Jagannath</a:t>
            </a:r>
            <a:r>
              <a:rPr lang="en-US" altLang="ko-KR" sz="1600" dirty="0" smtClean="0">
                <a:latin typeface="Calibri" panose="020F0502020204030204" pitchFamily="34" charset="0"/>
              </a:rPr>
              <a:t> </a:t>
            </a:r>
            <a:r>
              <a:rPr lang="en-US" altLang="ko-KR" sz="1600" i="1" dirty="0" smtClean="0">
                <a:latin typeface="Calibri" panose="020F0502020204030204" pitchFamily="34" charset="0"/>
              </a:rPr>
              <a:t>et al</a:t>
            </a:r>
            <a:r>
              <a:rPr lang="en-US" altLang="ko-KR" sz="1600" dirty="0" smtClean="0">
                <a:latin typeface="Calibri" panose="020F0502020204030204" pitchFamily="34" charset="0"/>
              </a:rPr>
              <a:t>.: Improved Multithreaded Unit Testing, ACM SIGSOFT FSE, 2011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54" y="1340768"/>
            <a:ext cx="3945430" cy="430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5580112" y="3056326"/>
            <a:ext cx="1800200" cy="261847"/>
          </a:xfrm>
          <a:prstGeom prst="round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4932040" y="3959241"/>
            <a:ext cx="1800200" cy="261847"/>
          </a:xfrm>
          <a:prstGeom prst="round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5641467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Calibri" panose="020F0502020204030204" pitchFamily="34" charset="0"/>
              </a:rPr>
              <a:t>&lt;A </a:t>
            </a:r>
            <a:r>
              <a:rPr lang="en-US" altLang="ko-KR" sz="1600" dirty="0" err="1" smtClean="0">
                <a:latin typeface="Calibri" panose="020F0502020204030204" pitchFamily="34" charset="0"/>
              </a:rPr>
              <a:t>JUnit</a:t>
            </a:r>
            <a:r>
              <a:rPr lang="en-US" altLang="ko-KR" sz="1600" dirty="0" smtClean="0">
                <a:latin typeface="Calibri" panose="020F0502020204030204" pitchFamily="34" charset="0"/>
              </a:rPr>
              <a:t> test case of </a:t>
            </a:r>
            <a:r>
              <a:rPr lang="en-US" altLang="ko-KR" sz="1600" dirty="0" err="1" smtClean="0">
                <a:latin typeface="Calibri" panose="020F0502020204030204" pitchFamily="34" charset="0"/>
              </a:rPr>
              <a:t>ArrayBlockingQueue</a:t>
            </a:r>
            <a:r>
              <a:rPr lang="en-US" altLang="ko-KR" sz="1600" dirty="0" smtClean="0">
                <a:latin typeface="Calibri" panose="020F0502020204030204" pitchFamily="34" charset="0"/>
              </a:rPr>
              <a:t>&gt;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1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Limitation of Noise-injection Techniques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5504" y="1530607"/>
            <a:ext cx="8280920" cy="189839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Difficult to predict best-performing noise configuration </a:t>
            </a:r>
            <a:br>
              <a:rPr lang="en-US" altLang="ko-KR" sz="2400" dirty="0" smtClean="0"/>
            </a:br>
            <a:r>
              <a:rPr lang="en-US" altLang="ko-KR" sz="2400" dirty="0" smtClean="0"/>
              <a:t>(e.g. injection probability, sleeping duration )</a:t>
            </a:r>
          </a:p>
          <a:p>
            <a:r>
              <a:rPr lang="en-US" altLang="ko-KR" sz="2400" dirty="0" smtClean="0"/>
              <a:t>Timing noise makes a target program slow, which degrades testing efficiency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694" y="3904253"/>
            <a:ext cx="4370546" cy="254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32240" y="60840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Testing time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454" y="3905994"/>
            <a:ext cx="193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latin typeface="Calibri" panose="020F0502020204030204" pitchFamily="34" charset="0"/>
              </a:rPr>
              <a:t>Concurrency coverage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535" y="3460938"/>
            <a:ext cx="6268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Calibri" panose="020F0502020204030204" pitchFamily="34" charset="0"/>
              </a:rPr>
              <a:t>E.g. Random testing result with </a:t>
            </a:r>
            <a:r>
              <a:rPr lang="en-US" altLang="ko-KR" sz="2000" dirty="0" err="1" smtClean="0">
                <a:latin typeface="Calibri" panose="020F0502020204030204" pitchFamily="34" charset="0"/>
              </a:rPr>
              <a:t>ArrayList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  <p:sp>
        <p:nvSpPr>
          <p:cNvPr id="10" name="왼쪽 중괄호 9"/>
          <p:cNvSpPr/>
          <p:nvPr/>
        </p:nvSpPr>
        <p:spPr>
          <a:xfrm flipH="1">
            <a:off x="6732240" y="4180611"/>
            <a:ext cx="288032" cy="99818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020272" y="4079859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anose="020F0502020204030204" pitchFamily="34" charset="0"/>
              </a:rPr>
              <a:t>Techniques  with</a:t>
            </a:r>
          </a:p>
          <a:p>
            <a:r>
              <a:rPr lang="en-US" altLang="ko-KR" b="1" dirty="0" smtClean="0">
                <a:latin typeface="Calibri" panose="020F0502020204030204" pitchFamily="34" charset="0"/>
              </a:rPr>
              <a:t>different </a:t>
            </a:r>
          </a:p>
          <a:p>
            <a:r>
              <a:rPr lang="en-US" altLang="ko-KR" b="1" dirty="0" smtClean="0">
                <a:latin typeface="Calibri" panose="020F0502020204030204" pitchFamily="34" charset="0"/>
              </a:rPr>
              <a:t>noise configuration</a:t>
            </a:r>
            <a:endParaRPr lang="ko-KR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Randomized Scheduling 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1376" y="1484784"/>
            <a:ext cx="8686800" cy="460851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Idea: make a thread scheduler to </a:t>
            </a:r>
            <a:r>
              <a:rPr lang="en-US" altLang="ko-KR" sz="2400" dirty="0" smtClean="0">
                <a:solidFill>
                  <a:srgbClr val="0033CC"/>
                </a:solidFill>
              </a:rPr>
              <a:t>select a thread to run randomly  </a:t>
            </a:r>
            <a:r>
              <a:rPr lang="en-US" altLang="ko-KR" sz="2400" dirty="0" smtClean="0"/>
              <a:t>to generate various executions</a:t>
            </a:r>
          </a:p>
          <a:p>
            <a:r>
              <a:rPr lang="en-US" altLang="ko-KR" sz="2400" dirty="0" smtClean="0"/>
              <a:t>Algorithm</a:t>
            </a:r>
            <a:endParaRPr lang="en-US" altLang="ko-KR" sz="2400" dirty="0"/>
          </a:p>
          <a:p>
            <a:pPr marL="720000" indent="-457200">
              <a:buFont typeface="+mj-lt"/>
              <a:buAutoNum type="arabicPeriod"/>
            </a:pPr>
            <a:r>
              <a:rPr lang="en-US" altLang="ko-KR" sz="2400" dirty="0" smtClean="0"/>
              <a:t>Instrument a target program to invoke scheduling probe before every shared memory access and sync. operation</a:t>
            </a:r>
          </a:p>
          <a:p>
            <a:pPr marL="720000" indent="-457200">
              <a:buFont typeface="+mj-lt"/>
              <a:buAutoNum type="arabicPeriod"/>
            </a:pPr>
            <a:r>
              <a:rPr lang="en-US" altLang="ko-KR" sz="2400" dirty="0" smtClean="0"/>
              <a:t>When scheduling probe is invoked, the probe intentionally pauses the current thread</a:t>
            </a:r>
          </a:p>
          <a:p>
            <a:pPr marL="720000" indent="-457200">
              <a:buFont typeface="+mj-lt"/>
              <a:buAutoNum type="arabicPeriod"/>
            </a:pPr>
            <a:r>
              <a:rPr lang="en-US" altLang="ko-KR" sz="2400" dirty="0" smtClean="0"/>
              <a:t>When </a:t>
            </a:r>
            <a:r>
              <a:rPr lang="en-US" altLang="ko-KR" sz="2400" dirty="0" smtClean="0">
                <a:solidFill>
                  <a:srgbClr val="FF0000"/>
                </a:solidFill>
              </a:rPr>
              <a:t>all</a:t>
            </a:r>
            <a:r>
              <a:rPr lang="en-US" altLang="ko-KR" sz="2400" dirty="0" smtClean="0"/>
              <a:t> enabled threads are paused by the probe, a schedule decision algorithm randomly picks a paused thread, and resumes its execution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Random Testing of Concurrent Programs, Prof. </a:t>
            </a:r>
            <a:r>
              <a:rPr lang="en-US" altLang="ko-KR" dirty="0" err="1" smtClean="0"/>
              <a:t>Moonzoo</a:t>
            </a:r>
            <a:r>
              <a:rPr lang="en-US" altLang="ko-KR" dirty="0" smtClean="0"/>
              <a:t> Kim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4291" y="5877272"/>
            <a:ext cx="7855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Calibri" panose="020F0502020204030204" pitchFamily="34" charset="0"/>
              </a:rPr>
              <a:t>K. Sen: Effective Random Testing of Concurrent Programs, International Conference on Automated Software Engineering, 2007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843768" y="4155222"/>
            <a:ext cx="4160280" cy="972000"/>
          </a:xfrm>
          <a:prstGeom prst="roundRect">
            <a:avLst>
              <a:gd name="adj" fmla="val 107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843768" y="2724284"/>
            <a:ext cx="3240360" cy="1224136"/>
          </a:xfrm>
          <a:prstGeom prst="roundRect">
            <a:avLst>
              <a:gd name="adj" fmla="val 1071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Randomized Scheduling (2/2)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Random Testing of Concurrent Programs, Prof. </a:t>
            </a:r>
            <a:r>
              <a:rPr lang="en-US" altLang="ko-KR" dirty="0" err="1" smtClean="0"/>
              <a:t>Moonzoo</a:t>
            </a:r>
            <a:r>
              <a:rPr lang="en-US" altLang="ko-KR" dirty="0" smtClean="0"/>
              <a:t> Kim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14</a:t>
            </a:fld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79512" y="971966"/>
                <a:ext cx="7632848" cy="5625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an initial state of a target program</a:t>
                </a:r>
              </a:p>
              <a:p>
                <a:pPr>
                  <a:lnSpc>
                    <a:spcPct val="90000"/>
                  </a:lnSpc>
                </a:pPr>
                <a:endParaRPr lang="en-US" altLang="ko-KR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   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</a:t>
                </a:r>
                <a:r>
                  <a:rPr lang="en-US" altLang="ko-KR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0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;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2    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paused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ko-KR" b="0" i="1" smtClean="0">
                        <a:latin typeface="Cambria Math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;</a:t>
                </a:r>
              </a:p>
              <a:p>
                <a:pPr>
                  <a:lnSpc>
                    <a:spcPct val="90000"/>
                  </a:lnSpc>
                </a:pPr>
                <a:endParaRPr lang="en-US" altLang="ko-KR" sz="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3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while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ko-KR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enabled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Wingdings" panose="05000000000000000000" pitchFamily="2" charset="2"/>
                      </a:rPr>
                      <m:t>≠∅</m:t>
                    </m:r>
                  </m:oMath>
                </a14:m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       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random operation in </a:t>
                </a:r>
                <a:r>
                  <a:rPr lang="en-US" altLang="ko-KR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enabled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\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𝑝𝑎𝑢𝑠𝑒𝑑</m:t>
                    </m:r>
                  </m:oMath>
                </a14:m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   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concurrent operation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      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Times New Roman" panose="02020603050405020304" pitchFamily="18" charset="0"/>
                      </a:rPr>
                      <m:t>𝑝𝑎𝑢𝑠𝑒𝑑</m:t>
                    </m:r>
                    <m:r>
                      <a:rPr lang="en-US" altLang="ko-KR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ko-KR" b="0" i="1" smtClean="0">
                        <a:latin typeface="Cambria Math"/>
                        <a:cs typeface="Times New Roman" panose="02020603050405020304" pitchFamily="18" charset="0"/>
                      </a:rPr>
                      <m:t>𝑝𝑎𝑢𝑠𝑒𝑑</m:t>
                    </m:r>
                    <m:r>
                      <a:rPr lang="en-US" altLang="ko-KR" b="0" i="1" smtClean="0">
                        <a:latin typeface="Cambria Math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   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           </a:t>
                </a:r>
                <a:r>
                  <a:rPr lang="en-US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execute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;</a:t>
                </a:r>
                <a:endParaRPr lang="en-US" altLang="ko-K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    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</a:t>
                </a:r>
              </a:p>
              <a:p>
                <a:pPr>
                  <a:lnSpc>
                    <a:spcPct val="90000"/>
                  </a:lnSpc>
                </a:pPr>
                <a:endParaRPr lang="en-US" altLang="ko-KR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if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𝑝𝑎𝑢𝑠𝑒𝑑</m:t>
                    </m:r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ko-KR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enabled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random operation in </a:t>
                </a:r>
                <a:r>
                  <a:rPr lang="en-US" altLang="ko-KR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enabled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           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  <a:r>
                  <a:rPr lang="en-US" altLang="ko-KR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xecute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           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𝑝𝑎𝑢𝑠𝑒𝑑</m:t>
                    </m:r>
                    <m:r>
                      <a:rPr lang="en-US" altLang="ko-KR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𝑝𝑎𝑢𝑠𝑒𝑑</m:t>
                    </m:r>
                    <m:r>
                      <a:rPr lang="en-US" altLang="ko-KR" b="0" i="1" smtClean="0">
                        <a:latin typeface="Cambria Math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ko-K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   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</a:t>
                </a:r>
              </a:p>
              <a:p>
                <a:pPr>
                  <a:lnSpc>
                    <a:spcPct val="90000"/>
                  </a:lnSpc>
                </a:pPr>
                <a:endParaRPr lang="en-US" altLang="ko-KR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alive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Wingdings" panose="05000000000000000000" pitchFamily="2" charset="2"/>
                      </a:rPr>
                      <m:t>≠∅</m:t>
                    </m:r>
                  </m:oMath>
                </a14:m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   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print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“Deadlock detected!” ;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</a:t>
                </a:r>
                <a:endParaRPr lang="ko-KR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71966"/>
                <a:ext cx="7632848" cy="5625386"/>
              </a:xfrm>
              <a:prstGeom prst="rect">
                <a:avLst/>
              </a:prstGeom>
              <a:blipFill rotWithShape="1">
                <a:blip r:embed="rId2"/>
                <a:stretch>
                  <a:fillRect l="-638" t="-975" b="-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148064" y="3539331"/>
            <a:ext cx="40324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–"/>
            </a:pP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nabled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ko-KR" dirty="0" smtClean="0">
                <a:latin typeface="Calibri" panose="020F0502020204030204" pitchFamily="34" charset="0"/>
              </a:rPr>
              <a:t>: the set of enabled operations of all non-blocked threads (i.e., at most one operation per thread)</a:t>
            </a:r>
          </a:p>
          <a:p>
            <a:pPr marL="285750" indent="-285750">
              <a:buFontTx/>
              <a:buChar char="–"/>
            </a:pPr>
            <a:endParaRPr lang="en-US" altLang="ko-KR" sz="12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–"/>
            </a:pP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xecute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ko-KR" dirty="0" smtClean="0">
                <a:latin typeface="Calibri" panose="020F0502020204030204" pitchFamily="34" charset="0"/>
              </a:rPr>
              <a:t>: make a program to execute operation </a:t>
            </a: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dirty="0" smtClean="0">
                <a:latin typeface="Calibri" panose="020F0502020204030204" pitchFamily="34" charset="0"/>
              </a:rPr>
              <a:t> at state </a:t>
            </a: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</a:p>
          <a:p>
            <a:pPr marL="342900" indent="-342900">
              <a:buFontTx/>
              <a:buChar char="–"/>
            </a:pPr>
            <a:endParaRPr lang="en-US" altLang="ko-K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–"/>
            </a:pPr>
            <a:r>
              <a:rPr lang="en-US" altLang="ko-KR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ko-K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live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ko-KR" dirty="0" smtClean="0">
                <a:latin typeface="Calibri" panose="020F0502020204030204" pitchFamily="34" charset="0"/>
              </a:rPr>
              <a:t>: the set of non-terminated threads</a:t>
            </a:r>
            <a:endParaRPr lang="en-US" altLang="ko-K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2726845"/>
            <a:ext cx="511256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Make a thread paused when it </a:t>
            </a:r>
            <a:br>
              <a:rPr lang="en-US" altLang="ko-KR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ko-KR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executes a concurrent operation </a:t>
            </a:r>
            <a:br>
              <a:rPr lang="en-US" altLang="ko-KR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ko-KR" dirty="0" smtClean="0">
                <a:solidFill>
                  <a:srgbClr val="0070C0"/>
                </a:solidFill>
                <a:latin typeface="Calibri" panose="020F0502020204030204" pitchFamily="34" charset="0"/>
              </a:rPr>
              <a:t>(shared memory access, synchronization),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9632" y="5038272"/>
            <a:ext cx="51125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solidFill>
                  <a:srgbClr val="0070C0"/>
                </a:solidFill>
                <a:latin typeface="Calibri" panose="020F0502020204030204" pitchFamily="34" charset="0"/>
              </a:rPr>
              <a:t>Randomly select an operation from </a:t>
            </a:r>
            <a:r>
              <a:rPr lang="en-US" altLang="ko-KR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paused</a:t>
            </a:r>
            <a:r>
              <a:rPr lang="en-US" altLang="ko-KR" dirty="0" smtClean="0">
                <a:solidFill>
                  <a:srgbClr val="0070C0"/>
                </a:solidFill>
                <a:latin typeface="Calibri" panose="020F0502020204030204" pitchFamily="34" charset="0"/>
              </a:rPr>
              <a:t>,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and schedule it.</a:t>
            </a:r>
          </a:p>
        </p:txBody>
      </p:sp>
    </p:spTree>
    <p:extLst>
      <p:ext uri="{BB962C8B-B14F-4D97-AF65-F5344CB8AC3E}">
        <p14:creationId xmlns:p14="http://schemas.microsoft.com/office/powerpoint/2010/main" val="10055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507736" y="5847128"/>
            <a:ext cx="7304624" cy="4570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563888" y="1409447"/>
            <a:ext cx="2016224" cy="2451601"/>
          </a:xfrm>
          <a:prstGeom prst="roundRect">
            <a:avLst>
              <a:gd name="adj" fmla="val 570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6228184" y="1412775"/>
            <a:ext cx="2016224" cy="1170829"/>
          </a:xfrm>
          <a:prstGeom prst="roundRect">
            <a:avLst>
              <a:gd name="adj" fmla="val 570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55576" y="1412776"/>
            <a:ext cx="2016224" cy="1374464"/>
          </a:xfrm>
          <a:prstGeom prst="roundRect">
            <a:avLst>
              <a:gd name="adj" fmla="val 570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Limitation: Redundant Scheduling</a:t>
            </a:r>
            <a:endParaRPr lang="ko-KR" altLang="en-US" sz="4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1124744"/>
            <a:ext cx="3456384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thread1():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  <a:r>
              <a:rPr lang="en-US" altLang="ko-KR" b="1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lock(m);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</a:t>
            </a:r>
            <a:r>
              <a:rPr lang="en-US" altLang="ko-KR" b="1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x = 1;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</a:t>
            </a:r>
            <a:r>
              <a:rPr lang="en-US" altLang="ko-KR" b="1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x = 2;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r>
              <a:rPr lang="en-US" altLang="ko-KR" b="1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x = 3;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  <a:r>
              <a:rPr lang="en-US" altLang="ko-KR" b="1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x = 4;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</a:t>
            </a:r>
            <a:r>
              <a:rPr lang="en-US" altLang="ko-KR" b="1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unlock(m);</a:t>
            </a:r>
          </a:p>
          <a:p>
            <a:pPr>
              <a:lnSpc>
                <a:spcPct val="85000"/>
              </a:lnSpc>
            </a:pPr>
            <a:endParaRPr lang="en-US" altLang="ko-KR" sz="1050" b="1" dirty="0" smtClean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</a:t>
            </a:r>
            <a:r>
              <a:rPr lang="en-US" altLang="ko-KR" b="1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lock(n);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  <a:r>
              <a:rPr lang="en-US" altLang="ko-KR" b="1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if(y==0) 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</a:t>
            </a:r>
            <a:r>
              <a:rPr lang="en-US" altLang="ko-KR" b="1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ko-KR" b="1" u="sng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assert(false);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ko-KR" b="1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unlock(n);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888" y="1124744"/>
            <a:ext cx="3456384" cy="3055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thread2():</a:t>
            </a:r>
            <a:endParaRPr lang="en-US" altLang="ko-K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altLang="ko-K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ko-K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lock(n);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n-US" altLang="ko-K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y </a:t>
            </a:r>
            <a:r>
              <a:rPr lang="en-US" altLang="ko-K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0;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altLang="ko-K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unlock(n</a:t>
            </a:r>
            <a:r>
              <a:rPr lang="en-US" altLang="ko-K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85000"/>
              </a:lnSpc>
            </a:pPr>
            <a:endParaRPr lang="en-US" altLang="ko-KR" sz="11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n-US" altLang="ko-K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lock(n</a:t>
            </a:r>
            <a:r>
              <a:rPr lang="en-US" altLang="ko-K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US" altLang="ko-K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y </a:t>
            </a:r>
            <a:r>
              <a:rPr lang="en-US" altLang="ko-K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1;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altLang="ko-K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unlock(n);</a:t>
            </a:r>
          </a:p>
          <a:p>
            <a:pPr>
              <a:lnSpc>
                <a:spcPct val="85000"/>
              </a:lnSpc>
            </a:pPr>
            <a:endParaRPr lang="en-US" altLang="ko-KR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n-US" altLang="ko-K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lock(n</a:t>
            </a:r>
            <a:r>
              <a:rPr lang="en-US" altLang="ko-K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  <a:r>
              <a:rPr lang="en-US" altLang="ko-K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y </a:t>
            </a:r>
            <a:r>
              <a:rPr lang="en-US" altLang="ko-K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2;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US" altLang="ko-K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unlock(n);</a:t>
            </a:r>
            <a:endParaRPr lang="en-US" altLang="ko-KR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85000"/>
              </a:lnSpc>
              <a:buFont typeface="+mj-lt"/>
              <a:buAutoNum type="arabicPeriod"/>
            </a:pPr>
            <a:endParaRPr lang="ko-KR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149080"/>
            <a:ext cx="82089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sz="2000" dirty="0" smtClean="0">
                <a:latin typeface="Calibri" panose="020F0502020204030204" pitchFamily="34" charset="0"/>
              </a:rPr>
              <a:t>Test execution#1: 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1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 →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11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→ 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21 </a:t>
            </a:r>
            <a:r>
              <a:rPr lang="en-US" altLang="ko-KR" sz="2000" b="1" dirty="0">
                <a:latin typeface="Calibri" panose="020F0502020204030204" pitchFamily="34" charset="0"/>
              </a:rPr>
              <a:t>→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12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→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 </a:t>
            </a:r>
            <a:r>
              <a:rPr lang="en-US" altLang="ko-KR" sz="2000" b="1" dirty="0">
                <a:latin typeface="Calibri" panose="020F0502020204030204" pitchFamily="34" charset="0"/>
              </a:rPr>
              <a:t>→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22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→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13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→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3</a:t>
            </a:r>
            <a:r>
              <a:rPr lang="en-US" altLang="ko-KR" sz="2000" b="1" dirty="0">
                <a:latin typeface="Calibri" panose="020F0502020204030204" pitchFamily="34" charset="0"/>
              </a:rPr>
              <a:t> →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23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→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4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→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14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 …</a:t>
            </a:r>
          </a:p>
          <a:p>
            <a:pPr>
              <a:lnSpc>
                <a:spcPct val="85000"/>
              </a:lnSpc>
            </a:pPr>
            <a:r>
              <a:rPr lang="en-US" altLang="ko-KR" sz="2000" dirty="0">
                <a:latin typeface="Calibri" panose="020F0502020204030204" pitchFamily="34" charset="0"/>
              </a:rPr>
              <a:t>Test </a:t>
            </a:r>
            <a:r>
              <a:rPr lang="en-US" altLang="ko-KR" sz="2000" dirty="0" smtClean="0">
                <a:latin typeface="Calibri" panose="020F0502020204030204" pitchFamily="34" charset="0"/>
              </a:rPr>
              <a:t>execution#2: 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11 </a:t>
            </a:r>
            <a:r>
              <a:rPr lang="en-US" altLang="ko-KR" sz="2000" b="1" dirty="0">
                <a:latin typeface="Calibri" panose="020F0502020204030204" pitchFamily="34" charset="0"/>
              </a:rPr>
              <a:t>→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21 </a:t>
            </a:r>
            <a:r>
              <a:rPr lang="en-US" altLang="ko-KR" sz="2000" b="1" dirty="0">
                <a:latin typeface="Calibri" panose="020F0502020204030204" pitchFamily="34" charset="0"/>
              </a:rPr>
              <a:t>→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1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 →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12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→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22 </a:t>
            </a:r>
            <a:r>
              <a:rPr lang="en-US" altLang="ko-KR" sz="2000" b="1" dirty="0">
                <a:latin typeface="Calibri" panose="020F0502020204030204" pitchFamily="34" charset="0"/>
              </a:rPr>
              <a:t>→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→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3 </a:t>
            </a:r>
            <a:r>
              <a:rPr lang="en-US" altLang="ko-KR" sz="2000" b="1" dirty="0">
                <a:latin typeface="Calibri" panose="020F0502020204030204" pitchFamily="34" charset="0"/>
              </a:rPr>
              <a:t>→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13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→</a:t>
            </a: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23 </a:t>
            </a:r>
            <a:r>
              <a:rPr lang="en-US" altLang="ko-KR" sz="2000" b="1" dirty="0">
                <a:latin typeface="Calibri" panose="020F0502020204030204" pitchFamily="34" charset="0"/>
              </a:rPr>
              <a:t>→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14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en-US" altLang="ko-KR" sz="2000" b="1" dirty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4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…</a:t>
            </a:r>
          </a:p>
          <a:p>
            <a:pPr>
              <a:lnSpc>
                <a:spcPct val="85000"/>
              </a:lnSpc>
            </a:pPr>
            <a:r>
              <a:rPr lang="en-US" altLang="ko-KR" sz="2000" dirty="0">
                <a:latin typeface="Calibri" panose="020F0502020204030204" pitchFamily="34" charset="0"/>
              </a:rPr>
              <a:t>Test </a:t>
            </a:r>
            <a:r>
              <a:rPr lang="en-US" altLang="ko-KR" sz="2000" dirty="0" smtClean="0">
                <a:latin typeface="Calibri" panose="020F0502020204030204" pitchFamily="34" charset="0"/>
              </a:rPr>
              <a:t>execution#3: 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21 </a:t>
            </a:r>
            <a:r>
              <a:rPr lang="en-US" altLang="ko-KR" sz="2000" b="1" dirty="0">
                <a:latin typeface="Calibri" panose="020F0502020204030204" pitchFamily="34" charset="0"/>
              </a:rPr>
              <a:t>→ 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22 </a:t>
            </a:r>
            <a:r>
              <a:rPr lang="en-US" altLang="ko-KR" sz="2000" b="1" dirty="0">
                <a:latin typeface="Calibri" panose="020F0502020204030204" pitchFamily="34" charset="0"/>
              </a:rPr>
              <a:t>→ 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11 </a:t>
            </a:r>
            <a:r>
              <a:rPr lang="en-US" altLang="ko-KR" sz="2000" b="1" dirty="0">
                <a:latin typeface="Calibri" panose="020F0502020204030204" pitchFamily="34" charset="0"/>
              </a:rPr>
              <a:t>→</a:t>
            </a:r>
            <a:r>
              <a:rPr lang="en-US" altLang="ko-KR" sz="2000" b="1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solidFill>
                  <a:srgbClr val="0033CC"/>
                </a:solidFill>
                <a:latin typeface="Calibri" panose="020F0502020204030204" pitchFamily="34" charset="0"/>
              </a:rPr>
              <a:t>1</a:t>
            </a:r>
            <a:r>
              <a:rPr lang="en-US" altLang="ko-KR" sz="2000" b="1" dirty="0">
                <a:latin typeface="Calibri" panose="020F0502020204030204" pitchFamily="34" charset="0"/>
              </a:rPr>
              <a:t> →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12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→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→ 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13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→ 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23 </a:t>
            </a:r>
            <a:r>
              <a:rPr lang="en-US" altLang="ko-KR" sz="2000" b="1" dirty="0">
                <a:latin typeface="Calibri" panose="020F0502020204030204" pitchFamily="34" charset="0"/>
              </a:rPr>
              <a:t>→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3</a:t>
            </a:r>
            <a:r>
              <a:rPr lang="en-US" altLang="ko-K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→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4 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5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…</a:t>
            </a:r>
          </a:p>
          <a:p>
            <a:pPr>
              <a:lnSpc>
                <a:spcPct val="85000"/>
              </a:lnSpc>
            </a:pPr>
            <a:r>
              <a:rPr lang="en-US" altLang="ko-KR" sz="2000" dirty="0" smtClean="0">
                <a:latin typeface="Calibri" panose="020F0502020204030204" pitchFamily="34" charset="0"/>
              </a:rPr>
              <a:t>	:</a:t>
            </a:r>
          </a:p>
          <a:p>
            <a:pPr>
              <a:lnSpc>
                <a:spcPct val="85000"/>
              </a:lnSpc>
            </a:pPr>
            <a:r>
              <a:rPr lang="en-US" altLang="ko-KR" sz="2000" dirty="0">
                <a:latin typeface="Calibri" panose="020F0502020204030204" pitchFamily="34" charset="0"/>
              </a:rPr>
              <a:t>	:</a:t>
            </a:r>
            <a:endParaRPr lang="en-US" altLang="ko-KR" sz="2000" dirty="0" smtClean="0">
              <a:latin typeface="Calibri" panose="020F050202020403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altLang="ko-KR" sz="2000" dirty="0" smtClean="0">
                <a:latin typeface="Calibri" panose="020F0502020204030204" pitchFamily="34" charset="0"/>
              </a:rPr>
              <a:t>Test execution#10: </a:t>
            </a:r>
            <a:r>
              <a:rPr lang="en-US" altLang="ko-KR" sz="2000" b="1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11 </a:t>
            </a:r>
            <a:r>
              <a:rPr lang="en-US" altLang="ko-KR" sz="2000" b="1" dirty="0">
                <a:latin typeface="Calibri" panose="020F0502020204030204" pitchFamily="34" charset="0"/>
              </a:rPr>
              <a:t>→</a:t>
            </a:r>
            <a:r>
              <a:rPr lang="en-US" altLang="ko-KR" sz="2000" b="1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12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→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1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 → 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21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→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→ </a:t>
            </a:r>
            <a:r>
              <a:rPr lang="en-US" altLang="ko-KR" sz="2000" b="1" dirty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13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→ </a:t>
            </a:r>
            <a:r>
              <a:rPr lang="en-US" altLang="ko-KR" sz="2000" b="1" dirty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3 </a:t>
            </a:r>
            <a:r>
              <a:rPr lang="en-US" altLang="ko-KR" sz="2000" b="1" dirty="0">
                <a:latin typeface="Calibri" panose="020F0502020204030204" pitchFamily="34" charset="0"/>
              </a:rPr>
              <a:t>→ 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22</a:t>
            </a:r>
            <a:r>
              <a:rPr lang="en-US" altLang="ko-K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→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14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latin typeface="Calibri" panose="020F0502020204030204" pitchFamily="34" charset="0"/>
              </a:rPr>
              <a:t>→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4 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2000" b="1" dirty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5</a:t>
            </a:r>
            <a:r>
              <a:rPr lang="en-US" altLang="ko-KR" sz="20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…</a:t>
            </a:r>
          </a:p>
          <a:p>
            <a:pPr>
              <a:lnSpc>
                <a:spcPct val="85000"/>
              </a:lnSpc>
            </a:pPr>
            <a:endParaRPr lang="en-US" altLang="ko-KR" sz="1600" b="1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85000"/>
              </a:lnSpc>
            </a:pP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Error execution: 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→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2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 →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3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 →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4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 →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5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 → 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11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 → 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12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 → </a:t>
            </a:r>
            <a:r>
              <a:rPr lang="en-US" altLang="ko-KR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13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 →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7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 →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8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 → </a:t>
            </a:r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9</a:t>
            </a:r>
            <a:endParaRPr lang="en-US" altLang="ko-KR" sz="2000" b="1" dirty="0" smtClean="0">
              <a:solidFill>
                <a:srgbClr val="0033CC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1124744"/>
            <a:ext cx="3456384" cy="1740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thread3():</a:t>
            </a:r>
            <a:endParaRPr lang="en-US" altLang="ko-K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lock(l);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z = 1 ;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z = 2 ;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z = 3 ;</a:t>
            </a:r>
          </a:p>
          <a:p>
            <a:pPr>
              <a:lnSpc>
                <a:spcPct val="85000"/>
              </a:lnSpc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unlock(l);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85000"/>
              </a:lnSpc>
              <a:buFont typeface="+mj-lt"/>
              <a:buAutoNum type="arabicPeriod"/>
            </a:pPr>
            <a:endParaRPr lang="ko-KR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8632" y="2917393"/>
            <a:ext cx="334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Independent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to each other</a:t>
            </a:r>
          </a:p>
          <a:p>
            <a:r>
              <a:rPr lang="en-US" altLang="ko-K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(i.e. the result state does not depend on execution order)</a:t>
            </a:r>
            <a:endParaRPr lang="ko-KR" alt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4" grpId="0" animBg="1"/>
      <p:bldP spid="12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n-US" altLang="ko-KR" dirty="0" smtClean="0"/>
              <a:t>Partial Order Reduction (POR)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sz="2400" dirty="0" smtClean="0"/>
              <a:t>A number of concurrent execution of a target program is </a:t>
            </a:r>
            <a:r>
              <a:rPr lang="en-US" altLang="ko-KR" sz="2400" i="1" dirty="0" smtClean="0"/>
              <a:t>equivalent</a:t>
            </a:r>
            <a:r>
              <a:rPr lang="en-US" altLang="ko-KR" sz="2400" dirty="0" smtClean="0"/>
              <a:t> to each other when these correspond to different execution orders of </a:t>
            </a:r>
            <a:r>
              <a:rPr lang="en-US" altLang="ko-KR" sz="2400" i="1" dirty="0" smtClean="0">
                <a:solidFill>
                  <a:srgbClr val="FF0000"/>
                </a:solidFill>
              </a:rPr>
              <a:t>independent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/>
              <a:t>operations</a:t>
            </a:r>
          </a:p>
          <a:p>
            <a:pPr lvl="1">
              <a:spcBef>
                <a:spcPts val="0"/>
              </a:spcBef>
            </a:pPr>
            <a:r>
              <a:rPr lang="en-US" altLang="ko-KR" sz="2000" dirty="0"/>
              <a:t>If </a:t>
            </a:r>
            <a:r>
              <a:rPr lang="en-US" altLang="ko-KR" sz="2000" dirty="0" smtClean="0"/>
              <a:t>an execution causes an </a:t>
            </a:r>
            <a:r>
              <a:rPr lang="en-US" altLang="ko-KR" sz="2000" dirty="0"/>
              <a:t>error, all equivalent executions </a:t>
            </a:r>
            <a:r>
              <a:rPr lang="en-US" altLang="ko-KR" sz="2000" dirty="0" smtClean="0"/>
              <a:t>also do it</a:t>
            </a:r>
          </a:p>
          <a:p>
            <a:pPr lvl="1">
              <a:spcBef>
                <a:spcPts val="0"/>
              </a:spcBef>
            </a:pPr>
            <a:r>
              <a:rPr lang="en-US" altLang="ko-KR" sz="2000" dirty="0" smtClean="0"/>
              <a:t>Concurrent executions having the same happens-before relation are equivalent</a:t>
            </a:r>
          </a:p>
          <a:p>
            <a:pPr lvl="2">
              <a:spcBef>
                <a:spcPts val="0"/>
              </a:spcBef>
            </a:pPr>
            <a:r>
              <a:rPr lang="en-US" altLang="ko-KR" sz="2000" dirty="0" smtClean="0"/>
              <a:t>Two executions have the same happens-before relation if they have the same operations, and the order of synchronization operations and shared memory accesses are the same.</a:t>
            </a:r>
          </a:p>
          <a:p>
            <a:pPr lvl="2">
              <a:spcBef>
                <a:spcPts val="0"/>
              </a:spcBef>
            </a:pPr>
            <a:endParaRPr lang="en-US" altLang="ko-KR" sz="2000" dirty="0" smtClean="0"/>
          </a:p>
          <a:p>
            <a:pPr>
              <a:spcBef>
                <a:spcPts val="0"/>
              </a:spcBef>
            </a:pPr>
            <a:r>
              <a:rPr lang="en-US" altLang="ko-KR" sz="2400" dirty="0" smtClean="0"/>
              <a:t>In testing, it is sufficient to check only one execution order of independent operations</a:t>
            </a:r>
          </a:p>
          <a:p>
            <a:pPr lvl="1">
              <a:spcBef>
                <a:spcPts val="0"/>
              </a:spcBef>
            </a:pPr>
            <a:r>
              <a:rPr lang="en-US" altLang="ko-KR" sz="2000" dirty="0" smtClean="0"/>
              <a:t>The effort to diversify execution orders of independent operations is not rewarding</a:t>
            </a:r>
            <a:endParaRPr lang="ko-KR" altLang="en-US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81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모서리가 둥근 직사각형 72"/>
          <p:cNvSpPr/>
          <p:nvPr/>
        </p:nvSpPr>
        <p:spPr>
          <a:xfrm>
            <a:off x="435176" y="2924944"/>
            <a:ext cx="4752528" cy="3384376"/>
          </a:xfrm>
          <a:prstGeom prst="roundRect">
            <a:avLst>
              <a:gd name="adj" fmla="val 41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Randomized Scheduling with POR </a:t>
            </a:r>
            <a:r>
              <a:rPr lang="en-US" altLang="ko-KR" sz="4000" dirty="0" smtClean="0"/>
              <a:t>(1/2</a:t>
            </a:r>
            <a:r>
              <a:rPr lang="en-US" altLang="ko-KR" sz="4000" dirty="0"/>
              <a:t>)</a:t>
            </a:r>
            <a:endParaRPr lang="ko-KR" altLang="en-US" sz="4000" baseline="30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87220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ko-KR" dirty="0" smtClean="0"/>
              <a:t>For every scheduling decision at a state </a:t>
            </a:r>
            <a:r>
              <a:rPr lang="en-US" altLang="ko-KR" i="1" dirty="0" smtClean="0"/>
              <a:t>s</a:t>
            </a:r>
            <a:r>
              <a:rPr lang="en-US" altLang="ko-KR" dirty="0" smtClean="0"/>
              <a:t>, select </a:t>
            </a:r>
            <a:r>
              <a:rPr lang="en-US" altLang="ko-KR" b="1" dirty="0" smtClean="0"/>
              <a:t>a set of independent operations </a:t>
            </a:r>
            <a:r>
              <a:rPr lang="en-US" altLang="ko-KR" i="1" dirty="0" smtClean="0"/>
              <a:t>P</a:t>
            </a:r>
            <a:r>
              <a:rPr lang="en-US" altLang="ko-KR" dirty="0" smtClean="0"/>
              <a:t>, rather than a single operation</a:t>
            </a:r>
          </a:p>
          <a:p>
            <a:pPr marL="800100" lvl="3" indent="-342900"/>
            <a:r>
              <a:rPr lang="en-US" altLang="ko-KR" dirty="0" smtClean="0"/>
              <a:t>Executing any sequence of </a:t>
            </a:r>
            <a:r>
              <a:rPr lang="en-US" altLang="ko-KR" i="1" dirty="0" smtClean="0"/>
              <a:t>P</a:t>
            </a:r>
            <a:r>
              <a:rPr lang="en-US" altLang="ko-KR" dirty="0" smtClean="0"/>
              <a:t> is possible from </a:t>
            </a:r>
            <a:r>
              <a:rPr lang="en-US" altLang="ko-KR" i="1" dirty="0" smtClean="0"/>
              <a:t>s</a:t>
            </a:r>
            <a:r>
              <a:rPr lang="en-US" altLang="ko-KR" dirty="0" smtClean="0"/>
              <a:t>, and</a:t>
            </a:r>
          </a:p>
          <a:p>
            <a:pPr marL="800100" lvl="3" indent="-342900"/>
            <a:r>
              <a:rPr lang="en-US" altLang="ko-KR" dirty="0" smtClean="0"/>
              <a:t>The execution result of any sequence of </a:t>
            </a:r>
            <a:r>
              <a:rPr lang="en-US" altLang="ko-KR" i="1" dirty="0" smtClean="0"/>
              <a:t>P</a:t>
            </a:r>
            <a:r>
              <a:rPr lang="en-US" altLang="ko-KR" dirty="0" smtClean="0"/>
              <a:t> from </a:t>
            </a:r>
            <a:r>
              <a:rPr lang="en-US" altLang="ko-KR" i="1" dirty="0" smtClean="0"/>
              <a:t>s</a:t>
            </a:r>
            <a:r>
              <a:rPr lang="en-US" altLang="ko-KR" dirty="0" smtClean="0"/>
              <a:t> is the same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2617656" y="3374812"/>
            <a:ext cx="357690" cy="35769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</a:t>
            </a:r>
            <a:endParaRPr lang="ko-KR" altLang="en-US" sz="24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611560" y="3973871"/>
            <a:ext cx="357690" cy="35769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 i="1" dirty="0">
              <a:latin typeface="Calibri" panose="020F0502020204030204" pitchFamily="34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321192" y="4524255"/>
            <a:ext cx="357690" cy="35769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 i="1" dirty="0">
              <a:latin typeface="Calibri" panose="020F0502020204030204" pitchFamily="34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616238" y="4619861"/>
            <a:ext cx="357690" cy="35769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 i="1" dirty="0">
              <a:latin typeface="Calibri" panose="020F0502020204030204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39428" y="4519883"/>
            <a:ext cx="357690" cy="35769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 i="1" dirty="0">
              <a:latin typeface="Calibri" panose="020F0502020204030204" pitchFamily="34" charset="0"/>
            </a:endParaRPr>
          </a:p>
        </p:txBody>
      </p:sp>
      <p:cxnSp>
        <p:nvCxnSpPr>
          <p:cNvPr id="12" name="직선 화살표 연결선 11"/>
          <p:cNvCxnSpPr>
            <a:stCxn id="6" idx="4"/>
            <a:endCxn id="7" idx="7"/>
          </p:cNvCxnSpPr>
          <p:nvPr/>
        </p:nvCxnSpPr>
        <p:spPr>
          <a:xfrm flipH="1">
            <a:off x="916868" y="3732502"/>
            <a:ext cx="1879633" cy="293751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6" idx="4"/>
            <a:endCxn id="8" idx="7"/>
          </p:cNvCxnSpPr>
          <p:nvPr/>
        </p:nvCxnSpPr>
        <p:spPr>
          <a:xfrm flipH="1">
            <a:off x="1626500" y="3732502"/>
            <a:ext cx="1170001" cy="844135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6" idx="4"/>
            <a:endCxn id="9" idx="0"/>
          </p:cNvCxnSpPr>
          <p:nvPr/>
        </p:nvCxnSpPr>
        <p:spPr>
          <a:xfrm flipH="1">
            <a:off x="2795083" y="3732502"/>
            <a:ext cx="1418" cy="88735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6" idx="4"/>
            <a:endCxn id="10" idx="1"/>
          </p:cNvCxnSpPr>
          <p:nvPr/>
        </p:nvCxnSpPr>
        <p:spPr>
          <a:xfrm>
            <a:off x="2796501" y="3732502"/>
            <a:ext cx="1195309" cy="839763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59346" y="3453237"/>
            <a:ext cx="1374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Calibri" panose="020F0502020204030204" pitchFamily="34" charset="0"/>
              </a:rPr>
              <a:t>t1: lock(m)</a:t>
            </a:r>
            <a:endParaRPr lang="ko-KR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4667125" y="3999858"/>
            <a:ext cx="357690" cy="35769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 i="1" dirty="0">
              <a:latin typeface="Calibri" panose="020F0502020204030204" pitchFamily="34" charset="0"/>
            </a:endParaRPr>
          </a:p>
        </p:txBody>
      </p:sp>
      <p:cxnSp>
        <p:nvCxnSpPr>
          <p:cNvPr id="24" name="직선 화살표 연결선 23"/>
          <p:cNvCxnSpPr>
            <a:stCxn id="6" idx="4"/>
            <a:endCxn id="23" idx="0"/>
          </p:cNvCxnSpPr>
          <p:nvPr/>
        </p:nvCxnSpPr>
        <p:spPr>
          <a:xfrm>
            <a:off x="2796501" y="3732502"/>
            <a:ext cx="2049469" cy="267356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12840" y="3884621"/>
            <a:ext cx="1374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Calibri" panose="020F0502020204030204" pitchFamily="34" charset="0"/>
              </a:rPr>
              <a:t>t2: read(x)</a:t>
            </a:r>
            <a:endParaRPr lang="ko-KR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6712" y="4162727"/>
            <a:ext cx="166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Calibri" panose="020F0502020204030204" pitchFamily="34" charset="0"/>
              </a:rPr>
              <a:t>t3: write(y)</a:t>
            </a:r>
            <a:endParaRPr lang="ko-KR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63602" y="3884621"/>
            <a:ext cx="166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Calibri" panose="020F0502020204030204" pitchFamily="34" charset="0"/>
              </a:rPr>
              <a:t>t4: lock(m)</a:t>
            </a:r>
            <a:endParaRPr lang="ko-KR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2792" y="3510696"/>
            <a:ext cx="1374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Calibri" panose="020F0502020204030204" pitchFamily="34" charset="0"/>
              </a:rPr>
              <a:t>t5: lock(n)</a:t>
            </a:r>
            <a:endParaRPr lang="ko-KR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220072" y="2924944"/>
            <a:ext cx="3816424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Independent operation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ko-KR" sz="2200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altLang="ko-KR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={t1, t2, t3, t5},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ko-KR" sz="2200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altLang="ko-KR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={t2, t3, t4, t5},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all non-empty subsets of </a:t>
            </a:r>
            <a:r>
              <a:rPr lang="en-US" altLang="ko-KR" sz="2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ko-KR" sz="2200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altLang="ko-KR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all non-empty subsets of </a:t>
            </a:r>
            <a:r>
              <a:rPr lang="en-US" altLang="ko-KR" sz="2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altLang="ko-KR" sz="2200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</a:p>
        </p:txBody>
      </p:sp>
      <p:cxnSp>
        <p:nvCxnSpPr>
          <p:cNvPr id="39" name="직선 화살표 연결선 38"/>
          <p:cNvCxnSpPr>
            <a:stCxn id="9" idx="5"/>
            <a:endCxn id="40" idx="1"/>
          </p:cNvCxnSpPr>
          <p:nvPr/>
        </p:nvCxnSpPr>
        <p:spPr>
          <a:xfrm>
            <a:off x="2921546" y="4925169"/>
            <a:ext cx="305432" cy="140463"/>
          </a:xfrm>
          <a:prstGeom prst="straightConnector1">
            <a:avLst/>
          </a:prstGeom>
          <a:ln w="127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타원 39"/>
          <p:cNvSpPr/>
          <p:nvPr/>
        </p:nvSpPr>
        <p:spPr>
          <a:xfrm>
            <a:off x="3174596" y="5013250"/>
            <a:ext cx="357690" cy="357690"/>
          </a:xfrm>
          <a:prstGeom prst="ellipse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 i="1" dirty="0">
              <a:latin typeface="Calibri" panose="020F0502020204030204" pitchFamily="34" charset="0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2718595" y="5485880"/>
            <a:ext cx="357690" cy="357690"/>
          </a:xfrm>
          <a:prstGeom prst="ellipse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 i="1" dirty="0">
              <a:latin typeface="Calibri" panose="020F0502020204030204" pitchFamily="34" charset="0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3272137" y="5876952"/>
            <a:ext cx="357690" cy="357690"/>
          </a:xfrm>
          <a:prstGeom prst="ellipse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 i="1" dirty="0">
              <a:latin typeface="Calibri" panose="020F0502020204030204" pitchFamily="34" charset="0"/>
            </a:endParaRPr>
          </a:p>
        </p:txBody>
      </p:sp>
      <p:cxnSp>
        <p:nvCxnSpPr>
          <p:cNvPr id="51" name="직선 화살표 연결선 50"/>
          <p:cNvCxnSpPr>
            <a:stCxn id="40" idx="4"/>
            <a:endCxn id="43" idx="7"/>
          </p:cNvCxnSpPr>
          <p:nvPr/>
        </p:nvCxnSpPr>
        <p:spPr>
          <a:xfrm flipH="1">
            <a:off x="3023903" y="5370940"/>
            <a:ext cx="329538" cy="167322"/>
          </a:xfrm>
          <a:prstGeom prst="straightConnector1">
            <a:avLst/>
          </a:prstGeom>
          <a:ln w="127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>
            <a:stCxn id="43" idx="4"/>
            <a:endCxn id="44" idx="1"/>
          </p:cNvCxnSpPr>
          <p:nvPr/>
        </p:nvCxnSpPr>
        <p:spPr>
          <a:xfrm>
            <a:off x="2897440" y="5843570"/>
            <a:ext cx="427079" cy="85764"/>
          </a:xfrm>
          <a:prstGeom prst="straightConnector1">
            <a:avLst/>
          </a:prstGeom>
          <a:ln w="127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47578" y="4621785"/>
            <a:ext cx="166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t4: lock(m)</a:t>
            </a:r>
            <a:endParaRPr lang="ko-KR" altLang="en-US" sz="2000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67641" y="5258862"/>
            <a:ext cx="1473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t2: read(x)</a:t>
            </a:r>
            <a:endParaRPr lang="ko-KR" altLang="en-US" sz="2000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11474" y="5834926"/>
            <a:ext cx="1344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t5: lock(n)</a:t>
            </a:r>
            <a:endParaRPr lang="ko-KR" altLang="en-US" sz="2000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35394" y="4168816"/>
            <a:ext cx="166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t3: write(y)</a:t>
            </a:r>
            <a:endParaRPr lang="ko-KR" altLang="en-US" sz="2000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2617682" y="4620838"/>
            <a:ext cx="357690" cy="357690"/>
          </a:xfrm>
          <a:prstGeom prst="ellipse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 i="1" dirty="0">
              <a:latin typeface="Calibri" panose="020F0502020204030204" pitchFamily="34" charset="0"/>
            </a:endParaRPr>
          </a:p>
        </p:txBody>
      </p:sp>
      <p:cxnSp>
        <p:nvCxnSpPr>
          <p:cNvPr id="67" name="직선 화살표 연결선 66"/>
          <p:cNvCxnSpPr>
            <a:endCxn id="6" idx="0"/>
          </p:cNvCxnSpPr>
          <p:nvPr/>
        </p:nvCxnSpPr>
        <p:spPr>
          <a:xfrm flipH="1">
            <a:off x="2796501" y="3259872"/>
            <a:ext cx="52" cy="11494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직사각형 71"/>
          <p:cNvSpPr/>
          <p:nvPr/>
        </p:nvSpPr>
        <p:spPr>
          <a:xfrm>
            <a:off x="5580112" y="3669300"/>
            <a:ext cx="2217846" cy="3241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6" name="직선 화살표 연결선 75"/>
          <p:cNvCxnSpPr/>
          <p:nvPr/>
        </p:nvCxnSpPr>
        <p:spPr>
          <a:xfrm>
            <a:off x="2796553" y="3000916"/>
            <a:ext cx="0" cy="258956"/>
          </a:xfrm>
          <a:prstGeom prst="straightConnector1">
            <a:avLst/>
          </a:prstGeom>
          <a:ln w="12700">
            <a:solidFill>
              <a:srgbClr val="0070C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58" grpId="0"/>
      <p:bldP spid="59" grpId="0"/>
      <p:bldP spid="60" grpId="0"/>
      <p:bldP spid="65" grpId="0"/>
      <p:bldP spid="66" grpId="0" animBg="1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Randomized Scheduling with POR </a:t>
            </a:r>
            <a:r>
              <a:rPr lang="en-US" altLang="ko-KR" dirty="0" smtClean="0"/>
              <a:t>(2/2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Random Testing of Concurrent Programs, Prof. </a:t>
            </a:r>
            <a:r>
              <a:rPr lang="en-US" altLang="ko-KR" dirty="0" err="1" smtClean="0"/>
              <a:t>Moonzoo</a:t>
            </a:r>
            <a:r>
              <a:rPr lang="en-US" altLang="ko-KR" dirty="0" smtClean="0"/>
              <a:t> Kim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18</a:t>
            </a:fld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3528" y="908720"/>
                <a:ext cx="7920880" cy="5553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an initial state of a target program</a:t>
                </a:r>
              </a:p>
              <a:p>
                <a:pPr>
                  <a:lnSpc>
                    <a:spcPct val="85000"/>
                  </a:lnSpc>
                </a:pPr>
                <a:endParaRPr lang="en-US" altLang="ko-KR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   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</a:t>
                </a:r>
                <a:r>
                  <a:rPr lang="en-US" altLang="ko-KR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0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; 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2    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paused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ko-KR" b="0" i="1" smtClean="0">
                        <a:latin typeface="Cambria Math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;</a:t>
                </a:r>
              </a:p>
              <a:p>
                <a:pPr>
                  <a:lnSpc>
                    <a:spcPct val="85000"/>
                  </a:lnSpc>
                </a:pPr>
                <a:endParaRPr lang="en-US" altLang="ko-KR" sz="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3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while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ko-KR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enabled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Wingdings" panose="05000000000000000000" pitchFamily="2" charset="2"/>
                      </a:rPr>
                      <m:t>≠∅</m:t>
                    </m:r>
                  </m:oMath>
                </a14:m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       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random operation set of </a:t>
                </a:r>
                <a:r>
                  <a:rPr lang="en-US" altLang="ko-KR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enabled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\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paused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   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concurrent operation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      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cs typeface="Times New Roman" panose="02020603050405020304" pitchFamily="18" charset="0"/>
                      </a:rPr>
                      <m:t>𝑝𝑎𝑢𝑠𝑒𝑑</m:t>
                    </m:r>
                    <m:r>
                      <a:rPr lang="en-US" altLang="ko-KR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ko-KR" b="0" i="1" smtClean="0">
                        <a:latin typeface="Cambria Math"/>
                        <a:cs typeface="Times New Roman" panose="02020603050405020304" pitchFamily="18" charset="0"/>
                      </a:rPr>
                      <m:t>𝑝𝑎𝑢𝑠𝑒𝑑</m:t>
                    </m:r>
                    <m:r>
                      <a:rPr lang="en-US" altLang="ko-KR" b="0" i="1" smtClean="0">
                        <a:latin typeface="Cambria Math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   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 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          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execute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ko-K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    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</a:t>
                </a:r>
              </a:p>
              <a:p>
                <a:pPr>
                  <a:lnSpc>
                    <a:spcPct val="85000"/>
                  </a:lnSpc>
                </a:pPr>
                <a:endParaRPr lang="en-US" altLang="ko-KR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if 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paused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ko-KR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enabled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altLang="ko-KR" i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ko-KR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ko-KR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random set of independent operations in </a:t>
                </a:r>
                <a:r>
                  <a:rPr lang="en-US" altLang="ko-KR" dirty="0" smtClean="0">
                    <a:solidFill>
                      <a:srgbClr val="0033CC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enabled</a:t>
                </a:r>
                <a:r>
                  <a:rPr lang="en-US" altLang="ko-KR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i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;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            </a:t>
                </a:r>
                <a:r>
                  <a:rPr lang="en-US" altLang="ko-KR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foreach</a:t>
                </a:r>
                <a:r>
                  <a:rPr lang="en-US" altLang="ko-KR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ko-KR" b="0" i="1" smtClean="0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ko-KR" b="0" i="1" smtClean="0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altLang="ko-KR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altLang="ko-KR" i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ko-KR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>
                    <a:solidFill>
                      <a:srgbClr val="0033CC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execute</a:t>
                </a:r>
                <a:r>
                  <a:rPr lang="en-US" altLang="ko-KR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ko-KR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ko-KR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ko-KR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            </a:t>
                </a:r>
                <a:r>
                  <a:rPr lang="en-US" altLang="ko-KR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ko-KR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𝑝𝑎𝑢𝑠𝑒𝑑</m:t>
                    </m:r>
                    <m:r>
                      <a:rPr lang="en-US" altLang="ko-KR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𝑝𝑎𝑢𝑠𝑒𝑑</m:t>
                    </m:r>
                    <m:r>
                      <m:rPr>
                        <m:lit/>
                      </m:rPr>
                      <a:rPr lang="en-US" altLang="ko-KR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cs typeface="Times New Roman" panose="020206030504050203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altLang="ko-KR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  <a:endParaRPr lang="en-US" altLang="ko-KR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</a:t>
                </a:r>
              </a:p>
              <a:p>
                <a:pPr>
                  <a:lnSpc>
                    <a:spcPct val="85000"/>
                  </a:lnSpc>
                </a:pPr>
                <a:endParaRPr lang="en-US" altLang="ko-KR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alive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Wingdings" panose="05000000000000000000" pitchFamily="2" charset="2"/>
                      </a:rPr>
                      <m:t>≠∅</m:t>
                    </m:r>
                  </m:oMath>
                </a14:m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   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print</a:t>
                </a: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“Deadlock detected!” ;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ko-K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    </a:t>
                </a:r>
                <a:r>
                  <a:rPr lang="en-US" altLang="ko-K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</a:t>
                </a:r>
                <a:endParaRPr lang="ko-KR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7920880" cy="5553443"/>
              </a:xfrm>
              <a:prstGeom prst="rect">
                <a:avLst/>
              </a:prstGeom>
              <a:blipFill rotWithShape="1">
                <a:blip r:embed="rId2"/>
                <a:stretch>
                  <a:fillRect l="-616" t="-1317" b="-7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2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Limitation of Randomized Scheduling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 smtClean="0"/>
              <a:t>Detecting a concurrency bug depends more on </a:t>
            </a:r>
            <a:r>
              <a:rPr lang="en-US" altLang="ko-KR" sz="2400" i="1" dirty="0" smtClean="0"/>
              <a:t>execution order of certain buggy operations</a:t>
            </a:r>
            <a:r>
              <a:rPr lang="en-US" altLang="ko-KR" sz="2400" dirty="0" smtClean="0"/>
              <a:t>, than thread scheduling sequence.</a:t>
            </a:r>
            <a:endParaRPr lang="ko-KR" altLang="en-US" sz="24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06" y="1300880"/>
            <a:ext cx="5912100" cy="349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7864" y="1268760"/>
            <a:ext cx="2099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/>
              <a:t>Initially, a=b=1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534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Testing of Concurrent Programs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81128"/>
          </a:xfrm>
        </p:spPr>
        <p:txBody>
          <a:bodyPr>
            <a:normAutofit/>
          </a:bodyPr>
          <a:lstStyle/>
          <a:p>
            <a:r>
              <a:rPr lang="en-US" altLang="ko-KR" sz="2600" dirty="0" smtClean="0"/>
              <a:t>A </a:t>
            </a:r>
            <a:r>
              <a:rPr lang="en-US" altLang="ko-KR" sz="2600" i="1" dirty="0" smtClean="0"/>
              <a:t>test</a:t>
            </a:r>
            <a:r>
              <a:rPr lang="en-US" altLang="ko-KR" sz="2600" dirty="0" smtClean="0"/>
              <a:t> runs a target program with given input to generate actual executions (</a:t>
            </a:r>
            <a:r>
              <a:rPr lang="en-US" altLang="ko-KR" sz="2600" i="1" dirty="0" smtClean="0"/>
              <a:t>test case executions</a:t>
            </a:r>
            <a:r>
              <a:rPr lang="en-US" altLang="ko-KR" sz="2600" dirty="0" smtClean="0"/>
              <a:t>) to detect faults</a:t>
            </a:r>
          </a:p>
          <a:p>
            <a:pPr lvl="1"/>
            <a:r>
              <a:rPr lang="en-US" altLang="ko-KR" sz="2200" dirty="0" smtClean="0"/>
              <a:t>No abstraction (i.e., true result)</a:t>
            </a:r>
          </a:p>
          <a:p>
            <a:pPr lvl="2"/>
            <a:r>
              <a:rPr lang="en-US" altLang="ko-KR" sz="1800" dirty="0" smtClean="0"/>
              <a:t>no effort for modeling/analysis (c.f. compared to model checking)</a:t>
            </a:r>
          </a:p>
          <a:p>
            <a:pPr lvl="2"/>
            <a:r>
              <a:rPr lang="en-US" altLang="ko-KR" sz="1800" dirty="0" smtClean="0"/>
              <a:t>No false positive (no need for validation)</a:t>
            </a:r>
          </a:p>
          <a:p>
            <a:r>
              <a:rPr lang="en-US" altLang="ko-KR" sz="2600" dirty="0" smtClean="0"/>
              <a:t>A test case of a concurrent program has two aspects: </a:t>
            </a:r>
          </a:p>
          <a:p>
            <a:pPr lvl="1"/>
            <a:r>
              <a:rPr lang="en-US" altLang="ko-KR" sz="2200" b="1" dirty="0" smtClean="0"/>
              <a:t>input value</a:t>
            </a:r>
            <a:r>
              <a:rPr lang="en-US" altLang="ko-KR" sz="2200" dirty="0" smtClean="0"/>
              <a:t> and </a:t>
            </a:r>
            <a:r>
              <a:rPr lang="en-US" altLang="ko-KR" sz="2200" b="1" dirty="0" smtClean="0"/>
              <a:t>thread schedule</a:t>
            </a:r>
          </a:p>
          <a:p>
            <a:pPr lvl="1"/>
            <a:r>
              <a:rPr lang="en-US" altLang="ko-KR" sz="2200" dirty="0" smtClean="0"/>
              <a:t>Thus, a tester executes a program with an input value repeatedly while varying thread schedules</a:t>
            </a:r>
            <a:endParaRPr lang="en-US" altLang="ko-KR" sz="2200" dirty="0"/>
          </a:p>
          <a:p>
            <a:r>
              <a:rPr lang="en-US" altLang="ko-KR" sz="2600" dirty="0" smtClean="0">
                <a:solidFill>
                  <a:srgbClr val="0033CC"/>
                </a:solidFill>
              </a:rPr>
              <a:t>Testers need to generate </a:t>
            </a:r>
            <a:r>
              <a:rPr lang="en-US" altLang="ko-KR" sz="2600" b="1" dirty="0" smtClean="0">
                <a:solidFill>
                  <a:srgbClr val="0033CC"/>
                </a:solidFill>
              </a:rPr>
              <a:t>various thread schedules </a:t>
            </a:r>
            <a:r>
              <a:rPr lang="en-US" altLang="ko-KR" sz="2600" dirty="0" smtClean="0">
                <a:solidFill>
                  <a:srgbClr val="0033CC"/>
                </a:solidFill>
              </a:rPr>
              <a:t>to detect concurrency bugs that only appear with certain schedules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3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Probabilistic Concurrency Testing (PCT)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altLang="ko-KR" sz="2600" dirty="0" smtClean="0"/>
              <a:t>Test generation</a:t>
            </a:r>
          </a:p>
          <a:p>
            <a:pPr lvl="1"/>
            <a:r>
              <a:rPr lang="en-US" altLang="ko-KR" sz="2400" dirty="0" smtClean="0"/>
              <a:t>Selects a small number of thread scheduling points</a:t>
            </a:r>
          </a:p>
          <a:p>
            <a:pPr lvl="1"/>
            <a:r>
              <a:rPr lang="en-US" altLang="ko-KR" sz="2400" dirty="0" smtClean="0"/>
              <a:t>Generates executions of diverse ordering of these points</a:t>
            </a:r>
          </a:p>
          <a:p>
            <a:pPr lvl="1"/>
            <a:endParaRPr lang="en-US" altLang="ko-KR" sz="1100" dirty="0" smtClean="0"/>
          </a:p>
          <a:p>
            <a:r>
              <a:rPr lang="en-US" altLang="ko-KR" sz="2600" dirty="0" smtClean="0"/>
              <a:t>Theoretical guarantee on the probability that a generated execution detects a concurrency error of a certain kind</a:t>
            </a:r>
            <a:endParaRPr lang="en-US" altLang="ko-KR" dirty="0" smtClean="0"/>
          </a:p>
          <a:p>
            <a:pPr lvl="1"/>
            <a:r>
              <a:rPr lang="en-US" altLang="ko-KR" sz="2400" dirty="0"/>
              <a:t>Possible to assess the sufficient number of test executions for detecting a kind of bug with a certain confidence level</a:t>
            </a:r>
          </a:p>
          <a:p>
            <a:pPr lvl="1"/>
            <a:r>
              <a:rPr lang="en-US" altLang="ko-KR" sz="2400" dirty="0" smtClean="0"/>
              <a:t>Target simple concurrency bugs to complex ones gradually</a:t>
            </a:r>
          </a:p>
          <a:p>
            <a:pPr lvl="1"/>
            <a:endParaRPr lang="en-US" altLang="ko-KR" sz="24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15637" y="5940569"/>
            <a:ext cx="831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aseline="30000" dirty="0" smtClean="0">
                <a:latin typeface="Calibri" panose="020F0502020204030204" pitchFamily="34" charset="0"/>
              </a:rPr>
              <a:t>*</a:t>
            </a:r>
            <a:r>
              <a:rPr lang="en-US" altLang="ko-KR" sz="1600" dirty="0" smtClean="0">
                <a:latin typeface="Calibri" panose="020F0502020204030204" pitchFamily="34" charset="0"/>
              </a:rPr>
              <a:t> S. Burckhardt </a:t>
            </a:r>
            <a:r>
              <a:rPr lang="en-US" altLang="ko-KR" sz="1600" i="1" dirty="0" smtClean="0">
                <a:latin typeface="Calibri" panose="020F0502020204030204" pitchFamily="34" charset="0"/>
              </a:rPr>
              <a:t>et al</a:t>
            </a:r>
            <a:r>
              <a:rPr lang="en-US" altLang="ko-KR" sz="1600" dirty="0" smtClean="0">
                <a:latin typeface="Calibri" panose="020F0502020204030204" pitchFamily="34" charset="0"/>
              </a:rPr>
              <a:t>.: A Randomized Scheduler with Probabilistic Guarantees of Finding Bugs, 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  ASPLOS, 2010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Depth of Concurrency Bug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r>
              <a:rPr lang="en-US" altLang="ko-KR" sz="2600" dirty="0" smtClean="0"/>
              <a:t>The </a:t>
            </a:r>
            <a:r>
              <a:rPr lang="en-US" altLang="ko-KR" sz="2600" i="1" dirty="0" smtClean="0">
                <a:solidFill>
                  <a:srgbClr val="FF0000"/>
                </a:solidFill>
              </a:rPr>
              <a:t>depth</a:t>
            </a:r>
            <a:r>
              <a:rPr lang="en-US" altLang="ko-KR" sz="2600" dirty="0" smtClean="0">
                <a:solidFill>
                  <a:srgbClr val="FF0000"/>
                </a:solidFill>
              </a:rPr>
              <a:t> </a:t>
            </a:r>
            <a:r>
              <a:rPr lang="en-US" altLang="ko-KR" sz="2600" dirty="0" smtClean="0"/>
              <a:t>of a concurrency bug is the minimum number of ordering constraints sufficient to induce an error</a:t>
            </a:r>
          </a:p>
          <a:p>
            <a:endParaRPr lang="en-US" altLang="ko-KR" sz="1400" dirty="0"/>
          </a:p>
          <a:p>
            <a:r>
              <a:rPr lang="en-US" altLang="ko-KR" sz="2600" dirty="0" smtClean="0"/>
              <a:t>Large portion of concurrency bugs in real world have very </a:t>
            </a:r>
            <a:r>
              <a:rPr lang="en-US" altLang="ko-KR" sz="2600" i="1" dirty="0" smtClean="0"/>
              <a:t>small</a:t>
            </a:r>
            <a:r>
              <a:rPr lang="en-US" altLang="ko-KR" sz="2600" dirty="0" smtClean="0"/>
              <a:t> depths (i.e., 1, 2, or 3)</a:t>
            </a:r>
            <a:endParaRPr lang="ko-KR" altLang="en-US" sz="2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8" r="387" b="18667"/>
          <a:stretch/>
        </p:blipFill>
        <p:spPr bwMode="auto">
          <a:xfrm>
            <a:off x="3496826" y="3933056"/>
            <a:ext cx="559184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464" y="55892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</a:rPr>
              <a:t>(a) Simple race </a:t>
            </a:r>
            <a:r>
              <a:rPr lang="en-US" altLang="ko-KR" dirty="0" smtClean="0">
                <a:latin typeface="Calibri" panose="020F0502020204030204" pitchFamily="34" charset="0"/>
              </a:rPr>
              <a:t>bug</a:t>
            </a:r>
            <a:br>
              <a:rPr lang="en-US" altLang="ko-KR" dirty="0" smtClean="0">
                <a:latin typeface="Calibri" panose="020F0502020204030204" pitchFamily="34" charset="0"/>
              </a:rPr>
            </a:br>
            <a:r>
              <a:rPr lang="en-US" altLang="ko-KR" dirty="0" smtClean="0">
                <a:latin typeface="Calibri" panose="020F0502020204030204" pitchFamily="34" charset="0"/>
              </a:rPr>
              <a:t>(i.e. order violation)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7257" y="5589240"/>
            <a:ext cx="273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</a:rPr>
              <a:t>(b) Atomicity violation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1180" y="5589240"/>
            <a:ext cx="273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</a:rPr>
              <a:t>(c) ABBA deadlock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1" y="4043563"/>
            <a:ext cx="3381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2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en-US" altLang="ko-KR" dirty="0" smtClean="0"/>
              <a:t>Scheduling Technique 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641379"/>
          </a:xfrm>
        </p:spPr>
        <p:txBody>
          <a:bodyPr>
            <a:normAutofit lnSpcReduction="10000"/>
          </a:bodyPr>
          <a:lstStyle/>
          <a:p>
            <a:r>
              <a:rPr lang="en-US" altLang="ko-KR" sz="2600" b="1" dirty="0" smtClean="0"/>
              <a:t>Partitioning:</a:t>
            </a:r>
            <a:r>
              <a:rPr lang="en-US" altLang="ko-KR" sz="2600" dirty="0" smtClean="0"/>
              <a:t> initially, the technique defines partitions over a target multithreaded programs</a:t>
            </a:r>
          </a:p>
          <a:p>
            <a:pPr lvl="1"/>
            <a:endParaRPr lang="en-US" altLang="ko-KR" sz="2200" dirty="0"/>
          </a:p>
          <a:p>
            <a:r>
              <a:rPr lang="en-US" altLang="ko-KR" sz="2600" b="1" dirty="0" smtClean="0"/>
              <a:t>Scheduling</a:t>
            </a:r>
            <a:r>
              <a:rPr lang="en-US" altLang="ko-KR" sz="2600" dirty="0" smtClean="0"/>
              <a:t>: at the beginning of an execution, the technique randomly decides </a:t>
            </a:r>
            <a:r>
              <a:rPr lang="en-US" altLang="ko-KR" sz="2600" dirty="0"/>
              <a:t>priorities (i.e., execution orders) </a:t>
            </a:r>
            <a:r>
              <a:rPr lang="en-US" altLang="ko-KR" sz="2600" dirty="0" smtClean="0"/>
              <a:t>of the partitions</a:t>
            </a:r>
          </a:p>
          <a:p>
            <a:pPr lvl="1"/>
            <a:endParaRPr lang="en-US" altLang="ko-KR" sz="2200" dirty="0"/>
          </a:p>
          <a:p>
            <a:r>
              <a:rPr lang="en-US" altLang="ko-KR" sz="2600" b="1" dirty="0" smtClean="0"/>
              <a:t>Test generation</a:t>
            </a:r>
            <a:r>
              <a:rPr lang="en-US" altLang="ko-KR" sz="2600" dirty="0" smtClean="0"/>
              <a:t>: in the execution, the scheduler selects the partition of the highest priority for each step</a:t>
            </a:r>
            <a:r>
              <a:rPr lang="ko-KR" altLang="en-US" sz="2600" dirty="0" smtClean="0"/>
              <a:t> </a:t>
            </a:r>
            <a:endParaRPr lang="en-US" altLang="ko-KR" sz="2600" dirty="0"/>
          </a:p>
          <a:p>
            <a:pPr lvl="1"/>
            <a:r>
              <a:rPr lang="en-US" altLang="ko-KR" sz="2200" dirty="0" smtClean="0"/>
              <a:t>Similar to priority scheduling</a:t>
            </a:r>
          </a:p>
          <a:p>
            <a:pPr lvl="1"/>
            <a:r>
              <a:rPr lang="en-US" altLang="ko-KR" sz="2200" dirty="0"/>
              <a:t>N</a:t>
            </a:r>
            <a:r>
              <a:rPr lang="en-US" altLang="ko-KR" sz="2200" dirty="0" smtClean="0"/>
              <a:t>o interleaving within each execution of a partition except when the thread starts to wait for another thread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5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Partitioning Execution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3496" y="1600200"/>
            <a:ext cx="8424936" cy="452596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Suppose that a program has </a:t>
            </a:r>
            <a:r>
              <a:rPr lang="en-US" altLang="ko-KR" sz="2400" i="1" dirty="0" smtClean="0"/>
              <a:t>n</a:t>
            </a:r>
            <a:r>
              <a:rPr lang="en-US" altLang="ko-KR" sz="2400" dirty="0" smtClean="0"/>
              <a:t> threads, the program has  total </a:t>
            </a:r>
            <a:r>
              <a:rPr lang="en-US" altLang="ko-KR" sz="2400" i="1" dirty="0" smtClean="0"/>
              <a:t>k</a:t>
            </a:r>
            <a:r>
              <a:rPr lang="en-US" altLang="ko-KR" sz="2400" dirty="0" smtClean="0"/>
              <a:t> instructions, and </a:t>
            </a:r>
            <a:r>
              <a:rPr lang="en-US" altLang="ko-KR" sz="2400" dirty="0"/>
              <a:t>the depth of target concurrency </a:t>
            </a:r>
            <a:r>
              <a:rPr lang="en-US" altLang="ko-KR" sz="2400" dirty="0" smtClean="0"/>
              <a:t>bug </a:t>
            </a:r>
            <a:r>
              <a:rPr lang="en-US" altLang="ko-KR" sz="2400" dirty="0"/>
              <a:t>is </a:t>
            </a:r>
            <a:r>
              <a:rPr lang="en-US" altLang="ko-KR" sz="2400" i="1" dirty="0" smtClean="0"/>
              <a:t>d.</a:t>
            </a:r>
            <a:endParaRPr lang="en-US" altLang="ko-KR" sz="2400" dirty="0" smtClean="0"/>
          </a:p>
          <a:p>
            <a:endParaRPr lang="en-US" altLang="ko-KR" sz="1200" dirty="0" smtClean="0"/>
          </a:p>
          <a:p>
            <a:r>
              <a:rPr lang="en-US" altLang="ko-KR" sz="2400" dirty="0" smtClean="0"/>
              <a:t>The technique defines each thread as a partition (</a:t>
            </a:r>
            <a:r>
              <a:rPr lang="en-US" altLang="ko-KR" sz="2400" i="1" dirty="0" smtClean="0"/>
              <a:t>n </a:t>
            </a:r>
            <a:r>
              <a:rPr lang="en-US" altLang="ko-KR" sz="2400" dirty="0" smtClean="0"/>
              <a:t>partitions)</a:t>
            </a:r>
          </a:p>
          <a:p>
            <a:pPr lvl="1"/>
            <a:r>
              <a:rPr lang="en-US" altLang="ko-KR" sz="2200" dirty="0" smtClean="0"/>
              <a:t>Each partition starts at the thread starting point, and ends at the thread termination point</a:t>
            </a:r>
          </a:p>
          <a:p>
            <a:endParaRPr lang="en-US" altLang="ko-KR" sz="1400" dirty="0"/>
          </a:p>
          <a:p>
            <a:r>
              <a:rPr lang="en-US" altLang="ko-KR" sz="2400" dirty="0" smtClean="0"/>
              <a:t>In addition, the technique randomly divides a partition into 2 for </a:t>
            </a:r>
            <a:r>
              <a:rPr lang="en-US" altLang="ko-KR" sz="2400" i="1" dirty="0" smtClean="0"/>
              <a:t>d</a:t>
            </a:r>
            <a:r>
              <a:rPr lang="en-US" altLang="ko-KR" sz="2400" dirty="0" smtClean="0"/>
              <a:t>-</a:t>
            </a:r>
            <a:r>
              <a:rPr lang="en-US" altLang="ko-KR" sz="2400" i="1" dirty="0" smtClean="0"/>
              <a:t>1</a:t>
            </a:r>
            <a:r>
              <a:rPr lang="en-US" altLang="ko-KR" sz="2400" dirty="0" smtClean="0"/>
              <a:t> times (</a:t>
            </a:r>
            <a:r>
              <a:rPr lang="en-US" altLang="ko-KR" sz="2400" i="1" dirty="0" smtClean="0"/>
              <a:t>d</a:t>
            </a:r>
            <a:r>
              <a:rPr lang="en-US" altLang="ko-KR" sz="2400" dirty="0" smtClean="0"/>
              <a:t>-1 partitions in addition)</a:t>
            </a:r>
          </a:p>
          <a:p>
            <a:pPr lvl="1"/>
            <a:r>
              <a:rPr lang="en-US" altLang="ko-KR" sz="2200" dirty="0" smtClean="0"/>
              <a:t>For an instruction in a program, the probability that the instruction belongs to an additional partition is </a:t>
            </a:r>
            <a:r>
              <a:rPr lang="en-US" altLang="ko-KR" sz="2200" i="1" dirty="0" smtClean="0"/>
              <a:t>1</a:t>
            </a:r>
            <a:r>
              <a:rPr lang="en-US" altLang="ko-KR" sz="2200" dirty="0" smtClean="0"/>
              <a:t>/</a:t>
            </a:r>
            <a:r>
              <a:rPr lang="en-US" altLang="ko-KR" sz="2200" i="1" dirty="0" smtClean="0"/>
              <a:t>k</a:t>
            </a:r>
            <a:r>
              <a:rPr lang="en-US" altLang="ko-KR" sz="2200" dirty="0" smtClean="0"/>
              <a:t> at minimum</a:t>
            </a:r>
          </a:p>
          <a:p>
            <a:endParaRPr lang="en-US" altLang="ko-KR" sz="2400" dirty="0"/>
          </a:p>
          <a:p>
            <a:endParaRPr lang="ko-KR" altLang="en-US" sz="24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67544" y="1700808"/>
            <a:ext cx="648072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11560" y="126876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t1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475656" y="1700808"/>
            <a:ext cx="648072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619672" y="126876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t2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275856" y="1700808"/>
            <a:ext cx="648072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419872" y="126876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tn</a:t>
            </a:r>
            <a:endParaRPr lang="ko-KR" altLang="en-US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2411760" y="3356992"/>
            <a:ext cx="648072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5364088" y="1700808"/>
            <a:ext cx="648072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508104" y="126876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t1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6372200" y="1700808"/>
            <a:ext cx="648072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516216" y="126876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t2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8172400" y="1700808"/>
            <a:ext cx="648072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8316416" y="126876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tn</a:t>
            </a:r>
            <a:endParaRPr lang="ko-KR" altLang="en-US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7308304" y="3356992"/>
            <a:ext cx="648072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5364088" y="4221088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V="1">
            <a:off x="4860032" y="4797152"/>
            <a:ext cx="648072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27984" y="5517232"/>
            <a:ext cx="204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New </a:t>
            </a:r>
            <a:r>
              <a:rPr lang="en-US" altLang="ko-KR" smtClean="0"/>
              <a:t>partition </a:t>
            </a:r>
            <a:br>
              <a:rPr lang="en-US" altLang="ko-KR" smtClean="0"/>
            </a:br>
            <a:r>
              <a:rPr lang="en-US" altLang="ko-KR" smtClean="0"/>
              <a:t>defined randomly</a:t>
            </a:r>
            <a:endParaRPr lang="ko-KR" altLang="en-US" dirty="0"/>
          </a:p>
        </p:txBody>
      </p:sp>
      <p:sp>
        <p:nvSpPr>
          <p:cNvPr id="28" name="오른쪽 화살표 27"/>
          <p:cNvSpPr/>
          <p:nvPr/>
        </p:nvSpPr>
        <p:spPr>
          <a:xfrm>
            <a:off x="4211960" y="335699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95936" y="2843644"/>
            <a:ext cx="147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Partitioning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44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Scheduling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2400" dirty="0" smtClean="0"/>
                  <a:t>The technique randomly assigns the priorities </a:t>
                </a:r>
                <a:r>
                  <a:rPr lang="en-US" altLang="ko-KR" sz="2400" i="1" dirty="0" smtClean="0"/>
                  <a:t>d</a:t>
                </a:r>
                <a:r>
                  <a:rPr lang="en-US" altLang="ko-KR" sz="2400" dirty="0" smtClean="0"/>
                  <a:t>, </a:t>
                </a:r>
                <a:r>
                  <a:rPr lang="en-US" altLang="ko-KR" sz="2400" i="1" dirty="0" smtClean="0"/>
                  <a:t>d</a:t>
                </a:r>
                <a:r>
                  <a:rPr lang="en-US" altLang="ko-KR" sz="2400" dirty="0" smtClean="0"/>
                  <a:t>+1,...,</a:t>
                </a:r>
                <a:r>
                  <a:rPr lang="en-US" altLang="ko-KR" sz="2400" i="1" dirty="0" smtClean="0"/>
                  <a:t>d</a:t>
                </a:r>
                <a:r>
                  <a:rPr lang="en-US" altLang="ko-KR" sz="2400" dirty="0" smtClean="0"/>
                  <a:t>+</a:t>
                </a:r>
                <a:r>
                  <a:rPr lang="en-US" altLang="ko-KR" sz="2400" i="1" dirty="0" smtClean="0"/>
                  <a:t>n</a:t>
                </a:r>
                <a:r>
                  <a:rPr lang="en-US" altLang="ko-KR" sz="2400" dirty="0" smtClean="0"/>
                  <a:t>-1 to </a:t>
                </a:r>
                <a:r>
                  <a:rPr lang="en-US" altLang="ko-KR" sz="2400" i="1" dirty="0" smtClean="0"/>
                  <a:t>n</a:t>
                </a:r>
                <a:r>
                  <a:rPr lang="en-US" altLang="ko-KR" sz="2400" dirty="0" smtClean="0"/>
                  <a:t> partitions each of which starts from a thread</a:t>
                </a:r>
              </a:p>
              <a:p>
                <a:pPr lvl="1"/>
                <a:r>
                  <a:rPr lang="en-US" altLang="ko-KR" sz="2000" dirty="0" smtClean="0"/>
                  <a:t>The priority</a:t>
                </a:r>
                <a:r>
                  <a:rPr lang="en-US" altLang="ko-KR" sz="2000" i="1" dirty="0" smtClean="0"/>
                  <a:t> d</a:t>
                </a:r>
                <a:r>
                  <a:rPr lang="en-US" altLang="ko-KR" sz="2000" dirty="0" smtClean="0"/>
                  <a:t>+</a:t>
                </a:r>
                <a:r>
                  <a:rPr lang="en-US" altLang="ko-KR" sz="2000" i="1" dirty="0" smtClean="0"/>
                  <a:t>n</a:t>
                </a:r>
                <a:r>
                  <a:rPr lang="en-US" altLang="ko-KR" sz="2000" dirty="0" smtClean="0"/>
                  <a:t>-</a:t>
                </a:r>
                <a:r>
                  <a:rPr lang="en-US" altLang="ko-KR" sz="2000" i="1" dirty="0" smtClean="0"/>
                  <a:t>1</a:t>
                </a:r>
                <a:r>
                  <a:rPr lang="en-US" altLang="ko-KR" sz="2000" dirty="0" smtClean="0"/>
                  <a:t> is the highest one</a:t>
                </a:r>
              </a:p>
              <a:p>
                <a:pPr lvl="1"/>
                <a:r>
                  <a:rPr lang="en-US" altLang="ko-KR" sz="2000" dirty="0" smtClean="0"/>
                  <a:t>The probability that a partition has the lowest priority (i.e. </a:t>
                </a:r>
                <a:r>
                  <a:rPr lang="en-US" altLang="ko-KR" sz="2000" i="1" dirty="0" smtClean="0"/>
                  <a:t>d</a:t>
                </a:r>
                <a:r>
                  <a:rPr lang="en-US" altLang="ko-KR" sz="2000" dirty="0" smtClean="0"/>
                  <a:t>) is 1/</a:t>
                </a:r>
                <a:r>
                  <a:rPr lang="en-US" altLang="ko-KR" sz="2000" i="1" dirty="0" smtClean="0"/>
                  <a:t>n </a:t>
                </a:r>
                <a:r>
                  <a:rPr lang="en-US" altLang="ko-KR" sz="2000" dirty="0" smtClean="0"/>
                  <a:t>at minimum.</a:t>
                </a:r>
              </a:p>
              <a:p>
                <a:endParaRPr lang="en-US" altLang="ko-KR" sz="2400" dirty="0" smtClean="0"/>
              </a:p>
              <a:p>
                <a:r>
                  <a:rPr lang="en-US" altLang="ko-KR" sz="2400" dirty="0" smtClean="0"/>
                  <a:t>For a partition generated by  </a:t>
                </a:r>
                <a:r>
                  <a:rPr lang="en-US" altLang="ko-KR" sz="2400" i="1" dirty="0" err="1" smtClean="0"/>
                  <a:t>i</a:t>
                </a:r>
                <a:r>
                  <a:rPr lang="en-US" altLang="ko-KR" sz="2400" dirty="0" err="1" smtClean="0"/>
                  <a:t>-th</a:t>
                </a:r>
                <a:r>
                  <a:rPr lang="en-US" altLang="ko-KR" sz="2400" dirty="0" smtClean="0"/>
                  <a:t> division (</a:t>
                </a:r>
                <a:r>
                  <a:rPr lang="en-US" altLang="ko-KR" sz="2400" i="1" dirty="0" smtClean="0"/>
                  <a:t>1</a:t>
                </a:r>
                <a:r>
                  <a:rPr lang="en-US" altLang="ko-KR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altLang="ko-KR" sz="2400" dirty="0" smtClean="0"/>
                  <a:t> </a:t>
                </a:r>
                <a:r>
                  <a:rPr lang="en-US" altLang="ko-KR" sz="2400" i="1" dirty="0" smtClean="0"/>
                  <a:t>i </a:t>
                </a:r>
                <a14:m>
                  <m:oMath xmlns:m="http://schemas.openxmlformats.org/officeDocument/2006/math">
                    <m:r>
                      <a:rPr lang="en-US" altLang="ko-KR" sz="2400" b="0" i="1">
                        <a:latin typeface="Cambria Math"/>
                      </a:rPr>
                      <m:t>≤</m:t>
                    </m:r>
                  </m:oMath>
                </a14:m>
                <a:r>
                  <a:rPr lang="en-US" altLang="ko-KR" sz="2400" dirty="0" smtClean="0"/>
                  <a:t> </a:t>
                </a:r>
                <a:r>
                  <a:rPr lang="en-US" altLang="ko-KR" sz="2400" i="1" dirty="0" smtClean="0"/>
                  <a:t>d</a:t>
                </a:r>
                <a:r>
                  <a:rPr lang="en-US" altLang="ko-KR" sz="2400" dirty="0" smtClean="0"/>
                  <a:t>-</a:t>
                </a:r>
                <a:r>
                  <a:rPr lang="en-US" altLang="ko-KR" sz="2400" i="1" dirty="0" smtClean="0"/>
                  <a:t>1</a:t>
                </a:r>
                <a:r>
                  <a:rPr lang="en-US" altLang="ko-KR" sz="2400" dirty="0" smtClean="0"/>
                  <a:t>), the technique assigns its priority as </a:t>
                </a:r>
                <a:r>
                  <a:rPr lang="en-US" altLang="ko-KR" sz="2400" i="1" dirty="0" smtClean="0"/>
                  <a:t>d</a:t>
                </a:r>
                <a:r>
                  <a:rPr lang="en-US" altLang="ko-KR" sz="2400" dirty="0" smtClean="0"/>
                  <a:t>-</a:t>
                </a:r>
                <a:r>
                  <a:rPr lang="en-US" altLang="ko-KR" sz="2400" i="1" dirty="0" err="1" smtClean="0"/>
                  <a:t>i</a:t>
                </a:r>
                <a:r>
                  <a:rPr lang="en-US" altLang="ko-KR" sz="2400" i="1" dirty="0" smtClean="0"/>
                  <a:t>.</a:t>
                </a:r>
              </a:p>
              <a:p>
                <a:pPr lvl="1"/>
                <a:r>
                  <a:rPr lang="en-US" altLang="ko-KR" sz="2000" dirty="0" smtClean="0"/>
                  <a:t>For an instruction </a:t>
                </a:r>
                <a:r>
                  <a:rPr lang="en-US" altLang="ko-KR" sz="2000" i="1" dirty="0" smtClean="0"/>
                  <a:t>s</a:t>
                </a:r>
                <a:r>
                  <a:rPr lang="en-US" altLang="ko-KR" sz="2000" dirty="0" smtClean="0"/>
                  <a:t> in a program, the probability that </a:t>
                </a:r>
                <a:r>
                  <a:rPr lang="en-US" altLang="ko-KR" sz="2000" i="1" dirty="0" smtClean="0"/>
                  <a:t>s </a:t>
                </a:r>
                <a:r>
                  <a:rPr lang="en-US" altLang="ko-KR" sz="2000" dirty="0" smtClean="0"/>
                  <a:t>has a priority </a:t>
                </a:r>
                <a:r>
                  <a:rPr lang="en-US" altLang="ko-KR" sz="2000" i="1" dirty="0" err="1" smtClean="0"/>
                  <a:t>i</a:t>
                </a:r>
                <a:r>
                  <a:rPr lang="en-US" altLang="ko-KR" sz="2000" dirty="0" smtClean="0"/>
                  <a:t> is </a:t>
                </a:r>
                <a:r>
                  <a:rPr lang="en-US" altLang="ko-KR" sz="2000" dirty="0" smtClean="0"/>
                  <a:t>1/</a:t>
                </a:r>
                <a:r>
                  <a:rPr lang="en-US" altLang="ko-KR" sz="2000" i="1" dirty="0" smtClean="0"/>
                  <a:t>k</a:t>
                </a:r>
                <a:r>
                  <a:rPr lang="en-US" altLang="ko-KR" sz="2000" dirty="0" smtClean="0"/>
                  <a:t> at minimum</a:t>
                </a:r>
                <a:endParaRPr lang="en-US" altLang="ko-KR" sz="2000" dirty="0"/>
              </a:p>
              <a:p>
                <a:endParaRPr lang="ko-KR" altLang="en-US" sz="2400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6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 Execution Generation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3336" y="1556792"/>
            <a:ext cx="8568952" cy="4752528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 smtClean="0"/>
              <a:t>Before test executions, a user sets the target depth of concurrency bugs, and a starting state</a:t>
            </a:r>
          </a:p>
          <a:p>
            <a:endParaRPr lang="en-US" altLang="ko-KR" sz="1400" dirty="0" smtClean="0"/>
          </a:p>
          <a:p>
            <a:r>
              <a:rPr lang="en-US" altLang="ko-KR" sz="2400" dirty="0" smtClean="0"/>
              <a:t>Before each test execution, the technique sets the partitions, and their priorities</a:t>
            </a:r>
          </a:p>
          <a:p>
            <a:endParaRPr lang="en-US" altLang="ko-KR" sz="1200" dirty="0" smtClean="0"/>
          </a:p>
          <a:p>
            <a:r>
              <a:rPr lang="en-US" altLang="ko-KR" sz="2400" dirty="0" smtClean="0"/>
              <a:t>For each state, the PCT runtime scheduler selects the thread that executes the partition of the highest priority in enabled threads</a:t>
            </a:r>
          </a:p>
          <a:p>
            <a:pPr lvl="1"/>
            <a:r>
              <a:rPr lang="en-US" altLang="ko-KR" sz="2000" dirty="0" smtClean="0"/>
              <a:t>A thread enabled when it is not terminated, and not blocked by any synchronization</a:t>
            </a:r>
          </a:p>
          <a:p>
            <a:pPr lvl="1"/>
            <a:r>
              <a:rPr lang="en-US" altLang="ko-KR" sz="2000" dirty="0" smtClean="0"/>
              <a:t>A context-switching occurs if</a:t>
            </a:r>
          </a:p>
          <a:p>
            <a:pPr lvl="2"/>
            <a:r>
              <a:rPr lang="en-US" altLang="ko-KR" sz="2000" dirty="0" smtClean="0"/>
              <a:t>A thread begins/ends, or</a:t>
            </a:r>
          </a:p>
          <a:p>
            <a:pPr lvl="2"/>
            <a:r>
              <a:rPr lang="en-US" altLang="ko-KR" sz="2000" dirty="0" smtClean="0"/>
              <a:t>A thread is blocked, or</a:t>
            </a:r>
          </a:p>
          <a:p>
            <a:pPr lvl="2"/>
            <a:r>
              <a:rPr lang="en-US" altLang="ko-KR" sz="2000" dirty="0" smtClean="0"/>
              <a:t>A thread reaches to the end of a partition (randomly selected)</a:t>
            </a:r>
          </a:p>
          <a:p>
            <a:pPr lvl="1"/>
            <a:endParaRPr lang="en-US" altLang="ko-KR" sz="2400" dirty="0"/>
          </a:p>
          <a:p>
            <a:endParaRPr lang="ko-KR" altLang="en-US" sz="24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2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Probability to Detect Depth-1 Bug (1/2)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07901"/>
            <a:ext cx="8208912" cy="2985195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Suppose that a target program has </a:t>
            </a:r>
            <a:r>
              <a:rPr lang="en-US" altLang="ko-KR" sz="2400" i="1" dirty="0" smtClean="0"/>
              <a:t>n</a:t>
            </a:r>
            <a:r>
              <a:rPr lang="en-US" altLang="ko-KR" sz="2400" dirty="0" smtClean="0"/>
              <a:t> threads and there is</a:t>
            </a:r>
            <a:br>
              <a:rPr lang="en-US" altLang="ko-KR" sz="2400" dirty="0" smtClean="0"/>
            </a:br>
            <a:r>
              <a:rPr lang="en-US" altLang="ko-KR" sz="2400" u="sng" dirty="0" smtClean="0"/>
              <a:t>a concurrency bug of depth 1</a:t>
            </a:r>
          </a:p>
          <a:p>
            <a:pPr lvl="1"/>
            <a:r>
              <a:rPr lang="en-US" altLang="ko-KR" sz="2000" dirty="0" smtClean="0"/>
              <a:t>The bug consists of two instructions </a:t>
            </a:r>
            <a:r>
              <a:rPr lang="en-US" altLang="ko-KR" sz="2000" i="1" dirty="0" smtClean="0"/>
              <a:t>p</a:t>
            </a:r>
            <a:r>
              <a:rPr lang="en-US" altLang="ko-KR" sz="2000" i="1" baseline="-25000" dirty="0" smtClean="0"/>
              <a:t>1</a:t>
            </a:r>
            <a:r>
              <a:rPr lang="en-US" altLang="ko-KR" sz="2000" dirty="0" smtClean="0"/>
              <a:t> and </a:t>
            </a:r>
            <a:r>
              <a:rPr lang="en-US" altLang="ko-KR" sz="2000" i="1" dirty="0" smtClean="0"/>
              <a:t>p</a:t>
            </a:r>
            <a:r>
              <a:rPr lang="en-US" altLang="ko-KR" sz="2000" i="1" baseline="-25000" dirty="0" smtClean="0"/>
              <a:t>2</a:t>
            </a:r>
            <a:r>
              <a:rPr lang="en-US" altLang="ko-KR" sz="2000" dirty="0" smtClean="0"/>
              <a:t> in two threads </a:t>
            </a:r>
            <a:r>
              <a:rPr lang="en-US" altLang="ko-KR" sz="2000" i="1" dirty="0" smtClean="0"/>
              <a:t>t</a:t>
            </a:r>
            <a:r>
              <a:rPr lang="en-US" altLang="ko-KR" sz="2000" baseline="-25000" dirty="0" smtClean="0"/>
              <a:t>1</a:t>
            </a:r>
            <a:r>
              <a:rPr lang="en-US" altLang="ko-KR" sz="2000" dirty="0" smtClean="0"/>
              <a:t> and </a:t>
            </a:r>
            <a:r>
              <a:rPr lang="en-US" altLang="ko-KR" sz="2000" i="1" dirty="0" smtClean="0"/>
              <a:t>t</a:t>
            </a:r>
            <a:r>
              <a:rPr lang="en-US" altLang="ko-KR" sz="2000" baseline="-25000" dirty="0" smtClean="0"/>
              <a:t>2</a:t>
            </a:r>
            <a:endParaRPr lang="en-US" altLang="ko-KR" sz="2000" dirty="0"/>
          </a:p>
          <a:p>
            <a:pPr lvl="1"/>
            <a:r>
              <a:rPr lang="en-US" altLang="ko-KR" sz="2000" dirty="0" smtClean="0"/>
              <a:t>The bug induces an error if </a:t>
            </a:r>
            <a:r>
              <a:rPr lang="en-US" altLang="ko-KR" sz="2000" i="1" dirty="0" smtClean="0"/>
              <a:t>p</a:t>
            </a:r>
            <a:r>
              <a:rPr lang="en-US" altLang="ko-KR" sz="2000" baseline="-25000" dirty="0" smtClean="0"/>
              <a:t>2</a:t>
            </a:r>
            <a:r>
              <a:rPr lang="en-US" altLang="ko-KR" sz="2000" dirty="0" smtClean="0"/>
              <a:t> is executed before </a:t>
            </a:r>
            <a:r>
              <a:rPr lang="en-US" altLang="ko-KR" sz="2000" i="1" dirty="0" smtClean="0"/>
              <a:t>p</a:t>
            </a:r>
            <a:r>
              <a:rPr lang="en-US" altLang="ko-KR" sz="2000" baseline="-25000" dirty="0" smtClean="0"/>
              <a:t>1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400" dirty="0" smtClean="0"/>
              <a:t>The technique defines </a:t>
            </a:r>
            <a:r>
              <a:rPr lang="en-US" altLang="ko-KR" sz="2400" i="1" dirty="0" smtClean="0"/>
              <a:t>n</a:t>
            </a:r>
            <a:r>
              <a:rPr lang="en-US" altLang="ko-KR" sz="2400" dirty="0" smtClean="0"/>
              <a:t> partitions each of which corresponds to each thread </a:t>
            </a:r>
            <a:r>
              <a:rPr lang="en-US" altLang="ko-KR" sz="2000" dirty="0" smtClean="0"/>
              <a:t>(no additional partition since </a:t>
            </a:r>
            <a:r>
              <a:rPr lang="en-US" altLang="ko-KR" sz="2000" i="1" dirty="0" smtClean="0"/>
              <a:t>d</a:t>
            </a:r>
            <a:r>
              <a:rPr lang="en-US" altLang="ko-KR" sz="2000" dirty="0" smtClean="0"/>
              <a:t> = 1)</a:t>
            </a:r>
          </a:p>
          <a:p>
            <a:pPr lvl="1"/>
            <a:r>
              <a:rPr lang="en-US" altLang="ko-KR" sz="2000" dirty="0"/>
              <a:t>The partition </a:t>
            </a:r>
            <a:r>
              <a:rPr lang="en-US" altLang="ko-KR" sz="2000" i="1" dirty="0"/>
              <a:t>s</a:t>
            </a:r>
            <a:r>
              <a:rPr lang="en-US" altLang="ko-KR" sz="2000" baseline="-25000" dirty="0"/>
              <a:t>1</a:t>
            </a:r>
            <a:r>
              <a:rPr lang="en-US" altLang="ko-KR" sz="2000" dirty="0"/>
              <a:t> and </a:t>
            </a:r>
            <a:r>
              <a:rPr lang="en-US" altLang="ko-KR" sz="2000" i="1" dirty="0"/>
              <a:t>s</a:t>
            </a:r>
            <a:r>
              <a:rPr lang="en-US" altLang="ko-KR" sz="2000" baseline="-25000" dirty="0"/>
              <a:t>2</a:t>
            </a:r>
            <a:r>
              <a:rPr lang="en-US" altLang="ko-KR" sz="2000" dirty="0"/>
              <a:t> correspond to </a:t>
            </a:r>
            <a:r>
              <a:rPr lang="en-US" altLang="ko-KR" sz="2000" i="1" dirty="0"/>
              <a:t>t</a:t>
            </a:r>
            <a:r>
              <a:rPr lang="en-US" altLang="ko-KR" sz="2000" baseline="-25000" dirty="0"/>
              <a:t>1</a:t>
            </a:r>
            <a:r>
              <a:rPr lang="en-US" altLang="ko-KR" sz="2000" dirty="0"/>
              <a:t> and </a:t>
            </a:r>
            <a:r>
              <a:rPr lang="en-US" altLang="ko-KR" sz="2000" i="1" dirty="0" smtClean="0"/>
              <a:t>t</a:t>
            </a:r>
            <a:r>
              <a:rPr lang="en-US" altLang="ko-KR" sz="2000" baseline="-25000" dirty="0" smtClean="0"/>
              <a:t>2</a:t>
            </a:r>
            <a:endParaRPr lang="en-US" altLang="ko-KR" sz="2000" dirty="0" smtClean="0"/>
          </a:p>
          <a:p>
            <a:pPr lvl="1"/>
            <a:endParaRPr lang="ko-KR" altLang="en-US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27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136"/>
            <a:ext cx="3381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691680" y="4437112"/>
            <a:ext cx="1296144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779912" y="4437112"/>
            <a:ext cx="1296144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186764" y="4077072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/>
              <a:t>s</a:t>
            </a:r>
            <a:r>
              <a:rPr lang="en-US" altLang="ko-KR" baseline="-25000" dirty="0"/>
              <a:t>1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4202988" y="4077072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smtClean="0"/>
              <a:t>s</a:t>
            </a:r>
            <a:r>
              <a:rPr lang="en-US" altLang="ko-KR" baseline="-25000" dirty="0" smtClean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80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Probability to Detect Depth-1 Bug </a:t>
            </a:r>
            <a:r>
              <a:rPr lang="en-US" altLang="ko-KR" sz="4000" dirty="0" smtClean="0"/>
              <a:t>(2/2</a:t>
            </a:r>
            <a:r>
              <a:rPr lang="en-US" altLang="ko-KR" sz="4000" dirty="0"/>
              <a:t>)</a:t>
            </a:r>
            <a:endParaRPr lang="ko-KR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916832"/>
                <a:ext cx="8208912" cy="4392488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800" dirty="0" smtClean="0"/>
                  <a:t>The probability for a generated execution to </a:t>
                </a:r>
                <a:r>
                  <a:rPr lang="en-US" altLang="ko-KR" sz="2800" dirty="0" smtClean="0"/>
                  <a:t>detect </a:t>
                </a:r>
                <a:r>
                  <a:rPr lang="en-US" altLang="ko-KR" sz="2800" dirty="0" smtClean="0"/>
                  <a:t>an error for the bug is </a:t>
                </a:r>
                <a:r>
                  <a:rPr lang="en-US" altLang="ko-KR" sz="2800" dirty="0" smtClean="0">
                    <a:solidFill>
                      <a:srgbClr val="0033CC"/>
                    </a:solidFill>
                  </a:rPr>
                  <a:t>1/</a:t>
                </a:r>
                <a:r>
                  <a:rPr lang="en-US" altLang="ko-KR" sz="2800" i="1" dirty="0" smtClean="0">
                    <a:solidFill>
                      <a:srgbClr val="0033CC"/>
                    </a:solidFill>
                  </a:rPr>
                  <a:t>n </a:t>
                </a:r>
                <a:r>
                  <a:rPr lang="en-US" altLang="ko-KR" sz="2800" dirty="0">
                    <a:solidFill>
                      <a:srgbClr val="0033CC"/>
                    </a:solidFill>
                  </a:rPr>
                  <a:t>at minimum </a:t>
                </a:r>
                <a:r>
                  <a:rPr lang="en-US" altLang="ko-KR" sz="2800" dirty="0" smtClean="0">
                    <a:solidFill>
                      <a:srgbClr val="0033CC"/>
                    </a:solidFill>
                  </a:rPr>
                  <a:t>(in worst case)</a:t>
                </a:r>
                <a:endParaRPr lang="en-US" altLang="ko-KR" sz="2800" i="1" dirty="0" smtClean="0">
                  <a:solidFill>
                    <a:srgbClr val="0033CC"/>
                  </a:solidFill>
                </a:endParaRPr>
              </a:p>
              <a:p>
                <a:pPr lvl="1"/>
                <a:r>
                  <a:rPr lang="en-US" altLang="ko-KR" sz="2400" dirty="0" smtClean="0"/>
                  <a:t>The probability that </a:t>
                </a:r>
                <a:r>
                  <a:rPr lang="en-US" altLang="ko-KR" sz="2400" i="1" dirty="0" smtClean="0"/>
                  <a:t>s</a:t>
                </a:r>
                <a:r>
                  <a:rPr lang="en-US" altLang="ko-KR" sz="2400" baseline="-25000" dirty="0" smtClean="0"/>
                  <a:t>2</a:t>
                </a:r>
                <a:r>
                  <a:rPr lang="en-US" altLang="ko-KR" sz="2400" dirty="0" smtClean="0"/>
                  <a:t> has a higher priority than </a:t>
                </a:r>
                <a:r>
                  <a:rPr lang="en-US" altLang="ko-KR" sz="2400" i="1" dirty="0" smtClean="0"/>
                  <a:t>s</a:t>
                </a:r>
                <a:r>
                  <a:rPr lang="en-US" altLang="ko-KR" sz="2400" baseline="-25000" dirty="0" smtClean="0"/>
                  <a:t>1</a:t>
                </a:r>
                <a:r>
                  <a:rPr lang="en-US" altLang="ko-KR" sz="2400" dirty="0" smtClean="0"/>
                  <a:t> </a:t>
                </a:r>
                <a:br>
                  <a:rPr lang="en-US" altLang="ko-KR" sz="2400" dirty="0" smtClean="0"/>
                </a:b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altLang="ko-KR" sz="2400" dirty="0" smtClean="0"/>
                  <a:t>  the probability that </a:t>
                </a:r>
                <a:r>
                  <a:rPr lang="en-US" altLang="ko-KR" sz="2400" i="1" dirty="0" smtClean="0"/>
                  <a:t>s</a:t>
                </a:r>
                <a:r>
                  <a:rPr lang="en-US" altLang="ko-KR" sz="2400" baseline="-25000" dirty="0" smtClean="0"/>
                  <a:t>1</a:t>
                </a:r>
                <a:r>
                  <a:rPr lang="en-US" altLang="ko-KR" sz="2400" dirty="0" smtClean="0"/>
                  <a:t> has the lowest priority.</a:t>
                </a:r>
              </a:p>
              <a:p>
                <a:pPr lvl="2"/>
                <a:r>
                  <a:rPr lang="en-US" altLang="ko-KR" sz="2000" dirty="0" smtClean="0"/>
                  <a:t>The probability that </a:t>
                </a:r>
                <a:r>
                  <a:rPr lang="en-US" altLang="ko-KR" sz="2000" i="1" dirty="0" smtClean="0"/>
                  <a:t>s</a:t>
                </a:r>
                <a:r>
                  <a:rPr lang="en-US" altLang="ko-KR" sz="2000" baseline="-25000" dirty="0" smtClean="0"/>
                  <a:t>1</a:t>
                </a:r>
                <a:r>
                  <a:rPr lang="en-US" altLang="ko-KR" sz="2000" dirty="0" smtClean="0"/>
                  <a:t> has the lowest priority is </a:t>
                </a:r>
                <a:r>
                  <a:rPr lang="en-US" altLang="ko-KR" sz="2000" dirty="0" smtClean="0"/>
                  <a:t>1/</a:t>
                </a:r>
                <a:r>
                  <a:rPr lang="en-US" altLang="ko-KR" sz="2000" i="1" dirty="0" smtClean="0"/>
                  <a:t>n</a:t>
                </a:r>
                <a:endParaRPr lang="en-US" altLang="ko-KR" sz="2000" i="1" dirty="0" smtClean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916832"/>
                <a:ext cx="8208912" cy="4392488"/>
              </a:xfrm>
              <a:blipFill rotWithShape="1">
                <a:blip r:embed="rId2"/>
                <a:stretch>
                  <a:fillRect l="-1337" t="-1248" r="-21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5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Probability to Detect </a:t>
            </a:r>
            <a:r>
              <a:rPr lang="en-US" altLang="ko-KR" sz="4000" dirty="0" smtClean="0"/>
              <a:t>Depth-2 </a:t>
            </a:r>
            <a:r>
              <a:rPr lang="en-US" altLang="ko-KR" sz="4000" dirty="0"/>
              <a:t>Bug (1/2)</a:t>
            </a:r>
            <a:endParaRPr lang="ko-KR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05888" y="1340768"/>
                <a:ext cx="8712968" cy="478539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 smtClean="0"/>
                  <a:t>Suppose that a target program has </a:t>
                </a:r>
                <a:r>
                  <a:rPr lang="en-US" altLang="ko-KR" sz="2400" i="1" dirty="0"/>
                  <a:t>n</a:t>
                </a:r>
                <a:r>
                  <a:rPr lang="en-US" altLang="ko-KR" sz="2400" dirty="0"/>
                  <a:t> </a:t>
                </a:r>
                <a:r>
                  <a:rPr lang="en-US" altLang="ko-KR" sz="2400" dirty="0" smtClean="0"/>
                  <a:t>threads and </a:t>
                </a:r>
                <a:r>
                  <a:rPr lang="en-US" altLang="ko-KR" sz="2400" i="1" dirty="0" smtClean="0"/>
                  <a:t>k</a:t>
                </a:r>
                <a:r>
                  <a:rPr lang="en-US" altLang="ko-KR" sz="2400" dirty="0" smtClean="0"/>
                  <a:t> instructions, </a:t>
                </a:r>
                <a:r>
                  <a:rPr lang="en-US" altLang="ko-KR" sz="2400" dirty="0"/>
                  <a:t>and there </a:t>
                </a:r>
                <a:r>
                  <a:rPr lang="en-US" altLang="ko-KR" sz="2400" dirty="0" smtClean="0"/>
                  <a:t>is </a:t>
                </a:r>
                <a:r>
                  <a:rPr lang="en-US" altLang="ko-KR" sz="2400" u="sng" dirty="0" smtClean="0"/>
                  <a:t>a </a:t>
                </a:r>
                <a:r>
                  <a:rPr lang="en-US" altLang="ko-KR" sz="2400" u="sng" dirty="0"/>
                  <a:t>concurrency bug of depth </a:t>
                </a:r>
                <a:r>
                  <a:rPr lang="en-US" altLang="ko-KR" sz="2400" u="sng" dirty="0" smtClean="0"/>
                  <a:t>2</a:t>
                </a:r>
                <a:endParaRPr lang="en-US" altLang="ko-KR" sz="2400" u="sng" dirty="0"/>
              </a:p>
              <a:p>
                <a:pPr lvl="1"/>
                <a:r>
                  <a:rPr lang="en-US" altLang="ko-KR" sz="2000" dirty="0" smtClean="0"/>
                  <a:t>The bug consists of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1</a:t>
                </a:r>
                <a:r>
                  <a:rPr lang="en-US" altLang="ko-KR" sz="2000" dirty="0" smtClean="0"/>
                  <a:t>,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2</a:t>
                </a:r>
                <a:r>
                  <a:rPr lang="en-US" altLang="ko-KR" sz="2000" dirty="0" smtClean="0"/>
                  <a:t>, and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3</a:t>
                </a:r>
                <a:r>
                  <a:rPr lang="en-US" altLang="ko-KR" sz="2000" dirty="0" smtClean="0"/>
                  <a:t> where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1</a:t>
                </a:r>
                <a:r>
                  <a:rPr lang="en-US" altLang="ko-KR" sz="2000" dirty="0" smtClean="0"/>
                  <a:t> and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2</a:t>
                </a:r>
                <a:r>
                  <a:rPr lang="en-US" altLang="ko-KR" sz="2000" dirty="0" smtClean="0"/>
                  <a:t> belong to different threads (</a:t>
                </a:r>
                <a:r>
                  <a:rPr lang="en-US" altLang="ko-KR" sz="2000" i="1" dirty="0" smtClean="0"/>
                  <a:t>t</a:t>
                </a:r>
                <a:r>
                  <a:rPr lang="en-US" altLang="ko-KR" sz="2000" i="1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altLang="ko-KR" sz="2000" i="1" dirty="0" smtClean="0"/>
                  <a:t>t</a:t>
                </a:r>
                <a:r>
                  <a:rPr lang="en-US" altLang="ko-KR" sz="2000" i="1" baseline="-25000" dirty="0" smtClean="0"/>
                  <a:t>2</a:t>
                </a:r>
                <a:r>
                  <a:rPr lang="en-US" altLang="ko-KR" sz="2000" dirty="0" smtClean="0"/>
                  <a:t>), and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baseline="-25000" dirty="0" smtClean="0"/>
                  <a:t>2</a:t>
                </a:r>
                <a:r>
                  <a:rPr lang="en-US" altLang="ko-KR" sz="2000" dirty="0" smtClean="0"/>
                  <a:t> and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3</a:t>
                </a:r>
                <a:r>
                  <a:rPr lang="en-US" altLang="ko-KR" sz="2000" dirty="0" smtClean="0"/>
                  <a:t> belongs to different threads </a:t>
                </a:r>
                <a:r>
                  <a:rPr lang="en-US" altLang="ko-KR" sz="2000" dirty="0"/>
                  <a:t>(</a:t>
                </a:r>
                <a:r>
                  <a:rPr lang="en-US" altLang="ko-KR" sz="2000" i="1" dirty="0" smtClean="0"/>
                  <a:t>t</a:t>
                </a:r>
                <a:r>
                  <a:rPr lang="en-US" altLang="ko-KR" sz="2000" i="1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/>
                      </a:rPr>
                      <m:t>≠</m:t>
                    </m:r>
                  </m:oMath>
                </a14:m>
                <a:r>
                  <a:rPr lang="en-US" altLang="ko-KR" sz="2000" i="1" dirty="0" smtClean="0"/>
                  <a:t>t</a:t>
                </a:r>
                <a:r>
                  <a:rPr lang="en-US" altLang="ko-KR" sz="2000" i="1" baseline="-25000" dirty="0" smtClean="0"/>
                  <a:t>3</a:t>
                </a:r>
                <a:r>
                  <a:rPr lang="en-US" altLang="ko-KR" sz="2000" dirty="0" smtClean="0"/>
                  <a:t>).</a:t>
                </a:r>
              </a:p>
              <a:p>
                <a:endParaRPr lang="en-US" altLang="ko-KR" sz="1200" dirty="0" smtClean="0"/>
              </a:p>
              <a:p>
                <a:r>
                  <a:rPr lang="en-US" altLang="ko-KR" sz="2400" dirty="0" smtClean="0"/>
                  <a:t>The technique defines </a:t>
                </a:r>
                <a:r>
                  <a:rPr lang="en-US" altLang="ko-KR" sz="2400" i="1" dirty="0" smtClean="0"/>
                  <a:t>n</a:t>
                </a:r>
                <a:r>
                  <a:rPr lang="en-US" altLang="ko-KR" sz="2400" dirty="0" smtClean="0"/>
                  <a:t> partitions that begins from thread starts,  and one partition that starts from a randomly selected instruction.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888" y="1340768"/>
                <a:ext cx="8712968" cy="4785395"/>
              </a:xfrm>
              <a:blipFill rotWithShape="1">
                <a:blip r:embed="rId2"/>
                <a:stretch>
                  <a:fillRect l="-980" t="-1019" r="-13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29</a:t>
            </a:fld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79" y="3903088"/>
            <a:ext cx="4389655" cy="24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9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3"/>
          <p:cNvSpPr/>
          <p:nvPr/>
        </p:nvSpPr>
        <p:spPr>
          <a:xfrm>
            <a:off x="467544" y="1340768"/>
            <a:ext cx="3988287" cy="2632124"/>
          </a:xfrm>
          <a:prstGeom prst="roundRect">
            <a:avLst>
              <a:gd name="adj" fmla="val 310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" y="490662"/>
            <a:ext cx="9052560" cy="778098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Testing Concurrent Program is Challenging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0276" y="4149080"/>
            <a:ext cx="8746220" cy="25202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ko-KR" sz="2200" dirty="0"/>
              <a:t>Testing with </a:t>
            </a:r>
            <a:r>
              <a:rPr lang="en-US" altLang="ko-KR" sz="2200" b="1" dirty="0" smtClean="0"/>
              <a:t>ordinary </a:t>
            </a:r>
            <a:r>
              <a:rPr lang="en-US" altLang="ko-KR" sz="2200" b="1" dirty="0"/>
              <a:t>thread </a:t>
            </a:r>
            <a:r>
              <a:rPr lang="en-US" altLang="ko-KR" sz="2200" b="1" dirty="0" smtClean="0"/>
              <a:t>schedulers</a:t>
            </a:r>
            <a:r>
              <a:rPr lang="en-US" altLang="ko-KR" sz="2200" dirty="0" smtClean="0"/>
              <a:t> </a:t>
            </a:r>
            <a:r>
              <a:rPr lang="en-US" altLang="ko-KR" sz="2200" dirty="0"/>
              <a:t>is </a:t>
            </a:r>
            <a:r>
              <a:rPr lang="en-US" altLang="ko-KR" sz="2200" b="1" dirty="0">
                <a:solidFill>
                  <a:srgbClr val="FF0000"/>
                </a:solidFill>
              </a:rPr>
              <a:t>not effective to generate various </a:t>
            </a:r>
            <a:r>
              <a:rPr lang="en-US" altLang="ko-KR" sz="2200" b="1" dirty="0" smtClean="0">
                <a:solidFill>
                  <a:srgbClr val="FF0000"/>
                </a:solidFill>
              </a:rPr>
              <a:t>thread schedules</a:t>
            </a:r>
            <a:endParaRPr lang="ko-KR" altLang="en-US" sz="2200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altLang="ko-KR" sz="2200" dirty="0" smtClean="0"/>
              <a:t>Repeats similar schedules </a:t>
            </a:r>
            <a:r>
              <a:rPr lang="en-US" altLang="ko-KR" sz="2200" dirty="0"/>
              <a:t>in a fixed </a:t>
            </a:r>
            <a:r>
              <a:rPr lang="en-US" altLang="ko-KR" sz="2200" dirty="0" smtClean="0"/>
              <a:t>environment</a:t>
            </a:r>
          </a:p>
          <a:p>
            <a:pPr lvl="1">
              <a:spcBef>
                <a:spcPts val="0"/>
              </a:spcBef>
            </a:pPr>
            <a:r>
              <a:rPr lang="en-US" altLang="ko-KR" sz="2200" dirty="0" smtClean="0"/>
              <a:t>not effective to consider various circumstances (e.g. CPU workload, I/O waiting, etc.)</a:t>
            </a:r>
          </a:p>
          <a:p>
            <a:pPr>
              <a:spcBef>
                <a:spcPts val="0"/>
              </a:spcBef>
            </a:pPr>
            <a:r>
              <a:rPr lang="en-US" altLang="ko-KR" sz="2200" dirty="0" smtClean="0"/>
              <a:t>No standard method to represent/include thread schedules in test cases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098022"/>
              </p:ext>
            </p:extLst>
          </p:nvPr>
        </p:nvGraphicFramePr>
        <p:xfrm>
          <a:off x="827584" y="1615627"/>
          <a:ext cx="18452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41"/>
                <a:gridCol w="369041"/>
                <a:gridCol w="369041"/>
                <a:gridCol w="369041"/>
                <a:gridCol w="36904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364722"/>
              </p:ext>
            </p:extLst>
          </p:nvPr>
        </p:nvGraphicFramePr>
        <p:xfrm>
          <a:off x="827584" y="2341533"/>
          <a:ext cx="18452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41"/>
                <a:gridCol w="369041"/>
                <a:gridCol w="369041"/>
                <a:gridCol w="369041"/>
                <a:gridCol w="36904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79390"/>
              </p:ext>
            </p:extLst>
          </p:nvPr>
        </p:nvGraphicFramePr>
        <p:xfrm>
          <a:off x="827584" y="3108682"/>
          <a:ext cx="18452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41"/>
                <a:gridCol w="369041"/>
                <a:gridCol w="369041"/>
                <a:gridCol w="369041"/>
                <a:gridCol w="36904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타원 9"/>
          <p:cNvSpPr/>
          <p:nvPr/>
        </p:nvSpPr>
        <p:spPr>
          <a:xfrm>
            <a:off x="2915816" y="1912128"/>
            <a:ext cx="1245954" cy="12459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1600" dirty="0" smtClean="0">
                <a:latin typeface="Calibri" panose="020F0502020204030204" pitchFamily="34" charset="0"/>
              </a:rPr>
              <a:t>Thread</a:t>
            </a:r>
          </a:p>
          <a:p>
            <a:pPr algn="ctr">
              <a:lnSpc>
                <a:spcPct val="80000"/>
              </a:lnSpc>
            </a:pPr>
            <a:r>
              <a:rPr lang="en-US" altLang="ko-KR" sz="1600" dirty="0" smtClean="0">
                <a:latin typeface="Calibri" panose="020F0502020204030204" pitchFamily="34" charset="0"/>
              </a:rPr>
              <a:t>scheduler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cxnSp>
        <p:nvCxnSpPr>
          <p:cNvPr id="12" name="직선 화살표 연결선 11"/>
          <p:cNvCxnSpPr>
            <a:stCxn id="7" idx="3"/>
            <a:endCxn id="10" idx="1"/>
          </p:cNvCxnSpPr>
          <p:nvPr/>
        </p:nvCxnSpPr>
        <p:spPr>
          <a:xfrm>
            <a:off x="2672789" y="1801047"/>
            <a:ext cx="425493" cy="29354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8" idx="3"/>
            <a:endCxn id="10" idx="2"/>
          </p:cNvCxnSpPr>
          <p:nvPr/>
        </p:nvCxnSpPr>
        <p:spPr>
          <a:xfrm>
            <a:off x="2672789" y="2526953"/>
            <a:ext cx="243027" cy="81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9" idx="3"/>
            <a:endCxn id="10" idx="3"/>
          </p:cNvCxnSpPr>
          <p:nvPr/>
        </p:nvCxnSpPr>
        <p:spPr>
          <a:xfrm flipV="1">
            <a:off x="2672789" y="2975616"/>
            <a:ext cx="425493" cy="3184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551902"/>
              </p:ext>
            </p:extLst>
          </p:nvPr>
        </p:nvGraphicFramePr>
        <p:xfrm>
          <a:off x="4788020" y="2304929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27584" y="1340768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Thread-1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7584" y="2060848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Thread-2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584" y="2852936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Thread-3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4305786" y="2348071"/>
            <a:ext cx="410230" cy="3698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788024" y="1966375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Interleaved execution-1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376951"/>
              </p:ext>
            </p:extLst>
          </p:nvPr>
        </p:nvGraphicFramePr>
        <p:xfrm>
          <a:off x="4788024" y="2975466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788028" y="2636912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Interleaved execution-2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74881"/>
              </p:ext>
            </p:extLst>
          </p:nvPr>
        </p:nvGraphicFramePr>
        <p:xfrm>
          <a:off x="4788024" y="3623538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788028" y="3284984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Interleaved execution-3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544" y="3675568"/>
            <a:ext cx="2417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Testing environment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3</a:t>
            </a:fld>
            <a:endParaRPr lang="ko-KR" altLang="en-US"/>
          </a:p>
        </p:txBody>
      </p:sp>
      <p:cxnSp>
        <p:nvCxnSpPr>
          <p:cNvPr id="26" name="직선 화살표 연결선 25"/>
          <p:cNvCxnSpPr/>
          <p:nvPr/>
        </p:nvCxnSpPr>
        <p:spPr>
          <a:xfrm flipH="1">
            <a:off x="4860036" y="1916832"/>
            <a:ext cx="3960436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38164" y="1619508"/>
            <a:ext cx="165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Execution start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1500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Probability to Detect </a:t>
            </a:r>
            <a:r>
              <a:rPr lang="en-US" altLang="ko-KR" sz="4000" dirty="0" smtClean="0"/>
              <a:t>Depth-2 </a:t>
            </a:r>
            <a:r>
              <a:rPr lang="en-US" altLang="ko-KR" sz="4000" dirty="0"/>
              <a:t>Bug </a:t>
            </a:r>
            <a:r>
              <a:rPr lang="en-US" altLang="ko-KR" sz="4000" dirty="0" smtClean="0"/>
              <a:t>(2/2</a:t>
            </a:r>
            <a:r>
              <a:rPr lang="en-US" altLang="ko-KR" sz="4000" dirty="0"/>
              <a:t>)</a:t>
            </a:r>
            <a:endParaRPr lang="ko-KR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772816"/>
                <a:ext cx="8938112" cy="4353347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 smtClean="0"/>
                  <a:t>The </a:t>
                </a:r>
                <a:r>
                  <a:rPr lang="en-US" altLang="ko-KR" sz="2400" dirty="0"/>
                  <a:t>probability </a:t>
                </a:r>
                <a:r>
                  <a:rPr lang="en-US" altLang="ko-KR" sz="2400" dirty="0" smtClean="0"/>
                  <a:t>of </a:t>
                </a:r>
                <a:r>
                  <a:rPr lang="en-US" altLang="ko-KR" sz="2400" dirty="0"/>
                  <a:t>a generated execution to </a:t>
                </a:r>
                <a:r>
                  <a:rPr lang="en-US" altLang="ko-KR" sz="2400" dirty="0" smtClean="0"/>
                  <a:t>detect </a:t>
                </a:r>
                <a:r>
                  <a:rPr lang="en-US" altLang="ko-KR" sz="2400" dirty="0" smtClean="0"/>
                  <a:t>the </a:t>
                </a:r>
                <a:r>
                  <a:rPr lang="en-US" altLang="ko-KR" sz="2400" dirty="0"/>
                  <a:t>error </a:t>
                </a:r>
                <a:r>
                  <a:rPr lang="en-US" altLang="ko-KR" sz="2400" dirty="0" smtClean="0"/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ko-KR" sz="2400" b="0" i="1" smtClean="0">
                            <a:latin typeface="Cambria Math"/>
                          </a:rPr>
                          <m:t> × </m:t>
                        </m:r>
                        <m:r>
                          <a:rPr lang="en-US" altLang="ko-KR" sz="2400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altLang="ko-KR" sz="2400" dirty="0" smtClean="0"/>
                  <a:t> at minimum</a:t>
                </a:r>
              </a:p>
              <a:p>
                <a:pPr lvl="1"/>
                <a:r>
                  <a:rPr lang="en-US" altLang="ko-KR" sz="2400" dirty="0" smtClean="0"/>
                  <a:t>The probability that </a:t>
                </a:r>
                <a:r>
                  <a:rPr lang="en-US" altLang="ko-KR" sz="2400" i="1" dirty="0" smtClean="0"/>
                  <a:t>p</a:t>
                </a:r>
                <a:r>
                  <a:rPr lang="en-US" altLang="ko-KR" sz="2400" baseline="-25000" dirty="0" smtClean="0"/>
                  <a:t>3</a:t>
                </a:r>
                <a:r>
                  <a:rPr lang="en-US" altLang="ko-KR" sz="2400" dirty="0" smtClean="0"/>
                  <a:t> belongs to the additional partition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/>
                      </a:rPr>
                      <m:t>≥1/</m:t>
                    </m:r>
                    <m:r>
                      <a:rPr lang="en-US" altLang="ko-KR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ko-KR" sz="2400" dirty="0" smtClean="0"/>
                  <a:t> </a:t>
                </a:r>
              </a:p>
              <a:p>
                <a:pPr lvl="2"/>
                <a:r>
                  <a:rPr lang="en-US" altLang="ko-KR" sz="2000" dirty="0" smtClean="0"/>
                  <a:t>because the probability that the additional partition starts from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baseline="-25000" dirty="0" smtClean="0"/>
                  <a:t>3</a:t>
                </a:r>
                <a:r>
                  <a:rPr lang="en-US" altLang="ko-KR" sz="2000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/>
                      </a:rPr>
                      <m:t>1/</m:t>
                    </m:r>
                    <m:r>
                      <a:rPr lang="en-US" altLang="ko-KR" sz="20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ko-KR" sz="2000" dirty="0" smtClean="0"/>
                  <a:t> at minimum</a:t>
                </a:r>
                <a:endParaRPr lang="en-US" altLang="ko-KR" sz="2000" dirty="0" smtClean="0"/>
              </a:p>
              <a:p>
                <a:pPr lvl="1"/>
                <a:r>
                  <a:rPr lang="en-US" altLang="ko-KR" sz="2400" dirty="0" smtClean="0"/>
                  <a:t>The probability that </a:t>
                </a:r>
                <a:r>
                  <a:rPr lang="en-US" altLang="ko-KR" sz="2400" i="1" dirty="0" smtClean="0"/>
                  <a:t>s</a:t>
                </a:r>
                <a:r>
                  <a:rPr lang="en-US" altLang="ko-KR" sz="2400" baseline="-25000" dirty="0" smtClean="0"/>
                  <a:t>1</a:t>
                </a:r>
                <a:r>
                  <a:rPr lang="en-US" altLang="ko-KR" sz="2400" dirty="0" smtClean="0"/>
                  <a:t> has a higher priority than </a:t>
                </a:r>
                <a:r>
                  <a:rPr lang="en-US" altLang="ko-KR" sz="2400" i="1" dirty="0" smtClean="0"/>
                  <a:t>s</a:t>
                </a:r>
                <a:r>
                  <a:rPr lang="en-US" altLang="ko-KR" sz="2400" baseline="-25000" dirty="0" smtClean="0"/>
                  <a:t>2</a:t>
                </a:r>
                <a:r>
                  <a:rPr lang="en-US" altLang="ko-KR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400" i="1" smtClean="0">
                        <a:latin typeface="Cambria Math"/>
                      </a:rPr>
                      <m:t>≥</m:t>
                    </m:r>
                    <m:r>
                      <a:rPr lang="en-US" altLang="ko-KR" sz="2400" b="0" i="1" smtClean="0">
                        <a:latin typeface="Cambria Math"/>
                      </a:rPr>
                      <m:t> 1/</m:t>
                    </m:r>
                    <m:r>
                      <a:rPr lang="en-US" altLang="ko-KR" sz="24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altLang="ko-KR" sz="2400" dirty="0" smtClean="0"/>
              </a:p>
              <a:p>
                <a:pPr lvl="1"/>
                <a:endParaRPr lang="en-US" altLang="ko-KR" sz="2000" dirty="0" smtClean="0"/>
              </a:p>
              <a:p>
                <a:endParaRPr lang="ko-KR" altLang="en-US" sz="2400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772816"/>
                <a:ext cx="8938112" cy="4353347"/>
              </a:xfrm>
              <a:blipFill rotWithShape="1">
                <a:blip r:embed="rId2"/>
                <a:stretch>
                  <a:fillRect l="-9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2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Probability to Detect Depth-</a:t>
            </a:r>
            <a:r>
              <a:rPr lang="en-US" altLang="ko-KR" i="1" dirty="0" smtClean="0"/>
              <a:t>d</a:t>
            </a:r>
            <a:r>
              <a:rPr lang="en-US" altLang="ko-KR" dirty="0" smtClean="0"/>
              <a:t> Bugs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05888" y="1600200"/>
                <a:ext cx="8712968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 smtClean="0"/>
                  <a:t>Suppose that a target program has </a:t>
                </a:r>
                <a:r>
                  <a:rPr lang="en-US" altLang="ko-KR" sz="2400" i="1" dirty="0"/>
                  <a:t>n</a:t>
                </a:r>
                <a:r>
                  <a:rPr lang="en-US" altLang="ko-KR" sz="2400" dirty="0"/>
                  <a:t> </a:t>
                </a:r>
                <a:r>
                  <a:rPr lang="en-US" altLang="ko-KR" sz="2400" dirty="0" smtClean="0"/>
                  <a:t>threads and </a:t>
                </a:r>
                <a:r>
                  <a:rPr lang="en-US" altLang="ko-KR" sz="2400" i="1" dirty="0" smtClean="0"/>
                  <a:t>k</a:t>
                </a:r>
                <a:r>
                  <a:rPr lang="en-US" altLang="ko-KR" sz="2400" dirty="0" smtClean="0"/>
                  <a:t> instructions, </a:t>
                </a:r>
                <a:r>
                  <a:rPr lang="en-US" altLang="ko-KR" sz="2400" dirty="0"/>
                  <a:t>and there </a:t>
                </a:r>
                <a:r>
                  <a:rPr lang="en-US" altLang="ko-KR" sz="2400" dirty="0" smtClean="0"/>
                  <a:t>is </a:t>
                </a:r>
                <a:r>
                  <a:rPr lang="en-US" altLang="ko-KR" sz="2400" u="sng" dirty="0" smtClean="0"/>
                  <a:t>a </a:t>
                </a:r>
                <a:r>
                  <a:rPr lang="en-US" altLang="ko-KR" sz="2400" u="sng" dirty="0"/>
                  <a:t>concurrency bug of depth </a:t>
                </a:r>
                <a:r>
                  <a:rPr lang="en-US" altLang="ko-KR" sz="2400" i="1" u="sng" dirty="0" smtClean="0"/>
                  <a:t>d</a:t>
                </a:r>
              </a:p>
              <a:p>
                <a:pPr lvl="1"/>
                <a:r>
                  <a:rPr lang="en-US" altLang="ko-KR" sz="2000" dirty="0" smtClean="0"/>
                  <a:t>Suppose that the bug consists of the instructions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1</a:t>
                </a:r>
                <a:r>
                  <a:rPr lang="en-US" altLang="ko-KR" sz="2000" dirty="0" smtClean="0"/>
                  <a:t>,</a:t>
                </a:r>
                <a:r>
                  <a:rPr lang="en-US" altLang="ko-KR" sz="2000" i="1" dirty="0" smtClean="0"/>
                  <a:t> p</a:t>
                </a:r>
                <a:r>
                  <a:rPr lang="en-US" altLang="ko-KR" sz="2000" i="1" baseline="-25000" dirty="0" smtClean="0"/>
                  <a:t>2</a:t>
                </a:r>
                <a:r>
                  <a:rPr lang="en-US" altLang="ko-KR" sz="2000" dirty="0" smtClean="0"/>
                  <a:t>,</a:t>
                </a:r>
                <a:r>
                  <a:rPr lang="en-US" altLang="ko-KR" sz="2000" i="1" dirty="0" smtClean="0"/>
                  <a:t> …</a:t>
                </a:r>
                <a:r>
                  <a:rPr lang="en-US" altLang="ko-KR" sz="2000" dirty="0" smtClean="0"/>
                  <a:t>,</a:t>
                </a:r>
                <a:r>
                  <a:rPr lang="en-US" altLang="ko-KR" sz="2000" i="1" dirty="0" smtClean="0"/>
                  <a:t> p</a:t>
                </a:r>
                <a:r>
                  <a:rPr lang="en-US" altLang="ko-KR" sz="2000" i="1" baseline="-25000" dirty="0" smtClean="0"/>
                  <a:t>d+1</a:t>
                </a:r>
                <a:r>
                  <a:rPr lang="en-US" altLang="ko-KR" sz="2000" dirty="0" smtClean="0"/>
                  <a:t> and</a:t>
                </a:r>
              </a:p>
              <a:p>
                <a:pPr lvl="1"/>
                <a:r>
                  <a:rPr lang="en-US" altLang="ko-KR" sz="2000" dirty="0" smtClean="0"/>
                  <a:t>The bug induces an error only if these instructions are executed in order</a:t>
                </a:r>
                <a:endParaRPr lang="en-US" altLang="ko-KR" sz="2000" dirty="0"/>
              </a:p>
              <a:p>
                <a:pPr lvl="1"/>
                <a:endParaRPr lang="en-US" altLang="ko-KR" sz="2000" dirty="0"/>
              </a:p>
              <a:p>
                <a:r>
                  <a:rPr lang="en-US" altLang="ko-KR" sz="2400" dirty="0" smtClean="0"/>
                  <a:t>The </a:t>
                </a:r>
                <a:r>
                  <a:rPr lang="en-US" altLang="ko-KR" sz="2400" dirty="0"/>
                  <a:t>probability </a:t>
                </a:r>
                <a:r>
                  <a:rPr lang="en-US" altLang="ko-KR" sz="2400" dirty="0" smtClean="0"/>
                  <a:t>of </a:t>
                </a:r>
                <a:r>
                  <a:rPr lang="en-US" altLang="ko-KR" sz="2400" dirty="0"/>
                  <a:t>a generated execution to detects </a:t>
                </a:r>
                <a:r>
                  <a:rPr lang="en-US" altLang="ko-KR" sz="2400" dirty="0" smtClean="0"/>
                  <a:t>the </a:t>
                </a:r>
                <a:r>
                  <a:rPr lang="en-US" altLang="ko-KR" sz="2400" dirty="0"/>
                  <a:t>error </a:t>
                </a:r>
                <a:r>
                  <a:rPr lang="en-US" altLang="ko-KR" sz="2400" dirty="0" smtClean="0"/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 × 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ko-KR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sz="2400" dirty="0" smtClean="0"/>
                  <a:t> at minimum</a:t>
                </a:r>
              </a:p>
              <a:p>
                <a:pPr lvl="1"/>
                <a:r>
                  <a:rPr lang="en-US" altLang="ko-KR" sz="2000" dirty="0" smtClean="0"/>
                  <a:t>The probability that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baseline="-25000" dirty="0" smtClean="0"/>
                  <a:t>1</a:t>
                </a:r>
                <a:r>
                  <a:rPr lang="en-US" altLang="ko-KR" sz="2000" dirty="0" smtClean="0"/>
                  <a:t> executes before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baseline="-25000" dirty="0" smtClean="0"/>
                  <a:t>2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/>
                      </a:rPr>
                      <m:t>≥ </m:t>
                    </m:r>
                    <m:f>
                      <m:fPr>
                        <m:ctrlPr>
                          <a:rPr lang="en-US" altLang="ko-K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200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altLang="ko-KR" sz="2000" baseline="-25000" dirty="0" smtClean="0"/>
              </a:p>
              <a:p>
                <a:pPr lvl="1"/>
                <a:r>
                  <a:rPr lang="en-US" altLang="ko-KR" sz="2000" dirty="0" smtClean="0"/>
                  <a:t>The probability that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3</a:t>
                </a:r>
                <a:r>
                  <a:rPr lang="en-US" altLang="ko-KR" sz="2000" dirty="0" smtClean="0"/>
                  <a:t>, … , </a:t>
                </a:r>
                <a:r>
                  <a:rPr lang="en-US" altLang="ko-KR" sz="2000" i="1" dirty="0" smtClean="0"/>
                  <a:t>p</a:t>
                </a:r>
                <a:r>
                  <a:rPr lang="en-US" altLang="ko-KR" sz="2000" i="1" baseline="-25000" dirty="0" smtClean="0"/>
                  <a:t>d+1 </a:t>
                </a:r>
                <a:r>
                  <a:rPr lang="en-US" altLang="ko-KR" sz="2000" dirty="0" smtClean="0"/>
                  <a:t>belongs to the corresponding additional partitions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≥ 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ko-KR" sz="20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sz="2000" dirty="0" smtClean="0"/>
              </a:p>
              <a:p>
                <a:pPr lvl="1"/>
                <a:endParaRPr lang="en-US" altLang="ko-KR" sz="2000" dirty="0" smtClean="0"/>
              </a:p>
              <a:p>
                <a:endParaRPr lang="ko-KR" altLang="en-US" sz="24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888" y="1600200"/>
                <a:ext cx="8712968" cy="4525963"/>
              </a:xfrm>
              <a:blipFill rotWithShape="1">
                <a:blip r:embed="rId2"/>
                <a:stretch>
                  <a:fillRect l="-980" t="-10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2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Empirical 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Q1: is a real-world concurrency bug simple? </a:t>
            </a:r>
            <a:br>
              <a:rPr lang="en-US" altLang="ko-KR" dirty="0" smtClean="0"/>
            </a:br>
            <a:r>
              <a:rPr lang="en-US" altLang="ko-KR" sz="2800" dirty="0" smtClean="0"/>
              <a:t>(i.e. the depth is only 1, 2, or 3)</a:t>
            </a:r>
          </a:p>
          <a:p>
            <a:pPr marL="0" indent="0">
              <a:buNone/>
            </a:pPr>
            <a:endParaRPr lang="en-US" altLang="ko-KR" sz="2800" dirty="0"/>
          </a:p>
          <a:p>
            <a:r>
              <a:rPr lang="en-US" altLang="ko-KR" dirty="0" smtClean="0"/>
              <a:t>Q2: does PCT detect the concurrency bugs of a given depth within the estimated probability?</a:t>
            </a:r>
          </a:p>
          <a:p>
            <a:pPr lvl="1"/>
            <a:r>
              <a:rPr lang="en-US" altLang="ko-KR" sz="2400" dirty="0" smtClean="0"/>
              <a:t>Theoretical worst case probability vs. actual probability</a:t>
            </a:r>
            <a:endParaRPr lang="ko-KR" altLang="en-US" sz="24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41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Empirical Evidence on Short Bug Depth</a:t>
            </a:r>
            <a:endParaRPr lang="ko-KR" altLang="en-US" sz="4000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00840"/>
              </p:ext>
            </p:extLst>
          </p:nvPr>
        </p:nvGraphicFramePr>
        <p:xfrm>
          <a:off x="385192" y="1484784"/>
          <a:ext cx="843528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053"/>
                <a:gridCol w="3204672"/>
                <a:gridCol w="1121635"/>
                <a:gridCol w="480701"/>
                <a:gridCol w="640934"/>
                <a:gridCol w="88128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Bug</a:t>
                      </a:r>
                      <a:r>
                        <a:rPr lang="en-US" altLang="ko-KR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description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LOC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</a:t>
                      </a:r>
                      <a:endParaRPr lang="ko-KR" altLang="en-US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</a:t>
                      </a:r>
                      <a:endParaRPr lang="ko-KR" altLang="en-US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</a:t>
                      </a:r>
                      <a:endParaRPr lang="ko-KR" altLang="en-US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Splash-FFT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Platform dependent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macro missing a wait leading to order violations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1200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b="1" dirty="0" smtClean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1" dirty="0">
                        <a:solidFill>
                          <a:srgbClr val="0033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791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Splash-LU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1130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b="1" dirty="0" smtClean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1" dirty="0">
                        <a:solidFill>
                          <a:srgbClr val="0033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1517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Splash-Barnes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3465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b="1" dirty="0" smtClean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1" dirty="0">
                        <a:solidFill>
                          <a:srgbClr val="0033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7917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Pbzip2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Crash during decompressions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1978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b="1" dirty="0" smtClean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1" dirty="0">
                        <a:solidFill>
                          <a:srgbClr val="0033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1981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Work Steal Queue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Internal assertion fails due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to a race condition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495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b="1" dirty="0" smtClean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1" dirty="0">
                        <a:solidFill>
                          <a:srgbClr val="0033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1488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Dryad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Use after free failing an internal assertion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16036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b="1" dirty="0" smtClean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1" dirty="0">
                        <a:solidFill>
                          <a:srgbClr val="0033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9631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IE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JavaScript parse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error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b="1" dirty="0" smtClean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1" dirty="0">
                        <a:solidFill>
                          <a:srgbClr val="0033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25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1.4M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Mozilla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Crash during restoration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245172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b="1" dirty="0" smtClean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1" dirty="0">
                        <a:solidFill>
                          <a:srgbClr val="0033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12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38.4M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537321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</a:rPr>
              <a:t>The concurrency bugs in real-world applications in the study have small depth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854968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Fault Detection Effectiveness of PCT</a:t>
            </a:r>
            <a:endParaRPr lang="ko-KR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내용 개체 틀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68674452"/>
                  </p:ext>
                </p:extLst>
              </p:nvPr>
            </p:nvGraphicFramePr>
            <p:xfrm>
              <a:off x="385189" y="1449357"/>
              <a:ext cx="8363275" cy="34388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9034"/>
                    <a:gridCol w="423293"/>
                    <a:gridCol w="423293"/>
                    <a:gridCol w="777052"/>
                    <a:gridCol w="792088"/>
                    <a:gridCol w="936104"/>
                    <a:gridCol w="1008112"/>
                    <a:gridCol w="1296144"/>
                    <a:gridCol w="1368155"/>
                  </a:tblGrid>
                  <a:tr h="272631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Program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d</a:t>
                          </a:r>
                          <a:endParaRPr lang="ko-KR" altLang="en-US" b="1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n</a:t>
                          </a:r>
                          <a:endParaRPr lang="ko-KR" altLang="en-US" b="1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k</a:t>
                          </a:r>
                          <a:endParaRPr lang="ko-KR" altLang="en-US" b="1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i="1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k</a:t>
                          </a:r>
                          <a:r>
                            <a:rPr lang="en-US" altLang="ko-KR" b="1" i="1" baseline="-250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eff</a:t>
                          </a:r>
                          <a:endParaRPr lang="ko-KR" altLang="en-US" b="1" i="1" baseline="-25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i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Stress</a:t>
                          </a:r>
                          <a:endParaRPr lang="ko-KR" altLang="en-US" sz="1800" b="1" i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i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Random sleep</a:t>
                          </a:r>
                          <a:endParaRPr lang="ko-KR" altLang="en-US" sz="1800" b="1" i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i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PCT</a:t>
                          </a:r>
                          <a:endParaRPr lang="ko-KR" altLang="en-US" sz="1800" b="1" i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i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PCT</a:t>
                          </a:r>
                          <a:endParaRPr lang="ko-KR" altLang="en-US" sz="1800" b="1" i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2631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b="1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b="1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b="1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b="1" i="1" baseline="-25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800" b="0" i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800" b="0" i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i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measured</a:t>
                          </a:r>
                          <a:endParaRPr lang="ko-KR" altLang="en-US" sz="1800" b="1" i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i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guaranteed</a:t>
                          </a:r>
                          <a:endParaRPr lang="ko-KR" altLang="en-US" sz="1800" b="1" i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263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Splash-FFT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791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139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0.06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0.27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1" dirty="0" smtClean="0">
                              <a:solidFill>
                                <a:srgbClr val="0033CC"/>
                              </a:solidFill>
                              <a:latin typeface="Calibri" panose="020F0502020204030204" pitchFamily="34" charset="0"/>
                            </a:rPr>
                            <a:t>0.50</a:t>
                          </a:r>
                          <a:endParaRPr lang="ko-KR" altLang="en-US" b="1" dirty="0">
                            <a:solidFill>
                              <a:srgbClr val="0033CC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0.5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263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Splash-LU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1517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996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0.07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0.39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1" dirty="0" smtClean="0">
                              <a:solidFill>
                                <a:srgbClr val="0033CC"/>
                              </a:solidFill>
                              <a:latin typeface="Calibri" panose="020F0502020204030204" pitchFamily="34" charset="0"/>
                            </a:rPr>
                            <a:t>0.50</a:t>
                          </a:r>
                          <a:endParaRPr lang="ko-KR" altLang="en-US" b="1" dirty="0">
                            <a:solidFill>
                              <a:srgbClr val="0033CC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0.5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7104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Splash-Barnes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7917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318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0.0074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0.01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1" dirty="0" smtClean="0">
                              <a:solidFill>
                                <a:srgbClr val="0033CC"/>
                              </a:solidFill>
                              <a:latin typeface="Calibri" panose="020F0502020204030204" pitchFamily="34" charset="0"/>
                            </a:rPr>
                            <a:t>0.4916</a:t>
                          </a:r>
                          <a:r>
                            <a:rPr lang="en-US" altLang="ko-KR" b="1" baseline="30000" dirty="0" smtClean="0">
                              <a:solidFill>
                                <a:srgbClr val="0033CC"/>
                              </a:solidFill>
                              <a:latin typeface="Calibri" panose="020F0502020204030204" pitchFamily="34" charset="0"/>
                            </a:rPr>
                            <a:t>+</a:t>
                          </a:r>
                          <a:endParaRPr lang="ko-KR" altLang="en-US" b="1" baseline="30000" dirty="0">
                            <a:solidFill>
                              <a:srgbClr val="0033CC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0.5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263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Pbzip2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1981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1207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1" dirty="0" smtClean="0">
                              <a:solidFill>
                                <a:srgbClr val="0033CC"/>
                              </a:solidFill>
                              <a:latin typeface="Calibri" panose="020F0502020204030204" pitchFamily="34" charset="0"/>
                            </a:rPr>
                            <a:t>0.701</a:t>
                          </a:r>
                          <a:endParaRPr lang="ko-KR" altLang="en-US" b="1" dirty="0">
                            <a:solidFill>
                              <a:srgbClr val="0033CC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0.0001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77104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Work Steal </a:t>
                          </a:r>
                          <a:b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</a:br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Queue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1488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75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0.001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1" dirty="0" smtClean="0">
                              <a:solidFill>
                                <a:srgbClr val="0033CC"/>
                              </a:solidFill>
                              <a:latin typeface="Calibri" panose="020F0502020204030204" pitchFamily="34" charset="0"/>
                            </a:rPr>
                            <a:t>0.002</a:t>
                          </a:r>
                          <a:endParaRPr lang="ko-KR" altLang="en-US" b="1" dirty="0">
                            <a:solidFill>
                              <a:srgbClr val="0033CC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0.0003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7263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Dryad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9631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1990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1" dirty="0" smtClean="0">
                              <a:solidFill>
                                <a:srgbClr val="0033CC"/>
                              </a:solidFill>
                              <a:latin typeface="Calibri" panose="020F0502020204030204" pitchFamily="34" charset="0"/>
                            </a:rPr>
                            <a:t>0.164</a:t>
                          </a:r>
                          <a:endParaRPr lang="ko-KR" altLang="en-US" b="1" dirty="0">
                            <a:solidFill>
                              <a:srgbClr val="0033CC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내용 개체 틀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68674452"/>
                  </p:ext>
                </p:extLst>
              </p:nvPr>
            </p:nvGraphicFramePr>
            <p:xfrm>
              <a:off x="385189" y="1449357"/>
              <a:ext cx="8363275" cy="34388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9034"/>
                    <a:gridCol w="423293"/>
                    <a:gridCol w="423293"/>
                    <a:gridCol w="777052"/>
                    <a:gridCol w="792088"/>
                    <a:gridCol w="936104"/>
                    <a:gridCol w="1008112"/>
                    <a:gridCol w="1296144"/>
                    <a:gridCol w="1368155"/>
                  </a:tblGrid>
                  <a:tr h="346320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Program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d</a:t>
                          </a:r>
                          <a:endParaRPr lang="ko-KR" altLang="en-US" b="1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n</a:t>
                          </a:r>
                          <a:endParaRPr lang="ko-KR" altLang="en-US" b="1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i="1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k</a:t>
                          </a:r>
                          <a:endParaRPr lang="ko-KR" altLang="en-US" b="1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i="1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k</a:t>
                          </a:r>
                          <a:r>
                            <a:rPr lang="en-US" altLang="ko-KR" b="1" i="1" baseline="-2500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eff</a:t>
                          </a:r>
                          <a:endParaRPr lang="ko-KR" altLang="en-US" b="1" i="1" baseline="-25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i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Stress</a:t>
                          </a:r>
                          <a:endParaRPr lang="ko-KR" altLang="en-US" sz="1800" b="1" i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i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Random sleep</a:t>
                          </a:r>
                          <a:endParaRPr lang="ko-KR" altLang="en-US" sz="1800" b="1" i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i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PCT</a:t>
                          </a:r>
                          <a:endParaRPr lang="ko-KR" altLang="en-US" sz="1800" b="1" i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i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PCT</a:t>
                          </a:r>
                          <a:endParaRPr lang="ko-KR" altLang="en-US" sz="1800" b="1" i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46320"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b="1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b="1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b="1" i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b="1" i="1" baseline="-25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800" b="0" i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800" b="0" i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i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measured</a:t>
                          </a:r>
                          <a:endParaRPr lang="ko-KR" altLang="en-US" sz="1800" b="1" i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i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guaranteed</a:t>
                          </a:r>
                          <a:endParaRPr lang="ko-KR" altLang="en-US" sz="1800" b="1" i="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marT="36000" marB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Splash-FFT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791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139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0.06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0.27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1" dirty="0" smtClean="0">
                              <a:solidFill>
                                <a:srgbClr val="0033CC"/>
                              </a:solidFill>
                              <a:latin typeface="Calibri" panose="020F0502020204030204" pitchFamily="34" charset="0"/>
                            </a:rPr>
                            <a:t>0.50</a:t>
                          </a:r>
                          <a:endParaRPr lang="ko-KR" altLang="en-US" b="1" dirty="0">
                            <a:solidFill>
                              <a:srgbClr val="0033CC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0.5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Splash-LU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1517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996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0.07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0.39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1" dirty="0" smtClean="0">
                              <a:solidFill>
                                <a:srgbClr val="0033CC"/>
                              </a:solidFill>
                              <a:latin typeface="Calibri" panose="020F0502020204030204" pitchFamily="34" charset="0"/>
                            </a:rPr>
                            <a:t>0.50</a:t>
                          </a:r>
                          <a:endParaRPr lang="ko-KR" altLang="en-US" b="1" dirty="0">
                            <a:solidFill>
                              <a:srgbClr val="0033CC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0.5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Splash-Barnes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7917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318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0.0074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0.01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1" dirty="0" smtClean="0">
                              <a:solidFill>
                                <a:srgbClr val="0033CC"/>
                              </a:solidFill>
                              <a:latin typeface="Calibri" panose="020F0502020204030204" pitchFamily="34" charset="0"/>
                            </a:rPr>
                            <a:t>0.4916</a:t>
                          </a:r>
                          <a:r>
                            <a:rPr lang="en-US" altLang="ko-KR" b="1" baseline="30000" dirty="0" smtClean="0">
                              <a:solidFill>
                                <a:srgbClr val="0033CC"/>
                              </a:solidFill>
                              <a:latin typeface="Calibri" panose="020F0502020204030204" pitchFamily="34" charset="0"/>
                            </a:rPr>
                            <a:t>+</a:t>
                          </a:r>
                          <a:endParaRPr lang="ko-KR" altLang="en-US" b="1" baseline="30000" dirty="0">
                            <a:solidFill>
                              <a:srgbClr val="0033CC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0.5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Pbzip2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1981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1207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1" dirty="0" smtClean="0">
                              <a:solidFill>
                                <a:srgbClr val="0033CC"/>
                              </a:solidFill>
                              <a:latin typeface="Calibri" panose="020F0502020204030204" pitchFamily="34" charset="0"/>
                            </a:rPr>
                            <a:t>0.701</a:t>
                          </a:r>
                          <a:endParaRPr lang="ko-KR" altLang="en-US" b="1" dirty="0">
                            <a:solidFill>
                              <a:srgbClr val="0033CC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0.0001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Work Steal </a:t>
                          </a:r>
                          <a:b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</a:br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Queue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1488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75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0.001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1" dirty="0" smtClean="0">
                              <a:solidFill>
                                <a:srgbClr val="0033CC"/>
                              </a:solidFill>
                              <a:latin typeface="Calibri" panose="020F0502020204030204" pitchFamily="34" charset="0"/>
                            </a:rPr>
                            <a:t>0.002</a:t>
                          </a:r>
                          <a:endParaRPr lang="ko-KR" altLang="en-US" b="1" dirty="0">
                            <a:solidFill>
                              <a:srgbClr val="0033CC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0.0003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6880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Dryad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ko-KR" altLang="en-US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9631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1990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0.00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:r>
                            <a:rPr lang="en-US" altLang="ko-KR" b="1" dirty="0" smtClean="0">
                              <a:solidFill>
                                <a:srgbClr val="0033CC"/>
                              </a:solidFill>
                              <a:latin typeface="Calibri" panose="020F0502020204030204" pitchFamily="34" charset="0"/>
                            </a:rPr>
                            <a:t>0.164</a:t>
                          </a:r>
                          <a:endParaRPr lang="ko-KR" altLang="en-US" b="1" dirty="0">
                            <a:solidFill>
                              <a:srgbClr val="0033CC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72000" marR="72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12500" t="-851667" r="-446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34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43268" y="5016658"/>
            <a:ext cx="8250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Calibri" panose="020F0502020204030204" pitchFamily="34" charset="0"/>
              </a:rPr>
              <a:t>The actual fault detection probability is </a:t>
            </a:r>
            <a:r>
              <a:rPr lang="en-US" altLang="ko-KR" sz="2400" b="1" dirty="0" smtClean="0">
                <a:latin typeface="Calibri" panose="020F0502020204030204" pitchFamily="34" charset="0"/>
              </a:rPr>
              <a:t>higher than other techniques and the estimated fault detections </a:t>
            </a:r>
            <a:r>
              <a:rPr lang="en-US" altLang="ko-KR" sz="2400" dirty="0" smtClean="0">
                <a:latin typeface="Calibri" panose="020F0502020204030204" pitchFamily="34" charset="0"/>
              </a:rPr>
              <a:t>in most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1050" dirty="0">
              <a:latin typeface="Calibri" panose="020F0502020204030204" pitchFamily="34" charset="0"/>
            </a:endParaRPr>
          </a:p>
          <a:p>
            <a:r>
              <a:rPr lang="en-US" altLang="ko-KR" baseline="30000" dirty="0" smtClean="0">
                <a:latin typeface="Calibri" panose="020F0502020204030204" pitchFamily="34" charset="0"/>
              </a:rPr>
              <a:t>+</a:t>
            </a:r>
            <a:r>
              <a:rPr lang="en-US" altLang="ko-KR" dirty="0" smtClean="0">
                <a:latin typeface="Calibri" panose="020F0502020204030204" pitchFamily="34" charset="0"/>
              </a:rPr>
              <a:t>due to the imprecise heuristics of the PCT scheduler to avoid starvation case</a:t>
            </a:r>
            <a:endParaRPr lang="ko-KR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Limitation of PCT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699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altLang="ko-KR" sz="2800" dirty="0" smtClean="0"/>
              <a:t>Concurrency bugs in real-world are not </a:t>
            </a:r>
            <a:r>
              <a:rPr lang="en-US" altLang="ko-KR" sz="2800" dirty="0"/>
              <a:t>simple </a:t>
            </a:r>
            <a:r>
              <a:rPr lang="en-US" altLang="ko-KR" sz="2800" dirty="0" smtClean="0"/>
              <a:t>(i.e., the </a:t>
            </a:r>
            <a:r>
              <a:rPr lang="en-US" altLang="ko-KR" sz="2800" dirty="0"/>
              <a:t>depth of a bug can be large </a:t>
            </a:r>
            <a:r>
              <a:rPr lang="en-US" altLang="ko-KR" sz="28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altLang="ko-KR" sz="2400" dirty="0" smtClean="0"/>
              <a:t>because only the depth depends on not only buggy statements in a target program, but also on test cases</a:t>
            </a:r>
          </a:p>
          <a:p>
            <a:pPr lvl="2">
              <a:spcBef>
                <a:spcPts val="0"/>
              </a:spcBef>
            </a:pPr>
            <a:r>
              <a:rPr lang="en-US" altLang="ko-KR" sz="2000" dirty="0" smtClean="0"/>
              <a:t>Test cases are usually built to have many threads that manipulate the same data structure repeatedly</a:t>
            </a:r>
          </a:p>
          <a:p>
            <a:pPr lvl="2">
              <a:spcBef>
                <a:spcPts val="0"/>
              </a:spcBef>
            </a:pPr>
            <a:r>
              <a:rPr lang="en-US" altLang="ko-KR" sz="2000" dirty="0" smtClean="0"/>
              <a:t>Such test cases will require high degree of interactions to reveal concurrency bugs </a:t>
            </a:r>
          </a:p>
          <a:p>
            <a:pPr lvl="1">
              <a:spcBef>
                <a:spcPts val="0"/>
              </a:spcBef>
            </a:pPr>
            <a:endParaRPr lang="en-US" altLang="ko-KR" sz="1600" dirty="0" smtClean="0"/>
          </a:p>
          <a:p>
            <a:pPr>
              <a:spcBef>
                <a:spcPts val="0"/>
              </a:spcBef>
            </a:pPr>
            <a:r>
              <a:rPr lang="en-US" altLang="ko-KR" sz="2800" dirty="0" smtClean="0"/>
              <a:t>The effectiveness of partition selection relies on luck</a:t>
            </a:r>
          </a:p>
          <a:p>
            <a:pPr lvl="1">
              <a:spcBef>
                <a:spcPts val="0"/>
              </a:spcBef>
            </a:pPr>
            <a:r>
              <a:rPr lang="en-US" altLang="ko-KR" sz="2400" dirty="0" smtClean="0"/>
              <a:t>Low scalability in terms of program size</a:t>
            </a:r>
          </a:p>
          <a:p>
            <a:pPr lvl="1">
              <a:spcBef>
                <a:spcPts val="0"/>
              </a:spcBef>
            </a:pPr>
            <a:endParaRPr lang="en-US" altLang="ko-KR" sz="1600" dirty="0" smtClean="0"/>
          </a:p>
          <a:p>
            <a:pPr>
              <a:spcBef>
                <a:spcPts val="0"/>
              </a:spcBef>
            </a:pPr>
            <a:r>
              <a:rPr lang="en-US" altLang="ko-KR" sz="2800" dirty="0" smtClean="0"/>
              <a:t>No systematic exploration of thread scheduling space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35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69520" y="5157192"/>
            <a:ext cx="7992888" cy="101531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Use </a:t>
            </a:r>
            <a:r>
              <a:rPr lang="en-US" altLang="ko-KR" sz="2800" b="1" dirty="0">
                <a:latin typeface="Calibri" panose="020F0502020204030204" pitchFamily="34" charset="0"/>
                <a:sym typeface="Wingdings" panose="05000000000000000000" pitchFamily="2" charset="2"/>
              </a:rPr>
              <a:t>code coverage for systematic partitioning </a:t>
            </a:r>
            <a:r>
              <a:rPr lang="en-US" altLang="ko-KR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and </a:t>
            </a:r>
            <a:r>
              <a:rPr lang="en-US" altLang="ko-KR" sz="2800" b="1" dirty="0">
                <a:latin typeface="Calibri" panose="020F0502020204030204" pitchFamily="34" charset="0"/>
                <a:sym typeface="Wingdings" panose="05000000000000000000" pitchFamily="2" charset="2"/>
              </a:rPr>
              <a:t>exploration of thread scheduling space</a:t>
            </a:r>
            <a:endParaRPr lang="ko-KR" alt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0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3"/>
          <p:cNvSpPr/>
          <p:nvPr/>
        </p:nvSpPr>
        <p:spPr>
          <a:xfrm>
            <a:off x="467544" y="1074869"/>
            <a:ext cx="3988287" cy="4010315"/>
          </a:xfrm>
          <a:prstGeom prst="roundRect">
            <a:avLst>
              <a:gd name="adj" fmla="val 310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" y="359393"/>
            <a:ext cx="9052560" cy="837359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Stress Testing (Load Testing)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5157192"/>
            <a:ext cx="8352928" cy="115212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altLang="ko-KR" sz="2400" dirty="0" smtClean="0"/>
              <a:t>Put </a:t>
            </a:r>
            <a:r>
              <a:rPr lang="en-US" altLang="ko-KR" sz="2400" dirty="0"/>
              <a:t>heavy concurrent workload with </a:t>
            </a:r>
            <a:r>
              <a:rPr lang="en-US" altLang="ko-KR" sz="2400" dirty="0" smtClean="0"/>
              <a:t>test executions to lead thread schedulers to generate unusual thread schedules for test executions</a:t>
            </a:r>
            <a:endParaRPr lang="ko-KR" altLang="en-US" sz="24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062935"/>
              </p:ext>
            </p:extLst>
          </p:nvPr>
        </p:nvGraphicFramePr>
        <p:xfrm>
          <a:off x="827584" y="1588964"/>
          <a:ext cx="18452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41"/>
                <a:gridCol w="369041"/>
                <a:gridCol w="369041"/>
                <a:gridCol w="369041"/>
                <a:gridCol w="36904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4563"/>
              </p:ext>
            </p:extLst>
          </p:nvPr>
        </p:nvGraphicFramePr>
        <p:xfrm>
          <a:off x="827584" y="2168481"/>
          <a:ext cx="18452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41"/>
                <a:gridCol w="369041"/>
                <a:gridCol w="369041"/>
                <a:gridCol w="369041"/>
                <a:gridCol w="36904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763306"/>
              </p:ext>
            </p:extLst>
          </p:nvPr>
        </p:nvGraphicFramePr>
        <p:xfrm>
          <a:off x="827584" y="2729650"/>
          <a:ext cx="18452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41"/>
                <a:gridCol w="369041"/>
                <a:gridCol w="369041"/>
                <a:gridCol w="369041"/>
                <a:gridCol w="36904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타원 9"/>
          <p:cNvSpPr/>
          <p:nvPr/>
        </p:nvSpPr>
        <p:spPr>
          <a:xfrm>
            <a:off x="2915816" y="1859233"/>
            <a:ext cx="1245954" cy="12459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1600" dirty="0" smtClean="0">
                <a:latin typeface="Calibri" panose="020F0502020204030204" pitchFamily="34" charset="0"/>
              </a:rPr>
              <a:t>Thread</a:t>
            </a:r>
          </a:p>
          <a:p>
            <a:pPr algn="ctr">
              <a:lnSpc>
                <a:spcPct val="80000"/>
              </a:lnSpc>
            </a:pPr>
            <a:r>
              <a:rPr lang="en-US" altLang="ko-KR" sz="1600" dirty="0" smtClean="0">
                <a:latin typeface="Calibri" panose="020F0502020204030204" pitchFamily="34" charset="0"/>
              </a:rPr>
              <a:t>scheduler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cxnSp>
        <p:nvCxnSpPr>
          <p:cNvPr id="12" name="직선 화살표 연결선 11"/>
          <p:cNvCxnSpPr>
            <a:stCxn id="7" idx="3"/>
            <a:endCxn id="10" idx="1"/>
          </p:cNvCxnSpPr>
          <p:nvPr/>
        </p:nvCxnSpPr>
        <p:spPr>
          <a:xfrm>
            <a:off x="2672789" y="1774384"/>
            <a:ext cx="425493" cy="2673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8" idx="3"/>
            <a:endCxn id="10" idx="2"/>
          </p:cNvCxnSpPr>
          <p:nvPr/>
        </p:nvCxnSpPr>
        <p:spPr>
          <a:xfrm>
            <a:off x="2672789" y="2353901"/>
            <a:ext cx="243027" cy="1283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9" idx="3"/>
          </p:cNvCxnSpPr>
          <p:nvPr/>
        </p:nvCxnSpPr>
        <p:spPr>
          <a:xfrm flipV="1">
            <a:off x="2672789" y="2812458"/>
            <a:ext cx="337537" cy="1026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782605"/>
              </p:ext>
            </p:extLst>
          </p:nvPr>
        </p:nvGraphicFramePr>
        <p:xfrm>
          <a:off x="4788020" y="2277048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27584" y="1314105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Thread-1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7584" y="1887796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Thread-2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584" y="2473904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Thread-3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4305786" y="2295176"/>
            <a:ext cx="410230" cy="3698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788024" y="1938494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Interleaved execution-1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861875"/>
              </p:ext>
            </p:extLst>
          </p:nvPr>
        </p:nvGraphicFramePr>
        <p:xfrm>
          <a:off x="4788024" y="3058336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788028" y="2719782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Interleaved execution-2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92892"/>
              </p:ext>
            </p:extLst>
          </p:nvPr>
        </p:nvGraphicFramePr>
        <p:xfrm>
          <a:off x="4788024" y="3839738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788028" y="3501184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Interleaved execution-3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544" y="4746630"/>
            <a:ext cx="2417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Testing environment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038032"/>
              </p:ext>
            </p:extLst>
          </p:nvPr>
        </p:nvGraphicFramePr>
        <p:xfrm>
          <a:off x="827584" y="3380772"/>
          <a:ext cx="18452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41"/>
                <a:gridCol w="369041"/>
                <a:gridCol w="369041"/>
                <a:gridCol w="369041"/>
                <a:gridCol w="36904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243431"/>
              </p:ext>
            </p:extLst>
          </p:nvPr>
        </p:nvGraphicFramePr>
        <p:xfrm>
          <a:off x="827584" y="3815541"/>
          <a:ext cx="18452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41"/>
                <a:gridCol w="369041"/>
                <a:gridCol w="369041"/>
                <a:gridCol w="369041"/>
                <a:gridCol w="36904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91103"/>
              </p:ext>
            </p:extLst>
          </p:nvPr>
        </p:nvGraphicFramePr>
        <p:xfrm>
          <a:off x="827584" y="4398524"/>
          <a:ext cx="18452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41"/>
                <a:gridCol w="369041"/>
                <a:gridCol w="369041"/>
                <a:gridCol w="369041"/>
                <a:gridCol w="36904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27583" y="3954542"/>
            <a:ext cx="1845205" cy="34685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en-US" altLang="ko-KR" sz="2400" i="1" dirty="0" smtClean="0">
                <a:latin typeface="Calibri" panose="020F0502020204030204" pitchFamily="34" charset="0"/>
              </a:rPr>
              <a:t>…</a:t>
            </a:r>
            <a:endParaRPr lang="ko-KR" altLang="en-US" sz="2400" i="1" dirty="0">
              <a:latin typeface="Calibri" panose="020F0502020204030204" pitchFamily="34" charset="0"/>
            </a:endParaRPr>
          </a:p>
        </p:txBody>
      </p:sp>
      <p:cxnSp>
        <p:nvCxnSpPr>
          <p:cNvPr id="40" name="직선 화살표 연결선 39"/>
          <p:cNvCxnSpPr>
            <a:stCxn id="26" idx="3"/>
            <a:endCxn id="10" idx="3"/>
          </p:cNvCxnSpPr>
          <p:nvPr/>
        </p:nvCxnSpPr>
        <p:spPr>
          <a:xfrm flipV="1">
            <a:off x="2672789" y="2922721"/>
            <a:ext cx="425493" cy="6434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36" idx="3"/>
          </p:cNvCxnSpPr>
          <p:nvPr/>
        </p:nvCxnSpPr>
        <p:spPr>
          <a:xfrm flipV="1">
            <a:off x="2672788" y="3060629"/>
            <a:ext cx="576000" cy="1008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stCxn id="38" idx="3"/>
            <a:endCxn id="10" idx="4"/>
          </p:cNvCxnSpPr>
          <p:nvPr/>
        </p:nvCxnSpPr>
        <p:spPr>
          <a:xfrm flipV="1">
            <a:off x="2672789" y="3105187"/>
            <a:ext cx="866004" cy="147875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모서리가 둥근 직사각형 60"/>
          <p:cNvSpPr/>
          <p:nvPr/>
        </p:nvSpPr>
        <p:spPr>
          <a:xfrm>
            <a:off x="683569" y="1363800"/>
            <a:ext cx="2110734" cy="1884353"/>
          </a:xfrm>
          <a:prstGeom prst="roundRect">
            <a:avLst>
              <a:gd name="adj" fmla="val 6597"/>
            </a:avLst>
          </a:prstGeom>
          <a:noFill/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539552" y="1035113"/>
            <a:ext cx="211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33CC"/>
                </a:solidFill>
                <a:latin typeface="Calibri" panose="020F0502020204030204" pitchFamily="34" charset="0"/>
              </a:rPr>
              <a:t>Program under test</a:t>
            </a:r>
            <a:endParaRPr lang="ko-KR" altLang="en-US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4860036" y="1866486"/>
            <a:ext cx="3960436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8164" y="1569162"/>
            <a:ext cx="165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Execution start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523614">
            <a:off x="2997021" y="3150863"/>
            <a:ext cx="646733" cy="34685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algn="ctr"/>
            <a:r>
              <a:rPr lang="en-US" altLang="ko-KR" sz="2400" i="1" dirty="0" smtClean="0">
                <a:latin typeface="Calibri" panose="020F0502020204030204" pitchFamily="34" charset="0"/>
              </a:rPr>
              <a:t>…</a:t>
            </a:r>
            <a:endParaRPr lang="ko-KR" altLang="en-US" sz="2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87016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Limitation of Stress Testing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Low chance to generate diverse thread schedules</a:t>
            </a:r>
            <a:endParaRPr lang="en-US" altLang="ko-KR" sz="2800" dirty="0"/>
          </a:p>
          <a:p>
            <a:pPr lvl="1"/>
            <a:r>
              <a:rPr lang="en-US" altLang="ko-KR" sz="2400" dirty="0" smtClean="0"/>
              <a:t>No way to find a useful stress testing configuration for an arbitrary program</a:t>
            </a:r>
          </a:p>
          <a:p>
            <a:pPr lvl="2"/>
            <a:endParaRPr lang="en-US" altLang="ko-KR" sz="2000" dirty="0" smtClean="0"/>
          </a:p>
          <a:p>
            <a:r>
              <a:rPr lang="en-US" altLang="ko-KR" sz="2800" dirty="0" smtClean="0"/>
              <a:t>No </a:t>
            </a:r>
            <a:r>
              <a:rPr lang="en-US" altLang="ko-KR" sz="2800" dirty="0"/>
              <a:t>guarantee that every test execution exposes a new target program behavior</a:t>
            </a:r>
          </a:p>
          <a:p>
            <a:pPr lvl="2"/>
            <a:endParaRPr lang="en-US" altLang="ko-KR" sz="2000" dirty="0" smtClean="0"/>
          </a:p>
          <a:p>
            <a:r>
              <a:rPr lang="en-US" altLang="ko-KR" sz="2800" dirty="0" smtClean="0"/>
              <a:t>No scientific measure of testing quality</a:t>
            </a:r>
          </a:p>
          <a:p>
            <a:pPr lvl="1"/>
            <a:r>
              <a:rPr lang="en-US" altLang="ko-KR" sz="2400" dirty="0" smtClean="0"/>
              <a:t>Cannot know when a test generation should stop</a:t>
            </a:r>
            <a:endParaRPr lang="en-US" altLang="ko-KR" sz="24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00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50304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Random Testing Techniques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281339"/>
          </a:xfrm>
        </p:spPr>
        <p:txBody>
          <a:bodyPr>
            <a:normAutofit/>
          </a:bodyPr>
          <a:lstStyle/>
          <a:p>
            <a:r>
              <a:rPr lang="en-US" altLang="ko-KR" sz="2600" dirty="0" smtClean="0"/>
              <a:t>Random testing techniques enforces a thread scheduler to generate various test executions randomly</a:t>
            </a:r>
          </a:p>
          <a:p>
            <a:endParaRPr lang="en-US" altLang="ko-KR" sz="2600" dirty="0" smtClean="0"/>
          </a:p>
          <a:p>
            <a:r>
              <a:rPr lang="en-US" altLang="ko-KR" sz="2600" dirty="0" smtClean="0"/>
              <a:t>Approaches</a:t>
            </a:r>
          </a:p>
          <a:p>
            <a:pPr lvl="1"/>
            <a:r>
              <a:rPr lang="en-US" altLang="ko-KR" sz="2600" dirty="0" smtClean="0"/>
              <a:t>Timing noise-injection techniques</a:t>
            </a:r>
          </a:p>
          <a:p>
            <a:pPr lvl="1"/>
            <a:r>
              <a:rPr lang="en-US" altLang="ko-KR" sz="2600" dirty="0" smtClean="0"/>
              <a:t>Randomized scheduling technique</a:t>
            </a:r>
          </a:p>
          <a:p>
            <a:pPr lvl="1"/>
            <a:r>
              <a:rPr lang="en-US" altLang="ko-KR" sz="2600" dirty="0" smtClean="0"/>
              <a:t>Probabilistic concurrency testing (PCT) technique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1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3"/>
          <p:cNvSpPr/>
          <p:nvPr/>
        </p:nvSpPr>
        <p:spPr>
          <a:xfrm>
            <a:off x="307572" y="1949238"/>
            <a:ext cx="4148260" cy="2411651"/>
          </a:xfrm>
          <a:prstGeom prst="roundRect">
            <a:avLst>
              <a:gd name="adj" fmla="val 310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" y="274638"/>
            <a:ext cx="9052560" cy="994122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Timing Noise Injection-based Technique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081" y="4869160"/>
            <a:ext cx="7992889" cy="1368152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Insert artificial time delay operations to a target program to perturb thread schedules intentionally</a:t>
            </a:r>
          </a:p>
          <a:p>
            <a:pPr lvl="1"/>
            <a:r>
              <a:rPr lang="en-US" altLang="ko-KR" sz="2000" dirty="0" smtClean="0"/>
              <a:t>No need to directly control thread scheduler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079222"/>
              </p:ext>
            </p:extLst>
          </p:nvPr>
        </p:nvGraphicFramePr>
        <p:xfrm>
          <a:off x="467544" y="2192567"/>
          <a:ext cx="234926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09"/>
                <a:gridCol w="335609"/>
                <a:gridCol w="335609"/>
                <a:gridCol w="335609"/>
                <a:gridCol w="335609"/>
                <a:gridCol w="335609"/>
                <a:gridCol w="335609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826747"/>
              </p:ext>
            </p:extLst>
          </p:nvPr>
        </p:nvGraphicFramePr>
        <p:xfrm>
          <a:off x="467544" y="2918473"/>
          <a:ext cx="234926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09"/>
                <a:gridCol w="335609"/>
                <a:gridCol w="335609"/>
                <a:gridCol w="335609"/>
                <a:gridCol w="335609"/>
                <a:gridCol w="335609"/>
                <a:gridCol w="335609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470573"/>
              </p:ext>
            </p:extLst>
          </p:nvPr>
        </p:nvGraphicFramePr>
        <p:xfrm>
          <a:off x="467544" y="3685622"/>
          <a:ext cx="234926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09"/>
                <a:gridCol w="335609"/>
                <a:gridCol w="335609"/>
                <a:gridCol w="335609"/>
                <a:gridCol w="335609"/>
                <a:gridCol w="335609"/>
                <a:gridCol w="335609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타원 9"/>
          <p:cNvSpPr/>
          <p:nvPr/>
        </p:nvSpPr>
        <p:spPr>
          <a:xfrm>
            <a:off x="3059832" y="2489068"/>
            <a:ext cx="1245954" cy="12459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1600" dirty="0" smtClean="0">
                <a:latin typeface="Calibri" panose="020F0502020204030204" pitchFamily="34" charset="0"/>
              </a:rPr>
              <a:t>Thread</a:t>
            </a:r>
          </a:p>
          <a:p>
            <a:pPr algn="ctr">
              <a:lnSpc>
                <a:spcPct val="80000"/>
              </a:lnSpc>
            </a:pPr>
            <a:r>
              <a:rPr lang="en-US" altLang="ko-KR" sz="1600" dirty="0" smtClean="0">
                <a:latin typeface="Calibri" panose="020F0502020204030204" pitchFamily="34" charset="0"/>
              </a:rPr>
              <a:t>scheduler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cxnSp>
        <p:nvCxnSpPr>
          <p:cNvPr id="12" name="직선 화살표 연결선 11"/>
          <p:cNvCxnSpPr>
            <a:stCxn id="7" idx="3"/>
            <a:endCxn id="10" idx="1"/>
          </p:cNvCxnSpPr>
          <p:nvPr/>
        </p:nvCxnSpPr>
        <p:spPr>
          <a:xfrm>
            <a:off x="2816807" y="2377987"/>
            <a:ext cx="425491" cy="29354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8" idx="3"/>
            <a:endCxn id="10" idx="2"/>
          </p:cNvCxnSpPr>
          <p:nvPr/>
        </p:nvCxnSpPr>
        <p:spPr>
          <a:xfrm>
            <a:off x="2816807" y="3103893"/>
            <a:ext cx="243025" cy="81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9" idx="3"/>
            <a:endCxn id="10" idx="3"/>
          </p:cNvCxnSpPr>
          <p:nvPr/>
        </p:nvCxnSpPr>
        <p:spPr>
          <a:xfrm flipV="1">
            <a:off x="2816807" y="3552556"/>
            <a:ext cx="425491" cy="3184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37018"/>
              </p:ext>
            </p:extLst>
          </p:nvPr>
        </p:nvGraphicFramePr>
        <p:xfrm>
          <a:off x="4788020" y="2948578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67544" y="1917708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Thread-1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37788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Thread-2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44" y="3429876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Thread-3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4376983" y="2956541"/>
            <a:ext cx="339033" cy="3698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788024" y="2685713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Interleaved execution-1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8028" y="3312299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Interleaved execution-2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544" y="4093597"/>
            <a:ext cx="2417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Testing environment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>
            <a:off x="2309784" y="1860604"/>
            <a:ext cx="0" cy="40883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899592" y="1841781"/>
            <a:ext cx="0" cy="116646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2627784" y="1780283"/>
            <a:ext cx="0" cy="206645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2793"/>
              </p:ext>
            </p:extLst>
          </p:nvPr>
        </p:nvGraphicFramePr>
        <p:xfrm>
          <a:off x="4788024" y="3585964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7</a:t>
            </a:fld>
            <a:endParaRPr lang="ko-KR" altLang="en-US"/>
          </a:p>
        </p:txBody>
      </p:sp>
      <p:cxnSp>
        <p:nvCxnSpPr>
          <p:cNvPr id="30" name="직선 화살표 연결선 29"/>
          <p:cNvCxnSpPr/>
          <p:nvPr/>
        </p:nvCxnSpPr>
        <p:spPr>
          <a:xfrm flipH="1">
            <a:off x="4860036" y="2541231"/>
            <a:ext cx="3960436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38164" y="2243907"/>
            <a:ext cx="165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Execution start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8024" y="3960371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</a:rPr>
              <a:t>Interleaved execution-3</a:t>
            </a:r>
            <a:endParaRPr lang="ko-KR" altLang="en-US" sz="1600" i="1" dirty="0">
              <a:latin typeface="Calibri" panose="020F0502020204030204" pitchFamily="34" charset="0"/>
            </a:endParaRPr>
          </a:p>
        </p:txBody>
      </p:sp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715427"/>
              </p:ext>
            </p:extLst>
          </p:nvPr>
        </p:nvGraphicFramePr>
        <p:xfrm>
          <a:off x="4788024" y="4226627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cxnSp>
        <p:nvCxnSpPr>
          <p:cNvPr id="42" name="직선 화살표 연결선 41"/>
          <p:cNvCxnSpPr/>
          <p:nvPr/>
        </p:nvCxnSpPr>
        <p:spPr>
          <a:xfrm>
            <a:off x="1979712" y="1772816"/>
            <a:ext cx="0" cy="206645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>
            <a:off x="1619672" y="1844824"/>
            <a:ext cx="0" cy="116646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모서리가 둥근 직사각형 21"/>
          <p:cNvSpPr/>
          <p:nvPr/>
        </p:nvSpPr>
        <p:spPr>
          <a:xfrm>
            <a:off x="411284" y="1412776"/>
            <a:ext cx="2648548" cy="4273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</a:rPr>
              <a:t>Noise injector</a:t>
            </a:r>
            <a:endParaRPr lang="ko-KR" alt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ConTest</a:t>
            </a:r>
            <a:endParaRPr lang="ko-KR" altLang="en-US" baseline="30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133056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800" dirty="0" smtClean="0"/>
              <a:t>Testing framework for concurrent Java programs developed by IBM research</a:t>
            </a:r>
          </a:p>
          <a:p>
            <a:endParaRPr lang="en-US" altLang="ko-KR" sz="2000" dirty="0" smtClean="0"/>
          </a:p>
          <a:p>
            <a:r>
              <a:rPr lang="en-US" altLang="ko-KR" sz="2800" dirty="0" smtClean="0"/>
              <a:t>Insert a timing noise before/after target concurrent operations of a target program to induce unusual </a:t>
            </a:r>
            <a:r>
              <a:rPr lang="en-US" altLang="ko-KR" sz="2800" dirty="0"/>
              <a:t>thread </a:t>
            </a:r>
            <a:r>
              <a:rPr lang="en-US" altLang="ko-KR" sz="2800" dirty="0" smtClean="0"/>
              <a:t>schedules</a:t>
            </a:r>
          </a:p>
          <a:p>
            <a:pPr lvl="1"/>
            <a:r>
              <a:rPr lang="en-US" altLang="ko-KR" sz="2200" dirty="0" smtClean="0"/>
              <a:t>Target concurrent operations: </a:t>
            </a:r>
            <a:r>
              <a:rPr lang="en-US" altLang="ko-KR" sz="2200" dirty="0"/>
              <a:t>shared variable accesses, and synchronization</a:t>
            </a:r>
          </a:p>
          <a:p>
            <a:pPr lvl="1"/>
            <a:r>
              <a:rPr lang="en-US" altLang="ko-KR" sz="2200" dirty="0" smtClean="0"/>
              <a:t>Timing noise</a:t>
            </a:r>
          </a:p>
          <a:p>
            <a:pPr lvl="2"/>
            <a:r>
              <a:rPr lang="en-US" altLang="ko-KR" sz="2200" dirty="0" smtClean="0"/>
              <a:t>yield() or sleep() with a random amount of period</a:t>
            </a:r>
          </a:p>
          <a:p>
            <a:pPr lvl="2"/>
            <a:r>
              <a:rPr lang="en-US" altLang="ko-KR" sz="2200" dirty="0" smtClean="0"/>
              <a:t>Inject a noise with a certain probability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53496" y="5898758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aseline="30000" dirty="0" smtClean="0">
                <a:latin typeface="Calibri" panose="020F0502020204030204" pitchFamily="34" charset="0"/>
              </a:rPr>
              <a:t>*</a:t>
            </a:r>
            <a:r>
              <a:rPr lang="en-US" altLang="ko-KR" sz="1600" dirty="0" smtClean="0">
                <a:latin typeface="Calibri" panose="020F0502020204030204" pitchFamily="34" charset="0"/>
              </a:rPr>
              <a:t>O. Edelstein </a:t>
            </a:r>
            <a:r>
              <a:rPr lang="en-US" altLang="ko-KR" sz="1600" i="1" dirty="0" smtClean="0">
                <a:latin typeface="Calibri" panose="020F0502020204030204" pitchFamily="34" charset="0"/>
              </a:rPr>
              <a:t>et al</a:t>
            </a:r>
            <a:r>
              <a:rPr lang="en-US" altLang="ko-KR" sz="1600" dirty="0" smtClean="0">
                <a:latin typeface="Calibri" panose="020F0502020204030204" pitchFamily="34" charset="0"/>
              </a:rPr>
              <a:t>.: Multithreaded Java Program Test Generation, IBM Systems Journal, 41(1), 2002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Bug Pattern-based Noise Injection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rmAutofit/>
          </a:bodyPr>
          <a:lstStyle/>
          <a:p>
            <a:r>
              <a:rPr lang="en-US" altLang="ko-KR" sz="2400" dirty="0" err="1" smtClean="0"/>
              <a:t>ConTest</a:t>
            </a:r>
            <a:r>
              <a:rPr lang="en-US" altLang="ko-KR" sz="2400" dirty="0" smtClean="0"/>
              <a:t> is extended to </a:t>
            </a:r>
            <a:r>
              <a:rPr lang="en-US" altLang="ko-KR" sz="2400" dirty="0" smtClean="0">
                <a:solidFill>
                  <a:srgbClr val="0033CC"/>
                </a:solidFill>
              </a:rPr>
              <a:t>use static bug pattern detectors </a:t>
            </a:r>
            <a:r>
              <a:rPr lang="en-US" altLang="ko-KR" sz="2400" dirty="0" smtClean="0"/>
              <a:t>to detect suspicious statements, and then insert noise probes to these suspicious statements</a:t>
            </a:r>
          </a:p>
          <a:p>
            <a:pPr lvl="1"/>
            <a:r>
              <a:rPr lang="en-US" altLang="ko-KR" sz="2000" dirty="0" smtClean="0"/>
              <a:t>A probe for a bug pattern is designed to generate error-inducing thread schedules for the pattern</a:t>
            </a:r>
          </a:p>
          <a:p>
            <a:pPr lvl="1"/>
            <a:r>
              <a:rPr lang="en-US" altLang="ko-KR" sz="2000" dirty="0" smtClean="0"/>
              <a:t>E.g. </a:t>
            </a:r>
            <a:r>
              <a:rPr lang="en-US" altLang="ko-KR" sz="2000" i="1" dirty="0" smtClean="0"/>
              <a:t>lost notify</a:t>
            </a:r>
            <a:r>
              <a:rPr lang="en-US" altLang="ko-KR" sz="2000" dirty="0" smtClean="0"/>
              <a:t> pattern</a:t>
            </a:r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Random Testing of Concurrent Programs, Prof. Moonzoo Kim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6A8B-6D06-484E-86F6-B8BCFB97E660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355976" y="3933056"/>
            <a:ext cx="4320480" cy="18722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85000"/>
              </a:lnSpc>
            </a:pP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fun()  {</a:t>
            </a:r>
          </a:p>
          <a:p>
            <a:pPr>
              <a:lnSpc>
                <a:spcPct val="85000"/>
              </a:lnSpc>
            </a:pP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>
              <a:lnSpc>
                <a:spcPct val="85000"/>
              </a:lnSpc>
            </a:pPr>
            <a:r>
              <a:rPr lang="en-US" altLang="ko-KR" b="1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while(not all other threads </a:t>
            </a:r>
            <a:br>
              <a:rPr lang="en-US" altLang="ko-KR" b="1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ko-KR" b="1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are blocked)</a:t>
            </a:r>
          </a:p>
          <a:p>
            <a:pPr>
              <a:lnSpc>
                <a:spcPct val="85000"/>
              </a:lnSpc>
            </a:pPr>
            <a:r>
              <a:rPr lang="en-US" altLang="ko-KR" b="1" dirty="0" smtClean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sleep(duration);</a:t>
            </a:r>
          </a:p>
          <a:p>
            <a:pPr>
              <a:lnSpc>
                <a:spcPct val="85000"/>
              </a:lnSpc>
            </a:pP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ko-KR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m.wait</a:t>
            </a: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;</a:t>
            </a:r>
          </a:p>
          <a:p>
            <a:pPr>
              <a:lnSpc>
                <a:spcPct val="85000"/>
              </a:lnSpc>
            </a:pP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85000"/>
              </a:lnSpc>
            </a:pP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ko-KR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87624" y="3933056"/>
            <a:ext cx="230425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85000"/>
              </a:lnSpc>
            </a:pP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fun(){</a:t>
            </a:r>
          </a:p>
          <a:p>
            <a:pPr>
              <a:lnSpc>
                <a:spcPct val="85000"/>
              </a:lnSpc>
            </a:pP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>
              <a:lnSpc>
                <a:spcPct val="85000"/>
              </a:lnSpc>
            </a:pP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ko-KR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m.wait</a:t>
            </a: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;</a:t>
            </a:r>
          </a:p>
          <a:p>
            <a:pPr>
              <a:lnSpc>
                <a:spcPct val="85000"/>
              </a:lnSpc>
            </a:pP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>
              <a:lnSpc>
                <a:spcPct val="85000"/>
              </a:lnSpc>
            </a:pP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ko-KR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131840" y="4421342"/>
            <a:ext cx="1224136" cy="53559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71600" y="5805264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</a:rPr>
              <a:t>&lt;Original target program&gt;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8084" y="5805264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</a:rPr>
              <a:t>&lt;Instrumented program&gt;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12" name="사각형 설명선 11"/>
          <p:cNvSpPr/>
          <p:nvPr/>
        </p:nvSpPr>
        <p:spPr>
          <a:xfrm>
            <a:off x="6714238" y="3573016"/>
            <a:ext cx="1674186" cy="648072"/>
          </a:xfrm>
          <a:prstGeom prst="wedgeRectCallout">
            <a:avLst>
              <a:gd name="adj1" fmla="val -52832"/>
              <a:gd name="adj2" fmla="val 7563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Scheduling</a:t>
            </a:r>
          </a:p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noise probe</a:t>
            </a:r>
            <a:endParaRPr lang="ko-KR" alt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no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cture">
      <a:majorFont>
        <a:latin typeface="Arial"/>
        <a:ea typeface="맑은 고딕"/>
        <a:cs typeface=""/>
      </a:majorFont>
      <a:minorFont>
        <a:latin typeface="Times New Roman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note</Template>
  <TotalTime>3549</TotalTime>
  <Words>3267</Words>
  <Application>Microsoft Office PowerPoint</Application>
  <PresentationFormat>화면 슬라이드 쇼(4:3)</PresentationFormat>
  <Paragraphs>707</Paragraphs>
  <Slides>35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35</vt:i4>
      </vt:variant>
    </vt:vector>
  </HeadingPairs>
  <TitlesOfParts>
    <vt:vector size="37" baseType="lpstr">
      <vt:lpstr>Lecture note</vt:lpstr>
      <vt:lpstr>Office Theme</vt:lpstr>
      <vt:lpstr>Random Testing of  Concurrent Programs</vt:lpstr>
      <vt:lpstr>Testing of Concurrent Programs</vt:lpstr>
      <vt:lpstr>Testing Concurrent Program is Challenging</vt:lpstr>
      <vt:lpstr>Stress Testing (Load Testing)</vt:lpstr>
      <vt:lpstr>Limitation of Stress Testing</vt:lpstr>
      <vt:lpstr>Random Testing Techniques</vt:lpstr>
      <vt:lpstr>Timing Noise Injection-based Technique</vt:lpstr>
      <vt:lpstr>ConTest</vt:lpstr>
      <vt:lpstr>Bug Pattern-based Noise Injection</vt:lpstr>
      <vt:lpstr>Random Noise Injection Technique Rstest *</vt:lpstr>
      <vt:lpstr>Explicit Timing Noise Used for Unit Testing</vt:lpstr>
      <vt:lpstr>Limitation of Noise-injection Techniques</vt:lpstr>
      <vt:lpstr>Randomized Scheduling (1/2)</vt:lpstr>
      <vt:lpstr>Randomized Scheduling (2/2)</vt:lpstr>
      <vt:lpstr>Limitation: Redundant Scheduling</vt:lpstr>
      <vt:lpstr>Partial Order Reduction (POR)</vt:lpstr>
      <vt:lpstr>Randomized Scheduling with POR (1/2)</vt:lpstr>
      <vt:lpstr>Randomized Scheduling with POR (2/2)</vt:lpstr>
      <vt:lpstr>Limitation of Randomized Scheduling</vt:lpstr>
      <vt:lpstr>Probabilistic Concurrency Testing (PCT)</vt:lpstr>
      <vt:lpstr>Depth of Concurrency Bug</vt:lpstr>
      <vt:lpstr>Scheduling Technique Overview</vt:lpstr>
      <vt:lpstr>Partitioning Execution</vt:lpstr>
      <vt:lpstr>PowerPoint 프레젠테이션</vt:lpstr>
      <vt:lpstr>Scheduling</vt:lpstr>
      <vt:lpstr>Test Execution Generation</vt:lpstr>
      <vt:lpstr>Probability to Detect Depth-1 Bug (1/2)</vt:lpstr>
      <vt:lpstr>Probability to Detect Depth-1 Bug (2/2)</vt:lpstr>
      <vt:lpstr>Probability to Detect Depth-2 Bug (1/2)</vt:lpstr>
      <vt:lpstr>Probability to Detect Depth-2 Bug (2/2)</vt:lpstr>
      <vt:lpstr>Probability to Detect Depth-d Bugs</vt:lpstr>
      <vt:lpstr>Empirical Evaluation</vt:lpstr>
      <vt:lpstr>Empirical Evidence on Short Bug Depth</vt:lpstr>
      <vt:lpstr>Fault Detection Effectiveness of PCT</vt:lpstr>
      <vt:lpstr>Limitation of PCT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Testing of Concurrent Programs</dc:title>
  <dc:creator>hongshin</dc:creator>
  <cp:lastModifiedBy>hongshin</cp:lastModifiedBy>
  <cp:revision>234</cp:revision>
  <cp:lastPrinted>2014-06-09T03:35:41Z</cp:lastPrinted>
  <dcterms:created xsi:type="dcterms:W3CDTF">2014-05-28T07:37:14Z</dcterms:created>
  <dcterms:modified xsi:type="dcterms:W3CDTF">2014-06-09T06:17:41Z</dcterms:modified>
</cp:coreProperties>
</file>