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61" r:id="rId4"/>
    <p:sldId id="262" r:id="rId5"/>
    <p:sldId id="265" r:id="rId6"/>
    <p:sldId id="275" r:id="rId7"/>
    <p:sldId id="267" r:id="rId8"/>
    <p:sldId id="268" r:id="rId9"/>
    <p:sldId id="286" r:id="rId10"/>
    <p:sldId id="271" r:id="rId11"/>
    <p:sldId id="276" r:id="rId12"/>
    <p:sldId id="278" r:id="rId13"/>
    <p:sldId id="279" r:id="rId14"/>
    <p:sldId id="280" r:id="rId15"/>
    <p:sldId id="281" r:id="rId16"/>
    <p:sldId id="273" r:id="rId17"/>
  </p:sldIdLst>
  <p:sldSz cx="9144000" cy="6858000" type="screen4x3"/>
  <p:notesSz cx="6858000" cy="9945688"/>
  <p:custDataLst>
    <p:tags r:id="rId20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9933FF"/>
    <a:srgbClr val="CCFFCC"/>
    <a:srgbClr val="CCECFF"/>
    <a:srgbClr val="FFFF66"/>
    <a:srgbClr val="0000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085" autoAdjust="0"/>
    <p:restoredTop sz="82158" autoAdjust="0"/>
  </p:normalViewPr>
  <p:slideViewPr>
    <p:cSldViewPr>
      <p:cViewPr varScale="1">
        <p:scale>
          <a:sx n="81" d="100"/>
          <a:sy n="81" d="100"/>
        </p:scale>
        <p:origin x="90" y="25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92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994" y="0"/>
            <a:ext cx="2969426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367"/>
            <a:ext cx="2972592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b" anchorCtr="0" compatLnSpc="1">
            <a:prstTxWarp prst="textNoShape">
              <a:avLst/>
            </a:prstTxWarp>
          </a:bodyPr>
          <a:lstStyle>
            <a:lvl1pPr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994" y="9446367"/>
            <a:ext cx="2969426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charset="-127"/>
                <a:ea typeface="굴림" charset="-127"/>
              </a:defRPr>
            </a:lvl1pPr>
          </a:lstStyle>
          <a:p>
            <a:fld id="{67C3E5DC-D79E-4857-81FA-75E1FCFF43A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204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92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94" y="0"/>
            <a:ext cx="2969426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44538"/>
            <a:ext cx="4976813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91" y="4723186"/>
            <a:ext cx="5486400" cy="447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7"/>
            <a:ext cx="2972592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b" anchorCtr="0" compatLnSpc="1">
            <a:prstTxWarp prst="textNoShape">
              <a:avLst/>
            </a:prstTxWarp>
          </a:bodyPr>
          <a:lstStyle>
            <a:lvl1pPr>
              <a:defRPr b="0"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94" y="9446367"/>
            <a:ext cx="2969426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4" tIns="46157" rIns="92314" bIns="46157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charset="-127"/>
                <a:ea typeface="굴림" charset="-127"/>
              </a:defRPr>
            </a:lvl1pPr>
          </a:lstStyle>
          <a:p>
            <a:fld id="{8F0E6511-6018-47E1-AF08-944186C4D0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28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CA7A0-0318-48E4-A48C-7B1068540D59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73796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다음으로 사례 연구를 통해 저희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프레임워크의 효율성을 보이도록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리눅스</a:t>
            </a:r>
            <a:r>
              <a:rPr lang="ko-KR" altLang="en-US" dirty="0" smtClean="0"/>
              <a:t> 체인지 로그 </a:t>
            </a:r>
            <a:r>
              <a:rPr lang="en-US" altLang="ko-KR" dirty="0" smtClean="0"/>
              <a:t>2.6.22</a:t>
            </a:r>
            <a:r>
              <a:rPr lang="ko-KR" altLang="en-US" dirty="0" smtClean="0"/>
              <a:t>는 리눅스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2.6.21</a:t>
            </a:r>
            <a:r>
              <a:rPr lang="ko-KR" altLang="en-US" dirty="0" smtClean="0"/>
              <a:t>의 프록 파일 시스템 내의 두 함수 사이에 데이터 레이스가 발생하였고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고쳤다는 로그가 기록되어 있습니다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버그의 </a:t>
            </a:r>
            <a:r>
              <a:rPr lang="ko-KR" altLang="en-US" dirty="0" err="1" smtClean="0"/>
              <a:t>디스크립션은</a:t>
            </a:r>
            <a:r>
              <a:rPr lang="ko-KR" altLang="en-US" dirty="0" smtClean="0"/>
              <a:t> 다음과 같습니다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프록</a:t>
            </a:r>
            <a:r>
              <a:rPr lang="ko-KR" altLang="en-US" dirty="0" smtClean="0"/>
              <a:t> 리드 </a:t>
            </a:r>
            <a:r>
              <a:rPr lang="ko-KR" altLang="en-US" dirty="0" err="1" smtClean="0"/>
              <a:t>디아이알</a:t>
            </a:r>
            <a:r>
              <a:rPr lang="ko-KR" altLang="en-US" dirty="0" smtClean="0"/>
              <a:t> 함수는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읽기 전에 그 카운트 값을 증가시켜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해당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읽고 있다는 사실을 알려야 하는데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리눅스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2.6.21</a:t>
            </a:r>
            <a:r>
              <a:rPr lang="ko-KR" altLang="en-US" baseline="0" dirty="0" smtClean="0"/>
              <a:t>에서는 해당 코드가 생략이 되어 있습니다</a:t>
            </a:r>
            <a:r>
              <a:rPr lang="en-US" altLang="ko-KR" baseline="0" dirty="0" smtClean="0"/>
              <a:t>. </a:t>
            </a:r>
          </a:p>
          <a:p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읽고 있는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리무브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함수의 </a:t>
            </a:r>
            <a:r>
              <a:rPr lang="ko-KR" altLang="en-US" baseline="0" dirty="0" err="1" smtClean="0"/>
              <a:t>프리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함수가 지워 버림에 따라서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이를 모르는 프록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이미 삭제된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읽음으로써 데이터 레이스가 발생하였다고 보고 되어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640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7978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다음으로 사례 연구를 통해 저희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프레임워크의 효율성을 보이도록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리눅스</a:t>
            </a:r>
            <a:r>
              <a:rPr lang="ko-KR" altLang="en-US" dirty="0" smtClean="0"/>
              <a:t> 체인지 로그 </a:t>
            </a:r>
            <a:r>
              <a:rPr lang="en-US" altLang="ko-KR" dirty="0" smtClean="0"/>
              <a:t>2.6.22</a:t>
            </a:r>
            <a:r>
              <a:rPr lang="ko-KR" altLang="en-US" dirty="0" smtClean="0"/>
              <a:t>는 리눅스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2.6.21</a:t>
            </a:r>
            <a:r>
              <a:rPr lang="ko-KR" altLang="en-US" dirty="0" smtClean="0"/>
              <a:t>의 프록 파일 시스템 내의 두 함수 사이에 데이터 레이스가 발생하였고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고쳤다는 로그가 기록되어 있습니다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버그의 </a:t>
            </a:r>
            <a:r>
              <a:rPr lang="ko-KR" altLang="en-US" dirty="0" err="1" smtClean="0"/>
              <a:t>디스크립션은</a:t>
            </a:r>
            <a:r>
              <a:rPr lang="ko-KR" altLang="en-US" dirty="0" smtClean="0"/>
              <a:t> 다음과 같습니다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프록</a:t>
            </a:r>
            <a:r>
              <a:rPr lang="ko-KR" altLang="en-US" dirty="0" smtClean="0"/>
              <a:t> 리드 </a:t>
            </a:r>
            <a:r>
              <a:rPr lang="ko-KR" altLang="en-US" dirty="0" err="1" smtClean="0"/>
              <a:t>디아이알</a:t>
            </a:r>
            <a:r>
              <a:rPr lang="ko-KR" altLang="en-US" dirty="0" smtClean="0"/>
              <a:t> 함수는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읽기 전에 그 카운트 값을 증가시켜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해당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읽고 있다는 사실을 알려야 하는데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리눅스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2.6.21</a:t>
            </a:r>
            <a:r>
              <a:rPr lang="ko-KR" altLang="en-US" baseline="0" dirty="0" smtClean="0"/>
              <a:t>에서는 해당 코드가 생략이 되어 있습니다</a:t>
            </a:r>
            <a:r>
              <a:rPr lang="en-US" altLang="ko-KR" baseline="0" dirty="0" smtClean="0"/>
              <a:t>. </a:t>
            </a:r>
          </a:p>
          <a:p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읽고 있는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리무브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함수의 </a:t>
            </a:r>
            <a:r>
              <a:rPr lang="ko-KR" altLang="en-US" baseline="0" dirty="0" err="1" smtClean="0"/>
              <a:t>프리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함수가 지워 버림에 따라서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이를 모르는 프록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이미 삭제된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읽음으로써 데이터 레이스가 발생하였다고 보고 되어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07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다음으로 사례 연구를 통해 저희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프레임워크의 효율성을 보이도록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리눅스</a:t>
            </a:r>
            <a:r>
              <a:rPr lang="ko-KR" altLang="en-US" dirty="0" smtClean="0"/>
              <a:t> 체인지 로그 </a:t>
            </a:r>
            <a:r>
              <a:rPr lang="en-US" altLang="ko-KR" dirty="0" smtClean="0"/>
              <a:t>2.6.22</a:t>
            </a:r>
            <a:r>
              <a:rPr lang="ko-KR" altLang="en-US" dirty="0" smtClean="0"/>
              <a:t>는 리눅스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2.6.21</a:t>
            </a:r>
            <a:r>
              <a:rPr lang="ko-KR" altLang="en-US" dirty="0" smtClean="0"/>
              <a:t>의 프록 파일 시스템 내의 두 함수 사이에 데이터 레이스가 발생하였고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고쳤다는 로그가 기록되어 있습니다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버그의 </a:t>
            </a:r>
            <a:r>
              <a:rPr lang="ko-KR" altLang="en-US" dirty="0" err="1" smtClean="0"/>
              <a:t>디스크립션은</a:t>
            </a:r>
            <a:r>
              <a:rPr lang="ko-KR" altLang="en-US" dirty="0" smtClean="0"/>
              <a:t> 다음과 같습니다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프록</a:t>
            </a:r>
            <a:r>
              <a:rPr lang="ko-KR" altLang="en-US" dirty="0" smtClean="0"/>
              <a:t> 리드 </a:t>
            </a:r>
            <a:r>
              <a:rPr lang="ko-KR" altLang="en-US" dirty="0" err="1" smtClean="0"/>
              <a:t>디아이알</a:t>
            </a:r>
            <a:r>
              <a:rPr lang="ko-KR" altLang="en-US" dirty="0" smtClean="0"/>
              <a:t> 함수는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읽기 전에 그 카운트 값을 증가시켜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해당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엔트리를</a:t>
            </a:r>
            <a:r>
              <a:rPr lang="ko-KR" altLang="en-US" dirty="0" smtClean="0"/>
              <a:t> 읽고 있다는 사실을 알려야 하는데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리눅스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2.6.21</a:t>
            </a:r>
            <a:r>
              <a:rPr lang="ko-KR" altLang="en-US" baseline="0" dirty="0" smtClean="0"/>
              <a:t>에서는 해당 코드가 생략이 되어 있습니다</a:t>
            </a:r>
            <a:r>
              <a:rPr lang="en-US" altLang="ko-KR" baseline="0" dirty="0" smtClean="0"/>
              <a:t>. </a:t>
            </a:r>
          </a:p>
          <a:p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읽고 있는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리무브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함수의 </a:t>
            </a:r>
            <a:r>
              <a:rPr lang="ko-KR" altLang="en-US" baseline="0" dirty="0" err="1" smtClean="0"/>
              <a:t>프리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프록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</a:t>
            </a:r>
            <a:r>
              <a:rPr lang="ko-KR" altLang="en-US" baseline="0" dirty="0" smtClean="0"/>
              <a:t> 함수가 지워 버림에 따라서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이를 모르는 프록 리드 </a:t>
            </a:r>
            <a:r>
              <a:rPr lang="ko-KR" altLang="en-US" baseline="0" dirty="0" err="1" smtClean="0"/>
              <a:t>디아이알이</a:t>
            </a:r>
            <a:r>
              <a:rPr lang="ko-KR" altLang="en-US" baseline="0" dirty="0" smtClean="0"/>
              <a:t> 이미 삭제된 </a:t>
            </a:r>
            <a:r>
              <a:rPr lang="ko-KR" altLang="en-US" baseline="0" dirty="0" err="1" smtClean="0"/>
              <a:t>디렉토리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엔트리를</a:t>
            </a:r>
            <a:r>
              <a:rPr lang="ko-KR" altLang="en-US" baseline="0" dirty="0" smtClean="0"/>
              <a:t> 읽음으로써 데이터 레이스가 발생하였다고 보고 되어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6725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저희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프레임워크는 기존의 연구에 비해 다음과 같은 특징이 잇습니다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첫번째로</a:t>
            </a:r>
            <a:r>
              <a:rPr lang="ko-KR" altLang="en-US" dirty="0" smtClean="0"/>
              <a:t> 저희는 모델 추출 도구를 통해 반 자동으로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프로그램으로부터 모델을 추출합니다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하지만 이 과정은 생각 만큼 쉽지 않았고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좀 더 자동화 될 필요가 </a:t>
            </a:r>
            <a:r>
              <a:rPr lang="ko-KR" altLang="en-US" dirty="0" err="1" smtClean="0"/>
              <a:t>잇음을</a:t>
            </a:r>
            <a:r>
              <a:rPr lang="ko-KR" altLang="en-US" dirty="0" smtClean="0"/>
              <a:t> 느낄 수 있었습니다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두번째로</a:t>
            </a:r>
            <a:r>
              <a:rPr lang="ko-KR" altLang="en-US" dirty="0" smtClean="0"/>
              <a:t> 저희는 모델 </a:t>
            </a:r>
            <a:r>
              <a:rPr lang="ko-KR" altLang="en-US" dirty="0" err="1" smtClean="0"/>
              <a:t>체킹의</a:t>
            </a:r>
            <a:r>
              <a:rPr lang="ko-KR" altLang="en-US" dirty="0" smtClean="0"/>
              <a:t> 결과로 나온 카운터 </a:t>
            </a:r>
            <a:r>
              <a:rPr lang="ko-KR" altLang="en-US" dirty="0" err="1" smtClean="0"/>
              <a:t>이그젬플을</a:t>
            </a:r>
            <a:r>
              <a:rPr lang="ko-KR" altLang="en-US" dirty="0" smtClean="0"/>
              <a:t> 자동 편집을 통해 실제 코드의 수행에서 재연할 수 있었습니다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이는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프레임워크의 가장 큰 </a:t>
            </a:r>
            <a:r>
              <a:rPr lang="ko-KR" altLang="en-US" dirty="0" err="1" smtClean="0"/>
              <a:t>컨트리뷰션입니다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또한 저희는 사례 연구를 통해 이 프레임워크가 </a:t>
            </a:r>
            <a:r>
              <a:rPr lang="ko-KR" altLang="en-US" dirty="0" err="1" smtClean="0"/>
              <a:t>커널을</a:t>
            </a:r>
            <a:r>
              <a:rPr lang="ko-KR" altLang="en-US" dirty="0" smtClean="0"/>
              <a:t> 분석하는데 효율적임을 확인할 수 있었습니다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이상 발표를 마치겠습니다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513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최근 들어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dirty="0" smtClean="0"/>
              <a:t>컴퓨터가 우리 삶</a:t>
            </a:r>
            <a:r>
              <a:rPr lang="ko-KR" altLang="en-US" baseline="0" dirty="0" smtClean="0"/>
              <a:t> 전반에 걸쳐 퍼짐에 따라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소프트웨어의 </a:t>
            </a:r>
            <a:r>
              <a:rPr lang="ko-KR" altLang="en-US" baseline="0" dirty="0" err="1" smtClean="0"/>
              <a:t>릴라이어빌리티</a:t>
            </a:r>
            <a:r>
              <a:rPr lang="ko-KR" altLang="en-US" baseline="0" dirty="0" smtClean="0"/>
              <a:t> 문제가 가장 중요한 문제로 대두되고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소프트웨어들 중에서 운영체제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경우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특히 </a:t>
            </a:r>
            <a:r>
              <a:rPr lang="ko-KR" altLang="en-US" baseline="0" dirty="0" err="1" smtClean="0"/>
              <a:t>릴리어빌리티가</a:t>
            </a:r>
            <a:r>
              <a:rPr lang="ko-KR" altLang="en-US" baseline="0" dirty="0" smtClean="0"/>
              <a:t> 중요하게 작용하는데요</a:t>
            </a:r>
            <a:r>
              <a:rPr lang="en-US" altLang="ko-KR" baseline="0" dirty="0" smtClean="0"/>
              <a:t>,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 이유는 운영체제 </a:t>
            </a:r>
            <a:r>
              <a:rPr lang="ko-KR" altLang="en-US" baseline="0" dirty="0" err="1" smtClean="0"/>
              <a:t>커널이</a:t>
            </a:r>
            <a:r>
              <a:rPr lang="ko-KR" altLang="en-US" baseline="0" dirty="0" smtClean="0"/>
              <a:t> 컴퓨터 시스템 상의 모든 소프트웨어와 하드웨어를 관리하고 있어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커널</a:t>
            </a:r>
            <a:r>
              <a:rPr lang="ko-KR" altLang="en-US" baseline="0" dirty="0" smtClean="0"/>
              <a:t> 상에 문제가 발생하는 경우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컴퓨터 시스템 전체가 문제가 생길 수 있기 때문입니다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하지만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운영체제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경우 </a:t>
            </a:r>
            <a:r>
              <a:rPr lang="ko-KR" altLang="en-US" baseline="0" dirty="0" err="1" smtClean="0"/>
              <a:t>테스팅하기가</a:t>
            </a:r>
            <a:r>
              <a:rPr lang="ko-KR" altLang="en-US" baseline="0" dirty="0" smtClean="0"/>
              <a:t> 매우 쉽지 않은데요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그 이유는 다음과 같습니다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코드와 같은 경우 </a:t>
            </a:r>
            <a:r>
              <a:rPr lang="ko-KR" altLang="en-US" baseline="0" dirty="0" err="1" smtClean="0"/>
              <a:t>리더빌리티</a:t>
            </a:r>
            <a:r>
              <a:rPr lang="ko-KR" altLang="en-US" baseline="0" dirty="0" smtClean="0"/>
              <a:t> 보다는 </a:t>
            </a:r>
            <a:r>
              <a:rPr lang="ko-KR" altLang="en-US" baseline="0" dirty="0" err="1" smtClean="0"/>
              <a:t>퍼포먼스의</a:t>
            </a:r>
            <a:r>
              <a:rPr lang="ko-KR" altLang="en-US" baseline="0" dirty="0" smtClean="0"/>
              <a:t> 측면을 강조하기 때문에</a:t>
            </a:r>
            <a:r>
              <a:rPr lang="en-US" altLang="ko-KR" baseline="0" dirty="0" smtClean="0"/>
              <a:t>, </a:t>
            </a:r>
            <a:r>
              <a:rPr lang="en-US" altLang="ko-KR" baseline="0" dirty="0" err="1" smtClean="0"/>
              <a:t>goto</a:t>
            </a:r>
            <a:r>
              <a:rPr lang="ko-KR" altLang="en-US" baseline="0" dirty="0" smtClean="0"/>
              <a:t>와 같은 컨트롤 플로우를 깨는 구문이 많이 나오게 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코드를 분석하는 것은 쉽지 않은 작업입니다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또한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경우 멀티 </a:t>
            </a:r>
            <a:r>
              <a:rPr lang="ko-KR" altLang="en-US" baseline="0" dirty="0" err="1" smtClean="0"/>
              <a:t>스레드</a:t>
            </a:r>
            <a:r>
              <a:rPr lang="ko-KR" altLang="en-US" baseline="0" dirty="0" smtClean="0"/>
              <a:t> 프로그램으로 구성되어있는데요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멀티 </a:t>
            </a:r>
            <a:r>
              <a:rPr lang="ko-KR" altLang="en-US" baseline="0" dirty="0" err="1" smtClean="0"/>
              <a:t>스레드</a:t>
            </a:r>
            <a:r>
              <a:rPr lang="ko-KR" altLang="en-US" baseline="0" dirty="0" smtClean="0"/>
              <a:t> 프로그램과 같은 경우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스케줄링 상의 난 </a:t>
            </a:r>
            <a:r>
              <a:rPr lang="ko-KR" altLang="en-US" baseline="0" dirty="0" err="1" smtClean="0"/>
              <a:t>디터미즘으로</a:t>
            </a:r>
            <a:r>
              <a:rPr lang="ko-KR" altLang="en-US" baseline="0" dirty="0" smtClean="0"/>
              <a:t> 인해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프로그램의 수행 가능 시나리오가 </a:t>
            </a:r>
            <a:r>
              <a:rPr lang="ko-KR" altLang="en-US" baseline="0" dirty="0" err="1" smtClean="0"/>
              <a:t>스레드의</a:t>
            </a:r>
            <a:r>
              <a:rPr lang="ko-KR" altLang="en-US" baseline="0" dirty="0" smtClean="0"/>
              <a:t> 숫자에 </a:t>
            </a:r>
            <a:r>
              <a:rPr lang="ko-KR" altLang="en-US" baseline="0" dirty="0" err="1" smtClean="0"/>
              <a:t>익스포넨셜</a:t>
            </a:r>
            <a:r>
              <a:rPr lang="ko-KR" altLang="en-US" baseline="0" dirty="0" smtClean="0"/>
              <a:t> 하게 증가하게 됩니다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커널과</a:t>
            </a:r>
            <a:r>
              <a:rPr lang="ko-KR" altLang="en-US" baseline="0" dirty="0" smtClean="0"/>
              <a:t> 같은 멀티 </a:t>
            </a:r>
            <a:r>
              <a:rPr lang="ko-KR" altLang="en-US" baseline="0" dirty="0" err="1" smtClean="0"/>
              <a:t>스레드</a:t>
            </a:r>
            <a:r>
              <a:rPr lang="ko-KR" altLang="en-US" baseline="0" dirty="0" smtClean="0"/>
              <a:t> 프로그램은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하기 굉장히 어렵습니다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커널을</a:t>
            </a:r>
            <a:r>
              <a:rPr lang="ko-KR" altLang="en-US" baseline="0" dirty="0" smtClean="0"/>
              <a:t>  검증하기 쉽지 않은 다른 이유로 </a:t>
            </a:r>
            <a:r>
              <a:rPr lang="ko-KR" altLang="en-US" baseline="0" dirty="0" err="1" smtClean="0"/>
              <a:t>커널은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유닛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하기 쉽지 않다는 것인데요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경우 보통 </a:t>
            </a:r>
            <a:r>
              <a:rPr lang="ko-KR" altLang="en-US" baseline="0" dirty="0" err="1" smtClean="0"/>
              <a:t>모놀리씩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구조를 따라서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각 구성요소간에 </a:t>
            </a:r>
            <a:r>
              <a:rPr lang="ko-KR" altLang="en-US" baseline="0" dirty="0" err="1" smtClean="0"/>
              <a:t>디펜던시가</a:t>
            </a:r>
            <a:r>
              <a:rPr lang="ko-KR" altLang="en-US" baseline="0" dirty="0" smtClean="0"/>
              <a:t> 굉장히 큽니다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따라서 이를 각 구성요소 별로 나누어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하는 것은 굉장히 힘든 작업입니다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또 다른 이유로 </a:t>
            </a:r>
            <a:r>
              <a:rPr lang="ko-KR" altLang="en-US" baseline="0" dirty="0" err="1" smtClean="0"/>
              <a:t>커널을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테스팅하는</a:t>
            </a:r>
            <a:r>
              <a:rPr lang="ko-KR" altLang="en-US" baseline="0" dirty="0" smtClean="0"/>
              <a:t> 적합한 툴이 부족하다는 것을 들 수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이 중 멀티 </a:t>
            </a:r>
            <a:r>
              <a:rPr lang="ko-KR" altLang="en-US" baseline="0" dirty="0" err="1" smtClean="0"/>
              <a:t>쓰레드</a:t>
            </a:r>
            <a:r>
              <a:rPr lang="ko-KR" altLang="en-US" baseline="0" dirty="0" smtClean="0"/>
              <a:t> 프로그램이 전통적인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방법으로 테스트 하기 힘든 이유를 예를 들어서 좀 더 살펴보도록 하겠습니다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 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313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앞서 살펴 </a:t>
            </a:r>
            <a:r>
              <a:rPr lang="ko-KR" altLang="en-US" dirty="0" err="1" smtClean="0"/>
              <a:t>보신바와</a:t>
            </a:r>
            <a:r>
              <a:rPr lang="ko-KR" altLang="en-US" dirty="0" smtClean="0"/>
              <a:t> 같이 전통적인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기법과 모델 </a:t>
            </a:r>
            <a:r>
              <a:rPr lang="ko-KR" altLang="en-US" dirty="0" err="1" smtClean="0"/>
              <a:t>체킹</a:t>
            </a:r>
            <a:r>
              <a:rPr lang="ko-KR" altLang="en-US" dirty="0" smtClean="0"/>
              <a:t> 기법은 곧바로 </a:t>
            </a:r>
            <a:r>
              <a:rPr lang="ko-KR" altLang="en-US" dirty="0" err="1" smtClean="0"/>
              <a:t>커널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테스팅에</a:t>
            </a:r>
            <a:r>
              <a:rPr lang="ko-KR" altLang="en-US" baseline="0" dirty="0" smtClean="0"/>
              <a:t> 적용하기에 한계점이 있었습니다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따라서 저희는 </a:t>
            </a:r>
            <a:r>
              <a:rPr lang="ko-KR" altLang="en-US" baseline="0" dirty="0" err="1" smtClean="0"/>
              <a:t>커널의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릴라이어빌리티를</a:t>
            </a:r>
            <a:r>
              <a:rPr lang="ko-KR" altLang="en-US" baseline="0" dirty="0" smtClean="0"/>
              <a:t> 향상 시키기 위해 모델 </a:t>
            </a:r>
            <a:r>
              <a:rPr lang="ko-KR" altLang="en-US" baseline="0" dirty="0" err="1" smtClean="0"/>
              <a:t>체킹</a:t>
            </a:r>
            <a:r>
              <a:rPr lang="ko-KR" altLang="en-US" baseline="0" dirty="0" smtClean="0"/>
              <a:t> 기법과 전통적인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기법의 장점만을 혼합한 </a:t>
            </a:r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프레임워크를 제안하게 되었습니다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프레임워크는 모델 기반의 </a:t>
            </a:r>
            <a:r>
              <a:rPr lang="ko-KR" altLang="en-US" baseline="0" dirty="0" err="1" smtClean="0"/>
              <a:t>커널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프레임워크의 약어입니다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프레임워크는 모델 </a:t>
            </a:r>
            <a:r>
              <a:rPr lang="ko-KR" altLang="en-US" baseline="0" dirty="0" err="1" smtClean="0"/>
              <a:t>체커를</a:t>
            </a:r>
            <a:r>
              <a:rPr lang="ko-KR" altLang="en-US" baseline="0" dirty="0" smtClean="0"/>
              <a:t> 이용하여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전통적인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기법이 멀티 </a:t>
            </a:r>
            <a:r>
              <a:rPr lang="ko-KR" altLang="en-US" baseline="0" dirty="0" err="1" smtClean="0"/>
              <a:t>스레드</a:t>
            </a:r>
            <a:r>
              <a:rPr lang="ko-KR" altLang="en-US" baseline="0" dirty="0" smtClean="0"/>
              <a:t> 프로그램의 </a:t>
            </a:r>
            <a:r>
              <a:rPr lang="ko-KR" altLang="en-US" baseline="0" dirty="0" err="1" smtClean="0"/>
              <a:t>테스팅을</a:t>
            </a:r>
            <a:r>
              <a:rPr lang="ko-KR" altLang="en-US" baseline="0" dirty="0" smtClean="0"/>
              <a:t> 잘 지원하지 못한다는 한계점을 극복하고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또한 </a:t>
            </a:r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프레임워크는 자동 모델 추출 도구를 이용하여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모델을 생성하기 힘들다는 모델 </a:t>
            </a:r>
            <a:r>
              <a:rPr lang="ko-KR" altLang="en-US" baseline="0" dirty="0" err="1" smtClean="0"/>
              <a:t>체킹의</a:t>
            </a:r>
            <a:r>
              <a:rPr lang="ko-KR" altLang="en-US" baseline="0" dirty="0" smtClean="0"/>
              <a:t> 단점을 보완하고 있습니다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이에 덧붙여서 </a:t>
            </a:r>
            <a:r>
              <a:rPr lang="ko-KR" altLang="en-US" baseline="0" dirty="0" err="1" smtClean="0"/>
              <a:t>모커트는</a:t>
            </a:r>
            <a:r>
              <a:rPr lang="ko-KR" altLang="en-US" baseline="0" dirty="0" smtClean="0"/>
              <a:t> 카운터 </a:t>
            </a:r>
            <a:r>
              <a:rPr lang="ko-KR" altLang="en-US" baseline="0" dirty="0" err="1" smtClean="0"/>
              <a:t>이그젬플의</a:t>
            </a:r>
            <a:r>
              <a:rPr lang="ko-KR" altLang="en-US" baseline="0" dirty="0" smtClean="0"/>
              <a:t> 재연 기능을 통해서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모델 </a:t>
            </a:r>
            <a:r>
              <a:rPr lang="ko-KR" altLang="en-US" baseline="0" dirty="0" err="1" smtClean="0"/>
              <a:t>체킹의</a:t>
            </a:r>
            <a:r>
              <a:rPr lang="ko-KR" altLang="en-US" baseline="0" dirty="0" smtClean="0"/>
              <a:t> 결과물로 생성된 카운터 </a:t>
            </a:r>
            <a:r>
              <a:rPr lang="ko-KR" altLang="en-US" baseline="0" dirty="0" err="1" smtClean="0"/>
              <a:t>이그젬플이</a:t>
            </a:r>
            <a:r>
              <a:rPr lang="ko-KR" altLang="en-US" baseline="0" dirty="0" smtClean="0"/>
              <a:t> 실제 </a:t>
            </a:r>
            <a:r>
              <a:rPr lang="ko-KR" altLang="en-US" baseline="0" dirty="0" err="1" smtClean="0"/>
              <a:t>커널</a:t>
            </a:r>
            <a:r>
              <a:rPr lang="ko-KR" altLang="en-US" baseline="0" dirty="0" smtClean="0"/>
              <a:t> 코드 상에서도 버그인지 </a:t>
            </a:r>
            <a:r>
              <a:rPr lang="ko-KR" altLang="en-US" baseline="0" dirty="0" err="1" smtClean="0"/>
              <a:t>폴스</a:t>
            </a:r>
            <a:r>
              <a:rPr lang="ko-KR" altLang="en-US" baseline="0" dirty="0" smtClean="0"/>
              <a:t> 알람인지의 여부를 자동으로 판단할 수 있게 해주어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모델 </a:t>
            </a:r>
            <a:r>
              <a:rPr lang="ko-KR" altLang="en-US" baseline="0" dirty="0" err="1" smtClean="0"/>
              <a:t>체킹의</a:t>
            </a:r>
            <a:r>
              <a:rPr lang="ko-KR" altLang="en-US" baseline="0" dirty="0" smtClean="0"/>
              <a:t> 단점을 보완하고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따라서 </a:t>
            </a:r>
            <a:r>
              <a:rPr lang="ko-KR" altLang="en-US" baseline="0" dirty="0" err="1" smtClean="0"/>
              <a:t>모커트는</a:t>
            </a:r>
            <a:r>
              <a:rPr lang="ko-KR" altLang="en-US" baseline="0" dirty="0" smtClean="0"/>
              <a:t> 모델 </a:t>
            </a:r>
            <a:r>
              <a:rPr lang="ko-KR" altLang="en-US" baseline="0" dirty="0" err="1" smtClean="0"/>
              <a:t>체킹과</a:t>
            </a:r>
            <a:r>
              <a:rPr lang="ko-KR" altLang="en-US" baseline="0" dirty="0" smtClean="0"/>
              <a:t> 전통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기법의 장점만을 혼합한 모델 기반 </a:t>
            </a:r>
            <a:r>
              <a:rPr lang="ko-KR" altLang="en-US" baseline="0" dirty="0" err="1" smtClean="0"/>
              <a:t>커널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테스팅</a:t>
            </a:r>
            <a:r>
              <a:rPr lang="ko-KR" altLang="en-US" baseline="0" dirty="0" smtClean="0"/>
              <a:t> 프레임워크라 할 수 있습니다</a:t>
            </a:r>
            <a:r>
              <a:rPr lang="en-US" altLang="ko-KR" baseline="0" dirty="0" smtClean="0"/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326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프레임워크에 대해 자세히 살펴보기 전에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기존의 모델 기반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기법과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프레임워크에 대한 간략한 비교를 하도록 하겠습니다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기존의 모델 기반 </a:t>
            </a:r>
            <a:r>
              <a:rPr lang="ko-KR" altLang="en-US" dirty="0" err="1" smtClean="0"/>
              <a:t>테스팅</a:t>
            </a:r>
            <a:r>
              <a:rPr lang="ko-KR" altLang="en-US" dirty="0" smtClean="0"/>
              <a:t> 기법은 수동으로 모델을 구축하여야 했지만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모커트는</a:t>
            </a:r>
            <a:r>
              <a:rPr lang="ko-KR" altLang="en-US" dirty="0" smtClean="0"/>
              <a:t> 모델 추출 도구를 이용해 반 자동으로 모델을 구축할 수 있습니다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또한 기존의 방법은 카운터 </a:t>
            </a:r>
            <a:r>
              <a:rPr lang="ko-KR" altLang="en-US" dirty="0" err="1" smtClean="0"/>
              <a:t>이그젬플을</a:t>
            </a:r>
            <a:r>
              <a:rPr lang="ko-KR" altLang="en-US" dirty="0" smtClean="0"/>
              <a:t> 수동으로 분석하여야 했지만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모커트는</a:t>
            </a:r>
            <a:r>
              <a:rPr lang="ko-KR" altLang="en-US" dirty="0" smtClean="0"/>
              <a:t> 카운터 </a:t>
            </a:r>
            <a:r>
              <a:rPr lang="ko-KR" altLang="en-US" dirty="0" err="1" smtClean="0"/>
              <a:t>이그젬플의</a:t>
            </a:r>
            <a:r>
              <a:rPr lang="ko-KR" altLang="en-US" dirty="0" smtClean="0"/>
              <a:t> 재연 기능을 통하여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자동으로 카운터 </a:t>
            </a:r>
            <a:r>
              <a:rPr lang="ko-KR" altLang="en-US" baseline="0" dirty="0" err="1" smtClean="0"/>
              <a:t>이그젬플을</a:t>
            </a:r>
            <a:r>
              <a:rPr lang="ko-KR" altLang="en-US" baseline="0" dirty="0" smtClean="0"/>
              <a:t> 분석할 수 있습니다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지금 </a:t>
            </a:r>
            <a:r>
              <a:rPr lang="ko-KR" altLang="en-US" baseline="0" dirty="0" err="1" smtClean="0"/>
              <a:t>부터는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프레임워크에 대한 자세한 설명을 하도록 하겠습니다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설명 순서는 다음과 같습니다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먼저 </a:t>
            </a:r>
            <a:r>
              <a:rPr lang="ko-KR" altLang="en-US" baseline="0" dirty="0" err="1" smtClean="0"/>
              <a:t>모커트</a:t>
            </a:r>
            <a:r>
              <a:rPr lang="ko-KR" altLang="en-US" baseline="0" dirty="0" smtClean="0"/>
              <a:t> 프레임워크에서 사용하는 스핀 모델 </a:t>
            </a:r>
            <a:r>
              <a:rPr lang="ko-KR" altLang="en-US" baseline="0" dirty="0" err="1" smtClean="0"/>
              <a:t>체커에</a:t>
            </a:r>
            <a:r>
              <a:rPr lang="ko-KR" altLang="en-US" baseline="0" dirty="0" smtClean="0"/>
              <a:t> 대해 설명하도록 하겠고</a:t>
            </a:r>
            <a:r>
              <a:rPr lang="en-US" altLang="ko-KR" baseline="0" dirty="0" smtClean="0"/>
              <a:t>,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 다음으로 모델 추출 도구인 </a:t>
            </a:r>
            <a:r>
              <a:rPr lang="ko-KR" altLang="en-US" baseline="0" dirty="0" err="1" smtClean="0"/>
              <a:t>모덱스에</a:t>
            </a:r>
            <a:r>
              <a:rPr lang="ko-KR" altLang="en-US" baseline="0" dirty="0" smtClean="0"/>
              <a:t> 대한 설명을 하겠습니다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마지막으로 카운터 </a:t>
            </a:r>
            <a:r>
              <a:rPr lang="ko-KR" altLang="en-US" baseline="0" dirty="0" err="1" smtClean="0"/>
              <a:t>이그젬플이</a:t>
            </a:r>
            <a:r>
              <a:rPr lang="ko-KR" altLang="en-US" baseline="0" dirty="0" smtClean="0"/>
              <a:t> 어떻게 재연되는지에 대한 설명을 하도록 하겠습니다</a:t>
            </a:r>
            <a:r>
              <a:rPr lang="en-US" altLang="ko-KR" baseline="0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276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다음으로 </a:t>
            </a:r>
            <a:r>
              <a:rPr lang="ko-KR" altLang="en-US" dirty="0" err="1" smtClean="0"/>
              <a:t>모덱스에</a:t>
            </a:r>
            <a:r>
              <a:rPr lang="ko-KR" altLang="en-US" dirty="0" smtClean="0"/>
              <a:t> 대해 살펴보도록 하겠습니다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모덱스는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C </a:t>
            </a:r>
            <a:r>
              <a:rPr lang="ko-KR" altLang="en-US" dirty="0" smtClean="0"/>
              <a:t>프로그램과 </a:t>
            </a:r>
            <a:r>
              <a:rPr lang="ko-KR" altLang="en-US" dirty="0" err="1" smtClean="0"/>
              <a:t>트랜슬레이션</a:t>
            </a:r>
            <a:r>
              <a:rPr lang="ko-KR" altLang="en-US" dirty="0" smtClean="0"/>
              <a:t> 스크립트를 그 입력으로 받아 스핀의 입력인 </a:t>
            </a:r>
            <a:r>
              <a:rPr lang="ko-KR" altLang="en-US" dirty="0" err="1" smtClean="0"/>
              <a:t>프로멜라</a:t>
            </a:r>
            <a:r>
              <a:rPr lang="ko-KR" altLang="en-US" dirty="0" smtClean="0"/>
              <a:t> 모델을 자동으로 추출해 주는 모델 추출 도구 입니다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다음 예제에서 </a:t>
            </a:r>
            <a:r>
              <a:rPr lang="en-US" altLang="ko-KR" dirty="0" smtClean="0"/>
              <a:t>C </a:t>
            </a:r>
            <a:r>
              <a:rPr lang="ko-KR" altLang="en-US" dirty="0" smtClean="0"/>
              <a:t>프로그램의 </a:t>
            </a:r>
            <a:r>
              <a:rPr lang="en-US" altLang="ko-KR" dirty="0" smtClean="0"/>
              <a:t>69</a:t>
            </a:r>
            <a:r>
              <a:rPr lang="ko-KR" altLang="en-US" dirty="0" smtClean="0"/>
              <a:t>번째 라인은 </a:t>
            </a:r>
            <a:r>
              <a:rPr lang="ko-KR" altLang="en-US" dirty="0" err="1" smtClean="0"/>
              <a:t>트랜슬레이션</a:t>
            </a:r>
            <a:r>
              <a:rPr lang="ko-KR" altLang="en-US" dirty="0" smtClean="0"/>
              <a:t> 스크립트의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라인을 참고하여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프로멜라</a:t>
            </a:r>
            <a:r>
              <a:rPr lang="ko-KR" altLang="en-US" dirty="0" smtClean="0"/>
              <a:t> 코드의 </a:t>
            </a:r>
            <a:r>
              <a:rPr lang="en-US" altLang="ko-KR" dirty="0" smtClean="0"/>
              <a:t>125</a:t>
            </a:r>
            <a:r>
              <a:rPr lang="ko-KR" altLang="en-US" dirty="0" smtClean="0"/>
              <a:t>번째 라인으로 변환됨을 확인할 수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변환될 때의 대응 규칙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en-US" altLang="ko-KR" dirty="0" smtClean="0"/>
              <a:t>C</a:t>
            </a:r>
            <a:r>
              <a:rPr lang="ko-KR" altLang="en-US" baseline="0" dirty="0" smtClean="0"/>
              <a:t> 프로그램의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라인이 </a:t>
            </a:r>
            <a:r>
              <a:rPr lang="ko-KR" altLang="en-US" baseline="0" dirty="0" err="1" smtClean="0"/>
              <a:t>프로멜라</a:t>
            </a:r>
            <a:r>
              <a:rPr lang="ko-KR" altLang="en-US" baseline="0" dirty="0" smtClean="0"/>
              <a:t> 모델의 해당 라인으로 변경되었음을 표시하기 위해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다음과 같은 주석을 포함합니다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해당 주석은 이후 카운터 </a:t>
            </a:r>
            <a:r>
              <a:rPr lang="ko-KR" altLang="en-US" baseline="0" dirty="0" err="1" smtClean="0"/>
              <a:t>이그젬플을</a:t>
            </a:r>
            <a:r>
              <a:rPr lang="ko-KR" altLang="en-US" baseline="0" dirty="0" smtClean="0"/>
              <a:t> 재연하는데 유용하게 사용됩니다</a:t>
            </a:r>
            <a:r>
              <a:rPr lang="en-US" altLang="ko-KR" baseline="0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55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다음으로 </a:t>
            </a:r>
            <a:r>
              <a:rPr lang="ko-KR" altLang="en-US" dirty="0" err="1" smtClean="0"/>
              <a:t>모커트</a:t>
            </a:r>
            <a:r>
              <a:rPr lang="ko-KR" altLang="en-US" dirty="0" smtClean="0"/>
              <a:t> 프레임워크의 구조에 대해 </a:t>
            </a:r>
            <a:r>
              <a:rPr lang="ko-KR" altLang="en-US" dirty="0" err="1" smtClean="0"/>
              <a:t>말씀드리도록</a:t>
            </a:r>
            <a:r>
              <a:rPr lang="ko-KR" altLang="en-US" dirty="0" smtClean="0"/>
              <a:t>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모커트는</a:t>
            </a:r>
            <a:r>
              <a:rPr lang="ko-KR" altLang="en-US" dirty="0" smtClean="0"/>
              <a:t> 정적 단계와 동적 단계로 구성되어 있습니다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정적 단계는 요구사항과 </a:t>
            </a:r>
            <a:r>
              <a:rPr lang="ko-KR" altLang="en-US" dirty="0" err="1" smtClean="0"/>
              <a:t>트랜슬레이션</a:t>
            </a:r>
            <a:r>
              <a:rPr lang="ko-KR" altLang="en-US" dirty="0" smtClean="0"/>
              <a:t> 스크립트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프로그램을 그 입력으로 받아 </a:t>
            </a:r>
            <a:r>
              <a:rPr lang="ko-KR" altLang="en-US" dirty="0" err="1" smtClean="0"/>
              <a:t>인스트루멘티드</a:t>
            </a:r>
            <a:r>
              <a:rPr lang="ko-KR" altLang="en-US" dirty="0" smtClean="0"/>
              <a:t> 프로그램을 생성하는 역할을 수행하며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동적 단계는 </a:t>
            </a:r>
            <a:r>
              <a:rPr lang="ko-KR" altLang="en-US" dirty="0" err="1" smtClean="0"/>
              <a:t>인스트루멘티드</a:t>
            </a:r>
            <a:r>
              <a:rPr lang="ko-KR" altLang="en-US" dirty="0" smtClean="0"/>
              <a:t> 프로그램을 입력으로 받아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컨트롤러 </a:t>
            </a:r>
            <a:r>
              <a:rPr lang="ko-KR" altLang="en-US" dirty="0" err="1" smtClean="0"/>
              <a:t>스레드를</a:t>
            </a:r>
            <a:r>
              <a:rPr lang="ko-KR" altLang="en-US" dirty="0" smtClean="0"/>
              <a:t> 이용해 카운터 </a:t>
            </a:r>
            <a:r>
              <a:rPr lang="ko-KR" altLang="en-US" dirty="0" err="1" smtClean="0"/>
              <a:t>이그젬플을</a:t>
            </a:r>
            <a:r>
              <a:rPr lang="ko-KR" altLang="en-US" dirty="0" smtClean="0"/>
              <a:t> 실제 코드에서 재연하는 역할을 수행합니다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정적 단계에서 </a:t>
            </a:r>
            <a:r>
              <a:rPr lang="ko-KR" altLang="en-US" dirty="0" err="1" smtClean="0"/>
              <a:t>모덱스는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트랜슬레이션</a:t>
            </a:r>
            <a:r>
              <a:rPr lang="ko-KR" altLang="en-US" dirty="0" smtClean="0"/>
              <a:t> 스크립트와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프로그램을 입력으로 받아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프로멜라</a:t>
            </a:r>
            <a:r>
              <a:rPr lang="ko-KR" altLang="en-US" dirty="0" smtClean="0"/>
              <a:t> 모델을 생성하고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앞선 </a:t>
            </a:r>
            <a:r>
              <a:rPr lang="ko-KR" altLang="en-US" dirty="0" err="1" smtClean="0"/>
              <a:t>모덱스의</a:t>
            </a:r>
            <a:r>
              <a:rPr lang="ko-KR" altLang="en-US" dirty="0" smtClean="0"/>
              <a:t> 예제와 같이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의 어떤 라인이 프로멜라 모델의 어떤 라인으로 변환 되었다는 </a:t>
            </a:r>
            <a:r>
              <a:rPr lang="ko-KR" altLang="en-US" dirty="0" err="1" smtClean="0"/>
              <a:t>매핑</a:t>
            </a:r>
            <a:r>
              <a:rPr lang="ko-KR" altLang="en-US" dirty="0" smtClean="0"/>
              <a:t> 인포메이션을 생성합니다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스핀은 </a:t>
            </a:r>
            <a:r>
              <a:rPr lang="ko-KR" altLang="en-US" dirty="0" err="1" smtClean="0"/>
              <a:t>프로멜라</a:t>
            </a:r>
            <a:r>
              <a:rPr lang="ko-KR" altLang="en-US" dirty="0" smtClean="0"/>
              <a:t> 모델을 입력으로 받아 해당 모델을 검증하여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카운터 </a:t>
            </a:r>
            <a:r>
              <a:rPr lang="ko-KR" altLang="en-US" dirty="0" err="1" smtClean="0"/>
              <a:t>이그젬플을</a:t>
            </a:r>
            <a:r>
              <a:rPr lang="ko-KR" altLang="en-US" dirty="0" smtClean="0"/>
              <a:t> 생성하고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인스트루멘테이션</a:t>
            </a:r>
            <a:r>
              <a:rPr lang="ko-KR" altLang="en-US" dirty="0" smtClean="0"/>
              <a:t> 모듈은 카운터 </a:t>
            </a:r>
            <a:r>
              <a:rPr lang="ko-KR" altLang="en-US" dirty="0" err="1" smtClean="0"/>
              <a:t>이그젬플과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매핑</a:t>
            </a:r>
            <a:r>
              <a:rPr lang="ko-KR" altLang="en-US" dirty="0" smtClean="0"/>
              <a:t> 인포메이션을 이용해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프로그램에 </a:t>
            </a:r>
            <a:r>
              <a:rPr lang="ko-KR" altLang="en-US" dirty="0" err="1" smtClean="0"/>
              <a:t>프로브가</a:t>
            </a:r>
            <a:r>
              <a:rPr lang="ko-KR" altLang="en-US" dirty="0" smtClean="0"/>
              <a:t> 삽입된 </a:t>
            </a:r>
            <a:r>
              <a:rPr lang="ko-KR" altLang="en-US" dirty="0" err="1" smtClean="0"/>
              <a:t>인스트루멘테이션</a:t>
            </a:r>
            <a:r>
              <a:rPr lang="ko-KR" altLang="en-US" dirty="0" smtClean="0"/>
              <a:t> 프로그램을 생성하게 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동적 단계에서는 입력으로 받은 </a:t>
            </a:r>
            <a:r>
              <a:rPr lang="ko-KR" altLang="en-US" dirty="0" err="1" smtClean="0"/>
              <a:t>인스트루멘티드</a:t>
            </a:r>
            <a:r>
              <a:rPr lang="ko-KR" altLang="en-US" dirty="0" smtClean="0"/>
              <a:t> 프로그램이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스레드로</a:t>
            </a:r>
            <a:r>
              <a:rPr lang="ko-KR" altLang="en-US" dirty="0" smtClean="0"/>
              <a:t> 변환되고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컨트롤러 </a:t>
            </a:r>
            <a:r>
              <a:rPr lang="ko-KR" altLang="en-US" dirty="0" err="1" smtClean="0"/>
              <a:t>스레드는</a:t>
            </a:r>
            <a:r>
              <a:rPr lang="ko-KR" altLang="en-US" dirty="0" smtClean="0"/>
              <a:t> 삽입된 </a:t>
            </a:r>
            <a:r>
              <a:rPr lang="ko-KR" altLang="en-US" dirty="0" err="1" smtClean="0"/>
              <a:t>프로브를</a:t>
            </a:r>
            <a:r>
              <a:rPr lang="ko-KR" altLang="en-US" dirty="0" smtClean="0"/>
              <a:t> 이용해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스레드의</a:t>
            </a:r>
            <a:r>
              <a:rPr lang="ko-KR" altLang="en-US" dirty="0" smtClean="0"/>
              <a:t> 스케줄링을 제어하게 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마지막으로 모니터 </a:t>
            </a:r>
            <a:r>
              <a:rPr lang="ko-KR" altLang="en-US" dirty="0" err="1" smtClean="0"/>
              <a:t>스레드는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타겟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스레드와</a:t>
            </a:r>
            <a:r>
              <a:rPr lang="ko-KR" altLang="en-US" dirty="0" smtClean="0"/>
              <a:t> 컨트롤러 </a:t>
            </a:r>
            <a:r>
              <a:rPr lang="ko-KR" altLang="en-US" dirty="0" err="1" smtClean="0"/>
              <a:t>스레드를</a:t>
            </a:r>
            <a:r>
              <a:rPr lang="ko-KR" altLang="en-US" dirty="0" smtClean="0"/>
              <a:t> 모니터링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카운터 </a:t>
            </a:r>
            <a:r>
              <a:rPr lang="ko-KR" altLang="en-US" dirty="0" err="1" smtClean="0"/>
              <a:t>이그젬플이</a:t>
            </a:r>
            <a:r>
              <a:rPr lang="ko-KR" altLang="en-US" dirty="0" smtClean="0"/>
              <a:t> 정확히 재연 되었는지 여부를 검사하게 됩니다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지금부터는 </a:t>
            </a:r>
            <a:r>
              <a:rPr lang="ko-KR" altLang="en-US" dirty="0" err="1" smtClean="0"/>
              <a:t>인스트루멘테이션</a:t>
            </a:r>
            <a:r>
              <a:rPr lang="ko-KR" altLang="en-US" dirty="0" smtClean="0"/>
              <a:t> 모듈이 어떤 식으로 </a:t>
            </a:r>
            <a:r>
              <a:rPr lang="ko-KR" altLang="en-US" dirty="0" err="1" smtClean="0"/>
              <a:t>인스트루멘티드</a:t>
            </a:r>
            <a:r>
              <a:rPr lang="ko-KR" altLang="en-US" dirty="0" smtClean="0"/>
              <a:t> 프로그램을 생성하며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이것이 어떻게 카운터 </a:t>
            </a:r>
            <a:r>
              <a:rPr lang="ko-KR" altLang="en-US" dirty="0" err="1" smtClean="0"/>
              <a:t>이그젬플을</a:t>
            </a:r>
            <a:r>
              <a:rPr lang="ko-KR" altLang="en-US" dirty="0" smtClean="0"/>
              <a:t> 실제 코드 상에서 재연할 수 있는지에 대한 설명을 드리도록 하겠습니다</a:t>
            </a:r>
            <a:r>
              <a:rPr lang="en-US" altLang="ko-KR" dirty="0" smtClean="0"/>
              <a:t>. 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2300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인스트루멘테이션</a:t>
            </a:r>
            <a:r>
              <a:rPr lang="ko-KR" altLang="en-US" dirty="0" smtClean="0"/>
              <a:t> 모듈은 카운터 </a:t>
            </a:r>
            <a:r>
              <a:rPr lang="ko-KR" altLang="en-US" dirty="0" err="1" smtClean="0"/>
              <a:t>이그젬플</a:t>
            </a:r>
            <a:r>
              <a:rPr lang="ko-KR" altLang="en-US" dirty="0" smtClean="0"/>
              <a:t> 상에서 </a:t>
            </a:r>
            <a:r>
              <a:rPr lang="ko-KR" altLang="en-US" dirty="0" err="1" smtClean="0"/>
              <a:t>컨텍스트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스위칭이</a:t>
            </a:r>
            <a:r>
              <a:rPr lang="ko-KR" altLang="en-US" dirty="0" smtClean="0"/>
              <a:t> 일어나는 시점과 동일한 시점에서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실제 코드에서도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일어나도록 만드는 역할을 합니다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예를 들어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카운터 </a:t>
            </a:r>
            <a:r>
              <a:rPr lang="ko-KR" altLang="en-US" baseline="0" dirty="0" err="1" smtClean="0"/>
              <a:t>이그젬플을</a:t>
            </a:r>
            <a:r>
              <a:rPr lang="ko-KR" altLang="en-US" baseline="0" dirty="0" smtClean="0"/>
              <a:t> 보시면</a:t>
            </a:r>
            <a:r>
              <a:rPr lang="en-US" altLang="ko-KR" baseline="0" dirty="0" smtClean="0"/>
              <a:t>, 45</a:t>
            </a:r>
            <a:r>
              <a:rPr lang="ko-KR" altLang="en-US" baseline="0" dirty="0" smtClean="0"/>
              <a:t>번째 스텝과 </a:t>
            </a:r>
            <a:r>
              <a:rPr lang="en-US" altLang="ko-KR" baseline="0" dirty="0" smtClean="0"/>
              <a:t>46</a:t>
            </a:r>
            <a:r>
              <a:rPr lang="ko-KR" altLang="en-US" baseline="0" dirty="0" smtClean="0"/>
              <a:t>번째 스텝간의 프로세스 아이디가 바뀌는 것을 확인하실 수 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이는 </a:t>
            </a:r>
            <a:r>
              <a:rPr lang="en-US" altLang="ko-KR" baseline="0" dirty="0" smtClean="0"/>
              <a:t>45</a:t>
            </a:r>
            <a:r>
              <a:rPr lang="ko-KR" altLang="en-US" baseline="0" dirty="0" smtClean="0"/>
              <a:t>번째 스텝과 </a:t>
            </a:r>
            <a:r>
              <a:rPr lang="en-US" altLang="ko-KR" baseline="0" dirty="0" smtClean="0"/>
              <a:t>46</a:t>
            </a:r>
            <a:r>
              <a:rPr lang="ko-KR" altLang="en-US" baseline="0" dirty="0" smtClean="0"/>
              <a:t>번째 스텝 사이에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일어났다는 것을 의미합니다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따라서 대응 정보를 이용해서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45</a:t>
            </a:r>
            <a:r>
              <a:rPr lang="ko-KR" altLang="en-US" baseline="0" dirty="0" smtClean="0"/>
              <a:t>번째 스텝에 해당하는 </a:t>
            </a:r>
            <a:r>
              <a:rPr lang="ko-KR" altLang="en-US" baseline="0" dirty="0" err="1" smtClean="0"/>
              <a:t>프로멜라</a:t>
            </a:r>
            <a:r>
              <a:rPr lang="ko-KR" altLang="en-US" baseline="0" dirty="0" smtClean="0"/>
              <a:t> 모델의 </a:t>
            </a:r>
            <a:r>
              <a:rPr lang="en-US" altLang="ko-KR" baseline="0" dirty="0" smtClean="0"/>
              <a:t>125</a:t>
            </a:r>
            <a:r>
              <a:rPr lang="ko-KR" altLang="en-US" baseline="0" dirty="0" err="1" smtClean="0"/>
              <a:t>번째라인이</a:t>
            </a:r>
            <a:r>
              <a:rPr lang="ko-KR" altLang="en-US" baseline="0" dirty="0" smtClean="0"/>
              <a:t> 프로세스 아이디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번에 해당하는 </a:t>
            </a:r>
            <a:r>
              <a:rPr lang="en-US" altLang="ko-KR" baseline="0" dirty="0" smtClean="0"/>
              <a:t>C </a:t>
            </a:r>
            <a:r>
              <a:rPr lang="ko-KR" altLang="en-US" baseline="0" dirty="0" smtClean="0"/>
              <a:t>프로그램의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라인이 변환 된 것임을 확인할 수 있으며</a:t>
            </a:r>
            <a:r>
              <a:rPr lang="en-US" altLang="ko-KR" baseline="0" dirty="0" smtClean="0"/>
              <a:t>,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C </a:t>
            </a:r>
            <a:r>
              <a:rPr lang="ko-KR" altLang="en-US" baseline="0" dirty="0" smtClean="0"/>
              <a:t>프로그램의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라인과 </a:t>
            </a:r>
            <a:r>
              <a:rPr lang="en-US" altLang="ko-KR" baseline="0" dirty="0" smtClean="0"/>
              <a:t>70</a:t>
            </a:r>
            <a:r>
              <a:rPr lang="ko-KR" altLang="en-US" baseline="0" dirty="0" smtClean="0"/>
              <a:t>번째 라인 사이에 </a:t>
            </a:r>
            <a:r>
              <a:rPr lang="ko-KR" altLang="en-US" baseline="0" dirty="0" err="1" smtClean="0"/>
              <a:t>컨택스트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스위칭을</a:t>
            </a:r>
            <a:r>
              <a:rPr lang="ko-KR" altLang="en-US" baseline="0" dirty="0" smtClean="0"/>
              <a:t> 강제하는 </a:t>
            </a:r>
            <a:r>
              <a:rPr lang="ko-KR" altLang="en-US" baseline="0" dirty="0" err="1" smtClean="0"/>
              <a:t>프로브를</a:t>
            </a:r>
            <a:r>
              <a:rPr lang="ko-KR" altLang="en-US" baseline="0" dirty="0" smtClean="0"/>
              <a:t> 삽입함으로써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카운터 </a:t>
            </a:r>
            <a:r>
              <a:rPr lang="ko-KR" altLang="en-US" baseline="0" dirty="0" err="1" smtClean="0"/>
              <a:t>이그젬플</a:t>
            </a:r>
            <a:r>
              <a:rPr lang="ko-KR" altLang="en-US" baseline="0" dirty="0" smtClean="0"/>
              <a:t> 상의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실제 </a:t>
            </a:r>
            <a:r>
              <a:rPr lang="ko-KR" altLang="en-US" baseline="0" dirty="0" err="1" smtClean="0"/>
              <a:t>커널</a:t>
            </a:r>
            <a:r>
              <a:rPr lang="ko-KR" altLang="en-US" baseline="0" dirty="0" smtClean="0"/>
              <a:t> 코드에서도 일어나게끔 할 수 있습니다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  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067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프로브의</a:t>
            </a:r>
            <a:r>
              <a:rPr lang="ko-KR" altLang="en-US" dirty="0" smtClean="0"/>
              <a:t> 예는 다음과 같습니다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앞선 예제에서 </a:t>
            </a:r>
            <a:r>
              <a:rPr lang="en-US" altLang="ko-KR" dirty="0" smtClean="0"/>
              <a:t>69</a:t>
            </a:r>
            <a:r>
              <a:rPr lang="ko-KR" altLang="en-US" dirty="0" smtClean="0"/>
              <a:t>번째 라인이 </a:t>
            </a:r>
            <a:r>
              <a:rPr lang="en-US" altLang="ko-KR" dirty="0" smtClean="0"/>
              <a:t>do while </a:t>
            </a:r>
            <a:r>
              <a:rPr lang="ko-KR" altLang="en-US" dirty="0" smtClean="0"/>
              <a:t>문에 의해 여러 번 수행 될 수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특정 시점에서만 </a:t>
            </a:r>
            <a:r>
              <a:rPr lang="ko-KR" altLang="en-US" dirty="0" err="1" smtClean="0"/>
              <a:t>컨텍스트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스위칭이</a:t>
            </a:r>
            <a:r>
              <a:rPr lang="ko-KR" altLang="en-US" dirty="0" smtClean="0"/>
              <a:t> 발생된다고 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우리는 그 특정 시점을 기억하고 있어야 합니다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만약 </a:t>
            </a:r>
            <a:r>
              <a:rPr lang="ko-KR" altLang="en-US" dirty="0" err="1" smtClean="0"/>
              <a:t>컨텍스트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스위칭이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C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프로그램의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라인의 </a:t>
            </a:r>
            <a:r>
              <a:rPr lang="ko-KR" altLang="en-US" baseline="0" dirty="0" err="1" smtClean="0"/>
              <a:t>세번째</a:t>
            </a:r>
            <a:r>
              <a:rPr lang="ko-KR" altLang="en-US" baseline="0" dirty="0" smtClean="0"/>
              <a:t> 수행에서만 일어나야 할 경우에</a:t>
            </a:r>
            <a:r>
              <a:rPr lang="en-US" altLang="ko-KR" baseline="0" dirty="0" smtClean="0"/>
              <a:t>, 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인스트루멘티드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C </a:t>
            </a:r>
            <a:r>
              <a:rPr lang="ko-KR" altLang="en-US" baseline="0" dirty="0" smtClean="0"/>
              <a:t>프로그램은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라인의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번째 수행에서만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일어나도록 </a:t>
            </a:r>
            <a:r>
              <a:rPr lang="ko-KR" altLang="en-US" baseline="0" dirty="0" err="1" smtClean="0"/>
              <a:t>프로브를</a:t>
            </a:r>
            <a:r>
              <a:rPr lang="ko-KR" altLang="en-US" baseline="0" dirty="0" smtClean="0"/>
              <a:t> 삽입합니다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프로브는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69</a:t>
            </a:r>
            <a:r>
              <a:rPr lang="ko-KR" altLang="en-US" baseline="0" dirty="0" smtClean="0"/>
              <a:t>번째 라인의 </a:t>
            </a:r>
            <a:r>
              <a:rPr lang="ko-KR" altLang="en-US" baseline="0" dirty="0" err="1" smtClean="0"/>
              <a:t>세번째</a:t>
            </a:r>
            <a:r>
              <a:rPr lang="ko-KR" altLang="en-US" baseline="0" dirty="0" smtClean="0"/>
              <a:t> 수행인 경우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노티파이 컨트롤러 함수를 통해 지금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일어나야 함을 알리며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웨이트</a:t>
            </a:r>
            <a:r>
              <a:rPr lang="ko-KR" altLang="en-US" baseline="0" dirty="0" smtClean="0"/>
              <a:t> 포 </a:t>
            </a:r>
            <a:r>
              <a:rPr lang="ko-KR" altLang="en-US" baseline="0" dirty="0" err="1" smtClean="0"/>
              <a:t>시그날</a:t>
            </a:r>
            <a:r>
              <a:rPr lang="ko-KR" altLang="en-US" baseline="0" dirty="0" smtClean="0"/>
              <a:t> 함수를 통해 컨트롤러 </a:t>
            </a:r>
            <a:r>
              <a:rPr lang="ko-KR" altLang="en-US" baseline="0" dirty="0" err="1" smtClean="0"/>
              <a:t>스레드에</a:t>
            </a:r>
            <a:r>
              <a:rPr lang="ko-KR" altLang="en-US" baseline="0" dirty="0" smtClean="0"/>
              <a:t> 의해 수행 권한이 자신으로 넘어왔다는 신호가 올 때까지 계속해서 기다립니다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컨트롤러 </a:t>
            </a:r>
            <a:r>
              <a:rPr lang="ko-KR" altLang="en-US" baseline="0" dirty="0" err="1" smtClean="0"/>
              <a:t>스레드는</a:t>
            </a:r>
            <a:r>
              <a:rPr lang="ko-KR" altLang="en-US" baseline="0" dirty="0" smtClean="0"/>
              <a:t> 카운터 </a:t>
            </a:r>
            <a:r>
              <a:rPr lang="ko-KR" altLang="en-US" baseline="0" dirty="0" err="1" smtClean="0"/>
              <a:t>이그젬플을</a:t>
            </a:r>
            <a:r>
              <a:rPr lang="ko-KR" altLang="en-US" baseline="0" dirty="0" smtClean="0"/>
              <a:t> 통해 전체적인 스케줄링 시나리오를 알고 있어야 합니다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이상으로 </a:t>
            </a:r>
            <a:r>
              <a:rPr lang="ko-KR" altLang="en-US" baseline="0" dirty="0" err="1" smtClean="0"/>
              <a:t>프로브를</a:t>
            </a:r>
            <a:r>
              <a:rPr lang="ko-KR" altLang="en-US" baseline="0" dirty="0" smtClean="0"/>
              <a:t> 통해 </a:t>
            </a:r>
            <a:r>
              <a:rPr lang="ko-KR" altLang="en-US" baseline="0" dirty="0" err="1" smtClean="0"/>
              <a:t>컨텍스트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스위칭이</a:t>
            </a:r>
            <a:r>
              <a:rPr lang="ko-KR" altLang="en-US" baseline="0" dirty="0" smtClean="0"/>
              <a:t> 일어남을 확인할 수 있었습니다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8226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Example 2</a:t>
            </a:r>
          </a:p>
          <a:p>
            <a:pPr lvl="1"/>
            <a:r>
              <a:rPr lang="en-US" sz="2000" dirty="0" smtClean="0"/>
              <a:t>If a process leaves a probe and not yet enters the next probe and its status is "Disk“,  then we may interpret that this process is waiting for a lock at a point between the recently leaved probe and the next probe.</a:t>
            </a:r>
            <a:endParaRPr lang="ko-KR" alt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made a primitive monitor thread (as a module) which shows</a:t>
            </a:r>
            <a:endParaRPr lang="ko-KR" altLang="en-US" dirty="0" smtClean="0"/>
          </a:p>
          <a:p>
            <a:r>
              <a:rPr lang="en-US" dirty="0" smtClean="0"/>
              <a:t>                 - The call stack information of each target threads</a:t>
            </a:r>
            <a:endParaRPr lang="ko-KR" altLang="en-US" dirty="0" smtClean="0"/>
          </a:p>
          <a:p>
            <a:r>
              <a:rPr lang="en-US" dirty="0" smtClean="0"/>
              <a:t>                 - The list of locks held by each target threads.</a:t>
            </a:r>
            <a:endParaRPr lang="ko-KR" altLang="en-US" dirty="0" smtClean="0"/>
          </a:p>
          <a:p>
            <a:r>
              <a:rPr lang="en-US" dirty="0" smtClean="0"/>
              <a:t>Linux APIs ( </a:t>
            </a:r>
            <a:r>
              <a:rPr lang="en-US" dirty="0" err="1" smtClean="0"/>
              <a:t>find_task_by_pid</a:t>
            </a:r>
            <a:r>
              <a:rPr lang="en-US" dirty="0" smtClean="0"/>
              <a:t>(), </a:t>
            </a:r>
            <a:r>
              <a:rPr lang="en-US" dirty="0" err="1" smtClean="0"/>
              <a:t>show_stack</a:t>
            </a:r>
            <a:r>
              <a:rPr lang="en-US" dirty="0" smtClean="0"/>
              <a:t>() and </a:t>
            </a:r>
            <a:r>
              <a:rPr lang="en-US" dirty="0" err="1" smtClean="0"/>
              <a:t>debug_show_held_lock</a:t>
            </a:r>
            <a:r>
              <a:rPr lang="en-US" dirty="0" smtClean="0"/>
              <a:t>() functions ) enable this.</a:t>
            </a:r>
            <a:endParaRPr lang="ko-KR" altLang="en-US" dirty="0" smtClean="0"/>
          </a:p>
          <a:p>
            <a:r>
              <a:rPr lang="en-US" dirty="0" smtClean="0"/>
              <a:t>(for their convenience uses I modified </a:t>
            </a:r>
            <a:r>
              <a:rPr lang="en-US" dirty="0" err="1" smtClean="0"/>
              <a:t>linux</a:t>
            </a:r>
            <a:r>
              <a:rPr lang="en-US" dirty="0" smtClean="0"/>
              <a:t> kernel so that device driver(monitor) can invoke these functions freely.)</a:t>
            </a:r>
            <a:endParaRPr lang="ko-KR" altLang="en-US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dirty="0" smtClean="0"/>
              <a:t>In case study 2, the replay was stopped indefinitely.</a:t>
            </a:r>
            <a:endParaRPr lang="ko-KR" altLang="en-US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dirty="0" smtClean="0"/>
              <a:t>        (1) The log shows that process 1 which executes '</a:t>
            </a:r>
            <a:r>
              <a:rPr lang="en-US" dirty="0" err="1" smtClean="0"/>
              <a:t>ls'</a:t>
            </a:r>
            <a:r>
              <a:rPr lang="en-US" dirty="0" smtClean="0"/>
              <a:t> correctly entered for its first context-switching point.</a:t>
            </a:r>
            <a:endParaRPr lang="ko-KR" altLang="en-US" dirty="0" smtClean="0"/>
          </a:p>
          <a:p>
            <a:r>
              <a:rPr lang="en-US" dirty="0" smtClean="0"/>
              <a:t>             However, process 2's execution is not yet entered for its first probe.</a:t>
            </a:r>
            <a:endParaRPr lang="ko-KR" altLang="en-US" dirty="0" smtClean="0"/>
          </a:p>
          <a:p>
            <a:r>
              <a:rPr lang="en-US" dirty="0" smtClean="0"/>
              <a:t>        (2) Process status information shows that process 1's status is 'Running'. process 2's status is "Disk"(uninterruptible disk sleep).</a:t>
            </a:r>
            <a:endParaRPr lang="ko-KR" altLang="en-US" dirty="0" smtClean="0"/>
          </a:p>
          <a:p>
            <a:r>
              <a:rPr lang="en-US" dirty="0" smtClean="0"/>
              <a:t>        (3) The call stack information shows that process 1's execution is now in </a:t>
            </a:r>
            <a:r>
              <a:rPr lang="en-US" dirty="0" err="1" smtClean="0"/>
              <a:t>vfs_readdir</a:t>
            </a:r>
            <a:r>
              <a:rPr lang="en-US" dirty="0" smtClean="0"/>
              <a:t>(), and process 2's execution is now in </a:t>
            </a:r>
            <a:r>
              <a:rPr lang="en-US" dirty="0" err="1" smtClean="0"/>
              <a:t>do_rmdir</a:t>
            </a:r>
            <a:r>
              <a:rPr lang="en-US" dirty="0" smtClean="0"/>
              <a:t>().</a:t>
            </a:r>
            <a:endParaRPr lang="ko-KR" altLang="en-US" dirty="0" smtClean="0"/>
          </a:p>
          <a:p>
            <a:r>
              <a:rPr lang="en-US" dirty="0" smtClean="0"/>
              <a:t>             (list of held lock was shown but not useful in this case. and the list consists of memory addresses so that it was difficult to interpret manually).</a:t>
            </a:r>
            <a:endParaRPr lang="ko-KR" altLang="en-US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dirty="0" smtClean="0"/>
              <a:t>        Based on this information, we checked the source code of '</a:t>
            </a:r>
            <a:r>
              <a:rPr lang="en-US" dirty="0" err="1" smtClean="0"/>
              <a:t>do_rmdir</a:t>
            </a:r>
            <a:r>
              <a:rPr lang="en-US" dirty="0" smtClean="0"/>
              <a:t>' and '</a:t>
            </a:r>
            <a:r>
              <a:rPr lang="en-US" dirty="0" err="1" smtClean="0"/>
              <a:t>vfs_readdir</a:t>
            </a:r>
            <a:r>
              <a:rPr lang="en-US" dirty="0" smtClean="0"/>
              <a:t>' and found that the same lock was used in both functions    so that the scenario of the error trace is infeasible in real kernel.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6511-6018-47E1-AF08-944186C4D069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304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57225" y="1817688"/>
            <a:ext cx="7772400" cy="996950"/>
          </a:xfrm>
          <a:prstGeom prst="rect">
            <a:avLst/>
          </a:prstGeom>
          <a:ln>
            <a:noFill/>
            <a:miter lim="800000"/>
          </a:ln>
        </p:spPr>
        <p:txBody>
          <a:bodyPr anchor="ctr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굴림" charset="-127"/>
                <a:ea typeface="굴림" charset="-127"/>
              </a:defRPr>
            </a:lvl1pPr>
          </a:lstStyle>
          <a:p>
            <a:endParaRPr lang="en-US" altLang="ko-KR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굴림" charset="-127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b="0">
                <a:solidFill>
                  <a:schemeClr val="bg1"/>
                </a:solidFill>
                <a:effectLst/>
              </a:defRPr>
            </a:lvl1pPr>
          </a:lstStyle>
          <a:p>
            <a:fld id="{62E59345-1349-4709-88BA-5806929D83E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ADE15-DF16-4A7B-A511-B550A112970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27825" y="276225"/>
            <a:ext cx="2165350" cy="62007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8600" y="276225"/>
            <a:ext cx="6346825" cy="62007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C7A4DF-EB8C-4C1B-9D04-2D8FEE1B1B5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228600" y="1255713"/>
            <a:ext cx="8610600" cy="522128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7600" y="6586538"/>
            <a:ext cx="2133600" cy="252412"/>
          </a:xfrm>
        </p:spPr>
        <p:txBody>
          <a:bodyPr/>
          <a:lstStyle>
            <a:lvl1pPr>
              <a:defRPr/>
            </a:lvl1pPr>
          </a:lstStyle>
          <a:p>
            <a:fld id="{F8BF8FF1-8AB0-4D8E-8A77-C9DC464F7F3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3657600" y="6586538"/>
            <a:ext cx="2133600" cy="252412"/>
          </a:xfrm>
        </p:spPr>
        <p:txBody>
          <a:bodyPr/>
          <a:lstStyle>
            <a:lvl1pPr>
              <a:defRPr/>
            </a:lvl1pPr>
          </a:lstStyle>
          <a:p>
            <a:fld id="{6C691D6E-61F2-459E-9F2C-32E8A8BAFD6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657600" y="6586538"/>
            <a:ext cx="2133600" cy="252412"/>
          </a:xfrm>
        </p:spPr>
        <p:txBody>
          <a:bodyPr/>
          <a:lstStyle>
            <a:lvl1pPr>
              <a:defRPr/>
            </a:lvl1pPr>
          </a:lstStyle>
          <a:p>
            <a:fld id="{29415F0B-5E00-4CB3-93FB-C8A55C7E2F6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DA6EB1-CF88-4265-9BDC-5340D73E8D73}" type="slidenum">
              <a:rPr lang="en-US" altLang="ko-KR" smtClean="0"/>
              <a:pPr/>
              <a:t>‹#›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DF574D-9132-49C4-9855-502E69458CA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36A45A-9068-4ED6-B5F0-2D44E03F48D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70548F-A29A-4D62-BA9B-06E04026363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AB8C83-BB3B-451F-B11D-BD4A4070A72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A6ACD-317A-4AF0-ADD3-5CA14EFF94A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2F1E79-6FD3-4B5B-B9DE-5C92EFF7B8D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B9397C-558E-4861-9142-D26B8869AB6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276225"/>
            <a:ext cx="8624887" cy="777875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5713"/>
            <a:ext cx="86106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invGray">
          <a:xfrm>
            <a:off x="0" y="1071563"/>
            <a:ext cx="9144000" cy="71437"/>
          </a:xfrm>
          <a:prstGeom prst="rect">
            <a:avLst/>
          </a:prstGeom>
          <a:gradFill rotWithShape="1">
            <a:gsLst>
              <a:gs pos="0">
                <a:srgbClr val="000099">
                  <a:alpha val="11000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Calibri" pitchFamily="34" charset="0"/>
            </a:endParaRP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529388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defRPr>
            </a:lvl1pPr>
          </a:lstStyle>
          <a:p>
            <a:fld id="{F2602C6A-AAD6-464F-A2F2-B7E94037F4A2}" type="slidenum">
              <a:rPr lang="en-US" altLang="ko-KR" smtClean="0"/>
              <a:pPr/>
              <a:t>‹#›</a:t>
            </a:fld>
            <a:r>
              <a:rPr lang="en-US" altLang="ko-KR" smtClean="0"/>
              <a:t> / 16</a:t>
            </a:r>
            <a:endParaRPr lang="en-US" altLang="ko-KR" dirty="0"/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152400" y="6440269"/>
            <a:ext cx="708660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b="0" baseline="0" dirty="0" smtClean="0">
                <a:solidFill>
                  <a:schemeClr val="accent2"/>
                </a:solidFill>
                <a:latin typeface="Calibri" pitchFamily="34" charset="0"/>
                <a:ea typeface="맑은 고딕" pitchFamily="50" charset="-127"/>
              </a:rPr>
              <a:t>Moonzoo Kim</a:t>
            </a:r>
            <a:r>
              <a:rPr lang="en-US" altLang="ko-KR" sz="1000" b="0" baseline="0" dirty="0" smtClean="0">
                <a:solidFill>
                  <a:schemeClr val="accent2"/>
                </a:solidFill>
                <a:latin typeface="Calibri" pitchFamily="34" charset="0"/>
                <a:ea typeface="맑은 고딕" pitchFamily="50" charset="-127"/>
              </a:rPr>
              <a:t>@ 		</a:t>
            </a:r>
            <a:r>
              <a:rPr lang="en-US" altLang="ko-KR" sz="1200" b="0" baseline="0" dirty="0" smtClean="0">
                <a:solidFill>
                  <a:schemeClr val="accent2"/>
                </a:solidFill>
                <a:latin typeface="Calibri" pitchFamily="34" charset="0"/>
                <a:ea typeface="맑은 고딕" pitchFamily="50" charset="-127"/>
              </a:rPr>
              <a:t> Model-based Kernel Testing for Concurrency Bugs 	</a:t>
            </a:r>
          </a:p>
          <a:p>
            <a:pPr>
              <a:defRPr/>
            </a:pPr>
            <a:r>
              <a:rPr lang="en-US" altLang="ko-KR" sz="1200" b="0" baseline="0" dirty="0" smtClean="0">
                <a:solidFill>
                  <a:schemeClr val="accent2"/>
                </a:solidFill>
                <a:latin typeface="Calibri" pitchFamily="34" charset="0"/>
                <a:ea typeface="맑은 고딕" pitchFamily="50" charset="-127"/>
              </a:rPr>
              <a:t>Provable Software Lab, KAIST   	            through Counter Example Replay		</a:t>
            </a:r>
            <a:endParaRPr lang="en-US" altLang="ko-KR" sz="1000" b="0" dirty="0" smtClean="0">
              <a:solidFill>
                <a:schemeClr val="accent2"/>
              </a:solidFill>
              <a:latin typeface="Calibri" pitchFamily="34" charset="0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Calibri" pitchFamily="34" charset="0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2400" b="1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938992"/>
          </a:xfrm>
        </p:spPr>
        <p:txBody>
          <a:bodyPr/>
          <a:lstStyle/>
          <a:p>
            <a:pPr latinLnBrk="0"/>
            <a:r>
              <a:rPr lang="en-US" altLang="ko-KR" dirty="0" smtClean="0">
                <a:latin typeface="Calibri" pitchFamily="34" charset="0"/>
                <a:ea typeface="+mn-ea"/>
              </a:rPr>
              <a:t>Model-based Kernel Testing for Concurrency Bugs through Counter Example Replay</a:t>
            </a:r>
            <a:endParaRPr lang="en-US" altLang="ko-KR" dirty="0">
              <a:latin typeface="Calibri" pitchFamily="34" charset="0"/>
              <a:ea typeface="+mn-ea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645" y="3657600"/>
            <a:ext cx="7315200" cy="2057400"/>
          </a:xfrm>
        </p:spPr>
        <p:txBody>
          <a:bodyPr/>
          <a:lstStyle/>
          <a:p>
            <a:r>
              <a:rPr lang="en-US" altLang="ko-KR" sz="2800" u="sng" dirty="0" smtClean="0">
                <a:latin typeface="Calibri" pitchFamily="34" charset="0"/>
              </a:rPr>
              <a:t>Moonzoo Kim</a:t>
            </a:r>
            <a:r>
              <a:rPr lang="en-US" altLang="ko-KR" sz="2800" dirty="0" smtClean="0">
                <a:latin typeface="Calibri" pitchFamily="34" charset="0"/>
              </a:rPr>
              <a:t>, Shin Hong, Changki Hong</a:t>
            </a:r>
          </a:p>
          <a:p>
            <a:r>
              <a:rPr lang="en-US" altLang="ko-KR" dirty="0" smtClean="0">
                <a:latin typeface="Calibri" pitchFamily="34" charset="0"/>
              </a:rPr>
              <a:t>Provable Software Lab.</a:t>
            </a:r>
          </a:p>
          <a:p>
            <a:r>
              <a:rPr lang="en-US" altLang="ko-KR" dirty="0" smtClean="0">
                <a:latin typeface="Calibri" pitchFamily="34" charset="0"/>
              </a:rPr>
              <a:t>CS Dept. KAIST, South Korea</a:t>
            </a:r>
          </a:p>
          <a:p>
            <a:endParaRPr lang="en-US" altLang="ko-KR" sz="1600" i="1" dirty="0" smtClean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38400" y="5334000"/>
            <a:ext cx="412575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Taeho</a:t>
            </a:r>
            <a:r>
              <a:rPr kumimoji="1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 Kim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kern="0" dirty="0" smtClean="0">
                <a:solidFill>
                  <a:schemeClr val="accent2"/>
                </a:solidFill>
                <a:latin typeface="Calibri" pitchFamily="34" charset="0"/>
                <a:ea typeface="+mn-ea"/>
              </a:rPr>
              <a:t>Embedded System Group</a:t>
            </a:r>
            <a:endParaRPr kumimoji="1" lang="en-US" altLang="ko-KR" sz="240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ETRI, South Korea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600" b="1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343400"/>
            <a:ext cx="1962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6019800"/>
            <a:ext cx="1524000" cy="58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10</a:t>
            </a:fld>
            <a:r>
              <a:rPr lang="en-US" altLang="ko-KR" smtClean="0"/>
              <a:t> / 20</a:t>
            </a:r>
            <a:endParaRPr lang="en-US" altLang="ko-K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63096"/>
            <a:ext cx="8534400" cy="379490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cxnSp>
        <p:nvCxnSpPr>
          <p:cNvPr id="6" name="직선 화살표 연결선 5"/>
          <p:cNvCxnSpPr/>
          <p:nvPr/>
        </p:nvCxnSpPr>
        <p:spPr bwMode="auto">
          <a:xfrm>
            <a:off x="4038600" y="4191000"/>
            <a:ext cx="1219200" cy="152400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 rot="10800000" flipV="1">
            <a:off x="4495802" y="5867400"/>
            <a:ext cx="914399" cy="228600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0386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>
                <a:solidFill>
                  <a:srgbClr val="00B050"/>
                </a:solidFill>
                <a:latin typeface="Calibri" pitchFamily="34" charset="0"/>
              </a:rPr>
              <a:t>Context </a:t>
            </a:r>
          </a:p>
          <a:p>
            <a:pPr algn="ctr"/>
            <a:r>
              <a:rPr lang="en-US" altLang="ko-KR" sz="1800" dirty="0" smtClean="0">
                <a:solidFill>
                  <a:srgbClr val="00B050"/>
                </a:solidFill>
                <a:latin typeface="Calibri" pitchFamily="34" charset="0"/>
              </a:rPr>
              <a:t>Switch </a:t>
            </a:r>
            <a:endParaRPr lang="ko-KR" altLang="en-US" sz="18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 bwMode="auto">
          <a:xfrm>
            <a:off x="228600" y="-6668"/>
            <a:ext cx="8686800" cy="1089660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Case Study 1: Data Race between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1" lang="en-US" altLang="ko-K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proc_readdir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()</a:t>
            </a:r>
            <a:r>
              <a:rPr kumimoji="1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1" lang="en-US" altLang="ko-KR" sz="3200" b="1" i="0" u="none" strike="noStrike" kern="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remove_proc_entry</a:t>
            </a:r>
            <a:r>
              <a:rPr kumimoji="1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()</a:t>
            </a:r>
            <a:endParaRPr kumimoji="1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5297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>
                <a:solidFill>
                  <a:srgbClr val="00B050"/>
                </a:solidFill>
                <a:latin typeface="Calibri" pitchFamily="34" charset="0"/>
              </a:rPr>
              <a:t>Context </a:t>
            </a:r>
          </a:p>
          <a:p>
            <a:pPr algn="ctr"/>
            <a:r>
              <a:rPr lang="en-US" altLang="ko-KR" sz="1800" dirty="0" smtClean="0">
                <a:solidFill>
                  <a:srgbClr val="00B050"/>
                </a:solidFill>
                <a:latin typeface="Calibri" pitchFamily="34" charset="0"/>
              </a:rPr>
              <a:t>Switch </a:t>
            </a:r>
            <a:endParaRPr lang="ko-KR" altLang="en-US" sz="18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553200" y="5059017"/>
            <a:ext cx="17526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840287"/>
          </a:xfrm>
        </p:spPr>
        <p:txBody>
          <a:bodyPr/>
          <a:lstStyle/>
          <a:p>
            <a:r>
              <a:rPr lang="en-US" altLang="ko-KR" sz="2000" dirty="0" smtClean="0"/>
              <a:t>Linux </a:t>
            </a:r>
            <a:r>
              <a:rPr lang="en-US" altLang="ko-KR" sz="2000" dirty="0" err="1" smtClean="0"/>
              <a:t>Changelog</a:t>
            </a:r>
            <a:r>
              <a:rPr lang="en-US" altLang="ko-KR" sz="2000" dirty="0" smtClean="0"/>
              <a:t> 2.6.22 reported that </a:t>
            </a:r>
            <a:r>
              <a:rPr lang="en-US" altLang="ko-KR" sz="1800" dirty="0" err="1" smtClean="0">
                <a:cs typeface="Courier New" pitchFamily="49" charset="0"/>
              </a:rPr>
              <a:t>proc_readdir</a:t>
            </a:r>
            <a:r>
              <a:rPr lang="en-US" altLang="ko-KR" sz="1800" dirty="0" smtClean="0">
                <a:cs typeface="Courier New" pitchFamily="49" charset="0"/>
              </a:rPr>
              <a:t>()</a:t>
            </a:r>
            <a:r>
              <a:rPr lang="en-US" altLang="ko-KR" sz="2000" dirty="0" smtClean="0">
                <a:cs typeface="Courier New" pitchFamily="49" charset="0"/>
              </a:rPr>
              <a:t> </a:t>
            </a:r>
            <a:r>
              <a:rPr lang="en-US" altLang="ko-KR" sz="2000" dirty="0" smtClean="0"/>
              <a:t>and </a:t>
            </a:r>
            <a:r>
              <a:rPr lang="en-US" altLang="ko-KR" sz="1800" dirty="0" err="1" smtClean="0">
                <a:cs typeface="Courier New" pitchFamily="49" charset="0"/>
              </a:rPr>
              <a:t>remove_proc_entry</a:t>
            </a:r>
            <a:r>
              <a:rPr lang="en-US" altLang="ko-KR" sz="1800" dirty="0" smtClean="0">
                <a:cs typeface="Courier New" pitchFamily="49" charset="0"/>
              </a:rPr>
              <a:t>()</a:t>
            </a:r>
            <a:r>
              <a:rPr lang="en-US" altLang="ko-KR" sz="1800" dirty="0" smtClean="0"/>
              <a:t> </a:t>
            </a:r>
            <a:r>
              <a:rPr lang="en-US" altLang="ko-KR" sz="2000" dirty="0" smtClean="0"/>
              <a:t>had a data race bug in the Linux 2.6.21 kernel.</a:t>
            </a:r>
          </a:p>
          <a:p>
            <a:pPr lvl="1"/>
            <a:r>
              <a:rPr lang="en-US" altLang="ko-KR" sz="2000" dirty="0" err="1" smtClean="0">
                <a:cs typeface="Courier New" pitchFamily="49" charset="0"/>
              </a:rPr>
              <a:t>proc_readdir</a:t>
            </a:r>
            <a:r>
              <a:rPr lang="en-US" altLang="ko-KR" sz="2000" dirty="0" smtClean="0">
                <a:cs typeface="Courier New" pitchFamily="49" charset="0"/>
              </a:rPr>
              <a:t>() :  67 lines (68 lines in </a:t>
            </a:r>
            <a:r>
              <a:rPr lang="en-US" altLang="ko-KR" sz="2000" dirty="0" err="1" smtClean="0">
                <a:cs typeface="Courier New" pitchFamily="49" charset="0"/>
              </a:rPr>
              <a:t>Promela</a:t>
            </a:r>
            <a:r>
              <a:rPr lang="en-US" altLang="ko-KR" sz="2000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altLang="ko-KR" sz="2000" dirty="0" err="1" smtClean="0">
                <a:cs typeface="Courier New" pitchFamily="49" charset="0"/>
              </a:rPr>
              <a:t>remove_proc_entry</a:t>
            </a:r>
            <a:r>
              <a:rPr lang="en-US" altLang="ko-KR" sz="2000" dirty="0" smtClean="0">
                <a:cs typeface="Courier New" pitchFamily="49" charset="0"/>
              </a:rPr>
              <a:t>() : 35 lines (36 lines in </a:t>
            </a:r>
            <a:r>
              <a:rPr lang="en-US" altLang="ko-KR" sz="2000" dirty="0" err="1" smtClean="0">
                <a:cs typeface="Courier New" pitchFamily="49" charset="0"/>
              </a:rPr>
              <a:t>Promela</a:t>
            </a:r>
            <a:r>
              <a:rPr lang="en-US" altLang="ko-KR" sz="2000" dirty="0" smtClean="0">
                <a:cs typeface="Courier New" pitchFamily="49" charset="0"/>
              </a:rPr>
              <a:t>) </a:t>
            </a:r>
          </a:p>
          <a:p>
            <a:pPr lvl="1"/>
            <a:r>
              <a:rPr lang="en-US" altLang="ko-KR" sz="2000" dirty="0" smtClean="0">
                <a:cs typeface="Courier New" pitchFamily="49" charset="0"/>
              </a:rPr>
              <a:t>Test driver (environment): 76 lines (24 lines in </a:t>
            </a:r>
            <a:r>
              <a:rPr lang="en-US" altLang="ko-KR" sz="2000" dirty="0" err="1" smtClean="0">
                <a:cs typeface="Courier New" pitchFamily="49" charset="0"/>
              </a:rPr>
              <a:t>Promela</a:t>
            </a:r>
            <a:r>
              <a:rPr lang="en-US" altLang="ko-KR" sz="2000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altLang="ko-KR" sz="2000" dirty="0" smtClean="0">
                <a:cs typeface="Courier New" pitchFamily="49" charset="0"/>
              </a:rPr>
              <a:t>Two graduate students spent 2 days for replaying the bug</a:t>
            </a:r>
            <a:endParaRPr lang="en-US" altLang="ko-KR" sz="2000" dirty="0" smtClean="0"/>
          </a:p>
          <a:p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4719"/>
            <a:ext cx="8610600" cy="801687"/>
          </a:xfrm>
        </p:spPr>
        <p:txBody>
          <a:bodyPr/>
          <a:lstStyle/>
          <a:p>
            <a:r>
              <a:rPr lang="en-US" altLang="ko-KR" dirty="0" smtClean="0"/>
              <a:t>Replaying the data race bug</a:t>
            </a:r>
          </a:p>
          <a:p>
            <a:pPr lvl="1"/>
            <a:r>
              <a:rPr lang="en-US" altLang="ko-KR" sz="2000" dirty="0" smtClean="0"/>
              <a:t>Environment setting 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11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grpSp>
        <p:nvGrpSpPr>
          <p:cNvPr id="61" name="그룹 60"/>
          <p:cNvGrpSpPr/>
          <p:nvPr/>
        </p:nvGrpSpPr>
        <p:grpSpPr>
          <a:xfrm>
            <a:off x="533400" y="2462423"/>
            <a:ext cx="3657178" cy="1160151"/>
            <a:chOff x="1295400" y="2286000"/>
            <a:chExt cx="4900618" cy="1370380"/>
          </a:xfrm>
        </p:grpSpPr>
        <p:sp>
          <p:nvSpPr>
            <p:cNvPr id="14" name="직사각형 13"/>
            <p:cNvSpPr/>
            <p:nvPr/>
          </p:nvSpPr>
          <p:spPr>
            <a:xfrm>
              <a:off x="1514444" y="2995610"/>
              <a:ext cx="785818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“Jan”</a:t>
              </a:r>
              <a:endParaRPr lang="ko-KR" alt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090982" y="2995610"/>
              <a:ext cx="785818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“Mar”</a:t>
              </a:r>
              <a:endParaRPr lang="ko-KR" alt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410200" y="2995610"/>
              <a:ext cx="785818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“Apr”</a:t>
              </a:r>
              <a:endParaRPr lang="ko-KR" alt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cxnSp>
          <p:nvCxnSpPr>
            <p:cNvPr id="18" name="직선 화살표 연결선 17"/>
            <p:cNvCxnSpPr>
              <a:stCxn id="14" idx="3"/>
            </p:cNvCxnSpPr>
            <p:nvPr/>
          </p:nvCxnSpPr>
          <p:spPr>
            <a:xfrm>
              <a:off x="2300262" y="3174205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>
              <a:stCxn id="16" idx="3"/>
              <a:endCxn id="17" idx="1"/>
            </p:cNvCxnSpPr>
            <p:nvPr/>
          </p:nvCxnSpPr>
          <p:spPr>
            <a:xfrm>
              <a:off x="4876800" y="3174205"/>
              <a:ext cx="533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직사각형 22"/>
            <p:cNvSpPr/>
            <p:nvPr/>
          </p:nvSpPr>
          <p:spPr>
            <a:xfrm>
              <a:off x="2819400" y="2990161"/>
              <a:ext cx="785818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“Feb”</a:t>
              </a:r>
              <a:endParaRPr lang="ko-KR" alt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cxnSp>
          <p:nvCxnSpPr>
            <p:cNvPr id="24" name="직선 화살표 연결선 23"/>
            <p:cNvCxnSpPr/>
            <p:nvPr/>
          </p:nvCxnSpPr>
          <p:spPr>
            <a:xfrm>
              <a:off x="3614734" y="3179465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직사각형 24"/>
            <p:cNvSpPr/>
            <p:nvPr/>
          </p:nvSpPr>
          <p:spPr>
            <a:xfrm>
              <a:off x="1295400" y="2286000"/>
              <a:ext cx="121920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“Month”</a:t>
              </a:r>
              <a:endParaRPr lang="ko-KR" alt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cxnSp>
          <p:nvCxnSpPr>
            <p:cNvPr id="26" name="직선 화살표 연결선 25"/>
            <p:cNvCxnSpPr>
              <a:stCxn id="25" idx="2"/>
              <a:endCxn id="14" idx="0"/>
            </p:cNvCxnSpPr>
            <p:nvPr/>
          </p:nvCxnSpPr>
          <p:spPr>
            <a:xfrm rot="16200000" flipH="1">
              <a:off x="1729966" y="2818223"/>
              <a:ext cx="352420" cy="23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flipH="1">
              <a:off x="2895600" y="2565735"/>
              <a:ext cx="609600" cy="1090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b="1" dirty="0" smtClean="0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ko-KR" altLang="en-US" sz="5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7" name="제목 26"/>
          <p:cNvSpPr>
            <a:spLocks noGrp="1"/>
          </p:cNvSpPr>
          <p:nvPr>
            <p:ph type="title"/>
          </p:nvPr>
        </p:nvSpPr>
        <p:spPr>
          <a:xfrm>
            <a:off x="268288" y="0"/>
            <a:ext cx="8624887" cy="990600"/>
          </a:xfrm>
        </p:spPr>
        <p:txBody>
          <a:bodyPr/>
          <a:lstStyle/>
          <a:p>
            <a:pPr lvl="0"/>
            <a:r>
              <a:rPr lang="en-US" altLang="ko-KR" sz="3200" dirty="0" smtClean="0"/>
              <a:t>Case Study 1: Data Race between </a:t>
            </a:r>
            <a:br>
              <a:rPr lang="en-US" altLang="ko-KR" sz="3200" dirty="0" smtClean="0"/>
            </a:br>
            <a:r>
              <a:rPr lang="en-US" altLang="ko-KR" sz="3200" dirty="0" err="1" smtClean="0"/>
              <a:t>proc_readdir</a:t>
            </a:r>
            <a:r>
              <a:rPr lang="en-US" altLang="ko-KR" sz="3200" dirty="0" smtClean="0"/>
              <a:t>() and </a:t>
            </a:r>
            <a:r>
              <a:rPr lang="en-US" altLang="ko-KR" sz="3200" dirty="0" err="1" smtClean="0"/>
              <a:t>remove_proc_entry</a:t>
            </a:r>
            <a:r>
              <a:rPr lang="en-US" altLang="ko-KR" sz="3200" dirty="0" smtClean="0"/>
              <a:t>()</a:t>
            </a:r>
            <a:endParaRPr lang="ko-KR" altLang="en-US" sz="3200" dirty="0"/>
          </a:p>
        </p:txBody>
      </p:sp>
      <p:grpSp>
        <p:nvGrpSpPr>
          <p:cNvPr id="37" name="그룹 36"/>
          <p:cNvGrpSpPr/>
          <p:nvPr/>
        </p:nvGrpSpPr>
        <p:grpSpPr>
          <a:xfrm>
            <a:off x="4800600" y="1845406"/>
            <a:ext cx="4114800" cy="1524000"/>
            <a:chOff x="4800600" y="1845406"/>
            <a:chExt cx="4114800" cy="1524000"/>
          </a:xfrm>
        </p:grpSpPr>
        <p:grpSp>
          <p:nvGrpSpPr>
            <p:cNvPr id="62" name="그룹 61"/>
            <p:cNvGrpSpPr/>
            <p:nvPr/>
          </p:nvGrpSpPr>
          <p:grpSpPr>
            <a:xfrm>
              <a:off x="5791200" y="2531206"/>
              <a:ext cx="1928818" cy="838200"/>
              <a:chOff x="661982" y="4800600"/>
              <a:chExt cx="2309818" cy="1066800"/>
            </a:xfrm>
          </p:grpSpPr>
          <p:sp>
            <p:nvSpPr>
              <p:cNvPr id="35" name="직사각형 34"/>
              <p:cNvSpPr/>
              <p:nvPr/>
            </p:nvSpPr>
            <p:spPr>
              <a:xfrm>
                <a:off x="881026" y="55102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“Jan”</a:t>
                </a:r>
                <a:endParaRPr lang="ko-KR" altLang="en-US" sz="14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cxnSp>
            <p:nvCxnSpPr>
              <p:cNvPr id="38" name="직선 화살표 연결선 37"/>
              <p:cNvCxnSpPr>
                <a:stCxn id="35" idx="3"/>
              </p:cNvCxnSpPr>
              <p:nvPr/>
            </p:nvCxnSpPr>
            <p:spPr>
              <a:xfrm>
                <a:off x="1666844" y="5688805"/>
                <a:ext cx="50006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직사각형 39"/>
              <p:cNvSpPr/>
              <p:nvPr/>
            </p:nvSpPr>
            <p:spPr>
              <a:xfrm>
                <a:off x="2185982" y="5504761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“Feb”</a:t>
                </a:r>
                <a:endParaRPr lang="ko-KR" altLang="en-US" sz="14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661982" y="4800600"/>
                <a:ext cx="1219200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“Month”</a:t>
                </a:r>
                <a:endParaRPr lang="ko-KR" altLang="en-US" sz="14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cxnSp>
            <p:nvCxnSpPr>
              <p:cNvPr id="43" name="직선 화살표 연결선 42"/>
              <p:cNvCxnSpPr>
                <a:stCxn id="42" idx="2"/>
                <a:endCxn id="35" idx="0"/>
              </p:cNvCxnSpPr>
              <p:nvPr/>
            </p:nvCxnSpPr>
            <p:spPr>
              <a:xfrm rot="16200000" flipH="1">
                <a:off x="1096548" y="5332823"/>
                <a:ext cx="352420" cy="235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4800600" y="1845406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altLang="ko-KR" sz="2000" b="0" dirty="0" smtClean="0">
                  <a:latin typeface="Calibri" pitchFamily="34" charset="0"/>
                </a:rPr>
                <a:t>- Result of replaying the data race bug</a:t>
              </a:r>
            </a:p>
            <a:p>
              <a:endParaRPr lang="ko-KR" altLang="en-US" b="0" dirty="0">
                <a:latin typeface="Calibri" pitchFamily="34" charset="0"/>
              </a:endParaRPr>
            </a:p>
          </p:txBody>
        </p:sp>
      </p:grpSp>
      <p:cxnSp>
        <p:nvCxnSpPr>
          <p:cNvPr id="64" name="직선 연결선 63"/>
          <p:cNvCxnSpPr/>
          <p:nvPr/>
        </p:nvCxnSpPr>
        <p:spPr bwMode="auto">
          <a:xfrm rot="5400000">
            <a:off x="3353197" y="3140409"/>
            <a:ext cx="2438400" cy="79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5" name="그룹 44"/>
          <p:cNvGrpSpPr/>
          <p:nvPr/>
        </p:nvGrpSpPr>
        <p:grpSpPr>
          <a:xfrm>
            <a:off x="1371600" y="4419600"/>
            <a:ext cx="6572264" cy="1686818"/>
            <a:chOff x="1352536" y="4256782"/>
            <a:chExt cx="6572264" cy="1686818"/>
          </a:xfrm>
        </p:grpSpPr>
        <p:grpSp>
          <p:nvGrpSpPr>
            <p:cNvPr id="39" name="그룹 38"/>
            <p:cNvGrpSpPr/>
            <p:nvPr/>
          </p:nvGrpSpPr>
          <p:grpSpPr>
            <a:xfrm>
              <a:off x="1352536" y="4817206"/>
              <a:ext cx="6000792" cy="1126394"/>
              <a:chOff x="1352536" y="4817206"/>
              <a:chExt cx="6000792" cy="1126394"/>
            </a:xfrm>
          </p:grpSpPr>
          <p:sp>
            <p:nvSpPr>
              <p:cNvPr id="50" name="직사각형 49"/>
              <p:cNvSpPr/>
              <p:nvPr/>
            </p:nvSpPr>
            <p:spPr>
              <a:xfrm>
                <a:off x="2924172" y="546353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“Jan”</a:t>
                </a:r>
                <a:endParaRPr lang="ko-KR" altLang="en-US" sz="16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210056" y="546353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rgbClr val="FF0000"/>
                    </a:solidFill>
                    <a:latin typeface="Calibri" pitchFamily="34" charset="0"/>
                    <a:cs typeface="Arial" pitchFamily="34" charset="0"/>
                  </a:rPr>
                  <a:t>“Feb”</a:t>
                </a:r>
                <a:endParaRPr lang="ko-KR" altLang="en-US" sz="1600" dirty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5424502" y="546353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“Mar”</a:t>
                </a:r>
                <a:endParaRPr lang="ko-KR" altLang="en-US" sz="16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6567510" y="546353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rPr>
                  <a:t>“Apr”</a:t>
                </a:r>
                <a:endParaRPr lang="ko-KR" altLang="en-US" sz="16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직선 화살표 연결선 53"/>
              <p:cNvCxnSpPr>
                <a:stCxn id="50" idx="3"/>
                <a:endCxn id="51" idx="1"/>
              </p:cNvCxnSpPr>
              <p:nvPr/>
            </p:nvCxnSpPr>
            <p:spPr>
              <a:xfrm>
                <a:off x="3709990" y="5642132"/>
                <a:ext cx="50006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화살표 연결선 54"/>
              <p:cNvCxnSpPr>
                <a:stCxn id="51" idx="3"/>
                <a:endCxn id="52" idx="1"/>
              </p:cNvCxnSpPr>
              <p:nvPr/>
            </p:nvCxnSpPr>
            <p:spPr>
              <a:xfrm>
                <a:off x="4995874" y="5642132"/>
                <a:ext cx="428628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화살표 연결선 55"/>
              <p:cNvCxnSpPr>
                <a:stCxn id="52" idx="3"/>
                <a:endCxn id="53" idx="1"/>
              </p:cNvCxnSpPr>
              <p:nvPr/>
            </p:nvCxnSpPr>
            <p:spPr>
              <a:xfrm>
                <a:off x="6210320" y="5642132"/>
                <a:ext cx="35719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3352800" y="4817206"/>
                <a:ext cx="24288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latin typeface="Calibri" pitchFamily="34" charset="0"/>
                    <a:cs typeface="Arial" pitchFamily="34" charset="0"/>
                  </a:rPr>
                  <a:t>Removed </a:t>
                </a:r>
              </a:p>
              <a:p>
                <a:pPr algn="ctr"/>
                <a:r>
                  <a:rPr lang="en-US" altLang="ko-KR" sz="1600" dirty="0" smtClean="0">
                    <a:latin typeface="Calibri" pitchFamily="34" charset="0"/>
                    <a:cs typeface="Arial" pitchFamily="34" charset="0"/>
                  </a:rPr>
                  <a:t>directory entry</a:t>
                </a:r>
                <a:endParaRPr lang="ko-KR" altLang="en-US" sz="1600" dirty="0"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352536" y="5317272"/>
                <a:ext cx="19288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 smtClean="0">
                    <a:latin typeface="Calibri" pitchFamily="34" charset="0"/>
                    <a:cs typeface="Arial" pitchFamily="34" charset="0"/>
                  </a:rPr>
                  <a:t>The first </a:t>
                </a:r>
              </a:p>
              <a:p>
                <a:r>
                  <a:rPr lang="en-US" altLang="ko-KR" sz="1600" dirty="0" smtClean="0">
                    <a:latin typeface="Calibri" pitchFamily="34" charset="0"/>
                    <a:cs typeface="Arial" pitchFamily="34" charset="0"/>
                  </a:rPr>
                  <a:t>directory entry</a:t>
                </a:r>
                <a:endParaRPr lang="ko-KR" altLang="en-US" sz="1600" dirty="0"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flipH="1">
                <a:off x="4977020" y="5420380"/>
                <a:ext cx="42862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x</a:t>
                </a:r>
                <a:endParaRPr lang="ko-KR" altLang="en-US" sz="28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60" name="꺾인 연결선 59"/>
              <p:cNvCxnSpPr>
                <a:stCxn id="50" idx="2"/>
                <a:endCxn id="52" idx="2"/>
              </p:cNvCxnSpPr>
              <p:nvPr/>
            </p:nvCxnSpPr>
            <p:spPr>
              <a:xfrm rot="16200000" flipH="1">
                <a:off x="4567246" y="4570562"/>
                <a:ext cx="1588" cy="2500330"/>
              </a:xfrm>
              <a:prstGeom prst="bentConnector3">
                <a:avLst>
                  <a:gd name="adj1" fmla="val 14395466"/>
                </a:avLst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410200" y="4256782"/>
              <a:ext cx="2514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 smtClean="0">
                  <a:latin typeface="Calibri" pitchFamily="34" charset="0"/>
                  <a:cs typeface="Arial" pitchFamily="34" charset="0"/>
                </a:rPr>
                <a:t>free_proc_entry</a:t>
              </a:r>
              <a:r>
                <a:rPr lang="en-US" altLang="ko-KR" sz="1600" dirty="0" smtClean="0">
                  <a:latin typeface="Calibri" pitchFamily="34" charset="0"/>
                  <a:cs typeface="Arial" pitchFamily="34" charset="0"/>
                </a:rPr>
                <a:t>(de) does not actually free de, but modifies incoming and outgoing links </a:t>
              </a:r>
              <a:endParaRPr lang="ko-KR" altLang="en-US" sz="1600" dirty="0">
                <a:latin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" y="1103313"/>
            <a:ext cx="9144000" cy="1335087"/>
          </a:xfrm>
        </p:spPr>
        <p:txBody>
          <a:bodyPr/>
          <a:lstStyle/>
          <a:p>
            <a:r>
              <a:rPr lang="en-US" altLang="ko-KR" dirty="0" smtClean="0"/>
              <a:t>We found a data race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Promela</a:t>
            </a:r>
            <a:r>
              <a:rPr lang="en-US" altLang="ko-KR" dirty="0" smtClean="0"/>
              <a:t> model for ext2_readdir() (78 lines/65 lines)  and ext2_rmdir() (15 lines/15 lines)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Linux 2.6.25 as follows: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However, the counter example could not be replayed on the real Linux kernel</a:t>
            </a:r>
          </a:p>
          <a:p>
            <a:pPr lvl="1"/>
            <a:r>
              <a:rPr lang="en-US" altLang="ko-KR" dirty="0" smtClean="0"/>
              <a:t>The monitor thread found that a thread for ext2_readdir() was waiting for the signal from the controller thread without progress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12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0" y="-6668"/>
            <a:ext cx="9144000" cy="1089660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Case Study </a:t>
            </a:r>
            <a:r>
              <a:rPr lang="en-US" altLang="ko-KR" sz="3200" kern="0" dirty="0" smtClean="0">
                <a:solidFill>
                  <a:srgbClr val="0000CC"/>
                </a:solidFill>
                <a:latin typeface="Calibri" pitchFamily="34" charset="0"/>
                <a:ea typeface="+mj-ea"/>
                <a:cs typeface="+mj-cs"/>
              </a:rPr>
              <a:t>2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 Model Refinement of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ext2_readdir() and ext2_</a:t>
            </a:r>
            <a:r>
              <a:rPr lang="en-US" altLang="ko-KR" sz="3200" kern="0" dirty="0" err="1" smtClean="0">
                <a:solidFill>
                  <a:srgbClr val="0000CC"/>
                </a:solidFill>
                <a:latin typeface="Calibri" pitchFamily="34" charset="0"/>
                <a:ea typeface="+mj-ea"/>
                <a:cs typeface="+mj-cs"/>
              </a:rPr>
              <a:t>rmdir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() </a:t>
            </a:r>
            <a:endParaRPr kumimoji="1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609600" y="2286000"/>
          <a:ext cx="8077200" cy="2407920"/>
        </p:xfrm>
        <a:graphic>
          <a:graphicData uri="http://schemas.openxmlformats.org/drawingml/2006/table">
            <a:tbl>
              <a:tblPr/>
              <a:tblGrid>
                <a:gridCol w="4357205"/>
                <a:gridCol w="3719995"/>
              </a:tblGrid>
              <a:tr h="25077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latin typeface="Calibri" pitchFamily="34" charset="0"/>
                          <a:ea typeface="맑은 고딕"/>
                          <a:cs typeface="Courier New" pitchFamily="49" charset="0"/>
                        </a:rPr>
                        <a:t>ext2_readdir()</a:t>
                      </a:r>
                      <a:endParaRPr lang="ko-KR" sz="1800" b="0" kern="100" dirty="0">
                        <a:latin typeface="Calibri" pitchFamily="34" charset="0"/>
                        <a:ea typeface="맑은 고딕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latin typeface="Calibri" pitchFamily="34" charset="0"/>
                          <a:ea typeface="맑은 고딕"/>
                          <a:cs typeface="Courier New" pitchFamily="49" charset="0"/>
                        </a:rPr>
                        <a:t>ext2_rmdir() </a:t>
                      </a:r>
                      <a:endParaRPr lang="ko-KR" sz="1800" b="0" kern="100" dirty="0">
                        <a:latin typeface="Calibri" pitchFamily="34" charset="0"/>
                        <a:ea typeface="맑은 고딕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67a</a:t>
                      </a:r>
                      <a:r>
                        <a:rPr lang="en-US" sz="1400" b="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:   </a:t>
                      </a:r>
                      <a:r>
                        <a:rPr lang="en-US" sz="1400" b="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if(de-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&gt;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) {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             …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74a:        offset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= (char *) </a:t>
                      </a:r>
                      <a:r>
                        <a:rPr lang="en-US" sz="1400" b="1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de </a:t>
                      </a: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–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kaddr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;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11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93b: 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struct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 *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 = </a:t>
                      </a:r>
                      <a:r>
                        <a:rPr lang="en-US" sz="1400" b="0" kern="100" dirty="0" err="1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dentry</a:t>
                      </a: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-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&gt;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d_inode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;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     …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97b: 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if (ext2_empty_dir(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)) {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98b:    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err = ext2_unlink(dir, </a:t>
                      </a:r>
                      <a:r>
                        <a:rPr lang="en-US" sz="1400" b="1" kern="100" dirty="0" err="1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dentry</a:t>
                      </a: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);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971550" indent="-971550"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75a:      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over =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filldir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dirent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en-US" sz="1400" b="1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-&gt;name, </a:t>
                      </a:r>
                      <a:r>
                        <a:rPr lang="en-US" sz="1400" b="1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de-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&gt;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name_len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,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marL="971550" indent="-971550"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76a:                 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n&lt;PAGE_CACHE_SHIFT)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| offset,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  <a:p>
                      <a:pPr marL="971550" indent="-971550"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 pitchFamily="34" charset="0"/>
                          <a:ea typeface="맑은 고딕"/>
                          <a:cs typeface="Times New Roman"/>
                        </a:rPr>
                        <a:t>77a:                   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le32_to_cpu(</a:t>
                      </a:r>
                      <a:r>
                        <a:rPr lang="en-US" sz="1400" b="1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-&gt;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inode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), </a:t>
                      </a:r>
                      <a:r>
                        <a:rPr lang="en-US" sz="1400" kern="100" dirty="0" err="1">
                          <a:latin typeface="Calibri" pitchFamily="34" charset="0"/>
                          <a:ea typeface="맑은 고딕"/>
                          <a:cs typeface="Times New Roman"/>
                        </a:rPr>
                        <a:t>d_type</a:t>
                      </a:r>
                      <a:r>
                        <a:rPr lang="en-US" sz="1400" kern="100" dirty="0">
                          <a:latin typeface="Calibri" pitchFamily="34" charset="0"/>
                          <a:ea typeface="맑은 고딕"/>
                          <a:cs typeface="Times New Roman"/>
                        </a:rPr>
                        <a:t>);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179513"/>
            <a:ext cx="8610600" cy="1106487"/>
          </a:xfrm>
        </p:spPr>
        <p:txBody>
          <a:bodyPr/>
          <a:lstStyle/>
          <a:p>
            <a:r>
              <a:rPr lang="en-US" altLang="ko-KR" sz="2000" dirty="0" smtClean="0"/>
              <a:t>Replaying the data race bug</a:t>
            </a:r>
          </a:p>
          <a:p>
            <a:pPr lvl="1"/>
            <a:r>
              <a:rPr lang="en-US" altLang="ko-KR" sz="1800" dirty="0" err="1" smtClean="0"/>
              <a:t>vfs_readdir</a:t>
            </a:r>
            <a:r>
              <a:rPr lang="en-US" altLang="ko-KR" sz="1800" dirty="0" smtClean="0"/>
              <a:t>() and </a:t>
            </a:r>
            <a:r>
              <a:rPr lang="en-US" altLang="ko-KR" sz="1800" dirty="0" err="1" smtClean="0"/>
              <a:t>do_rmdir</a:t>
            </a:r>
            <a:r>
              <a:rPr lang="en-US" altLang="ko-KR" sz="1800" dirty="0" smtClean="0"/>
              <a:t>() were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invoked instead, since  ext2_readdir() and ext2_rmdir() could be invoked only from these two functions </a:t>
            </a:r>
          </a:p>
          <a:p>
            <a:pPr lvl="1"/>
            <a:r>
              <a:rPr lang="en-US" altLang="ko-KR" sz="1800" dirty="0" smtClean="0"/>
              <a:t>We found that </a:t>
            </a:r>
            <a:r>
              <a:rPr lang="en-US" altLang="ko-KR" sz="1800" dirty="0" err="1" smtClean="0"/>
              <a:t>vfs_readdir</a:t>
            </a:r>
            <a:r>
              <a:rPr lang="en-US" altLang="ko-KR" sz="1800" dirty="0" smtClean="0"/>
              <a:t>() and </a:t>
            </a:r>
            <a:r>
              <a:rPr lang="en-US" altLang="ko-KR" sz="1800" dirty="0" err="1" smtClean="0"/>
              <a:t>do_rmdir</a:t>
            </a:r>
            <a:r>
              <a:rPr lang="en-US" altLang="ko-KR" sz="1800" dirty="0" smtClean="0"/>
              <a:t>() protected ext2_readir() and ext2_rmdir() through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mutex</a:t>
            </a:r>
            <a:r>
              <a:rPr lang="en-US" altLang="ko-KR" sz="1800" dirty="0" smtClean="0"/>
              <a:t>, thus preventing the data race.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>
              <a:buNone/>
            </a:pP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13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28" name="제목 1"/>
          <p:cNvSpPr txBox="1">
            <a:spLocks/>
          </p:cNvSpPr>
          <p:nvPr/>
        </p:nvSpPr>
        <p:spPr bwMode="auto">
          <a:xfrm>
            <a:off x="381000" y="-6668"/>
            <a:ext cx="8458200" cy="1089660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Case Study </a:t>
            </a:r>
            <a:r>
              <a:rPr lang="en-US" altLang="ko-KR" sz="3200" kern="0" dirty="0" smtClean="0">
                <a:solidFill>
                  <a:srgbClr val="0000CC"/>
                </a:solidFill>
                <a:latin typeface="Calibri" pitchFamily="34" charset="0"/>
                <a:ea typeface="+mj-ea"/>
                <a:cs typeface="+mj-cs"/>
              </a:rPr>
              <a:t>2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 Model Refinement of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ext2_readdir() and ext2_</a:t>
            </a:r>
            <a:r>
              <a:rPr lang="en-US" altLang="ko-KR" sz="3200" kern="0" dirty="0" err="1" smtClean="0">
                <a:solidFill>
                  <a:srgbClr val="0000CC"/>
                </a:solidFill>
                <a:latin typeface="Calibri" pitchFamily="34" charset="0"/>
                <a:ea typeface="+mj-ea"/>
                <a:cs typeface="+mj-cs"/>
              </a:rPr>
              <a:t>rmdir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() </a:t>
            </a:r>
            <a:endParaRPr kumimoji="1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457200" y="2864056"/>
            <a:ext cx="8109057" cy="3612944"/>
            <a:chOff x="1219200" y="2181216"/>
            <a:chExt cx="7655873" cy="4551367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1223126" y="2181216"/>
              <a:ext cx="4544747" cy="1977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22 :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vfs_readdir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file *file,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filldir_t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filler, void *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buf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 {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…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33:     </a:t>
              </a:r>
              <a:r>
                <a:rPr kumimoji="0" lang="en-US" altLang="ko-KR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mutex_lock</a:t>
              </a:r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(&amp;</a:t>
              </a:r>
              <a:r>
                <a:rPr kumimoji="0" lang="en-US" altLang="ko-KR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inode</a:t>
              </a:r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-&gt;</a:t>
              </a:r>
              <a:r>
                <a:rPr kumimoji="0" lang="en-US" altLang="ko-KR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i_mutex</a:t>
              </a:r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);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…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36:     res = file-&gt;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f_op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-&gt;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readdir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(file,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buf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, filler);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…</a:t>
              </a:r>
            </a:p>
            <a:p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39:     </a:t>
              </a:r>
              <a:r>
                <a:rPr kumimoji="0" lang="en-US" altLang="ko-KR" b="1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mutex_unlock</a:t>
              </a:r>
              <a:r>
                <a:rPr kumimoji="0" lang="en-US" altLang="ko-KR" b="1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(&amp;</a:t>
              </a:r>
              <a:r>
                <a:rPr kumimoji="0" lang="en-US" altLang="ko-KR" b="1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inode</a:t>
              </a:r>
              <a:r>
                <a:rPr kumimoji="0" lang="en-US" altLang="ko-KR" b="1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-&gt;</a:t>
              </a:r>
              <a:r>
                <a:rPr kumimoji="0" lang="en-US" altLang="ko-KR" b="1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i_mutex</a:t>
              </a:r>
              <a:r>
                <a:rPr kumimoji="0" lang="en-US" altLang="ko-KR" b="1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);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…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cxnSp>
          <p:nvCxnSpPr>
            <p:cNvPr id="32" name="직선 화살표 연결선 31"/>
            <p:cNvCxnSpPr>
              <a:endCxn id="33" idx="1"/>
            </p:cNvCxnSpPr>
            <p:nvPr/>
          </p:nvCxnSpPr>
          <p:spPr bwMode="auto">
            <a:xfrm>
              <a:off x="4099351" y="3274589"/>
              <a:ext cx="357216" cy="140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4456566" y="3141137"/>
              <a:ext cx="4197745" cy="2949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ext2_readdir(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file *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filp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, void *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dirent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filldir_t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filldir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 { </a:t>
              </a:r>
            </a:p>
          </p:txBody>
        </p:sp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1219200" y="4485027"/>
              <a:ext cx="4828592" cy="1977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2038: static long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do_rmdir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int</a:t>
              </a:r>
              <a:r>
                <a:rPr kumimoji="0" lang="ko-KR" altLang="en-US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dfd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, const char __user *pathname) 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{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…</a:t>
              </a:r>
            </a:p>
            <a:p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2064:     </a:t>
              </a:r>
              <a:r>
                <a:rPr kumimoji="0" lang="en-US" altLang="ko-KR" b="1" dirty="0" err="1" smtClean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mutex_lock_nested</a:t>
              </a:r>
              <a:r>
                <a:rPr lang="en-US" altLang="ko-KR" b="1" dirty="0" smtClean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(… </a:t>
              </a:r>
              <a:r>
                <a:rPr kumimoji="0" lang="en-US" altLang="ko-KR" b="1" dirty="0" smtClean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);</a:t>
              </a:r>
              <a:endParaRPr kumimoji="0" lang="en-US" altLang="ko-KR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…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2069:     error =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vfs_rmdir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(…);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…</a:t>
              </a:r>
            </a:p>
            <a:p>
              <a:r>
                <a:rPr kumimoji="0" lang="en-US" altLang="ko-KR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2072</a:t>
              </a:r>
              <a:r>
                <a:rPr kumimoji="0" lang="en-US" altLang="ko-KR" b="1" dirty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:     </a:t>
              </a:r>
              <a:r>
                <a:rPr kumimoji="0" lang="en-US" altLang="ko-KR" b="1" dirty="0" err="1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mutex_unlock</a:t>
              </a:r>
              <a:r>
                <a:rPr kumimoji="0" lang="en-US" altLang="ko-KR" b="1" dirty="0" smtClean="0">
                  <a:solidFill>
                    <a:srgbClr val="FF0000"/>
                  </a:solidFill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(…);</a:t>
              </a:r>
              <a:endParaRPr kumimoji="0" lang="en-US" altLang="ko-KR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…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6"/>
            <p:cNvSpPr txBox="1">
              <a:spLocks noChangeArrowheads="1"/>
            </p:cNvSpPr>
            <p:nvPr/>
          </p:nvSpPr>
          <p:spPr bwMode="auto">
            <a:xfrm>
              <a:off x="3576657" y="5037444"/>
              <a:ext cx="4430564" cy="879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2005: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vfs_rmdir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inode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*dir,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dentry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*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dentry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 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{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…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2024:     error = dir-&gt;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i_op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-&gt;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rmdir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(dir,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dentry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      </a:t>
              </a:r>
            </a:p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              </a:t>
              </a:r>
              <a:r>
                <a:rPr kumimoji="0" lang="en-US" altLang="ko-KR" dirty="0" smtClean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…</a:t>
              </a:r>
              <a:endParaRPr kumimoji="0" lang="en-US" altLang="ko-KR" dirty="0">
                <a:latin typeface="Calibri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9" name="TextBox 7"/>
            <p:cNvSpPr txBox="1">
              <a:spLocks noChangeArrowheads="1"/>
            </p:cNvSpPr>
            <p:nvPr/>
          </p:nvSpPr>
          <p:spPr bwMode="auto">
            <a:xfrm>
              <a:off x="4816274" y="5828917"/>
              <a:ext cx="4058799" cy="2949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ext2_rmdir(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inode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* dir,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struct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dentry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 *</a:t>
              </a:r>
              <a:r>
                <a:rPr kumimoji="0" lang="en-US" altLang="ko-KR" dirty="0" err="1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dentry</a:t>
              </a:r>
              <a:r>
                <a:rPr kumimoji="0" lang="en-US" altLang="ko-KR" dirty="0">
                  <a:latin typeface="Calibri" pitchFamily="34" charset="0"/>
                  <a:ea typeface="맑은 고딕" pitchFamily="50" charset="-127"/>
                  <a:cs typeface="Arial" pitchFamily="34" charset="0"/>
                </a:rPr>
                <a:t>) { </a:t>
              </a:r>
            </a:p>
          </p:txBody>
        </p:sp>
        <p:cxnSp>
          <p:nvCxnSpPr>
            <p:cNvPr id="41" name="직선 화살표 연결선 40"/>
            <p:cNvCxnSpPr/>
            <p:nvPr/>
          </p:nvCxnSpPr>
          <p:spPr bwMode="auto">
            <a:xfrm>
              <a:off x="3161620" y="5444948"/>
              <a:ext cx="356820" cy="34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6327045" y="5636933"/>
              <a:ext cx="356820" cy="34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370264" y="4101059"/>
              <a:ext cx="4883979" cy="32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Arial" pitchFamily="34" charset="0"/>
                </a:rPr>
                <a:t>(a) Calling sequence from </a:t>
              </a:r>
              <a:r>
                <a:rPr lang="en-US" altLang="ko-KR" sz="1400" dirty="0" err="1" smtClean="0">
                  <a:latin typeface="Calibri" pitchFamily="34" charset="0"/>
                  <a:cs typeface="Arial" pitchFamily="34" charset="0"/>
                </a:rPr>
                <a:t>vfs_readdir</a:t>
              </a:r>
              <a:r>
                <a:rPr lang="en-US" altLang="ko-KR" sz="1400" dirty="0" smtClean="0">
                  <a:latin typeface="Calibri" pitchFamily="34" charset="0"/>
                  <a:cs typeface="Arial" pitchFamily="34" charset="0"/>
                </a:rPr>
                <a:t>() to ext2_readdir()</a:t>
              </a:r>
              <a:endParaRPr lang="ko-KR" altLang="en-US" sz="1400" dirty="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14147" y="6404869"/>
              <a:ext cx="4526826" cy="32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Calibri" pitchFamily="34" charset="0"/>
                  <a:cs typeface="Arial" pitchFamily="34" charset="0"/>
                </a:rPr>
                <a:t>(b) Calling sequence from  </a:t>
              </a:r>
              <a:r>
                <a:rPr lang="en-US" altLang="ko-KR" sz="1400" dirty="0" err="1" smtClean="0">
                  <a:latin typeface="Calibri" pitchFamily="34" charset="0"/>
                  <a:cs typeface="Arial" pitchFamily="34" charset="0"/>
                </a:rPr>
                <a:t>do_rmdir</a:t>
              </a:r>
              <a:r>
                <a:rPr lang="en-US" altLang="ko-KR" sz="1400" dirty="0" smtClean="0">
                  <a:latin typeface="Calibri" pitchFamily="34" charset="0"/>
                  <a:cs typeface="Arial" pitchFamily="34" charset="0"/>
                </a:rPr>
                <a:t>()  to ext2_readdir()</a:t>
              </a:r>
              <a:endParaRPr lang="ko-KR" altLang="en-US" sz="1400" dirty="0">
                <a:latin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MOKERT was applied to verify the proc file system in Linux 2.6.28.2  and found a data race between </a:t>
            </a:r>
            <a:r>
              <a:rPr lang="en-US" altLang="ko-KR" dirty="0" err="1" smtClean="0"/>
              <a:t>remove_proc_entry</a:t>
            </a:r>
            <a:r>
              <a:rPr lang="en-US" altLang="ko-KR" dirty="0" smtClean="0"/>
              <a:t>()’s</a:t>
            </a:r>
          </a:p>
          <a:p>
            <a:pPr lvl="1"/>
            <a:r>
              <a:rPr lang="en-US" altLang="ko-KR" dirty="0" smtClean="0"/>
              <a:t>It may cause a null pointer dereference</a:t>
            </a:r>
          </a:p>
          <a:p>
            <a:pPr lvl="2">
              <a:buNone/>
            </a:pPr>
            <a:endParaRPr lang="en-US" altLang="ko-KR" sz="2800" dirty="0" smtClean="0"/>
          </a:p>
          <a:p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14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89660"/>
          </a:xfrm>
        </p:spPr>
        <p:txBody>
          <a:bodyPr tIns="0" bIns="0" anchor="ctr"/>
          <a:lstStyle/>
          <a:p>
            <a:r>
              <a:rPr lang="en-US" altLang="ko-KR" sz="3200" dirty="0" smtClean="0"/>
              <a:t>Case Study 3: Data Race between </a:t>
            </a:r>
            <a:r>
              <a:rPr lang="en-US" altLang="ko-KR" sz="3200" dirty="0" err="1" smtClean="0"/>
              <a:t>remove_proc_entry</a:t>
            </a:r>
            <a:r>
              <a:rPr lang="en-US" altLang="ko-KR" sz="3200" dirty="0" smtClean="0"/>
              <a:t>() ‘s</a:t>
            </a:r>
            <a:endParaRPr lang="ko-KR" altLang="en-US" sz="3200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2000" y="2760345"/>
          <a:ext cx="7848600" cy="3030855"/>
        </p:xfrm>
        <a:graphic>
          <a:graphicData uri="http://schemas.openxmlformats.org/drawingml/2006/table">
            <a:tbl>
              <a:tblPr/>
              <a:tblGrid>
                <a:gridCol w="3757308"/>
                <a:gridCol w="4091292"/>
              </a:tblGrid>
              <a:tr h="27241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remove_proc_entry</a:t>
                      </a:r>
                      <a:r>
                        <a:rPr lang="en-US" sz="1400" kern="100" dirty="0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(“dir1”, null)</a:t>
                      </a:r>
                      <a:endParaRPr lang="ko-KR" sz="1400" kern="100" dirty="0">
                        <a:latin typeface="Courier New" pitchFamily="49" charset="0"/>
                        <a:ea typeface="맑은 고딕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remove_proc_entry</a:t>
                      </a:r>
                      <a:r>
                        <a:rPr lang="en-US" sz="1400" kern="100" dirty="0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(“</a:t>
                      </a:r>
                      <a:r>
                        <a:rPr lang="en-US" sz="1400" kern="100" dirty="0" smtClean="0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dir1/dir2”,null</a:t>
                      </a:r>
                      <a:r>
                        <a:rPr lang="en-US" sz="1400" kern="100" dirty="0">
                          <a:latin typeface="Courier New" pitchFamily="49" charset="0"/>
                          <a:ea typeface="맑은 고딕"/>
                          <a:cs typeface="Courier New" pitchFamily="49" charset="0"/>
                        </a:rPr>
                        <a:t>)</a:t>
                      </a:r>
                      <a:endParaRPr lang="ko-KR" sz="1400" kern="100" dirty="0">
                        <a:latin typeface="Courier New" pitchFamily="49" charset="0"/>
                        <a:ea typeface="맑은 고딕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755a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:  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spin_lock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(&amp;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proc_subdir_lock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);</a:t>
                      </a:r>
                      <a:endParaRPr lang="ko-KR" sz="12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756a:  for(p=&amp;parent-&gt;</a:t>
                      </a:r>
                      <a:r>
                        <a:rPr lang="en-US" sz="1100" kern="100" dirty="0" err="1"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; *p; p=&amp;(*p)-&gt;next)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{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            …</a:t>
                      </a: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00" dirty="0" smtClean="0">
                          <a:latin typeface="Arial"/>
                          <a:ea typeface="맑은 고딕"/>
                          <a:cs typeface="Times New Roman"/>
                        </a:rPr>
                        <a:t>764a</a:t>
                      </a:r>
                      <a:r>
                        <a:rPr lang="en-US" sz="1100" b="1" kern="100" dirty="0" smtClean="0">
                          <a:latin typeface="Arial"/>
                          <a:ea typeface="맑은 고딕"/>
                          <a:cs typeface="Times New Roman"/>
                        </a:rPr>
                        <a:t>:  </a:t>
                      </a:r>
                      <a:r>
                        <a:rPr lang="en-US" sz="1100" b="1" kern="100" dirty="0" err="1" smtClean="0">
                          <a:latin typeface="Arial"/>
                          <a:ea typeface="맑은 고딕"/>
                          <a:cs typeface="Times New Roman"/>
                        </a:rPr>
                        <a:t>spin_unlock</a:t>
                      </a:r>
                      <a:r>
                        <a:rPr lang="en-US" sz="1100" b="1" kern="100" dirty="0" smtClean="0">
                          <a:latin typeface="Arial"/>
                          <a:ea typeface="맑은 고딕"/>
                          <a:cs typeface="Times New Roman"/>
                        </a:rPr>
                        <a:t>(&amp;</a:t>
                      </a:r>
                      <a:r>
                        <a:rPr lang="en-US" sz="1100" b="1" kern="100" dirty="0" err="1" smtClean="0">
                          <a:latin typeface="Arial"/>
                          <a:ea typeface="맑은 고딕"/>
                          <a:cs typeface="Times New Roman"/>
                        </a:rPr>
                        <a:t>proc_subdir_lock</a:t>
                      </a:r>
                      <a:r>
                        <a:rPr lang="en-US" sz="1100" b="1" kern="100" dirty="0" smtClean="0">
                          <a:latin typeface="Arial"/>
                          <a:ea typeface="맑은 고딕"/>
                          <a:cs typeface="Times New Roman"/>
                        </a:rPr>
                        <a:t>) ;</a:t>
                      </a:r>
                      <a:endParaRPr lang="ko-KR" altLang="en-US" sz="1100" b="1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       …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807a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:  if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( </a:t>
                      </a:r>
                      <a:r>
                        <a:rPr lang="en-US" sz="1100" b="1" kern="100" dirty="0" smtClean="0">
                          <a:latin typeface="Arial"/>
                          <a:ea typeface="맑은 고딕"/>
                          <a:cs typeface="Times New Roman"/>
                        </a:rPr>
                        <a:t>de-&gt;</a:t>
                      </a:r>
                      <a:r>
                        <a:rPr lang="en-US" sz="1100" b="1" kern="100" dirty="0" err="1" smtClean="0"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b="1" kern="100" dirty="0" smtClean="0"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!= NULL) {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100" kern="100" dirty="0">
                        <a:latin typeface="Arial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100" kern="100" dirty="0">
                        <a:latin typeface="Arial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755b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:  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spin_lock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(&amp;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proc_subdir_lock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) ;</a:t>
                      </a:r>
                      <a:endParaRPr lang="ko-KR" sz="12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756b:  for(p=&amp;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parent-&gt;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; *p; p=&amp;(*p)-&gt;next) {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                /* if the linked list pointed by </a:t>
                      </a:r>
                      <a:r>
                        <a:rPr lang="en-US" sz="1100" b="1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parent-&gt;</a:t>
                      </a:r>
                      <a:r>
                        <a:rPr lang="en-US" sz="1100" b="1" kern="100" dirty="0" err="1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ko-KR" altLang="en-US" sz="12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    </a:t>
                      </a:r>
                      <a:endParaRPr lang="en-US" altLang="ko-KR" sz="1200" kern="1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             </a:t>
                      </a: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becomes empty, </a:t>
                      </a:r>
                      <a:r>
                        <a:rPr lang="en-US" sz="1100" b="1" kern="100" dirty="0" err="1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 is set as NULL */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               …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763b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:  }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764b:  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spin_unlock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(&amp;</a:t>
                      </a:r>
                      <a:r>
                        <a:rPr lang="en-US" sz="1100" b="1" kern="100" dirty="0" err="1">
                          <a:latin typeface="Arial"/>
                          <a:ea typeface="맑은 고딕"/>
                          <a:cs typeface="Times New Roman"/>
                        </a:rPr>
                        <a:t>proc_subdir_lock</a:t>
                      </a:r>
                      <a:r>
                        <a:rPr lang="en-US" sz="1100" b="1" kern="100" dirty="0">
                          <a:latin typeface="Arial"/>
                          <a:ea typeface="맑은 고딕"/>
                          <a:cs typeface="Times New Roman"/>
                        </a:rPr>
                        <a:t>) ;</a:t>
                      </a:r>
                      <a:endParaRPr lang="ko-KR" sz="12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808a:    </a:t>
                      </a:r>
                      <a:r>
                        <a:rPr lang="en-US" sz="1100" kern="100" dirty="0" err="1" smtClean="0">
                          <a:latin typeface="Arial"/>
                          <a:ea typeface="맑은 고딕"/>
                          <a:cs typeface="Times New Roman"/>
                        </a:rPr>
                        <a:t>printk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(KERN_WARNING 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“%s: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removing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             non-empty 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directory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…” ,de-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&gt;parent-&gt;name, </a:t>
                      </a:r>
                      <a:r>
                        <a:rPr lang="en-US" sz="12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        </a:t>
                      </a:r>
                      <a:r>
                        <a:rPr lang="en-US" sz="1100" kern="100" dirty="0" smtClean="0">
                          <a:latin typeface="Arial"/>
                          <a:ea typeface="맑은 고딕"/>
                          <a:cs typeface="Times New Roman"/>
                        </a:rPr>
                        <a:t>de-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&gt;name, </a:t>
                      </a:r>
                      <a:r>
                        <a:rPr lang="en-US" sz="1100" b="1" kern="100" dirty="0">
                          <a:solidFill>
                            <a:srgbClr val="FF0000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de-&gt;</a:t>
                      </a:r>
                      <a:r>
                        <a:rPr lang="en-US" sz="1100" b="1" kern="100" dirty="0" err="1">
                          <a:solidFill>
                            <a:srgbClr val="FF0000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subdir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latin typeface="Arial"/>
                          <a:ea typeface="맑은 고딕"/>
                          <a:cs typeface="Times New Roman"/>
                        </a:rPr>
                        <a:t>-&gt;name</a:t>
                      </a:r>
                      <a:r>
                        <a:rPr lang="en-US" sz="1100" kern="100" dirty="0">
                          <a:latin typeface="Arial"/>
                          <a:ea typeface="맑은 고딕"/>
                          <a:cs typeface="Times New Roman"/>
                        </a:rPr>
                        <a:t>) ;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100" kern="100" dirty="0">
                        <a:latin typeface="Arial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2667000" y="4572000"/>
            <a:ext cx="1143008" cy="261610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r>
              <a:rPr lang="en-US" sz="1100" kern="100" dirty="0" smtClean="0">
                <a:latin typeface="Courier New" pitchFamily="49" charset="0"/>
                <a:ea typeface="맑은 고딕"/>
                <a:cs typeface="Courier New" pitchFamily="49" charset="0"/>
              </a:rPr>
              <a:t>dir1/dir2</a:t>
            </a:r>
            <a:endParaRPr lang="ko-KR" altLang="en-US" sz="1100" dirty="0"/>
          </a:p>
        </p:txBody>
      </p:sp>
      <p:cxnSp>
        <p:nvCxnSpPr>
          <p:cNvPr id="16" name="직선 화살표 연결선 15"/>
          <p:cNvCxnSpPr>
            <a:stCxn id="15" idx="1"/>
          </p:cNvCxnSpPr>
          <p:nvPr/>
        </p:nvCxnSpPr>
        <p:spPr>
          <a:xfrm rot="10800000">
            <a:off x="1905000" y="4038601"/>
            <a:ext cx="762000" cy="664205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15" idx="3"/>
          </p:cNvCxnSpPr>
          <p:nvPr/>
        </p:nvCxnSpPr>
        <p:spPr>
          <a:xfrm flipV="1">
            <a:off x="3810008" y="4343400"/>
            <a:ext cx="1447792" cy="359405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5" idx="2"/>
          </p:cNvCxnSpPr>
          <p:nvPr/>
        </p:nvCxnSpPr>
        <p:spPr>
          <a:xfrm rot="5400000">
            <a:off x="2559843" y="4940767"/>
            <a:ext cx="785818" cy="571504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89660"/>
          </a:xfrm>
        </p:spPr>
        <p:txBody>
          <a:bodyPr tIns="0" bIns="0" anchor="ctr"/>
          <a:lstStyle/>
          <a:p>
            <a:r>
              <a:rPr lang="en-US" altLang="ko-KR" sz="3200" dirty="0" smtClean="0"/>
              <a:t>Case Study 3: Data Race between </a:t>
            </a:r>
            <a:r>
              <a:rPr lang="en-US" altLang="ko-KR" sz="3200" dirty="0" err="1" smtClean="0"/>
              <a:t>remove_proc_entry</a:t>
            </a:r>
            <a:r>
              <a:rPr lang="en-US" altLang="ko-KR" sz="3200" dirty="0" smtClean="0"/>
              <a:t>() ‘s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1487487"/>
          </a:xfrm>
        </p:spPr>
        <p:txBody>
          <a:bodyPr/>
          <a:lstStyle/>
          <a:p>
            <a:r>
              <a:rPr lang="en-US" altLang="ko-KR" dirty="0" smtClean="0"/>
              <a:t>Replaying the data race bug</a:t>
            </a:r>
          </a:p>
          <a:p>
            <a:pPr lvl="1"/>
            <a:r>
              <a:rPr lang="en-US" altLang="ko-KR" sz="2000" dirty="0" smtClean="0"/>
              <a:t>We could reuse the previous experimental setting of the case study 1</a:t>
            </a:r>
          </a:p>
          <a:p>
            <a:pPr lvl="2"/>
            <a:r>
              <a:rPr lang="en-US" altLang="ko-KR" sz="2000" dirty="0" err="1" smtClean="0"/>
              <a:t>Promela</a:t>
            </a:r>
            <a:r>
              <a:rPr lang="en-US" altLang="ko-KR" sz="2000" dirty="0" smtClean="0"/>
              <a:t> model of </a:t>
            </a:r>
            <a:r>
              <a:rPr lang="en-US" altLang="ko-KR" sz="2000" dirty="0" err="1" smtClean="0"/>
              <a:t>remove_proc_entry</a:t>
            </a:r>
            <a:r>
              <a:rPr lang="en-US" altLang="ko-KR" sz="2000" dirty="0" smtClean="0"/>
              <a:t>(): 81 lines</a:t>
            </a:r>
          </a:p>
          <a:p>
            <a:pPr lvl="2"/>
            <a:r>
              <a:rPr lang="en-US" altLang="ko-KR" sz="2000" dirty="0" smtClean="0"/>
              <a:t>Environment model: 73 lines</a:t>
            </a:r>
          </a:p>
          <a:p>
            <a:pPr lvl="1"/>
            <a:r>
              <a:rPr lang="en-US" altLang="ko-KR" sz="2000" dirty="0" smtClean="0"/>
              <a:t>It took one day for a graduate student to perform this verification task</a:t>
            </a:r>
          </a:p>
          <a:p>
            <a:pPr lvl="1"/>
            <a:endParaRPr lang="en-US" altLang="ko-KR" sz="2000" dirty="0" smtClean="0"/>
          </a:p>
          <a:p>
            <a:pPr lvl="1">
              <a:buNone/>
            </a:pPr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15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grpSp>
        <p:nvGrpSpPr>
          <p:cNvPr id="14" name="그룹 13"/>
          <p:cNvGrpSpPr/>
          <p:nvPr/>
        </p:nvGrpSpPr>
        <p:grpSpPr>
          <a:xfrm>
            <a:off x="685800" y="3200400"/>
            <a:ext cx="8001000" cy="3136535"/>
            <a:chOff x="1143000" y="3358647"/>
            <a:chExt cx="7086600" cy="3136535"/>
          </a:xfrm>
        </p:grpSpPr>
        <p:pic>
          <p:nvPicPr>
            <p:cNvPr id="27" name="그림 6" descr="mokert_case4.JPG"/>
            <p:cNvPicPr>
              <a:picLocks noChangeAspect="1"/>
            </p:cNvPicPr>
            <p:nvPr/>
          </p:nvPicPr>
          <p:blipFill>
            <a:blip r:embed="rId2"/>
            <a:srcRect t="-2" b="87500"/>
            <a:stretch>
              <a:fillRect/>
            </a:stretch>
          </p:blipFill>
          <p:spPr bwMode="auto">
            <a:xfrm>
              <a:off x="1143000" y="3358647"/>
              <a:ext cx="7086600" cy="1253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그림 7" descr="mokert_case4.JPG"/>
            <p:cNvPicPr>
              <a:picLocks noChangeAspect="1"/>
            </p:cNvPicPr>
            <p:nvPr/>
          </p:nvPicPr>
          <p:blipFill>
            <a:blip r:embed="rId2"/>
            <a:srcRect t="81056" b="4169"/>
            <a:stretch>
              <a:fillRect/>
            </a:stretch>
          </p:blipFill>
          <p:spPr bwMode="auto">
            <a:xfrm>
              <a:off x="1143000" y="4988324"/>
              <a:ext cx="7086600" cy="1481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직사각형 29"/>
            <p:cNvSpPr/>
            <p:nvPr/>
          </p:nvSpPr>
          <p:spPr>
            <a:xfrm>
              <a:off x="1161672" y="4369520"/>
              <a:ext cx="5562662" cy="20893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620583" y="6181801"/>
              <a:ext cx="4171996" cy="31338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843203" y="4809482"/>
              <a:ext cx="56012" cy="673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843203" y="4657081"/>
              <a:ext cx="56012" cy="673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proposed the MOKERT framework to verify multi-threaded program like an operating system kernel.</a:t>
            </a:r>
          </a:p>
          <a:p>
            <a:pPr lvl="1"/>
            <a:r>
              <a:rPr lang="en-US" altLang="ko-KR" dirty="0" smtClean="0"/>
              <a:t>The framework applies the analysis result (i.e., a counter example) of model checking to the actual kernel code.</a:t>
            </a:r>
          </a:p>
          <a:p>
            <a:pPr lvl="1"/>
            <a:r>
              <a:rPr lang="en-US" altLang="ko-KR" dirty="0" smtClean="0"/>
              <a:t>We have demonstrated the effectiveness of MOKERT through the case studies</a:t>
            </a:r>
          </a:p>
          <a:p>
            <a:pPr lvl="2"/>
            <a:r>
              <a:rPr lang="en-US" altLang="ko-KR" dirty="0" smtClean="0"/>
              <a:t>We found a data race bug in proc file system of Linux 2.6.28.2 </a:t>
            </a:r>
          </a:p>
          <a:p>
            <a:r>
              <a:rPr lang="en-US" altLang="ko-KR" dirty="0" smtClean="0"/>
              <a:t>How to create an abstract model systematically is still issue</a:t>
            </a:r>
          </a:p>
          <a:p>
            <a:pPr lvl="1"/>
            <a:r>
              <a:rPr lang="en-US" altLang="ko-KR" dirty="0" smtClean="0"/>
              <a:t>Currently, we depend on human knowledge </a:t>
            </a:r>
          </a:p>
          <a:p>
            <a:r>
              <a:rPr lang="en-US" altLang="ko-KR" dirty="0" smtClean="0"/>
              <a:t>We plan to apply MOKERT to more components of Linux file systems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pPr lvl="1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16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255713"/>
            <a:ext cx="8915400" cy="4459287"/>
          </a:xfrm>
        </p:spPr>
        <p:txBody>
          <a:bodyPr/>
          <a:lstStyle/>
          <a:p>
            <a:r>
              <a:rPr lang="en-US" altLang="ko-KR" dirty="0" smtClean="0"/>
              <a:t>There are increasing need for operating systems customized for embedded systems</a:t>
            </a:r>
          </a:p>
          <a:p>
            <a:pPr lvl="1"/>
            <a:r>
              <a:rPr lang="en-US" altLang="ko-KR" dirty="0" smtClean="0"/>
              <a:t>Mobile phones, portable players, etc</a:t>
            </a:r>
          </a:p>
          <a:p>
            <a:r>
              <a:rPr lang="en-US" altLang="ko-KR" dirty="0" smtClean="0"/>
              <a:t>Conventional testing cannot provide satisfactory reliability to operating system kernel  </a:t>
            </a:r>
          </a:p>
          <a:p>
            <a:pPr lvl="1"/>
            <a:r>
              <a:rPr lang="en-US" altLang="ko-KR" sz="2000" dirty="0" smtClean="0"/>
              <a:t>Complexity of code</a:t>
            </a:r>
          </a:p>
          <a:p>
            <a:pPr lvl="1"/>
            <a:r>
              <a:rPr lang="en-US" altLang="ko-KR" sz="2000" dirty="0" smtClean="0"/>
              <a:t>Multi-threaded program</a:t>
            </a:r>
          </a:p>
          <a:p>
            <a:pPr lvl="1"/>
            <a:r>
              <a:rPr lang="en-US" altLang="ko-KR" sz="2000" dirty="0" smtClean="0"/>
              <a:t>Difficulty of unit testing</a:t>
            </a:r>
          </a:p>
          <a:p>
            <a:pPr lvl="1"/>
            <a:r>
              <a:rPr lang="en-US" altLang="ko-KR" sz="2000" dirty="0" smtClean="0"/>
              <a:t>Lack of proper testing tools 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A model checking solves some</a:t>
            </a:r>
            <a:r>
              <a:rPr lang="ko-KR" altLang="en-US" dirty="0" smtClean="0"/>
              <a:t> </a:t>
            </a:r>
            <a:r>
              <a:rPr lang="en-US" altLang="ko-KR" dirty="0" smtClean="0"/>
              <a:t>of these problems through abstraction, but there is a </a:t>
            </a:r>
            <a:r>
              <a:rPr lang="en-US" altLang="ko-KR" dirty="0" smtClean="0">
                <a:solidFill>
                  <a:srgbClr val="FF0000"/>
                </a:solidFill>
              </a:rPr>
              <a:t>gap</a:t>
            </a:r>
            <a:r>
              <a:rPr lang="en-US" altLang="ko-KR" dirty="0" smtClean="0"/>
              <a:t> between a real kernel and its abstract model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2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638800"/>
            <a:ext cx="6118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</a:rPr>
              <a:t> To combine both model checking and testing 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</a:rPr>
              <a:t>through replaying a counter example on the real code</a:t>
            </a:r>
            <a:endParaRPr lang="ko-KR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of the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255713"/>
            <a:ext cx="8610600" cy="496887"/>
          </a:xfrm>
        </p:spPr>
        <p:txBody>
          <a:bodyPr/>
          <a:lstStyle/>
          <a:p>
            <a:r>
              <a:rPr lang="en-US" altLang="ko-KR" dirty="0" err="1" smtClean="0"/>
              <a:t>MOdel</a:t>
            </a:r>
            <a:r>
              <a:rPr lang="en-US" altLang="ko-KR" dirty="0" smtClean="0"/>
              <a:t>-based </a:t>
            </a:r>
            <a:r>
              <a:rPr lang="en-US" altLang="ko-KR" dirty="0" err="1" smtClean="0"/>
              <a:t>KERnel</a:t>
            </a:r>
            <a:r>
              <a:rPr lang="en-US" altLang="ko-KR" dirty="0" smtClean="0"/>
              <a:t> Testing (MOKERT) framework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3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35" name="오른쪽 화살표 13"/>
          <p:cNvSpPr>
            <a:spLocks noChangeArrowheads="1"/>
          </p:cNvSpPr>
          <p:nvPr/>
        </p:nvSpPr>
        <p:spPr bwMode="auto">
          <a:xfrm rot="7165325">
            <a:off x="4245424" y="4315105"/>
            <a:ext cx="2289332" cy="311197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2" name="직사각형 7"/>
          <p:cNvSpPr>
            <a:spLocks noChangeArrowheads="1"/>
          </p:cNvSpPr>
          <p:nvPr/>
        </p:nvSpPr>
        <p:spPr bwMode="auto">
          <a:xfrm>
            <a:off x="1477815" y="2799733"/>
            <a:ext cx="1343167" cy="594376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Formal</a:t>
            </a: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Model</a:t>
            </a:r>
            <a:endParaRPr lang="ko-KR" altLang="en-US" sz="16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3" name="직사각형 8"/>
          <p:cNvSpPr>
            <a:spLocks noChangeArrowheads="1"/>
          </p:cNvSpPr>
          <p:nvPr/>
        </p:nvSpPr>
        <p:spPr bwMode="auto">
          <a:xfrm>
            <a:off x="1480204" y="2153498"/>
            <a:ext cx="1301003" cy="518583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Req.</a:t>
            </a:r>
            <a:endParaRPr lang="en-US" altLang="ko-KR" sz="16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Property</a:t>
            </a:r>
            <a:endParaRPr lang="ko-KR" altLang="en-US" sz="16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4" name="타원 9"/>
          <p:cNvSpPr>
            <a:spLocks noChangeArrowheads="1"/>
          </p:cNvSpPr>
          <p:nvPr/>
        </p:nvSpPr>
        <p:spPr bwMode="auto">
          <a:xfrm>
            <a:off x="3259044" y="2171448"/>
            <a:ext cx="1814979" cy="1186759"/>
          </a:xfrm>
          <a:prstGeom prst="ellipse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800" b="0" kern="120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Model </a:t>
            </a: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800" b="0" kern="120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Checker</a:t>
            </a:r>
            <a:endParaRPr lang="ko-KR" altLang="en-US" sz="1800" b="0" kern="120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6" name="오른쪽 화살표 10"/>
          <p:cNvSpPr>
            <a:spLocks noChangeArrowheads="1"/>
          </p:cNvSpPr>
          <p:nvPr/>
        </p:nvSpPr>
        <p:spPr bwMode="auto">
          <a:xfrm rot="1289691">
            <a:off x="2791246" y="2356942"/>
            <a:ext cx="586254" cy="309155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7" name="오른쪽 화살표 11"/>
          <p:cNvSpPr>
            <a:spLocks noChangeArrowheads="1"/>
          </p:cNvSpPr>
          <p:nvPr/>
        </p:nvSpPr>
        <p:spPr bwMode="auto">
          <a:xfrm rot="19801912">
            <a:off x="2793253" y="2925389"/>
            <a:ext cx="586254" cy="309156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8" name="오른쪽 화살표 12"/>
          <p:cNvSpPr>
            <a:spLocks noChangeArrowheads="1"/>
          </p:cNvSpPr>
          <p:nvPr/>
        </p:nvSpPr>
        <p:spPr bwMode="auto">
          <a:xfrm rot="20299258">
            <a:off x="4947538" y="2319045"/>
            <a:ext cx="586254" cy="309156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9" name="오른쪽 화살표 13"/>
          <p:cNvSpPr>
            <a:spLocks noChangeArrowheads="1"/>
          </p:cNvSpPr>
          <p:nvPr/>
        </p:nvSpPr>
        <p:spPr bwMode="auto">
          <a:xfrm rot="1235185">
            <a:off x="4947538" y="2981236"/>
            <a:ext cx="586254" cy="309156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1" name="직사각형 11"/>
          <p:cNvSpPr>
            <a:spLocks noChangeArrowheads="1"/>
          </p:cNvSpPr>
          <p:nvPr/>
        </p:nvSpPr>
        <p:spPr bwMode="auto">
          <a:xfrm>
            <a:off x="5561900" y="2889487"/>
            <a:ext cx="1170500" cy="584404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8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Error</a:t>
            </a: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8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Trace</a:t>
            </a:r>
            <a:endParaRPr lang="ko-KR" altLang="en-US" sz="18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3" name="타원 35"/>
          <p:cNvSpPr>
            <a:spLocks noChangeArrowheads="1"/>
          </p:cNvSpPr>
          <p:nvPr/>
        </p:nvSpPr>
        <p:spPr bwMode="auto">
          <a:xfrm>
            <a:off x="1761285" y="3569629"/>
            <a:ext cx="1770810" cy="698093"/>
          </a:xfrm>
          <a:prstGeom prst="ellipse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Model </a:t>
            </a: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Extractor</a:t>
            </a:r>
            <a:endParaRPr lang="ko-KR" altLang="en-US" sz="16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4" name="오른쪽 화살표 46"/>
          <p:cNvSpPr>
            <a:spLocks noChangeArrowheads="1"/>
          </p:cNvSpPr>
          <p:nvPr/>
        </p:nvSpPr>
        <p:spPr bwMode="auto">
          <a:xfrm rot="16200000">
            <a:off x="1953912" y="3378187"/>
            <a:ext cx="269264" cy="29312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5" name="오른쪽 화살표 47"/>
          <p:cNvSpPr>
            <a:spLocks noChangeArrowheads="1"/>
          </p:cNvSpPr>
          <p:nvPr/>
        </p:nvSpPr>
        <p:spPr bwMode="auto">
          <a:xfrm rot="13887806">
            <a:off x="2453178" y="4192843"/>
            <a:ext cx="374976" cy="329266"/>
          </a:xfrm>
          <a:prstGeom prst="rightArrow">
            <a:avLst>
              <a:gd name="adj1" fmla="val 50000"/>
              <a:gd name="adj2" fmla="val 50200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6" name="직사각형 44"/>
          <p:cNvSpPr>
            <a:spLocks noChangeArrowheads="1"/>
          </p:cNvSpPr>
          <p:nvPr/>
        </p:nvSpPr>
        <p:spPr bwMode="auto">
          <a:xfrm>
            <a:off x="2303369" y="4467177"/>
            <a:ext cx="1517837" cy="522213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chemeClr val="accent3"/>
                </a:solidFill>
                <a:latin typeface="Calibri" pitchFamily="34" charset="0"/>
                <a:ea typeface="맑은 고딕" pitchFamily="50" charset="-127"/>
              </a:rPr>
              <a:t>Translation </a:t>
            </a:r>
          </a:p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chemeClr val="accent3"/>
                </a:solidFill>
                <a:latin typeface="Calibri" pitchFamily="34" charset="0"/>
                <a:ea typeface="맑은 고딕" pitchFamily="50" charset="-127"/>
              </a:rPr>
              <a:t>Script </a:t>
            </a:r>
            <a:r>
              <a:rPr lang="en-US" altLang="ko-KR" sz="1600" b="0" kern="1200" dirty="0" smtClean="0">
                <a:solidFill>
                  <a:schemeClr val="accent3"/>
                </a:solidFill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600" b="0" kern="1200" dirty="0" smtClean="0">
                <a:latin typeface="Calibri" pitchFamily="34" charset="0"/>
                <a:ea typeface="맑은 고딕" pitchFamily="50" charset="-127"/>
              </a:rPr>
              <a:t>𝒯</a:t>
            </a:r>
            <a:endParaRPr lang="ko-KR" altLang="en-US" sz="1600" b="0" kern="1200" dirty="0"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7" name="직사각형 16"/>
          <p:cNvSpPr>
            <a:spLocks noChangeArrowheads="1"/>
          </p:cNvSpPr>
          <p:nvPr/>
        </p:nvSpPr>
        <p:spPr bwMode="auto">
          <a:xfrm>
            <a:off x="3339353" y="5085129"/>
            <a:ext cx="1447566" cy="706071"/>
          </a:xfrm>
          <a:prstGeom prst="rect">
            <a:avLst/>
          </a:prstGeom>
          <a:solidFill>
            <a:sysClr val="window" lastClr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Target program</a:t>
            </a: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9" name="타원 44"/>
          <p:cNvSpPr>
            <a:spLocks noChangeArrowheads="1"/>
          </p:cNvSpPr>
          <p:nvPr/>
        </p:nvSpPr>
        <p:spPr bwMode="auto">
          <a:xfrm>
            <a:off x="5013792" y="3659384"/>
            <a:ext cx="2758608" cy="905526"/>
          </a:xfrm>
          <a:prstGeom prst="ellipse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Automated Instrumentation</a:t>
            </a:r>
          </a:p>
        </p:txBody>
      </p:sp>
      <p:sp>
        <p:nvSpPr>
          <p:cNvPr id="28" name="TextBox 43"/>
          <p:cNvSpPr txBox="1">
            <a:spLocks noChangeArrowheads="1"/>
          </p:cNvSpPr>
          <p:nvPr/>
        </p:nvSpPr>
        <p:spPr bwMode="auto">
          <a:xfrm>
            <a:off x="5184200" y="3810000"/>
            <a:ext cx="683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200" b="0" kern="1200" dirty="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rPr>
              <a:t>𝒯</a:t>
            </a:r>
            <a:r>
              <a:rPr kumimoji="1" lang="en-US" altLang="ko-KR" sz="3200" b="0" kern="1200" baseline="30000" dirty="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rPr>
              <a:t>-1</a:t>
            </a:r>
            <a:endParaRPr kumimoji="1" lang="ko-KR" altLang="en-US" sz="3200" b="0" kern="1200" baseline="30000" dirty="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4" name="오른쪽 화살표 11"/>
          <p:cNvSpPr>
            <a:spLocks noChangeArrowheads="1"/>
          </p:cNvSpPr>
          <p:nvPr/>
        </p:nvSpPr>
        <p:spPr bwMode="auto">
          <a:xfrm rot="13565453">
            <a:off x="2732760" y="5090954"/>
            <a:ext cx="582409" cy="311197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6" name="오른쪽 화살표 11"/>
          <p:cNvSpPr>
            <a:spLocks noChangeArrowheads="1"/>
          </p:cNvSpPr>
          <p:nvPr/>
        </p:nvSpPr>
        <p:spPr bwMode="auto">
          <a:xfrm rot="20651098">
            <a:off x="3737214" y="4372558"/>
            <a:ext cx="1586466" cy="309156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lang="ko-KR" altLang="en-US" sz="1400" b="0" kern="1200">
              <a:solidFill>
                <a:srgbClr val="000000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8" name="직사각형 11"/>
          <p:cNvSpPr>
            <a:spLocks noChangeArrowheads="1"/>
          </p:cNvSpPr>
          <p:nvPr/>
        </p:nvSpPr>
        <p:spPr bwMode="auto">
          <a:xfrm>
            <a:off x="5555876" y="2057400"/>
            <a:ext cx="1170500" cy="584404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800" b="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OK</a:t>
            </a:r>
            <a:endParaRPr lang="en-US" altLang="ko-KR" sz="18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1295400" y="1981200"/>
            <a:ext cx="6904005" cy="1600200"/>
            <a:chOff x="1295400" y="1981200"/>
            <a:chExt cx="6904005" cy="1600200"/>
          </a:xfrm>
        </p:grpSpPr>
        <p:sp>
          <p:nvSpPr>
            <p:cNvPr id="31" name="모서리가 둥근 직사각형 30"/>
            <p:cNvSpPr/>
            <p:nvPr/>
          </p:nvSpPr>
          <p:spPr bwMode="auto">
            <a:xfrm>
              <a:off x="1295400" y="1981200"/>
              <a:ext cx="5715000" cy="1600200"/>
            </a:xfrm>
            <a:prstGeom prst="round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86600" y="2173069"/>
              <a:ext cx="11128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rgbClr val="FFC000"/>
                  </a:solidFill>
                  <a:latin typeface="Calibri" pitchFamily="34" charset="0"/>
                </a:rPr>
                <a:t>Model </a:t>
              </a:r>
            </a:p>
            <a:p>
              <a:pPr algn="ctr"/>
              <a:r>
                <a:rPr lang="en-US" altLang="ko-KR" sz="2000" dirty="0" smtClean="0">
                  <a:solidFill>
                    <a:srgbClr val="FFC000"/>
                  </a:solidFill>
                  <a:latin typeface="Calibri" pitchFamily="34" charset="0"/>
                </a:rPr>
                <a:t>checking</a:t>
              </a:r>
              <a:endParaRPr lang="ko-KR" altLang="en-US" sz="2000" dirty="0">
                <a:solidFill>
                  <a:srgbClr val="FFC000"/>
                </a:solidFill>
                <a:latin typeface="Calibri" pitchFamily="34" charset="0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4732716" y="2733681"/>
            <a:ext cx="2216121" cy="3478330"/>
            <a:chOff x="4732716" y="2733681"/>
            <a:chExt cx="2216121" cy="3478330"/>
          </a:xfrm>
        </p:grpSpPr>
        <p:sp>
          <p:nvSpPr>
            <p:cNvPr id="37" name="모서리가 둥근 직사각형 36"/>
            <p:cNvSpPr/>
            <p:nvPr/>
          </p:nvSpPr>
          <p:spPr bwMode="auto">
            <a:xfrm rot="17984230">
              <a:off x="3840637" y="3625760"/>
              <a:ext cx="3478330" cy="1694171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19800" y="5334000"/>
              <a:ext cx="929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  <a:latin typeface="Calibri" pitchFamily="34" charset="0"/>
                </a:rPr>
                <a:t>Testing</a:t>
              </a:r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685800" y="2610926"/>
            <a:ext cx="3013287" cy="3809529"/>
            <a:chOff x="685800" y="2610926"/>
            <a:chExt cx="3013287" cy="3809529"/>
          </a:xfrm>
        </p:grpSpPr>
        <p:sp>
          <p:nvSpPr>
            <p:cNvPr id="41" name="모서리가 둥근 직사각형 40"/>
            <p:cNvSpPr/>
            <p:nvPr/>
          </p:nvSpPr>
          <p:spPr bwMode="auto">
            <a:xfrm rot="18911048">
              <a:off x="2039938" y="2610926"/>
              <a:ext cx="1659149" cy="3809529"/>
            </a:xfrm>
            <a:prstGeom prst="round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5800" y="4495800"/>
              <a:ext cx="12634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rgbClr val="00B050"/>
                  </a:solidFill>
                  <a:latin typeface="Calibri" pitchFamily="34" charset="0"/>
                </a:rPr>
                <a:t>Model </a:t>
              </a:r>
            </a:p>
            <a:p>
              <a:pPr algn="ctr"/>
              <a:r>
                <a:rPr lang="en-US" altLang="ko-KR" sz="2000" dirty="0" smtClean="0">
                  <a:solidFill>
                    <a:srgbClr val="00B050"/>
                  </a:solidFill>
                  <a:latin typeface="Calibri" pitchFamily="34" charset="0"/>
                </a:rPr>
                <a:t>extraction</a:t>
              </a:r>
              <a:endParaRPr lang="ko-KR" altLang="en-US" sz="2000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오른쪽 화살표 76"/>
          <p:cNvSpPr>
            <a:spLocks noChangeArrowheads="1"/>
          </p:cNvSpPr>
          <p:nvPr/>
        </p:nvSpPr>
        <p:spPr bwMode="auto">
          <a:xfrm rot="13825094">
            <a:off x="704206" y="3541459"/>
            <a:ext cx="1164890" cy="246076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78" name="오른쪽 화살표 77"/>
          <p:cNvSpPr>
            <a:spLocks noChangeArrowheads="1"/>
          </p:cNvSpPr>
          <p:nvPr/>
        </p:nvSpPr>
        <p:spPr bwMode="auto">
          <a:xfrm rot="7936710">
            <a:off x="2796020" y="3515670"/>
            <a:ext cx="1164890" cy="246076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75712" cy="783193"/>
          </a:xfrm>
        </p:spPr>
        <p:txBody>
          <a:bodyPr/>
          <a:lstStyle/>
          <a:p>
            <a:r>
              <a:rPr lang="en-US" altLang="ko-KR" dirty="0" smtClean="0"/>
              <a:t>Traditional Model Checking </a:t>
            </a:r>
            <a:r>
              <a:rPr lang="en-US" altLang="ko-KR" dirty="0" err="1" smtClean="0"/>
              <a:t>v.s</a:t>
            </a:r>
            <a:r>
              <a:rPr lang="en-US" altLang="ko-KR" dirty="0" smtClean="0"/>
              <a:t>. MOKERT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4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11234" y="2665933"/>
            <a:ext cx="982855" cy="472327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Formal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Model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211234" y="1718469"/>
            <a:ext cx="1027756" cy="472327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Req.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Property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9" name="타원 8"/>
          <p:cNvSpPr>
            <a:spLocks noChangeArrowheads="1"/>
          </p:cNvSpPr>
          <p:nvPr/>
        </p:nvSpPr>
        <p:spPr bwMode="auto">
          <a:xfrm>
            <a:off x="1617836" y="1980873"/>
            <a:ext cx="1389105" cy="944654"/>
          </a:xfrm>
          <a:prstGeom prst="ellipse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Model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Checker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1" name="오른쪽 화살표 10"/>
          <p:cNvSpPr>
            <a:spLocks noChangeArrowheads="1"/>
          </p:cNvSpPr>
          <p:nvPr/>
        </p:nvSpPr>
        <p:spPr bwMode="auto">
          <a:xfrm rot="1289691">
            <a:off x="1300727" y="1920228"/>
            <a:ext cx="463034" cy="246077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2" name="오른쪽 화살표 11"/>
          <p:cNvSpPr>
            <a:spLocks noChangeArrowheads="1"/>
          </p:cNvSpPr>
          <p:nvPr/>
        </p:nvSpPr>
        <p:spPr bwMode="auto">
          <a:xfrm rot="19801912">
            <a:off x="1212797" y="2574489"/>
            <a:ext cx="463034" cy="246076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3" name="오른쪽 화살표 12"/>
          <p:cNvSpPr>
            <a:spLocks noChangeArrowheads="1"/>
          </p:cNvSpPr>
          <p:nvPr/>
        </p:nvSpPr>
        <p:spPr bwMode="auto">
          <a:xfrm rot="20299258">
            <a:off x="2952482" y="1921395"/>
            <a:ext cx="463035" cy="246076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14" name="오른쪽 화살표 13"/>
          <p:cNvSpPr>
            <a:spLocks noChangeArrowheads="1"/>
          </p:cNvSpPr>
          <p:nvPr/>
        </p:nvSpPr>
        <p:spPr bwMode="auto">
          <a:xfrm rot="1235185">
            <a:off x="2952482" y="2703941"/>
            <a:ext cx="463035" cy="246077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FFFF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pic>
        <p:nvPicPr>
          <p:cNvPr id="15" name="Picture 3" descr="C:\Documents and Settings\hongshin\Local Settings\Temporary Internet Files\Content.IE5\954NA86X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0486" y="2663122"/>
            <a:ext cx="791369" cy="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그룹 30"/>
          <p:cNvGrpSpPr>
            <a:grpSpLocks/>
          </p:cNvGrpSpPr>
          <p:nvPr/>
        </p:nvGrpSpPr>
        <p:grpSpPr bwMode="auto">
          <a:xfrm>
            <a:off x="76200" y="3165904"/>
            <a:ext cx="1198679" cy="1406890"/>
            <a:chOff x="586010" y="3480002"/>
            <a:chExt cx="2034271" cy="2116663"/>
          </a:xfrm>
        </p:grpSpPr>
        <p:pic>
          <p:nvPicPr>
            <p:cNvPr id="22" name="Picture 2" descr="C:\Documents and Settings\hongshin\Local Settings\Temporary Internet Files\Content.IE5\ADYJQ5GH\MCj043394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91530" y="3480002"/>
              <a:ext cx="1428751" cy="1428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0"/>
            <p:cNvSpPr txBox="1">
              <a:spLocks noChangeArrowheads="1"/>
            </p:cNvSpPr>
            <p:nvPr/>
          </p:nvSpPr>
          <p:spPr bwMode="auto">
            <a:xfrm>
              <a:off x="586010" y="4809629"/>
              <a:ext cx="1891213" cy="787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맑은 고딕" pitchFamily="50" charset="-127"/>
                </a:rPr>
                <a:t>Manual modeling</a:t>
              </a:r>
            </a:p>
          </p:txBody>
        </p:sp>
      </p:grpSp>
      <p:pic>
        <p:nvPicPr>
          <p:cNvPr id="18" name="Picture 2" descr="C:\Documents and Settings\hongshin\Local Settings\Temporary Internet Files\Content.IE5\ADYJQ5GH\MCj0433941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8501" y="3023056"/>
            <a:ext cx="841882" cy="104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3254514" y="4023001"/>
            <a:ext cx="926071" cy="5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Manual Analysis</a:t>
            </a:r>
            <a:endParaRPr kumimoji="1" lang="ko-KR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0" name="직사각형 16"/>
          <p:cNvSpPr>
            <a:spLocks noChangeArrowheads="1"/>
          </p:cNvSpPr>
          <p:nvPr/>
        </p:nvSpPr>
        <p:spPr bwMode="auto">
          <a:xfrm>
            <a:off x="1719002" y="3737302"/>
            <a:ext cx="1144004" cy="561860"/>
          </a:xfrm>
          <a:prstGeom prst="rect">
            <a:avLst/>
          </a:prstGeom>
          <a:solidFill>
            <a:sysClr val="window" lastClr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Target program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21" name="직사각형 11"/>
          <p:cNvSpPr>
            <a:spLocks noChangeArrowheads="1"/>
          </p:cNvSpPr>
          <p:nvPr/>
        </p:nvSpPr>
        <p:spPr bwMode="auto">
          <a:xfrm>
            <a:off x="3437968" y="2629586"/>
            <a:ext cx="926070" cy="464895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Error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rPr>
              <a:t>Trace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맑은 고딕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/>
        </p:nvGraphicFramePr>
        <p:xfrm>
          <a:off x="761999" y="5029200"/>
          <a:ext cx="7924801" cy="1264574"/>
        </p:xfrm>
        <a:graphic>
          <a:graphicData uri="http://schemas.openxmlformats.org/drawingml/2006/table">
            <a:tbl>
              <a:tblPr firstRow="1" bandRow="1"/>
              <a:tblGrid>
                <a:gridCol w="1637356"/>
                <a:gridCol w="2881746"/>
                <a:gridCol w="3405699"/>
              </a:tblGrid>
              <a:tr h="25977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b="0" dirty="0" smtClean="0">
                          <a:latin typeface="Calibri" pitchFamily="34" charset="0"/>
                        </a:rPr>
                        <a:t>Traditional</a:t>
                      </a:r>
                      <a:r>
                        <a:rPr lang="en-US" altLang="ko-KR" sz="1400" b="0" baseline="0" dirty="0" smtClean="0">
                          <a:latin typeface="Calibri" pitchFamily="34" charset="0"/>
                        </a:rPr>
                        <a:t> model checking</a:t>
                      </a:r>
                      <a:endParaRPr lang="ko-KR" altLang="en-US" sz="14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b="0" dirty="0" smtClean="0">
                          <a:latin typeface="Calibri" pitchFamily="34" charset="0"/>
                        </a:rPr>
                        <a:t>MOKERT framework</a:t>
                      </a:r>
                      <a:endParaRPr lang="ko-KR" altLang="en-US" sz="14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4161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latin typeface="Calibri" pitchFamily="34" charset="0"/>
                        </a:rPr>
                        <a:t>Modeling </a:t>
                      </a:r>
                      <a:endParaRPr lang="ko-KR" alt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Manual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(Semi) Automatic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4161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latin typeface="Calibri" pitchFamily="34" charset="0"/>
                        </a:rPr>
                        <a:t>Counter example analysis</a:t>
                      </a:r>
                      <a:endParaRPr lang="ko-KR" alt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Manual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Automatic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6" name="직사각형 11"/>
          <p:cNvSpPr>
            <a:spLocks noChangeArrowheads="1"/>
          </p:cNvSpPr>
          <p:nvPr/>
        </p:nvSpPr>
        <p:spPr bwMode="auto">
          <a:xfrm>
            <a:off x="3429000" y="1745456"/>
            <a:ext cx="925512" cy="465138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600" b="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OK</a:t>
            </a:r>
            <a:endParaRPr lang="en-US" altLang="ko-KR" sz="1600" b="0" kern="12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4495800" y="1600994"/>
            <a:ext cx="4572000" cy="2971800"/>
            <a:chOff x="4495800" y="1828800"/>
            <a:chExt cx="4572000" cy="2971800"/>
          </a:xfrm>
        </p:grpSpPr>
        <p:sp>
          <p:nvSpPr>
            <p:cNvPr id="51" name="오른쪽 화살표 13"/>
            <p:cNvSpPr>
              <a:spLocks noChangeArrowheads="1"/>
            </p:cNvSpPr>
            <p:nvPr/>
          </p:nvSpPr>
          <p:spPr bwMode="auto">
            <a:xfrm rot="7165325">
              <a:off x="6882652" y="3626561"/>
              <a:ext cx="1822121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grpSp>
          <p:nvGrpSpPr>
            <p:cNvPr id="53" name="그룹 30"/>
            <p:cNvGrpSpPr>
              <a:grpSpLocks/>
            </p:cNvGrpSpPr>
            <p:nvPr/>
          </p:nvGrpSpPr>
          <p:grpSpPr bwMode="auto">
            <a:xfrm>
              <a:off x="4495800" y="3461034"/>
              <a:ext cx="1357312" cy="1301069"/>
              <a:chOff x="464792" y="3480002"/>
              <a:chExt cx="2303121" cy="1956127"/>
            </a:xfrm>
          </p:grpSpPr>
          <p:pic>
            <p:nvPicPr>
              <p:cNvPr id="71" name="Picture 2" descr="C:\Documents and Settings\hongshin\Local Settings\Temporary Internet Files\Content.IE5\ADYJQ5GH\MCj04339410000[1]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86010" y="3480002"/>
                <a:ext cx="1428752" cy="1428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" name="TextBox 20"/>
              <p:cNvSpPr txBox="1">
                <a:spLocks noChangeArrowheads="1"/>
              </p:cNvSpPr>
              <p:nvPr/>
            </p:nvSpPr>
            <p:spPr bwMode="auto">
              <a:xfrm>
                <a:off x="464792" y="4649092"/>
                <a:ext cx="2303121" cy="78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ko-KR" sz="1400" b="0" kern="1200" dirty="0">
                    <a:solidFill>
                      <a:srgbClr val="000000"/>
                    </a:solidFill>
                    <a:latin typeface="Calibri" pitchFamily="34" charset="0"/>
                    <a:ea typeface="맑은 고딕" pitchFamily="50" charset="-127"/>
                  </a:rPr>
                  <a:t>Manual Script Writing</a:t>
                </a:r>
              </a:p>
            </p:txBody>
          </p:sp>
        </p:grpSp>
        <p:sp>
          <p:nvSpPr>
            <p:cNvPr id="54" name="직사각형 7"/>
            <p:cNvSpPr>
              <a:spLocks noChangeArrowheads="1"/>
            </p:cNvSpPr>
            <p:nvPr/>
          </p:nvSpPr>
          <p:spPr bwMode="auto">
            <a:xfrm>
              <a:off x="4700286" y="2419636"/>
              <a:ext cx="1062039" cy="473075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Formal</a:t>
              </a:r>
            </a:p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Model</a:t>
              </a:r>
              <a:endParaRPr lang="ko-KR" altLang="en-US" sz="14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55" name="직사각형 8"/>
            <p:cNvSpPr>
              <a:spLocks noChangeArrowheads="1"/>
            </p:cNvSpPr>
            <p:nvPr/>
          </p:nvSpPr>
          <p:spPr bwMode="auto">
            <a:xfrm>
              <a:off x="4702175" y="1905286"/>
              <a:ext cx="1028700" cy="412750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 smtClean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Req.</a:t>
              </a:r>
              <a:endParaRPr lang="en-US" altLang="ko-KR" sz="14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Property</a:t>
              </a:r>
              <a:endParaRPr lang="ko-KR" altLang="en-US" sz="14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56" name="타원 9"/>
            <p:cNvSpPr>
              <a:spLocks noChangeArrowheads="1"/>
            </p:cNvSpPr>
            <p:nvPr/>
          </p:nvSpPr>
          <p:spPr bwMode="auto">
            <a:xfrm>
              <a:off x="6108700" y="1919573"/>
              <a:ext cx="1435100" cy="944563"/>
            </a:xfrm>
            <a:prstGeom prst="ellipse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600" b="0" kern="1200" dirty="0" smtClean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Spin</a:t>
              </a:r>
              <a:endPara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57" name="오른쪽 화살표 10"/>
            <p:cNvSpPr>
              <a:spLocks noChangeArrowheads="1"/>
            </p:cNvSpPr>
            <p:nvPr/>
          </p:nvSpPr>
          <p:spPr bwMode="auto">
            <a:xfrm rot="1289691">
              <a:off x="5738813" y="2067211"/>
              <a:ext cx="463550" cy="246062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58" name="오른쪽 화살표 11"/>
            <p:cNvSpPr>
              <a:spLocks noChangeArrowheads="1"/>
            </p:cNvSpPr>
            <p:nvPr/>
          </p:nvSpPr>
          <p:spPr bwMode="auto">
            <a:xfrm rot="19801912">
              <a:off x="5740400" y="2519648"/>
              <a:ext cx="463550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59" name="오른쪽 화살표 12"/>
            <p:cNvSpPr>
              <a:spLocks noChangeArrowheads="1"/>
            </p:cNvSpPr>
            <p:nvPr/>
          </p:nvSpPr>
          <p:spPr bwMode="auto">
            <a:xfrm rot="20299258">
              <a:off x="7443788" y="2037048"/>
              <a:ext cx="463550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0" name="오른쪽 화살표 13"/>
            <p:cNvSpPr>
              <a:spLocks noChangeArrowheads="1"/>
            </p:cNvSpPr>
            <p:nvPr/>
          </p:nvSpPr>
          <p:spPr bwMode="auto">
            <a:xfrm rot="1235185">
              <a:off x="7443788" y="2564098"/>
              <a:ext cx="463550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2" name="직사각형 11"/>
            <p:cNvSpPr>
              <a:spLocks noChangeArrowheads="1"/>
            </p:cNvSpPr>
            <p:nvPr/>
          </p:nvSpPr>
          <p:spPr bwMode="auto">
            <a:xfrm>
              <a:off x="7929563" y="2491073"/>
              <a:ext cx="925512" cy="465138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6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Error</a:t>
              </a:r>
            </a:p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6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Trace</a:t>
              </a:r>
              <a:endParaRPr lang="ko-KR" altLang="en-US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3" name="타원 35"/>
            <p:cNvSpPr>
              <a:spLocks noChangeArrowheads="1"/>
            </p:cNvSpPr>
            <p:nvPr/>
          </p:nvSpPr>
          <p:spPr bwMode="auto">
            <a:xfrm>
              <a:off x="4924425" y="3032411"/>
              <a:ext cx="1400175" cy="555625"/>
            </a:xfrm>
            <a:prstGeom prst="ellipse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 smtClean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Modex</a:t>
              </a:r>
              <a:endParaRPr lang="ko-KR" altLang="en-US" sz="14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4" name="오른쪽 화살표 46"/>
            <p:cNvSpPr>
              <a:spLocks noChangeArrowheads="1"/>
            </p:cNvSpPr>
            <p:nvPr/>
          </p:nvSpPr>
          <p:spPr bwMode="auto">
            <a:xfrm rot="16200000">
              <a:off x="5076032" y="2880804"/>
              <a:ext cx="214312" cy="23177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5" name="오른쪽 화살표 47"/>
            <p:cNvSpPr>
              <a:spLocks noChangeArrowheads="1"/>
            </p:cNvSpPr>
            <p:nvPr/>
          </p:nvSpPr>
          <p:spPr bwMode="auto">
            <a:xfrm rot="13887806">
              <a:off x="5470525" y="3529298"/>
              <a:ext cx="298450" cy="260350"/>
            </a:xfrm>
            <a:prstGeom prst="rightArrow">
              <a:avLst>
                <a:gd name="adj1" fmla="val 50000"/>
                <a:gd name="adj2" fmla="val 50200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6" name="직사각형 44"/>
            <p:cNvSpPr>
              <a:spLocks noChangeArrowheads="1"/>
            </p:cNvSpPr>
            <p:nvPr/>
          </p:nvSpPr>
          <p:spPr bwMode="auto">
            <a:xfrm>
              <a:off x="5353050" y="3746786"/>
              <a:ext cx="1200150" cy="415639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chemeClr val="accent3"/>
                  </a:solidFill>
                  <a:latin typeface="Calibri" pitchFamily="34" charset="0"/>
                  <a:ea typeface="맑은 고딕" pitchFamily="50" charset="-127"/>
                </a:rPr>
                <a:t>Translation </a:t>
              </a:r>
            </a:p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chemeClr val="accent3"/>
                  </a:solidFill>
                  <a:latin typeface="Calibri" pitchFamily="34" charset="0"/>
                  <a:ea typeface="맑은 고딕" pitchFamily="50" charset="-127"/>
                </a:rPr>
                <a:t>Script </a:t>
              </a:r>
              <a:r>
                <a:rPr lang="en-US" altLang="ko-KR" sz="1400" b="0" kern="1200" dirty="0">
                  <a:latin typeface="Calibri" pitchFamily="34" charset="0"/>
                  <a:ea typeface="맑은 고딕" pitchFamily="50" charset="-127"/>
                </a:rPr>
                <a:t>𝒯</a:t>
              </a:r>
              <a:endParaRPr lang="ko-KR" altLang="en-US" sz="1400" b="0" kern="1200" dirty="0"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7" name="직사각형 16"/>
            <p:cNvSpPr>
              <a:spLocks noChangeArrowheads="1"/>
            </p:cNvSpPr>
            <p:nvPr/>
          </p:nvSpPr>
          <p:spPr bwMode="auto">
            <a:xfrm>
              <a:off x="6172200" y="4238625"/>
              <a:ext cx="1144587" cy="561975"/>
            </a:xfrm>
            <a:prstGeom prst="rect">
              <a:avLst/>
            </a:prstGeom>
            <a:solidFill>
              <a:sysClr val="window" lastClr="FFFFFF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맑은 고딕" pitchFamily="50" charset="-127"/>
                </a:rPr>
                <a:t>Target program</a:t>
              </a:r>
              <a:endParaRPr kumimoji="0" lang="ko-KR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8" name="TextBox 43"/>
            <p:cNvSpPr txBox="1">
              <a:spLocks noChangeArrowheads="1"/>
            </p:cNvSpPr>
            <p:nvPr/>
          </p:nvSpPr>
          <p:spPr bwMode="auto">
            <a:xfrm>
              <a:off x="6567488" y="3361023"/>
              <a:ext cx="638316" cy="523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800" b="0" kern="1200">
                  <a:solidFill>
                    <a:srgbClr val="000000"/>
                  </a:solidFill>
                  <a:latin typeface="Calibri" pitchFamily="34" charset="0"/>
                  <a:ea typeface="맑은 고딕" pitchFamily="50" charset="-127"/>
                </a:rPr>
                <a:t>𝒯</a:t>
              </a:r>
              <a:r>
                <a:rPr kumimoji="1" lang="en-US" altLang="ko-KR" sz="2800" b="0" kern="1200" baseline="30000">
                  <a:solidFill>
                    <a:srgbClr val="000000"/>
                  </a:solidFill>
                  <a:latin typeface="Calibri" pitchFamily="34" charset="0"/>
                  <a:ea typeface="맑은 고딕" pitchFamily="50" charset="-127"/>
                </a:rPr>
                <a:t>-1</a:t>
              </a:r>
              <a:endParaRPr kumimoji="1" lang="ko-KR" altLang="en-US" sz="2800" b="0" kern="1200" baseline="300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69" name="타원 44"/>
            <p:cNvSpPr>
              <a:spLocks noChangeArrowheads="1"/>
            </p:cNvSpPr>
            <p:nvPr/>
          </p:nvSpPr>
          <p:spPr bwMode="auto">
            <a:xfrm>
              <a:off x="7496175" y="3103848"/>
              <a:ext cx="1571625" cy="720725"/>
            </a:xfrm>
            <a:prstGeom prst="ellipse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400" b="0" kern="1200" dirty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Automated Instrumentation</a:t>
              </a:r>
            </a:p>
          </p:txBody>
        </p:sp>
        <p:pic>
          <p:nvPicPr>
            <p:cNvPr id="70" name="Picture 3" descr="C:\Documents and Settings\hongshin\Local Settings\Temporary Internet Files\Content.IE5\954NA86X\MCj0431616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458200" y="3543586"/>
              <a:ext cx="609600" cy="56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오른쪽 화살표 11"/>
            <p:cNvSpPr>
              <a:spLocks noChangeArrowheads="1"/>
            </p:cNvSpPr>
            <p:nvPr/>
          </p:nvSpPr>
          <p:spPr bwMode="auto">
            <a:xfrm rot="13565453">
              <a:off x="5691048" y="4244074"/>
              <a:ext cx="463550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74" name="오른쪽 화살표 11"/>
            <p:cNvSpPr>
              <a:spLocks noChangeArrowheads="1"/>
            </p:cNvSpPr>
            <p:nvPr/>
          </p:nvSpPr>
          <p:spPr bwMode="auto">
            <a:xfrm rot="20651098">
              <a:off x="6486788" y="3671477"/>
              <a:ext cx="1254415" cy="246063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FF"/>
            </a:solidFill>
            <a:ln w="25400" algn="ctr">
              <a:solidFill>
                <a:srgbClr val="9BBB5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lang="ko-KR" altLang="en-US" b="0" kern="1200">
                <a:solidFill>
                  <a:srgbClr val="000000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sp>
          <p:nvSpPr>
            <p:cNvPr id="75" name="직사각형 11"/>
            <p:cNvSpPr>
              <a:spLocks noChangeArrowheads="1"/>
            </p:cNvSpPr>
            <p:nvPr/>
          </p:nvSpPr>
          <p:spPr bwMode="auto">
            <a:xfrm>
              <a:off x="7924800" y="1828800"/>
              <a:ext cx="925512" cy="465138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600" b="0" dirty="0" smtClean="0">
                  <a:solidFill>
                    <a:srgbClr val="FFFFFF"/>
                  </a:solidFill>
                  <a:latin typeface="Calibri" pitchFamily="34" charset="0"/>
                  <a:ea typeface="맑은 고딕" pitchFamily="50" charset="-127"/>
                </a:rPr>
                <a:t>OK</a:t>
              </a:r>
              <a:endParaRPr lang="en-US" altLang="ko-KR" sz="1600" b="0" kern="1200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endParaRPr>
            </a:p>
          </p:txBody>
        </p:sp>
        <p:pic>
          <p:nvPicPr>
            <p:cNvPr id="83" name="Picture 3" descr="C:\Documents and Settings\hongshin\Local Settings\Temporary Internet Files\Content.IE5\954NA86X\MCj0431616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53200" y="2590800"/>
              <a:ext cx="609600" cy="56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3" descr="C:\Documents and Settings\hongshin\Local Settings\Temporary Internet Files\Content.IE5\954NA86X\MCj0431616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43600" y="3048000"/>
              <a:ext cx="609600" cy="56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6" name="직선 연결선 85"/>
          <p:cNvCxnSpPr/>
          <p:nvPr/>
        </p:nvCxnSpPr>
        <p:spPr bwMode="auto">
          <a:xfrm rot="5400000">
            <a:off x="2971006" y="3124200"/>
            <a:ext cx="3048794" cy="79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28600"/>
            <a:ext cx="8624887" cy="777875"/>
          </a:xfrm>
        </p:spPr>
        <p:txBody>
          <a:bodyPr/>
          <a:lstStyle/>
          <a:p>
            <a:r>
              <a:rPr lang="en-US" altLang="ko-KR" dirty="0" smtClean="0"/>
              <a:t>Model Extraction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255713"/>
            <a:ext cx="5257800" cy="1868487"/>
          </a:xfrm>
        </p:spPr>
        <p:txBody>
          <a:bodyPr/>
          <a:lstStyle/>
          <a:p>
            <a:r>
              <a:rPr lang="en-US" altLang="ko-KR" sz="1800" dirty="0" smtClean="0">
                <a:cs typeface="Arial" pitchFamily="34" charset="0"/>
              </a:rPr>
              <a:t>Similarity between C and Promela </a:t>
            </a:r>
          </a:p>
          <a:p>
            <a:pPr lvl="1"/>
            <a:r>
              <a:rPr lang="en-US" altLang="ko-KR" sz="1600" dirty="0" smtClean="0">
                <a:cs typeface="Arial" pitchFamily="34" charset="0"/>
              </a:rPr>
              <a:t>Control statements (if, </a:t>
            </a:r>
            <a:r>
              <a:rPr lang="en-US" altLang="ko-KR" sz="1600" dirty="0" err="1" smtClean="0">
                <a:cs typeface="Arial" pitchFamily="34" charset="0"/>
              </a:rPr>
              <a:t>goto</a:t>
            </a:r>
            <a:r>
              <a:rPr lang="en-US" altLang="ko-KR" sz="1600" dirty="0" smtClean="0">
                <a:cs typeface="Arial" pitchFamily="34" charset="0"/>
              </a:rPr>
              <a:t>, loop)</a:t>
            </a:r>
          </a:p>
          <a:p>
            <a:pPr lvl="1"/>
            <a:r>
              <a:rPr lang="en-US" altLang="ko-KR" sz="1600" dirty="0" smtClean="0">
                <a:cs typeface="Arial" pitchFamily="34" charset="0"/>
              </a:rPr>
              <a:t>Support complex data structures (array, </a:t>
            </a:r>
            <a:r>
              <a:rPr lang="en-US" altLang="ko-KR" sz="1600" dirty="0" err="1" smtClean="0">
                <a:cs typeface="Arial" pitchFamily="34" charset="0"/>
              </a:rPr>
              <a:t>typedef</a:t>
            </a:r>
            <a:r>
              <a:rPr lang="en-US" altLang="ko-KR" sz="1600" dirty="0" smtClean="0">
                <a:cs typeface="Arial" pitchFamily="34" charset="0"/>
              </a:rPr>
              <a:t>)</a:t>
            </a:r>
          </a:p>
          <a:p>
            <a:pPr lvl="0">
              <a:defRPr/>
            </a:pPr>
            <a:r>
              <a:rPr lang="en-US" altLang="ko-KR" sz="1800" dirty="0" smtClean="0"/>
              <a:t>Without a translation script</a:t>
            </a:r>
          </a:p>
          <a:p>
            <a:pPr lvl="1">
              <a:defRPr/>
            </a:pPr>
            <a:r>
              <a:rPr lang="en-US" altLang="ko-KR" sz="1600" b="0" dirty="0" smtClean="0"/>
              <a:t>C control statements are automatically translated</a:t>
            </a:r>
          </a:p>
          <a:p>
            <a:pPr lvl="1">
              <a:defRPr/>
            </a:pPr>
            <a:r>
              <a:rPr lang="en-US" altLang="ko-KR" sz="1600" b="0" dirty="0" smtClean="0"/>
              <a:t>Others C statements are embedded into a </a:t>
            </a:r>
            <a:r>
              <a:rPr lang="en-US" altLang="ko-KR" sz="1600" b="0" dirty="0" err="1" smtClean="0"/>
              <a:t>promela</a:t>
            </a:r>
            <a:r>
              <a:rPr lang="en-US" altLang="ko-KR" sz="1600" b="0" dirty="0" smtClean="0"/>
              <a:t>   model using </a:t>
            </a:r>
            <a:r>
              <a:rPr lang="en-US" altLang="ko-KR" sz="1600" b="0" dirty="0" err="1" smtClean="0"/>
              <a:t>c_expr</a:t>
            </a:r>
            <a:r>
              <a:rPr lang="en-US" altLang="ko-KR" sz="1600" b="0" dirty="0" smtClean="0"/>
              <a:t>{…} and </a:t>
            </a:r>
            <a:r>
              <a:rPr lang="en-US" altLang="ko-KR" sz="1600" b="0" dirty="0" err="1" smtClean="0"/>
              <a:t>c_code</a:t>
            </a:r>
            <a:r>
              <a:rPr lang="en-US" altLang="ko-KR" sz="1600" b="0" dirty="0" smtClean="0"/>
              <a:t>{…}</a:t>
            </a:r>
            <a:endParaRPr lang="ko-KR" altLang="en-US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5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228600" y="3629610"/>
            <a:ext cx="4343400" cy="182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68:   do {			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69:       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spin_unlock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(&amp;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proc_subdir_lock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);	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70:	     if (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filldir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(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dirent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, de-&gt;name, de-&gt;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namelen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,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	       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filp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-&gt;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f_pos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, de-&gt;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low_ino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, de-&gt;mode &gt;&gt; 12) &lt; 0 )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71:	       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goto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 out;		 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72:	     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spin_lock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(&amp;</a:t>
            </a:r>
            <a:r>
              <a:rPr kumimoji="0" lang="en-US" altLang="ko-KR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proc_subdir_lock</a:t>
            </a: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);	 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	     …		                 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77:    }  while (de);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ko-KR" sz="1300" b="0" dirty="0" smtClean="0">
              <a:solidFill>
                <a:sysClr val="windowText" lastClr="000000"/>
              </a:solidFill>
              <a:latin typeface="Calibri" pitchFamily="34" charset="0"/>
              <a:ea typeface="맑은 고딕"/>
              <a:cs typeface="Arial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	</a:t>
            </a:r>
            <a:r>
              <a:rPr kumimoji="0" lang="en-US" altLang="ko-KR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			 			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맑은 고딕"/>
                <a:cs typeface="Arial" charset="0"/>
              </a:rPr>
              <a:t> 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1447800" y="3346846"/>
            <a:ext cx="2071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latinLnBrk="1"/>
            <a:r>
              <a:rPr lang="en-US" altLang="ko-KR" sz="1400" b="1" kern="1200" dirty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    </a:t>
            </a:r>
            <a:r>
              <a:rPr lang="en-US" altLang="ko-KR" sz="1400" b="1" kern="1200" dirty="0" smtClean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Target C </a:t>
            </a:r>
            <a:r>
              <a:rPr lang="en-US" altLang="ko-KR" sz="1400" b="1" kern="1200" dirty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code</a:t>
            </a:r>
            <a:endParaRPr lang="ko-KR" altLang="en-US" sz="1400" b="1" kern="1200" dirty="0">
              <a:solidFill>
                <a:prstClr val="black"/>
              </a:solidFill>
              <a:latin typeface="Calibri" pitchFamily="34" charset="0"/>
              <a:ea typeface="HY강B" pitchFamily="18" charset="-127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6138871" y="3349823"/>
            <a:ext cx="17859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latinLnBrk="1"/>
            <a:r>
              <a:rPr lang="en-US" altLang="ko-KR" sz="1400" b="1" kern="1200" dirty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    </a:t>
            </a:r>
            <a:r>
              <a:rPr lang="en-US" altLang="ko-KR" sz="1400" b="1" kern="1200" dirty="0" err="1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Promela</a:t>
            </a:r>
            <a:r>
              <a:rPr lang="en-US" altLang="ko-KR" sz="1400" b="1" kern="1200" dirty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 code</a:t>
            </a:r>
            <a:endParaRPr lang="ko-KR" altLang="en-US" sz="1400" b="1" kern="1200" dirty="0">
              <a:solidFill>
                <a:prstClr val="black"/>
              </a:solidFill>
              <a:latin typeface="Calibri" pitchFamily="34" charset="0"/>
              <a:ea typeface="HY강B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724400" y="3629610"/>
            <a:ext cx="4191000" cy="18567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123: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do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	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124: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::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		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125: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300" b="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spin_unlock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(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proc_subdir_lock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);  /* 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line 69 */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126: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300" b="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if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	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127: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:: 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false;  /* line 70 */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128: 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   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goto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out; 	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129: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:: 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else;   /* line 72 */	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130: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fi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;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131: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spin_lock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(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proc_subdir_lock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); /* line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72 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*/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          …</a:t>
            </a:r>
          </a:p>
          <a:p>
            <a:pPr algn="l" rtl="0" latinLnBrk="1">
              <a:lnSpc>
                <a:spcPct val="80000"/>
              </a:lnSpc>
            </a:pP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137</a:t>
            </a:r>
            <a:r>
              <a:rPr lang="en-US" altLang="ko-KR" sz="1300" b="0" kern="1200" dirty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:  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300" b="0" kern="1200" dirty="0" err="1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od</a:t>
            </a:r>
            <a:r>
              <a:rPr lang="en-US" altLang="ko-KR" sz="1300" b="0" kern="1200" dirty="0" smtClean="0">
                <a:solidFill>
                  <a:prstClr val="black"/>
                </a:solidFill>
                <a:latin typeface="Calibri" pitchFamily="34" charset="0"/>
                <a:ea typeface="맑은 고딕"/>
                <a:cs typeface="Arial" pitchFamily="34" charset="0"/>
              </a:rPr>
              <a:t>;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600200" y="5623560"/>
          <a:ext cx="6172200" cy="853440"/>
        </p:xfrm>
        <a:graphic>
          <a:graphicData uri="http://schemas.openxmlformats.org/drawingml/2006/table">
            <a:tbl>
              <a:tblPr/>
              <a:tblGrid>
                <a:gridCol w="2813796"/>
                <a:gridCol w="3358404"/>
              </a:tblGrid>
              <a:tr h="16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Patterns in C code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Corresponding Promela code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spin_unlock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(&amp;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proc_subdir_lock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);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spin_unlock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proc_subdir_lock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filldir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dirent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… 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false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spin_lock(&amp;proc_subdir_lock);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spin_lock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proc_subdir_lock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pitchFamily="50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pitchFamily="50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457200" y="56388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latinLnBrk="1"/>
            <a:r>
              <a:rPr lang="en-US" altLang="ko-KR" sz="1400" dirty="0" smtClean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Translation </a:t>
            </a:r>
          </a:p>
          <a:p>
            <a:pPr algn="ctr" rtl="0" latinLnBrk="1"/>
            <a:r>
              <a:rPr lang="en-US" altLang="ko-KR" sz="1400" dirty="0" smtClean="0">
                <a:solidFill>
                  <a:prstClr val="black"/>
                </a:solidFill>
                <a:latin typeface="Calibri" pitchFamily="34" charset="0"/>
                <a:ea typeface="HY강B" pitchFamily="18" charset="-127"/>
              </a:rPr>
              <a:t>table</a:t>
            </a:r>
            <a:endParaRPr lang="ko-KR" altLang="en-US" sz="1400" b="1" kern="1200" dirty="0">
              <a:solidFill>
                <a:prstClr val="black"/>
              </a:solidFill>
              <a:latin typeface="Calibri" pitchFamily="34" charset="0"/>
              <a:ea typeface="HY강B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228600" y="3858210"/>
            <a:ext cx="8686800" cy="2208762"/>
            <a:chOff x="228600" y="3858210"/>
            <a:chExt cx="8686800" cy="2208762"/>
          </a:xfrm>
        </p:grpSpPr>
        <p:sp>
          <p:nvSpPr>
            <p:cNvPr id="23" name="모서리가 둥근 직사각형 22"/>
            <p:cNvSpPr/>
            <p:nvPr/>
          </p:nvSpPr>
          <p:spPr bwMode="auto">
            <a:xfrm>
              <a:off x="228600" y="3858210"/>
              <a:ext cx="4343400" cy="209552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 bwMode="auto">
            <a:xfrm>
              <a:off x="1524000" y="5838372"/>
              <a:ext cx="6324600" cy="228600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 bwMode="auto">
            <a:xfrm>
              <a:off x="4724400" y="3934410"/>
              <a:ext cx="4191000" cy="228600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</p:grpSp>
      <p:sp>
        <p:nvSpPr>
          <p:cNvPr id="14" name="내용 개체 틀 2"/>
          <p:cNvSpPr txBox="1">
            <a:spLocks/>
          </p:cNvSpPr>
          <p:nvPr/>
        </p:nvSpPr>
        <p:spPr bwMode="auto">
          <a:xfrm>
            <a:off x="5334000" y="1219200"/>
            <a:ext cx="3810000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Modex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ko-KR" altLang="en-US" sz="1800" kern="0" dirty="0" smtClean="0">
                <a:solidFill>
                  <a:schemeClr val="accent2"/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ko-KR" sz="1800" kern="0" dirty="0" smtClean="0">
                <a:solidFill>
                  <a:schemeClr val="accent2"/>
                </a:solidFill>
                <a:latin typeface="Calibri" pitchFamily="34" charset="0"/>
                <a:ea typeface="+mn-ea"/>
              </a:rPr>
              <a:t>translate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C program into a </a:t>
            </a: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Promela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model based on a translation script 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ko-KR" sz="1600" kern="0" dirty="0" smtClean="0">
                <a:solidFill>
                  <a:schemeClr val="accent2"/>
                </a:solidFill>
                <a:latin typeface="Calibri" pitchFamily="34" charset="0"/>
                <a:ea typeface="+mn-ea"/>
              </a:rPr>
              <a:t>-      </a:t>
            </a:r>
            <a:r>
              <a:rPr lang="en-US" altLang="ko-KR" sz="1600" b="0" dirty="0" smtClean="0">
                <a:latin typeface="Calibri" pitchFamily="34" charset="0"/>
                <a:cs typeface="Arial" pitchFamily="34" charset="0"/>
              </a:rPr>
              <a:t>A translation script consists of translation tables for functions and an environment model</a:t>
            </a: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228600" y="4038600"/>
            <a:ext cx="8686800" cy="2209800"/>
            <a:chOff x="228600" y="4038600"/>
            <a:chExt cx="8686800" cy="2209800"/>
          </a:xfrm>
        </p:grpSpPr>
        <p:sp>
          <p:nvSpPr>
            <p:cNvPr id="19" name="모서리가 둥근 직사각형 18"/>
            <p:cNvSpPr/>
            <p:nvPr/>
          </p:nvSpPr>
          <p:spPr bwMode="auto">
            <a:xfrm>
              <a:off x="228600" y="4038600"/>
              <a:ext cx="4343400" cy="381000"/>
            </a:xfrm>
            <a:prstGeom prst="roundRect">
              <a:avLst/>
            </a:prstGeom>
            <a:noFill/>
            <a:ln w="19050" cap="flat" cmpd="sng" algn="ctr">
              <a:solidFill>
                <a:srgbClr val="3333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 bwMode="auto">
            <a:xfrm>
              <a:off x="4724400" y="4267200"/>
              <a:ext cx="4191000" cy="228600"/>
            </a:xfrm>
            <a:prstGeom prst="roundRect">
              <a:avLst/>
            </a:prstGeom>
            <a:noFill/>
            <a:ln w="19050" cap="flat" cmpd="sng" algn="ctr">
              <a:solidFill>
                <a:srgbClr val="3333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 bwMode="auto">
            <a:xfrm>
              <a:off x="1524000" y="6096000"/>
              <a:ext cx="6324600" cy="152400"/>
            </a:xfrm>
            <a:prstGeom prst="roundRect">
              <a:avLst/>
            </a:prstGeom>
            <a:noFill/>
            <a:ln w="19050" cap="flat" cmpd="sng" algn="ctr">
              <a:solidFill>
                <a:srgbClr val="3333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 of MOKERT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6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452646" y="1370639"/>
            <a:ext cx="4500594" cy="24288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6791" y="2761312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Program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938299"/>
            <a:ext cx="1319191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Translation</a:t>
            </a: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 </a:t>
            </a:r>
            <a:r>
              <a:rPr lang="en-US" altLang="ko-KR" sz="1600" dirty="0" smtClean="0">
                <a:latin typeface="Arial" pitchFamily="34" charset="0"/>
                <a:ea typeface="굴림" charset="-127"/>
                <a:cs typeface="Arial" pitchFamily="34" charset="0"/>
              </a:rPr>
              <a:t>script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cxnSp>
        <p:nvCxnSpPr>
          <p:cNvPr id="8" name="직선 화살표 연결선 7"/>
          <p:cNvCxnSpPr>
            <a:stCxn id="22" idx="3"/>
            <a:endCxn id="21" idx="3"/>
          </p:cNvCxnSpPr>
          <p:nvPr/>
        </p:nvCxnSpPr>
        <p:spPr>
          <a:xfrm flipV="1">
            <a:off x="2309770" y="2144200"/>
            <a:ext cx="463604" cy="79807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7" idx="3"/>
            <a:endCxn id="21" idx="2"/>
          </p:cNvCxnSpPr>
          <p:nvPr/>
        </p:nvCxnSpPr>
        <p:spPr>
          <a:xfrm flipV="1">
            <a:off x="2309791" y="1942143"/>
            <a:ext cx="285731" cy="28854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21" idx="6"/>
            <a:endCxn id="23" idx="1"/>
          </p:cNvCxnSpPr>
          <p:nvPr/>
        </p:nvCxnSpPr>
        <p:spPr>
          <a:xfrm flipV="1">
            <a:off x="3809968" y="1940154"/>
            <a:ext cx="357190" cy="1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20" idx="4"/>
            <a:endCxn id="29" idx="0"/>
          </p:cNvCxnSpPr>
          <p:nvPr/>
        </p:nvCxnSpPr>
        <p:spPr>
          <a:xfrm rot="5400000">
            <a:off x="6094990" y="2334058"/>
            <a:ext cx="214314" cy="1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21" idx="5"/>
            <a:endCxn id="25" idx="1"/>
          </p:cNvCxnSpPr>
          <p:nvPr/>
        </p:nvCxnSpPr>
        <p:spPr>
          <a:xfrm rot="16200000" flipH="1">
            <a:off x="3625616" y="2150700"/>
            <a:ext cx="548042" cy="53504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22" idx="3"/>
            <a:endCxn id="26" idx="1"/>
          </p:cNvCxnSpPr>
          <p:nvPr/>
        </p:nvCxnSpPr>
        <p:spPr>
          <a:xfrm>
            <a:off x="2309770" y="2942275"/>
            <a:ext cx="1552664" cy="3589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6116" y="3187050"/>
            <a:ext cx="1362084" cy="584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>
            <a:spAutoFit/>
          </a:bodyPr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Instrumented program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cxnSp>
        <p:nvCxnSpPr>
          <p:cNvPr id="15" name="직선 화살표 연결선 14"/>
          <p:cNvCxnSpPr>
            <a:stCxn id="29" idx="2"/>
            <a:endCxn id="26" idx="7"/>
          </p:cNvCxnSpPr>
          <p:nvPr/>
        </p:nvCxnSpPr>
        <p:spPr>
          <a:xfrm rot="5400000">
            <a:off x="5714348" y="2814455"/>
            <a:ext cx="358985" cy="6146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26" idx="6"/>
            <a:endCxn id="14" idx="1"/>
          </p:cNvCxnSpPr>
          <p:nvPr/>
        </p:nvCxnSpPr>
        <p:spPr>
          <a:xfrm>
            <a:off x="5943600" y="3478060"/>
            <a:ext cx="1152516" cy="109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1299201"/>
            <a:ext cx="1319170" cy="49244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ea typeface="굴림" charset="-127"/>
                <a:cs typeface="Arial" pitchFamily="34" charset="0"/>
              </a:rPr>
              <a:t>Req.</a:t>
            </a:r>
          </a:p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ea typeface="굴림" charset="-127"/>
                <a:cs typeface="Arial" pitchFamily="34" charset="0"/>
              </a:rPr>
              <a:t>property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cxnSp>
        <p:nvCxnSpPr>
          <p:cNvPr id="18" name="직선 화살표 연결선 17"/>
          <p:cNvCxnSpPr>
            <a:stCxn id="20" idx="6"/>
            <a:endCxn id="28" idx="1"/>
          </p:cNvCxnSpPr>
          <p:nvPr/>
        </p:nvCxnSpPr>
        <p:spPr>
          <a:xfrm>
            <a:off x="6738926" y="1942143"/>
            <a:ext cx="357190" cy="1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023886" y="4013845"/>
            <a:ext cx="7358114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5667356" y="1656391"/>
            <a:ext cx="107157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Spin (2)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2595522" y="1656391"/>
            <a:ext cx="121444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Modex</a:t>
            </a:r>
            <a:r>
              <a:rPr lang="en-US" altLang="ko-KR" sz="1600" dirty="0" smtClean="0">
                <a:solidFill>
                  <a:schemeClr val="tx1"/>
                </a:solidFill>
              </a:rPr>
              <a:t> (1)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90600" y="2656523"/>
            <a:ext cx="131917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Target C program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167158" y="1690121"/>
            <a:ext cx="106204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Promela</a:t>
            </a:r>
            <a:r>
              <a:rPr lang="en-US" altLang="ko-KR" sz="1600" dirty="0" smtClean="0">
                <a:solidFill>
                  <a:schemeClr val="tx1"/>
                </a:solidFill>
              </a:rPr>
              <a:t> Model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23" idx="3"/>
            <a:endCxn id="20" idx="2"/>
          </p:cNvCxnSpPr>
          <p:nvPr/>
        </p:nvCxnSpPr>
        <p:spPr>
          <a:xfrm>
            <a:off x="5229204" y="1940154"/>
            <a:ext cx="438152" cy="1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4167158" y="2442209"/>
            <a:ext cx="107157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Mapping info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3505362" y="3228027"/>
            <a:ext cx="2438238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Instrumentation module (3)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>
            <a:stCxn id="25" idx="2"/>
            <a:endCxn id="26" idx="0"/>
          </p:cNvCxnSpPr>
          <p:nvPr/>
        </p:nvCxnSpPr>
        <p:spPr>
          <a:xfrm rot="16200000" flipH="1">
            <a:off x="4570836" y="3074382"/>
            <a:ext cx="285752" cy="215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7096116" y="1694099"/>
            <a:ext cx="136208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Okay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701086" y="2442209"/>
            <a:ext cx="100013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Counter example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109"/>
          <p:cNvSpPr txBox="1">
            <a:spLocks noChangeArrowheads="1"/>
          </p:cNvSpPr>
          <p:nvPr/>
        </p:nvSpPr>
        <p:spPr bwMode="auto">
          <a:xfrm>
            <a:off x="952478" y="3675291"/>
            <a:ext cx="1357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Static phase</a:t>
            </a:r>
            <a:endParaRPr lang="ko-KR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줄무늬가 있는 오른쪽 화살표 30"/>
          <p:cNvSpPr/>
          <p:nvPr/>
        </p:nvSpPr>
        <p:spPr>
          <a:xfrm rot="5400000">
            <a:off x="7543597" y="3538082"/>
            <a:ext cx="500066" cy="1071570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32" name="Shape 31"/>
          <p:cNvCxnSpPr>
            <a:stCxn id="17" idx="3"/>
            <a:endCxn id="20" idx="0"/>
          </p:cNvCxnSpPr>
          <p:nvPr/>
        </p:nvCxnSpPr>
        <p:spPr>
          <a:xfrm>
            <a:off x="2309770" y="1545423"/>
            <a:ext cx="3893371" cy="110968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모서리가 둥근 직사각형 36"/>
          <p:cNvSpPr/>
          <p:nvPr/>
        </p:nvSpPr>
        <p:spPr>
          <a:xfrm>
            <a:off x="3233702" y="4381488"/>
            <a:ext cx="5072098" cy="17145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243376" y="4511657"/>
            <a:ext cx="1071563" cy="6191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Target</a:t>
            </a:r>
            <a:endParaRPr lang="en-US" altLang="ko-KR" sz="16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threads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7054836" y="4530706"/>
            <a:ext cx="1174764" cy="5715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Controller</a:t>
            </a: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thread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662594" y="5381606"/>
            <a:ext cx="1071563" cy="5715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Monitor</a:t>
            </a: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thread</a:t>
            </a:r>
          </a:p>
        </p:txBody>
      </p:sp>
      <p:cxnSp>
        <p:nvCxnSpPr>
          <p:cNvPr id="41" name="직선 화살표 연결선 40"/>
          <p:cNvCxnSpPr>
            <a:stCxn id="38" idx="2"/>
            <a:endCxn id="40" idx="1"/>
          </p:cNvCxnSpPr>
          <p:nvPr/>
        </p:nvCxnSpPr>
        <p:spPr>
          <a:xfrm rot="16200000" flipH="1">
            <a:off x="4952594" y="4957365"/>
            <a:ext cx="536564" cy="88343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19586" y="5310182"/>
            <a:ext cx="10120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Process </a:t>
            </a: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state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cxnSp>
        <p:nvCxnSpPr>
          <p:cNvPr id="43" name="직선 화살표 연결선 42"/>
          <p:cNvCxnSpPr>
            <a:stCxn id="39" idx="1"/>
            <a:endCxn id="38" idx="3"/>
          </p:cNvCxnSpPr>
          <p:nvPr/>
        </p:nvCxnSpPr>
        <p:spPr>
          <a:xfrm rot="10800000" flipV="1">
            <a:off x="5314940" y="4816465"/>
            <a:ext cx="1739897" cy="476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48280" y="4511093"/>
            <a:ext cx="1428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ea typeface="굴림" charset="-127"/>
                <a:cs typeface="Arial" pitchFamily="34" charset="0"/>
              </a:rPr>
              <a:t>Scheduling </a:t>
            </a:r>
          </a:p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ea typeface="굴림" charset="-127"/>
                <a:cs typeface="Arial" pitchFamily="34" charset="0"/>
              </a:rPr>
              <a:t>signals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48478" y="5310182"/>
            <a:ext cx="1204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Controller</a:t>
            </a:r>
          </a:p>
          <a:p>
            <a:pPr algn="ctr">
              <a:defRPr/>
            </a:pPr>
            <a:r>
              <a:rPr lang="en-US" altLang="ko-KR" sz="1600" dirty="0">
                <a:latin typeface="Arial" pitchFamily="34" charset="0"/>
                <a:ea typeface="굴림" charset="-127"/>
                <a:cs typeface="Arial" pitchFamily="34" charset="0"/>
              </a:rPr>
              <a:t>state</a:t>
            </a:r>
            <a:endParaRPr lang="ko-KR" altLang="en-US" sz="1600" dirty="0"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cxnSp>
        <p:nvCxnSpPr>
          <p:cNvPr id="46" name="직선 화살표 연결선 45"/>
          <p:cNvCxnSpPr>
            <a:stCxn id="39" idx="2"/>
            <a:endCxn id="40" idx="3"/>
          </p:cNvCxnSpPr>
          <p:nvPr/>
        </p:nvCxnSpPr>
        <p:spPr>
          <a:xfrm rot="5400000">
            <a:off x="6905618" y="4930764"/>
            <a:ext cx="565141" cy="90806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76578" y="4524365"/>
            <a:ext cx="785818" cy="58477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Test</a:t>
            </a:r>
            <a:endParaRPr lang="en-US" altLang="ko-KR" sz="16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driver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108"/>
          <p:cNvSpPr txBox="1">
            <a:spLocks noChangeArrowheads="1"/>
          </p:cNvSpPr>
          <p:nvPr/>
        </p:nvSpPr>
        <p:spPr bwMode="auto">
          <a:xfrm>
            <a:off x="1090562" y="4024298"/>
            <a:ext cx="18573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Run-time phase</a:t>
            </a:r>
            <a:endParaRPr lang="ko-KR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990600" y="4781100"/>
            <a:ext cx="1571635" cy="1214446"/>
            <a:chOff x="6215074" y="2643182"/>
            <a:chExt cx="1810221" cy="1428760"/>
          </a:xfrm>
        </p:grpSpPr>
        <p:sp>
          <p:nvSpPr>
            <p:cNvPr id="54" name="직사각형 53"/>
            <p:cNvSpPr/>
            <p:nvPr/>
          </p:nvSpPr>
          <p:spPr>
            <a:xfrm>
              <a:off x="6215074" y="2786058"/>
              <a:ext cx="1714512" cy="12858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82209" y="3733415"/>
              <a:ext cx="319088" cy="215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10834" y="3681027"/>
              <a:ext cx="1214438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i="1" dirty="0">
                  <a:latin typeface="Times New Roman" pitchFamily="18" charset="0"/>
                  <a:ea typeface="굴림" charset="-127"/>
                  <a:cs typeface="Times New Roman" pitchFamily="18" charset="0"/>
                </a:rPr>
                <a:t>User input</a:t>
              </a: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82229" y="3357562"/>
              <a:ext cx="319088" cy="215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10857" y="3286124"/>
              <a:ext cx="1214438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i="1" dirty="0" smtClean="0">
                  <a:latin typeface="Times New Roman" pitchFamily="18" charset="0"/>
                  <a:ea typeface="굴림" charset="-127"/>
                  <a:cs typeface="Times New Roman" pitchFamily="18" charset="0"/>
                </a:rPr>
                <a:t>Objects</a:t>
              </a: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9" name="타원 58"/>
            <p:cNvSpPr/>
            <p:nvPr/>
          </p:nvSpPr>
          <p:spPr>
            <a:xfrm>
              <a:off x="6357950" y="3000372"/>
              <a:ext cx="357190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ko-KR" alt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29711" y="2928934"/>
              <a:ext cx="100015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1400" i="1" dirty="0" smtClean="0">
                  <a:latin typeface="Times New Roman" pitchFamily="18" charset="0"/>
                  <a:ea typeface="굴림" charset="-127"/>
                  <a:cs typeface="Times New Roman" pitchFamily="18" charset="0"/>
                </a:rPr>
                <a:t>Process</a:t>
              </a: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357950" y="2643182"/>
              <a:ext cx="78581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>
              <a:spAutoFit/>
            </a:bodyPr>
            <a:lstStyle/>
            <a:p>
              <a:pPr>
                <a:defRPr/>
              </a:pPr>
              <a:r>
                <a:rPr lang="en-US" altLang="ko-KR" sz="1400" i="1" dirty="0" smtClean="0">
                  <a:latin typeface="Times New Roman" pitchFamily="18" charset="0"/>
                  <a:ea typeface="굴림" charset="-127"/>
                  <a:cs typeface="Times New Roman" pitchFamily="18" charset="0"/>
                </a:rPr>
                <a:t>Legend</a:t>
              </a:r>
              <a:endParaRPr lang="ko-KR" altLang="en-US" sz="1400" i="1" dirty="0">
                <a:latin typeface="Times New Roman" pitchFamily="18" charset="0"/>
                <a:ea typeface="굴림" charset="-127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Automatic Instrumentation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7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228600" y="1255713"/>
            <a:ext cx="8610600" cy="5221287"/>
          </a:xfrm>
        </p:spPr>
        <p:txBody>
          <a:bodyPr/>
          <a:lstStyle/>
          <a:p>
            <a:r>
              <a:rPr lang="en-US" altLang="ko-KR" sz="2000" dirty="0" smtClean="0"/>
              <a:t>Target C program is automatically instrumented based on the mapping information and the counter example.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103449"/>
            <a:ext cx="5715000" cy="163121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		 Target C program 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68 : do {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69:      </a:t>
            </a:r>
            <a:r>
              <a:rPr lang="en-US" altLang="ko-KR" sz="1400" b="0" dirty="0" err="1" smtClean="0">
                <a:latin typeface="Calibri" pitchFamily="34" charset="0"/>
              </a:rPr>
              <a:t>spin_unlock</a:t>
            </a:r>
            <a:r>
              <a:rPr lang="en-US" altLang="ko-KR" sz="1400" b="0" dirty="0" smtClean="0">
                <a:latin typeface="Calibri" pitchFamily="34" charset="0"/>
              </a:rPr>
              <a:t> (&amp;</a:t>
            </a:r>
            <a:r>
              <a:rPr lang="en-US" altLang="ko-KR" sz="1400" b="0" dirty="0" err="1" smtClean="0">
                <a:latin typeface="Calibri" pitchFamily="34" charset="0"/>
              </a:rPr>
              <a:t>proc_subdir_lock</a:t>
            </a:r>
            <a:r>
              <a:rPr lang="en-US" altLang="ko-KR" sz="1400" b="0" dirty="0" smtClean="0">
                <a:latin typeface="Calibri" pitchFamily="34" charset="0"/>
              </a:rPr>
              <a:t>);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70:      if (</a:t>
            </a:r>
            <a:r>
              <a:rPr lang="en-US" altLang="ko-KR" sz="1400" b="0" dirty="0" err="1" smtClean="0">
                <a:latin typeface="Calibri" pitchFamily="34" charset="0"/>
              </a:rPr>
              <a:t>filldir</a:t>
            </a:r>
            <a:r>
              <a:rPr lang="en-US" altLang="ko-KR" sz="1400" b="0" dirty="0" smtClean="0">
                <a:latin typeface="Calibri" pitchFamily="34" charset="0"/>
              </a:rPr>
              <a:t>(</a:t>
            </a:r>
            <a:r>
              <a:rPr lang="en-US" altLang="ko-KR" sz="1400" b="0" dirty="0" err="1" smtClean="0">
                <a:latin typeface="Calibri" pitchFamily="34" charset="0"/>
              </a:rPr>
              <a:t>dirent</a:t>
            </a:r>
            <a:r>
              <a:rPr lang="en-US" altLang="ko-KR" sz="1400" b="0" dirty="0" smtClean="0">
                <a:latin typeface="Calibri" pitchFamily="34" charset="0"/>
              </a:rPr>
              <a:t>, de-&gt;name, de-&gt;</a:t>
            </a:r>
            <a:r>
              <a:rPr lang="en-US" altLang="ko-KR" sz="1400" b="0" dirty="0" err="1" smtClean="0">
                <a:latin typeface="Calibri" pitchFamily="34" charset="0"/>
              </a:rPr>
              <a:t>namelen</a:t>
            </a:r>
            <a:r>
              <a:rPr lang="en-US" altLang="ko-KR" sz="1400" b="0" dirty="0" smtClean="0">
                <a:latin typeface="Calibri" pitchFamily="34" charset="0"/>
              </a:rPr>
              <a:t>, 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                 </a:t>
            </a:r>
            <a:r>
              <a:rPr lang="en-US" altLang="ko-KR" sz="1400" b="0" dirty="0" err="1" smtClean="0">
                <a:latin typeface="Calibri" pitchFamily="34" charset="0"/>
              </a:rPr>
              <a:t>filp</a:t>
            </a:r>
            <a:r>
              <a:rPr lang="en-US" altLang="ko-KR" sz="1400" b="0" dirty="0" smtClean="0">
                <a:latin typeface="Calibri" pitchFamily="34" charset="0"/>
              </a:rPr>
              <a:t>-&gt;</a:t>
            </a:r>
            <a:r>
              <a:rPr lang="en-US" altLang="ko-KR" sz="1400" b="0" dirty="0" err="1" smtClean="0">
                <a:latin typeface="Calibri" pitchFamily="34" charset="0"/>
              </a:rPr>
              <a:t>f_pos</a:t>
            </a:r>
            <a:r>
              <a:rPr lang="en-US" altLang="ko-KR" sz="1400" b="0" dirty="0" smtClean="0">
                <a:latin typeface="Calibri" pitchFamily="34" charset="0"/>
              </a:rPr>
              <a:t>, de-&gt;</a:t>
            </a:r>
            <a:r>
              <a:rPr lang="en-US" altLang="ko-KR" sz="1400" b="0" dirty="0" err="1" smtClean="0">
                <a:latin typeface="Calibri" pitchFamily="34" charset="0"/>
              </a:rPr>
              <a:t>low_ino</a:t>
            </a:r>
            <a:r>
              <a:rPr lang="en-US" altLang="ko-KR" sz="1400" b="0" dirty="0" smtClean="0">
                <a:latin typeface="Calibri" pitchFamily="34" charset="0"/>
              </a:rPr>
              <a:t>, de-&gt;mode &gt;&gt; 12) &lt; 0)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…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77:  } while (de)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429000"/>
            <a:ext cx="5715000" cy="166199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		   Promela model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…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123 : do 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124:  ::     </a:t>
            </a:r>
          </a:p>
          <a:p>
            <a:pPr lvl="0"/>
            <a:r>
              <a:rPr lang="en-US" altLang="ko-KR" sz="1400" b="0" dirty="0" smtClean="0">
                <a:latin typeface="Calibri" pitchFamily="34" charset="0"/>
              </a:rPr>
              <a:t>125:  </a:t>
            </a:r>
            <a:r>
              <a:rPr lang="en-US" altLang="ko-KR" sz="1400" b="0" dirty="0" err="1" smtClean="0">
                <a:solidFill>
                  <a:srgbClr val="000000"/>
                </a:solidFill>
                <a:latin typeface="Calibri" pitchFamily="34" charset="0"/>
              </a:rPr>
              <a:t>spin_unlock</a:t>
            </a:r>
            <a:r>
              <a:rPr lang="en-US" altLang="ko-KR" sz="1400" b="0" dirty="0" smtClean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en-US" altLang="ko-KR" sz="1400" b="0" dirty="0" err="1" smtClean="0">
                <a:solidFill>
                  <a:srgbClr val="000000"/>
                </a:solidFill>
                <a:latin typeface="Calibri" pitchFamily="34" charset="0"/>
              </a:rPr>
              <a:t>proc_subdir_lock</a:t>
            </a:r>
            <a:r>
              <a:rPr lang="en-US" altLang="ko-KR" sz="1400" b="0" dirty="0" smtClean="0">
                <a:solidFill>
                  <a:srgbClr val="000000"/>
                </a:solidFill>
                <a:latin typeface="Calibri" pitchFamily="34" charset="0"/>
              </a:rPr>
              <a:t>); /* </a:t>
            </a:r>
            <a:r>
              <a:rPr lang="en-US" altLang="ko-KR" sz="1400" dirty="0" smtClean="0">
                <a:solidFill>
                  <a:srgbClr val="000000"/>
                </a:solidFill>
                <a:latin typeface="Calibri" pitchFamily="34" charset="0"/>
              </a:rPr>
              <a:t>line 69</a:t>
            </a:r>
            <a:r>
              <a:rPr lang="en-US" altLang="ko-KR" sz="1400" b="0" dirty="0" smtClean="0">
                <a:solidFill>
                  <a:srgbClr val="000000"/>
                </a:solidFill>
                <a:latin typeface="Calibri" pitchFamily="34" charset="0"/>
              </a:rPr>
              <a:t>*/</a:t>
            </a:r>
          </a:p>
          <a:p>
            <a:pPr lvl="0"/>
            <a:r>
              <a:rPr lang="en-US" altLang="ko-KR" sz="1400" b="0" dirty="0" smtClean="0">
                <a:solidFill>
                  <a:srgbClr val="000000"/>
                </a:solidFill>
                <a:latin typeface="Calibri" pitchFamily="34" charset="0"/>
              </a:rPr>
              <a:t>126:  if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127: :: false; /* line 70 */</a:t>
            </a:r>
            <a:r>
              <a:rPr lang="en-US" altLang="ko-KR" sz="1600" b="0" dirty="0" smtClean="0">
                <a:latin typeface="Calibri" pitchFamily="34" charset="0"/>
              </a:rPr>
              <a:t>		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000054"/>
            <a:ext cx="5715000" cy="141577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		Counter example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...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44: proc 1 (</a:t>
            </a:r>
            <a:r>
              <a:rPr lang="en-US" altLang="ko-KR" sz="1400" b="0" dirty="0" err="1" smtClean="0">
                <a:latin typeface="Calibri" pitchFamily="34" charset="0"/>
              </a:rPr>
              <a:t>proc_readdir</a:t>
            </a:r>
            <a:r>
              <a:rPr lang="en-US" altLang="ko-KR" sz="1400" b="0" dirty="0" smtClean="0">
                <a:latin typeface="Calibri" pitchFamily="34" charset="0"/>
              </a:rPr>
              <a:t>)		line 116 [(  (!</a:t>
            </a:r>
            <a:r>
              <a:rPr lang="en-US" altLang="ko-KR" sz="1400" b="0" dirty="0" err="1" smtClean="0">
                <a:latin typeface="Calibri" pitchFamily="34" charset="0"/>
              </a:rPr>
              <a:t>i</a:t>
            </a:r>
            <a:r>
              <a:rPr lang="en-US" altLang="ko-KR" sz="1400" b="0" dirty="0" smtClean="0">
                <a:latin typeface="Calibri" pitchFamily="34" charset="0"/>
              </a:rPr>
              <a:t>)  )]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45: proc 1 (</a:t>
            </a:r>
            <a:r>
              <a:rPr lang="en-US" altLang="ko-KR" sz="1400" b="0" dirty="0" err="1" smtClean="0">
                <a:latin typeface="Calibri" pitchFamily="34" charset="0"/>
              </a:rPr>
              <a:t>proc_readdir</a:t>
            </a:r>
            <a:r>
              <a:rPr lang="en-US" altLang="ko-KR" sz="1400" b="0" dirty="0" smtClean="0">
                <a:latin typeface="Calibri" pitchFamily="34" charset="0"/>
              </a:rPr>
              <a:t>)		</a:t>
            </a:r>
            <a:r>
              <a:rPr lang="en-US" altLang="ko-KR" sz="1400" dirty="0" smtClean="0">
                <a:latin typeface="Calibri" pitchFamily="34" charset="0"/>
              </a:rPr>
              <a:t>line 125 </a:t>
            </a:r>
            <a:r>
              <a:rPr lang="en-US" altLang="ko-KR" sz="1400" b="0" dirty="0" smtClean="0">
                <a:latin typeface="Calibri" pitchFamily="34" charset="0"/>
              </a:rPr>
              <a:t>[((</a:t>
            </a:r>
            <a:r>
              <a:rPr lang="en-US" altLang="ko-KR" sz="1400" b="0" dirty="0" err="1" smtClean="0">
                <a:latin typeface="Calibri" pitchFamily="34" charset="0"/>
              </a:rPr>
              <a:t>proc_subdir_lock</a:t>
            </a:r>
            <a:r>
              <a:rPr lang="en-US" altLang="ko-KR" sz="1400" b="0" dirty="0" smtClean="0">
                <a:latin typeface="Calibri" pitchFamily="34" charset="0"/>
              </a:rPr>
              <a:t>==1))]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46: proc 2 (</a:t>
            </a:r>
            <a:r>
              <a:rPr lang="en-US" altLang="ko-KR" sz="1400" b="0" dirty="0" err="1" smtClean="0">
                <a:latin typeface="Calibri" pitchFamily="34" charset="0"/>
              </a:rPr>
              <a:t>remove_proc_entry</a:t>
            </a:r>
            <a:r>
              <a:rPr lang="en-US" altLang="ko-KR" sz="1400" b="0" dirty="0" smtClean="0">
                <a:latin typeface="Calibri" pitchFamily="34" charset="0"/>
              </a:rPr>
              <a:t>)   	line 156 [((</a:t>
            </a:r>
            <a:r>
              <a:rPr lang="en-US" altLang="ko-KR" sz="1400" b="0" dirty="0" err="1" smtClean="0">
                <a:latin typeface="Calibri" pitchFamily="34" charset="0"/>
              </a:rPr>
              <a:t>proc_subdir_lock</a:t>
            </a:r>
            <a:r>
              <a:rPr lang="en-US" altLang="ko-KR" sz="1400" b="0" dirty="0" smtClean="0">
                <a:latin typeface="Calibri" pitchFamily="34" charset="0"/>
              </a:rPr>
              <a:t>==0))]	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47: proc 2 (</a:t>
            </a:r>
            <a:r>
              <a:rPr lang="en-US" altLang="ko-KR" sz="1400" b="0" dirty="0" err="1" smtClean="0">
                <a:latin typeface="Calibri" pitchFamily="34" charset="0"/>
              </a:rPr>
              <a:t>remove_proc_entry</a:t>
            </a:r>
            <a:r>
              <a:rPr lang="en-US" altLang="ko-KR" sz="1400" b="0" dirty="0" smtClean="0">
                <a:latin typeface="Calibri" pitchFamily="34" charset="0"/>
              </a:rPr>
              <a:t>)      	line 157 [p = </a:t>
            </a:r>
            <a:r>
              <a:rPr lang="en-US" altLang="ko-KR" sz="1400" b="0" dirty="0" err="1" smtClean="0">
                <a:latin typeface="Calibri" pitchFamily="34" charset="0"/>
              </a:rPr>
              <a:t>proc_parent.next</a:t>
            </a:r>
            <a:r>
              <a:rPr lang="en-US" altLang="ko-KR" sz="1400" b="0" dirty="0" smtClean="0">
                <a:latin typeface="Calibri" pitchFamily="34" charset="0"/>
              </a:rPr>
              <a:t>]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76200" y="2133600"/>
            <a:ext cx="9005910" cy="830997"/>
            <a:chOff x="76200" y="2133600"/>
            <a:chExt cx="9005910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5867400" y="2133600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  <a:latin typeface="Calibri" pitchFamily="34" charset="0"/>
                </a:rPr>
                <a:t>Context switch occurs after the execution of line 125 of the </a:t>
              </a:r>
              <a:r>
                <a:rPr lang="en-US" altLang="ko-KR" sz="1600" dirty="0" err="1" smtClean="0">
                  <a:solidFill>
                    <a:srgbClr val="FF0000"/>
                  </a:solidFill>
                  <a:latin typeface="Calibri" pitchFamily="34" charset="0"/>
                </a:rPr>
                <a:t>promela</a:t>
              </a:r>
              <a:r>
                <a:rPr lang="en-US" altLang="ko-KR" sz="1600" dirty="0" smtClean="0">
                  <a:solidFill>
                    <a:srgbClr val="FF0000"/>
                  </a:solidFill>
                  <a:latin typeface="Calibri" pitchFamily="34" charset="0"/>
                </a:rPr>
                <a:t> model</a:t>
              </a:r>
              <a:endParaRPr lang="ko-KR" altLang="en-US" sz="16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 bwMode="auto">
            <a:xfrm>
              <a:off x="76200" y="2932504"/>
              <a:ext cx="6172200" cy="1588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모서리가 둥근 직사각형 24"/>
          <p:cNvSpPr/>
          <p:nvPr/>
        </p:nvSpPr>
        <p:spPr bwMode="auto">
          <a:xfrm>
            <a:off x="2743200" y="2667000"/>
            <a:ext cx="3124200" cy="257471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굴림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228600" y="4343400"/>
            <a:ext cx="4343400" cy="2286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굴림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2654" y="4754940"/>
            <a:ext cx="8968946" cy="1569660"/>
            <a:chOff x="27166" y="4983540"/>
            <a:chExt cx="8656984" cy="1569660"/>
          </a:xfrm>
        </p:grpSpPr>
        <p:cxnSp>
          <p:nvCxnSpPr>
            <p:cNvPr id="32" name="직선 연결선 31"/>
            <p:cNvCxnSpPr/>
            <p:nvPr/>
          </p:nvCxnSpPr>
          <p:spPr bwMode="auto">
            <a:xfrm>
              <a:off x="27166" y="6066131"/>
              <a:ext cx="5715001" cy="1588"/>
            </a:xfrm>
            <a:prstGeom prst="line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5815717" y="4983540"/>
              <a:ext cx="28684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600" dirty="0" smtClean="0">
                <a:solidFill>
                  <a:srgbClr val="0070C0"/>
                </a:solidFill>
                <a:latin typeface="Calibri" pitchFamily="34" charset="0"/>
              </a:endParaRPr>
            </a:p>
            <a:p>
              <a:endParaRPr lang="en-US" altLang="ko-KR" sz="1600" dirty="0" smtClean="0">
                <a:solidFill>
                  <a:srgbClr val="0070C0"/>
                </a:solidFill>
                <a:latin typeface="Calibri" pitchFamily="34" charset="0"/>
              </a:endParaRPr>
            </a:p>
            <a:p>
              <a:r>
                <a:rPr lang="en-US" altLang="ko-KR" sz="1600" dirty="0" smtClean="0">
                  <a:solidFill>
                    <a:srgbClr val="0070C0"/>
                  </a:solidFill>
                  <a:latin typeface="Calibri" pitchFamily="34" charset="0"/>
                </a:rPr>
                <a:t>insert a probe :</a:t>
              </a:r>
            </a:p>
            <a:p>
              <a:r>
                <a:rPr lang="en-US" altLang="ko-KR" sz="1600" dirty="0" smtClean="0">
                  <a:solidFill>
                    <a:srgbClr val="0070C0"/>
                  </a:solidFill>
                  <a:latin typeface="Calibri" pitchFamily="34" charset="0"/>
                </a:rPr>
                <a:t>    the probe enforces</a:t>
              </a:r>
            </a:p>
            <a:p>
              <a:r>
                <a:rPr lang="en-US" altLang="ko-KR" sz="1600" dirty="0" smtClean="0">
                  <a:solidFill>
                    <a:srgbClr val="0070C0"/>
                  </a:solidFill>
                  <a:latin typeface="Calibri" pitchFamily="34" charset="0"/>
                </a:rPr>
                <a:t>    context switching</a:t>
              </a:r>
            </a:p>
            <a:p>
              <a:endParaRPr lang="en-US" altLang="ko-KR" sz="1600" dirty="0" smtClean="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Automatic Instrumentation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example of a probe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8</a:t>
            </a:fld>
            <a:r>
              <a:rPr lang="en-US" altLang="ko-KR" dirty="0" smtClean="0"/>
              <a:t> / 16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828800"/>
            <a:ext cx="4114800" cy="184665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itchFamily="34" charset="0"/>
              </a:rPr>
              <a:t>                Target C program 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68 : do { /* </a:t>
            </a:r>
            <a:r>
              <a:rPr lang="en-US" altLang="ko-KR" sz="1400" b="0" dirty="0" err="1" smtClean="0">
                <a:latin typeface="Calibri" pitchFamily="34" charset="0"/>
              </a:rPr>
              <a:t>filldir</a:t>
            </a:r>
            <a:r>
              <a:rPr lang="en-US" altLang="ko-KR" sz="1400" b="0" dirty="0" smtClean="0">
                <a:latin typeface="Calibri" pitchFamily="34" charset="0"/>
              </a:rPr>
              <a:t> passes info to user space */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69:      </a:t>
            </a:r>
            <a:r>
              <a:rPr lang="en-US" altLang="ko-KR" sz="1400" b="0" dirty="0" err="1" smtClean="0">
                <a:latin typeface="Calibri" pitchFamily="34" charset="0"/>
              </a:rPr>
              <a:t>spin_unlock</a:t>
            </a:r>
            <a:r>
              <a:rPr lang="en-US" altLang="ko-KR" sz="1400" b="0" dirty="0" smtClean="0">
                <a:latin typeface="Calibri" pitchFamily="34" charset="0"/>
              </a:rPr>
              <a:t> (&amp;</a:t>
            </a:r>
            <a:r>
              <a:rPr lang="en-US" altLang="ko-KR" sz="1400" b="0" dirty="0" err="1" smtClean="0">
                <a:latin typeface="Calibri" pitchFamily="34" charset="0"/>
              </a:rPr>
              <a:t>proc_subdir_lock</a:t>
            </a:r>
            <a:r>
              <a:rPr lang="en-US" altLang="ko-KR" sz="1400" b="0" dirty="0" smtClean="0">
                <a:latin typeface="Calibri" pitchFamily="34" charset="0"/>
              </a:rPr>
              <a:t>);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70:      if (</a:t>
            </a:r>
            <a:r>
              <a:rPr lang="en-US" altLang="ko-KR" sz="1400" b="0" dirty="0" err="1" smtClean="0">
                <a:latin typeface="Calibri" pitchFamily="34" charset="0"/>
              </a:rPr>
              <a:t>filldir</a:t>
            </a:r>
            <a:r>
              <a:rPr lang="en-US" altLang="ko-KR" sz="1400" b="0" dirty="0" smtClean="0">
                <a:latin typeface="Calibri" pitchFamily="34" charset="0"/>
              </a:rPr>
              <a:t>(</a:t>
            </a:r>
            <a:r>
              <a:rPr lang="en-US" altLang="ko-KR" sz="1400" b="0" dirty="0" err="1" smtClean="0">
                <a:latin typeface="Calibri" pitchFamily="34" charset="0"/>
              </a:rPr>
              <a:t>dirent</a:t>
            </a:r>
            <a:r>
              <a:rPr lang="en-US" altLang="ko-KR" sz="1400" b="0" dirty="0" smtClean="0">
                <a:latin typeface="Calibri" pitchFamily="34" charset="0"/>
              </a:rPr>
              <a:t>, de-&gt;name, de-&gt;</a:t>
            </a:r>
            <a:r>
              <a:rPr lang="en-US" altLang="ko-KR" sz="1400" b="0" dirty="0" err="1" smtClean="0">
                <a:latin typeface="Calibri" pitchFamily="34" charset="0"/>
              </a:rPr>
              <a:t>namelen</a:t>
            </a:r>
            <a:r>
              <a:rPr lang="en-US" altLang="ko-KR" sz="1400" b="0" dirty="0" smtClean="0">
                <a:latin typeface="Calibri" pitchFamily="34" charset="0"/>
              </a:rPr>
              <a:t>, 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              </a:t>
            </a:r>
            <a:r>
              <a:rPr lang="en-US" altLang="ko-KR" sz="1400" b="0" dirty="0" err="1" smtClean="0">
                <a:latin typeface="Calibri" pitchFamily="34" charset="0"/>
              </a:rPr>
              <a:t>filp</a:t>
            </a:r>
            <a:r>
              <a:rPr lang="en-US" altLang="ko-KR" sz="1400" b="0" dirty="0" smtClean="0">
                <a:latin typeface="Calibri" pitchFamily="34" charset="0"/>
              </a:rPr>
              <a:t>-&gt;</a:t>
            </a:r>
            <a:r>
              <a:rPr lang="en-US" altLang="ko-KR" sz="1400" b="0" dirty="0" err="1" smtClean="0">
                <a:latin typeface="Calibri" pitchFamily="34" charset="0"/>
              </a:rPr>
              <a:t>f_pos</a:t>
            </a:r>
            <a:r>
              <a:rPr lang="en-US" altLang="ko-KR" sz="1400" b="0" dirty="0" smtClean="0">
                <a:latin typeface="Calibri" pitchFamily="34" charset="0"/>
              </a:rPr>
              <a:t>, de-&gt;</a:t>
            </a:r>
            <a:r>
              <a:rPr lang="en-US" altLang="ko-KR" sz="1400" b="0" dirty="0" err="1" smtClean="0">
                <a:latin typeface="Calibri" pitchFamily="34" charset="0"/>
              </a:rPr>
              <a:t>low_ino</a:t>
            </a:r>
            <a:r>
              <a:rPr lang="en-US" altLang="ko-KR" sz="1400" b="0" dirty="0" smtClean="0">
                <a:latin typeface="Calibri" pitchFamily="34" charset="0"/>
              </a:rPr>
              <a:t>, de-&gt;mode &gt;&gt; 12) &lt; 0)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…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76:      de = de-&gt;next;</a:t>
            </a:r>
          </a:p>
          <a:p>
            <a:r>
              <a:rPr lang="en-US" altLang="ko-KR" sz="1400" b="0" dirty="0" smtClean="0">
                <a:latin typeface="Calibri" pitchFamily="34" charset="0"/>
              </a:rPr>
              <a:t>77:  } while (de);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4267200" y="1828800"/>
            <a:ext cx="4724399" cy="4431983"/>
            <a:chOff x="4066881" y="1828800"/>
            <a:chExt cx="5029199" cy="4431983"/>
          </a:xfrm>
        </p:grpSpPr>
        <p:sp>
          <p:nvSpPr>
            <p:cNvPr id="5" name="TextBox 4"/>
            <p:cNvSpPr txBox="1"/>
            <p:nvPr/>
          </p:nvSpPr>
          <p:spPr>
            <a:xfrm>
              <a:off x="4343399" y="1828800"/>
              <a:ext cx="4752681" cy="443198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Calibri" pitchFamily="34" charset="0"/>
                </a:rPr>
                <a:t>          Instrumented C program 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68 : do {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69:      </a:t>
              </a:r>
              <a:r>
                <a:rPr lang="en-US" altLang="ko-KR" sz="1400" b="0" dirty="0" err="1" smtClean="0">
                  <a:latin typeface="Calibri" pitchFamily="34" charset="0"/>
                </a:rPr>
                <a:t>spin_unlock</a:t>
              </a:r>
              <a:r>
                <a:rPr lang="en-US" altLang="ko-KR" sz="1400" b="0" dirty="0" smtClean="0">
                  <a:latin typeface="Calibri" pitchFamily="34" charset="0"/>
                </a:rPr>
                <a:t> (&amp;</a:t>
              </a:r>
              <a:r>
                <a:rPr lang="en-US" altLang="ko-KR" sz="1400" b="0" dirty="0" err="1" smtClean="0">
                  <a:latin typeface="Calibri" pitchFamily="34" charset="0"/>
                </a:rPr>
                <a:t>proc_subdir_lock</a:t>
              </a:r>
              <a:r>
                <a:rPr lang="en-US" altLang="ko-KR" sz="1400" b="0" dirty="0" smtClean="0">
                  <a:latin typeface="Calibri" pitchFamily="34" charset="0"/>
                </a:rPr>
                <a:t>);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if (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test_start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== true) {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    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m_pid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= 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get_model_pid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(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current_pid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);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    switch(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m_pid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) {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       case m_pid_1:	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          switch (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context_switching_point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[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m_pid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][69]) {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case 3: 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      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notify_controller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();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      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wait_for_signal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();  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 default: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       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context_switching_point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[</a:t>
              </a:r>
              <a:r>
                <a:rPr lang="en-US" altLang="ko-KR" sz="1400" b="0" dirty="0" err="1" smtClean="0">
                  <a:solidFill>
                    <a:srgbClr val="FF0000"/>
                  </a:solidFill>
                  <a:latin typeface="Calibri" pitchFamily="34" charset="0"/>
                </a:rPr>
                <a:t>m_pid</a:t>
              </a:r>
              <a:r>
                <a:rPr lang="en-US" altLang="ko-KR" sz="1400" b="0" smtClean="0">
                  <a:solidFill>
                    <a:srgbClr val="FF0000"/>
                  </a:solidFill>
                  <a:latin typeface="Calibri" pitchFamily="34" charset="0"/>
                </a:rPr>
                <a:t>][69</a:t>
              </a:r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]++;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             break;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	}</a:t>
              </a:r>
            </a:p>
            <a:p>
              <a:r>
                <a:rPr lang="en-US" altLang="ko-KR" sz="1400" b="0" dirty="0" smtClean="0">
                  <a:solidFill>
                    <a:srgbClr val="FF0000"/>
                  </a:solidFill>
                  <a:latin typeface="Calibri" pitchFamily="34" charset="0"/>
                </a:rPr>
                <a:t>           } </a:t>
              </a:r>
              <a:r>
                <a:rPr lang="en-US" altLang="ko-KR" sz="1400" b="0" dirty="0" smtClean="0">
                  <a:latin typeface="Calibri" pitchFamily="34" charset="0"/>
                </a:rPr>
                <a:t>	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70:      if (</a:t>
              </a:r>
              <a:r>
                <a:rPr lang="en-US" altLang="ko-KR" sz="1400" b="0" dirty="0" err="1" smtClean="0">
                  <a:latin typeface="Calibri" pitchFamily="34" charset="0"/>
                </a:rPr>
                <a:t>filldir</a:t>
              </a:r>
              <a:r>
                <a:rPr lang="en-US" altLang="ko-KR" sz="1400" b="0" dirty="0" smtClean="0">
                  <a:latin typeface="Calibri" pitchFamily="34" charset="0"/>
                </a:rPr>
                <a:t>(</a:t>
              </a:r>
              <a:r>
                <a:rPr lang="en-US" altLang="ko-KR" sz="1400" b="0" dirty="0" err="1" smtClean="0">
                  <a:latin typeface="Calibri" pitchFamily="34" charset="0"/>
                </a:rPr>
                <a:t>dirent</a:t>
              </a:r>
              <a:r>
                <a:rPr lang="en-US" altLang="ko-KR" sz="1400" b="0" dirty="0" smtClean="0">
                  <a:latin typeface="Calibri" pitchFamily="34" charset="0"/>
                </a:rPr>
                <a:t>, de-&gt;name, de-&gt;</a:t>
              </a:r>
              <a:r>
                <a:rPr lang="en-US" altLang="ko-KR" sz="1400" b="0" dirty="0" err="1" smtClean="0">
                  <a:latin typeface="Calibri" pitchFamily="34" charset="0"/>
                </a:rPr>
                <a:t>namelen</a:t>
              </a:r>
              <a:r>
                <a:rPr lang="en-US" altLang="ko-KR" sz="1400" b="0" dirty="0" smtClean="0">
                  <a:latin typeface="Calibri" pitchFamily="34" charset="0"/>
                </a:rPr>
                <a:t>, 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                </a:t>
              </a:r>
              <a:r>
                <a:rPr lang="en-US" altLang="ko-KR" sz="1400" b="0" dirty="0" err="1" smtClean="0">
                  <a:latin typeface="Calibri" pitchFamily="34" charset="0"/>
                </a:rPr>
                <a:t>filp</a:t>
              </a:r>
              <a:r>
                <a:rPr lang="en-US" altLang="ko-KR" sz="1400" b="0" dirty="0" smtClean="0">
                  <a:latin typeface="Calibri" pitchFamily="34" charset="0"/>
                </a:rPr>
                <a:t>-&gt;</a:t>
              </a:r>
              <a:r>
                <a:rPr lang="en-US" altLang="ko-KR" sz="1400" b="0" dirty="0" err="1" smtClean="0">
                  <a:latin typeface="Calibri" pitchFamily="34" charset="0"/>
                </a:rPr>
                <a:t>f_pos</a:t>
              </a:r>
              <a:r>
                <a:rPr lang="en-US" altLang="ko-KR" sz="1400" b="0" dirty="0" smtClean="0">
                  <a:latin typeface="Calibri" pitchFamily="34" charset="0"/>
                </a:rPr>
                <a:t>, de-&gt;</a:t>
              </a:r>
              <a:r>
                <a:rPr lang="en-US" altLang="ko-KR" sz="1400" b="0" dirty="0" err="1" smtClean="0">
                  <a:latin typeface="Calibri" pitchFamily="34" charset="0"/>
                </a:rPr>
                <a:t>low_ino</a:t>
              </a:r>
              <a:r>
                <a:rPr lang="en-US" altLang="ko-KR" sz="1400" b="0" dirty="0" smtClean="0">
                  <a:latin typeface="Calibri" pitchFamily="34" charset="0"/>
                </a:rPr>
                <a:t>, de-&gt;mode &gt;&gt; 12) &lt; 0)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…</a:t>
              </a:r>
            </a:p>
            <a:p>
              <a:r>
                <a:rPr lang="en-US" altLang="ko-KR" sz="1400" b="0" dirty="0" smtClean="0">
                  <a:latin typeface="Calibri" pitchFamily="34" charset="0"/>
                </a:rPr>
                <a:t>77:  } while (de);</a:t>
              </a:r>
            </a:p>
          </p:txBody>
        </p:sp>
        <p:sp>
          <p:nvSpPr>
            <p:cNvPr id="7" name="오른쪽 화살표 6"/>
            <p:cNvSpPr/>
            <p:nvPr/>
          </p:nvSpPr>
          <p:spPr bwMode="auto">
            <a:xfrm>
              <a:off x="4066881" y="2438400"/>
              <a:ext cx="152400" cy="550247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05529" y="2551504"/>
            <a:ext cx="4161671" cy="1937093"/>
            <a:chOff x="28281" y="2551504"/>
            <a:chExt cx="4013040" cy="1937093"/>
          </a:xfrm>
        </p:grpSpPr>
        <p:cxnSp>
          <p:nvCxnSpPr>
            <p:cNvPr id="9" name="직선 연결선 8"/>
            <p:cNvCxnSpPr/>
            <p:nvPr/>
          </p:nvCxnSpPr>
          <p:spPr bwMode="auto">
            <a:xfrm>
              <a:off x="28281" y="2551504"/>
              <a:ext cx="3962400" cy="1588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3478" y="3657600"/>
              <a:ext cx="39678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  <a:latin typeface="Calibri" pitchFamily="34" charset="0"/>
                </a:rPr>
                <a:t>Suppose that a counter example has a context switching after the 3</a:t>
              </a:r>
              <a:r>
                <a:rPr lang="en-US" altLang="ko-KR" sz="1600" baseline="30000" dirty="0" smtClean="0">
                  <a:solidFill>
                    <a:srgbClr val="FF0000"/>
                  </a:solidFill>
                  <a:latin typeface="Calibri" pitchFamily="34" charset="0"/>
                </a:rPr>
                <a:t>rd</a:t>
              </a:r>
              <a:r>
                <a:rPr lang="en-US" altLang="ko-KR" sz="1600" dirty="0" smtClean="0">
                  <a:solidFill>
                    <a:srgbClr val="FF0000"/>
                  </a:solidFill>
                  <a:latin typeface="Calibri" pitchFamily="34" charset="0"/>
                </a:rPr>
                <a:t> execution of line 69 of the C code</a:t>
              </a:r>
              <a:endParaRPr lang="ko-KR" altLang="en-US" sz="16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8600" y="44958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latin typeface="Calibri" pitchFamily="34" charset="0"/>
              </a:rPr>
              <a:t>notify_controller</a:t>
            </a:r>
            <a:r>
              <a:rPr lang="en-US" altLang="ko-KR" sz="1600" dirty="0" smtClean="0">
                <a:latin typeface="Calibri" pitchFamily="34" charset="0"/>
              </a:rPr>
              <a:t>() </a:t>
            </a:r>
            <a:r>
              <a:rPr lang="en-US" altLang="ko-KR" sz="1600" b="0" dirty="0" smtClean="0">
                <a:latin typeface="Calibri" pitchFamily="34" charset="0"/>
              </a:rPr>
              <a:t>: notify the controller thread that context switching should occur </a:t>
            </a:r>
          </a:p>
          <a:p>
            <a:endParaRPr lang="en-US" altLang="ko-KR" sz="1600" b="0" dirty="0" smtClean="0">
              <a:latin typeface="Calibri" pitchFamily="34" charset="0"/>
            </a:endParaRPr>
          </a:p>
          <a:p>
            <a:r>
              <a:rPr lang="en-US" altLang="ko-KR" sz="1600" dirty="0" err="1" smtClean="0">
                <a:latin typeface="Calibri" pitchFamily="34" charset="0"/>
              </a:rPr>
              <a:t>wait_for_signal</a:t>
            </a:r>
            <a:r>
              <a:rPr lang="en-US" altLang="ko-KR" sz="1600" dirty="0" smtClean="0">
                <a:latin typeface="Calibri" pitchFamily="34" charset="0"/>
              </a:rPr>
              <a:t>() </a:t>
            </a:r>
            <a:r>
              <a:rPr lang="en-US" altLang="ko-KR" sz="1600" b="0" dirty="0" smtClean="0">
                <a:latin typeface="Calibri" pitchFamily="34" charset="0"/>
              </a:rPr>
              <a:t>: wait for the signal from the controller thread to continue execution</a:t>
            </a:r>
          </a:p>
          <a:p>
            <a:r>
              <a:rPr lang="en-US" altLang="ko-KR" sz="1600" b="0" dirty="0" smtClean="0">
                <a:latin typeface="Calibri" pitchFamily="34" charset="0"/>
              </a:rPr>
              <a:t>    while(</a:t>
            </a:r>
            <a:r>
              <a:rPr lang="en-US" altLang="ko-KR" sz="1600" b="0" dirty="0" err="1" smtClean="0">
                <a:latin typeface="Calibri" pitchFamily="34" charset="0"/>
              </a:rPr>
              <a:t>runnable</a:t>
            </a:r>
            <a:r>
              <a:rPr lang="en-US" altLang="ko-KR" sz="1600" b="0" dirty="0" smtClean="0">
                <a:latin typeface="Calibri" pitchFamily="34" charset="0"/>
              </a:rPr>
              <a:t>[</a:t>
            </a:r>
            <a:r>
              <a:rPr lang="en-US" altLang="ko-KR" sz="1600" b="0" dirty="0" err="1" smtClean="0">
                <a:latin typeface="Calibri" pitchFamily="34" charset="0"/>
              </a:rPr>
              <a:t>m_pid</a:t>
            </a:r>
            <a:r>
              <a:rPr lang="en-US" altLang="ko-KR" sz="1600" b="0" dirty="0" smtClean="0">
                <a:latin typeface="Calibri" pitchFamily="34" charset="0"/>
              </a:rPr>
              <a:t>]==false)  {</a:t>
            </a:r>
          </a:p>
          <a:p>
            <a:r>
              <a:rPr lang="en-US" altLang="ko-KR" sz="1600" b="0" dirty="0" smtClean="0">
                <a:latin typeface="Calibri" pitchFamily="34" charset="0"/>
              </a:rPr>
              <a:t>         </a:t>
            </a:r>
            <a:r>
              <a:rPr lang="en-US" altLang="ko-KR" sz="1600" b="0" dirty="0" err="1" smtClean="0">
                <a:latin typeface="Calibri" pitchFamily="34" charset="0"/>
              </a:rPr>
              <a:t>sys_sched_yield</a:t>
            </a:r>
            <a:r>
              <a:rPr lang="en-US" altLang="ko-KR" sz="1600" b="0" dirty="0" smtClean="0">
                <a:latin typeface="Calibri" pitchFamily="34" charset="0"/>
              </a:rPr>
              <a:t>();</a:t>
            </a:r>
          </a:p>
          <a:p>
            <a:r>
              <a:rPr lang="en-US" altLang="ko-KR" sz="1600" b="0" dirty="0" smtClean="0">
                <a:latin typeface="Calibri" pitchFamily="34" charset="0"/>
              </a:rPr>
              <a:t>    }</a:t>
            </a:r>
          </a:p>
          <a:p>
            <a:r>
              <a:rPr lang="en-US" altLang="ko-KR" sz="1600" b="0" dirty="0" smtClean="0">
                <a:latin typeface="Calibri" pitchFamily="34" charset="0"/>
              </a:rPr>
              <a:t>	</a:t>
            </a:r>
            <a:endParaRPr lang="ko-KR" altLang="en-US" sz="1600" b="0" dirty="0">
              <a:latin typeface="Calibri" pitchFamily="34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57200" y="5771322"/>
            <a:ext cx="28194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Detection of Replay Failure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295401"/>
            <a:ext cx="8382000" cy="48006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The monitoring thread decides whether a counter example is replayed correctly or not based on the following information</a:t>
            </a:r>
          </a:p>
          <a:p>
            <a:pPr marL="857250" lvl="1" indent="-457200"/>
            <a:r>
              <a:rPr lang="en-US" sz="2000" dirty="0" smtClean="0"/>
              <a:t>Probe entering/leaving logs</a:t>
            </a:r>
          </a:p>
          <a:p>
            <a:pPr marL="1257300" lvl="2" indent="-457200"/>
            <a:r>
              <a:rPr lang="en-US" sz="2000" dirty="0" smtClean="0"/>
              <a:t>Each probe reports its entering/exit to the monitoring thread. </a:t>
            </a:r>
          </a:p>
          <a:p>
            <a:pPr marL="857250" lvl="1" indent="-457200"/>
            <a:r>
              <a:rPr lang="en-US" sz="2000" dirty="0" smtClean="0"/>
              <a:t>Process status</a:t>
            </a:r>
          </a:p>
          <a:p>
            <a:pPr marL="1257300" lvl="2" indent="-457200"/>
            <a:r>
              <a:rPr lang="en-US" sz="2000" dirty="0" smtClean="0"/>
              <a:t>A user can read a process's status through proc file system </a:t>
            </a:r>
          </a:p>
          <a:p>
            <a:pPr marL="857250" lvl="1" indent="-457200"/>
            <a:r>
              <a:rPr lang="en-US" sz="2000" dirty="0" smtClean="0"/>
              <a:t>Target threads' call-stack</a:t>
            </a:r>
            <a:endParaRPr lang="ko-KR" altLang="en-US" sz="2000" dirty="0" smtClean="0"/>
          </a:p>
          <a:p>
            <a:r>
              <a:rPr lang="en-US" sz="2000" dirty="0" smtClean="0"/>
              <a:t>Example (see case study 2)</a:t>
            </a:r>
          </a:p>
          <a:p>
            <a:pPr lvl="1"/>
            <a:r>
              <a:rPr lang="en-US" sz="2000" dirty="0" smtClean="0"/>
              <a:t>If a </a:t>
            </a:r>
            <a:r>
              <a:rPr lang="en-US" altLang="ko-KR" sz="2000" dirty="0" smtClean="0"/>
              <a:t>target</a:t>
            </a:r>
            <a:r>
              <a:rPr lang="ko-KR" altLang="en-US" sz="2000" dirty="0" smtClean="0"/>
              <a:t> </a:t>
            </a:r>
            <a:r>
              <a:rPr lang="en-US" sz="2000" dirty="0" smtClean="0"/>
              <a:t>thread enters into a probe but not leave and </a:t>
            </a:r>
          </a:p>
          <a:p>
            <a:pPr lvl="1"/>
            <a:r>
              <a:rPr lang="en-US" sz="2000" dirty="0" smtClean="0"/>
              <a:t>the status of the thread is "Running“ for long time,  </a:t>
            </a:r>
          </a:p>
          <a:p>
            <a:pPr lvl="2"/>
            <a:r>
              <a:rPr lang="en-US" sz="2000" dirty="0" smtClean="0"/>
              <a:t>then the monitoring thread reports that the counter example replay failed, since the target thread is waiting for the controller thread's signal indefinitely</a:t>
            </a:r>
          </a:p>
          <a:p>
            <a:pPr lvl="2"/>
            <a:endParaRPr lang="ko-KR" altLang="en-US" sz="2000" dirty="0" smtClean="0"/>
          </a:p>
          <a:p>
            <a:pPr>
              <a:buNone/>
            </a:pPr>
            <a:endParaRPr lang="ko-KR" altLang="en-US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6EB1-CF88-4265-9BDC-5340D73E8D73}" type="slidenum">
              <a:rPr lang="en-US" altLang="ko-KR" smtClean="0"/>
              <a:pPr/>
              <a:t>9</a:t>
            </a:fld>
            <a:r>
              <a:rPr lang="en-US" altLang="ko-KR" smtClean="0"/>
              <a:t> / 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7FHGPPOR58WXY5M7" val="3251"/>
</p:tagLst>
</file>

<file path=ppt/theme/theme1.xml><?xml version="1.0" encoding="utf-8"?>
<a:theme xmlns:a="http://schemas.openxmlformats.org/drawingml/2006/main" name="etri">
  <a:themeElements>
    <a:clrScheme name="et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tri">
      <a:majorFont>
        <a:latin typeface="Arial"/>
        <a:ea typeface="HY크리스탈M"/>
        <a:cs typeface=""/>
      </a:majorFont>
      <a:minorFont>
        <a:latin typeface="Arial"/>
        <a:ea typeface="HY중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et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27995</TotalTime>
  <Words>3165</Words>
  <Application>Microsoft Office PowerPoint</Application>
  <PresentationFormat>화면 슬라이드 쇼(4:3)</PresentationFormat>
  <Paragraphs>570</Paragraphs>
  <Slides>16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8" baseType="lpstr">
      <vt:lpstr>HY강B</vt:lpstr>
      <vt:lpstr>HY견고딕</vt:lpstr>
      <vt:lpstr>HY중고딕</vt:lpstr>
      <vt:lpstr>HY크리스탈M</vt:lpstr>
      <vt:lpstr>굴림</vt:lpstr>
      <vt:lpstr>맑은 고딕</vt:lpstr>
      <vt:lpstr>Arial</vt:lpstr>
      <vt:lpstr>Calibri</vt:lpstr>
      <vt:lpstr>Courier New</vt:lpstr>
      <vt:lpstr>Symbol</vt:lpstr>
      <vt:lpstr>Times New Roman</vt:lpstr>
      <vt:lpstr>etri</vt:lpstr>
      <vt:lpstr>Model-based Kernel Testing for Concurrency Bugs through Counter Example Replay</vt:lpstr>
      <vt:lpstr>Introduction</vt:lpstr>
      <vt:lpstr>Summary of the Approach</vt:lpstr>
      <vt:lpstr>Traditional Model Checking v.s. MOKERT</vt:lpstr>
      <vt:lpstr>Model Extraction</vt:lpstr>
      <vt:lpstr>Architecture of MOKERT</vt:lpstr>
      <vt:lpstr>Automatic Instrumentation</vt:lpstr>
      <vt:lpstr>Automatic Instrumentation (cont.)</vt:lpstr>
      <vt:lpstr>Detection of Replay Failure</vt:lpstr>
      <vt:lpstr>PowerPoint 프레젠테이션</vt:lpstr>
      <vt:lpstr>Case Study 1: Data Race between  proc_readdir() and remove_proc_entry()</vt:lpstr>
      <vt:lpstr>PowerPoint 프레젠테이션</vt:lpstr>
      <vt:lpstr>PowerPoint 프레젠테이션</vt:lpstr>
      <vt:lpstr>Case Study 3: Data Race between remove_proc_entry() ‘s</vt:lpstr>
      <vt:lpstr>Case Study 3: Data Race between remove_proc_entry() ‘s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Moonzoo Kim</cp:lastModifiedBy>
  <cp:revision>2188</cp:revision>
  <cp:lastPrinted>1601-01-01T00:00:00Z</cp:lastPrinted>
  <dcterms:created xsi:type="dcterms:W3CDTF">1601-01-01T00:00:00Z</dcterms:created>
  <dcterms:modified xsi:type="dcterms:W3CDTF">2014-05-10T18:30:00Z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