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692" r:id="rId3"/>
    <p:sldMasterId id="2147483704" r:id="rId4"/>
    <p:sldMasterId id="2147483708" r:id="rId5"/>
    <p:sldMasterId id="2147483712" r:id="rId6"/>
    <p:sldMasterId id="2147483716" r:id="rId7"/>
  </p:sldMasterIdLst>
  <p:notesMasterIdLst>
    <p:notesMasterId r:id="rId16"/>
  </p:notesMasterIdLst>
  <p:sldIdLst>
    <p:sldId id="256" r:id="rId8"/>
    <p:sldId id="344" r:id="rId9"/>
    <p:sldId id="345" r:id="rId10"/>
    <p:sldId id="354" r:id="rId11"/>
    <p:sldId id="358" r:id="rId12"/>
    <p:sldId id="357" r:id="rId13"/>
    <p:sldId id="355" r:id="rId14"/>
    <p:sldId id="356" r:id="rId15"/>
  </p:sldIdLst>
  <p:sldSz cx="9144000" cy="6858000" type="screen4x3"/>
  <p:notesSz cx="7099300"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FF"/>
    <a:srgbClr val="0033CC"/>
    <a:srgbClr val="003399"/>
    <a:srgbClr val="286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70042" autoAdjust="0"/>
  </p:normalViewPr>
  <p:slideViewPr>
    <p:cSldViewPr>
      <p:cViewPr varScale="1">
        <p:scale>
          <a:sx n="104" d="100"/>
          <a:sy n="104" d="100"/>
        </p:scale>
        <p:origin x="72" y="762"/>
      </p:cViewPr>
      <p:guideLst>
        <p:guide orient="horz" pos="2160"/>
        <p:guide pos="2880"/>
      </p:guideLst>
    </p:cSldViewPr>
  </p:slideViewPr>
  <p:notesTextViewPr>
    <p:cViewPr>
      <p:scale>
        <a:sx n="100" d="100"/>
        <a:sy n="100" d="100"/>
      </p:scale>
      <p:origin x="0" y="0"/>
    </p:cViewPr>
  </p:notesTextViewPr>
  <p:notesViewPr>
    <p:cSldViewPr>
      <p:cViewPr varScale="1">
        <p:scale>
          <a:sx n="110" d="100"/>
          <a:sy n="110" d="100"/>
        </p:scale>
        <p:origin x="-2124" y="-4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575" cy="511175"/>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4021139" y="2"/>
            <a:ext cx="3076575" cy="511175"/>
          </a:xfrm>
          <a:prstGeom prst="rect">
            <a:avLst/>
          </a:prstGeom>
        </p:spPr>
        <p:txBody>
          <a:bodyPr vert="horz" lIns="91440" tIns="45720" rIns="91440" bIns="45720" rtlCol="0"/>
          <a:lstStyle>
            <a:lvl1pPr algn="r">
              <a:defRPr sz="1200"/>
            </a:lvl1pPr>
          </a:lstStyle>
          <a:p>
            <a:fld id="{35E7E663-4BD8-4EA0-9634-16E372FE663C}" type="datetimeFigureOut">
              <a:rPr lang="ko-KR" altLang="en-US" smtClean="0"/>
              <a:pPr/>
              <a:t>2014-04-27</a:t>
            </a:fld>
            <a:endParaRPr lang="ko-KR"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709614" y="4860925"/>
            <a:ext cx="5680075" cy="4605338"/>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1" y="9721852"/>
            <a:ext cx="3076575" cy="511175"/>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4021139" y="9721852"/>
            <a:ext cx="3076575" cy="511175"/>
          </a:xfrm>
          <a:prstGeom prst="rect">
            <a:avLst/>
          </a:prstGeom>
        </p:spPr>
        <p:txBody>
          <a:bodyPr vert="horz" lIns="91440" tIns="45720" rIns="91440" bIns="45720" rtlCol="0" anchor="b"/>
          <a:lstStyle>
            <a:lvl1pPr algn="r">
              <a:defRPr sz="1200"/>
            </a:lvl1pPr>
          </a:lstStyle>
          <a:p>
            <a:fld id="{26077705-1943-4D9D-8B59-9C59E9B756AD}" type="slidenum">
              <a:rPr lang="ko-KR" altLang="en-US" smtClean="0"/>
              <a:pPr/>
              <a:t>‹#›</a:t>
            </a:fld>
            <a:endParaRPr lang="ko-KR" altLang="en-US"/>
          </a:p>
        </p:txBody>
      </p:sp>
    </p:spTree>
    <p:extLst>
      <p:ext uri="{BB962C8B-B14F-4D97-AF65-F5344CB8AC3E}">
        <p14:creationId xmlns:p14="http://schemas.microsoft.com/office/powerpoint/2010/main" val="41518410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Input space</a:t>
            </a:r>
            <a:r>
              <a:rPr lang="en-US" altLang="ko-KR" baseline="0" dirty="0" smtClean="0"/>
              <a:t> </a:t>
            </a:r>
            <a:r>
              <a:rPr lang="en-US" altLang="ko-KR" baseline="0" dirty="0" err="1" smtClean="0"/>
              <a:t>v.s</a:t>
            </a:r>
            <a:r>
              <a:rPr lang="en-US" altLang="ko-KR" baseline="0" dirty="0" smtClean="0"/>
              <a:t>. thread scheduling space which is not under-control</a:t>
            </a:r>
            <a:endParaRPr lang="ko-KR" altLang="en-US" dirty="0"/>
          </a:p>
        </p:txBody>
      </p:sp>
      <p:sp>
        <p:nvSpPr>
          <p:cNvPr id="4" name="슬라이드 번호 개체 틀 3"/>
          <p:cNvSpPr>
            <a:spLocks noGrp="1"/>
          </p:cNvSpPr>
          <p:nvPr>
            <p:ph type="sldNum" sz="quarter" idx="10"/>
          </p:nvPr>
        </p:nvSpPr>
        <p:spPr/>
        <p:txBody>
          <a:bodyPr/>
          <a:lstStyle/>
          <a:p>
            <a:fld id="{26077705-1943-4D9D-8B59-9C59E9B756AD}" type="slidenum">
              <a:rPr lang="ko-KR" altLang="en-US" smtClean="0"/>
              <a:pPr/>
              <a:t>3</a:t>
            </a:fld>
            <a:endParaRPr lang="ko-KR" altLang="en-US"/>
          </a:p>
        </p:txBody>
      </p:sp>
    </p:spTree>
    <p:extLst>
      <p:ext uri="{BB962C8B-B14F-4D97-AF65-F5344CB8AC3E}">
        <p14:creationId xmlns:p14="http://schemas.microsoft.com/office/powerpoint/2010/main" val="988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x,y,z</a:t>
            </a:r>
            <a:endParaRPr lang="en-US" altLang="ko-KR" dirty="0" smtClean="0"/>
          </a:p>
          <a:p>
            <a:r>
              <a:rPr lang="en-US" altLang="ko-KR" dirty="0" smtClean="0"/>
              <a:t>2,1,2</a:t>
            </a:r>
          </a:p>
          <a:p>
            <a:r>
              <a:rPr lang="en-US" altLang="ko-KR" dirty="0" smtClean="0"/>
              <a:t>2,1,3</a:t>
            </a:r>
          </a:p>
          <a:p>
            <a:r>
              <a:rPr lang="en-US" altLang="ko-KR" dirty="0" smtClean="0"/>
              <a:t>2,2,3</a:t>
            </a:r>
          </a:p>
          <a:p>
            <a:r>
              <a:rPr lang="en-US" altLang="ko-KR" dirty="0" smtClean="0"/>
              <a:t>2,3,3</a:t>
            </a:r>
          </a:p>
          <a:p>
            <a:r>
              <a:rPr lang="en-US" altLang="ko-KR" dirty="0" smtClean="0"/>
              <a:t>2,4,3</a:t>
            </a:r>
          </a:p>
          <a:p>
            <a:r>
              <a:rPr lang="en-US" altLang="ko-KR" dirty="0" smtClean="0"/>
              <a:t>3,2,3</a:t>
            </a:r>
          </a:p>
          <a:p>
            <a:pPr defTabSz="908268">
              <a:defRPr/>
            </a:pPr>
            <a:r>
              <a:rPr lang="en-US" altLang="ko-KR" dirty="0" smtClean="0"/>
              <a:t>4,3,2</a:t>
            </a:r>
          </a:p>
          <a:p>
            <a:r>
              <a:rPr lang="en-US" altLang="ko-KR" dirty="0" smtClean="0"/>
              <a:t>4,3,5</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rPr>
              <a:pPr/>
              <a:t>4</a:t>
            </a:fld>
            <a:endParaRPr lang="ko-KR" altLang="en-US">
              <a:solidFill>
                <a:prstClr val="black"/>
              </a:solidFill>
            </a:endParaRPr>
          </a:p>
        </p:txBody>
      </p:sp>
    </p:spTree>
    <p:extLst>
      <p:ext uri="{BB962C8B-B14F-4D97-AF65-F5344CB8AC3E}">
        <p14:creationId xmlns:p14="http://schemas.microsoft.com/office/powerpoint/2010/main" val="424987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6077705-1943-4D9D-8B59-9C59E9B756AD}" type="slidenum">
              <a:rPr lang="ko-KR" altLang="en-US" smtClean="0"/>
              <a:pPr/>
              <a:t>5</a:t>
            </a:fld>
            <a:endParaRPr lang="ko-KR" altLang="en-US"/>
          </a:p>
        </p:txBody>
      </p:sp>
    </p:spTree>
    <p:extLst>
      <p:ext uri="{BB962C8B-B14F-4D97-AF65-F5344CB8AC3E}">
        <p14:creationId xmlns:p14="http://schemas.microsoft.com/office/powerpoint/2010/main" val="82140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8B9A85-2B9F-47B8-B8A5-66E8F7D0BD49}" type="slidenum">
              <a:rPr lang="en-US" altLang="ko-KR">
                <a:solidFill>
                  <a:prstClr val="black"/>
                </a:solidFill>
              </a:rPr>
              <a:pPr/>
              <a:t>6</a:t>
            </a:fld>
            <a:endParaRPr lang="en-US" altLang="ko-KR">
              <a:solidFill>
                <a:prstClr val="black"/>
              </a:solidFill>
            </a:endParaRPr>
          </a:p>
        </p:txBody>
      </p:sp>
      <p:sp>
        <p:nvSpPr>
          <p:cNvPr id="21507" name="Rectangle 2"/>
          <p:cNvSpPr>
            <a:spLocks noGrp="1" noRot="1" noChangeAspect="1" noChangeArrowheads="1" noTextEdit="1"/>
          </p:cNvSpPr>
          <p:nvPr>
            <p:ph type="sldImg"/>
          </p:nvPr>
        </p:nvSpPr>
        <p:spPr>
          <a:xfrm>
            <a:off x="990600" y="768350"/>
            <a:ext cx="5118100" cy="3838575"/>
          </a:xfrm>
          <a:ln/>
        </p:spPr>
      </p:sp>
      <p:sp>
        <p:nvSpPr>
          <p:cNvPr id="21508" name="Rectangle 3"/>
          <p:cNvSpPr>
            <a:spLocks noGrp="1" noChangeArrowheads="1"/>
          </p:cNvSpPr>
          <p:nvPr>
            <p:ph type="body" idx="1"/>
          </p:nvPr>
        </p:nvSpPr>
        <p:spPr>
          <a:xfrm>
            <a:off x="946151" y="4862513"/>
            <a:ext cx="5207001" cy="4603750"/>
          </a:xfrm>
          <a:noFill/>
          <a:ln/>
        </p:spPr>
        <p:txBody>
          <a:bodyPr/>
          <a:lstStyle/>
          <a:p>
            <a:pPr eaLnBrk="1" hangingPunct="1"/>
            <a:r>
              <a:rPr lang="en-US" altLang="ko-KR" smtClean="0"/>
              <a:t>We view the program execution as a sequence of states.  A state consists of variable environment rho and time stamp t.  This viewpoint states that information of program remains between two consecutive states.</a:t>
            </a:r>
          </a:p>
          <a:p>
            <a:pPr eaLnBrk="1" hangingPunct="1"/>
            <a:r>
              <a:rPr lang="en-US" altLang="ko-KR" smtClean="0"/>
              <a:t>Furthermore, a state in the execution indicates that something happens at the time instant corresponding to the state.</a:t>
            </a:r>
          </a:p>
          <a:p>
            <a:pPr eaLnBrk="1" hangingPunct="1"/>
            <a:endParaRPr lang="en-US" altLang="ko-KR" smtClean="0"/>
          </a:p>
          <a:p>
            <a:pPr eaLnBrk="1" hangingPunct="1"/>
            <a:r>
              <a:rPr lang="en-US" altLang="ko-KR" smtClean="0"/>
              <a:t>As the execution has more states, more computational resource is required to analyze the execution.  Therefore, to reduce the overhead, if possible, we need to abstract out unnecessary states in terms of properties.  For example, for property p, we don</a:t>
            </a:r>
            <a:r>
              <a:rPr lang="en-US" altLang="ko-KR" smtClean="0">
                <a:latin typeface="Times New Roman" pitchFamily="18" charset="0"/>
              </a:rPr>
              <a:t>’</a:t>
            </a:r>
            <a:r>
              <a:rPr lang="en-US" altLang="ko-KR" smtClean="0"/>
              <a:t>t need variable x.  Thus removing states </a:t>
            </a:r>
            <a:r>
              <a:rPr lang="en-US" altLang="ko-KR" smtClean="0">
                <a:latin typeface="Times New Roman" pitchFamily="18" charset="0"/>
              </a:rPr>
              <a:t>…</a:t>
            </a:r>
            <a:endParaRPr lang="en-US" altLang="ko-KR" smtClean="0"/>
          </a:p>
          <a:p>
            <a:pPr eaLnBrk="1" hangingPunct="1"/>
            <a:r>
              <a:rPr lang="en-US" altLang="ko-KR" smtClean="0"/>
              <a:t>Furthermore, not every value of y is important because only s0 and s6 affects the property.  Thus, we might want to remove states s1-s5.  We will discuss this abstraction in more detail later</a:t>
            </a:r>
          </a:p>
        </p:txBody>
      </p:sp>
    </p:spTree>
    <p:extLst>
      <p:ext uri="{BB962C8B-B14F-4D97-AF65-F5344CB8AC3E}">
        <p14:creationId xmlns:p14="http://schemas.microsoft.com/office/powerpoint/2010/main" val="261235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2130425"/>
            <a:ext cx="6429420" cy="1470025"/>
          </a:xfrm>
        </p:spPr>
        <p:txBody>
          <a:bodyPr/>
          <a:lstStyle>
            <a:lvl1pPr>
              <a:defRPr sz="2800">
                <a:solidFill>
                  <a:srgbClr val="003399"/>
                </a:solidFill>
                <a:latin typeface="+mj-lt"/>
              </a:defRPr>
            </a:lvl1p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900122"/>
          </a:xfrm>
        </p:spPr>
        <p:txBody>
          <a:bodyPr>
            <a:normAutofit/>
          </a:bodyPr>
          <a:lstStyle>
            <a:lvl1pPr marL="0" indent="0" algn="ctr">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Click to edit Master subtitle style</a:t>
            </a:r>
            <a:endParaRPr lang="ko-K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E7C1564-9B43-4C8C-B88F-72D046C7B6CE}"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8" name="바닥글 개체 틀 7"/>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9" name="슬라이드 번호 개체 틀 8"/>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29595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5C229AEF-C488-4D88-A215-2FBA7975B780}"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4" name="바닥글 개체 틀 3"/>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5" name="슬라이드 번호 개체 틀 4"/>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321250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7E61C27-F82C-4213-B8AF-49347DB39E3B}"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3" name="바닥글 개체 틀 2"/>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4" name="슬라이드 번호 개체 틀 3"/>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422237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57A378B-A364-4B80-B445-51AA329B872E}"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6088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823CE19-535C-4B71-A553-9874DB5047D5}"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573658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F89BBAC-8141-49E8-9D08-96D77BA3FAB7}"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7849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DFF27CE-8BF3-4ECA-8EE7-77558460B928}"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576458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35496" y="6356350"/>
            <a:ext cx="1090464" cy="365125"/>
          </a:xfrm>
        </p:spPr>
        <p:txBody>
          <a:bodyPr/>
          <a:lstStyle/>
          <a:p>
            <a:fld id="{8389BEFF-A9EE-4BE6-BA3B-6BCE8454388F}"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5" name="바닥글 개체 틀 4"/>
          <p:cNvSpPr>
            <a:spLocks noGrp="1"/>
          </p:cNvSpPr>
          <p:nvPr>
            <p:ph type="ftr" sz="quarter" idx="11"/>
          </p:nvPr>
        </p:nvSpPr>
        <p:spPr>
          <a:xfrm>
            <a:off x="1187624" y="6356350"/>
            <a:ext cx="4896544" cy="365125"/>
          </a:xfrm>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3464981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5F875EE-B2F5-4B26-A03A-3015841B1B71}"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a:xfrm>
            <a:off x="6553200" y="6356350"/>
            <a:ext cx="1691208" cy="365125"/>
          </a:xfrm>
        </p:spPr>
        <p:txBody>
          <a:bodyPr/>
          <a:lstStyle>
            <a:lvl1pPr>
              <a:defRPr>
                <a:solidFill>
                  <a:schemeClr val="tx1"/>
                </a:solidFill>
                <a:latin typeface="Arial" pitchFamily="34" charset="0"/>
                <a:cs typeface="Arial" pitchFamily="34" charset="0"/>
              </a:defRPr>
            </a:lvl1p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23100202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54396A82-6E3D-444B-BE62-D21360BEC060}"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68913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lstStyle/>
          <a:p>
            <a:r>
              <a:rPr lang="en-US" altLang="ko-KR" dirty="0" smtClean="0"/>
              <a:t>Click to edit Master title style</a:t>
            </a:r>
            <a:endParaRPr lang="ko-KR" altLang="en-US" dirty="0"/>
          </a:p>
        </p:txBody>
      </p:sp>
      <p:sp>
        <p:nvSpPr>
          <p:cNvPr id="3" name="Content Placeholder 2"/>
          <p:cNvSpPr>
            <a:spLocks noGrp="1"/>
          </p:cNvSpPr>
          <p:nvPr>
            <p:ph idx="1"/>
          </p:nvPr>
        </p:nvSpPr>
        <p:spPr>
          <a:xfrm>
            <a:off x="428596" y="714356"/>
            <a:ext cx="8229600" cy="5715040"/>
          </a:xfrm>
        </p:spPr>
        <p:txBody>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Date Placeholder 3"/>
          <p:cNvSpPr>
            <a:spLocks noGrp="1"/>
          </p:cNvSpPr>
          <p:nvPr>
            <p:ph type="dt" sz="half" idx="10"/>
          </p:nvPr>
        </p:nvSpPr>
        <p:spPr/>
        <p:txBody>
          <a:bodyPr/>
          <a:lstStyle/>
          <a:p>
            <a:fld id="{5F27128D-15DE-465A-BA33-9E34576436FA}" type="datetimeFigureOut">
              <a:rPr lang="ko-KR" altLang="en-US" smtClean="0"/>
              <a:pPr/>
              <a:t>2014-04-27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7" name="Straight Connector 6"/>
          <p:cNvSpPr>
            <a:spLocks noChangeShapeType="1"/>
          </p:cNvSpPr>
          <p:nvPr userDrawn="1"/>
        </p:nvSpPr>
        <p:spPr bwMode="auto">
          <a:xfrm>
            <a:off x="500034" y="642918"/>
            <a:ext cx="8229600" cy="0"/>
          </a:xfrm>
          <a:prstGeom prst="line">
            <a:avLst/>
          </a:prstGeom>
          <a:noFill/>
          <a:ln w="76200" cap="flat" cmpd="sng" algn="ctr">
            <a:solidFill>
              <a:srgbClr val="003399"/>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46E656E-33C6-4F90-93DC-679C41869E0E}"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28365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B008CC7-65C0-466A-A58A-8B3F46403FF0}"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9" name="슬라이드 번호 개체 틀 8"/>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2639140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0B91ED9-1ECF-4A41-B08A-08D52F09D57A}"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5" name="슬라이드 번호 개체 틀 4"/>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021031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A1454F9-67C7-400A-8E41-2D597BB62A35}"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4" name="슬라이드 번호 개체 틀 3"/>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80045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B597742-7F78-42C2-8B0C-219E8CDC921C}"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069849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4760684-D2F8-4209-A3FC-01071CC7670B}"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425469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215B914-8AC5-4B11-9E53-C1511A32954C}"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2518079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7D62EDF-4664-4248-B0F4-C8BB098C28E9}" type="datetime1">
              <a:rPr lang="ko-KR" altLang="en-US" smtClean="0">
                <a:solidFill>
                  <a:prstClr val="black">
                    <a:tint val="75000"/>
                  </a:prstClr>
                </a:solidFill>
              </a:rPr>
              <a:pPr/>
              <a:t>2014-04-27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Testing Concurrent Programs to Achieve High Synchronization Coverage</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F2F1D1F5-69F5-43E4-A460-0AE74272FEAF}"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3441332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Tree>
    <p:extLst>
      <p:ext uri="{BB962C8B-B14F-4D97-AF65-F5344CB8AC3E}">
        <p14:creationId xmlns:p14="http://schemas.microsoft.com/office/powerpoint/2010/main" val="27570447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942273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928670"/>
            <a:ext cx="4038600" cy="5500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Content Placeholder 3"/>
          <p:cNvSpPr>
            <a:spLocks noGrp="1"/>
          </p:cNvSpPr>
          <p:nvPr>
            <p:ph sz="half" idx="2"/>
          </p:nvPr>
        </p:nvSpPr>
        <p:spPr>
          <a:xfrm>
            <a:off x="4648200" y="928670"/>
            <a:ext cx="4038600" cy="55007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5F27128D-15DE-465A-BA33-9E34576436FA}" type="datetimeFigureOut">
              <a:rPr lang="ko-KR" altLang="en-US" smtClean="0"/>
              <a:pPr/>
              <a:t>2014-04-27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8" name="Straight Connector 7"/>
          <p:cNvSpPr>
            <a:spLocks noChangeShapeType="1"/>
          </p:cNvSpPr>
          <p:nvPr userDrawn="1"/>
        </p:nvSpPr>
        <p:spPr bwMode="auto">
          <a:xfrm>
            <a:off x="500034" y="857232"/>
            <a:ext cx="8229600" cy="0"/>
          </a:xfrm>
          <a:prstGeom prst="lin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Tree>
    <p:extLst>
      <p:ext uri="{BB962C8B-B14F-4D97-AF65-F5344CB8AC3E}">
        <p14:creationId xmlns:p14="http://schemas.microsoft.com/office/powerpoint/2010/main" val="1227132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제목 슬라이드">
    <p:spTree>
      <p:nvGrpSpPr>
        <p:cNvPr id="1" name=""/>
        <p:cNvGrpSpPr/>
        <p:nvPr/>
      </p:nvGrpSpPr>
      <p:grpSpPr>
        <a:xfrm>
          <a:off x="0" y="0"/>
          <a:ext cx="0" cy="0"/>
          <a:chOff x="0" y="0"/>
          <a:chExt cx="0" cy="0"/>
        </a:xfrm>
      </p:grpSpPr>
      <p:sp>
        <p:nvSpPr>
          <p:cNvPr id="210947" name="Rectangle 3"/>
          <p:cNvSpPr>
            <a:spLocks noGrp="1" noChangeArrowheads="1"/>
          </p:cNvSpPr>
          <p:nvPr>
            <p:ph type="ctrTitle"/>
          </p:nvPr>
        </p:nvSpPr>
        <p:spPr>
          <a:xfrm>
            <a:off x="971550" y="1557338"/>
            <a:ext cx="7772400" cy="1470025"/>
          </a:xfrm>
        </p:spPr>
        <p:txBody>
          <a:bodyPr/>
          <a:lstStyle>
            <a:lvl1pPr algn="ctr">
              <a:defRPr sz="4000"/>
            </a:lvl1pPr>
          </a:lstStyle>
          <a:p>
            <a:r>
              <a:rPr lang="ko-KR" altLang="en-US" smtClean="0"/>
              <a:t>마스터 제목 스타일 편집</a:t>
            </a:r>
            <a:endParaRPr lang="ko-KR" altLang="en-US"/>
          </a:p>
        </p:txBody>
      </p:sp>
      <p:sp>
        <p:nvSpPr>
          <p:cNvPr id="210948" name="Rectangle 4"/>
          <p:cNvSpPr>
            <a:spLocks noGrp="1" noChangeArrowheads="1"/>
          </p:cNvSpPr>
          <p:nvPr>
            <p:ph type="subTitle" idx="1"/>
          </p:nvPr>
        </p:nvSpPr>
        <p:spPr>
          <a:xfrm>
            <a:off x="1619250" y="3500438"/>
            <a:ext cx="6400800" cy="1752600"/>
          </a:xfrm>
        </p:spPr>
        <p:txBody>
          <a:bodyPr/>
          <a:lstStyle>
            <a:lvl1pPr marL="0" indent="0" algn="ctr">
              <a:buFontTx/>
              <a:buNone/>
              <a:defRPr sz="2800" i="1">
                <a:solidFill>
                  <a:srgbClr val="0033CC"/>
                </a:solidFill>
              </a:defRPr>
            </a:lvl1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xfrm>
            <a:off x="3124200" y="6605588"/>
            <a:ext cx="2895600" cy="207962"/>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lgn="ctr" fontAlgn="base" latinLnBrk="0">
              <a:spcBef>
                <a:spcPct val="0"/>
              </a:spcBef>
              <a:spcAft>
                <a:spcPct val="0"/>
              </a:spcAft>
              <a:defRPr/>
            </a:pPr>
            <a:endParaRPr kumimoji="1" lang="en-US" altLang="ko-KR" i="1">
              <a:solidFill>
                <a:srgbClr val="660066"/>
              </a:solidFill>
              <a:ea typeface="돋움" pitchFamily="50" charset="-127"/>
            </a:endParaRPr>
          </a:p>
        </p:txBody>
      </p:sp>
    </p:spTree>
    <p:extLst>
      <p:ext uri="{BB962C8B-B14F-4D97-AF65-F5344CB8AC3E}">
        <p14:creationId xmlns:p14="http://schemas.microsoft.com/office/powerpoint/2010/main" val="3494746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p:txBody>
          <a:bodyPr/>
          <a:lstStyle>
            <a:lvl1pPr>
              <a:defRPr smtClean="0"/>
            </a:lvl1pPr>
          </a:lstStyle>
          <a:p>
            <a:pPr>
              <a:defRPr/>
            </a:pPr>
            <a:fld id="{91473DEA-96F9-4AA2-BAEA-3ADE765504CC}" type="slidenum">
              <a:rPr lang="ko-KR" altLang="en-US">
                <a:solidFill>
                  <a:srgbClr val="000000"/>
                </a:solidFill>
              </a:rPr>
              <a:pPr>
                <a:defRPr/>
              </a:pPr>
              <a:t>‹#›</a:t>
            </a:fld>
            <a:endParaRPr lang="en-US" altLang="ko-KR">
              <a:solidFill>
                <a:srgbClr val="000000"/>
              </a:solidFill>
            </a:endParaRPr>
          </a:p>
        </p:txBody>
      </p:sp>
      <p:sp>
        <p:nvSpPr>
          <p:cNvPr id="5" name="Rectangle 9"/>
          <p:cNvSpPr>
            <a:spLocks noGrp="1" noChangeArrowheads="1"/>
          </p:cNvSpPr>
          <p:nvPr>
            <p:ph type="ftr" sz="quarter" idx="11"/>
          </p:nvPr>
        </p:nvSpPr>
        <p:spPr>
          <a:xfrm>
            <a:off x="3203575" y="6619875"/>
            <a:ext cx="3384550" cy="238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lgn="ctr" fontAlgn="base" latinLnBrk="0">
              <a:spcBef>
                <a:spcPct val="0"/>
              </a:spcBef>
              <a:spcAft>
                <a:spcPct val="0"/>
              </a:spcAft>
              <a:defRPr/>
            </a:pPr>
            <a:endParaRPr kumimoji="1" lang="en-US" altLang="ko-KR" i="1">
              <a:solidFill>
                <a:srgbClr val="660066"/>
              </a:solidFill>
              <a:ea typeface="돋움" pitchFamily="50" charset="-127"/>
            </a:endParaRPr>
          </a:p>
        </p:txBody>
      </p:sp>
    </p:spTree>
    <p:extLst>
      <p:ext uri="{BB962C8B-B14F-4D97-AF65-F5344CB8AC3E}">
        <p14:creationId xmlns:p14="http://schemas.microsoft.com/office/powerpoint/2010/main" val="328821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6523038"/>
            <a:ext cx="10175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2"/>
          <p:cNvSpPr>
            <a:spLocks noGrp="1"/>
          </p:cNvSpPr>
          <p:nvPr>
            <p:ph type="dt" sz="half" idx="14"/>
          </p:nvPr>
        </p:nvSpPr>
        <p:spPr>
          <a:xfrm>
            <a:off x="6858000" y="6492875"/>
            <a:ext cx="1357313" cy="365125"/>
          </a:xfrm>
          <a:prstGeom prst="rect">
            <a:avLst/>
          </a:prstGeom>
        </p:spPr>
        <p:txBody>
          <a:bodyPr/>
          <a:lstStyle>
            <a:lvl1pPr>
              <a:defRPr>
                <a:latin typeface="Calibri" pitchFamily="34" charset="0"/>
              </a:defRPr>
            </a:lvl1pPr>
          </a:lstStyle>
          <a:p>
            <a:pPr algn="ctr" fontAlgn="base" latinLnBrk="0">
              <a:spcBef>
                <a:spcPct val="0"/>
              </a:spcBef>
              <a:spcAft>
                <a:spcPct val="0"/>
              </a:spcAft>
              <a:defRPr/>
            </a:pPr>
            <a:r>
              <a:rPr kumimoji="1" lang="en-US" altLang="ko-KR" i="1">
                <a:solidFill>
                  <a:srgbClr val="660066"/>
                </a:solidFill>
                <a:ea typeface="돋움" pitchFamily="50" charset="-127"/>
              </a:rPr>
              <a:t>Moonzoo Kim Provable SW Lab</a:t>
            </a:r>
          </a:p>
        </p:txBody>
      </p:sp>
      <p:sp>
        <p:nvSpPr>
          <p:cNvPr id="6" name="바닥글 개체 틀 3"/>
          <p:cNvSpPr>
            <a:spLocks noGrp="1"/>
          </p:cNvSpPr>
          <p:nvPr>
            <p:ph type="ftr" sz="quarter" idx="15"/>
          </p:nvPr>
        </p:nvSpPr>
        <p:spPr>
          <a:xfrm>
            <a:off x="2857500" y="6491288"/>
            <a:ext cx="3214688"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lgn="ctr" fontAlgn="base" latinLnBrk="0">
              <a:spcBef>
                <a:spcPct val="0"/>
              </a:spcBef>
              <a:spcAft>
                <a:spcPct val="0"/>
              </a:spcAft>
              <a:defRPr/>
            </a:pPr>
            <a:r>
              <a:rPr kumimoji="1" lang="en-US" altLang="ko-KR" i="1">
                <a:solidFill>
                  <a:srgbClr val="660066"/>
                </a:solidFill>
                <a:ea typeface="돋움" pitchFamily="50" charset="-127"/>
              </a:rPr>
              <a:t>Automated Software Analysis Techniques : Past, Present, and Future </a:t>
            </a:r>
            <a:endParaRPr kumimoji="1" lang="ko-KR" altLang="en-US" i="1">
              <a:solidFill>
                <a:srgbClr val="660066"/>
              </a:solidFill>
              <a:ea typeface="돋움" pitchFamily="50" charset="-127"/>
            </a:endParaRPr>
          </a:p>
        </p:txBody>
      </p:sp>
      <p:sp>
        <p:nvSpPr>
          <p:cNvPr id="8" name="슬라이드 번호 개체 틀 4"/>
          <p:cNvSpPr>
            <a:spLocks noGrp="1"/>
          </p:cNvSpPr>
          <p:nvPr>
            <p:ph type="sldNum" sz="quarter" idx="16"/>
          </p:nvPr>
        </p:nvSpPr>
        <p:spPr/>
        <p:txBody>
          <a:bodyPr/>
          <a:lstStyle>
            <a:lvl1pPr>
              <a:defRPr smtClean="0">
                <a:latin typeface="Calibri" pitchFamily="34" charset="0"/>
              </a:defRPr>
            </a:lvl1pPr>
          </a:lstStyle>
          <a:p>
            <a:pPr>
              <a:defRPr/>
            </a:pPr>
            <a:fld id="{2FF1F413-EECF-4E4D-BBAB-4E44A87DEDFF}" type="slidenum">
              <a:rPr lang="ko-KR" altLang="en-US">
                <a:solidFill>
                  <a:srgbClr val="000000"/>
                </a:solidFill>
              </a:rPr>
              <a:pPr>
                <a:defRPr/>
              </a:pPr>
              <a:t>‹#›</a:t>
            </a:fld>
            <a:r>
              <a:rPr lang="en-US" altLang="ko-KR">
                <a:solidFill>
                  <a:srgbClr val="000000"/>
                </a:solidFill>
              </a:rPr>
              <a:t>/60</a:t>
            </a:r>
            <a:endParaRPr lang="ko-KR" altLang="en-US">
              <a:solidFill>
                <a:srgbClr val="000000"/>
              </a:solidFill>
            </a:endParaRPr>
          </a:p>
        </p:txBody>
      </p:sp>
    </p:spTree>
    <p:extLst>
      <p:ext uri="{BB962C8B-B14F-4D97-AF65-F5344CB8AC3E}">
        <p14:creationId xmlns:p14="http://schemas.microsoft.com/office/powerpoint/2010/main" val="2596850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제목 슬라이드">
    <p:spTree>
      <p:nvGrpSpPr>
        <p:cNvPr id="1" name=""/>
        <p:cNvGrpSpPr/>
        <p:nvPr/>
      </p:nvGrpSpPr>
      <p:grpSpPr>
        <a:xfrm>
          <a:off x="0" y="0"/>
          <a:ext cx="0" cy="0"/>
          <a:chOff x="0" y="0"/>
          <a:chExt cx="0" cy="0"/>
        </a:xfrm>
      </p:grpSpPr>
      <p:sp>
        <p:nvSpPr>
          <p:cNvPr id="210947" name="Rectangle 3"/>
          <p:cNvSpPr>
            <a:spLocks noGrp="1" noChangeArrowheads="1"/>
          </p:cNvSpPr>
          <p:nvPr>
            <p:ph type="ctrTitle"/>
          </p:nvPr>
        </p:nvSpPr>
        <p:spPr>
          <a:xfrm>
            <a:off x="971550" y="1557338"/>
            <a:ext cx="7772400" cy="1470025"/>
          </a:xfrm>
        </p:spPr>
        <p:txBody>
          <a:bodyPr/>
          <a:lstStyle>
            <a:lvl1pPr algn="ctr">
              <a:defRPr sz="4000"/>
            </a:lvl1pPr>
          </a:lstStyle>
          <a:p>
            <a:r>
              <a:rPr lang="ko-KR" altLang="en-US" smtClean="0"/>
              <a:t>마스터 제목 스타일 편집</a:t>
            </a:r>
            <a:endParaRPr lang="ko-KR" altLang="en-US"/>
          </a:p>
        </p:txBody>
      </p:sp>
      <p:sp>
        <p:nvSpPr>
          <p:cNvPr id="210948" name="Rectangle 4"/>
          <p:cNvSpPr>
            <a:spLocks noGrp="1" noChangeArrowheads="1"/>
          </p:cNvSpPr>
          <p:nvPr>
            <p:ph type="subTitle" idx="1"/>
          </p:nvPr>
        </p:nvSpPr>
        <p:spPr>
          <a:xfrm>
            <a:off x="1619250" y="3500438"/>
            <a:ext cx="6400800" cy="1752600"/>
          </a:xfrm>
        </p:spPr>
        <p:txBody>
          <a:bodyPr/>
          <a:lstStyle>
            <a:lvl1pPr marL="0" indent="0" algn="ctr">
              <a:buFontTx/>
              <a:buNone/>
              <a:defRPr sz="2800" i="1">
                <a:solidFill>
                  <a:srgbClr val="0033CC"/>
                </a:solidFill>
              </a:defRPr>
            </a:lvl1pPr>
          </a:lstStyle>
          <a:p>
            <a:r>
              <a:rPr lang="ko-KR" altLang="en-US" smtClean="0"/>
              <a:t>마스터 부제목 스타일 편집</a:t>
            </a:r>
            <a:endParaRPr lang="ko-KR" altLang="en-US"/>
          </a:p>
        </p:txBody>
      </p:sp>
      <p:sp>
        <p:nvSpPr>
          <p:cNvPr id="4" name="Rectangle 5"/>
          <p:cNvSpPr>
            <a:spLocks noGrp="1" noChangeArrowheads="1"/>
          </p:cNvSpPr>
          <p:nvPr>
            <p:ph type="ftr" sz="quarter" idx="10"/>
          </p:nvPr>
        </p:nvSpPr>
        <p:spPr>
          <a:xfrm>
            <a:off x="3124200" y="6605588"/>
            <a:ext cx="2895600" cy="207962"/>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lgn="ctr" fontAlgn="base" latinLnBrk="0">
              <a:spcBef>
                <a:spcPct val="0"/>
              </a:spcBef>
              <a:spcAft>
                <a:spcPct val="0"/>
              </a:spcAft>
              <a:defRPr/>
            </a:pPr>
            <a:endParaRPr kumimoji="1" lang="en-US" altLang="ko-KR" i="1">
              <a:solidFill>
                <a:srgbClr val="660066"/>
              </a:solidFill>
              <a:ea typeface="돋움" pitchFamily="50" charset="-127"/>
            </a:endParaRPr>
          </a:p>
        </p:txBody>
      </p:sp>
    </p:spTree>
    <p:extLst>
      <p:ext uri="{BB962C8B-B14F-4D97-AF65-F5344CB8AC3E}">
        <p14:creationId xmlns:p14="http://schemas.microsoft.com/office/powerpoint/2010/main" val="1619083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p:txBody>
          <a:bodyPr/>
          <a:lstStyle>
            <a:lvl1pPr>
              <a:defRPr smtClean="0"/>
            </a:lvl1pPr>
          </a:lstStyle>
          <a:p>
            <a:pPr>
              <a:defRPr/>
            </a:pPr>
            <a:fld id="{91473DEA-96F9-4AA2-BAEA-3ADE765504CC}" type="slidenum">
              <a:rPr lang="ko-KR" altLang="en-US">
                <a:solidFill>
                  <a:srgbClr val="000000"/>
                </a:solidFill>
              </a:rPr>
              <a:pPr>
                <a:defRPr/>
              </a:pPr>
              <a:t>‹#›</a:t>
            </a:fld>
            <a:endParaRPr lang="en-US" altLang="ko-KR">
              <a:solidFill>
                <a:srgbClr val="000000"/>
              </a:solidFill>
            </a:endParaRPr>
          </a:p>
        </p:txBody>
      </p:sp>
      <p:sp>
        <p:nvSpPr>
          <p:cNvPr id="5" name="Rectangle 9"/>
          <p:cNvSpPr>
            <a:spLocks noGrp="1" noChangeArrowheads="1"/>
          </p:cNvSpPr>
          <p:nvPr>
            <p:ph type="ftr" sz="quarter" idx="11"/>
          </p:nvPr>
        </p:nvSpPr>
        <p:spPr>
          <a:xfrm>
            <a:off x="3203575" y="6619875"/>
            <a:ext cx="3384550" cy="238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lgn="ctr" fontAlgn="base" latinLnBrk="0">
              <a:spcBef>
                <a:spcPct val="0"/>
              </a:spcBef>
              <a:spcAft>
                <a:spcPct val="0"/>
              </a:spcAft>
              <a:defRPr/>
            </a:pPr>
            <a:endParaRPr kumimoji="1" lang="en-US" altLang="ko-KR" i="1">
              <a:solidFill>
                <a:srgbClr val="660066"/>
              </a:solidFill>
              <a:ea typeface="돋움" pitchFamily="50" charset="-127"/>
            </a:endParaRPr>
          </a:p>
        </p:txBody>
      </p:sp>
    </p:spTree>
    <p:extLst>
      <p:ext uri="{BB962C8B-B14F-4D97-AF65-F5344CB8AC3E}">
        <p14:creationId xmlns:p14="http://schemas.microsoft.com/office/powerpoint/2010/main" val="2457797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6523038"/>
            <a:ext cx="10175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2"/>
          <p:cNvSpPr>
            <a:spLocks noGrp="1"/>
          </p:cNvSpPr>
          <p:nvPr>
            <p:ph type="dt" sz="half" idx="14"/>
          </p:nvPr>
        </p:nvSpPr>
        <p:spPr>
          <a:xfrm>
            <a:off x="6858000" y="6492875"/>
            <a:ext cx="1357313" cy="365125"/>
          </a:xfrm>
          <a:prstGeom prst="rect">
            <a:avLst/>
          </a:prstGeom>
        </p:spPr>
        <p:txBody>
          <a:bodyPr/>
          <a:lstStyle>
            <a:lvl1pPr>
              <a:defRPr>
                <a:latin typeface="Calibri" pitchFamily="34" charset="0"/>
              </a:defRPr>
            </a:lvl1pPr>
          </a:lstStyle>
          <a:p>
            <a:pPr algn="ctr" fontAlgn="base" latinLnBrk="0">
              <a:spcBef>
                <a:spcPct val="0"/>
              </a:spcBef>
              <a:spcAft>
                <a:spcPct val="0"/>
              </a:spcAft>
              <a:defRPr/>
            </a:pPr>
            <a:r>
              <a:rPr kumimoji="1" lang="en-US" altLang="ko-KR" i="1">
                <a:solidFill>
                  <a:srgbClr val="660066"/>
                </a:solidFill>
                <a:ea typeface="돋움" pitchFamily="50" charset="-127"/>
              </a:rPr>
              <a:t>Moonzoo Kim Provable SW Lab</a:t>
            </a:r>
          </a:p>
        </p:txBody>
      </p:sp>
      <p:sp>
        <p:nvSpPr>
          <p:cNvPr id="6" name="바닥글 개체 틀 3"/>
          <p:cNvSpPr>
            <a:spLocks noGrp="1"/>
          </p:cNvSpPr>
          <p:nvPr>
            <p:ph type="ftr" sz="quarter" idx="15"/>
          </p:nvPr>
        </p:nvSpPr>
        <p:spPr>
          <a:xfrm>
            <a:off x="2857500" y="6491288"/>
            <a:ext cx="3214688"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algn="ctr" fontAlgn="base" latinLnBrk="0">
              <a:spcBef>
                <a:spcPct val="0"/>
              </a:spcBef>
              <a:spcAft>
                <a:spcPct val="0"/>
              </a:spcAft>
              <a:defRPr/>
            </a:pPr>
            <a:r>
              <a:rPr kumimoji="1" lang="en-US" altLang="ko-KR" i="1">
                <a:solidFill>
                  <a:srgbClr val="660066"/>
                </a:solidFill>
                <a:ea typeface="돋움" pitchFamily="50" charset="-127"/>
              </a:rPr>
              <a:t>Automated Software Analysis Techniques : Past, Present, and Future </a:t>
            </a:r>
            <a:endParaRPr kumimoji="1" lang="ko-KR" altLang="en-US" i="1">
              <a:solidFill>
                <a:srgbClr val="660066"/>
              </a:solidFill>
              <a:ea typeface="돋움" pitchFamily="50" charset="-127"/>
            </a:endParaRPr>
          </a:p>
        </p:txBody>
      </p:sp>
      <p:sp>
        <p:nvSpPr>
          <p:cNvPr id="8" name="슬라이드 번호 개체 틀 4"/>
          <p:cNvSpPr>
            <a:spLocks noGrp="1"/>
          </p:cNvSpPr>
          <p:nvPr>
            <p:ph type="sldNum" sz="quarter" idx="16"/>
          </p:nvPr>
        </p:nvSpPr>
        <p:spPr/>
        <p:txBody>
          <a:bodyPr/>
          <a:lstStyle>
            <a:lvl1pPr>
              <a:defRPr smtClean="0">
                <a:latin typeface="Calibri" pitchFamily="34" charset="0"/>
              </a:defRPr>
            </a:lvl1pPr>
          </a:lstStyle>
          <a:p>
            <a:pPr>
              <a:defRPr/>
            </a:pPr>
            <a:fld id="{2FF1F413-EECF-4E4D-BBAB-4E44A87DEDFF}" type="slidenum">
              <a:rPr lang="ko-KR" altLang="en-US">
                <a:solidFill>
                  <a:srgbClr val="000000"/>
                </a:solidFill>
              </a:rPr>
              <a:pPr>
                <a:defRPr/>
              </a:pPr>
              <a:t>‹#›</a:t>
            </a:fld>
            <a:r>
              <a:rPr lang="en-US" altLang="ko-KR">
                <a:solidFill>
                  <a:srgbClr val="000000"/>
                </a:solidFill>
              </a:rPr>
              <a:t>/60</a:t>
            </a:r>
            <a:endParaRPr lang="ko-KR" altLang="en-US">
              <a:solidFill>
                <a:srgbClr val="000000"/>
              </a:solidFill>
            </a:endParaRPr>
          </a:p>
        </p:txBody>
      </p:sp>
    </p:spTree>
    <p:extLst>
      <p:ext uri="{BB962C8B-B14F-4D97-AF65-F5344CB8AC3E}">
        <p14:creationId xmlns:p14="http://schemas.microsoft.com/office/powerpoint/2010/main" val="2931034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C7061021-A8E3-4532-835D-F7E0AD9DE048}" type="datetime11">
              <a:rPr lang="ko-KR" altLang="en-US">
                <a:solidFill>
                  <a:prstClr val="black">
                    <a:tint val="75000"/>
                  </a:prstClr>
                </a:solidFill>
              </a:rPr>
              <a:pPr>
                <a:defRPr/>
              </a:pPr>
              <a:t>21:15:52</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lvl1pPr>
              <a:defRPr dirty="0" smtClean="0"/>
            </a:lvl1pPr>
          </a:lstStyle>
          <a:p>
            <a:pPr>
              <a:defRPr/>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vl1pPr>
          </a:lstStyle>
          <a:p>
            <a:pPr>
              <a:defRPr/>
            </a:pPr>
            <a:fld id="{F2610295-E99B-4D15-A71C-9BBA76FC6FA5}" type="slidenum">
              <a:rPr lang="ko-KR" altLang="en-US">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799447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8143875" y="0"/>
            <a:ext cx="1000125" cy="365125"/>
          </a:xfrm>
        </p:spPr>
        <p:txBody>
          <a:bodyPr/>
          <a:lstStyle>
            <a:lvl1pPr>
              <a:defRPr/>
            </a:lvl1pPr>
          </a:lstStyle>
          <a:p>
            <a:pPr>
              <a:defRPr/>
            </a:pPr>
            <a:fld id="{7A29311D-9467-4398-91DB-50612610C700}" type="datetime11">
              <a:rPr lang="ko-KR" altLang="en-US">
                <a:solidFill>
                  <a:prstClr val="black">
                    <a:tint val="75000"/>
                  </a:prstClr>
                </a:solidFill>
              </a:rPr>
              <a:pPr>
                <a:defRPr/>
              </a:pPr>
              <a:t>21:15:52</a:t>
            </a:fld>
            <a:endParaRPr lang="ko-KR" altLang="en-US" dirty="0">
              <a:solidFill>
                <a:prstClr val="black">
                  <a:tint val="75000"/>
                </a:prstClr>
              </a:solidFill>
            </a:endParaRPr>
          </a:p>
        </p:txBody>
      </p:sp>
      <p:sp>
        <p:nvSpPr>
          <p:cNvPr id="5" name="바닥글 개체 틀 4"/>
          <p:cNvSpPr>
            <a:spLocks noGrp="1"/>
          </p:cNvSpPr>
          <p:nvPr>
            <p:ph type="ftr" sz="quarter" idx="11"/>
          </p:nvPr>
        </p:nvSpPr>
        <p:spPr>
          <a:xfrm>
            <a:off x="500063" y="6356350"/>
            <a:ext cx="7072312" cy="365125"/>
          </a:xfrm>
        </p:spPr>
        <p:txBody>
          <a:bodyPr/>
          <a:lstStyle>
            <a:lvl1pPr>
              <a:defRPr dirty="0" smtClean="0"/>
            </a:lvl1pPr>
          </a:lstStyle>
          <a:p>
            <a:pPr>
              <a:defRPr/>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a:xfrm>
            <a:off x="7643813" y="6356350"/>
            <a:ext cx="1042987" cy="365125"/>
          </a:xfrm>
        </p:spPr>
        <p:txBody>
          <a:bodyPr/>
          <a:lstStyle>
            <a:lvl1pPr>
              <a:defRPr smtClean="0"/>
            </a:lvl1pPr>
          </a:lstStyle>
          <a:p>
            <a:pPr>
              <a:defRPr/>
            </a:pPr>
            <a:fld id="{3920BE2F-FA44-4621-8119-6288B2A0B73C}" type="slidenum">
              <a:rPr lang="ko-KR" altLang="en-US">
                <a:solidFill>
                  <a:prstClr val="black">
                    <a:tint val="75000"/>
                  </a:prstClr>
                </a:solidFill>
              </a:rPr>
              <a:pPr>
                <a:defRPr/>
              </a:pPr>
              <a:t>‹#›</a:t>
            </a:fld>
            <a:r>
              <a:rPr lang="en-US" altLang="ko-KR" dirty="0">
                <a:solidFill>
                  <a:prstClr val="black">
                    <a:tint val="75000"/>
                  </a:prstClr>
                </a:solidFill>
              </a:rPr>
              <a:t>/24</a:t>
            </a:r>
            <a:endParaRPr lang="ko-KR" altLang="en-US" dirty="0">
              <a:solidFill>
                <a:prstClr val="black">
                  <a:tint val="75000"/>
                </a:prstClr>
              </a:solidFill>
            </a:endParaRPr>
          </a:p>
        </p:txBody>
      </p:sp>
    </p:spTree>
    <p:extLst>
      <p:ext uri="{BB962C8B-B14F-4D97-AF65-F5344CB8AC3E}">
        <p14:creationId xmlns:p14="http://schemas.microsoft.com/office/powerpoint/2010/main" val="18988700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914400" y="0"/>
            <a:ext cx="8229600" cy="5492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68313" y="981075"/>
            <a:ext cx="4038600" cy="51847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59313" y="981075"/>
            <a:ext cx="4038600" cy="25161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59313" y="3649663"/>
            <a:ext cx="4038600" cy="25161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6"/>
          <p:cNvSpPr>
            <a:spLocks noGrp="1" noChangeArrowheads="1"/>
          </p:cNvSpPr>
          <p:nvPr>
            <p:ph type="sldNum" sz="quarter" idx="10"/>
          </p:nvPr>
        </p:nvSpPr>
        <p:spPr>
          <a:ln/>
        </p:spPr>
        <p:txBody>
          <a:bodyPr/>
          <a:lstStyle>
            <a:lvl1pPr>
              <a:defRPr/>
            </a:lvl1pPr>
          </a:lstStyle>
          <a:p>
            <a:fld id="{60DF931E-4559-4FD9-B04B-90A33DEB3F4B}" type="slidenum">
              <a:rPr lang="en-US" altLang="ko-KR">
                <a:solidFill>
                  <a:prstClr val="black">
                    <a:tint val="75000"/>
                  </a:prstClr>
                </a:solidFill>
              </a:rPr>
              <a:pPr/>
              <a:t>‹#›</a:t>
            </a:fld>
            <a:endParaRPr lang="en-US" altLang="ko-KR">
              <a:solidFill>
                <a:prstClr val="black">
                  <a:tint val="75000"/>
                </a:prstClr>
              </a:solidFill>
            </a:endParaRPr>
          </a:p>
        </p:txBody>
      </p:sp>
      <p:sp>
        <p:nvSpPr>
          <p:cNvPr id="7" name="Rectangle 9"/>
          <p:cNvSpPr>
            <a:spLocks noGrp="1" noChangeArrowheads="1"/>
          </p:cNvSpPr>
          <p:nvPr>
            <p:ph type="ftr" sz="quarter" idx="11"/>
          </p:nvPr>
        </p:nvSpPr>
        <p:spPr>
          <a:ln/>
        </p:spPr>
        <p:txBody>
          <a:bodyPr/>
          <a:lstStyle>
            <a:lvl1pPr>
              <a:defRPr/>
            </a:lvl1pPr>
          </a:lstStyle>
          <a:p>
            <a:endParaRPr lang="en-US" altLang="ko-KR">
              <a:solidFill>
                <a:prstClr val="black">
                  <a:tint val="75000"/>
                </a:prstClr>
              </a:solidFill>
            </a:endParaRPr>
          </a:p>
        </p:txBody>
      </p:sp>
    </p:spTree>
    <p:extLst>
      <p:ext uri="{BB962C8B-B14F-4D97-AF65-F5344CB8AC3E}">
        <p14:creationId xmlns:p14="http://schemas.microsoft.com/office/powerpoint/2010/main" val="308393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5F27128D-15DE-465A-BA33-9E34576436FA}" type="datetimeFigureOut">
              <a:rPr lang="ko-KR" altLang="en-US" smtClean="0"/>
              <a:pPr/>
              <a:t>2014-04-27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5EE8AEC-0EBD-4D08-946B-2BA73178EF5D}" type="slidenum">
              <a:rPr lang="ko-KR" altLang="en-US" smtClean="0"/>
              <a:pPr/>
              <a:t>‹#›</a:t>
            </a:fld>
            <a:endParaRPr lang="ko-KR" altLang="en-US"/>
          </a:p>
        </p:txBody>
      </p:sp>
      <p:sp>
        <p:nvSpPr>
          <p:cNvPr id="6" name="Straight Connector 5"/>
          <p:cNvSpPr>
            <a:spLocks noChangeShapeType="1"/>
          </p:cNvSpPr>
          <p:nvPr userDrawn="1"/>
        </p:nvSpPr>
        <p:spPr bwMode="auto">
          <a:xfrm>
            <a:off x="500034" y="857232"/>
            <a:ext cx="8229600" cy="0"/>
          </a:xfrm>
          <a:prstGeom prst="lin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7128D-15DE-465A-BA33-9E34576436FA}" type="datetimeFigureOut">
              <a:rPr lang="ko-KR" altLang="en-US" smtClean="0"/>
              <a:pPr/>
              <a:t>2014-04-27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5EE8AEC-0EBD-4D08-946B-2BA73178EF5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251520" y="6356350"/>
            <a:ext cx="946448" cy="365125"/>
          </a:xfrm>
        </p:spPr>
        <p:txBody>
          <a:bodyPr/>
          <a:lstStyle/>
          <a:p>
            <a:fld id="{4026DB2B-F8CD-4C20-B271-5C0061EF0D03}" type="datetime1">
              <a:rPr lang="ko-KR" altLang="en-US" smtClean="0">
                <a:solidFill>
                  <a:prstClr val="black">
                    <a:lumMod val="75000"/>
                    <a:lumOff val="25000"/>
                  </a:prstClr>
                </a:solidFill>
              </a:rPr>
              <a:pPr/>
              <a:t>2014-04-27</a:t>
            </a:fld>
            <a:endParaRPr lang="ko-KR" altLang="en-US" dirty="0">
              <a:solidFill>
                <a:prstClr val="black">
                  <a:lumMod val="75000"/>
                  <a:lumOff val="25000"/>
                </a:prstClr>
              </a:solidFill>
            </a:endParaRPr>
          </a:p>
        </p:txBody>
      </p:sp>
      <p:sp>
        <p:nvSpPr>
          <p:cNvPr id="5" name="바닥글 개체 틀 4"/>
          <p:cNvSpPr>
            <a:spLocks noGrp="1"/>
          </p:cNvSpPr>
          <p:nvPr>
            <p:ph type="ftr" sz="quarter" idx="11"/>
          </p:nvPr>
        </p:nvSpPr>
        <p:spPr>
          <a:xfrm>
            <a:off x="1835696" y="6356350"/>
            <a:ext cx="5472608" cy="365125"/>
          </a:xfrm>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11086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70BA21E-5E63-486D-9C6D-5F3E3D2ED648}"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77826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7A604A-30E7-4C98-BF14-F004E4710610}"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5" name="바닥글 개체 틀 4"/>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6" name="슬라이드 번호 개체 틀 5"/>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217095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5426819-9EDD-47D2-848C-AA23B666BF41}"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6" name="바닥글 개체 틀 5"/>
          <p:cNvSpPr>
            <a:spLocks noGrp="1"/>
          </p:cNvSpPr>
          <p:nvPr>
            <p:ph type="ftr" sz="quarter" idx="11"/>
          </p:nvPr>
        </p:nvSpPr>
        <p:spPr/>
        <p:txBody>
          <a:body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a:solidFill>
                <a:prstClr val="black">
                  <a:lumMod val="75000"/>
                  <a:lumOff val="25000"/>
                </a:prstClr>
              </a:solidFill>
            </a:endParaRPr>
          </a:p>
        </p:txBody>
      </p:sp>
      <p:sp>
        <p:nvSpPr>
          <p:cNvPr id="7" name="슬라이드 번호 개체 틀 6"/>
          <p:cNvSpPr>
            <a:spLocks noGrp="1"/>
          </p:cNvSpPr>
          <p:nvPr>
            <p:ph type="sldNum" sz="quarter" idx="12"/>
          </p:nvPr>
        </p:nvSpPr>
        <p:spPr/>
        <p:txBody>
          <a:bodyPr/>
          <a:lstStyle/>
          <a:p>
            <a:fld id="{E24FB16A-BD94-4108-91D7-4959E7A66F71}" type="slidenum">
              <a:rPr lang="ko-KR" altLang="en-US" smtClean="0">
                <a:solidFill>
                  <a:prstClr val="black">
                    <a:lumMod val="75000"/>
                    <a:lumOff val="25000"/>
                  </a:prstClr>
                </a:solidFill>
              </a:rPr>
              <a:pPr/>
              <a:t>‹#›</a:t>
            </a:fld>
            <a:endParaRPr lang="ko-KR" altLang="en-US">
              <a:solidFill>
                <a:prstClr val="black">
                  <a:lumMod val="75000"/>
                  <a:lumOff val="25000"/>
                </a:prstClr>
              </a:solidFill>
            </a:endParaRPr>
          </a:p>
        </p:txBody>
      </p:sp>
    </p:spTree>
    <p:extLst>
      <p:ext uri="{BB962C8B-B14F-4D97-AF65-F5344CB8AC3E}">
        <p14:creationId xmlns:p14="http://schemas.microsoft.com/office/powerpoint/2010/main" val="3504018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image" Target="../media/image5.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852"/>
            <a:ext cx="8229600" cy="642942"/>
          </a:xfrm>
          <a:prstGeom prst="rect">
            <a:avLst/>
          </a:prstGeom>
        </p:spPr>
        <p:txBody>
          <a:bodyPr vert="horz" lIns="91440" tIns="45720" rIns="91440" bIns="45720" rtlCol="0" anchor="ctr">
            <a:noAutofit/>
          </a:bodyPr>
          <a:lstStyle/>
          <a:p>
            <a:r>
              <a:rPr lang="en-US" altLang="ko-KR" dirty="0" smtClean="0"/>
              <a:t>Click to edit Master title style</a:t>
            </a:r>
            <a:endParaRPr lang="ko-KR" altLang="en-US" dirty="0"/>
          </a:p>
        </p:txBody>
      </p:sp>
      <p:sp>
        <p:nvSpPr>
          <p:cNvPr id="3" name="Text Placeholder 2"/>
          <p:cNvSpPr>
            <a:spLocks noGrp="1"/>
          </p:cNvSpPr>
          <p:nvPr>
            <p:ph type="body" idx="1"/>
          </p:nvPr>
        </p:nvSpPr>
        <p:spPr>
          <a:xfrm>
            <a:off x="457200" y="928670"/>
            <a:ext cx="8229600" cy="5500726"/>
          </a:xfrm>
          <a:prstGeom prst="rect">
            <a:avLst/>
          </a:prstGeom>
        </p:spPr>
        <p:txBody>
          <a:bodyPr vert="horz" lIns="91440" tIns="45720" rIns="91440" bIns="45720" rtlCol="0">
            <a:normAutofit/>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p:txBody>
      </p:sp>
      <p:sp>
        <p:nvSpPr>
          <p:cNvPr id="4" name="Date Placeholder 3"/>
          <p:cNvSpPr>
            <a:spLocks noGrp="1"/>
          </p:cNvSpPr>
          <p:nvPr>
            <p:ph type="dt" sz="half" idx="2"/>
          </p:nvPr>
        </p:nvSpPr>
        <p:spPr>
          <a:xfrm>
            <a:off x="457200" y="6500834"/>
            <a:ext cx="2133600" cy="220641"/>
          </a:xfrm>
          <a:prstGeom prst="rect">
            <a:avLst/>
          </a:prstGeom>
        </p:spPr>
        <p:txBody>
          <a:bodyPr vert="horz" lIns="91440" tIns="45720" rIns="91440" bIns="45720" rtlCol="0" anchor="ctr"/>
          <a:lstStyle>
            <a:lvl1pPr algn="l">
              <a:defRPr sz="1200">
                <a:solidFill>
                  <a:schemeClr val="tx1">
                    <a:tint val="75000"/>
                  </a:schemeClr>
                </a:solidFill>
              </a:defRPr>
            </a:lvl1pPr>
          </a:lstStyle>
          <a:p>
            <a:fld id="{5F27128D-15DE-465A-BA33-9E34576436FA}" type="datetimeFigureOut">
              <a:rPr lang="ko-KR" altLang="en-US" smtClean="0"/>
              <a:pPr/>
              <a:t>2014-04-27</a:t>
            </a:fld>
            <a:endParaRPr lang="ko-KR" altLang="en-US"/>
          </a:p>
        </p:txBody>
      </p:sp>
      <p:sp>
        <p:nvSpPr>
          <p:cNvPr id="5" name="Footer Placeholder 4"/>
          <p:cNvSpPr>
            <a:spLocks noGrp="1"/>
          </p:cNvSpPr>
          <p:nvPr>
            <p:ph type="ftr" sz="quarter" idx="3"/>
          </p:nvPr>
        </p:nvSpPr>
        <p:spPr>
          <a:xfrm>
            <a:off x="3124200" y="6500834"/>
            <a:ext cx="2895600" cy="2206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6553200" y="6500834"/>
            <a:ext cx="2133600" cy="220641"/>
          </a:xfrm>
          <a:prstGeom prst="rect">
            <a:avLst/>
          </a:prstGeom>
        </p:spPr>
        <p:txBody>
          <a:bodyPr vert="horz" lIns="91440" tIns="45720" rIns="91440" bIns="45720" rtlCol="0" anchor="ctr"/>
          <a:lstStyle>
            <a:lvl1pPr algn="r">
              <a:defRPr sz="1200">
                <a:solidFill>
                  <a:schemeClr val="tx1">
                    <a:tint val="75000"/>
                  </a:schemeClr>
                </a:solidFill>
              </a:defRPr>
            </a:lvl1pPr>
          </a:lstStyle>
          <a:p>
            <a:fld id="{D5EE8AEC-0EBD-4D08-946B-2BA73178EF5D}" type="slidenum">
              <a:rPr lang="ko-KR" altLang="en-US" smtClean="0"/>
              <a:pPr/>
              <a:t>‹#›</a:t>
            </a:fld>
            <a:endParaRPr lang="ko-KR" altLang="en-US"/>
          </a:p>
        </p:txBody>
      </p:sp>
      <p:pic>
        <p:nvPicPr>
          <p:cNvPr id="7" name="Picture 6" descr="KAIST_뒷배경 흰색.gif"/>
          <p:cNvPicPr>
            <a:picLocks noChangeAspect="1"/>
          </p:cNvPicPr>
          <p:nvPr userDrawn="1"/>
        </p:nvPicPr>
        <p:blipFill>
          <a:blip r:embed="rId7" cstate="print"/>
          <a:stretch>
            <a:fillRect/>
          </a:stretch>
        </p:blipFill>
        <p:spPr>
          <a:xfrm>
            <a:off x="7858116" y="142852"/>
            <a:ext cx="1285884" cy="357190"/>
          </a:xfrm>
          <a:prstGeom prst="rect">
            <a:avLst/>
          </a:prstGeom>
        </p:spPr>
      </p:pic>
      <p:sp>
        <p:nvSpPr>
          <p:cNvPr id="9" name="Straight Connector 8"/>
          <p:cNvSpPr>
            <a:spLocks noChangeShapeType="1"/>
          </p:cNvSpPr>
          <p:nvPr userDrawn="1"/>
        </p:nvSpPr>
        <p:spPr bwMode="auto">
          <a:xfrm>
            <a:off x="428596" y="6643710"/>
            <a:ext cx="8229600" cy="0"/>
          </a:xfrm>
          <a:prstGeom prst="line">
            <a:avLst/>
          </a:prstGeom>
          <a:noFill/>
          <a:ln w="28575" cap="flat" cmpd="sng" algn="ctr">
            <a:solidFill>
              <a:srgbClr val="002060"/>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txStyles>
    <p:titleStyle>
      <a:lvl1pPr algn="ctr" defTabSz="914400" rtl="0" eaLnBrk="1" latinLnBrk="1" hangingPunct="1">
        <a:spcBef>
          <a:spcPct val="0"/>
        </a:spcBef>
        <a:buNone/>
        <a:defRPr sz="3200" b="1" kern="1200">
          <a:solidFill>
            <a:srgbClr val="003399"/>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800" b="1"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946448"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Calibri" panose="020F0502020204030204" pitchFamily="34" charset="0"/>
              </a:defRPr>
            </a:lvl1pPr>
          </a:lstStyle>
          <a:p>
            <a:fld id="{F89C94FB-7F4E-45BA-9594-38F9D4BB548E}" type="datetime1">
              <a:rPr lang="ko-KR" altLang="en-US" smtClean="0">
                <a:solidFill>
                  <a:prstClr val="black">
                    <a:lumMod val="75000"/>
                    <a:lumOff val="25000"/>
                  </a:prstClr>
                </a:solidFill>
              </a:rPr>
              <a:pPr/>
              <a:t>2014-04-27</a:t>
            </a:fld>
            <a:endParaRPr lang="ko-KR" altLang="en-US">
              <a:solidFill>
                <a:prstClr val="black">
                  <a:lumMod val="75000"/>
                  <a:lumOff val="25000"/>
                </a:prstClr>
              </a:solidFill>
            </a:endParaRPr>
          </a:p>
        </p:txBody>
      </p:sp>
      <p:sp>
        <p:nvSpPr>
          <p:cNvPr id="5" name="바닥글 개체 틀 4"/>
          <p:cNvSpPr>
            <a:spLocks noGrp="1"/>
          </p:cNvSpPr>
          <p:nvPr>
            <p:ph type="ftr" sz="quarter" idx="3"/>
          </p:nvPr>
        </p:nvSpPr>
        <p:spPr>
          <a:xfrm>
            <a:off x="1468512" y="6356350"/>
            <a:ext cx="5335736"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Calibri" panose="020F0502020204030204" pitchFamily="34" charset="0"/>
              </a:defRPr>
            </a:lvl1pPr>
          </a:lstStyle>
          <a:p>
            <a:r>
              <a:rPr lang="en-US" altLang="ko-KR" smtClean="0">
                <a:solidFill>
                  <a:prstClr val="black">
                    <a:lumMod val="75000"/>
                    <a:lumOff val="25000"/>
                  </a:prstClr>
                </a:solidFill>
              </a:rPr>
              <a:t>CUVE: </a:t>
            </a:r>
            <a:r>
              <a:rPr lang="ko-KR" altLang="en-US" smtClean="0">
                <a:solidFill>
                  <a:prstClr val="black">
                    <a:lumMod val="75000"/>
                    <a:lumOff val="25000"/>
                  </a:prstClr>
                </a:solidFill>
              </a:rPr>
              <a:t>조합 커버리지를 이용한 효과적인 멀티쓰레드 프로그램 테스트 생성</a:t>
            </a:r>
            <a:endParaRPr lang="ko-KR" altLang="en-US" dirty="0">
              <a:solidFill>
                <a:prstClr val="black">
                  <a:lumMod val="75000"/>
                  <a:lumOff val="25000"/>
                </a:prstClr>
              </a:solidFill>
            </a:endParaRPr>
          </a:p>
        </p:txBody>
      </p:sp>
      <p:sp>
        <p:nvSpPr>
          <p:cNvPr id="6" name="슬라이드 번호 개체 틀 5"/>
          <p:cNvSpPr>
            <a:spLocks noGrp="1"/>
          </p:cNvSpPr>
          <p:nvPr>
            <p:ph type="sldNum" sz="quarter" idx="4"/>
          </p:nvPr>
        </p:nvSpPr>
        <p:spPr>
          <a:xfrm>
            <a:off x="8172400" y="6356350"/>
            <a:ext cx="432048"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Calibri" panose="020F0502020204030204" pitchFamily="34" charset="0"/>
              </a:defRPr>
            </a:lvl1pPr>
          </a:lstStyle>
          <a:p>
            <a:fld id="{E24FB16A-BD94-4108-91D7-4959E7A66F71}" type="slidenum">
              <a:rPr lang="ko-KR" altLang="en-US" smtClean="0">
                <a:solidFill>
                  <a:prstClr val="black">
                    <a:lumMod val="75000"/>
                    <a:lumOff val="25000"/>
                  </a:prstClr>
                </a:solidFill>
              </a:rPr>
              <a:pPr/>
              <a:t>‹#›</a:t>
            </a:fld>
            <a:endParaRPr lang="ko-KR" altLang="en-US" dirty="0">
              <a:solidFill>
                <a:prstClr val="black">
                  <a:lumMod val="75000"/>
                  <a:lumOff val="25000"/>
                </a:prstClr>
              </a:solidFill>
            </a:endParaRPr>
          </a:p>
        </p:txBody>
      </p:sp>
      <p:sp>
        <p:nvSpPr>
          <p:cNvPr id="7" name="TextBox 6"/>
          <p:cNvSpPr txBox="1"/>
          <p:nvPr userDrawn="1"/>
        </p:nvSpPr>
        <p:spPr>
          <a:xfrm>
            <a:off x="8460432" y="6408487"/>
            <a:ext cx="576064" cy="276999"/>
          </a:xfrm>
          <a:prstGeom prst="rect">
            <a:avLst/>
          </a:prstGeom>
          <a:noFill/>
        </p:spPr>
        <p:txBody>
          <a:bodyPr wrap="square" rtlCol="0">
            <a:spAutoFit/>
          </a:bodyPr>
          <a:lstStyle/>
          <a:p>
            <a:r>
              <a:rPr lang="en-US" altLang="ko-KR" sz="1200" dirty="0" smtClean="0">
                <a:solidFill>
                  <a:prstClr val="black">
                    <a:lumMod val="75000"/>
                    <a:lumOff val="25000"/>
                  </a:prstClr>
                </a:solidFill>
                <a:latin typeface="Calibri" panose="020F0502020204030204" pitchFamily="34" charset="0"/>
              </a:rPr>
              <a:t>/37</a:t>
            </a:r>
            <a:endParaRPr lang="ko-KR" altLang="en-US" sz="1200" dirty="0">
              <a:solidFill>
                <a:prstClr val="black">
                  <a:lumMod val="75000"/>
                  <a:lumOff val="25000"/>
                </a:prstClr>
              </a:solidFill>
              <a:latin typeface="Calibri" panose="020F0502020204030204" pitchFamily="34" charset="0"/>
            </a:endParaRPr>
          </a:p>
        </p:txBody>
      </p:sp>
    </p:spTree>
    <p:extLst>
      <p:ext uri="{BB962C8B-B14F-4D97-AF65-F5344CB8AC3E}">
        <p14:creationId xmlns:p14="http://schemas.microsoft.com/office/powerpoint/2010/main" val="23599746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p:txStyles>
    <p:titleStyle>
      <a:lvl1pPr algn="ctr" defTabSz="914400" rtl="0" eaLnBrk="1" latinLnBrk="1"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97160" y="6356350"/>
            <a:ext cx="11624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AE15B-15FF-4CA5-A5C6-A7F183073BE0}" type="datetime1">
              <a:rPr lang="ko-KR" altLang="en-US" smtClean="0">
                <a:solidFill>
                  <a:prstClr val="black">
                    <a:tint val="75000"/>
                  </a:prstClr>
                </a:solidFill>
              </a:rPr>
              <a:pPr/>
              <a:t>2014-04-27</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1619672" y="6356350"/>
            <a:ext cx="4752528" cy="405082"/>
          </a:xfrm>
          <a:prstGeom prst="rect">
            <a:avLst/>
          </a:prstGeom>
        </p:spPr>
        <p:txBody>
          <a:bodyPr vert="horz" lIns="91440" tIns="45720" rIns="91440" bIns="45720" rtlCol="0" anchor="ctr"/>
          <a:lstStyle>
            <a:lvl1pPr algn="ctr">
              <a:defRPr sz="1200">
                <a:solidFill>
                  <a:schemeClr val="tx1">
                    <a:lumMod val="75000"/>
                    <a:lumOff val="25000"/>
                  </a:schemeClr>
                </a:solidFill>
                <a:latin typeface="Calibri" pitchFamily="34" charset="0"/>
                <a:cs typeface="Calibri" pitchFamily="34" charset="0"/>
              </a:defRPr>
            </a:lvl1pPr>
          </a:lstStyle>
          <a:p>
            <a:r>
              <a:rPr lang="en-US" altLang="ko-KR" smtClean="0">
                <a:solidFill>
                  <a:prstClr val="black">
                    <a:lumMod val="75000"/>
                    <a:lumOff val="25000"/>
                  </a:prstClr>
                </a:solidFill>
              </a:rPr>
              <a:t>Testing Concurrent Programs to Achieve High Synchronization Coverage</a:t>
            </a:r>
            <a:endParaRPr lang="ko-KR" altLang="en-US" dirty="0">
              <a:solidFill>
                <a:prstClr val="black">
                  <a:lumMod val="75000"/>
                  <a:lumOff val="25000"/>
                </a:prstClr>
              </a:solidFill>
            </a:endParaRPr>
          </a:p>
        </p:txBody>
      </p:sp>
      <p:sp>
        <p:nvSpPr>
          <p:cNvPr id="6" name="슬라이드 번호 개체 틀 5"/>
          <p:cNvSpPr>
            <a:spLocks noGrp="1"/>
          </p:cNvSpPr>
          <p:nvPr>
            <p:ph type="sldNum" sz="quarter" idx="4"/>
          </p:nvPr>
        </p:nvSpPr>
        <p:spPr>
          <a:xfrm>
            <a:off x="7812360" y="6356350"/>
            <a:ext cx="432048"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2F1D1F5-69F5-43E4-A460-0AE74272FEAF}" type="slidenum">
              <a:rPr lang="ko-KR" altLang="en-US" smtClean="0">
                <a:solidFill>
                  <a:prstClr val="black"/>
                </a:solidFill>
              </a:rPr>
              <a:pPr/>
              <a:t>‹#›</a:t>
            </a:fld>
            <a:endParaRPr lang="ko-KR" altLang="en-US" dirty="0">
              <a:solidFill>
                <a:prstClr val="black"/>
              </a:solidFill>
            </a:endParaRPr>
          </a:p>
        </p:txBody>
      </p:sp>
      <p:sp>
        <p:nvSpPr>
          <p:cNvPr id="7" name="TextBox 6"/>
          <p:cNvSpPr txBox="1"/>
          <p:nvPr userDrawn="1"/>
        </p:nvSpPr>
        <p:spPr>
          <a:xfrm>
            <a:off x="8172400" y="6405820"/>
            <a:ext cx="576064"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 30</a:t>
            </a:r>
            <a:endParaRPr lang="ko-KR" altLang="en-US" sz="1200" dirty="0">
              <a:solidFill>
                <a:prstClr val="black"/>
              </a:solidFill>
              <a:latin typeface="Arial" pitchFamily="34" charset="0"/>
              <a:cs typeface="Arial" pitchFamily="34" charset="0"/>
            </a:endParaRPr>
          </a:p>
        </p:txBody>
      </p:sp>
      <p:sp>
        <p:nvSpPr>
          <p:cNvPr id="8" name="TextBox 7"/>
          <p:cNvSpPr txBox="1"/>
          <p:nvPr userDrawn="1"/>
        </p:nvSpPr>
        <p:spPr>
          <a:xfrm>
            <a:off x="6300192" y="6449469"/>
            <a:ext cx="1512168" cy="236219"/>
          </a:xfrm>
          <a:prstGeom prst="rect">
            <a:avLst/>
          </a:prstGeom>
          <a:noFill/>
        </p:spPr>
        <p:txBody>
          <a:bodyPr wrap="square" rtlCol="0">
            <a:spAutoFit/>
          </a:bodyPr>
          <a:lstStyle/>
          <a:p>
            <a:pPr algn="ctr">
              <a:lnSpc>
                <a:spcPct val="85000"/>
              </a:lnSpc>
            </a:pPr>
            <a:r>
              <a:rPr lang="en-US" altLang="ko-KR" sz="1100" dirty="0" smtClean="0">
                <a:solidFill>
                  <a:prstClr val="black">
                    <a:lumMod val="75000"/>
                    <a:lumOff val="25000"/>
                  </a:prstClr>
                </a:solidFill>
                <a:latin typeface="Calibri" pitchFamily="34" charset="0"/>
                <a:cs typeface="Calibri" pitchFamily="34" charset="0"/>
              </a:rPr>
              <a:t>SWTV group @ KAIST</a:t>
            </a:r>
            <a:endParaRPr lang="ko-KR" altLang="en-US" sz="1100" dirty="0">
              <a:solidFill>
                <a:prstClr val="black">
                  <a:lumMod val="75000"/>
                  <a:lumOff val="25000"/>
                </a:prstClr>
              </a:solidFill>
              <a:latin typeface="Calibri" pitchFamily="34" charset="0"/>
              <a:cs typeface="Calibri" pitchFamily="34" charset="0"/>
            </a:endParaRPr>
          </a:p>
        </p:txBody>
      </p:sp>
    </p:spTree>
    <p:extLst>
      <p:ext uri="{BB962C8B-B14F-4D97-AF65-F5344CB8AC3E}">
        <p14:creationId xmlns:p14="http://schemas.microsoft.com/office/powerpoint/2010/main" val="40648388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/11</a:t>
            </a:r>
            <a:endParaRPr lang="ko-KR" altLang="en-US" dirty="0">
              <a:solidFill>
                <a:prstClr val="black">
                  <a:tint val="75000"/>
                </a:prstClr>
              </a:solidFill>
            </a:endParaRPr>
          </a:p>
        </p:txBody>
      </p:sp>
    </p:spTree>
    <p:extLst>
      <p:ext uri="{BB962C8B-B14F-4D97-AF65-F5344CB8AC3E}">
        <p14:creationId xmlns:p14="http://schemas.microsoft.com/office/powerpoint/2010/main" val="176276427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V="1">
            <a:off x="0" y="476250"/>
            <a:ext cx="9142413" cy="74613"/>
          </a:xfrm>
          <a:prstGeom prst="rect">
            <a:avLst/>
          </a:prstGeom>
          <a:gradFill rotWithShape="0">
            <a:gsLst>
              <a:gs pos="0">
                <a:srgbClr val="1A6FA2"/>
              </a:gs>
              <a:gs pos="50000">
                <a:srgbClr val="29AFFF"/>
              </a:gs>
              <a:gs pos="100000">
                <a:srgbClr val="1A6FA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1027" name="Rectangle 3"/>
          <p:cNvSpPr>
            <a:spLocks noChangeArrowheads="1"/>
          </p:cNvSpPr>
          <p:nvPr/>
        </p:nvSpPr>
        <p:spPr bwMode="auto">
          <a:xfrm>
            <a:off x="1751013" y="6540500"/>
            <a:ext cx="7391400" cy="74613"/>
          </a:xfrm>
          <a:prstGeom prst="rect">
            <a:avLst/>
          </a:prstGeom>
          <a:gradFill rotWithShape="0">
            <a:gsLst>
              <a:gs pos="0">
                <a:srgbClr val="1A6FA2"/>
              </a:gs>
              <a:gs pos="50000">
                <a:srgbClr val="29AFFF"/>
              </a:gs>
              <a:gs pos="100000">
                <a:srgbClr val="1A6FA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latinLnBrk="0">
              <a:spcBef>
                <a:spcPct val="0"/>
              </a:spcBef>
              <a:spcAft>
                <a:spcPct val="0"/>
              </a:spcAft>
            </a:pPr>
            <a:endParaRPr kumimoji="1" lang="ko-KR" altLang="en-US" i="1">
              <a:solidFill>
                <a:srgbClr val="660066"/>
              </a:solidFill>
              <a:ea typeface="돋움" pitchFamily="50" charset="-127"/>
            </a:endParaRPr>
          </a:p>
        </p:txBody>
      </p:sp>
      <p:pic>
        <p:nvPicPr>
          <p:cNvPr id="10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663" y="6280150"/>
            <a:ext cx="571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21542" name="Rectangle 6"/>
          <p:cNvSpPr>
            <a:spLocks noGrp="1" noChangeArrowheads="1"/>
          </p:cNvSpPr>
          <p:nvPr>
            <p:ph type="sldNum" sz="quarter" idx="4"/>
          </p:nvPr>
        </p:nvSpPr>
        <p:spPr bwMode="auto">
          <a:xfrm>
            <a:off x="6804025" y="6540500"/>
            <a:ext cx="2133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400" i="0" smtClean="0">
                <a:solidFill>
                  <a:schemeClr val="tx1"/>
                </a:solidFill>
                <a:ea typeface="굴림" charset="-127"/>
              </a:defRPr>
            </a:lvl1pPr>
          </a:lstStyle>
          <a:p>
            <a:pPr fontAlgn="base">
              <a:spcBef>
                <a:spcPct val="0"/>
              </a:spcBef>
              <a:spcAft>
                <a:spcPct val="0"/>
              </a:spcAft>
              <a:defRPr/>
            </a:pPr>
            <a:fld id="{E497882E-E485-4DB8-AAE8-5B1512F8F55B}" type="slidenum">
              <a:rPr kumimoji="1" lang="ko-KR" altLang="en-US">
                <a:solidFill>
                  <a:srgbClr val="000000"/>
                </a:solidFill>
              </a:rPr>
              <a:pPr fontAlgn="base">
                <a:spcBef>
                  <a:spcPct val="0"/>
                </a:spcBef>
                <a:spcAft>
                  <a:spcPct val="0"/>
                </a:spcAft>
                <a:defRPr/>
              </a:pPr>
              <a:t>‹#›</a:t>
            </a:fld>
            <a:endParaRPr kumimoji="1" lang="en-US" altLang="ko-KR">
              <a:solidFill>
                <a:srgbClr val="000000"/>
              </a:solidFill>
            </a:endParaRPr>
          </a:p>
        </p:txBody>
      </p:sp>
      <p:sp>
        <p:nvSpPr>
          <p:cNvPr id="321543" name="Rectangle 7"/>
          <p:cNvSpPr>
            <a:spLocks noGrp="1" noChangeArrowheads="1"/>
          </p:cNvSpPr>
          <p:nvPr>
            <p:ph type="title"/>
          </p:nvPr>
        </p:nvSpPr>
        <p:spPr bwMode="auto">
          <a:xfrm>
            <a:off x="914400" y="0"/>
            <a:ext cx="8229600"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1" name="Rectangle 8"/>
          <p:cNvSpPr>
            <a:spLocks noGrp="1" noChangeArrowheads="1"/>
          </p:cNvSpPr>
          <p:nvPr>
            <p:ph type="body" idx="1"/>
          </p:nvPr>
        </p:nvSpPr>
        <p:spPr bwMode="auto">
          <a:xfrm>
            <a:off x="468313" y="981075"/>
            <a:ext cx="8229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167438"/>
            <a:ext cx="933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0052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hdr="0" ftr="0" dt="0"/>
  <p:txStyles>
    <p:titleStyle>
      <a:lvl1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mj-lt"/>
          <a:ea typeface="+mj-ea"/>
          <a:cs typeface="+mj-cs"/>
        </a:defRPr>
      </a:lvl1pPr>
      <a:lvl2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2pPr>
      <a:lvl3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3pPr>
      <a:lvl4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4pPr>
      <a:lvl5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5pPr>
      <a:lvl6pPr marL="4572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6pPr>
      <a:lvl7pPr marL="9144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7pPr>
      <a:lvl8pPr marL="13716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8pPr>
      <a:lvl9pPr marL="18288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9pPr>
    </p:titleStyle>
    <p:bodyStyle>
      <a:lvl1pPr marL="342900" indent="-342900" algn="l" defTabSz="762000" rtl="0" eaLnBrk="0" fontAlgn="base" latinLnBrk="1" hangingPunct="0">
        <a:spcBef>
          <a:spcPct val="20000"/>
        </a:spcBef>
        <a:spcAft>
          <a:spcPct val="0"/>
        </a:spcAft>
        <a:buBlip>
          <a:blip r:embed="rId7"/>
        </a:buBlip>
        <a:defRPr kumimoji="1" sz="3200">
          <a:solidFill>
            <a:srgbClr val="000099"/>
          </a:solidFill>
          <a:latin typeface="+mn-lt"/>
          <a:ea typeface="+mn-ea"/>
          <a:cs typeface="+mn-cs"/>
        </a:defRPr>
      </a:lvl1pPr>
      <a:lvl2pPr marL="742950" indent="-285750" algn="l" defTabSz="762000" rtl="0" eaLnBrk="0" fontAlgn="base" latinLnBrk="1" hangingPunct="0">
        <a:spcBef>
          <a:spcPct val="20000"/>
        </a:spcBef>
        <a:spcAft>
          <a:spcPct val="0"/>
        </a:spcAft>
        <a:buBlip>
          <a:blip r:embed="rId8"/>
        </a:buBlip>
        <a:defRPr kumimoji="1" sz="2800">
          <a:solidFill>
            <a:srgbClr val="000099"/>
          </a:solidFill>
          <a:latin typeface="+mn-lt"/>
          <a:ea typeface="+mn-ea"/>
        </a:defRPr>
      </a:lvl2pPr>
      <a:lvl3pPr marL="1143000" indent="-228600" algn="l" defTabSz="762000" rtl="0" eaLnBrk="0" fontAlgn="base" latinLnBrk="1" hangingPunct="0">
        <a:spcBef>
          <a:spcPct val="20000"/>
        </a:spcBef>
        <a:spcAft>
          <a:spcPct val="0"/>
        </a:spcAft>
        <a:buChar char="•"/>
        <a:defRPr kumimoji="1" sz="2400">
          <a:solidFill>
            <a:srgbClr val="000099"/>
          </a:solidFill>
          <a:latin typeface="+mn-lt"/>
          <a:ea typeface="+mn-ea"/>
        </a:defRPr>
      </a:lvl3pPr>
      <a:lvl4pPr marL="1562100" indent="-228600" algn="l" defTabSz="762000" rtl="0" eaLnBrk="0" fontAlgn="base" latinLnBrk="1" hangingPunct="0">
        <a:spcBef>
          <a:spcPct val="20000"/>
        </a:spcBef>
        <a:spcAft>
          <a:spcPct val="0"/>
        </a:spcAft>
        <a:buChar char="–"/>
        <a:defRPr kumimoji="1" sz="2000">
          <a:solidFill>
            <a:srgbClr val="000099"/>
          </a:solidFill>
          <a:latin typeface="+mn-lt"/>
          <a:ea typeface="+mn-ea"/>
        </a:defRPr>
      </a:lvl4pPr>
      <a:lvl5pPr marL="1981200" indent="-228600" algn="l" defTabSz="762000" rtl="0" eaLnBrk="0" fontAlgn="base" latinLnBrk="1" hangingPunct="0">
        <a:spcBef>
          <a:spcPct val="20000"/>
        </a:spcBef>
        <a:spcAft>
          <a:spcPct val="0"/>
        </a:spcAft>
        <a:buChar char="•"/>
        <a:defRPr kumimoji="1" sz="2000">
          <a:solidFill>
            <a:srgbClr val="000099"/>
          </a:solidFill>
          <a:latin typeface="+mn-lt"/>
          <a:ea typeface="+mn-ea"/>
        </a:defRPr>
      </a:lvl5pPr>
      <a:lvl6pPr marL="2438400" indent="-228600" algn="l" defTabSz="762000" rtl="0" fontAlgn="base" latinLnBrk="1">
        <a:spcBef>
          <a:spcPct val="20000"/>
        </a:spcBef>
        <a:spcAft>
          <a:spcPct val="0"/>
        </a:spcAft>
        <a:buChar char="•"/>
        <a:defRPr kumimoji="1" sz="2000">
          <a:solidFill>
            <a:srgbClr val="000099"/>
          </a:solidFill>
          <a:latin typeface="+mn-lt"/>
          <a:ea typeface="+mn-ea"/>
        </a:defRPr>
      </a:lvl6pPr>
      <a:lvl7pPr marL="2895600" indent="-228600" algn="l" defTabSz="762000" rtl="0" fontAlgn="base" latinLnBrk="1">
        <a:spcBef>
          <a:spcPct val="20000"/>
        </a:spcBef>
        <a:spcAft>
          <a:spcPct val="0"/>
        </a:spcAft>
        <a:buChar char="•"/>
        <a:defRPr kumimoji="1" sz="2000">
          <a:solidFill>
            <a:srgbClr val="000099"/>
          </a:solidFill>
          <a:latin typeface="+mn-lt"/>
          <a:ea typeface="+mn-ea"/>
        </a:defRPr>
      </a:lvl7pPr>
      <a:lvl8pPr marL="3352800" indent="-228600" algn="l" defTabSz="762000" rtl="0" fontAlgn="base" latinLnBrk="1">
        <a:spcBef>
          <a:spcPct val="20000"/>
        </a:spcBef>
        <a:spcAft>
          <a:spcPct val="0"/>
        </a:spcAft>
        <a:buChar char="•"/>
        <a:defRPr kumimoji="1" sz="2000">
          <a:solidFill>
            <a:srgbClr val="000099"/>
          </a:solidFill>
          <a:latin typeface="+mn-lt"/>
          <a:ea typeface="+mn-ea"/>
        </a:defRPr>
      </a:lvl8pPr>
      <a:lvl9pPr marL="3810000" indent="-228600" algn="l" defTabSz="762000" rtl="0" fontAlgn="base" latinLnBrk="1">
        <a:spcBef>
          <a:spcPct val="20000"/>
        </a:spcBef>
        <a:spcAft>
          <a:spcPct val="0"/>
        </a:spcAft>
        <a:buChar char="•"/>
        <a:defRPr kumimoji="1" sz="2000">
          <a:solidFill>
            <a:srgbClr val="000099"/>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V="1">
            <a:off x="0" y="476250"/>
            <a:ext cx="9142413" cy="74613"/>
          </a:xfrm>
          <a:prstGeom prst="rect">
            <a:avLst/>
          </a:prstGeom>
          <a:gradFill rotWithShape="0">
            <a:gsLst>
              <a:gs pos="0">
                <a:srgbClr val="1A6FA2"/>
              </a:gs>
              <a:gs pos="50000">
                <a:srgbClr val="29AFFF"/>
              </a:gs>
              <a:gs pos="100000">
                <a:srgbClr val="1A6FA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1027" name="Rectangle 3"/>
          <p:cNvSpPr>
            <a:spLocks noChangeArrowheads="1"/>
          </p:cNvSpPr>
          <p:nvPr/>
        </p:nvSpPr>
        <p:spPr bwMode="auto">
          <a:xfrm>
            <a:off x="1751013" y="6540500"/>
            <a:ext cx="7391400" cy="74613"/>
          </a:xfrm>
          <a:prstGeom prst="rect">
            <a:avLst/>
          </a:prstGeom>
          <a:gradFill rotWithShape="0">
            <a:gsLst>
              <a:gs pos="0">
                <a:srgbClr val="1A6FA2"/>
              </a:gs>
              <a:gs pos="50000">
                <a:srgbClr val="29AFFF"/>
              </a:gs>
              <a:gs pos="100000">
                <a:srgbClr val="1A6FA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latinLnBrk="0">
              <a:spcBef>
                <a:spcPct val="0"/>
              </a:spcBef>
              <a:spcAft>
                <a:spcPct val="0"/>
              </a:spcAft>
            </a:pPr>
            <a:endParaRPr kumimoji="1" lang="ko-KR" altLang="en-US" i="1">
              <a:solidFill>
                <a:srgbClr val="660066"/>
              </a:solidFill>
              <a:ea typeface="돋움" pitchFamily="50" charset="-127"/>
            </a:endParaRPr>
          </a:p>
        </p:txBody>
      </p:sp>
      <p:pic>
        <p:nvPicPr>
          <p:cNvPr id="10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663" y="6280150"/>
            <a:ext cx="571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21542" name="Rectangle 6"/>
          <p:cNvSpPr>
            <a:spLocks noGrp="1" noChangeArrowheads="1"/>
          </p:cNvSpPr>
          <p:nvPr>
            <p:ph type="sldNum" sz="quarter" idx="4"/>
          </p:nvPr>
        </p:nvSpPr>
        <p:spPr bwMode="auto">
          <a:xfrm>
            <a:off x="6804025" y="6540500"/>
            <a:ext cx="2133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400" i="0" smtClean="0">
                <a:solidFill>
                  <a:schemeClr val="tx1"/>
                </a:solidFill>
                <a:ea typeface="굴림" charset="-127"/>
              </a:defRPr>
            </a:lvl1pPr>
          </a:lstStyle>
          <a:p>
            <a:pPr fontAlgn="base">
              <a:spcBef>
                <a:spcPct val="0"/>
              </a:spcBef>
              <a:spcAft>
                <a:spcPct val="0"/>
              </a:spcAft>
              <a:defRPr/>
            </a:pPr>
            <a:fld id="{E497882E-E485-4DB8-AAE8-5B1512F8F55B}" type="slidenum">
              <a:rPr kumimoji="1" lang="ko-KR" altLang="en-US">
                <a:solidFill>
                  <a:srgbClr val="000000"/>
                </a:solidFill>
              </a:rPr>
              <a:pPr fontAlgn="base">
                <a:spcBef>
                  <a:spcPct val="0"/>
                </a:spcBef>
                <a:spcAft>
                  <a:spcPct val="0"/>
                </a:spcAft>
                <a:defRPr/>
              </a:pPr>
              <a:t>‹#›</a:t>
            </a:fld>
            <a:endParaRPr kumimoji="1" lang="en-US" altLang="ko-KR">
              <a:solidFill>
                <a:srgbClr val="000000"/>
              </a:solidFill>
            </a:endParaRPr>
          </a:p>
        </p:txBody>
      </p:sp>
      <p:sp>
        <p:nvSpPr>
          <p:cNvPr id="321543" name="Rectangle 7"/>
          <p:cNvSpPr>
            <a:spLocks noGrp="1" noChangeArrowheads="1"/>
          </p:cNvSpPr>
          <p:nvPr>
            <p:ph type="title"/>
          </p:nvPr>
        </p:nvSpPr>
        <p:spPr bwMode="auto">
          <a:xfrm>
            <a:off x="914400" y="0"/>
            <a:ext cx="8229600"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1" name="Rectangle 8"/>
          <p:cNvSpPr>
            <a:spLocks noGrp="1" noChangeArrowheads="1"/>
          </p:cNvSpPr>
          <p:nvPr>
            <p:ph type="body" idx="1"/>
          </p:nvPr>
        </p:nvSpPr>
        <p:spPr bwMode="auto">
          <a:xfrm>
            <a:off x="468313" y="981075"/>
            <a:ext cx="8229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167438"/>
            <a:ext cx="933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2398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hdr="0" ftr="0" dt="0"/>
  <p:txStyles>
    <p:titleStyle>
      <a:lvl1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mj-lt"/>
          <a:ea typeface="+mj-ea"/>
          <a:cs typeface="+mj-cs"/>
        </a:defRPr>
      </a:lvl1pPr>
      <a:lvl2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2pPr>
      <a:lvl3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3pPr>
      <a:lvl4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4pPr>
      <a:lvl5pPr algn="r" defTabSz="762000" rtl="0" eaLnBrk="0" fontAlgn="base" latinLnBrk="1" hangingPunct="0">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5pPr>
      <a:lvl6pPr marL="4572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6pPr>
      <a:lvl7pPr marL="9144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7pPr>
      <a:lvl8pPr marL="13716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8pPr>
      <a:lvl9pPr marL="1828800" algn="r" defTabSz="762000" rtl="0" fontAlgn="base" latinLnBrk="1">
        <a:spcBef>
          <a:spcPct val="0"/>
        </a:spcBef>
        <a:spcAft>
          <a:spcPct val="0"/>
        </a:spcAft>
        <a:defRPr kumimoji="1" sz="3200" b="1">
          <a:solidFill>
            <a:srgbClr val="000099"/>
          </a:solidFill>
          <a:effectLst>
            <a:outerShdw blurRad="38100" dist="38100" dir="2700000" algn="tl">
              <a:srgbClr val="C0C0C0"/>
            </a:outerShdw>
          </a:effectLst>
          <a:latin typeface="Arial" charset="0"/>
          <a:ea typeface="굴림" pitchFamily="50" charset="-127"/>
        </a:defRPr>
      </a:lvl9pPr>
    </p:titleStyle>
    <p:bodyStyle>
      <a:lvl1pPr marL="342900" indent="-342900" algn="l" defTabSz="762000" rtl="0" eaLnBrk="0" fontAlgn="base" latinLnBrk="1" hangingPunct="0">
        <a:spcBef>
          <a:spcPct val="20000"/>
        </a:spcBef>
        <a:spcAft>
          <a:spcPct val="0"/>
        </a:spcAft>
        <a:buBlip>
          <a:blip r:embed="rId7"/>
        </a:buBlip>
        <a:defRPr kumimoji="1" sz="3200">
          <a:solidFill>
            <a:srgbClr val="000099"/>
          </a:solidFill>
          <a:latin typeface="+mn-lt"/>
          <a:ea typeface="+mn-ea"/>
          <a:cs typeface="+mn-cs"/>
        </a:defRPr>
      </a:lvl1pPr>
      <a:lvl2pPr marL="742950" indent="-285750" algn="l" defTabSz="762000" rtl="0" eaLnBrk="0" fontAlgn="base" latinLnBrk="1" hangingPunct="0">
        <a:spcBef>
          <a:spcPct val="20000"/>
        </a:spcBef>
        <a:spcAft>
          <a:spcPct val="0"/>
        </a:spcAft>
        <a:buBlip>
          <a:blip r:embed="rId8"/>
        </a:buBlip>
        <a:defRPr kumimoji="1" sz="2800">
          <a:solidFill>
            <a:srgbClr val="000099"/>
          </a:solidFill>
          <a:latin typeface="+mn-lt"/>
          <a:ea typeface="+mn-ea"/>
        </a:defRPr>
      </a:lvl2pPr>
      <a:lvl3pPr marL="1143000" indent="-228600" algn="l" defTabSz="762000" rtl="0" eaLnBrk="0" fontAlgn="base" latinLnBrk="1" hangingPunct="0">
        <a:spcBef>
          <a:spcPct val="20000"/>
        </a:spcBef>
        <a:spcAft>
          <a:spcPct val="0"/>
        </a:spcAft>
        <a:buChar char="•"/>
        <a:defRPr kumimoji="1" sz="2400">
          <a:solidFill>
            <a:srgbClr val="000099"/>
          </a:solidFill>
          <a:latin typeface="+mn-lt"/>
          <a:ea typeface="+mn-ea"/>
        </a:defRPr>
      </a:lvl3pPr>
      <a:lvl4pPr marL="1562100" indent="-228600" algn="l" defTabSz="762000" rtl="0" eaLnBrk="0" fontAlgn="base" latinLnBrk="1" hangingPunct="0">
        <a:spcBef>
          <a:spcPct val="20000"/>
        </a:spcBef>
        <a:spcAft>
          <a:spcPct val="0"/>
        </a:spcAft>
        <a:buChar char="–"/>
        <a:defRPr kumimoji="1" sz="2000">
          <a:solidFill>
            <a:srgbClr val="000099"/>
          </a:solidFill>
          <a:latin typeface="+mn-lt"/>
          <a:ea typeface="+mn-ea"/>
        </a:defRPr>
      </a:lvl4pPr>
      <a:lvl5pPr marL="1981200" indent="-228600" algn="l" defTabSz="762000" rtl="0" eaLnBrk="0" fontAlgn="base" latinLnBrk="1" hangingPunct="0">
        <a:spcBef>
          <a:spcPct val="20000"/>
        </a:spcBef>
        <a:spcAft>
          <a:spcPct val="0"/>
        </a:spcAft>
        <a:buChar char="•"/>
        <a:defRPr kumimoji="1" sz="2000">
          <a:solidFill>
            <a:srgbClr val="000099"/>
          </a:solidFill>
          <a:latin typeface="+mn-lt"/>
          <a:ea typeface="+mn-ea"/>
        </a:defRPr>
      </a:lvl5pPr>
      <a:lvl6pPr marL="2438400" indent="-228600" algn="l" defTabSz="762000" rtl="0" fontAlgn="base" latinLnBrk="1">
        <a:spcBef>
          <a:spcPct val="20000"/>
        </a:spcBef>
        <a:spcAft>
          <a:spcPct val="0"/>
        </a:spcAft>
        <a:buChar char="•"/>
        <a:defRPr kumimoji="1" sz="2000">
          <a:solidFill>
            <a:srgbClr val="000099"/>
          </a:solidFill>
          <a:latin typeface="+mn-lt"/>
          <a:ea typeface="+mn-ea"/>
        </a:defRPr>
      </a:lvl6pPr>
      <a:lvl7pPr marL="2895600" indent="-228600" algn="l" defTabSz="762000" rtl="0" fontAlgn="base" latinLnBrk="1">
        <a:spcBef>
          <a:spcPct val="20000"/>
        </a:spcBef>
        <a:spcAft>
          <a:spcPct val="0"/>
        </a:spcAft>
        <a:buChar char="•"/>
        <a:defRPr kumimoji="1" sz="2000">
          <a:solidFill>
            <a:srgbClr val="000099"/>
          </a:solidFill>
          <a:latin typeface="+mn-lt"/>
          <a:ea typeface="+mn-ea"/>
        </a:defRPr>
      </a:lvl7pPr>
      <a:lvl8pPr marL="3352800" indent="-228600" algn="l" defTabSz="762000" rtl="0" fontAlgn="base" latinLnBrk="1">
        <a:spcBef>
          <a:spcPct val="20000"/>
        </a:spcBef>
        <a:spcAft>
          <a:spcPct val="0"/>
        </a:spcAft>
        <a:buChar char="•"/>
        <a:defRPr kumimoji="1" sz="2000">
          <a:solidFill>
            <a:srgbClr val="000099"/>
          </a:solidFill>
          <a:latin typeface="+mn-lt"/>
          <a:ea typeface="+mn-ea"/>
        </a:defRPr>
      </a:lvl8pPr>
      <a:lvl9pPr marL="3810000" indent="-228600" algn="l" defTabSz="762000" rtl="0" fontAlgn="base" latinLnBrk="1">
        <a:spcBef>
          <a:spcPct val="20000"/>
        </a:spcBef>
        <a:spcAft>
          <a:spcPct val="0"/>
        </a:spcAft>
        <a:buChar char="•"/>
        <a:defRPr kumimoji="1" sz="2000">
          <a:solidFill>
            <a:srgbClr val="000099"/>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dirty="0"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4" name="날짜 개체 틀 3"/>
          <p:cNvSpPr>
            <a:spLocks noGrp="1"/>
          </p:cNvSpPr>
          <p:nvPr>
            <p:ph type="dt" sz="half" idx="2"/>
          </p:nvPr>
        </p:nvSpPr>
        <p:spPr>
          <a:xfrm>
            <a:off x="8101013" y="0"/>
            <a:ext cx="1042987"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87A348E-5493-4A46-AF6D-D5F4BFC18D42}" type="datetime11">
              <a:rPr lang="ko-KR" altLang="en-US">
                <a:solidFill>
                  <a:prstClr val="black">
                    <a:tint val="75000"/>
                  </a:prstClr>
                </a:solidFill>
              </a:rPr>
              <a:pPr>
                <a:defRPr/>
              </a:pPr>
              <a:t>21:15:52</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428625" y="6356350"/>
            <a:ext cx="7358063" cy="365125"/>
          </a:xfrm>
          <a:prstGeom prst="rect">
            <a:avLst/>
          </a:prstGeom>
        </p:spPr>
        <p:txBody>
          <a:bodyPr vert="horz" lIns="91440" tIns="45720" rIns="91440" bIns="45720" rtlCol="0" anchor="ctr"/>
          <a:lstStyle>
            <a:lvl1pPr algn="ctr" fontAlgn="auto">
              <a:spcBef>
                <a:spcPts val="0"/>
              </a:spcBef>
              <a:spcAft>
                <a:spcPts val="0"/>
              </a:spcAft>
              <a:defRPr kumimoji="0" sz="1200" dirty="0" smtClean="0">
                <a:solidFill>
                  <a:schemeClr val="tx1">
                    <a:tint val="75000"/>
                  </a:schemeClr>
                </a:solidFill>
                <a:latin typeface="+mn-lt"/>
                <a:ea typeface="+mn-ea"/>
              </a:defRPr>
            </a:lvl1pPr>
          </a:lstStyle>
          <a:p>
            <a:pPr>
              <a:defRPr/>
            </a:pPr>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7929563" y="6356350"/>
            <a:ext cx="757237"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1B16B91-A237-4096-9C0F-094A39C9987C}" type="slidenum">
              <a:rPr lang="ko-KR" altLang="en-US">
                <a:solidFill>
                  <a:prstClr val="black">
                    <a:tint val="75000"/>
                  </a:prstClr>
                </a:solidFill>
              </a:rPr>
              <a:pPr>
                <a:defRPr/>
              </a:pPr>
              <a:t>‹#›</a:t>
            </a:fld>
            <a:r>
              <a:rPr lang="en-US" altLang="ko-KR" dirty="0">
                <a:solidFill>
                  <a:prstClr val="black">
                    <a:tint val="75000"/>
                  </a:prstClr>
                </a:solidFill>
              </a:rPr>
              <a:t>/24</a:t>
            </a:r>
            <a:endParaRPr lang="ko-KR" altLang="en-US" dirty="0">
              <a:solidFill>
                <a:prstClr val="black">
                  <a:tint val="75000"/>
                </a:prstClr>
              </a:solidFill>
            </a:endParaRPr>
          </a:p>
        </p:txBody>
      </p:sp>
    </p:spTree>
    <p:extLst>
      <p:ext uri="{BB962C8B-B14F-4D97-AF65-F5344CB8AC3E}">
        <p14:creationId xmlns:p14="http://schemas.microsoft.com/office/powerpoint/2010/main" val="15731970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iming>
    <p:tnLst>
      <p:par>
        <p:cTn id="1" dur="indefinite" restart="never" nodeType="tmRoot"/>
      </p:par>
    </p:tnLst>
  </p:timing>
  <p:hf hdr="0" dt="0"/>
  <p:txStyles>
    <p:titleStyle>
      <a:lvl1pPr algn="ctr" rtl="0" eaLnBrk="0" fontAlgn="base" latinLnBrk="1" hangingPunct="0">
        <a:spcBef>
          <a:spcPct val="0"/>
        </a:spcBef>
        <a:spcAft>
          <a:spcPct val="0"/>
        </a:spcAft>
        <a:defRPr sz="4400" kern="1200" cap="none" spc="0" baseline="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16" y="1241326"/>
            <a:ext cx="8676456" cy="2547714"/>
          </a:xfrm>
        </p:spPr>
        <p:txBody>
          <a:bodyPr/>
          <a:lstStyle/>
          <a:p>
            <a:r>
              <a:rPr lang="en-US" altLang="ko-KR" sz="3600" dirty="0" smtClean="0"/>
              <a:t>Concurrency Analysis for </a:t>
            </a:r>
            <a:br>
              <a:rPr lang="en-US" altLang="ko-KR" sz="3600" dirty="0" smtClean="0"/>
            </a:br>
            <a:r>
              <a:rPr lang="en-US" altLang="ko-KR" sz="3600" dirty="0" smtClean="0"/>
              <a:t>Correct </a:t>
            </a:r>
            <a:r>
              <a:rPr lang="en-US" altLang="ko-KR" sz="3600" dirty="0"/>
              <a:t>Concurrent </a:t>
            </a:r>
            <a:r>
              <a:rPr lang="en-US" altLang="ko-KR" sz="3600" dirty="0" smtClean="0"/>
              <a:t>Programs: </a:t>
            </a:r>
            <a:br>
              <a:rPr lang="en-US" altLang="ko-KR" sz="3600" dirty="0" smtClean="0"/>
            </a:br>
            <a:r>
              <a:rPr lang="en-US" altLang="ko-KR" i="1" dirty="0" smtClean="0"/>
              <a:t>Fight Complexity Systematically and Efficiently</a:t>
            </a:r>
            <a:endParaRPr lang="ko-KR" altLang="en-US" i="1" dirty="0"/>
          </a:p>
        </p:txBody>
      </p:sp>
      <p:sp>
        <p:nvSpPr>
          <p:cNvPr id="3" name="Subtitle 2"/>
          <p:cNvSpPr>
            <a:spLocks noGrp="1"/>
          </p:cNvSpPr>
          <p:nvPr>
            <p:ph type="subTitle" idx="1"/>
          </p:nvPr>
        </p:nvSpPr>
        <p:spPr>
          <a:xfrm>
            <a:off x="1214414" y="3786190"/>
            <a:ext cx="6858000" cy="947756"/>
          </a:xfrm>
        </p:spPr>
        <p:txBody>
          <a:bodyPr>
            <a:normAutofit/>
          </a:bodyPr>
          <a:lstStyle/>
          <a:p>
            <a:r>
              <a:rPr lang="en-US" altLang="ko-KR" sz="2000" dirty="0" smtClean="0"/>
              <a:t>Moonzoo Kim</a:t>
            </a:r>
          </a:p>
          <a:p>
            <a:r>
              <a:rPr lang="en-US" altLang="ko-KR" sz="2000" dirty="0" smtClean="0"/>
              <a:t>Computer Science, KAIST</a:t>
            </a:r>
            <a:endParaRPr lang="ko-KR"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Motivation for Concurrency Analysis</a:t>
            </a:r>
            <a:endParaRPr lang="ko-KR" altLang="en-US" dirty="0"/>
          </a:p>
        </p:txBody>
      </p:sp>
      <p:sp>
        <p:nvSpPr>
          <p:cNvPr id="12" name="TextBox 11"/>
          <p:cNvSpPr txBox="1"/>
          <p:nvPr/>
        </p:nvSpPr>
        <p:spPr>
          <a:xfrm>
            <a:off x="3419872" y="1318116"/>
            <a:ext cx="5400600" cy="304698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altLang="ko-KR" sz="2400" b="1" i="1" dirty="0" smtClean="0">
                <a:solidFill>
                  <a:prstClr val="black"/>
                </a:solidFill>
                <a:latin typeface="Calibri" panose="020F0502020204030204" pitchFamily="34" charset="0"/>
                <a:cs typeface="Times New Roman" panose="02020603050405020304" pitchFamily="18" charset="0"/>
              </a:rPr>
              <a:t>Most of my subjects </a:t>
            </a:r>
            <a:r>
              <a:rPr lang="en-US" altLang="ko-KR" sz="2400" b="1" dirty="0" smtClean="0">
                <a:solidFill>
                  <a:prstClr val="black"/>
                </a:solidFill>
                <a:latin typeface="Calibri" panose="020F0502020204030204" pitchFamily="34" charset="0"/>
                <a:cs typeface="Times New Roman" panose="02020603050405020304" pitchFamily="18" charset="0"/>
              </a:rPr>
              <a:t>(</a:t>
            </a:r>
            <a:r>
              <a:rPr lang="en-US" altLang="ko-KR" sz="2400" b="1" i="1" dirty="0" smtClean="0">
                <a:solidFill>
                  <a:prstClr val="black"/>
                </a:solidFill>
                <a:latin typeface="Calibri" panose="020F0502020204030204" pitchFamily="34" charset="0"/>
                <a:cs typeface="Times New Roman" panose="02020603050405020304" pitchFamily="18" charset="0"/>
              </a:rPr>
              <a:t>interviewee</a:t>
            </a:r>
            <a:r>
              <a:rPr lang="en-US" altLang="ko-KR" sz="2400" b="1" dirty="0" smtClean="0">
                <a:solidFill>
                  <a:prstClr val="black"/>
                </a:solidFill>
                <a:latin typeface="Calibri" panose="020F0502020204030204" pitchFamily="34" charset="0"/>
                <a:cs typeface="Times New Roman" panose="02020603050405020304" pitchFamily="18" charset="0"/>
              </a:rPr>
              <a:t>)</a:t>
            </a:r>
            <a:r>
              <a:rPr lang="en-US" altLang="ko-KR" sz="2400" b="1" i="1" dirty="0" smtClean="0">
                <a:solidFill>
                  <a:prstClr val="black"/>
                </a:solidFill>
                <a:latin typeface="Calibri" panose="020F0502020204030204" pitchFamily="34" charset="0"/>
                <a:cs typeface="Times New Roman" panose="02020603050405020304" pitchFamily="18" charset="0"/>
              </a:rPr>
              <a:t> have found  that </a:t>
            </a:r>
            <a:r>
              <a:rPr lang="en-US" altLang="ko-KR" sz="2400" b="1" i="1" dirty="0" smtClean="0">
                <a:solidFill>
                  <a:srgbClr val="FF0000"/>
                </a:solidFill>
                <a:latin typeface="Calibri" panose="020F0502020204030204" pitchFamily="34" charset="0"/>
                <a:cs typeface="Times New Roman" panose="02020603050405020304" pitchFamily="18" charset="0"/>
              </a:rPr>
              <a:t>the hardest bugs to track down</a:t>
            </a:r>
            <a:r>
              <a:rPr lang="en-US" altLang="ko-KR" sz="2400" b="1" i="1" dirty="0" smtClean="0">
                <a:solidFill>
                  <a:prstClr val="black"/>
                </a:solidFill>
                <a:latin typeface="Calibri" panose="020F0502020204030204" pitchFamily="34" charset="0"/>
                <a:cs typeface="Times New Roman" panose="02020603050405020304" pitchFamily="18" charset="0"/>
              </a:rPr>
              <a:t> are </a:t>
            </a:r>
            <a:r>
              <a:rPr lang="en-US" altLang="ko-KR" sz="2400" b="1" i="1" dirty="0" smtClean="0">
                <a:solidFill>
                  <a:srgbClr val="FF0000"/>
                </a:solidFill>
                <a:latin typeface="Calibri" panose="020F0502020204030204" pitchFamily="34" charset="0"/>
                <a:cs typeface="Times New Roman" panose="02020603050405020304" pitchFamily="18" charset="0"/>
              </a:rPr>
              <a:t>in</a:t>
            </a:r>
            <a:r>
              <a:rPr lang="en-US" altLang="ko-KR" sz="2400" b="1" i="1" dirty="0" smtClean="0">
                <a:solidFill>
                  <a:prstClr val="black"/>
                </a:solidFill>
                <a:latin typeface="Calibri" panose="020F0502020204030204" pitchFamily="34" charset="0"/>
                <a:cs typeface="Times New Roman" panose="02020603050405020304" pitchFamily="18" charset="0"/>
              </a:rPr>
              <a:t> </a:t>
            </a:r>
            <a:r>
              <a:rPr lang="en-US" altLang="ko-KR" sz="2400" b="1" i="1" dirty="0" smtClean="0">
                <a:solidFill>
                  <a:srgbClr val="FF0000"/>
                </a:solidFill>
                <a:latin typeface="Calibri" panose="020F0502020204030204" pitchFamily="34" charset="0"/>
                <a:cs typeface="Times New Roman" panose="02020603050405020304" pitchFamily="18" charset="0"/>
              </a:rPr>
              <a:t>concurrent code </a:t>
            </a:r>
          </a:p>
          <a:p>
            <a:r>
              <a:rPr lang="en-US" altLang="ko-KR" sz="2400" b="1" i="1" dirty="0" smtClean="0">
                <a:solidFill>
                  <a:prstClr val="black"/>
                </a:solidFill>
                <a:latin typeface="Calibri" panose="020F0502020204030204" pitchFamily="34" charset="0"/>
                <a:cs typeface="Times New Roman" panose="02020603050405020304" pitchFamily="18" charset="0"/>
              </a:rPr>
              <a:t>… </a:t>
            </a:r>
          </a:p>
          <a:p>
            <a:r>
              <a:rPr lang="en-US" altLang="ko-KR" sz="2400" b="1" i="1" dirty="0" smtClean="0">
                <a:solidFill>
                  <a:prstClr val="black"/>
                </a:solidFill>
                <a:latin typeface="Calibri" panose="020F0502020204030204" pitchFamily="34" charset="0"/>
                <a:cs typeface="Times New Roman" panose="02020603050405020304" pitchFamily="18" charset="0"/>
              </a:rPr>
              <a:t>And almost every one seem to think that </a:t>
            </a:r>
          </a:p>
          <a:p>
            <a:r>
              <a:rPr lang="en-US" altLang="ko-KR" sz="2400" b="1" i="1" dirty="0" smtClean="0">
                <a:solidFill>
                  <a:prstClr val="black"/>
                </a:solidFill>
                <a:latin typeface="Calibri" panose="020F0502020204030204" pitchFamily="34" charset="0"/>
                <a:cs typeface="Times New Roman" panose="02020603050405020304" pitchFamily="18" charset="0"/>
              </a:rPr>
              <a:t>ubiquitous </a:t>
            </a:r>
            <a:r>
              <a:rPr lang="en-US" altLang="ko-KR" sz="2400" b="1" i="1" dirty="0" smtClean="0">
                <a:solidFill>
                  <a:srgbClr val="0070C0"/>
                </a:solidFill>
                <a:latin typeface="Calibri" panose="020F0502020204030204" pitchFamily="34" charset="0"/>
                <a:cs typeface="Times New Roman" panose="02020603050405020304" pitchFamily="18" charset="0"/>
              </a:rPr>
              <a:t>multi-core CPUs </a:t>
            </a:r>
            <a:r>
              <a:rPr lang="en-US" altLang="ko-KR" sz="2400" b="1" i="1" dirty="0" smtClean="0">
                <a:solidFill>
                  <a:prstClr val="black"/>
                </a:solidFill>
                <a:latin typeface="Calibri" panose="020F0502020204030204" pitchFamily="34" charset="0"/>
                <a:cs typeface="Times New Roman" panose="02020603050405020304" pitchFamily="18" charset="0"/>
              </a:rPr>
              <a:t>are going to force some </a:t>
            </a:r>
            <a:r>
              <a:rPr lang="en-US" altLang="ko-KR" sz="2400" b="1" i="1" dirty="0" smtClean="0">
                <a:solidFill>
                  <a:srgbClr val="0070C0"/>
                </a:solidFill>
                <a:latin typeface="Calibri" panose="020F0502020204030204" pitchFamily="34" charset="0"/>
                <a:cs typeface="Times New Roman" panose="02020603050405020304" pitchFamily="18" charset="0"/>
              </a:rPr>
              <a:t>serious changes in the way software is written</a:t>
            </a:r>
            <a:endParaRPr lang="ko-KR" altLang="en-US" sz="2400" b="1" i="1" dirty="0">
              <a:solidFill>
                <a:srgbClr val="0070C0"/>
              </a:solidFill>
              <a:latin typeface="Calibri" panose="020F0502020204030204" pitchFamily="34" charset="0"/>
              <a:cs typeface="Times New Roman" panose="02020603050405020304" pitchFamily="18" charset="0"/>
            </a:endParaRPr>
          </a:p>
        </p:txBody>
      </p:sp>
      <p:pic>
        <p:nvPicPr>
          <p:cNvPr id="3074" name="Picture 2" descr="http://www.codersatwork.com/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24" y="1390124"/>
            <a:ext cx="2016224" cy="29700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7504" y="4460919"/>
            <a:ext cx="9036496" cy="1200329"/>
          </a:xfrm>
          <a:prstGeom prst="rect">
            <a:avLst/>
          </a:prstGeom>
          <a:noFill/>
        </p:spPr>
        <p:txBody>
          <a:bodyPr wrap="square" rtlCol="0">
            <a:spAutoFit/>
          </a:bodyPr>
          <a:lstStyle/>
          <a:p>
            <a:r>
              <a:rPr lang="en-US" altLang="ko-KR" dirty="0" smtClean="0">
                <a:solidFill>
                  <a:prstClr val="black">
                    <a:lumMod val="85000"/>
                    <a:lumOff val="15000"/>
                  </a:prstClr>
                </a:solidFill>
                <a:latin typeface="Calibri" panose="020F0502020204030204" pitchFamily="34" charset="0"/>
              </a:rPr>
              <a:t>P. Siebel</a:t>
            </a:r>
            <a:r>
              <a:rPr lang="en-US" altLang="ko-KR" i="1" dirty="0" smtClean="0">
                <a:solidFill>
                  <a:prstClr val="black">
                    <a:lumMod val="85000"/>
                    <a:lumOff val="15000"/>
                  </a:prstClr>
                </a:solidFill>
                <a:latin typeface="Calibri" panose="020F0502020204030204" pitchFamily="34" charset="0"/>
              </a:rPr>
              <a:t>, Coders at work </a:t>
            </a:r>
            <a:r>
              <a:rPr lang="en-US" altLang="ko-KR" dirty="0" smtClean="0">
                <a:solidFill>
                  <a:prstClr val="black">
                    <a:lumMod val="85000"/>
                    <a:lumOff val="15000"/>
                  </a:prstClr>
                </a:solidFill>
                <a:latin typeface="Calibri" panose="020F0502020204030204" pitchFamily="34" charset="0"/>
              </a:rPr>
              <a:t>(2009) -- interview with 15 </a:t>
            </a:r>
            <a:r>
              <a:rPr lang="en-US" altLang="ko-KR" dirty="0">
                <a:solidFill>
                  <a:prstClr val="black">
                    <a:lumMod val="85000"/>
                    <a:lumOff val="15000"/>
                  </a:prstClr>
                </a:solidFill>
                <a:latin typeface="Calibri" panose="020F0502020204030204" pitchFamily="34" charset="0"/>
              </a:rPr>
              <a:t>top </a:t>
            </a:r>
            <a:r>
              <a:rPr lang="en-US" altLang="ko-KR" dirty="0" smtClean="0">
                <a:solidFill>
                  <a:prstClr val="black">
                    <a:lumMod val="85000"/>
                    <a:lumOff val="15000"/>
                  </a:prstClr>
                </a:solidFill>
                <a:latin typeface="Calibri" panose="020F0502020204030204" pitchFamily="34" charset="0"/>
              </a:rPr>
              <a:t>programmers</a:t>
            </a:r>
            <a:r>
              <a:rPr lang="en-US" altLang="ko-KR" dirty="0">
                <a:solidFill>
                  <a:prstClr val="black">
                    <a:lumMod val="85000"/>
                    <a:lumOff val="15000"/>
                  </a:prstClr>
                </a:solidFill>
                <a:latin typeface="Calibri" panose="020F0502020204030204" pitchFamily="34" charset="0"/>
              </a:rPr>
              <a:t> </a:t>
            </a:r>
            <a:r>
              <a:rPr lang="en-US" altLang="ko-KR" dirty="0" smtClean="0">
                <a:solidFill>
                  <a:prstClr val="black">
                    <a:lumMod val="85000"/>
                    <a:lumOff val="15000"/>
                  </a:prstClr>
                </a:solidFill>
                <a:latin typeface="Calibri" panose="020F0502020204030204" pitchFamily="34" charset="0"/>
              </a:rPr>
              <a:t>of our times:</a:t>
            </a:r>
          </a:p>
          <a:p>
            <a:r>
              <a:rPr lang="en-US" altLang="ko-KR" dirty="0" smtClean="0">
                <a:solidFill>
                  <a:prstClr val="black">
                    <a:lumMod val="85000"/>
                    <a:lumOff val="15000"/>
                  </a:prstClr>
                </a:solidFill>
                <a:latin typeface="Calibri" panose="020F0502020204030204" pitchFamily="34" charset="0"/>
              </a:rPr>
              <a:t>Jamie </a:t>
            </a:r>
            <a:r>
              <a:rPr lang="en-US" altLang="ko-KR" dirty="0" err="1">
                <a:solidFill>
                  <a:prstClr val="black">
                    <a:lumMod val="85000"/>
                    <a:lumOff val="15000"/>
                  </a:prstClr>
                </a:solidFill>
                <a:latin typeface="Calibri" panose="020F0502020204030204" pitchFamily="34" charset="0"/>
              </a:rPr>
              <a:t>Zawinski</a:t>
            </a:r>
            <a:r>
              <a:rPr lang="en-US" altLang="ko-KR" dirty="0">
                <a:solidFill>
                  <a:prstClr val="black">
                    <a:lumMod val="85000"/>
                    <a:lumOff val="15000"/>
                  </a:prstClr>
                </a:solidFill>
                <a:latin typeface="Calibri" panose="020F0502020204030204" pitchFamily="34" charset="0"/>
              </a:rPr>
              <a:t>, Brad Fitzpatrick, Douglas </a:t>
            </a:r>
            <a:r>
              <a:rPr lang="en-US" altLang="ko-KR" dirty="0" err="1">
                <a:solidFill>
                  <a:prstClr val="black">
                    <a:lumMod val="85000"/>
                    <a:lumOff val="15000"/>
                  </a:prstClr>
                </a:solidFill>
                <a:latin typeface="Calibri" panose="020F0502020204030204" pitchFamily="34" charset="0"/>
              </a:rPr>
              <a:t>Crockford</a:t>
            </a:r>
            <a:r>
              <a:rPr lang="en-US" altLang="ko-KR" dirty="0">
                <a:solidFill>
                  <a:prstClr val="black">
                    <a:lumMod val="85000"/>
                    <a:lumOff val="15000"/>
                  </a:prstClr>
                </a:solidFill>
                <a:latin typeface="Calibri" panose="020F0502020204030204" pitchFamily="34" charset="0"/>
              </a:rPr>
              <a:t>, Brendan </a:t>
            </a:r>
            <a:r>
              <a:rPr lang="en-US" altLang="ko-KR" dirty="0" err="1">
                <a:solidFill>
                  <a:prstClr val="black">
                    <a:lumMod val="85000"/>
                    <a:lumOff val="15000"/>
                  </a:prstClr>
                </a:solidFill>
                <a:latin typeface="Calibri" panose="020F0502020204030204" pitchFamily="34" charset="0"/>
              </a:rPr>
              <a:t>Eich</a:t>
            </a:r>
            <a:r>
              <a:rPr lang="en-US" altLang="ko-KR" dirty="0" smtClean="0">
                <a:solidFill>
                  <a:prstClr val="black">
                    <a:lumMod val="85000"/>
                    <a:lumOff val="15000"/>
                  </a:prstClr>
                </a:solidFill>
                <a:latin typeface="Calibri" panose="020F0502020204030204" pitchFamily="34" charset="0"/>
              </a:rPr>
              <a:t>, Joshua </a:t>
            </a:r>
            <a:r>
              <a:rPr lang="en-US" altLang="ko-KR" dirty="0">
                <a:solidFill>
                  <a:prstClr val="black">
                    <a:lumMod val="85000"/>
                    <a:lumOff val="15000"/>
                  </a:prstClr>
                </a:solidFill>
                <a:latin typeface="Calibri" panose="020F0502020204030204" pitchFamily="34" charset="0"/>
              </a:rPr>
              <a:t>Bloch, Joe Armstrong, Simon Peyton Jones, Peter </a:t>
            </a:r>
            <a:r>
              <a:rPr lang="en-US" altLang="ko-KR" dirty="0" err="1">
                <a:solidFill>
                  <a:prstClr val="black">
                    <a:lumMod val="85000"/>
                    <a:lumOff val="15000"/>
                  </a:prstClr>
                </a:solidFill>
                <a:latin typeface="Calibri" panose="020F0502020204030204" pitchFamily="34" charset="0"/>
              </a:rPr>
              <a:t>Norvig</a:t>
            </a:r>
            <a:r>
              <a:rPr lang="en-US" altLang="ko-KR" dirty="0" smtClean="0">
                <a:solidFill>
                  <a:prstClr val="black">
                    <a:lumMod val="85000"/>
                    <a:lumOff val="15000"/>
                  </a:prstClr>
                </a:solidFill>
                <a:latin typeface="Calibri" panose="020F0502020204030204" pitchFamily="34" charset="0"/>
              </a:rPr>
              <a:t>, Guy </a:t>
            </a:r>
            <a:r>
              <a:rPr lang="en-US" altLang="ko-KR" dirty="0">
                <a:solidFill>
                  <a:prstClr val="black">
                    <a:lumMod val="85000"/>
                    <a:lumOff val="15000"/>
                  </a:prstClr>
                </a:solidFill>
                <a:latin typeface="Calibri" panose="020F0502020204030204" pitchFamily="34" charset="0"/>
              </a:rPr>
              <a:t>Steele, Dan Ingalls, </a:t>
            </a:r>
            <a:r>
              <a:rPr lang="en-US" altLang="ko-KR" dirty="0" smtClean="0">
                <a:solidFill>
                  <a:prstClr val="black">
                    <a:lumMod val="85000"/>
                    <a:lumOff val="15000"/>
                  </a:prstClr>
                </a:solidFill>
                <a:latin typeface="Calibri" panose="020F0502020204030204" pitchFamily="34" charset="0"/>
              </a:rPr>
              <a:t>L </a:t>
            </a:r>
            <a:r>
              <a:rPr lang="en-US" altLang="ko-KR" dirty="0">
                <a:solidFill>
                  <a:prstClr val="black">
                    <a:lumMod val="85000"/>
                    <a:lumOff val="15000"/>
                  </a:prstClr>
                </a:solidFill>
                <a:latin typeface="Calibri" panose="020F0502020204030204" pitchFamily="34" charset="0"/>
              </a:rPr>
              <a:t>Peter Deutsch, Ken Thompson, Fran </a:t>
            </a:r>
            <a:r>
              <a:rPr lang="en-US" altLang="ko-KR" dirty="0" smtClean="0">
                <a:solidFill>
                  <a:prstClr val="black">
                    <a:lumMod val="85000"/>
                    <a:lumOff val="15000"/>
                  </a:prstClr>
                </a:solidFill>
                <a:latin typeface="Calibri" panose="020F0502020204030204" pitchFamily="34" charset="0"/>
              </a:rPr>
              <a:t>Allen, Bernie </a:t>
            </a:r>
            <a:r>
              <a:rPr lang="en-US" altLang="ko-KR" dirty="0">
                <a:solidFill>
                  <a:prstClr val="black">
                    <a:lumMod val="85000"/>
                    <a:lumOff val="15000"/>
                  </a:prstClr>
                </a:solidFill>
                <a:latin typeface="Calibri" panose="020F0502020204030204" pitchFamily="34" charset="0"/>
              </a:rPr>
              <a:t>Cosell, Donald Knuth</a:t>
            </a:r>
            <a:endParaRPr lang="ko-KR" altLang="en-US" dirty="0">
              <a:solidFill>
                <a:prstClr val="black">
                  <a:lumMod val="85000"/>
                  <a:lumOff val="15000"/>
                </a:prstClr>
              </a:solidFill>
              <a:latin typeface="Calibri" panose="020F0502020204030204" pitchFamily="34" charset="0"/>
            </a:endParaRPr>
          </a:p>
        </p:txBody>
      </p:sp>
      <p:sp>
        <p:nvSpPr>
          <p:cNvPr id="8" name="TextBox 7"/>
          <p:cNvSpPr txBox="1"/>
          <p:nvPr/>
        </p:nvSpPr>
        <p:spPr>
          <a:xfrm>
            <a:off x="107504" y="5805264"/>
            <a:ext cx="8856984" cy="830997"/>
          </a:xfrm>
          <a:prstGeom prst="rect">
            <a:avLst/>
          </a:prstGeom>
          <a:noFill/>
          <a:ln>
            <a:solidFill>
              <a:srgbClr val="FF0000"/>
            </a:solidFill>
          </a:ln>
        </p:spPr>
        <p:txBody>
          <a:bodyPr wrap="square" rtlCol="0">
            <a:spAutoFit/>
          </a:bodyPr>
          <a:lstStyle/>
          <a:p>
            <a:r>
              <a:rPr lang="en-US" altLang="ko-KR" sz="2400" dirty="0" smtClean="0">
                <a:solidFill>
                  <a:srgbClr val="FF0000"/>
                </a:solidFill>
              </a:rPr>
              <a:t>Unintended/unexpected thread scheduling (a.k.a., interleaving scenarios) raises hard to detect concurrency errors</a:t>
            </a:r>
            <a:endParaRPr lang="ko-KR" altLang="en-US" sz="2400" dirty="0">
              <a:solidFill>
                <a:srgbClr val="FF0000"/>
              </a:solidFill>
            </a:endParaRPr>
          </a:p>
        </p:txBody>
      </p:sp>
    </p:spTree>
    <p:extLst>
      <p:ext uri="{BB962C8B-B14F-4D97-AF65-F5344CB8AC3E}">
        <p14:creationId xmlns:p14="http://schemas.microsoft.com/office/powerpoint/2010/main" val="9148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06090"/>
          </a:xfrm>
        </p:spPr>
        <p:txBody>
          <a:bodyPr>
            <a:normAutofit/>
          </a:bodyPr>
          <a:lstStyle/>
          <a:p>
            <a:r>
              <a:rPr lang="en-US" altLang="ko-KR" sz="3600" dirty="0" smtClean="0">
                <a:latin typeface="Calibri" pitchFamily="34" charset="0"/>
                <a:cs typeface="Calibri" pitchFamily="34" charset="0"/>
              </a:rPr>
              <a:t>Concurrent Programming is Error-prone</a:t>
            </a:r>
            <a:endParaRPr lang="ko-KR" altLang="en-US" sz="3600" dirty="0">
              <a:latin typeface="Calibri" pitchFamily="34" charset="0"/>
              <a:cs typeface="Calibri" pitchFamily="34" charset="0"/>
            </a:endParaRPr>
          </a:p>
        </p:txBody>
      </p:sp>
      <p:sp>
        <p:nvSpPr>
          <p:cNvPr id="3" name="내용 개체 틀 2"/>
          <p:cNvSpPr>
            <a:spLocks noGrp="1"/>
          </p:cNvSpPr>
          <p:nvPr>
            <p:ph idx="1"/>
          </p:nvPr>
        </p:nvSpPr>
        <p:spPr>
          <a:xfrm>
            <a:off x="395536" y="980728"/>
            <a:ext cx="8352928" cy="1368152"/>
          </a:xfrm>
        </p:spPr>
        <p:txBody>
          <a:bodyPr>
            <a:normAutofit/>
          </a:bodyPr>
          <a:lstStyle/>
          <a:p>
            <a:pPr>
              <a:spcBef>
                <a:spcPts val="0"/>
              </a:spcBef>
            </a:pPr>
            <a:r>
              <a:rPr lang="en-US" altLang="ko-KR" sz="2200" dirty="0" smtClean="0">
                <a:latin typeface="Calibri" pitchFamily="34" charset="0"/>
                <a:cs typeface="Calibri" pitchFamily="34" charset="0"/>
              </a:rPr>
              <a:t>Correctness </a:t>
            </a:r>
            <a:r>
              <a:rPr lang="en-US" altLang="ko-KR" sz="2200" dirty="0">
                <a:latin typeface="Calibri" pitchFamily="34" charset="0"/>
                <a:cs typeface="Calibri" pitchFamily="34" charset="0"/>
              </a:rPr>
              <a:t>of concurrent programs is hard to achieve</a:t>
            </a:r>
          </a:p>
          <a:p>
            <a:pPr lvl="1">
              <a:spcBef>
                <a:spcPts val="0"/>
              </a:spcBef>
            </a:pPr>
            <a:r>
              <a:rPr lang="en-US" altLang="ko-KR" sz="1900" dirty="0">
                <a:latin typeface="Calibri" pitchFamily="34" charset="0"/>
                <a:cs typeface="Calibri" pitchFamily="34" charset="0"/>
              </a:rPr>
              <a:t>Interactions between threads should be carefully </a:t>
            </a:r>
            <a:r>
              <a:rPr lang="en-US" altLang="ko-KR" sz="1900" dirty="0" smtClean="0">
                <a:latin typeface="Calibri" pitchFamily="34" charset="0"/>
                <a:cs typeface="Calibri" pitchFamily="34" charset="0"/>
              </a:rPr>
              <a:t>performed</a:t>
            </a:r>
          </a:p>
          <a:p>
            <a:pPr lvl="1">
              <a:spcBef>
                <a:spcPts val="0"/>
              </a:spcBef>
            </a:pPr>
            <a:r>
              <a:rPr lang="en-US" altLang="ko-KR" sz="1900" dirty="0">
                <a:latin typeface="Calibri" pitchFamily="34" charset="0"/>
                <a:cs typeface="Calibri" pitchFamily="34" charset="0"/>
              </a:rPr>
              <a:t>A large # of thread executions due to non-deterministic thread scheduling </a:t>
            </a:r>
            <a:endParaRPr lang="en-US" altLang="ko-KR" sz="1900" dirty="0" smtClean="0">
              <a:latin typeface="Calibri" pitchFamily="34" charset="0"/>
              <a:cs typeface="Calibri" pitchFamily="34" charset="0"/>
            </a:endParaRPr>
          </a:p>
          <a:p>
            <a:pPr lvl="1">
              <a:spcBef>
                <a:spcPts val="0"/>
              </a:spcBef>
            </a:pPr>
            <a:r>
              <a:rPr lang="en-US" altLang="ko-KR" sz="1900" dirty="0" smtClean="0">
                <a:latin typeface="Calibri" pitchFamily="34" charset="0"/>
                <a:cs typeface="Calibri" pitchFamily="34" charset="0"/>
              </a:rPr>
              <a:t>Testing </a:t>
            </a:r>
            <a:r>
              <a:rPr lang="en-US" altLang="ko-KR" sz="1900" dirty="0">
                <a:latin typeface="Calibri" pitchFamily="34" charset="0"/>
                <a:cs typeface="Calibri" pitchFamily="34" charset="0"/>
              </a:rPr>
              <a:t>technique for sequential programs do not properly </a:t>
            </a:r>
            <a:r>
              <a:rPr lang="en-US" altLang="ko-KR" sz="1900" dirty="0" smtClean="0">
                <a:latin typeface="Calibri" pitchFamily="34" charset="0"/>
                <a:cs typeface="Calibri" pitchFamily="34" charset="0"/>
              </a:rPr>
              <a:t>work</a:t>
            </a: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smtClean="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2000" dirty="0">
              <a:latin typeface="Calibri" pitchFamily="34" charset="0"/>
              <a:cs typeface="Calibri" pitchFamily="34" charset="0"/>
            </a:endParaRPr>
          </a:p>
          <a:p>
            <a:pPr marL="457200" lvl="1" indent="0">
              <a:spcBef>
                <a:spcPts val="0"/>
              </a:spcBef>
              <a:buNone/>
            </a:pPr>
            <a:endParaRPr lang="en-US" altLang="ko-KR" sz="1600" dirty="0" smtClean="0">
              <a:latin typeface="Calibri" pitchFamily="34" charset="0"/>
              <a:cs typeface="Calibri" pitchFamily="34" charset="0"/>
            </a:endParaRPr>
          </a:p>
        </p:txBody>
      </p:sp>
      <p:sp>
        <p:nvSpPr>
          <p:cNvPr id="5" name="슬라이드 번호 개체 틀 4"/>
          <p:cNvSpPr>
            <a:spLocks noGrp="1"/>
          </p:cNvSpPr>
          <p:nvPr>
            <p:ph type="sldNum" sz="quarter" idx="12"/>
          </p:nvPr>
        </p:nvSpPr>
        <p:spPr/>
        <p:txBody>
          <a:bodyPr/>
          <a:lstStyle/>
          <a:p>
            <a:fld id="{F2F1D1F5-69F5-43E4-A460-0AE74272FEAF}" type="slidenum">
              <a:rPr lang="ko-KR" altLang="en-US" smtClean="0">
                <a:solidFill>
                  <a:prstClr val="black"/>
                </a:solidFill>
              </a:rPr>
              <a:pPr/>
              <a:t>3</a:t>
            </a:fld>
            <a:endParaRPr lang="ko-KR" altLang="en-US">
              <a:solidFill>
                <a:prstClr val="black"/>
              </a:solidFill>
            </a:endParaRPr>
          </a:p>
        </p:txBody>
      </p:sp>
      <p:sp>
        <p:nvSpPr>
          <p:cNvPr id="13" name="TextBox 12"/>
          <p:cNvSpPr txBox="1"/>
          <p:nvPr/>
        </p:nvSpPr>
        <p:spPr>
          <a:xfrm>
            <a:off x="1403648" y="6093296"/>
            <a:ext cx="6336704" cy="338554"/>
          </a:xfrm>
          <a:prstGeom prst="rect">
            <a:avLst/>
          </a:prstGeom>
          <a:noFill/>
        </p:spPr>
        <p:txBody>
          <a:bodyPr wrap="square" rtlCol="0">
            <a:spAutoFit/>
          </a:bodyPr>
          <a:lstStyle/>
          <a:p>
            <a:pPr algn="ctr"/>
            <a:r>
              <a:rPr lang="en-US" altLang="ko-KR" sz="1600" dirty="0">
                <a:solidFill>
                  <a:prstClr val="black"/>
                </a:solidFill>
                <a:latin typeface="Calibri" pitchFamily="34" charset="0"/>
                <a:cs typeface="Calibri" pitchFamily="34" charset="0"/>
              </a:rPr>
              <a:t>Ex. Peterson mutual exclusion (From Dr. Moritz Hammer’s </a:t>
            </a:r>
            <a:r>
              <a:rPr lang="en-US" altLang="ko-KR" sz="1600" dirty="0" err="1">
                <a:solidFill>
                  <a:prstClr val="black"/>
                </a:solidFill>
                <a:latin typeface="Calibri" pitchFamily="34" charset="0"/>
                <a:cs typeface="Calibri" pitchFamily="34" charset="0"/>
              </a:rPr>
              <a:t>Visualisierung</a:t>
            </a:r>
            <a:r>
              <a:rPr lang="en-US" altLang="ko-KR" sz="1600" dirty="0">
                <a:solidFill>
                  <a:prstClr val="black"/>
                </a:solidFill>
                <a:latin typeface="Calibri" pitchFamily="34" charset="0"/>
                <a:cs typeface="Calibri" pitchFamily="34" charset="0"/>
              </a:rPr>
              <a:t> )</a:t>
            </a:r>
            <a:endParaRPr lang="ko-KR" altLang="en-US" sz="1600" dirty="0">
              <a:solidFill>
                <a:prstClr val="black"/>
              </a:solidFill>
              <a:latin typeface="Calibri" pitchFamily="34" charset="0"/>
              <a:cs typeface="Calibri" pitchFamily="34" charset="0"/>
            </a:endParaRPr>
          </a:p>
        </p:txBody>
      </p:sp>
      <p:grpSp>
        <p:nvGrpSpPr>
          <p:cNvPr id="14" name="그룹 6"/>
          <p:cNvGrpSpPr>
            <a:grpSpLocks/>
          </p:cNvGrpSpPr>
          <p:nvPr/>
        </p:nvGrpSpPr>
        <p:grpSpPr bwMode="auto">
          <a:xfrm>
            <a:off x="1497807" y="3217006"/>
            <a:ext cx="1363662" cy="1458912"/>
            <a:chOff x="642910" y="1071546"/>
            <a:chExt cx="2307998" cy="2143140"/>
          </a:xfrm>
        </p:grpSpPr>
        <p:pic>
          <p:nvPicPr>
            <p:cNvPr id="15" name="Picture 2" descr="http://www.pst.ifi.lmu.de/~hammer/statespaces/peterson/peterson_2.png"/>
            <p:cNvPicPr>
              <a:picLocks noChangeAspect="1" noChangeArrowheads="1"/>
            </p:cNvPicPr>
            <p:nvPr/>
          </p:nvPicPr>
          <p:blipFill>
            <a:blip r:embed="rId3" cstate="print"/>
            <a:srcRect/>
            <a:stretch>
              <a:fillRect/>
            </a:stretch>
          </p:blipFill>
          <p:spPr bwMode="auto">
            <a:xfrm>
              <a:off x="642910" y="1071546"/>
              <a:ext cx="2307998"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15454" y="1071546"/>
              <a:ext cx="2103800" cy="767239"/>
            </a:xfrm>
            <a:prstGeom prst="rect">
              <a:avLst/>
            </a:prstGeom>
            <a:noFill/>
            <a:ln w="3175">
              <a:solidFill>
                <a:schemeClr val="tx1"/>
              </a:solidFill>
            </a:ln>
          </p:spPr>
          <p:txBody>
            <a:bodyPr>
              <a:spAutoFit/>
            </a:bodyPr>
            <a:lstStyle/>
            <a:p>
              <a:pPr>
                <a:defRPr/>
              </a:pPr>
              <a:r>
                <a:rPr lang="en-US" altLang="ko-KR" sz="1400" dirty="0">
                  <a:solidFill>
                    <a:prstClr val="black">
                      <a:lumMod val="50000"/>
                    </a:prstClr>
                  </a:solidFill>
                </a:rPr>
                <a:t>2 processes</a:t>
              </a:r>
            </a:p>
            <a:p>
              <a:pPr>
                <a:defRPr/>
              </a:pPr>
              <a:r>
                <a:rPr lang="en-US" altLang="ko-KR" sz="1400" dirty="0">
                  <a:solidFill>
                    <a:prstClr val="black">
                      <a:lumMod val="50000"/>
                    </a:prstClr>
                  </a:solidFill>
                </a:rPr>
                <a:t>, 30 states</a:t>
              </a:r>
              <a:endParaRPr lang="ko-KR" altLang="en-US" sz="1400" dirty="0">
                <a:solidFill>
                  <a:prstClr val="black">
                    <a:lumMod val="50000"/>
                  </a:prstClr>
                </a:solidFill>
              </a:endParaRPr>
            </a:p>
          </p:txBody>
        </p:sp>
      </p:grpSp>
      <p:grpSp>
        <p:nvGrpSpPr>
          <p:cNvPr id="17" name="그룹 10"/>
          <p:cNvGrpSpPr>
            <a:grpSpLocks/>
          </p:cNvGrpSpPr>
          <p:nvPr/>
        </p:nvGrpSpPr>
        <p:grpSpPr bwMode="auto">
          <a:xfrm>
            <a:off x="2411760" y="2879775"/>
            <a:ext cx="2608262" cy="2786062"/>
            <a:chOff x="2000232" y="1214421"/>
            <a:chExt cx="3143272" cy="3000397"/>
          </a:xfrm>
        </p:grpSpPr>
        <p:pic>
          <p:nvPicPr>
            <p:cNvPr id="18" name="Picture 4" descr="http://www.pst.ifi.lmu.de/~hammer/statespaces/peterson/peterson_3.png"/>
            <p:cNvPicPr>
              <a:picLocks noChangeAspect="1" noChangeArrowheads="1"/>
            </p:cNvPicPr>
            <p:nvPr/>
          </p:nvPicPr>
          <p:blipFill>
            <a:blip r:embed="rId4" cstate="print"/>
            <a:srcRect/>
            <a:stretch>
              <a:fillRect/>
            </a:stretch>
          </p:blipFill>
          <p:spPr bwMode="auto">
            <a:xfrm>
              <a:off x="2000232" y="1214422"/>
              <a:ext cx="3143272"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2000232" y="1214421"/>
              <a:ext cx="3013179" cy="331668"/>
            </a:xfrm>
            <a:prstGeom prst="rect">
              <a:avLst/>
            </a:prstGeom>
            <a:noFill/>
            <a:ln>
              <a:solidFill>
                <a:schemeClr val="tx1"/>
              </a:solidFill>
            </a:ln>
          </p:spPr>
          <p:txBody>
            <a:bodyPr>
              <a:spAutoFit/>
            </a:bodyPr>
            <a:lstStyle/>
            <a:p>
              <a:pPr>
                <a:defRPr/>
              </a:pPr>
              <a:r>
                <a:rPr lang="en-US" altLang="ko-KR" sz="1400" dirty="0">
                  <a:solidFill>
                    <a:prstClr val="black">
                      <a:lumMod val="50000"/>
                    </a:prstClr>
                  </a:solidFill>
                </a:rPr>
                <a:t>3 processes, 853 </a:t>
              </a:r>
              <a:r>
                <a:rPr lang="en-US" altLang="ko-KR" sz="1400" dirty="0" smtClean="0">
                  <a:solidFill>
                    <a:prstClr val="black">
                      <a:lumMod val="50000"/>
                    </a:prstClr>
                  </a:solidFill>
                </a:rPr>
                <a:t>states</a:t>
              </a:r>
              <a:endParaRPr lang="ko-KR" altLang="en-US" sz="1400" dirty="0">
                <a:solidFill>
                  <a:prstClr val="black">
                    <a:lumMod val="50000"/>
                  </a:prstClr>
                </a:solidFill>
              </a:endParaRPr>
            </a:p>
          </p:txBody>
        </p:sp>
      </p:grpSp>
      <p:grpSp>
        <p:nvGrpSpPr>
          <p:cNvPr id="20" name="그룹 13"/>
          <p:cNvGrpSpPr>
            <a:grpSpLocks/>
          </p:cNvGrpSpPr>
          <p:nvPr/>
        </p:nvGrpSpPr>
        <p:grpSpPr bwMode="auto">
          <a:xfrm>
            <a:off x="4355976" y="2633221"/>
            <a:ext cx="3503290" cy="3655269"/>
            <a:chOff x="3641833" y="214290"/>
            <a:chExt cx="5334981" cy="6153147"/>
          </a:xfrm>
        </p:grpSpPr>
        <p:pic>
          <p:nvPicPr>
            <p:cNvPr id="21" name="Picture 7"/>
            <p:cNvPicPr>
              <a:picLocks noChangeAspect="1" noChangeArrowheads="1"/>
            </p:cNvPicPr>
            <p:nvPr/>
          </p:nvPicPr>
          <p:blipFill>
            <a:blip r:embed="rId5" cstate="print"/>
            <a:srcRect/>
            <a:stretch>
              <a:fillRect/>
            </a:stretch>
          </p:blipFill>
          <p:spPr bwMode="auto">
            <a:xfrm>
              <a:off x="3643306" y="214290"/>
              <a:ext cx="5333508" cy="6153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p:cNvSpPr txBox="1"/>
            <p:nvPr/>
          </p:nvSpPr>
          <p:spPr>
            <a:xfrm>
              <a:off x="3641833" y="214290"/>
              <a:ext cx="4122485" cy="408106"/>
            </a:xfrm>
            <a:prstGeom prst="rect">
              <a:avLst/>
            </a:prstGeom>
            <a:solidFill>
              <a:schemeClr val="bg1"/>
            </a:solidFill>
            <a:ln>
              <a:solidFill>
                <a:schemeClr val="tx1"/>
              </a:solidFill>
            </a:ln>
          </p:spPr>
          <p:txBody>
            <a:bodyPr>
              <a:spAutoFit/>
            </a:bodyPr>
            <a:lstStyle/>
            <a:p>
              <a:pPr>
                <a:defRPr/>
              </a:pPr>
              <a:r>
                <a:rPr lang="en-US" altLang="ko-KR" sz="1400" dirty="0">
                  <a:solidFill>
                    <a:prstClr val="black">
                      <a:lumMod val="50000"/>
                    </a:prstClr>
                  </a:solidFill>
                </a:rPr>
                <a:t>4 processes, 55043 states</a:t>
              </a:r>
              <a:endParaRPr lang="ko-KR" altLang="en-US" sz="1400" dirty="0">
                <a:solidFill>
                  <a:prstClr val="black">
                    <a:lumMod val="50000"/>
                  </a:prstClr>
                </a:solidFill>
              </a:endParaRPr>
            </a:p>
          </p:txBody>
        </p:sp>
      </p:grpSp>
    </p:spTree>
    <p:extLst>
      <p:ext uri="{BB962C8B-B14F-4D97-AF65-F5344CB8AC3E}">
        <p14:creationId xmlns:p14="http://schemas.microsoft.com/office/powerpoint/2010/main" val="3555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Concurrency</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4</a:t>
            </a:fld>
            <a:r>
              <a:rPr lang="en-US" altLang="ko-KR" dirty="0" smtClean="0">
                <a:solidFill>
                  <a:prstClr val="black">
                    <a:tint val="75000"/>
                  </a:prstClr>
                </a:solidFill>
              </a:rPr>
              <a:t>/11</a:t>
            </a:r>
            <a:endParaRPr lang="ko-KR" altLang="en-US" dirty="0">
              <a:solidFill>
                <a:prstClr val="black">
                  <a:tint val="75000"/>
                </a:prstClr>
              </a:solidFill>
            </a:endParaRPr>
          </a:p>
        </p:txBody>
      </p:sp>
      <p:sp>
        <p:nvSpPr>
          <p:cNvPr id="5" name="내용 개체 틀 4"/>
          <p:cNvSpPr>
            <a:spLocks noGrp="1"/>
          </p:cNvSpPr>
          <p:nvPr>
            <p:ph sz="quarter" idx="13"/>
          </p:nvPr>
        </p:nvSpPr>
        <p:spPr>
          <a:xfrm>
            <a:off x="-36512" y="908720"/>
            <a:ext cx="8429655" cy="5214974"/>
          </a:xfrm>
        </p:spPr>
        <p:txBody>
          <a:bodyPr/>
          <a:lstStyle/>
          <a:p>
            <a:r>
              <a:rPr lang="en-US" altLang="ko-KR" dirty="0" smtClean="0"/>
              <a:t>Concurrent programs have very high complexity due to </a:t>
            </a:r>
            <a:r>
              <a:rPr lang="en-US" altLang="ko-KR" dirty="0" smtClean="0">
                <a:solidFill>
                  <a:srgbClr val="FF0000"/>
                </a:solidFill>
              </a:rPr>
              <a:t>non-deterministic scheduling </a:t>
            </a:r>
          </a:p>
          <a:p>
            <a:r>
              <a:rPr lang="en-US" altLang="ko-KR" dirty="0" smtClean="0"/>
              <a:t>Ex.  </a:t>
            </a:r>
            <a:r>
              <a:rPr lang="en-US" altLang="ko-KR" sz="2800" dirty="0" err="1" smtClean="0"/>
              <a:t>int</a:t>
            </a:r>
            <a:r>
              <a:rPr lang="en-US" altLang="ko-KR" sz="2800" dirty="0" smtClean="0"/>
              <a:t> x=0, y=0, z =0;</a:t>
            </a:r>
          </a:p>
          <a:p>
            <a:pPr lvl="1">
              <a:buNone/>
            </a:pPr>
            <a:r>
              <a:rPr lang="en-US" altLang="ko-KR" dirty="0" smtClean="0"/>
              <a:t>void p() {x=y+1; y=z+1; z= x+1;}</a:t>
            </a:r>
          </a:p>
          <a:p>
            <a:pPr lvl="1">
              <a:buNone/>
            </a:pPr>
            <a:r>
              <a:rPr lang="en-US" altLang="ko-KR" dirty="0" smtClean="0"/>
              <a:t>void q() {y=z+1; z=x+1; x=y+1;}</a:t>
            </a:r>
          </a:p>
          <a:p>
            <a:pPr lvl="1"/>
            <a:r>
              <a:rPr lang="en-US" altLang="ko-KR" dirty="0" smtClean="0"/>
              <a:t>Total 20 interleaving scenarios</a:t>
            </a:r>
          </a:p>
          <a:p>
            <a:pPr marL="914400" lvl="2" indent="0">
              <a:buNone/>
            </a:pPr>
            <a:r>
              <a:rPr lang="en-US" altLang="ko-KR" dirty="0" smtClean="0"/>
              <a:t>= (3+3)!/(3!x3!)</a:t>
            </a:r>
          </a:p>
          <a:p>
            <a:pPr lvl="1"/>
            <a:r>
              <a:rPr lang="en-US" altLang="ko-KR" dirty="0" smtClean="0"/>
              <a:t>However, only 11 unique outcomes</a:t>
            </a:r>
          </a:p>
          <a:p>
            <a:pPr lvl="2"/>
            <a:endParaRPr lang="en-US" altLang="ko-KR" dirty="0" smtClean="0">
              <a:solidFill>
                <a:srgbClr val="FF0000"/>
              </a:solidFill>
            </a:endParaRPr>
          </a:p>
          <a:p>
            <a:pPr lvl="1">
              <a:buNone/>
            </a:pPr>
            <a:endParaRPr lang="en-US" altLang="ko-KR" dirty="0" smtClean="0">
              <a:solidFill>
                <a:srgbClr val="FF0000"/>
              </a:solidFill>
            </a:endParaRPr>
          </a:p>
          <a:p>
            <a:pPr lvl="1"/>
            <a:endParaRPr lang="en-US" altLang="ko-KR" dirty="0" smtClean="0">
              <a:solidFill>
                <a:srgbClr val="FF0000"/>
              </a:solidFill>
            </a:endParaRPr>
          </a:p>
          <a:p>
            <a:pPr lvl="1">
              <a:buNone/>
            </a:pPr>
            <a:endParaRPr lang="ko-KR" altLang="en-US" dirty="0">
              <a:solidFill>
                <a:srgbClr val="FF0000"/>
              </a:solidFill>
            </a:endParaRPr>
          </a:p>
        </p:txBody>
      </p:sp>
      <p:cxnSp>
        <p:nvCxnSpPr>
          <p:cNvPr id="8" name="직선 화살표 연결선 7"/>
          <p:cNvCxnSpPr/>
          <p:nvPr/>
        </p:nvCxnSpPr>
        <p:spPr>
          <a:xfrm>
            <a:off x="6583094" y="279062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a:off x="7368912" y="279062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a:off x="8154730" y="279062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6583094" y="349389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a:off x="7368912" y="349389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8154730" y="349389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a:off x="6583094" y="413683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a:off x="7368912" y="413683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8154730" y="413683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6583094" y="2066720"/>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a:off x="7368912" y="2066720"/>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p:nvPr/>
        </p:nvCxnSpPr>
        <p:spPr>
          <a:xfrm>
            <a:off x="8154730" y="2066720"/>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rot="5400000">
            <a:off x="6230666" y="240428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rot="5400000">
            <a:off x="6231460" y="3151782"/>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rot="5400000">
            <a:off x="6231460" y="378520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rot="5400000">
            <a:off x="7014896" y="241835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5400000">
            <a:off x="7015690" y="316585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rot="5400000">
            <a:off x="7015690" y="379927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rot="5400000">
            <a:off x="7800714" y="241835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rot="5400000">
            <a:off x="7801508" y="316585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rot="5400000">
            <a:off x="7801508" y="379927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rot="5400000">
            <a:off x="8586532" y="2475718"/>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rot="5400000">
            <a:off x="8587326" y="322322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rot="5400000">
            <a:off x="8587326" y="3856638"/>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60232" y="1412776"/>
            <a:ext cx="495649" cy="369332"/>
          </a:xfrm>
          <a:prstGeom prst="rect">
            <a:avLst/>
          </a:prstGeom>
          <a:noFill/>
        </p:spPr>
        <p:txBody>
          <a:bodyPr wrap="none" rtlCol="0">
            <a:spAutoFit/>
          </a:bodyPr>
          <a:lstStyle/>
          <a:p>
            <a:r>
              <a:rPr lang="en-US" altLang="ko-KR" b="1" dirty="0" smtClean="0">
                <a:solidFill>
                  <a:prstClr val="black"/>
                </a:solidFill>
              </a:rPr>
              <a:t>p()</a:t>
            </a:r>
            <a:endParaRPr lang="ko-KR" altLang="en-US" b="1" dirty="0">
              <a:solidFill>
                <a:prstClr val="black"/>
              </a:solidFill>
            </a:endParaRPr>
          </a:p>
        </p:txBody>
      </p:sp>
      <p:sp>
        <p:nvSpPr>
          <p:cNvPr id="40" name="TextBox 39"/>
          <p:cNvSpPr txBox="1"/>
          <p:nvPr/>
        </p:nvSpPr>
        <p:spPr>
          <a:xfrm>
            <a:off x="5292080" y="2126016"/>
            <a:ext cx="495649" cy="369332"/>
          </a:xfrm>
          <a:prstGeom prst="rect">
            <a:avLst/>
          </a:prstGeom>
          <a:noFill/>
        </p:spPr>
        <p:txBody>
          <a:bodyPr wrap="none" rtlCol="0">
            <a:spAutoFit/>
          </a:bodyPr>
          <a:lstStyle/>
          <a:p>
            <a:r>
              <a:rPr lang="en-US" altLang="ko-KR" b="1" dirty="0" smtClean="0">
                <a:solidFill>
                  <a:prstClr val="black"/>
                </a:solidFill>
              </a:rPr>
              <a:t>q()</a:t>
            </a:r>
            <a:endParaRPr lang="ko-KR" altLang="en-US" b="1" dirty="0">
              <a:solidFill>
                <a:prstClr val="black"/>
              </a:solidFill>
            </a:endParaRPr>
          </a:p>
        </p:txBody>
      </p:sp>
      <p:sp>
        <p:nvSpPr>
          <p:cNvPr id="41" name="TextBox 40"/>
          <p:cNvSpPr txBox="1"/>
          <p:nvPr/>
        </p:nvSpPr>
        <p:spPr>
          <a:xfrm>
            <a:off x="6568172" y="1686734"/>
            <a:ext cx="899605" cy="369332"/>
          </a:xfrm>
          <a:prstGeom prst="rect">
            <a:avLst/>
          </a:prstGeom>
          <a:noFill/>
        </p:spPr>
        <p:txBody>
          <a:bodyPr wrap="none" rtlCol="0">
            <a:spAutoFit/>
          </a:bodyPr>
          <a:lstStyle/>
          <a:p>
            <a:r>
              <a:rPr lang="en-US" altLang="ko-KR" b="1" dirty="0" smtClean="0">
                <a:solidFill>
                  <a:prstClr val="black"/>
                </a:solidFill>
              </a:rPr>
              <a:t>x=y+1</a:t>
            </a:r>
            <a:endParaRPr lang="ko-KR" altLang="en-US" b="1" dirty="0">
              <a:solidFill>
                <a:prstClr val="black"/>
              </a:solidFill>
            </a:endParaRPr>
          </a:p>
        </p:txBody>
      </p:sp>
      <p:sp>
        <p:nvSpPr>
          <p:cNvPr id="42" name="TextBox 41"/>
          <p:cNvSpPr txBox="1"/>
          <p:nvPr/>
        </p:nvSpPr>
        <p:spPr>
          <a:xfrm>
            <a:off x="7360260" y="1696026"/>
            <a:ext cx="886781" cy="369332"/>
          </a:xfrm>
          <a:prstGeom prst="rect">
            <a:avLst/>
          </a:prstGeom>
          <a:noFill/>
        </p:spPr>
        <p:txBody>
          <a:bodyPr wrap="none" rtlCol="0">
            <a:spAutoFit/>
          </a:bodyPr>
          <a:lstStyle/>
          <a:p>
            <a:r>
              <a:rPr lang="en-US" altLang="ko-KR" b="1" dirty="0" smtClean="0">
                <a:solidFill>
                  <a:prstClr val="black"/>
                </a:solidFill>
              </a:rPr>
              <a:t>y=z+1</a:t>
            </a:r>
            <a:endParaRPr lang="ko-KR" altLang="en-US" b="1" dirty="0">
              <a:solidFill>
                <a:prstClr val="black"/>
              </a:solidFill>
            </a:endParaRPr>
          </a:p>
        </p:txBody>
      </p:sp>
      <p:sp>
        <p:nvSpPr>
          <p:cNvPr id="43" name="TextBox 42"/>
          <p:cNvSpPr txBox="1"/>
          <p:nvPr/>
        </p:nvSpPr>
        <p:spPr>
          <a:xfrm>
            <a:off x="8152348" y="1686734"/>
            <a:ext cx="888385" cy="369332"/>
          </a:xfrm>
          <a:prstGeom prst="rect">
            <a:avLst/>
          </a:prstGeom>
          <a:noFill/>
        </p:spPr>
        <p:txBody>
          <a:bodyPr wrap="none" rtlCol="0">
            <a:spAutoFit/>
          </a:bodyPr>
          <a:lstStyle/>
          <a:p>
            <a:r>
              <a:rPr lang="en-US" altLang="ko-KR" b="1" dirty="0" smtClean="0">
                <a:solidFill>
                  <a:prstClr val="black"/>
                </a:solidFill>
              </a:rPr>
              <a:t>z=x+1</a:t>
            </a:r>
            <a:endParaRPr lang="ko-KR" altLang="en-US" b="1" dirty="0">
              <a:solidFill>
                <a:prstClr val="black"/>
              </a:solidFill>
            </a:endParaRPr>
          </a:p>
        </p:txBody>
      </p:sp>
      <p:sp>
        <p:nvSpPr>
          <p:cNvPr id="44" name="TextBox 43"/>
          <p:cNvSpPr txBox="1"/>
          <p:nvPr/>
        </p:nvSpPr>
        <p:spPr>
          <a:xfrm>
            <a:off x="5701650" y="3589186"/>
            <a:ext cx="899605" cy="369332"/>
          </a:xfrm>
          <a:prstGeom prst="rect">
            <a:avLst/>
          </a:prstGeom>
          <a:noFill/>
        </p:spPr>
        <p:txBody>
          <a:bodyPr wrap="none" rtlCol="0">
            <a:spAutoFit/>
          </a:bodyPr>
          <a:lstStyle/>
          <a:p>
            <a:r>
              <a:rPr lang="en-US" altLang="ko-KR" b="1" dirty="0" smtClean="0">
                <a:solidFill>
                  <a:prstClr val="black"/>
                </a:solidFill>
              </a:rPr>
              <a:t>x=y+1</a:t>
            </a:r>
            <a:endParaRPr lang="ko-KR" altLang="en-US" b="1" dirty="0">
              <a:solidFill>
                <a:prstClr val="black"/>
              </a:solidFill>
            </a:endParaRPr>
          </a:p>
        </p:txBody>
      </p:sp>
      <p:sp>
        <p:nvSpPr>
          <p:cNvPr id="45" name="TextBox 44"/>
          <p:cNvSpPr txBox="1"/>
          <p:nvPr/>
        </p:nvSpPr>
        <p:spPr>
          <a:xfrm>
            <a:off x="5761645" y="2155908"/>
            <a:ext cx="886781" cy="369332"/>
          </a:xfrm>
          <a:prstGeom prst="rect">
            <a:avLst/>
          </a:prstGeom>
          <a:noFill/>
        </p:spPr>
        <p:txBody>
          <a:bodyPr wrap="none" rtlCol="0">
            <a:spAutoFit/>
          </a:bodyPr>
          <a:lstStyle/>
          <a:p>
            <a:r>
              <a:rPr lang="en-US" altLang="ko-KR" b="1" dirty="0" smtClean="0">
                <a:solidFill>
                  <a:prstClr val="black"/>
                </a:solidFill>
              </a:rPr>
              <a:t>y=z+1</a:t>
            </a:r>
            <a:endParaRPr lang="ko-KR" altLang="en-US" b="1" dirty="0">
              <a:solidFill>
                <a:prstClr val="black"/>
              </a:solidFill>
            </a:endParaRPr>
          </a:p>
        </p:txBody>
      </p:sp>
      <p:sp>
        <p:nvSpPr>
          <p:cNvPr id="46" name="TextBox 45"/>
          <p:cNvSpPr txBox="1"/>
          <p:nvPr/>
        </p:nvSpPr>
        <p:spPr>
          <a:xfrm>
            <a:off x="5760041" y="2962805"/>
            <a:ext cx="888385" cy="369332"/>
          </a:xfrm>
          <a:prstGeom prst="rect">
            <a:avLst/>
          </a:prstGeom>
          <a:noFill/>
        </p:spPr>
        <p:txBody>
          <a:bodyPr wrap="none" rtlCol="0">
            <a:spAutoFit/>
          </a:bodyPr>
          <a:lstStyle/>
          <a:p>
            <a:r>
              <a:rPr lang="en-US" altLang="ko-KR" b="1" dirty="0" smtClean="0">
                <a:solidFill>
                  <a:prstClr val="black"/>
                </a:solidFill>
              </a:rPr>
              <a:t>z=x+1</a:t>
            </a:r>
            <a:endParaRPr lang="ko-KR" altLang="en-US" b="1" dirty="0">
              <a:solidFill>
                <a:prstClr val="black"/>
              </a:solidFill>
            </a:endParaRPr>
          </a:p>
        </p:txBody>
      </p:sp>
      <p:grpSp>
        <p:nvGrpSpPr>
          <p:cNvPr id="3" name="그룹 2"/>
          <p:cNvGrpSpPr/>
          <p:nvPr/>
        </p:nvGrpSpPr>
        <p:grpSpPr>
          <a:xfrm>
            <a:off x="6699965" y="2204864"/>
            <a:ext cx="2099167" cy="1858778"/>
            <a:chOff x="6699965" y="2204864"/>
            <a:chExt cx="2099167" cy="1858778"/>
          </a:xfrm>
        </p:grpSpPr>
        <p:cxnSp>
          <p:nvCxnSpPr>
            <p:cNvPr id="22" name="직선 연결선 21"/>
            <p:cNvCxnSpPr/>
            <p:nvPr/>
          </p:nvCxnSpPr>
          <p:spPr>
            <a:xfrm>
              <a:off x="6699965" y="2204864"/>
              <a:ext cx="0" cy="44682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flipV="1">
              <a:off x="6736477" y="2694751"/>
              <a:ext cx="513975" cy="7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직선 연결선 50"/>
            <p:cNvCxnSpPr/>
            <p:nvPr/>
          </p:nvCxnSpPr>
          <p:spPr>
            <a:xfrm>
              <a:off x="7456557" y="2924944"/>
              <a:ext cx="0" cy="44682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flipV="1">
              <a:off x="7493069" y="3414831"/>
              <a:ext cx="513975" cy="7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a:off x="8248645" y="3573016"/>
              <a:ext cx="0" cy="44682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flipV="1">
              <a:off x="8285157" y="4062903"/>
              <a:ext cx="513975" cy="7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그룹 55"/>
          <p:cNvGrpSpPr/>
          <p:nvPr/>
        </p:nvGrpSpPr>
        <p:grpSpPr>
          <a:xfrm>
            <a:off x="5970409" y="4581128"/>
            <a:ext cx="3066087" cy="1754326"/>
            <a:chOff x="5220072" y="4869160"/>
            <a:chExt cx="3066087" cy="1754326"/>
          </a:xfrm>
        </p:grpSpPr>
        <p:sp>
          <p:nvSpPr>
            <p:cNvPr id="7" name="직사각형 6"/>
            <p:cNvSpPr/>
            <p:nvPr/>
          </p:nvSpPr>
          <p:spPr>
            <a:xfrm>
              <a:off x="5220072" y="4869160"/>
              <a:ext cx="1547664" cy="1754326"/>
            </a:xfrm>
            <a:prstGeom prst="rect">
              <a:avLst/>
            </a:prstGeom>
          </p:spPr>
          <p:txBody>
            <a:bodyPr wrap="square">
              <a:spAutoFit/>
            </a:bodyPr>
            <a:lstStyle/>
            <a:p>
              <a:r>
                <a:rPr lang="ko-KR" altLang="en-US" dirty="0" smtClean="0"/>
                <a:t>Trail1</a:t>
              </a:r>
              <a:r>
                <a:rPr lang="ko-KR" altLang="en-US" dirty="0"/>
                <a:t>: 2,2,3</a:t>
              </a:r>
            </a:p>
            <a:p>
              <a:r>
                <a:rPr lang="ko-KR" altLang="en-US" dirty="0"/>
                <a:t>Trail2: 3,2,4</a:t>
              </a:r>
            </a:p>
            <a:p>
              <a:r>
                <a:rPr lang="ko-KR" altLang="en-US" dirty="0"/>
                <a:t>Trail3: 3,2,3</a:t>
              </a:r>
            </a:p>
            <a:p>
              <a:r>
                <a:rPr lang="ko-KR" altLang="en-US" dirty="0"/>
                <a:t>Trail4: 2,4,3</a:t>
              </a:r>
            </a:p>
            <a:p>
              <a:r>
                <a:rPr lang="ko-KR" altLang="en-US" u="sng" dirty="0">
                  <a:solidFill>
                    <a:srgbClr val="FF0000"/>
                  </a:solidFill>
                </a:rPr>
                <a:t>Trail5: </a:t>
              </a:r>
              <a:r>
                <a:rPr lang="ko-KR" altLang="en-US" u="sng" dirty="0" smtClean="0">
                  <a:solidFill>
                    <a:srgbClr val="FF0000"/>
                  </a:solidFill>
                </a:rPr>
                <a:t>5,4,6</a:t>
              </a:r>
            </a:p>
            <a:p>
              <a:r>
                <a:rPr lang="ko-KR" altLang="en-US" dirty="0" smtClean="0"/>
                <a:t>Trail6: 5,4,3</a:t>
              </a:r>
              <a:endParaRPr lang="ko-KR" altLang="en-US" dirty="0"/>
            </a:p>
          </p:txBody>
        </p:sp>
        <p:sp>
          <p:nvSpPr>
            <p:cNvPr id="11" name="직사각형 10"/>
            <p:cNvSpPr/>
            <p:nvPr/>
          </p:nvSpPr>
          <p:spPr>
            <a:xfrm>
              <a:off x="6732240" y="4869160"/>
              <a:ext cx="1553919" cy="1477328"/>
            </a:xfrm>
            <a:prstGeom prst="rect">
              <a:avLst/>
            </a:prstGeom>
          </p:spPr>
          <p:txBody>
            <a:bodyPr wrap="square">
              <a:spAutoFit/>
            </a:bodyPr>
            <a:lstStyle/>
            <a:p>
              <a:r>
                <a:rPr lang="ko-KR" altLang="en-US" dirty="0" smtClean="0"/>
                <a:t>Trail7</a:t>
              </a:r>
              <a:r>
                <a:rPr lang="ko-KR" altLang="en-US" dirty="0"/>
                <a:t>: 2,1,3</a:t>
              </a:r>
            </a:p>
            <a:p>
              <a:r>
                <a:rPr lang="ko-KR" altLang="en-US" dirty="0"/>
                <a:t>Trail8: 2,3,3 </a:t>
              </a:r>
            </a:p>
            <a:p>
              <a:r>
                <a:rPr lang="ko-KR" altLang="en-US" dirty="0"/>
                <a:t>Trail9: 4,3,5</a:t>
              </a:r>
            </a:p>
            <a:p>
              <a:r>
                <a:rPr lang="ko-KR" altLang="en-US" dirty="0"/>
                <a:t>Trail10: 4,3,2</a:t>
              </a:r>
            </a:p>
            <a:p>
              <a:r>
                <a:rPr lang="ko-KR" altLang="en-US" dirty="0"/>
                <a:t>Trail11: 2,1,2</a:t>
              </a:r>
            </a:p>
          </p:txBody>
        </p:sp>
        <p:sp>
          <p:nvSpPr>
            <p:cNvPr id="55" name="직사각형 54"/>
            <p:cNvSpPr/>
            <p:nvPr/>
          </p:nvSpPr>
          <p:spPr>
            <a:xfrm>
              <a:off x="5220072" y="4869160"/>
              <a:ext cx="3000047" cy="1754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537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날짜 개체 틀 2"/>
          <p:cNvSpPr>
            <a:spLocks noGrp="1"/>
          </p:cNvSpPr>
          <p:nvPr>
            <p:ph type="dt" sz="half" idx="10"/>
          </p:nvPr>
        </p:nvSpPr>
        <p:spPr/>
        <p:txBody>
          <a:bodyPr/>
          <a:lstStyle/>
          <a:p>
            <a:r>
              <a:rPr lang="en-US" altLang="ko-KR" smtClean="0">
                <a:solidFill>
                  <a:prstClr val="black">
                    <a:tint val="75000"/>
                  </a:prstClr>
                </a:solidFill>
              </a:rPr>
              <a:t>Moonzoo Kim </a:t>
            </a:r>
            <a:endParaRPr lang="en-US" altLang="ko-KR"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5</a:t>
            </a:fld>
            <a:r>
              <a:rPr lang="en-US" altLang="ko-KR" smtClean="0">
                <a:solidFill>
                  <a:prstClr val="black">
                    <a:tint val="75000"/>
                  </a:prstClr>
                </a:solidFill>
              </a:rPr>
              <a:t>/11</a:t>
            </a:r>
            <a:endParaRPr lang="ko-KR" altLang="en-US" dirty="0">
              <a:solidFill>
                <a:prstClr val="black">
                  <a:tint val="75000"/>
                </a:prstClr>
              </a:solidFill>
            </a:endParaRPr>
          </a:p>
        </p:txBody>
      </p:sp>
      <p:pic>
        <p:nvPicPr>
          <p:cNvPr id="6" name="그림 5"/>
          <p:cNvPicPr>
            <a:picLocks noChangeAspect="1"/>
          </p:cNvPicPr>
          <p:nvPr/>
        </p:nvPicPr>
        <p:blipFill>
          <a:blip r:embed="rId3"/>
          <a:stretch>
            <a:fillRect/>
          </a:stretch>
        </p:blipFill>
        <p:spPr>
          <a:xfrm>
            <a:off x="19007" y="3391370"/>
            <a:ext cx="4572638" cy="3429479"/>
          </a:xfrm>
          <a:prstGeom prst="rect">
            <a:avLst/>
          </a:prstGeom>
          <a:ln>
            <a:solidFill>
              <a:schemeClr val="tx1"/>
            </a:solidFill>
          </a:ln>
        </p:spPr>
      </p:pic>
      <p:pic>
        <p:nvPicPr>
          <p:cNvPr id="7" name="그림 6"/>
          <p:cNvPicPr>
            <a:picLocks noChangeAspect="1"/>
          </p:cNvPicPr>
          <p:nvPr/>
        </p:nvPicPr>
        <p:blipFill>
          <a:blip r:embed="rId4"/>
          <a:stretch>
            <a:fillRect/>
          </a:stretch>
        </p:blipFill>
        <p:spPr>
          <a:xfrm>
            <a:off x="4571362" y="3398447"/>
            <a:ext cx="4572638" cy="3429479"/>
          </a:xfrm>
          <a:prstGeom prst="rect">
            <a:avLst/>
          </a:prstGeom>
          <a:ln>
            <a:solidFill>
              <a:schemeClr val="tx1"/>
            </a:solidFill>
          </a:ln>
        </p:spPr>
      </p:pic>
      <p:pic>
        <p:nvPicPr>
          <p:cNvPr id="8" name="그림 7"/>
          <p:cNvPicPr>
            <a:picLocks noChangeAspect="1"/>
          </p:cNvPicPr>
          <p:nvPr/>
        </p:nvPicPr>
        <p:blipFill>
          <a:blip r:embed="rId5"/>
          <a:stretch>
            <a:fillRect/>
          </a:stretch>
        </p:blipFill>
        <p:spPr>
          <a:xfrm>
            <a:off x="36131" y="-31032"/>
            <a:ext cx="4572638" cy="3429479"/>
          </a:xfrm>
          <a:prstGeom prst="rect">
            <a:avLst/>
          </a:prstGeom>
          <a:ln>
            <a:solidFill>
              <a:schemeClr val="tx1"/>
            </a:solidFill>
          </a:ln>
        </p:spPr>
      </p:pic>
      <p:pic>
        <p:nvPicPr>
          <p:cNvPr id="9" name="그림 8"/>
          <p:cNvPicPr>
            <a:picLocks noChangeAspect="1"/>
          </p:cNvPicPr>
          <p:nvPr/>
        </p:nvPicPr>
        <p:blipFill>
          <a:blip r:embed="rId6"/>
          <a:stretch>
            <a:fillRect/>
          </a:stretch>
        </p:blipFill>
        <p:spPr>
          <a:xfrm>
            <a:off x="4571362" y="-15983"/>
            <a:ext cx="4572638" cy="3429479"/>
          </a:xfrm>
          <a:prstGeom prst="rect">
            <a:avLst/>
          </a:prstGeom>
          <a:ln>
            <a:solidFill>
              <a:schemeClr val="tx1"/>
            </a:solidFill>
          </a:ln>
        </p:spPr>
      </p:pic>
      <p:sp>
        <p:nvSpPr>
          <p:cNvPr id="10" name="TextBox 9"/>
          <p:cNvSpPr txBox="1"/>
          <p:nvPr/>
        </p:nvSpPr>
        <p:spPr>
          <a:xfrm>
            <a:off x="2339752" y="2393593"/>
            <a:ext cx="4608512" cy="1323439"/>
          </a:xfrm>
          <a:prstGeom prst="rect">
            <a:avLst/>
          </a:prstGeom>
          <a:solidFill>
            <a:schemeClr val="bg1"/>
          </a:solidFill>
          <a:ln w="38100">
            <a:solidFill>
              <a:srgbClr val="FF0000"/>
            </a:solidFill>
          </a:ln>
        </p:spPr>
        <p:txBody>
          <a:bodyPr wrap="square" rtlCol="0">
            <a:spAutoFit/>
          </a:bodyPr>
          <a:lstStyle/>
          <a:p>
            <a:r>
              <a:rPr lang="en-US" altLang="ko-KR" sz="4000" dirty="0" smtClean="0">
                <a:solidFill>
                  <a:srgbClr val="FF0000"/>
                </a:solidFill>
                <a:latin typeface="Calibri" panose="020F0502020204030204" pitchFamily="34" charset="0"/>
              </a:rPr>
              <a:t>Very difficult to find  concurrency bugs !!!</a:t>
            </a:r>
            <a:endParaRPr lang="ko-KR" altLang="en-US" sz="4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7645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165081"/>
            <a:ext cx="9144000" cy="549275"/>
          </a:xfrm>
        </p:spPr>
        <p:txBody>
          <a:bodyPr/>
          <a:lstStyle/>
          <a:p>
            <a:pPr defTabSz="914400" eaLnBrk="1" hangingPunct="1">
              <a:defRPr/>
            </a:pPr>
            <a:r>
              <a:rPr lang="en-US" altLang="ko-KR" sz="4000" dirty="0" smtClean="0"/>
              <a:t>Operational Semantics of Software </a:t>
            </a:r>
          </a:p>
        </p:txBody>
      </p:sp>
      <p:sp>
        <p:nvSpPr>
          <p:cNvPr id="8196" name="Rectangle 3"/>
          <p:cNvSpPr>
            <a:spLocks noGrp="1" noChangeArrowheads="1"/>
          </p:cNvSpPr>
          <p:nvPr>
            <p:ph type="body" sz="half" idx="1"/>
          </p:nvPr>
        </p:nvSpPr>
        <p:spPr>
          <a:xfrm>
            <a:off x="357158" y="981075"/>
            <a:ext cx="4038600" cy="5184775"/>
          </a:xfrm>
        </p:spPr>
        <p:txBody>
          <a:bodyPr/>
          <a:lstStyle/>
          <a:p>
            <a:pPr defTabSz="914400" eaLnBrk="1" hangingPunct="1">
              <a:buFontTx/>
              <a:buNone/>
            </a:pPr>
            <a:endParaRPr lang="en-US" altLang="ko-KR" sz="2400" dirty="0" smtClean="0"/>
          </a:p>
          <a:p>
            <a:pPr defTabSz="914400" eaLnBrk="1" hangingPunct="1"/>
            <a:r>
              <a:rPr lang="en-US" altLang="ko-KR" sz="2400" dirty="0" smtClean="0"/>
              <a:t>A system execution </a:t>
            </a:r>
            <a:r>
              <a:rPr lang="en-US" altLang="ko-KR" sz="2400" i="1" dirty="0" smtClean="0">
                <a:sym typeface="Symbol" pitchFamily="18" charset="2"/>
              </a:rPr>
              <a:t></a:t>
            </a:r>
            <a:r>
              <a:rPr lang="en-US" altLang="ko-KR" sz="2400" dirty="0" smtClean="0">
                <a:sym typeface="Symbol" pitchFamily="18" charset="2"/>
              </a:rPr>
              <a:t>  </a:t>
            </a:r>
            <a:r>
              <a:rPr lang="en-US" altLang="ko-KR" sz="2400" dirty="0" smtClean="0"/>
              <a:t>is a sequence of states </a:t>
            </a:r>
            <a:r>
              <a:rPr lang="en-US" altLang="ko-KR" sz="2400" i="1" dirty="0" smtClean="0"/>
              <a:t>s</a:t>
            </a:r>
            <a:r>
              <a:rPr lang="en-US" altLang="ko-KR" sz="2400" i="1" baseline="-25000" dirty="0" smtClean="0"/>
              <a:t>0</a:t>
            </a:r>
            <a:r>
              <a:rPr lang="en-US" altLang="ko-KR" sz="2400" i="1" dirty="0" smtClean="0"/>
              <a:t>s</a:t>
            </a:r>
            <a:r>
              <a:rPr lang="en-US" altLang="ko-KR" sz="2400" i="1" baseline="-25000" dirty="0" smtClean="0"/>
              <a:t>1</a:t>
            </a:r>
            <a:r>
              <a:rPr lang="en-US" altLang="ko-KR" sz="2400" dirty="0" smtClean="0"/>
              <a:t>…</a:t>
            </a:r>
          </a:p>
          <a:p>
            <a:pPr lvl="1" defTabSz="914400" eaLnBrk="1" hangingPunct="1"/>
            <a:r>
              <a:rPr lang="en-US" altLang="ko-KR" sz="2000" dirty="0" smtClean="0"/>
              <a:t>A state has an environment </a:t>
            </a:r>
            <a:r>
              <a:rPr lang="en-US" altLang="ko-KR" sz="2000" i="1" dirty="0" smtClean="0">
                <a:sym typeface="Symbol" pitchFamily="18" charset="2"/>
              </a:rPr>
              <a:t></a:t>
            </a:r>
            <a:r>
              <a:rPr lang="en-US" altLang="ko-KR" sz="2000" i="1" baseline="-25000" dirty="0" smtClean="0">
                <a:sym typeface="Symbol" pitchFamily="18" charset="2"/>
              </a:rPr>
              <a:t>s</a:t>
            </a:r>
            <a:r>
              <a:rPr lang="en-US" altLang="ko-KR" sz="2000" dirty="0" smtClean="0"/>
              <a:t>:</a:t>
            </a:r>
            <a:r>
              <a:rPr lang="en-US" altLang="ko-KR" sz="2000" i="1" dirty="0" smtClean="0"/>
              <a:t>Var-&gt; Val</a:t>
            </a:r>
          </a:p>
          <a:p>
            <a:pPr defTabSz="914400" eaLnBrk="1" hangingPunct="1"/>
            <a:r>
              <a:rPr lang="en-US" altLang="ko-KR" sz="2400" dirty="0" smtClean="0"/>
              <a:t>A system has its semantics as a set of system executions</a:t>
            </a:r>
          </a:p>
        </p:txBody>
      </p:sp>
      <p:sp>
        <p:nvSpPr>
          <p:cNvPr id="43" name="슬라이드 번호 개체 틀 5"/>
          <p:cNvSpPr>
            <a:spLocks noGrp="1"/>
          </p:cNvSpPr>
          <p:nvPr>
            <p:ph type="sldNum" sz="quarter" idx="10"/>
          </p:nvPr>
        </p:nvSpPr>
        <p:spPr/>
        <p:txBody>
          <a:bodyPr/>
          <a:lstStyle/>
          <a:p>
            <a:fld id="{0964D23A-4DC7-4918-95BA-3880E4B65614}" type="slidenum">
              <a:rPr lang="en-US" altLang="ko-KR" sz="1100">
                <a:solidFill>
                  <a:prstClr val="black">
                    <a:tint val="75000"/>
                  </a:prstClr>
                </a:solidFill>
              </a:rPr>
              <a:pPr/>
              <a:t>6</a:t>
            </a:fld>
            <a:endParaRPr lang="en-US" altLang="ko-KR" sz="1100">
              <a:solidFill>
                <a:prstClr val="black">
                  <a:tint val="75000"/>
                </a:prstClr>
              </a:solidFill>
            </a:endParaRPr>
          </a:p>
        </p:txBody>
      </p:sp>
      <p:sp>
        <p:nvSpPr>
          <p:cNvPr id="8197" name="Oval 4"/>
          <p:cNvSpPr>
            <a:spLocks noChangeArrowheads="1"/>
          </p:cNvSpPr>
          <p:nvPr/>
        </p:nvSpPr>
        <p:spPr bwMode="auto">
          <a:xfrm>
            <a:off x="4676775" y="1147763"/>
            <a:ext cx="1212850" cy="447675"/>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400">
                <a:solidFill>
                  <a:prstClr val="black"/>
                </a:solidFill>
                <a:latin typeface="굴림" charset="-127"/>
                <a:ea typeface="굴림" charset="-127"/>
              </a:rPr>
              <a:t>x:0,y:0</a:t>
            </a:r>
          </a:p>
        </p:txBody>
      </p:sp>
      <p:sp>
        <p:nvSpPr>
          <p:cNvPr id="8198" name="Oval 5"/>
          <p:cNvSpPr>
            <a:spLocks noChangeArrowheads="1"/>
          </p:cNvSpPr>
          <p:nvPr/>
        </p:nvSpPr>
        <p:spPr bwMode="auto">
          <a:xfrm>
            <a:off x="4675188" y="1855788"/>
            <a:ext cx="1217612" cy="490537"/>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x:0,y:1</a:t>
            </a:r>
          </a:p>
        </p:txBody>
      </p:sp>
      <p:sp>
        <p:nvSpPr>
          <p:cNvPr id="8199" name="Oval 6"/>
          <p:cNvSpPr>
            <a:spLocks noChangeArrowheads="1"/>
          </p:cNvSpPr>
          <p:nvPr/>
        </p:nvSpPr>
        <p:spPr bwMode="auto">
          <a:xfrm>
            <a:off x="4675188" y="2636838"/>
            <a:ext cx="1217612" cy="490537"/>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x:1,y:2</a:t>
            </a:r>
          </a:p>
        </p:txBody>
      </p:sp>
      <p:cxnSp>
        <p:nvCxnSpPr>
          <p:cNvPr id="8200" name="AutoShape 7"/>
          <p:cNvCxnSpPr>
            <a:cxnSpLocks noChangeShapeType="1"/>
            <a:endCxn id="8197" idx="0"/>
          </p:cNvCxnSpPr>
          <p:nvPr/>
        </p:nvCxnSpPr>
        <p:spPr bwMode="auto">
          <a:xfrm flipH="1">
            <a:off x="5283200" y="869950"/>
            <a:ext cx="1588" cy="277813"/>
          </a:xfrm>
          <a:prstGeom prst="straightConnector1">
            <a:avLst/>
          </a:prstGeom>
          <a:noFill/>
          <a:ln w="9525">
            <a:solidFill>
              <a:schemeClr val="tx1"/>
            </a:solidFill>
            <a:round/>
            <a:headEnd/>
            <a:tailEnd type="triangle" w="med" len="med"/>
          </a:ln>
        </p:spPr>
      </p:cxnSp>
      <p:cxnSp>
        <p:nvCxnSpPr>
          <p:cNvPr id="8201" name="AutoShape 8"/>
          <p:cNvCxnSpPr>
            <a:cxnSpLocks noChangeShapeType="1"/>
            <a:stCxn id="8197" idx="4"/>
            <a:endCxn id="8198" idx="0"/>
          </p:cNvCxnSpPr>
          <p:nvPr/>
        </p:nvCxnSpPr>
        <p:spPr bwMode="auto">
          <a:xfrm>
            <a:off x="5283200" y="1595438"/>
            <a:ext cx="1588" cy="260350"/>
          </a:xfrm>
          <a:prstGeom prst="straightConnector1">
            <a:avLst/>
          </a:prstGeom>
          <a:noFill/>
          <a:ln w="9525">
            <a:solidFill>
              <a:schemeClr val="tx1"/>
            </a:solidFill>
            <a:round/>
            <a:headEnd/>
            <a:tailEnd type="triangle" w="med" len="med"/>
          </a:ln>
        </p:spPr>
      </p:cxnSp>
      <p:cxnSp>
        <p:nvCxnSpPr>
          <p:cNvPr id="8202" name="AutoShape 9"/>
          <p:cNvCxnSpPr>
            <a:cxnSpLocks noChangeShapeType="1"/>
            <a:stCxn id="8198" idx="4"/>
            <a:endCxn id="8199" idx="0"/>
          </p:cNvCxnSpPr>
          <p:nvPr/>
        </p:nvCxnSpPr>
        <p:spPr bwMode="auto">
          <a:xfrm>
            <a:off x="5284788" y="2346325"/>
            <a:ext cx="0" cy="290513"/>
          </a:xfrm>
          <a:prstGeom prst="straightConnector1">
            <a:avLst/>
          </a:prstGeom>
          <a:noFill/>
          <a:ln w="9525">
            <a:solidFill>
              <a:schemeClr val="tx1"/>
            </a:solidFill>
            <a:round/>
            <a:headEnd/>
            <a:tailEnd type="triangle" w="med" len="med"/>
          </a:ln>
        </p:spPr>
      </p:cxnSp>
      <p:sp>
        <p:nvSpPr>
          <p:cNvPr id="8203" name="Oval 10"/>
          <p:cNvSpPr>
            <a:spLocks noChangeArrowheads="1"/>
          </p:cNvSpPr>
          <p:nvPr/>
        </p:nvSpPr>
        <p:spPr bwMode="auto">
          <a:xfrm>
            <a:off x="4667250" y="3381375"/>
            <a:ext cx="1212850" cy="447675"/>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400">
                <a:solidFill>
                  <a:prstClr val="black"/>
                </a:solidFill>
                <a:latin typeface="굴림" charset="-127"/>
                <a:ea typeface="굴림" charset="-127"/>
              </a:rPr>
              <a:t>x:1,y:3</a:t>
            </a:r>
          </a:p>
        </p:txBody>
      </p:sp>
      <p:sp>
        <p:nvSpPr>
          <p:cNvPr id="8204" name="Oval 11"/>
          <p:cNvSpPr>
            <a:spLocks noChangeArrowheads="1"/>
          </p:cNvSpPr>
          <p:nvPr/>
        </p:nvSpPr>
        <p:spPr bwMode="auto">
          <a:xfrm>
            <a:off x="4665663" y="4089400"/>
            <a:ext cx="1217612" cy="490538"/>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x:2,y:4</a:t>
            </a:r>
          </a:p>
        </p:txBody>
      </p:sp>
      <p:cxnSp>
        <p:nvCxnSpPr>
          <p:cNvPr id="8205" name="AutoShape 12"/>
          <p:cNvCxnSpPr>
            <a:cxnSpLocks noChangeShapeType="1"/>
            <a:stCxn id="8199" idx="4"/>
            <a:endCxn id="8203" idx="0"/>
          </p:cNvCxnSpPr>
          <p:nvPr/>
        </p:nvCxnSpPr>
        <p:spPr bwMode="auto">
          <a:xfrm flipH="1">
            <a:off x="5273675" y="3127375"/>
            <a:ext cx="11113" cy="254000"/>
          </a:xfrm>
          <a:prstGeom prst="straightConnector1">
            <a:avLst/>
          </a:prstGeom>
          <a:noFill/>
          <a:ln w="9525">
            <a:solidFill>
              <a:schemeClr val="tx1"/>
            </a:solidFill>
            <a:round/>
            <a:headEnd/>
            <a:tailEnd type="triangle" w="med" len="med"/>
          </a:ln>
        </p:spPr>
      </p:cxnSp>
      <p:cxnSp>
        <p:nvCxnSpPr>
          <p:cNvPr id="8206" name="AutoShape 13"/>
          <p:cNvCxnSpPr>
            <a:cxnSpLocks noChangeShapeType="1"/>
            <a:stCxn id="8203" idx="4"/>
            <a:endCxn id="8204" idx="0"/>
          </p:cNvCxnSpPr>
          <p:nvPr/>
        </p:nvCxnSpPr>
        <p:spPr bwMode="auto">
          <a:xfrm>
            <a:off x="5273675" y="3829050"/>
            <a:ext cx="1588" cy="260350"/>
          </a:xfrm>
          <a:prstGeom prst="straightConnector1">
            <a:avLst/>
          </a:prstGeom>
          <a:noFill/>
          <a:ln w="9525">
            <a:solidFill>
              <a:schemeClr val="tx1"/>
            </a:solidFill>
            <a:round/>
            <a:headEnd/>
            <a:tailEnd type="triangle" w="med" len="med"/>
          </a:ln>
        </p:spPr>
      </p:cxnSp>
      <p:cxnSp>
        <p:nvCxnSpPr>
          <p:cNvPr id="8207" name="AutoShape 14"/>
          <p:cNvCxnSpPr>
            <a:cxnSpLocks noChangeShapeType="1"/>
            <a:stCxn id="8204" idx="4"/>
          </p:cNvCxnSpPr>
          <p:nvPr/>
        </p:nvCxnSpPr>
        <p:spPr bwMode="auto">
          <a:xfrm>
            <a:off x="5275263" y="4579938"/>
            <a:ext cx="0" cy="279400"/>
          </a:xfrm>
          <a:prstGeom prst="straightConnector1">
            <a:avLst/>
          </a:prstGeom>
          <a:noFill/>
          <a:ln w="9525">
            <a:solidFill>
              <a:schemeClr val="tx1"/>
            </a:solidFill>
            <a:round/>
            <a:headEnd/>
            <a:tailEnd type="triangle" w="med" len="med"/>
          </a:ln>
        </p:spPr>
      </p:cxnSp>
      <p:sp>
        <p:nvSpPr>
          <p:cNvPr id="8208" name="Line 15"/>
          <p:cNvSpPr>
            <a:spLocks noChangeShapeType="1"/>
          </p:cNvSpPr>
          <p:nvPr/>
        </p:nvSpPr>
        <p:spPr bwMode="auto">
          <a:xfrm>
            <a:off x="5241925" y="4940300"/>
            <a:ext cx="0" cy="360363"/>
          </a:xfrm>
          <a:prstGeom prst="line">
            <a:avLst/>
          </a:prstGeom>
          <a:noFill/>
          <a:ln w="38100" cap="rnd">
            <a:solidFill>
              <a:schemeClr val="tx1"/>
            </a:solidFill>
            <a:prstDash val="sysDot"/>
            <a:round/>
            <a:headEnd/>
            <a:tailEnd/>
          </a:ln>
        </p:spPr>
        <p:txBody>
          <a:bodyPr anchor="ctr">
            <a:spAutoFit/>
          </a:bodyPr>
          <a:lstStyle/>
          <a:p>
            <a:pPr fontAlgn="base">
              <a:spcBef>
                <a:spcPct val="0"/>
              </a:spcBef>
              <a:spcAft>
                <a:spcPct val="0"/>
              </a:spcAft>
            </a:pPr>
            <a:endParaRPr kumimoji="1" lang="en-US" sz="1600">
              <a:solidFill>
                <a:prstClr val="black"/>
              </a:solidFill>
              <a:latin typeface="굴림" charset="-127"/>
              <a:ea typeface="굴림" charset="-127"/>
            </a:endParaRPr>
          </a:p>
        </p:txBody>
      </p:sp>
      <p:sp>
        <p:nvSpPr>
          <p:cNvPr id="8209" name="Text Box 16"/>
          <p:cNvSpPr txBox="1">
            <a:spLocks noChangeArrowheads="1"/>
          </p:cNvSpPr>
          <p:nvPr/>
        </p:nvSpPr>
        <p:spPr bwMode="auto">
          <a:xfrm>
            <a:off x="4356100" y="1289050"/>
            <a:ext cx="370614"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0</a:t>
            </a:r>
          </a:p>
        </p:txBody>
      </p:sp>
      <p:sp>
        <p:nvSpPr>
          <p:cNvPr id="8210" name="Text Box 17"/>
          <p:cNvSpPr txBox="1">
            <a:spLocks noChangeArrowheads="1"/>
          </p:cNvSpPr>
          <p:nvPr/>
        </p:nvSpPr>
        <p:spPr bwMode="auto">
          <a:xfrm>
            <a:off x="4356100" y="2054225"/>
            <a:ext cx="370614"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1</a:t>
            </a:r>
          </a:p>
        </p:txBody>
      </p:sp>
      <p:sp>
        <p:nvSpPr>
          <p:cNvPr id="8211" name="Text Box 18"/>
          <p:cNvSpPr txBox="1">
            <a:spLocks noChangeArrowheads="1"/>
          </p:cNvSpPr>
          <p:nvPr/>
        </p:nvSpPr>
        <p:spPr bwMode="auto">
          <a:xfrm>
            <a:off x="4378325" y="2846388"/>
            <a:ext cx="370614"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2</a:t>
            </a:r>
          </a:p>
        </p:txBody>
      </p:sp>
      <p:sp>
        <p:nvSpPr>
          <p:cNvPr id="8212" name="Text Box 19"/>
          <p:cNvSpPr txBox="1">
            <a:spLocks noChangeArrowheads="1"/>
          </p:cNvSpPr>
          <p:nvPr/>
        </p:nvSpPr>
        <p:spPr bwMode="auto">
          <a:xfrm>
            <a:off x="4378325" y="3565525"/>
            <a:ext cx="370614"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3</a:t>
            </a:r>
          </a:p>
        </p:txBody>
      </p:sp>
      <p:sp>
        <p:nvSpPr>
          <p:cNvPr id="8213" name="Text Box 20"/>
          <p:cNvSpPr txBox="1">
            <a:spLocks noChangeArrowheads="1"/>
          </p:cNvSpPr>
          <p:nvPr/>
        </p:nvSpPr>
        <p:spPr bwMode="auto">
          <a:xfrm>
            <a:off x="4378325" y="4357688"/>
            <a:ext cx="370614"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4</a:t>
            </a:r>
          </a:p>
        </p:txBody>
      </p:sp>
      <p:sp>
        <p:nvSpPr>
          <p:cNvPr id="8214" name="Oval 21"/>
          <p:cNvSpPr>
            <a:spLocks noChangeArrowheads="1"/>
          </p:cNvSpPr>
          <p:nvPr/>
        </p:nvSpPr>
        <p:spPr bwMode="auto">
          <a:xfrm>
            <a:off x="6284913" y="2647950"/>
            <a:ext cx="1217612" cy="490538"/>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x:5,y:1</a:t>
            </a:r>
          </a:p>
        </p:txBody>
      </p:sp>
      <p:sp>
        <p:nvSpPr>
          <p:cNvPr id="8215" name="Oval 22"/>
          <p:cNvSpPr>
            <a:spLocks noChangeArrowheads="1"/>
          </p:cNvSpPr>
          <p:nvPr/>
        </p:nvSpPr>
        <p:spPr bwMode="auto">
          <a:xfrm>
            <a:off x="6284913" y="3429000"/>
            <a:ext cx="1217612" cy="490538"/>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x:5,y:2</a:t>
            </a:r>
          </a:p>
        </p:txBody>
      </p:sp>
      <p:cxnSp>
        <p:nvCxnSpPr>
          <p:cNvPr id="8216" name="AutoShape 23"/>
          <p:cNvCxnSpPr>
            <a:cxnSpLocks noChangeShapeType="1"/>
            <a:stCxn id="8214" idx="4"/>
            <a:endCxn id="8215" idx="0"/>
          </p:cNvCxnSpPr>
          <p:nvPr/>
        </p:nvCxnSpPr>
        <p:spPr bwMode="auto">
          <a:xfrm>
            <a:off x="6894513" y="3138488"/>
            <a:ext cx="0" cy="290512"/>
          </a:xfrm>
          <a:prstGeom prst="straightConnector1">
            <a:avLst/>
          </a:prstGeom>
          <a:noFill/>
          <a:ln w="9525">
            <a:solidFill>
              <a:schemeClr val="tx1"/>
            </a:solidFill>
            <a:round/>
            <a:headEnd/>
            <a:tailEnd type="triangle" w="med" len="med"/>
          </a:ln>
        </p:spPr>
      </p:cxnSp>
      <p:sp>
        <p:nvSpPr>
          <p:cNvPr id="8217" name="Oval 24"/>
          <p:cNvSpPr>
            <a:spLocks noChangeArrowheads="1"/>
          </p:cNvSpPr>
          <p:nvPr/>
        </p:nvSpPr>
        <p:spPr bwMode="auto">
          <a:xfrm>
            <a:off x="6276975" y="4173538"/>
            <a:ext cx="1212850" cy="447675"/>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400">
                <a:solidFill>
                  <a:prstClr val="black"/>
                </a:solidFill>
                <a:latin typeface="굴림" charset="-127"/>
                <a:ea typeface="굴림" charset="-127"/>
              </a:rPr>
              <a:t>x:5,y:3</a:t>
            </a:r>
          </a:p>
        </p:txBody>
      </p:sp>
      <p:sp>
        <p:nvSpPr>
          <p:cNvPr id="8218" name="Oval 25"/>
          <p:cNvSpPr>
            <a:spLocks noChangeArrowheads="1"/>
          </p:cNvSpPr>
          <p:nvPr/>
        </p:nvSpPr>
        <p:spPr bwMode="auto">
          <a:xfrm>
            <a:off x="6275388" y="4881563"/>
            <a:ext cx="1217612" cy="490537"/>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x:5,y:4</a:t>
            </a:r>
          </a:p>
        </p:txBody>
      </p:sp>
      <p:cxnSp>
        <p:nvCxnSpPr>
          <p:cNvPr id="8219" name="AutoShape 26"/>
          <p:cNvCxnSpPr>
            <a:cxnSpLocks noChangeShapeType="1"/>
            <a:stCxn id="8215" idx="4"/>
            <a:endCxn id="8217" idx="0"/>
          </p:cNvCxnSpPr>
          <p:nvPr/>
        </p:nvCxnSpPr>
        <p:spPr bwMode="auto">
          <a:xfrm flipH="1">
            <a:off x="6883400" y="3919538"/>
            <a:ext cx="11113" cy="254000"/>
          </a:xfrm>
          <a:prstGeom prst="straightConnector1">
            <a:avLst/>
          </a:prstGeom>
          <a:noFill/>
          <a:ln w="9525">
            <a:solidFill>
              <a:schemeClr val="tx1"/>
            </a:solidFill>
            <a:round/>
            <a:headEnd/>
            <a:tailEnd type="triangle" w="med" len="med"/>
          </a:ln>
        </p:spPr>
      </p:cxnSp>
      <p:cxnSp>
        <p:nvCxnSpPr>
          <p:cNvPr id="8220" name="AutoShape 27"/>
          <p:cNvCxnSpPr>
            <a:cxnSpLocks noChangeShapeType="1"/>
            <a:stCxn id="8217" idx="4"/>
            <a:endCxn id="8218" idx="0"/>
          </p:cNvCxnSpPr>
          <p:nvPr/>
        </p:nvCxnSpPr>
        <p:spPr bwMode="auto">
          <a:xfrm>
            <a:off x="6883400" y="4621213"/>
            <a:ext cx="1588" cy="260350"/>
          </a:xfrm>
          <a:prstGeom prst="straightConnector1">
            <a:avLst/>
          </a:prstGeom>
          <a:noFill/>
          <a:ln w="9525">
            <a:solidFill>
              <a:schemeClr val="tx1"/>
            </a:solidFill>
            <a:round/>
            <a:headEnd/>
            <a:tailEnd type="triangle" w="med" len="med"/>
          </a:ln>
        </p:spPr>
      </p:cxnSp>
      <p:cxnSp>
        <p:nvCxnSpPr>
          <p:cNvPr id="8221" name="AutoShape 28"/>
          <p:cNvCxnSpPr>
            <a:cxnSpLocks noChangeShapeType="1"/>
            <a:stCxn id="8218" idx="4"/>
          </p:cNvCxnSpPr>
          <p:nvPr/>
        </p:nvCxnSpPr>
        <p:spPr bwMode="auto">
          <a:xfrm>
            <a:off x="6884988" y="5372100"/>
            <a:ext cx="0" cy="279400"/>
          </a:xfrm>
          <a:prstGeom prst="straightConnector1">
            <a:avLst/>
          </a:prstGeom>
          <a:noFill/>
          <a:ln w="9525">
            <a:solidFill>
              <a:schemeClr val="tx1"/>
            </a:solidFill>
            <a:round/>
            <a:headEnd/>
            <a:tailEnd type="triangle" w="med" len="med"/>
          </a:ln>
        </p:spPr>
      </p:cxnSp>
      <p:sp>
        <p:nvSpPr>
          <p:cNvPr id="8222" name="Line 29"/>
          <p:cNvSpPr>
            <a:spLocks noChangeShapeType="1"/>
          </p:cNvSpPr>
          <p:nvPr/>
        </p:nvSpPr>
        <p:spPr bwMode="auto">
          <a:xfrm>
            <a:off x="6851650" y="5732463"/>
            <a:ext cx="0" cy="360362"/>
          </a:xfrm>
          <a:prstGeom prst="line">
            <a:avLst/>
          </a:prstGeom>
          <a:noFill/>
          <a:ln w="38100" cap="rnd">
            <a:solidFill>
              <a:schemeClr val="tx1"/>
            </a:solidFill>
            <a:prstDash val="sysDot"/>
            <a:round/>
            <a:headEnd/>
            <a:tailEnd/>
          </a:ln>
        </p:spPr>
        <p:txBody>
          <a:bodyPr anchor="ctr">
            <a:spAutoFit/>
          </a:bodyPr>
          <a:lstStyle/>
          <a:p>
            <a:pPr fontAlgn="base">
              <a:spcBef>
                <a:spcPct val="0"/>
              </a:spcBef>
              <a:spcAft>
                <a:spcPct val="0"/>
              </a:spcAft>
            </a:pPr>
            <a:endParaRPr kumimoji="1" lang="en-US" sz="1600">
              <a:solidFill>
                <a:prstClr val="black"/>
              </a:solidFill>
              <a:latin typeface="굴림" charset="-127"/>
              <a:ea typeface="굴림" charset="-127"/>
            </a:endParaRPr>
          </a:p>
        </p:txBody>
      </p:sp>
      <p:sp>
        <p:nvSpPr>
          <p:cNvPr id="8223" name="Text Box 30"/>
          <p:cNvSpPr txBox="1">
            <a:spLocks noChangeArrowheads="1"/>
          </p:cNvSpPr>
          <p:nvPr/>
        </p:nvSpPr>
        <p:spPr bwMode="auto">
          <a:xfrm>
            <a:off x="5924550" y="2846388"/>
            <a:ext cx="449162"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11</a:t>
            </a:r>
          </a:p>
        </p:txBody>
      </p:sp>
      <p:sp>
        <p:nvSpPr>
          <p:cNvPr id="8224" name="Text Box 31"/>
          <p:cNvSpPr txBox="1">
            <a:spLocks noChangeArrowheads="1"/>
          </p:cNvSpPr>
          <p:nvPr/>
        </p:nvSpPr>
        <p:spPr bwMode="auto">
          <a:xfrm>
            <a:off x="5946775" y="3638550"/>
            <a:ext cx="449162"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12</a:t>
            </a:r>
          </a:p>
        </p:txBody>
      </p:sp>
      <p:sp>
        <p:nvSpPr>
          <p:cNvPr id="8225" name="Text Box 32"/>
          <p:cNvSpPr txBox="1">
            <a:spLocks noChangeArrowheads="1"/>
          </p:cNvSpPr>
          <p:nvPr/>
        </p:nvSpPr>
        <p:spPr bwMode="auto">
          <a:xfrm>
            <a:off x="5946775" y="4357688"/>
            <a:ext cx="449162"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13</a:t>
            </a:r>
          </a:p>
        </p:txBody>
      </p:sp>
      <p:sp>
        <p:nvSpPr>
          <p:cNvPr id="8226" name="Text Box 33"/>
          <p:cNvSpPr txBox="1">
            <a:spLocks noChangeArrowheads="1"/>
          </p:cNvSpPr>
          <p:nvPr/>
        </p:nvSpPr>
        <p:spPr bwMode="auto">
          <a:xfrm>
            <a:off x="5946775" y="5149850"/>
            <a:ext cx="449162"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14</a:t>
            </a:r>
          </a:p>
        </p:txBody>
      </p:sp>
      <p:cxnSp>
        <p:nvCxnSpPr>
          <p:cNvPr id="8227" name="AutoShape 34"/>
          <p:cNvCxnSpPr>
            <a:cxnSpLocks noChangeShapeType="1"/>
            <a:stCxn id="8198" idx="5"/>
            <a:endCxn id="8214" idx="1"/>
          </p:cNvCxnSpPr>
          <p:nvPr/>
        </p:nvCxnSpPr>
        <p:spPr bwMode="auto">
          <a:xfrm>
            <a:off x="5715000" y="2274888"/>
            <a:ext cx="747713" cy="444500"/>
          </a:xfrm>
          <a:prstGeom prst="straightConnector1">
            <a:avLst/>
          </a:prstGeom>
          <a:noFill/>
          <a:ln w="9525">
            <a:solidFill>
              <a:schemeClr val="tx1"/>
            </a:solidFill>
            <a:round/>
            <a:headEnd/>
            <a:tailEnd type="triangle" w="med" len="med"/>
          </a:ln>
        </p:spPr>
      </p:cxnSp>
      <p:sp>
        <p:nvSpPr>
          <p:cNvPr id="8228" name="Oval 35"/>
          <p:cNvSpPr>
            <a:spLocks noChangeArrowheads="1"/>
          </p:cNvSpPr>
          <p:nvPr/>
        </p:nvSpPr>
        <p:spPr bwMode="auto">
          <a:xfrm>
            <a:off x="7845425" y="4221163"/>
            <a:ext cx="1212850" cy="447675"/>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400">
                <a:solidFill>
                  <a:prstClr val="black"/>
                </a:solidFill>
                <a:latin typeface="굴림" charset="-127"/>
                <a:ea typeface="굴림" charset="-127"/>
              </a:rPr>
              <a:t>x:7,y:3</a:t>
            </a:r>
          </a:p>
        </p:txBody>
      </p:sp>
      <p:sp>
        <p:nvSpPr>
          <p:cNvPr id="8229" name="Oval 36"/>
          <p:cNvSpPr>
            <a:spLocks noChangeArrowheads="1"/>
          </p:cNvSpPr>
          <p:nvPr/>
        </p:nvSpPr>
        <p:spPr bwMode="auto">
          <a:xfrm>
            <a:off x="7843838" y="4929188"/>
            <a:ext cx="1217612" cy="490537"/>
          </a:xfrm>
          <a:prstGeom prst="ellipse">
            <a:avLst/>
          </a:prstGeom>
          <a:noFill/>
          <a:ln w="9525" algn="ctr">
            <a:solidFill>
              <a:schemeClr val="tx1"/>
            </a:solidFill>
            <a:round/>
            <a:headEnd/>
            <a:tailEnd/>
          </a:ln>
        </p:spPr>
        <p:txBody>
          <a:bodyPr anchor="ctr">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x:7,y:4</a:t>
            </a:r>
          </a:p>
        </p:txBody>
      </p:sp>
      <p:cxnSp>
        <p:nvCxnSpPr>
          <p:cNvPr id="8230" name="AutoShape 37"/>
          <p:cNvCxnSpPr>
            <a:cxnSpLocks noChangeShapeType="1"/>
            <a:stCxn id="8228" idx="4"/>
            <a:endCxn id="8229" idx="0"/>
          </p:cNvCxnSpPr>
          <p:nvPr/>
        </p:nvCxnSpPr>
        <p:spPr bwMode="auto">
          <a:xfrm>
            <a:off x="8451850" y="4668838"/>
            <a:ext cx="1588" cy="260350"/>
          </a:xfrm>
          <a:prstGeom prst="straightConnector1">
            <a:avLst/>
          </a:prstGeom>
          <a:noFill/>
          <a:ln w="9525">
            <a:solidFill>
              <a:schemeClr val="tx1"/>
            </a:solidFill>
            <a:round/>
            <a:headEnd/>
            <a:tailEnd type="triangle" w="med" len="med"/>
          </a:ln>
        </p:spPr>
      </p:cxnSp>
      <p:cxnSp>
        <p:nvCxnSpPr>
          <p:cNvPr id="8231" name="AutoShape 38"/>
          <p:cNvCxnSpPr>
            <a:cxnSpLocks noChangeShapeType="1"/>
            <a:stCxn id="8229" idx="4"/>
          </p:cNvCxnSpPr>
          <p:nvPr/>
        </p:nvCxnSpPr>
        <p:spPr bwMode="auto">
          <a:xfrm>
            <a:off x="8453438" y="5419725"/>
            <a:ext cx="0" cy="279400"/>
          </a:xfrm>
          <a:prstGeom prst="straightConnector1">
            <a:avLst/>
          </a:prstGeom>
          <a:noFill/>
          <a:ln w="9525">
            <a:solidFill>
              <a:schemeClr val="tx1"/>
            </a:solidFill>
            <a:round/>
            <a:headEnd/>
            <a:tailEnd type="triangle" w="med" len="med"/>
          </a:ln>
        </p:spPr>
      </p:cxnSp>
      <p:sp>
        <p:nvSpPr>
          <p:cNvPr id="8232" name="Line 39"/>
          <p:cNvSpPr>
            <a:spLocks noChangeShapeType="1"/>
          </p:cNvSpPr>
          <p:nvPr/>
        </p:nvSpPr>
        <p:spPr bwMode="auto">
          <a:xfrm>
            <a:off x="8420100" y="5780088"/>
            <a:ext cx="0" cy="360362"/>
          </a:xfrm>
          <a:prstGeom prst="line">
            <a:avLst/>
          </a:prstGeom>
          <a:noFill/>
          <a:ln w="38100" cap="rnd">
            <a:solidFill>
              <a:schemeClr val="tx1"/>
            </a:solidFill>
            <a:prstDash val="sysDot"/>
            <a:round/>
            <a:headEnd/>
            <a:tailEnd/>
          </a:ln>
        </p:spPr>
        <p:txBody>
          <a:bodyPr anchor="ctr">
            <a:spAutoFit/>
          </a:bodyPr>
          <a:lstStyle/>
          <a:p>
            <a:pPr fontAlgn="base">
              <a:spcBef>
                <a:spcPct val="0"/>
              </a:spcBef>
              <a:spcAft>
                <a:spcPct val="0"/>
              </a:spcAft>
            </a:pPr>
            <a:endParaRPr kumimoji="1" lang="en-US" sz="1600">
              <a:solidFill>
                <a:prstClr val="black"/>
              </a:solidFill>
              <a:latin typeface="굴림" charset="-127"/>
              <a:ea typeface="굴림" charset="-127"/>
            </a:endParaRPr>
          </a:p>
        </p:txBody>
      </p:sp>
      <p:sp>
        <p:nvSpPr>
          <p:cNvPr id="8233" name="Text Box 40"/>
          <p:cNvSpPr txBox="1">
            <a:spLocks noChangeArrowheads="1"/>
          </p:cNvSpPr>
          <p:nvPr/>
        </p:nvSpPr>
        <p:spPr bwMode="auto">
          <a:xfrm>
            <a:off x="7515225" y="4405313"/>
            <a:ext cx="449162"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21</a:t>
            </a:r>
          </a:p>
        </p:txBody>
      </p:sp>
      <p:sp>
        <p:nvSpPr>
          <p:cNvPr id="8234" name="Text Box 41"/>
          <p:cNvSpPr txBox="1">
            <a:spLocks noChangeArrowheads="1"/>
          </p:cNvSpPr>
          <p:nvPr/>
        </p:nvSpPr>
        <p:spPr bwMode="auto">
          <a:xfrm>
            <a:off x="7515225" y="5197475"/>
            <a:ext cx="449162" cy="338554"/>
          </a:xfrm>
          <a:prstGeom prst="rect">
            <a:avLst/>
          </a:prstGeom>
          <a:noFill/>
          <a:ln w="9525" algn="ctr">
            <a:noFill/>
            <a:miter lim="800000"/>
            <a:headEnd/>
            <a:tailEnd/>
          </a:ln>
        </p:spPr>
        <p:txBody>
          <a:bodyPr wrap="none">
            <a:spAutoFit/>
          </a:bodyPr>
          <a:lstStyle/>
          <a:p>
            <a:pPr defTabSz="762000" fontAlgn="base">
              <a:spcBef>
                <a:spcPct val="0"/>
              </a:spcBef>
              <a:spcAft>
                <a:spcPct val="0"/>
              </a:spcAft>
            </a:pPr>
            <a:r>
              <a:rPr kumimoji="1" lang="en-US" altLang="ko-KR" sz="1600">
                <a:solidFill>
                  <a:prstClr val="black"/>
                </a:solidFill>
                <a:latin typeface="굴림" charset="-127"/>
                <a:ea typeface="굴림" charset="-127"/>
              </a:rPr>
              <a:t>s</a:t>
            </a:r>
            <a:r>
              <a:rPr kumimoji="1" lang="en-US" altLang="ko-KR" sz="1600" baseline="-25000">
                <a:solidFill>
                  <a:prstClr val="black"/>
                </a:solidFill>
                <a:latin typeface="굴림" charset="-127"/>
                <a:ea typeface="굴림" charset="-127"/>
              </a:rPr>
              <a:t>22</a:t>
            </a:r>
          </a:p>
        </p:txBody>
      </p:sp>
      <p:cxnSp>
        <p:nvCxnSpPr>
          <p:cNvPr id="8235" name="AutoShape 42"/>
          <p:cNvCxnSpPr>
            <a:cxnSpLocks noChangeShapeType="1"/>
            <a:stCxn id="8215" idx="6"/>
            <a:endCxn id="8228" idx="0"/>
          </p:cNvCxnSpPr>
          <p:nvPr/>
        </p:nvCxnSpPr>
        <p:spPr bwMode="auto">
          <a:xfrm>
            <a:off x="7502525" y="3675063"/>
            <a:ext cx="949325" cy="546100"/>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642775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142875"/>
            <a:ext cx="9144000" cy="714375"/>
          </a:xfrm>
        </p:spPr>
        <p:txBody>
          <a:bodyPr/>
          <a:lstStyle/>
          <a:p>
            <a:pPr eaLnBrk="1" hangingPunct="1">
              <a:defRPr/>
            </a:pPr>
            <a:r>
              <a:rPr lang="en-US" altLang="ko-KR" sz="2800" dirty="0" smtClean="0"/>
              <a:t>Model Checker Analyzes All Possible Scheduling</a:t>
            </a:r>
          </a:p>
        </p:txBody>
      </p:sp>
      <p:sp>
        <p:nvSpPr>
          <p:cNvPr id="7171" name="Rectangle 3"/>
          <p:cNvSpPr>
            <a:spLocks noGrp="1" noChangeArrowheads="1"/>
          </p:cNvSpPr>
          <p:nvPr>
            <p:ph idx="1"/>
          </p:nvPr>
        </p:nvSpPr>
        <p:spPr>
          <a:xfrm>
            <a:off x="468313" y="836613"/>
            <a:ext cx="3816350" cy="1944687"/>
          </a:xfrm>
        </p:spPr>
        <p:txBody>
          <a:bodyPr/>
          <a:lstStyle/>
          <a:p>
            <a:pPr eaLnBrk="1" hangingPunct="1">
              <a:lnSpc>
                <a:spcPct val="60000"/>
              </a:lnSpc>
              <a:buFontTx/>
              <a:buNone/>
            </a:pPr>
            <a:r>
              <a:rPr lang="en-US" altLang="ko-KR" sz="2000" smtClean="0"/>
              <a:t>active type A() {</a:t>
            </a:r>
          </a:p>
          <a:p>
            <a:pPr eaLnBrk="1" hangingPunct="1">
              <a:lnSpc>
                <a:spcPct val="60000"/>
              </a:lnSpc>
              <a:buFontTx/>
              <a:buNone/>
            </a:pPr>
            <a:r>
              <a:rPr lang="en-US" altLang="ko-KR" sz="2000" smtClean="0"/>
              <a:t>byte x;</a:t>
            </a:r>
          </a:p>
          <a:p>
            <a:pPr eaLnBrk="1" hangingPunct="1">
              <a:lnSpc>
                <a:spcPct val="60000"/>
              </a:lnSpc>
              <a:buFontTx/>
              <a:buNone/>
            </a:pPr>
            <a:r>
              <a:rPr lang="en-US" altLang="ko-KR" sz="2000" smtClean="0"/>
              <a:t>again:</a:t>
            </a:r>
          </a:p>
          <a:p>
            <a:pPr eaLnBrk="1" hangingPunct="1">
              <a:lnSpc>
                <a:spcPct val="60000"/>
              </a:lnSpc>
              <a:buFontTx/>
              <a:buNone/>
            </a:pPr>
            <a:r>
              <a:rPr lang="en-US" altLang="ko-KR" sz="2000" smtClean="0"/>
              <a:t>	x++;</a:t>
            </a:r>
          </a:p>
          <a:p>
            <a:pPr eaLnBrk="1" hangingPunct="1">
              <a:lnSpc>
                <a:spcPct val="60000"/>
              </a:lnSpc>
              <a:buFontTx/>
              <a:buNone/>
            </a:pPr>
            <a:r>
              <a:rPr lang="en-US" altLang="ko-KR" sz="2000" smtClean="0"/>
              <a:t>    goto again;</a:t>
            </a:r>
          </a:p>
          <a:p>
            <a:pPr eaLnBrk="1" hangingPunct="1">
              <a:lnSpc>
                <a:spcPct val="60000"/>
              </a:lnSpc>
              <a:buFontTx/>
              <a:buNone/>
            </a:pPr>
            <a:r>
              <a:rPr lang="en-US" altLang="ko-KR" sz="2000" smtClean="0"/>
              <a:t>}</a:t>
            </a:r>
          </a:p>
        </p:txBody>
      </p:sp>
      <p:sp>
        <p:nvSpPr>
          <p:cNvPr id="7172" name="슬라이드 번호 개체 틀 3"/>
          <p:cNvSpPr>
            <a:spLocks noGrp="1"/>
          </p:cNvSpPr>
          <p:nvPr>
            <p:ph type="sldNum" sz="quarter" idx="10"/>
          </p:nvPr>
        </p:nvSpPr>
        <p:spPr>
          <a:xfrm>
            <a:off x="7643813" y="6356350"/>
            <a:ext cx="104298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i="1">
                <a:solidFill>
                  <a:srgbClr val="660066"/>
                </a:solidFill>
                <a:latin typeface="Arial" charset="0"/>
                <a:ea typeface="돋움" pitchFamily="50" charset="-127"/>
              </a:defRPr>
            </a:lvl1pPr>
            <a:lvl2pPr marL="742950" indent="-285750" eaLnBrk="0" hangingPunct="0">
              <a:defRPr kumimoji="1" i="1">
                <a:solidFill>
                  <a:srgbClr val="660066"/>
                </a:solidFill>
                <a:latin typeface="Arial" charset="0"/>
                <a:ea typeface="돋움" pitchFamily="50" charset="-127"/>
              </a:defRPr>
            </a:lvl2pPr>
            <a:lvl3pPr marL="1143000" indent="-228600" eaLnBrk="0" hangingPunct="0">
              <a:defRPr kumimoji="1" i="1">
                <a:solidFill>
                  <a:srgbClr val="660066"/>
                </a:solidFill>
                <a:latin typeface="Arial" charset="0"/>
                <a:ea typeface="돋움" pitchFamily="50" charset="-127"/>
              </a:defRPr>
            </a:lvl3pPr>
            <a:lvl4pPr marL="1600200" indent="-228600" eaLnBrk="0" hangingPunct="0">
              <a:defRPr kumimoji="1" i="1">
                <a:solidFill>
                  <a:srgbClr val="660066"/>
                </a:solidFill>
                <a:latin typeface="Arial" charset="0"/>
                <a:ea typeface="돋움" pitchFamily="50" charset="-127"/>
              </a:defRPr>
            </a:lvl4pPr>
            <a:lvl5pPr marL="2057400" indent="-228600" eaLnBrk="0" hangingPunct="0">
              <a:defRPr kumimoji="1" i="1">
                <a:solidFill>
                  <a:srgbClr val="660066"/>
                </a:solidFill>
                <a:latin typeface="Arial" charset="0"/>
                <a:ea typeface="돋움" pitchFamily="50" charset="-127"/>
              </a:defRPr>
            </a:lvl5pPr>
            <a:lvl6pPr marL="2514600" indent="-228600" algn="ctr"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eaLnBrk="0" fontAlgn="base" hangingPunct="0">
              <a:spcBef>
                <a:spcPct val="0"/>
              </a:spcBef>
              <a:spcAft>
                <a:spcPct val="0"/>
              </a:spcAft>
              <a:defRPr kumimoji="1" i="1">
                <a:solidFill>
                  <a:srgbClr val="660066"/>
                </a:solidFill>
                <a:latin typeface="Arial" charset="0"/>
                <a:ea typeface="돋움" pitchFamily="50" charset="-127"/>
              </a:defRPr>
            </a:lvl9pPr>
          </a:lstStyle>
          <a:p>
            <a:pPr eaLnBrk="1" hangingPunct="1"/>
            <a:fld id="{4BB3206E-6977-4828-A81D-73A1CDB18620}" type="slidenum">
              <a:rPr lang="en-US" altLang="ko-KR" i="0">
                <a:solidFill>
                  <a:srgbClr val="000000"/>
                </a:solidFill>
                <a:ea typeface="굴림" charset="-127"/>
              </a:rPr>
              <a:pPr eaLnBrk="1" hangingPunct="1"/>
              <a:t>7</a:t>
            </a:fld>
            <a:endParaRPr lang="en-US" altLang="ko-KR" i="0">
              <a:solidFill>
                <a:srgbClr val="000000"/>
              </a:solidFill>
              <a:ea typeface="굴림" charset="-127"/>
            </a:endParaRPr>
          </a:p>
        </p:txBody>
      </p:sp>
      <p:sp>
        <p:nvSpPr>
          <p:cNvPr id="7173" name="Oval 4"/>
          <p:cNvSpPr>
            <a:spLocks noChangeArrowheads="1"/>
          </p:cNvSpPr>
          <p:nvPr/>
        </p:nvSpPr>
        <p:spPr bwMode="auto">
          <a:xfrm>
            <a:off x="5229225" y="981075"/>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74" name="Text Box 5"/>
          <p:cNvSpPr txBox="1">
            <a:spLocks noChangeArrowheads="1"/>
          </p:cNvSpPr>
          <p:nvPr/>
        </p:nvSpPr>
        <p:spPr bwMode="auto">
          <a:xfrm>
            <a:off x="5299075" y="933450"/>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600"/>
              <a:t>x:0</a:t>
            </a:r>
          </a:p>
        </p:txBody>
      </p:sp>
      <p:sp>
        <p:nvSpPr>
          <p:cNvPr id="7175" name="Oval 6"/>
          <p:cNvSpPr>
            <a:spLocks noChangeArrowheads="1"/>
          </p:cNvSpPr>
          <p:nvPr/>
        </p:nvSpPr>
        <p:spPr bwMode="auto">
          <a:xfrm>
            <a:off x="5229225" y="1460500"/>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76" name="Text Box 7"/>
          <p:cNvSpPr txBox="1">
            <a:spLocks noChangeArrowheads="1"/>
          </p:cNvSpPr>
          <p:nvPr/>
        </p:nvSpPr>
        <p:spPr bwMode="auto">
          <a:xfrm>
            <a:off x="5299075" y="1412875"/>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600"/>
              <a:t>x:1</a:t>
            </a:r>
          </a:p>
        </p:txBody>
      </p:sp>
      <p:sp>
        <p:nvSpPr>
          <p:cNvPr id="7177" name="Oval 8"/>
          <p:cNvSpPr>
            <a:spLocks noChangeArrowheads="1"/>
          </p:cNvSpPr>
          <p:nvPr/>
        </p:nvSpPr>
        <p:spPr bwMode="auto">
          <a:xfrm>
            <a:off x="5229225" y="1941513"/>
            <a:ext cx="576263" cy="2873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78" name="Text Box 9"/>
          <p:cNvSpPr txBox="1">
            <a:spLocks noChangeArrowheads="1"/>
          </p:cNvSpPr>
          <p:nvPr/>
        </p:nvSpPr>
        <p:spPr bwMode="auto">
          <a:xfrm>
            <a:off x="5299075" y="1893888"/>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600"/>
              <a:t>x:2</a:t>
            </a:r>
          </a:p>
        </p:txBody>
      </p:sp>
      <p:sp>
        <p:nvSpPr>
          <p:cNvPr id="7179" name="Oval 10"/>
          <p:cNvSpPr>
            <a:spLocks noChangeArrowheads="1"/>
          </p:cNvSpPr>
          <p:nvPr/>
        </p:nvSpPr>
        <p:spPr bwMode="auto">
          <a:xfrm>
            <a:off x="5229225" y="2708275"/>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80" name="Text Box 11"/>
          <p:cNvSpPr txBox="1">
            <a:spLocks noChangeArrowheads="1"/>
          </p:cNvSpPr>
          <p:nvPr/>
        </p:nvSpPr>
        <p:spPr bwMode="auto">
          <a:xfrm>
            <a:off x="5186363" y="2660650"/>
            <a:ext cx="681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600"/>
              <a:t>x:255</a:t>
            </a:r>
          </a:p>
        </p:txBody>
      </p:sp>
      <p:cxnSp>
        <p:nvCxnSpPr>
          <p:cNvPr id="7181" name="AutoShape 12"/>
          <p:cNvCxnSpPr>
            <a:cxnSpLocks noChangeShapeType="1"/>
            <a:endCxn id="7174" idx="0"/>
          </p:cNvCxnSpPr>
          <p:nvPr/>
        </p:nvCxnSpPr>
        <p:spPr bwMode="auto">
          <a:xfrm>
            <a:off x="5516563" y="692150"/>
            <a:ext cx="11112" cy="241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2" name="AutoShape 13"/>
          <p:cNvCxnSpPr>
            <a:cxnSpLocks noChangeShapeType="1"/>
            <a:stCxn id="7174" idx="2"/>
            <a:endCxn id="7176" idx="0"/>
          </p:cNvCxnSpPr>
          <p:nvPr/>
        </p:nvCxnSpPr>
        <p:spPr bwMode="auto">
          <a:xfrm>
            <a:off x="5527675" y="1270000"/>
            <a:ext cx="0" cy="142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3" name="AutoShape 14"/>
          <p:cNvCxnSpPr>
            <a:cxnSpLocks noChangeShapeType="1"/>
            <a:stCxn id="7176" idx="2"/>
            <a:endCxn id="7178" idx="0"/>
          </p:cNvCxnSpPr>
          <p:nvPr/>
        </p:nvCxnSpPr>
        <p:spPr bwMode="auto">
          <a:xfrm>
            <a:off x="5527675" y="1749425"/>
            <a:ext cx="0" cy="1444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4" name="AutoShape 15"/>
          <p:cNvCxnSpPr>
            <a:cxnSpLocks noChangeShapeType="1"/>
            <a:endCxn id="7180" idx="0"/>
          </p:cNvCxnSpPr>
          <p:nvPr/>
        </p:nvCxnSpPr>
        <p:spPr bwMode="auto">
          <a:xfrm>
            <a:off x="5508625" y="2492375"/>
            <a:ext cx="19050" cy="168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5" name="AutoShape 16"/>
          <p:cNvCxnSpPr>
            <a:cxnSpLocks noChangeShapeType="1"/>
            <a:stCxn id="7180" idx="1"/>
            <a:endCxn id="7173" idx="2"/>
          </p:cNvCxnSpPr>
          <p:nvPr/>
        </p:nvCxnSpPr>
        <p:spPr bwMode="auto">
          <a:xfrm rot="10800000" flipH="1">
            <a:off x="5186363" y="1125538"/>
            <a:ext cx="42862" cy="1703387"/>
          </a:xfrm>
          <a:prstGeom prst="bentConnector3">
            <a:avLst>
              <a:gd name="adj1" fmla="val -53333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186" name="Line 17"/>
          <p:cNvSpPr>
            <a:spLocks noChangeShapeType="1"/>
          </p:cNvSpPr>
          <p:nvPr/>
        </p:nvSpPr>
        <p:spPr bwMode="auto">
          <a:xfrm>
            <a:off x="5508625" y="2276475"/>
            <a:ext cx="0" cy="21590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87" name="Rectangle 18"/>
          <p:cNvSpPr>
            <a:spLocks noChangeArrowheads="1"/>
          </p:cNvSpPr>
          <p:nvPr/>
        </p:nvSpPr>
        <p:spPr bwMode="auto">
          <a:xfrm>
            <a:off x="539750" y="3140075"/>
            <a:ext cx="38163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762000" fontAlgn="base">
              <a:lnSpc>
                <a:spcPct val="60000"/>
              </a:lnSpc>
              <a:spcBef>
                <a:spcPct val="20000"/>
              </a:spcBef>
              <a:spcAft>
                <a:spcPct val="0"/>
              </a:spcAft>
            </a:pPr>
            <a:r>
              <a:rPr kumimoji="1" lang="en-US" altLang="ko-KR">
                <a:solidFill>
                  <a:srgbClr val="000099"/>
                </a:solidFill>
              </a:rPr>
              <a:t>active type A() {</a:t>
            </a:r>
          </a:p>
          <a:p>
            <a:pPr marL="342900" indent="-342900" defTabSz="762000" fontAlgn="base">
              <a:lnSpc>
                <a:spcPct val="60000"/>
              </a:lnSpc>
              <a:spcBef>
                <a:spcPct val="20000"/>
              </a:spcBef>
              <a:spcAft>
                <a:spcPct val="0"/>
              </a:spcAft>
            </a:pPr>
            <a:r>
              <a:rPr kumimoji="1" lang="en-US" altLang="ko-KR">
                <a:solidFill>
                  <a:srgbClr val="000099"/>
                </a:solidFill>
              </a:rPr>
              <a:t>byte x;</a:t>
            </a:r>
          </a:p>
          <a:p>
            <a:pPr marL="342900" indent="-342900" defTabSz="762000" fontAlgn="base">
              <a:lnSpc>
                <a:spcPct val="60000"/>
              </a:lnSpc>
              <a:spcBef>
                <a:spcPct val="20000"/>
              </a:spcBef>
              <a:spcAft>
                <a:spcPct val="0"/>
              </a:spcAft>
            </a:pPr>
            <a:r>
              <a:rPr kumimoji="1" lang="en-US" altLang="ko-KR">
                <a:solidFill>
                  <a:srgbClr val="000099"/>
                </a:solidFill>
              </a:rPr>
              <a:t>again:</a:t>
            </a:r>
          </a:p>
          <a:p>
            <a:pPr marL="342900" indent="-342900" defTabSz="762000" fontAlgn="base">
              <a:lnSpc>
                <a:spcPct val="60000"/>
              </a:lnSpc>
              <a:spcBef>
                <a:spcPct val="20000"/>
              </a:spcBef>
              <a:spcAft>
                <a:spcPct val="0"/>
              </a:spcAft>
            </a:pPr>
            <a:r>
              <a:rPr kumimoji="1" lang="en-US" altLang="ko-KR">
                <a:solidFill>
                  <a:srgbClr val="000099"/>
                </a:solidFill>
              </a:rPr>
              <a:t>	x++;</a:t>
            </a:r>
          </a:p>
          <a:p>
            <a:pPr marL="342900" indent="-342900" defTabSz="762000" fontAlgn="base">
              <a:lnSpc>
                <a:spcPct val="60000"/>
              </a:lnSpc>
              <a:spcBef>
                <a:spcPct val="20000"/>
              </a:spcBef>
              <a:spcAft>
                <a:spcPct val="0"/>
              </a:spcAft>
            </a:pPr>
            <a:r>
              <a:rPr kumimoji="1" lang="en-US" altLang="ko-KR">
                <a:solidFill>
                  <a:srgbClr val="000099"/>
                </a:solidFill>
              </a:rPr>
              <a:t>    goto again;</a:t>
            </a:r>
          </a:p>
          <a:p>
            <a:pPr marL="342900" indent="-342900" defTabSz="762000" fontAlgn="base">
              <a:lnSpc>
                <a:spcPct val="60000"/>
              </a:lnSpc>
              <a:spcBef>
                <a:spcPct val="20000"/>
              </a:spcBef>
              <a:spcAft>
                <a:spcPct val="0"/>
              </a:spcAft>
            </a:pPr>
            <a:r>
              <a:rPr kumimoji="1" lang="en-US" altLang="ko-KR">
                <a:solidFill>
                  <a:srgbClr val="000099"/>
                </a:solidFill>
              </a:rPr>
              <a:t>}</a:t>
            </a:r>
          </a:p>
          <a:p>
            <a:pPr marL="342900" indent="-342900" defTabSz="762000" fontAlgn="base">
              <a:lnSpc>
                <a:spcPct val="60000"/>
              </a:lnSpc>
              <a:spcBef>
                <a:spcPct val="20000"/>
              </a:spcBef>
              <a:spcAft>
                <a:spcPct val="0"/>
              </a:spcAft>
            </a:pPr>
            <a:endParaRPr kumimoji="1" lang="en-US" altLang="ko-KR">
              <a:solidFill>
                <a:srgbClr val="000099"/>
              </a:solidFill>
            </a:endParaRPr>
          </a:p>
          <a:p>
            <a:pPr marL="342900" indent="-342900" defTabSz="762000" fontAlgn="base">
              <a:lnSpc>
                <a:spcPct val="60000"/>
              </a:lnSpc>
              <a:spcBef>
                <a:spcPct val="20000"/>
              </a:spcBef>
              <a:spcAft>
                <a:spcPct val="0"/>
              </a:spcAft>
            </a:pPr>
            <a:r>
              <a:rPr kumimoji="1" lang="en-US" altLang="ko-KR">
                <a:solidFill>
                  <a:srgbClr val="000099"/>
                </a:solidFill>
              </a:rPr>
              <a:t>active type B() {</a:t>
            </a:r>
          </a:p>
          <a:p>
            <a:pPr marL="342900" indent="-342900" defTabSz="762000" fontAlgn="base">
              <a:lnSpc>
                <a:spcPct val="60000"/>
              </a:lnSpc>
              <a:spcBef>
                <a:spcPct val="20000"/>
              </a:spcBef>
              <a:spcAft>
                <a:spcPct val="0"/>
              </a:spcAft>
            </a:pPr>
            <a:r>
              <a:rPr kumimoji="1" lang="en-US" altLang="ko-KR">
                <a:solidFill>
                  <a:srgbClr val="000099"/>
                </a:solidFill>
              </a:rPr>
              <a:t>byte y;</a:t>
            </a:r>
          </a:p>
          <a:p>
            <a:pPr marL="342900" indent="-342900" defTabSz="762000" fontAlgn="base">
              <a:lnSpc>
                <a:spcPct val="60000"/>
              </a:lnSpc>
              <a:spcBef>
                <a:spcPct val="20000"/>
              </a:spcBef>
              <a:spcAft>
                <a:spcPct val="0"/>
              </a:spcAft>
            </a:pPr>
            <a:r>
              <a:rPr kumimoji="1" lang="en-US" altLang="ko-KR">
                <a:solidFill>
                  <a:srgbClr val="000099"/>
                </a:solidFill>
              </a:rPr>
              <a:t>again:</a:t>
            </a:r>
          </a:p>
          <a:p>
            <a:pPr marL="342900" indent="-342900" defTabSz="762000" fontAlgn="base">
              <a:lnSpc>
                <a:spcPct val="60000"/>
              </a:lnSpc>
              <a:spcBef>
                <a:spcPct val="20000"/>
              </a:spcBef>
              <a:spcAft>
                <a:spcPct val="0"/>
              </a:spcAft>
            </a:pPr>
            <a:r>
              <a:rPr kumimoji="1" lang="en-US" altLang="ko-KR">
                <a:solidFill>
                  <a:srgbClr val="000099"/>
                </a:solidFill>
              </a:rPr>
              <a:t>	y++;</a:t>
            </a:r>
          </a:p>
          <a:p>
            <a:pPr marL="342900" indent="-342900" defTabSz="762000" fontAlgn="base">
              <a:lnSpc>
                <a:spcPct val="60000"/>
              </a:lnSpc>
              <a:spcBef>
                <a:spcPct val="20000"/>
              </a:spcBef>
              <a:spcAft>
                <a:spcPct val="0"/>
              </a:spcAft>
            </a:pPr>
            <a:r>
              <a:rPr kumimoji="1" lang="en-US" altLang="ko-KR">
                <a:solidFill>
                  <a:srgbClr val="000099"/>
                </a:solidFill>
              </a:rPr>
              <a:t>   goto again;</a:t>
            </a:r>
          </a:p>
          <a:p>
            <a:pPr marL="342900" indent="-342900" defTabSz="762000" fontAlgn="base">
              <a:lnSpc>
                <a:spcPct val="60000"/>
              </a:lnSpc>
              <a:spcBef>
                <a:spcPct val="20000"/>
              </a:spcBef>
              <a:spcAft>
                <a:spcPct val="0"/>
              </a:spcAft>
            </a:pPr>
            <a:r>
              <a:rPr kumimoji="1" lang="en-US" altLang="ko-KR">
                <a:solidFill>
                  <a:srgbClr val="000099"/>
                </a:solidFill>
              </a:rPr>
              <a:t>}</a:t>
            </a:r>
          </a:p>
        </p:txBody>
      </p:sp>
      <p:sp>
        <p:nvSpPr>
          <p:cNvPr id="7188" name="Oval 19"/>
          <p:cNvSpPr>
            <a:spLocks noChangeArrowheads="1"/>
          </p:cNvSpPr>
          <p:nvPr/>
        </p:nvSpPr>
        <p:spPr bwMode="auto">
          <a:xfrm>
            <a:off x="5191125" y="3644900"/>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89" name="Text Box 20"/>
          <p:cNvSpPr txBox="1">
            <a:spLocks noChangeArrowheads="1"/>
          </p:cNvSpPr>
          <p:nvPr/>
        </p:nvSpPr>
        <p:spPr bwMode="auto">
          <a:xfrm>
            <a:off x="5116513" y="3624263"/>
            <a:ext cx="744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x:0,y:0</a:t>
            </a:r>
          </a:p>
        </p:txBody>
      </p:sp>
      <p:sp>
        <p:nvSpPr>
          <p:cNvPr id="7190" name="Oval 21"/>
          <p:cNvSpPr>
            <a:spLocks noChangeArrowheads="1"/>
          </p:cNvSpPr>
          <p:nvPr/>
        </p:nvSpPr>
        <p:spPr bwMode="auto">
          <a:xfrm>
            <a:off x="5191125" y="4124325"/>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91" name="Text Box 22"/>
          <p:cNvSpPr txBox="1">
            <a:spLocks noChangeArrowheads="1"/>
          </p:cNvSpPr>
          <p:nvPr/>
        </p:nvSpPr>
        <p:spPr bwMode="auto">
          <a:xfrm>
            <a:off x="5118100" y="4103688"/>
            <a:ext cx="74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x:1,y:0</a:t>
            </a:r>
          </a:p>
        </p:txBody>
      </p:sp>
      <p:sp>
        <p:nvSpPr>
          <p:cNvPr id="7192" name="Oval 23"/>
          <p:cNvSpPr>
            <a:spLocks noChangeArrowheads="1"/>
          </p:cNvSpPr>
          <p:nvPr/>
        </p:nvSpPr>
        <p:spPr bwMode="auto">
          <a:xfrm>
            <a:off x="5191125" y="4605338"/>
            <a:ext cx="576263" cy="2873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93" name="Text Box 24"/>
          <p:cNvSpPr txBox="1">
            <a:spLocks noChangeArrowheads="1"/>
          </p:cNvSpPr>
          <p:nvPr/>
        </p:nvSpPr>
        <p:spPr bwMode="auto">
          <a:xfrm>
            <a:off x="5118100" y="4584700"/>
            <a:ext cx="74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x:2,y:0</a:t>
            </a:r>
          </a:p>
        </p:txBody>
      </p:sp>
      <p:sp>
        <p:nvSpPr>
          <p:cNvPr id="7194" name="Oval 25"/>
          <p:cNvSpPr>
            <a:spLocks noChangeArrowheads="1"/>
          </p:cNvSpPr>
          <p:nvPr/>
        </p:nvSpPr>
        <p:spPr bwMode="auto">
          <a:xfrm>
            <a:off x="5191125" y="5372100"/>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195" name="Text Box 26"/>
          <p:cNvSpPr txBox="1">
            <a:spLocks noChangeArrowheads="1"/>
          </p:cNvSpPr>
          <p:nvPr/>
        </p:nvSpPr>
        <p:spPr bwMode="auto">
          <a:xfrm>
            <a:off x="5019675" y="5351463"/>
            <a:ext cx="941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x:255,y:0</a:t>
            </a:r>
          </a:p>
        </p:txBody>
      </p:sp>
      <p:cxnSp>
        <p:nvCxnSpPr>
          <p:cNvPr id="7196" name="AutoShape 27"/>
          <p:cNvCxnSpPr>
            <a:cxnSpLocks noChangeShapeType="1"/>
            <a:endCxn id="7189" idx="0"/>
          </p:cNvCxnSpPr>
          <p:nvPr/>
        </p:nvCxnSpPr>
        <p:spPr bwMode="auto">
          <a:xfrm>
            <a:off x="5478463" y="3382963"/>
            <a:ext cx="11112" cy="241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97" name="AutoShape 28"/>
          <p:cNvCxnSpPr>
            <a:cxnSpLocks noChangeShapeType="1"/>
            <a:stCxn id="7189" idx="2"/>
            <a:endCxn id="7191" idx="0"/>
          </p:cNvCxnSpPr>
          <p:nvPr/>
        </p:nvCxnSpPr>
        <p:spPr bwMode="auto">
          <a:xfrm>
            <a:off x="5489575" y="3929063"/>
            <a:ext cx="1588" cy="174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98" name="AutoShape 29"/>
          <p:cNvCxnSpPr>
            <a:cxnSpLocks noChangeShapeType="1"/>
            <a:stCxn id="7191" idx="2"/>
            <a:endCxn id="7193" idx="0"/>
          </p:cNvCxnSpPr>
          <p:nvPr/>
        </p:nvCxnSpPr>
        <p:spPr bwMode="auto">
          <a:xfrm>
            <a:off x="5491163" y="4408488"/>
            <a:ext cx="0" cy="1762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99" name="AutoShape 30"/>
          <p:cNvCxnSpPr>
            <a:cxnSpLocks noChangeShapeType="1"/>
            <a:endCxn id="7195" idx="0"/>
          </p:cNvCxnSpPr>
          <p:nvPr/>
        </p:nvCxnSpPr>
        <p:spPr bwMode="auto">
          <a:xfrm>
            <a:off x="5472113" y="5183188"/>
            <a:ext cx="19050" cy="168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31"/>
          <p:cNvCxnSpPr>
            <a:cxnSpLocks noChangeShapeType="1"/>
            <a:stCxn id="7195" idx="1"/>
            <a:endCxn id="7188" idx="2"/>
          </p:cNvCxnSpPr>
          <p:nvPr/>
        </p:nvCxnSpPr>
        <p:spPr bwMode="auto">
          <a:xfrm rot="10800000" flipH="1">
            <a:off x="5019675" y="3789363"/>
            <a:ext cx="171450" cy="1714500"/>
          </a:xfrm>
          <a:prstGeom prst="bentConnector3">
            <a:avLst>
              <a:gd name="adj1" fmla="val -13333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201" name="Line 32"/>
          <p:cNvSpPr>
            <a:spLocks noChangeShapeType="1"/>
          </p:cNvSpPr>
          <p:nvPr/>
        </p:nvSpPr>
        <p:spPr bwMode="auto">
          <a:xfrm>
            <a:off x="5470525" y="4940300"/>
            <a:ext cx="0" cy="21590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202" name="Oval 33"/>
          <p:cNvSpPr>
            <a:spLocks noChangeArrowheads="1"/>
          </p:cNvSpPr>
          <p:nvPr/>
        </p:nvSpPr>
        <p:spPr bwMode="auto">
          <a:xfrm>
            <a:off x="6300788" y="3644900"/>
            <a:ext cx="576262"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203" name="Text Box 34"/>
          <p:cNvSpPr txBox="1">
            <a:spLocks noChangeArrowheads="1"/>
          </p:cNvSpPr>
          <p:nvPr/>
        </p:nvSpPr>
        <p:spPr bwMode="auto">
          <a:xfrm>
            <a:off x="6223000" y="3603625"/>
            <a:ext cx="74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x:0,y:1</a:t>
            </a:r>
          </a:p>
        </p:txBody>
      </p:sp>
      <p:sp>
        <p:nvSpPr>
          <p:cNvPr id="7204" name="Oval 35"/>
          <p:cNvSpPr>
            <a:spLocks noChangeArrowheads="1"/>
          </p:cNvSpPr>
          <p:nvPr/>
        </p:nvSpPr>
        <p:spPr bwMode="auto">
          <a:xfrm>
            <a:off x="6296025" y="4105275"/>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205" name="Text Box 36"/>
          <p:cNvSpPr txBox="1">
            <a:spLocks noChangeArrowheads="1"/>
          </p:cNvSpPr>
          <p:nvPr/>
        </p:nvSpPr>
        <p:spPr bwMode="auto">
          <a:xfrm>
            <a:off x="6223000" y="4084638"/>
            <a:ext cx="74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x:1,y:1</a:t>
            </a:r>
          </a:p>
        </p:txBody>
      </p:sp>
      <p:sp>
        <p:nvSpPr>
          <p:cNvPr id="7206" name="Oval 37"/>
          <p:cNvSpPr>
            <a:spLocks noChangeArrowheads="1"/>
          </p:cNvSpPr>
          <p:nvPr/>
        </p:nvSpPr>
        <p:spPr bwMode="auto">
          <a:xfrm>
            <a:off x="7740650" y="3644900"/>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7207" name="AutoShape 38"/>
          <p:cNvCxnSpPr>
            <a:cxnSpLocks noChangeShapeType="1"/>
            <a:stCxn id="7189" idx="3"/>
            <a:endCxn id="7203" idx="1"/>
          </p:cNvCxnSpPr>
          <p:nvPr/>
        </p:nvCxnSpPr>
        <p:spPr bwMode="auto">
          <a:xfrm flipV="1">
            <a:off x="5861050" y="3756025"/>
            <a:ext cx="361950" cy="206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8" name="AutoShape 39"/>
          <p:cNvCxnSpPr>
            <a:cxnSpLocks noChangeShapeType="1"/>
            <a:stCxn id="7203" idx="2"/>
            <a:endCxn id="7205" idx="0"/>
          </p:cNvCxnSpPr>
          <p:nvPr/>
        </p:nvCxnSpPr>
        <p:spPr bwMode="auto">
          <a:xfrm>
            <a:off x="6596063" y="3908425"/>
            <a:ext cx="0" cy="1762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9" name="AutoShape 40"/>
          <p:cNvCxnSpPr>
            <a:cxnSpLocks noChangeShapeType="1"/>
            <a:endCxn id="7206" idx="2"/>
          </p:cNvCxnSpPr>
          <p:nvPr/>
        </p:nvCxnSpPr>
        <p:spPr bwMode="auto">
          <a:xfrm>
            <a:off x="7308850" y="378936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10" name="AutoShape 41"/>
          <p:cNvCxnSpPr>
            <a:cxnSpLocks noChangeShapeType="1"/>
            <a:stCxn id="7191" idx="3"/>
            <a:endCxn id="7205" idx="1"/>
          </p:cNvCxnSpPr>
          <p:nvPr/>
        </p:nvCxnSpPr>
        <p:spPr bwMode="auto">
          <a:xfrm flipV="1">
            <a:off x="5862638" y="4237038"/>
            <a:ext cx="360362" cy="190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11" name="Text Box 42"/>
          <p:cNvSpPr txBox="1">
            <a:spLocks noChangeArrowheads="1"/>
          </p:cNvSpPr>
          <p:nvPr/>
        </p:nvSpPr>
        <p:spPr bwMode="auto">
          <a:xfrm>
            <a:off x="7564438" y="3629025"/>
            <a:ext cx="941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x:0,y:255</a:t>
            </a:r>
          </a:p>
        </p:txBody>
      </p:sp>
      <p:sp>
        <p:nvSpPr>
          <p:cNvPr id="7212" name="Line 43"/>
          <p:cNvSpPr>
            <a:spLocks noChangeShapeType="1"/>
          </p:cNvSpPr>
          <p:nvPr/>
        </p:nvSpPr>
        <p:spPr bwMode="auto">
          <a:xfrm flipH="1">
            <a:off x="6877050" y="3789363"/>
            <a:ext cx="4318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213" name="Oval 44"/>
          <p:cNvSpPr>
            <a:spLocks noChangeArrowheads="1"/>
          </p:cNvSpPr>
          <p:nvPr/>
        </p:nvSpPr>
        <p:spPr bwMode="auto">
          <a:xfrm>
            <a:off x="7740650" y="4076700"/>
            <a:ext cx="576263"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7214" name="AutoShape 45"/>
          <p:cNvCxnSpPr>
            <a:cxnSpLocks noChangeShapeType="1"/>
            <a:endCxn id="7213" idx="2"/>
          </p:cNvCxnSpPr>
          <p:nvPr/>
        </p:nvCxnSpPr>
        <p:spPr bwMode="auto">
          <a:xfrm>
            <a:off x="7308850" y="422116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15" name="Text Box 46"/>
          <p:cNvSpPr txBox="1">
            <a:spLocks noChangeArrowheads="1"/>
          </p:cNvSpPr>
          <p:nvPr/>
        </p:nvSpPr>
        <p:spPr bwMode="auto">
          <a:xfrm>
            <a:off x="7564438" y="4060825"/>
            <a:ext cx="941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x:1,y:255</a:t>
            </a:r>
          </a:p>
        </p:txBody>
      </p:sp>
      <p:sp>
        <p:nvSpPr>
          <p:cNvPr id="7216" name="Line 47"/>
          <p:cNvSpPr>
            <a:spLocks noChangeShapeType="1"/>
          </p:cNvSpPr>
          <p:nvPr/>
        </p:nvSpPr>
        <p:spPr bwMode="auto">
          <a:xfrm flipH="1">
            <a:off x="6877050" y="4221163"/>
            <a:ext cx="4318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7217" name="AutoShape 48"/>
          <p:cNvCxnSpPr>
            <a:cxnSpLocks noChangeShapeType="1"/>
          </p:cNvCxnSpPr>
          <p:nvPr/>
        </p:nvCxnSpPr>
        <p:spPr bwMode="auto">
          <a:xfrm>
            <a:off x="8027988" y="3933825"/>
            <a:ext cx="0" cy="1762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18" name="AutoShape 49"/>
          <p:cNvCxnSpPr>
            <a:cxnSpLocks noChangeShapeType="1"/>
            <a:stCxn id="7211" idx="0"/>
            <a:endCxn id="7189" idx="0"/>
          </p:cNvCxnSpPr>
          <p:nvPr/>
        </p:nvCxnSpPr>
        <p:spPr bwMode="auto">
          <a:xfrm rot="5400000" flipH="1">
            <a:off x="6760369" y="2353469"/>
            <a:ext cx="4762" cy="2546350"/>
          </a:xfrm>
          <a:prstGeom prst="bentConnector3">
            <a:avLst>
              <a:gd name="adj1" fmla="val 49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219" name="Text Box 50"/>
          <p:cNvSpPr txBox="1">
            <a:spLocks noChangeArrowheads="1"/>
          </p:cNvSpPr>
          <p:nvPr/>
        </p:nvSpPr>
        <p:spPr bwMode="auto">
          <a:xfrm>
            <a:off x="7531100" y="5300663"/>
            <a:ext cx="110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a:t>x:255,y:255</a:t>
            </a:r>
          </a:p>
        </p:txBody>
      </p:sp>
      <p:sp>
        <p:nvSpPr>
          <p:cNvPr id="7220" name="Oval 51"/>
          <p:cNvSpPr>
            <a:spLocks noChangeArrowheads="1"/>
          </p:cNvSpPr>
          <p:nvPr/>
        </p:nvSpPr>
        <p:spPr bwMode="auto">
          <a:xfrm>
            <a:off x="7812088" y="5302250"/>
            <a:ext cx="576262"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221" name="Oval 52"/>
          <p:cNvSpPr>
            <a:spLocks noChangeArrowheads="1"/>
          </p:cNvSpPr>
          <p:nvPr/>
        </p:nvSpPr>
        <p:spPr bwMode="auto">
          <a:xfrm>
            <a:off x="6269038" y="4581525"/>
            <a:ext cx="576262"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7222" name="Text Box 53"/>
          <p:cNvSpPr txBox="1">
            <a:spLocks noChangeArrowheads="1"/>
          </p:cNvSpPr>
          <p:nvPr/>
        </p:nvSpPr>
        <p:spPr bwMode="auto">
          <a:xfrm>
            <a:off x="6196013" y="4560888"/>
            <a:ext cx="744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x:2,y:1</a:t>
            </a:r>
          </a:p>
        </p:txBody>
      </p:sp>
      <p:cxnSp>
        <p:nvCxnSpPr>
          <p:cNvPr id="7223" name="AutoShape 54"/>
          <p:cNvCxnSpPr>
            <a:cxnSpLocks noChangeShapeType="1"/>
            <a:endCxn id="7222" idx="0"/>
          </p:cNvCxnSpPr>
          <p:nvPr/>
        </p:nvCxnSpPr>
        <p:spPr bwMode="auto">
          <a:xfrm>
            <a:off x="6569075" y="4384675"/>
            <a:ext cx="0" cy="1762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24" name="AutoShape 55"/>
          <p:cNvCxnSpPr>
            <a:cxnSpLocks noChangeShapeType="1"/>
            <a:endCxn id="7222" idx="1"/>
          </p:cNvCxnSpPr>
          <p:nvPr/>
        </p:nvCxnSpPr>
        <p:spPr bwMode="auto">
          <a:xfrm flipV="1">
            <a:off x="5797550" y="4713288"/>
            <a:ext cx="398463" cy="190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25" name="Oval 56"/>
          <p:cNvSpPr>
            <a:spLocks noChangeArrowheads="1"/>
          </p:cNvSpPr>
          <p:nvPr/>
        </p:nvSpPr>
        <p:spPr bwMode="auto">
          <a:xfrm>
            <a:off x="7713663" y="4552950"/>
            <a:ext cx="576262" cy="2873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7226" name="AutoShape 57"/>
          <p:cNvCxnSpPr>
            <a:cxnSpLocks noChangeShapeType="1"/>
            <a:endCxn id="7225" idx="2"/>
          </p:cNvCxnSpPr>
          <p:nvPr/>
        </p:nvCxnSpPr>
        <p:spPr bwMode="auto">
          <a:xfrm>
            <a:off x="7281863" y="469741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27" name="Text Box 58"/>
          <p:cNvSpPr txBox="1">
            <a:spLocks noChangeArrowheads="1"/>
          </p:cNvSpPr>
          <p:nvPr/>
        </p:nvSpPr>
        <p:spPr bwMode="auto">
          <a:xfrm>
            <a:off x="7537450" y="4537075"/>
            <a:ext cx="941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762000" eaLnBrk="0" hangingPunct="0">
              <a:defRPr kumimoji="1" i="1">
                <a:solidFill>
                  <a:srgbClr val="660066"/>
                </a:solidFill>
                <a:latin typeface="Arial" charset="0"/>
                <a:ea typeface="돋움" pitchFamily="50" charset="-127"/>
              </a:defRPr>
            </a:lvl1pPr>
            <a:lvl2pPr marL="742950" indent="-285750" defTabSz="762000" eaLnBrk="0" hangingPunct="0">
              <a:defRPr kumimoji="1" i="1">
                <a:solidFill>
                  <a:srgbClr val="660066"/>
                </a:solidFill>
                <a:latin typeface="Arial" charset="0"/>
                <a:ea typeface="돋움" pitchFamily="50" charset="-127"/>
              </a:defRPr>
            </a:lvl2pPr>
            <a:lvl3pPr marL="1143000" indent="-228600" defTabSz="762000" eaLnBrk="0" hangingPunct="0">
              <a:defRPr kumimoji="1" i="1">
                <a:solidFill>
                  <a:srgbClr val="660066"/>
                </a:solidFill>
                <a:latin typeface="Arial" charset="0"/>
                <a:ea typeface="돋움" pitchFamily="50" charset="-127"/>
              </a:defRPr>
            </a:lvl3pPr>
            <a:lvl4pPr marL="1600200" indent="-228600" defTabSz="762000" eaLnBrk="0" hangingPunct="0">
              <a:defRPr kumimoji="1" i="1">
                <a:solidFill>
                  <a:srgbClr val="660066"/>
                </a:solidFill>
                <a:latin typeface="Arial" charset="0"/>
                <a:ea typeface="돋움" pitchFamily="50" charset="-127"/>
              </a:defRPr>
            </a:lvl4pPr>
            <a:lvl5pPr marL="2057400" indent="-228600" defTabSz="762000" eaLnBrk="0" hangingPunct="0">
              <a:defRPr kumimoji="1" i="1">
                <a:solidFill>
                  <a:srgbClr val="660066"/>
                </a:solidFill>
                <a:latin typeface="Arial" charset="0"/>
                <a:ea typeface="돋움" pitchFamily="50" charset="-127"/>
              </a:defRPr>
            </a:lvl5pPr>
            <a:lvl6pPr marL="25146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defTabSz="762000"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sz="1400" b="1"/>
              <a:t>x:2,y:255</a:t>
            </a:r>
          </a:p>
        </p:txBody>
      </p:sp>
      <p:sp>
        <p:nvSpPr>
          <p:cNvPr id="7228" name="Line 59"/>
          <p:cNvSpPr>
            <a:spLocks noChangeShapeType="1"/>
          </p:cNvSpPr>
          <p:nvPr/>
        </p:nvSpPr>
        <p:spPr bwMode="auto">
          <a:xfrm flipH="1">
            <a:off x="6850063" y="4697413"/>
            <a:ext cx="43180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7229" name="AutoShape 60"/>
          <p:cNvCxnSpPr>
            <a:cxnSpLocks noChangeShapeType="1"/>
          </p:cNvCxnSpPr>
          <p:nvPr/>
        </p:nvCxnSpPr>
        <p:spPr bwMode="auto">
          <a:xfrm>
            <a:off x="8001000" y="4410075"/>
            <a:ext cx="0" cy="1762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30" name="AutoShape 61"/>
          <p:cNvCxnSpPr>
            <a:cxnSpLocks noChangeShapeType="1"/>
          </p:cNvCxnSpPr>
          <p:nvPr/>
        </p:nvCxnSpPr>
        <p:spPr bwMode="auto">
          <a:xfrm>
            <a:off x="7308850" y="5445125"/>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31" name="Line 62"/>
          <p:cNvSpPr>
            <a:spLocks noChangeShapeType="1"/>
          </p:cNvSpPr>
          <p:nvPr/>
        </p:nvSpPr>
        <p:spPr bwMode="auto">
          <a:xfrm flipH="1">
            <a:off x="5795963" y="5445125"/>
            <a:ext cx="1512887"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7232" name="AutoShape 63"/>
          <p:cNvCxnSpPr>
            <a:cxnSpLocks noChangeShapeType="1"/>
          </p:cNvCxnSpPr>
          <p:nvPr/>
        </p:nvCxnSpPr>
        <p:spPr bwMode="auto">
          <a:xfrm>
            <a:off x="8029575" y="5111750"/>
            <a:ext cx="19050" cy="168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33" name="Line 64"/>
          <p:cNvSpPr>
            <a:spLocks noChangeShapeType="1"/>
          </p:cNvSpPr>
          <p:nvPr/>
        </p:nvSpPr>
        <p:spPr bwMode="auto">
          <a:xfrm>
            <a:off x="8027988" y="4868863"/>
            <a:ext cx="0" cy="21590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Tree>
    <p:extLst>
      <p:ext uri="{BB962C8B-B14F-4D97-AF65-F5344CB8AC3E}">
        <p14:creationId xmlns:p14="http://schemas.microsoft.com/office/powerpoint/2010/main" val="4125810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42875"/>
            <a:ext cx="9144000" cy="857250"/>
          </a:xfrm>
        </p:spPr>
        <p:txBody>
          <a:bodyPr/>
          <a:lstStyle/>
          <a:p>
            <a:pPr>
              <a:defRPr/>
            </a:pPr>
            <a:r>
              <a:rPr lang="en-US" dirty="0" smtClean="0"/>
              <a:t>Hierarchy of SW Coverage Criteria</a:t>
            </a:r>
            <a:endParaRPr lang="en-US" dirty="0"/>
          </a:p>
        </p:txBody>
      </p:sp>
      <p:sp>
        <p:nvSpPr>
          <p:cNvPr id="6147" name="슬라이드 번호 개체 틀 4"/>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i="1">
                <a:solidFill>
                  <a:srgbClr val="660066"/>
                </a:solidFill>
                <a:latin typeface="Arial" charset="0"/>
                <a:ea typeface="돋움" pitchFamily="50" charset="-127"/>
              </a:defRPr>
            </a:lvl1pPr>
            <a:lvl2pPr marL="742950" indent="-285750" eaLnBrk="0" hangingPunct="0">
              <a:defRPr kumimoji="1" i="1">
                <a:solidFill>
                  <a:srgbClr val="660066"/>
                </a:solidFill>
                <a:latin typeface="Arial" charset="0"/>
                <a:ea typeface="돋움" pitchFamily="50" charset="-127"/>
              </a:defRPr>
            </a:lvl2pPr>
            <a:lvl3pPr marL="1143000" indent="-228600" eaLnBrk="0" hangingPunct="0">
              <a:defRPr kumimoji="1" i="1">
                <a:solidFill>
                  <a:srgbClr val="660066"/>
                </a:solidFill>
                <a:latin typeface="Arial" charset="0"/>
                <a:ea typeface="돋움" pitchFamily="50" charset="-127"/>
              </a:defRPr>
            </a:lvl3pPr>
            <a:lvl4pPr marL="1600200" indent="-228600" eaLnBrk="0" hangingPunct="0">
              <a:defRPr kumimoji="1" i="1">
                <a:solidFill>
                  <a:srgbClr val="660066"/>
                </a:solidFill>
                <a:latin typeface="Arial" charset="0"/>
                <a:ea typeface="돋움" pitchFamily="50" charset="-127"/>
              </a:defRPr>
            </a:lvl4pPr>
            <a:lvl5pPr marL="2057400" indent="-228600" eaLnBrk="0" hangingPunct="0">
              <a:defRPr kumimoji="1" i="1">
                <a:solidFill>
                  <a:srgbClr val="660066"/>
                </a:solidFill>
                <a:latin typeface="Arial" charset="0"/>
                <a:ea typeface="돋움" pitchFamily="50" charset="-127"/>
              </a:defRPr>
            </a:lvl5pPr>
            <a:lvl6pPr marL="2514600" indent="-228600" algn="ctr"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eaLnBrk="0" fontAlgn="base" hangingPunct="0">
              <a:spcBef>
                <a:spcPct val="0"/>
              </a:spcBef>
              <a:spcAft>
                <a:spcPct val="0"/>
              </a:spcAft>
              <a:defRPr kumimoji="1" i="1">
                <a:solidFill>
                  <a:srgbClr val="660066"/>
                </a:solidFill>
                <a:latin typeface="Arial" charset="0"/>
                <a:ea typeface="돋움" pitchFamily="50" charset="-127"/>
              </a:defRPr>
            </a:lvl9pPr>
          </a:lstStyle>
          <a:p>
            <a:pPr eaLnBrk="1" hangingPunct="1"/>
            <a:fld id="{0EF6D4A2-48E8-4ED0-BBD3-BCC68EF7B4DD}" type="slidenum">
              <a:rPr lang="ko-KR" altLang="en-US" i="0">
                <a:solidFill>
                  <a:srgbClr val="000000"/>
                </a:solidFill>
                <a:latin typeface="Calibri" pitchFamily="34" charset="0"/>
                <a:ea typeface="굴림" charset="-127"/>
              </a:rPr>
              <a:pPr eaLnBrk="1" hangingPunct="1"/>
              <a:t>8</a:t>
            </a:fld>
            <a:r>
              <a:rPr lang="en-US" altLang="ko-KR" i="0">
                <a:solidFill>
                  <a:srgbClr val="000000"/>
                </a:solidFill>
                <a:latin typeface="Calibri" pitchFamily="34" charset="0"/>
                <a:ea typeface="굴림" charset="-127"/>
              </a:rPr>
              <a:t>/60</a:t>
            </a:r>
            <a:endParaRPr lang="ko-KR" altLang="en-US" i="0">
              <a:solidFill>
                <a:srgbClr val="000000"/>
              </a:solidFill>
              <a:latin typeface="Calibri" pitchFamily="34" charset="0"/>
              <a:ea typeface="굴림" charset="-127"/>
            </a:endParaRPr>
          </a:p>
        </p:txBody>
      </p:sp>
      <p:grpSp>
        <p:nvGrpSpPr>
          <p:cNvPr id="3" name="Group 34"/>
          <p:cNvGrpSpPr>
            <a:grpSpLocks/>
          </p:cNvGrpSpPr>
          <p:nvPr/>
        </p:nvGrpSpPr>
        <p:grpSpPr bwMode="auto">
          <a:xfrm>
            <a:off x="5226927" y="5207109"/>
            <a:ext cx="1845403" cy="653733"/>
            <a:chOff x="3708" y="3359"/>
            <a:chExt cx="1057" cy="584"/>
          </a:xfrm>
          <a:noFill/>
        </p:grpSpPr>
        <p:sp>
          <p:nvSpPr>
            <p:cNvPr id="46" name="Text Box 9"/>
            <p:cNvSpPr txBox="1">
              <a:spLocks noChangeArrowheads="1"/>
            </p:cNvSpPr>
            <p:nvPr/>
          </p:nvSpPr>
          <p:spPr bwMode="auto">
            <a:xfrm>
              <a:off x="3708" y="3359"/>
              <a:ext cx="1057"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a:solidFill>
                    <a:srgbClr val="000000"/>
                  </a:solidFill>
                </a:rPr>
                <a:t>Simple Round Trip Coverage</a:t>
              </a:r>
            </a:p>
            <a:p>
              <a:pPr algn="ctr" fontAlgn="base" latinLnBrk="0">
                <a:lnSpc>
                  <a:spcPct val="70000"/>
                </a:lnSpc>
                <a:spcBef>
                  <a:spcPct val="50000"/>
                </a:spcBef>
                <a:spcAft>
                  <a:spcPct val="0"/>
                </a:spcAft>
                <a:defRPr/>
              </a:pPr>
              <a:r>
                <a:rPr kumimoji="1" lang="en-US" altLang="ko-KR" sz="1400" i="1">
                  <a:solidFill>
                    <a:srgbClr val="000000"/>
                  </a:solidFill>
                </a:rPr>
                <a:t>SRTC</a:t>
              </a:r>
            </a:p>
          </p:txBody>
        </p:sp>
        <p:sp>
          <p:nvSpPr>
            <p:cNvPr id="47" name="Line 10"/>
            <p:cNvSpPr>
              <a:spLocks noChangeShapeType="1"/>
            </p:cNvSpPr>
            <p:nvPr/>
          </p:nvSpPr>
          <p:spPr bwMode="auto">
            <a:xfrm>
              <a:off x="3785" y="3682"/>
              <a:ext cx="902"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4" name="Group 35"/>
          <p:cNvGrpSpPr>
            <a:grpSpLocks/>
          </p:cNvGrpSpPr>
          <p:nvPr/>
        </p:nvGrpSpPr>
        <p:grpSpPr bwMode="auto">
          <a:xfrm>
            <a:off x="2956025" y="5510467"/>
            <a:ext cx="1262312" cy="653733"/>
            <a:chOff x="2332" y="3448"/>
            <a:chExt cx="801" cy="584"/>
          </a:xfrm>
          <a:noFill/>
        </p:grpSpPr>
        <p:sp>
          <p:nvSpPr>
            <p:cNvPr id="44" name="Text Box 20"/>
            <p:cNvSpPr txBox="1">
              <a:spLocks noChangeArrowheads="1"/>
            </p:cNvSpPr>
            <p:nvPr/>
          </p:nvSpPr>
          <p:spPr bwMode="auto">
            <a:xfrm>
              <a:off x="2332" y="3448"/>
              <a:ext cx="801"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a:solidFill>
                    <a:srgbClr val="000000"/>
                  </a:solidFill>
                </a:rPr>
                <a:t>Node Coverage</a:t>
              </a:r>
            </a:p>
            <a:p>
              <a:pPr algn="ctr" fontAlgn="base" latinLnBrk="0">
                <a:lnSpc>
                  <a:spcPct val="70000"/>
                </a:lnSpc>
                <a:spcBef>
                  <a:spcPct val="50000"/>
                </a:spcBef>
                <a:spcAft>
                  <a:spcPct val="0"/>
                </a:spcAft>
                <a:defRPr/>
              </a:pPr>
              <a:r>
                <a:rPr kumimoji="1" lang="en-US" altLang="ko-KR" sz="1400" i="1">
                  <a:solidFill>
                    <a:srgbClr val="000000"/>
                  </a:solidFill>
                </a:rPr>
                <a:t>NC</a:t>
              </a:r>
            </a:p>
          </p:txBody>
        </p:sp>
        <p:sp>
          <p:nvSpPr>
            <p:cNvPr id="45" name="Line 21"/>
            <p:cNvSpPr>
              <a:spLocks noChangeShapeType="1"/>
            </p:cNvSpPr>
            <p:nvPr/>
          </p:nvSpPr>
          <p:spPr bwMode="auto">
            <a:xfrm>
              <a:off x="2390" y="3771"/>
              <a:ext cx="684"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6" name="Group 36"/>
          <p:cNvGrpSpPr>
            <a:grpSpLocks/>
          </p:cNvGrpSpPr>
          <p:nvPr/>
        </p:nvGrpSpPr>
        <p:grpSpPr bwMode="auto">
          <a:xfrm>
            <a:off x="2971784" y="4706735"/>
            <a:ext cx="1229218" cy="653733"/>
            <a:chOff x="2342" y="2730"/>
            <a:chExt cx="780" cy="584"/>
          </a:xfrm>
          <a:noFill/>
        </p:grpSpPr>
        <p:sp>
          <p:nvSpPr>
            <p:cNvPr id="42" name="Text Box 23"/>
            <p:cNvSpPr txBox="1">
              <a:spLocks noChangeArrowheads="1"/>
            </p:cNvSpPr>
            <p:nvPr/>
          </p:nvSpPr>
          <p:spPr bwMode="auto">
            <a:xfrm>
              <a:off x="2342" y="2730"/>
              <a:ext cx="780"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dirty="0">
                  <a:solidFill>
                    <a:srgbClr val="000000"/>
                  </a:solidFill>
                </a:rPr>
                <a:t>Edge Coverage</a:t>
              </a:r>
            </a:p>
            <a:p>
              <a:pPr algn="ctr" fontAlgn="base" latinLnBrk="0">
                <a:lnSpc>
                  <a:spcPct val="70000"/>
                </a:lnSpc>
                <a:spcBef>
                  <a:spcPct val="50000"/>
                </a:spcBef>
                <a:spcAft>
                  <a:spcPct val="0"/>
                </a:spcAft>
                <a:defRPr/>
              </a:pPr>
              <a:r>
                <a:rPr kumimoji="1" lang="en-US" altLang="ko-KR" sz="1400" i="1" dirty="0">
                  <a:solidFill>
                    <a:srgbClr val="000000"/>
                  </a:solidFill>
                </a:rPr>
                <a:t>EC</a:t>
              </a:r>
            </a:p>
          </p:txBody>
        </p:sp>
        <p:sp>
          <p:nvSpPr>
            <p:cNvPr id="43" name="Line 24"/>
            <p:cNvSpPr>
              <a:spLocks noChangeShapeType="1"/>
            </p:cNvSpPr>
            <p:nvPr/>
          </p:nvSpPr>
          <p:spPr bwMode="auto">
            <a:xfrm>
              <a:off x="2399" y="3053"/>
              <a:ext cx="665"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7" name="Group 37"/>
          <p:cNvGrpSpPr>
            <a:grpSpLocks/>
          </p:cNvGrpSpPr>
          <p:nvPr/>
        </p:nvGrpSpPr>
        <p:grpSpPr bwMode="auto">
          <a:xfrm>
            <a:off x="2989119" y="3903002"/>
            <a:ext cx="1196124" cy="653733"/>
            <a:chOff x="2360" y="2012"/>
            <a:chExt cx="759" cy="584"/>
          </a:xfrm>
          <a:noFill/>
        </p:grpSpPr>
        <p:sp>
          <p:nvSpPr>
            <p:cNvPr id="40" name="Text Box 26"/>
            <p:cNvSpPr txBox="1">
              <a:spLocks noChangeArrowheads="1"/>
            </p:cNvSpPr>
            <p:nvPr/>
          </p:nvSpPr>
          <p:spPr bwMode="auto">
            <a:xfrm>
              <a:off x="2360" y="2012"/>
              <a:ext cx="759"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a:solidFill>
                    <a:srgbClr val="000000"/>
                  </a:solidFill>
                </a:rPr>
                <a:t>Edge-Pair Coverage</a:t>
              </a:r>
            </a:p>
            <a:p>
              <a:pPr algn="ctr" fontAlgn="base" latinLnBrk="0">
                <a:lnSpc>
                  <a:spcPct val="70000"/>
                </a:lnSpc>
                <a:spcBef>
                  <a:spcPct val="50000"/>
                </a:spcBef>
                <a:spcAft>
                  <a:spcPct val="0"/>
                </a:spcAft>
                <a:defRPr/>
              </a:pPr>
              <a:r>
                <a:rPr kumimoji="1" lang="en-US" altLang="ko-KR" sz="1400" i="1">
                  <a:solidFill>
                    <a:srgbClr val="000000"/>
                  </a:solidFill>
                </a:rPr>
                <a:t>EPC</a:t>
              </a:r>
            </a:p>
          </p:txBody>
        </p:sp>
        <p:sp>
          <p:nvSpPr>
            <p:cNvPr id="41" name="Line 27"/>
            <p:cNvSpPr>
              <a:spLocks noChangeShapeType="1"/>
            </p:cNvSpPr>
            <p:nvPr/>
          </p:nvSpPr>
          <p:spPr bwMode="auto">
            <a:xfrm>
              <a:off x="2415" y="2335"/>
              <a:ext cx="648"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8" name="Group 38"/>
          <p:cNvGrpSpPr>
            <a:grpSpLocks/>
          </p:cNvGrpSpPr>
          <p:nvPr/>
        </p:nvGrpSpPr>
        <p:grpSpPr bwMode="auto">
          <a:xfrm>
            <a:off x="4199427" y="3099269"/>
            <a:ext cx="1720905" cy="653733"/>
            <a:chOff x="3153" y="1294"/>
            <a:chExt cx="1092" cy="584"/>
          </a:xfrm>
          <a:noFill/>
        </p:grpSpPr>
        <p:sp>
          <p:nvSpPr>
            <p:cNvPr id="38" name="Text Box 29"/>
            <p:cNvSpPr txBox="1">
              <a:spLocks noChangeArrowheads="1"/>
            </p:cNvSpPr>
            <p:nvPr/>
          </p:nvSpPr>
          <p:spPr bwMode="auto">
            <a:xfrm>
              <a:off x="3153" y="1294"/>
              <a:ext cx="1092"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dirty="0">
                  <a:solidFill>
                    <a:srgbClr val="000000"/>
                  </a:solidFill>
                </a:rPr>
                <a:t>Prime Path Coverage</a:t>
              </a:r>
            </a:p>
            <a:p>
              <a:pPr algn="ctr" fontAlgn="base" latinLnBrk="0">
                <a:lnSpc>
                  <a:spcPct val="70000"/>
                </a:lnSpc>
                <a:spcBef>
                  <a:spcPct val="50000"/>
                </a:spcBef>
                <a:spcAft>
                  <a:spcPct val="0"/>
                </a:spcAft>
                <a:defRPr/>
              </a:pPr>
              <a:r>
                <a:rPr kumimoji="1" lang="en-US" altLang="ko-KR" sz="1400" i="1" dirty="0">
                  <a:solidFill>
                    <a:srgbClr val="000000"/>
                  </a:solidFill>
                </a:rPr>
                <a:t>PPC</a:t>
              </a:r>
            </a:p>
          </p:txBody>
        </p:sp>
        <p:sp>
          <p:nvSpPr>
            <p:cNvPr id="39" name="Line 30"/>
            <p:cNvSpPr>
              <a:spLocks noChangeShapeType="1"/>
            </p:cNvSpPr>
            <p:nvPr/>
          </p:nvSpPr>
          <p:spPr bwMode="auto">
            <a:xfrm>
              <a:off x="3233" y="1599"/>
              <a:ext cx="931"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9" name="Group 39"/>
          <p:cNvGrpSpPr>
            <a:grpSpLocks/>
          </p:cNvGrpSpPr>
          <p:nvPr/>
        </p:nvGrpSpPr>
        <p:grpSpPr bwMode="auto">
          <a:xfrm>
            <a:off x="4193123" y="2295536"/>
            <a:ext cx="1731937" cy="653733"/>
            <a:chOff x="3145" y="576"/>
            <a:chExt cx="1099" cy="584"/>
          </a:xfrm>
          <a:noFill/>
        </p:grpSpPr>
        <p:sp>
          <p:nvSpPr>
            <p:cNvPr id="36" name="Text Box 32"/>
            <p:cNvSpPr txBox="1">
              <a:spLocks noChangeArrowheads="1"/>
            </p:cNvSpPr>
            <p:nvPr/>
          </p:nvSpPr>
          <p:spPr bwMode="auto">
            <a:xfrm>
              <a:off x="3145" y="576"/>
              <a:ext cx="1099"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dirty="0">
                  <a:solidFill>
                    <a:srgbClr val="000000"/>
                  </a:solidFill>
                </a:rPr>
                <a:t>Complete Path Coverage</a:t>
              </a:r>
            </a:p>
            <a:p>
              <a:pPr algn="ctr" fontAlgn="base" latinLnBrk="0">
                <a:lnSpc>
                  <a:spcPct val="70000"/>
                </a:lnSpc>
                <a:spcBef>
                  <a:spcPct val="50000"/>
                </a:spcBef>
                <a:spcAft>
                  <a:spcPct val="0"/>
                </a:spcAft>
                <a:defRPr/>
              </a:pPr>
              <a:r>
                <a:rPr kumimoji="1" lang="en-US" altLang="ko-KR" sz="1400" i="1" dirty="0">
                  <a:solidFill>
                    <a:srgbClr val="000000"/>
                  </a:solidFill>
                </a:rPr>
                <a:t>CPC</a:t>
              </a:r>
            </a:p>
          </p:txBody>
        </p:sp>
        <p:sp>
          <p:nvSpPr>
            <p:cNvPr id="37" name="Line 33"/>
            <p:cNvSpPr>
              <a:spLocks noChangeShapeType="1"/>
            </p:cNvSpPr>
            <p:nvPr/>
          </p:nvSpPr>
          <p:spPr bwMode="auto">
            <a:xfrm>
              <a:off x="3225" y="899"/>
              <a:ext cx="938"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10" name="Group 40"/>
          <p:cNvGrpSpPr>
            <a:grpSpLocks/>
          </p:cNvGrpSpPr>
          <p:nvPr/>
        </p:nvGrpSpPr>
        <p:grpSpPr bwMode="auto">
          <a:xfrm>
            <a:off x="5225351" y="4404495"/>
            <a:ext cx="1845403" cy="653733"/>
            <a:chOff x="3708" y="3359"/>
            <a:chExt cx="1057" cy="584"/>
          </a:xfrm>
          <a:noFill/>
        </p:grpSpPr>
        <p:sp>
          <p:nvSpPr>
            <p:cNvPr id="34" name="Text Box 41"/>
            <p:cNvSpPr txBox="1">
              <a:spLocks noChangeArrowheads="1"/>
            </p:cNvSpPr>
            <p:nvPr/>
          </p:nvSpPr>
          <p:spPr bwMode="auto">
            <a:xfrm>
              <a:off x="3708" y="3359"/>
              <a:ext cx="1057"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a:solidFill>
                    <a:srgbClr val="000000"/>
                  </a:solidFill>
                </a:rPr>
                <a:t>Complete Round Trip Coverage</a:t>
              </a:r>
            </a:p>
            <a:p>
              <a:pPr algn="ctr" fontAlgn="base" latinLnBrk="0">
                <a:lnSpc>
                  <a:spcPct val="70000"/>
                </a:lnSpc>
                <a:spcBef>
                  <a:spcPct val="50000"/>
                </a:spcBef>
                <a:spcAft>
                  <a:spcPct val="0"/>
                </a:spcAft>
                <a:defRPr/>
              </a:pPr>
              <a:r>
                <a:rPr kumimoji="1" lang="en-US" altLang="ko-KR" sz="1400" i="1">
                  <a:solidFill>
                    <a:srgbClr val="000000"/>
                  </a:solidFill>
                </a:rPr>
                <a:t>CRTC</a:t>
              </a:r>
            </a:p>
          </p:txBody>
        </p:sp>
        <p:sp>
          <p:nvSpPr>
            <p:cNvPr id="35" name="Line 42"/>
            <p:cNvSpPr>
              <a:spLocks noChangeShapeType="1"/>
            </p:cNvSpPr>
            <p:nvPr/>
          </p:nvSpPr>
          <p:spPr bwMode="auto">
            <a:xfrm>
              <a:off x="3785" y="3682"/>
              <a:ext cx="902"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11" name="Group 43"/>
          <p:cNvGrpSpPr>
            <a:grpSpLocks/>
          </p:cNvGrpSpPr>
          <p:nvPr/>
        </p:nvGrpSpPr>
        <p:grpSpPr bwMode="auto">
          <a:xfrm>
            <a:off x="593720" y="3601882"/>
            <a:ext cx="1533371" cy="653733"/>
            <a:chOff x="2360" y="2012"/>
            <a:chExt cx="759" cy="584"/>
          </a:xfrm>
          <a:noFill/>
        </p:grpSpPr>
        <p:sp>
          <p:nvSpPr>
            <p:cNvPr id="32" name="Text Box 44"/>
            <p:cNvSpPr txBox="1">
              <a:spLocks noChangeArrowheads="1"/>
            </p:cNvSpPr>
            <p:nvPr/>
          </p:nvSpPr>
          <p:spPr bwMode="auto">
            <a:xfrm>
              <a:off x="2360" y="2012"/>
              <a:ext cx="759"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dirty="0">
                  <a:solidFill>
                    <a:srgbClr val="000000"/>
                  </a:solidFill>
                </a:rPr>
                <a:t>All-DU-Paths Coverage</a:t>
              </a:r>
            </a:p>
            <a:p>
              <a:pPr algn="ctr" fontAlgn="base" latinLnBrk="0">
                <a:lnSpc>
                  <a:spcPct val="70000"/>
                </a:lnSpc>
                <a:spcBef>
                  <a:spcPct val="50000"/>
                </a:spcBef>
                <a:spcAft>
                  <a:spcPct val="0"/>
                </a:spcAft>
                <a:defRPr/>
              </a:pPr>
              <a:r>
                <a:rPr kumimoji="1" lang="en-US" altLang="ko-KR" sz="1400" i="1" dirty="0">
                  <a:solidFill>
                    <a:srgbClr val="000000"/>
                  </a:solidFill>
                </a:rPr>
                <a:t>ADUP</a:t>
              </a:r>
            </a:p>
          </p:txBody>
        </p:sp>
        <p:sp>
          <p:nvSpPr>
            <p:cNvPr id="33" name="Line 45"/>
            <p:cNvSpPr>
              <a:spLocks noChangeShapeType="1"/>
            </p:cNvSpPr>
            <p:nvPr/>
          </p:nvSpPr>
          <p:spPr bwMode="auto">
            <a:xfrm>
              <a:off x="2415" y="2335"/>
              <a:ext cx="648"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12" name="Group 46"/>
          <p:cNvGrpSpPr>
            <a:grpSpLocks/>
          </p:cNvGrpSpPr>
          <p:nvPr/>
        </p:nvGrpSpPr>
        <p:grpSpPr bwMode="auto">
          <a:xfrm>
            <a:off x="595296" y="4404495"/>
            <a:ext cx="1533371" cy="653733"/>
            <a:chOff x="2360" y="2012"/>
            <a:chExt cx="759" cy="584"/>
          </a:xfrm>
          <a:noFill/>
        </p:grpSpPr>
        <p:sp>
          <p:nvSpPr>
            <p:cNvPr id="30" name="Text Box 47"/>
            <p:cNvSpPr txBox="1">
              <a:spLocks noChangeArrowheads="1"/>
            </p:cNvSpPr>
            <p:nvPr/>
          </p:nvSpPr>
          <p:spPr bwMode="auto">
            <a:xfrm>
              <a:off x="2360" y="2012"/>
              <a:ext cx="759"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a:solidFill>
                    <a:srgbClr val="000000"/>
                  </a:solidFill>
                </a:rPr>
                <a:t>All-uses Coverage</a:t>
              </a:r>
            </a:p>
            <a:p>
              <a:pPr algn="ctr" fontAlgn="base" latinLnBrk="0">
                <a:lnSpc>
                  <a:spcPct val="70000"/>
                </a:lnSpc>
                <a:spcBef>
                  <a:spcPct val="50000"/>
                </a:spcBef>
                <a:spcAft>
                  <a:spcPct val="0"/>
                </a:spcAft>
                <a:defRPr/>
              </a:pPr>
              <a:r>
                <a:rPr kumimoji="1" lang="en-US" altLang="ko-KR" sz="1400" i="1">
                  <a:solidFill>
                    <a:srgbClr val="000000"/>
                  </a:solidFill>
                </a:rPr>
                <a:t>AUC</a:t>
              </a:r>
            </a:p>
          </p:txBody>
        </p:sp>
        <p:sp>
          <p:nvSpPr>
            <p:cNvPr id="31" name="Line 48"/>
            <p:cNvSpPr>
              <a:spLocks noChangeShapeType="1"/>
            </p:cNvSpPr>
            <p:nvPr/>
          </p:nvSpPr>
          <p:spPr bwMode="auto">
            <a:xfrm>
              <a:off x="2415" y="2308"/>
              <a:ext cx="648"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grpSp>
        <p:nvGrpSpPr>
          <p:cNvPr id="13" name="Group 49"/>
          <p:cNvGrpSpPr>
            <a:grpSpLocks/>
          </p:cNvGrpSpPr>
          <p:nvPr/>
        </p:nvGrpSpPr>
        <p:grpSpPr bwMode="auto">
          <a:xfrm>
            <a:off x="595296" y="5205989"/>
            <a:ext cx="1533371" cy="653733"/>
            <a:chOff x="2360" y="2012"/>
            <a:chExt cx="759" cy="584"/>
          </a:xfrm>
          <a:noFill/>
        </p:grpSpPr>
        <p:sp>
          <p:nvSpPr>
            <p:cNvPr id="28" name="Text Box 50"/>
            <p:cNvSpPr txBox="1">
              <a:spLocks noChangeArrowheads="1"/>
            </p:cNvSpPr>
            <p:nvPr/>
          </p:nvSpPr>
          <p:spPr bwMode="auto">
            <a:xfrm>
              <a:off x="2360" y="2012"/>
              <a:ext cx="759" cy="584"/>
            </a:xfrm>
            <a:prstGeom prst="rect">
              <a:avLst/>
            </a:prstGeom>
            <a:grpFill/>
            <a:ln w="12700">
              <a:solidFill>
                <a:srgbClr val="000000"/>
              </a:solidFill>
              <a:miter lim="800000"/>
              <a:headEnd type="none" w="sm" len="sm"/>
              <a:tailEnd type="none" w="sm" len="sm"/>
            </a:ln>
          </p:spPr>
          <p:txBody>
            <a:bodyPr>
              <a:spAutoFit/>
            </a:bodyPr>
            <a:lstStyle/>
            <a:p>
              <a:pPr algn="ctr" fontAlgn="base" latinLnBrk="0">
                <a:lnSpc>
                  <a:spcPct val="70000"/>
                </a:lnSpc>
                <a:spcBef>
                  <a:spcPct val="50000"/>
                </a:spcBef>
                <a:spcAft>
                  <a:spcPct val="0"/>
                </a:spcAft>
                <a:defRPr/>
              </a:pPr>
              <a:r>
                <a:rPr kumimoji="1" lang="en-US" altLang="ko-KR" sz="1400" i="1">
                  <a:solidFill>
                    <a:srgbClr val="000000"/>
                  </a:solidFill>
                </a:rPr>
                <a:t>All-defs Coverage</a:t>
              </a:r>
            </a:p>
            <a:p>
              <a:pPr algn="ctr" fontAlgn="base" latinLnBrk="0">
                <a:lnSpc>
                  <a:spcPct val="70000"/>
                </a:lnSpc>
                <a:spcBef>
                  <a:spcPct val="50000"/>
                </a:spcBef>
                <a:spcAft>
                  <a:spcPct val="0"/>
                </a:spcAft>
                <a:defRPr/>
              </a:pPr>
              <a:r>
                <a:rPr kumimoji="1" lang="en-US" altLang="ko-KR" sz="1400" i="1">
                  <a:solidFill>
                    <a:srgbClr val="000000"/>
                  </a:solidFill>
                </a:rPr>
                <a:t>ADC</a:t>
              </a:r>
            </a:p>
          </p:txBody>
        </p:sp>
        <p:sp>
          <p:nvSpPr>
            <p:cNvPr id="29" name="Line 51"/>
            <p:cNvSpPr>
              <a:spLocks noChangeShapeType="1"/>
            </p:cNvSpPr>
            <p:nvPr/>
          </p:nvSpPr>
          <p:spPr bwMode="auto">
            <a:xfrm>
              <a:off x="2415" y="2335"/>
              <a:ext cx="648" cy="0"/>
            </a:xfrm>
            <a:prstGeom prst="line">
              <a:avLst/>
            </a:prstGeom>
            <a:grpFill/>
            <a:ln w="19050">
              <a:solidFill>
                <a:srgbClr val="000000"/>
              </a:solidFill>
              <a:round/>
              <a:headEnd type="none" w="sm" len="sm"/>
              <a:tailEnd type="none" w="sm" len="sm"/>
            </a:ln>
          </p:spPr>
          <p:txBody>
            <a:bodyPr/>
            <a:lstStyle/>
            <a:p>
              <a:pPr algn="ctr" fontAlgn="base" latinLnBrk="0">
                <a:spcBef>
                  <a:spcPct val="0"/>
                </a:spcBef>
                <a:spcAft>
                  <a:spcPct val="0"/>
                </a:spcAft>
                <a:defRPr/>
              </a:pPr>
              <a:endParaRPr kumimoji="1" lang="ko-KR" altLang="en-US" sz="1400" i="1">
                <a:solidFill>
                  <a:srgbClr val="660066"/>
                </a:solidFill>
                <a:ea typeface="돋움" pitchFamily="50" charset="-127"/>
              </a:endParaRPr>
            </a:p>
          </p:txBody>
        </p:sp>
      </p:grpSp>
      <p:sp>
        <p:nvSpPr>
          <p:cNvPr id="6158" name="Line 53"/>
          <p:cNvSpPr>
            <a:spLocks noChangeShapeType="1"/>
          </p:cNvSpPr>
          <p:nvPr/>
        </p:nvSpPr>
        <p:spPr bwMode="auto">
          <a:xfrm>
            <a:off x="6148388" y="4978400"/>
            <a:ext cx="0" cy="22383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59" name="Line 54"/>
          <p:cNvSpPr>
            <a:spLocks noChangeShapeType="1"/>
          </p:cNvSpPr>
          <p:nvPr/>
        </p:nvSpPr>
        <p:spPr bwMode="auto">
          <a:xfrm>
            <a:off x="3586163" y="5276850"/>
            <a:ext cx="0" cy="22383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60" name="Line 55"/>
          <p:cNvSpPr>
            <a:spLocks noChangeShapeType="1"/>
          </p:cNvSpPr>
          <p:nvPr/>
        </p:nvSpPr>
        <p:spPr bwMode="auto">
          <a:xfrm>
            <a:off x="3586163" y="4476750"/>
            <a:ext cx="0" cy="22383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61" name="Line 56"/>
          <p:cNvSpPr>
            <a:spLocks noChangeShapeType="1"/>
          </p:cNvSpPr>
          <p:nvPr/>
        </p:nvSpPr>
        <p:spPr bwMode="auto">
          <a:xfrm>
            <a:off x="1360488" y="4178300"/>
            <a:ext cx="0" cy="223838"/>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62" name="Line 57"/>
          <p:cNvSpPr>
            <a:spLocks noChangeShapeType="1"/>
          </p:cNvSpPr>
          <p:nvPr/>
        </p:nvSpPr>
        <p:spPr bwMode="auto">
          <a:xfrm>
            <a:off x="5057775" y="2868613"/>
            <a:ext cx="0" cy="223837"/>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63" name="Line 58"/>
          <p:cNvSpPr>
            <a:spLocks noChangeShapeType="1"/>
          </p:cNvSpPr>
          <p:nvPr/>
        </p:nvSpPr>
        <p:spPr bwMode="auto">
          <a:xfrm>
            <a:off x="1360488" y="4973638"/>
            <a:ext cx="0" cy="223837"/>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cxnSp>
        <p:nvCxnSpPr>
          <p:cNvPr id="6164" name="AutoShape 59"/>
          <p:cNvCxnSpPr>
            <a:cxnSpLocks noChangeShapeType="1"/>
          </p:cNvCxnSpPr>
          <p:nvPr/>
        </p:nvCxnSpPr>
        <p:spPr bwMode="auto">
          <a:xfrm rot="5400000" flipH="1" flipV="1">
            <a:off x="2409825" y="4025901"/>
            <a:ext cx="282575" cy="1619250"/>
          </a:xfrm>
          <a:prstGeom prst="curvedConnector5">
            <a:avLst>
              <a:gd name="adj1" fmla="val -56745"/>
              <a:gd name="adj2" fmla="val 50051"/>
              <a:gd name="adj3" fmla="val 157144"/>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165" name="AutoShape 64"/>
          <p:cNvCxnSpPr>
            <a:cxnSpLocks noChangeShapeType="1"/>
          </p:cNvCxnSpPr>
          <p:nvPr/>
        </p:nvCxnSpPr>
        <p:spPr bwMode="auto">
          <a:xfrm rot="16200000" flipV="1">
            <a:off x="3047206" y="2291557"/>
            <a:ext cx="66675" cy="2700338"/>
          </a:xfrm>
          <a:prstGeom prst="curvedConnector5">
            <a:avLst>
              <a:gd name="adj1" fmla="val -106667"/>
              <a:gd name="adj2" fmla="val 46556"/>
              <a:gd name="adj3" fmla="val 706667"/>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sp>
        <p:nvSpPr>
          <p:cNvPr id="6166" name="Line 66"/>
          <p:cNvSpPr>
            <a:spLocks noChangeShapeType="1"/>
          </p:cNvSpPr>
          <p:nvPr/>
        </p:nvSpPr>
        <p:spPr bwMode="auto">
          <a:xfrm flipH="1">
            <a:off x="3987800" y="3679825"/>
            <a:ext cx="638175" cy="21590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67" name="Line 68"/>
          <p:cNvSpPr>
            <a:spLocks noChangeShapeType="1"/>
          </p:cNvSpPr>
          <p:nvPr/>
        </p:nvSpPr>
        <p:spPr bwMode="auto">
          <a:xfrm>
            <a:off x="5522913" y="3679825"/>
            <a:ext cx="650875" cy="71755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68" name="Text Box 32"/>
          <p:cNvSpPr txBox="1">
            <a:spLocks noChangeArrowheads="1"/>
          </p:cNvSpPr>
          <p:nvPr/>
        </p:nvSpPr>
        <p:spPr bwMode="auto">
          <a:xfrm>
            <a:off x="4219575" y="1428750"/>
            <a:ext cx="1731963" cy="652463"/>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i="1">
                <a:solidFill>
                  <a:srgbClr val="660066"/>
                </a:solidFill>
                <a:latin typeface="Arial" charset="0"/>
                <a:ea typeface="돋움" pitchFamily="50" charset="-127"/>
              </a:defRPr>
            </a:lvl1pPr>
            <a:lvl2pPr marL="742950" indent="-285750" eaLnBrk="0" hangingPunct="0">
              <a:defRPr kumimoji="1" i="1">
                <a:solidFill>
                  <a:srgbClr val="660066"/>
                </a:solidFill>
                <a:latin typeface="Arial" charset="0"/>
                <a:ea typeface="돋움" pitchFamily="50" charset="-127"/>
              </a:defRPr>
            </a:lvl2pPr>
            <a:lvl3pPr marL="1143000" indent="-228600" eaLnBrk="0" hangingPunct="0">
              <a:defRPr kumimoji="1" i="1">
                <a:solidFill>
                  <a:srgbClr val="660066"/>
                </a:solidFill>
                <a:latin typeface="Arial" charset="0"/>
                <a:ea typeface="돋움" pitchFamily="50" charset="-127"/>
              </a:defRPr>
            </a:lvl3pPr>
            <a:lvl4pPr marL="1600200" indent="-228600" eaLnBrk="0" hangingPunct="0">
              <a:defRPr kumimoji="1" i="1">
                <a:solidFill>
                  <a:srgbClr val="660066"/>
                </a:solidFill>
                <a:latin typeface="Arial" charset="0"/>
                <a:ea typeface="돋움" pitchFamily="50" charset="-127"/>
              </a:defRPr>
            </a:lvl4pPr>
            <a:lvl5pPr marL="2057400" indent="-228600" eaLnBrk="0" hangingPunct="0">
              <a:defRPr kumimoji="1" i="1">
                <a:solidFill>
                  <a:srgbClr val="660066"/>
                </a:solidFill>
                <a:latin typeface="Arial" charset="0"/>
                <a:ea typeface="돋움" pitchFamily="50" charset="-127"/>
              </a:defRPr>
            </a:lvl5pPr>
            <a:lvl6pPr marL="2514600" indent="-228600" algn="ctr"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lnSpc>
                <a:spcPct val="70000"/>
              </a:lnSpc>
              <a:spcBef>
                <a:spcPct val="50000"/>
              </a:spcBef>
              <a:spcAft>
                <a:spcPct val="0"/>
              </a:spcAft>
            </a:pPr>
            <a:r>
              <a:rPr lang="en-US" altLang="ko-KR" sz="1400">
                <a:solidFill>
                  <a:srgbClr val="000000"/>
                </a:solidFill>
                <a:ea typeface="굴림" charset="-127"/>
              </a:rPr>
              <a:t>Complete Value Coverage</a:t>
            </a:r>
          </a:p>
          <a:p>
            <a:pPr algn="ctr" eaLnBrk="1" fontAlgn="base" latinLnBrk="0" hangingPunct="1">
              <a:lnSpc>
                <a:spcPct val="70000"/>
              </a:lnSpc>
              <a:spcBef>
                <a:spcPct val="50000"/>
              </a:spcBef>
              <a:spcAft>
                <a:spcPct val="0"/>
              </a:spcAft>
            </a:pPr>
            <a:r>
              <a:rPr lang="en-US" altLang="ko-KR" sz="1400">
                <a:solidFill>
                  <a:srgbClr val="000000"/>
                </a:solidFill>
                <a:ea typeface="굴림" charset="-127"/>
              </a:rPr>
              <a:t>CVC</a:t>
            </a:r>
          </a:p>
        </p:txBody>
      </p:sp>
      <p:sp>
        <p:nvSpPr>
          <p:cNvPr id="6169" name="Line 33"/>
          <p:cNvSpPr>
            <a:spLocks noChangeShapeType="1"/>
          </p:cNvSpPr>
          <p:nvPr/>
        </p:nvSpPr>
        <p:spPr bwMode="auto">
          <a:xfrm>
            <a:off x="4325938" y="1785938"/>
            <a:ext cx="1477962" cy="0"/>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70" name="Line 57"/>
          <p:cNvSpPr>
            <a:spLocks noChangeShapeType="1"/>
          </p:cNvSpPr>
          <p:nvPr/>
        </p:nvSpPr>
        <p:spPr bwMode="auto">
          <a:xfrm>
            <a:off x="5022850" y="2081213"/>
            <a:ext cx="0" cy="223837"/>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ctr" fontAlgn="base" latinLnBrk="0">
              <a:spcBef>
                <a:spcPct val="0"/>
              </a:spcBef>
              <a:spcAft>
                <a:spcPct val="0"/>
              </a:spcAft>
            </a:pPr>
            <a:endParaRPr kumimoji="1" lang="ko-KR" altLang="en-US" i="1">
              <a:solidFill>
                <a:srgbClr val="660066"/>
              </a:solidFill>
              <a:ea typeface="돋움" pitchFamily="50" charset="-127"/>
            </a:endParaRPr>
          </a:p>
        </p:txBody>
      </p:sp>
      <p:sp>
        <p:nvSpPr>
          <p:cNvPr id="6171" name="TextBox 52"/>
          <p:cNvSpPr txBox="1">
            <a:spLocks noChangeArrowheads="1"/>
          </p:cNvSpPr>
          <p:nvPr/>
        </p:nvSpPr>
        <p:spPr bwMode="auto">
          <a:xfrm>
            <a:off x="6089650" y="1643063"/>
            <a:ext cx="242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i="1">
                <a:solidFill>
                  <a:srgbClr val="660066"/>
                </a:solidFill>
                <a:latin typeface="Arial" charset="0"/>
                <a:ea typeface="돋움" pitchFamily="50" charset="-127"/>
              </a:defRPr>
            </a:lvl1pPr>
            <a:lvl2pPr marL="742950" indent="-285750" eaLnBrk="0" hangingPunct="0">
              <a:defRPr kumimoji="1" i="1">
                <a:solidFill>
                  <a:srgbClr val="660066"/>
                </a:solidFill>
                <a:latin typeface="Arial" charset="0"/>
                <a:ea typeface="돋움" pitchFamily="50" charset="-127"/>
              </a:defRPr>
            </a:lvl2pPr>
            <a:lvl3pPr marL="1143000" indent="-228600" eaLnBrk="0" hangingPunct="0">
              <a:defRPr kumimoji="1" i="1">
                <a:solidFill>
                  <a:srgbClr val="660066"/>
                </a:solidFill>
                <a:latin typeface="Arial" charset="0"/>
                <a:ea typeface="돋움" pitchFamily="50" charset="-127"/>
              </a:defRPr>
            </a:lvl3pPr>
            <a:lvl4pPr marL="1600200" indent="-228600" eaLnBrk="0" hangingPunct="0">
              <a:defRPr kumimoji="1" i="1">
                <a:solidFill>
                  <a:srgbClr val="660066"/>
                </a:solidFill>
                <a:latin typeface="Arial" charset="0"/>
                <a:ea typeface="돋움" pitchFamily="50" charset="-127"/>
              </a:defRPr>
            </a:lvl4pPr>
            <a:lvl5pPr marL="2057400" indent="-228600" eaLnBrk="0" hangingPunct="0">
              <a:defRPr kumimoji="1" i="1">
                <a:solidFill>
                  <a:srgbClr val="660066"/>
                </a:solidFill>
                <a:latin typeface="Arial" charset="0"/>
                <a:ea typeface="돋움" pitchFamily="50" charset="-127"/>
              </a:defRPr>
            </a:lvl5pPr>
            <a:lvl6pPr marL="2514600" indent="-228600" algn="ctr"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a:solidFill>
                  <a:srgbClr val="FF0000"/>
                </a:solidFill>
              </a:rPr>
              <a:t>(SW) Model checking</a:t>
            </a:r>
          </a:p>
        </p:txBody>
      </p:sp>
      <p:sp>
        <p:nvSpPr>
          <p:cNvPr id="6172" name="TextBox 53"/>
          <p:cNvSpPr txBox="1">
            <a:spLocks noChangeArrowheads="1"/>
          </p:cNvSpPr>
          <p:nvPr/>
        </p:nvSpPr>
        <p:spPr bwMode="auto">
          <a:xfrm>
            <a:off x="6143625" y="2416175"/>
            <a:ext cx="186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i="1">
                <a:solidFill>
                  <a:srgbClr val="660066"/>
                </a:solidFill>
                <a:latin typeface="Arial" charset="0"/>
                <a:ea typeface="돋움" pitchFamily="50" charset="-127"/>
              </a:defRPr>
            </a:lvl1pPr>
            <a:lvl2pPr marL="742950" indent="-285750" eaLnBrk="0" hangingPunct="0">
              <a:defRPr kumimoji="1" i="1">
                <a:solidFill>
                  <a:srgbClr val="660066"/>
                </a:solidFill>
                <a:latin typeface="Arial" charset="0"/>
                <a:ea typeface="돋움" pitchFamily="50" charset="-127"/>
              </a:defRPr>
            </a:lvl2pPr>
            <a:lvl3pPr marL="1143000" indent="-228600" eaLnBrk="0" hangingPunct="0">
              <a:defRPr kumimoji="1" i="1">
                <a:solidFill>
                  <a:srgbClr val="660066"/>
                </a:solidFill>
                <a:latin typeface="Arial" charset="0"/>
                <a:ea typeface="돋움" pitchFamily="50" charset="-127"/>
              </a:defRPr>
            </a:lvl3pPr>
            <a:lvl4pPr marL="1600200" indent="-228600" eaLnBrk="0" hangingPunct="0">
              <a:defRPr kumimoji="1" i="1">
                <a:solidFill>
                  <a:srgbClr val="660066"/>
                </a:solidFill>
                <a:latin typeface="Arial" charset="0"/>
                <a:ea typeface="돋움" pitchFamily="50" charset="-127"/>
              </a:defRPr>
            </a:lvl4pPr>
            <a:lvl5pPr marL="2057400" indent="-228600" eaLnBrk="0" hangingPunct="0">
              <a:defRPr kumimoji="1" i="1">
                <a:solidFill>
                  <a:srgbClr val="660066"/>
                </a:solidFill>
                <a:latin typeface="Arial" charset="0"/>
                <a:ea typeface="돋움" pitchFamily="50" charset="-127"/>
              </a:defRPr>
            </a:lvl5pPr>
            <a:lvl6pPr marL="2514600" indent="-228600" algn="ctr" eaLnBrk="0" fontAlgn="base" hangingPunct="0">
              <a:spcBef>
                <a:spcPct val="0"/>
              </a:spcBef>
              <a:spcAft>
                <a:spcPct val="0"/>
              </a:spcAft>
              <a:defRPr kumimoji="1" i="1">
                <a:solidFill>
                  <a:srgbClr val="660066"/>
                </a:solidFill>
                <a:latin typeface="Arial" charset="0"/>
                <a:ea typeface="돋움" pitchFamily="50" charset="-127"/>
              </a:defRPr>
            </a:lvl6pPr>
            <a:lvl7pPr marL="2971800" indent="-228600" algn="ctr" eaLnBrk="0" fontAlgn="base" hangingPunct="0">
              <a:spcBef>
                <a:spcPct val="0"/>
              </a:spcBef>
              <a:spcAft>
                <a:spcPct val="0"/>
              </a:spcAft>
              <a:defRPr kumimoji="1" i="1">
                <a:solidFill>
                  <a:srgbClr val="660066"/>
                </a:solidFill>
                <a:latin typeface="Arial" charset="0"/>
                <a:ea typeface="돋움" pitchFamily="50" charset="-127"/>
              </a:defRPr>
            </a:lvl7pPr>
            <a:lvl8pPr marL="3429000" indent="-228600" algn="ctr" eaLnBrk="0" fontAlgn="base" hangingPunct="0">
              <a:spcBef>
                <a:spcPct val="0"/>
              </a:spcBef>
              <a:spcAft>
                <a:spcPct val="0"/>
              </a:spcAft>
              <a:defRPr kumimoji="1" i="1">
                <a:solidFill>
                  <a:srgbClr val="660066"/>
                </a:solidFill>
                <a:latin typeface="Arial" charset="0"/>
                <a:ea typeface="돋움" pitchFamily="50" charset="-127"/>
              </a:defRPr>
            </a:lvl8pPr>
            <a:lvl9pPr marL="3886200" indent="-228600" algn="ctr" eaLnBrk="0" fontAlgn="base" hangingPunct="0">
              <a:spcBef>
                <a:spcPct val="0"/>
              </a:spcBef>
              <a:spcAft>
                <a:spcPct val="0"/>
              </a:spcAft>
              <a:defRPr kumimoji="1" i="1">
                <a:solidFill>
                  <a:srgbClr val="660066"/>
                </a:solidFill>
                <a:latin typeface="Arial" charset="0"/>
                <a:ea typeface="돋움" pitchFamily="50" charset="-127"/>
              </a:defRPr>
            </a:lvl9pPr>
          </a:lstStyle>
          <a:p>
            <a:pPr algn="ctr" eaLnBrk="1" fontAlgn="base" latinLnBrk="0" hangingPunct="1">
              <a:spcBef>
                <a:spcPct val="0"/>
              </a:spcBef>
              <a:spcAft>
                <a:spcPct val="0"/>
              </a:spcAft>
            </a:pPr>
            <a:r>
              <a:rPr lang="en-US" altLang="ko-KR">
                <a:solidFill>
                  <a:srgbClr val="FF0000"/>
                </a:solidFill>
              </a:rPr>
              <a:t>Concolic testing</a:t>
            </a:r>
          </a:p>
        </p:txBody>
      </p:sp>
    </p:spTree>
    <p:extLst>
      <p:ext uri="{BB962C8B-B14F-4D97-AF65-F5344CB8AC3E}">
        <p14:creationId xmlns:p14="http://schemas.microsoft.com/office/powerpoint/2010/main" val="60563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ture">
      <a:majorFont>
        <a:latin typeface="Arial"/>
        <a:ea typeface="맑은 고딕"/>
        <a:cs typeface=""/>
      </a:majorFont>
      <a:minorFont>
        <a:latin typeface="Times New Roman"/>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resentation">
  <a:themeElements>
    <a:clrScheme name="1_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resentation">
      <a:majorFont>
        <a:latin typeface="Arial"/>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ctr" defTabSz="762000" rtl="0" eaLnBrk="1" fontAlgn="base" latinLnBrk="0" hangingPunct="1">
          <a:lnSpc>
            <a:spcPct val="100000"/>
          </a:lnSpc>
          <a:spcBef>
            <a:spcPct val="0"/>
          </a:spcBef>
          <a:spcAft>
            <a:spcPct val="0"/>
          </a:spcAft>
          <a:buClrTx/>
          <a:buSzTx/>
          <a:buFontTx/>
          <a:buNone/>
          <a:tabLst/>
          <a:defRPr kumimoji="1" lang="en-US" sz="1800" b="0" i="1" u="none" strike="noStrike" cap="none" normalizeH="0" baseline="0" smtClean="0">
            <a:ln>
              <a:noFill/>
            </a:ln>
            <a:solidFill>
              <a:srgbClr val="660066"/>
            </a:solidFill>
            <a:effectLst/>
            <a:latin typeface="Arial" charset="0"/>
            <a:ea typeface="돋움" pitchFamily="50" charset="-127"/>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ctr" defTabSz="762000" rtl="0" eaLnBrk="1" fontAlgn="base" latinLnBrk="0" hangingPunct="1">
          <a:lnSpc>
            <a:spcPct val="100000"/>
          </a:lnSpc>
          <a:spcBef>
            <a:spcPct val="0"/>
          </a:spcBef>
          <a:spcAft>
            <a:spcPct val="0"/>
          </a:spcAft>
          <a:buClrTx/>
          <a:buSzTx/>
          <a:buFontTx/>
          <a:buNone/>
          <a:tabLst/>
          <a:defRPr kumimoji="1" lang="en-US" sz="1800" b="0" i="1" u="none" strike="noStrike" cap="none" normalizeH="0" baseline="0" smtClean="0">
            <a:ln>
              <a:noFill/>
            </a:ln>
            <a:solidFill>
              <a:srgbClr val="660066"/>
            </a:solidFill>
            <a:effectLst/>
            <a:latin typeface="Arial" charset="0"/>
            <a:ea typeface="돋움" pitchFamily="50" charset="-127"/>
          </a:defRPr>
        </a:defPPr>
      </a:lstStyle>
    </a:lnDef>
  </a:objectDefaults>
  <a:extraClrSchemeLst>
    <a:extraClrScheme>
      <a:clrScheme name="1_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resentation">
  <a:themeElements>
    <a:clrScheme name="1_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resentation">
      <a:majorFont>
        <a:latin typeface="Arial"/>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ctr" defTabSz="762000" rtl="0" eaLnBrk="1" fontAlgn="base" latinLnBrk="0" hangingPunct="1">
          <a:lnSpc>
            <a:spcPct val="100000"/>
          </a:lnSpc>
          <a:spcBef>
            <a:spcPct val="0"/>
          </a:spcBef>
          <a:spcAft>
            <a:spcPct val="0"/>
          </a:spcAft>
          <a:buClrTx/>
          <a:buSzTx/>
          <a:buFontTx/>
          <a:buNone/>
          <a:tabLst/>
          <a:defRPr kumimoji="1" lang="en-US" sz="1800" b="0" i="1" u="none" strike="noStrike" cap="none" normalizeH="0" baseline="0" smtClean="0">
            <a:ln>
              <a:noFill/>
            </a:ln>
            <a:solidFill>
              <a:srgbClr val="660066"/>
            </a:solidFill>
            <a:effectLst/>
            <a:latin typeface="Arial" charset="0"/>
            <a:ea typeface="돋움" pitchFamily="50" charset="-127"/>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ctr" defTabSz="762000" rtl="0" eaLnBrk="1" fontAlgn="base" latinLnBrk="0" hangingPunct="1">
          <a:lnSpc>
            <a:spcPct val="100000"/>
          </a:lnSpc>
          <a:spcBef>
            <a:spcPct val="0"/>
          </a:spcBef>
          <a:spcAft>
            <a:spcPct val="0"/>
          </a:spcAft>
          <a:buClrTx/>
          <a:buSzTx/>
          <a:buFontTx/>
          <a:buNone/>
          <a:tabLst/>
          <a:defRPr kumimoji="1" lang="en-US" sz="1800" b="0" i="1" u="none" strike="noStrike" cap="none" normalizeH="0" baseline="0" smtClean="0">
            <a:ln>
              <a:noFill/>
            </a:ln>
            <a:solidFill>
              <a:srgbClr val="660066"/>
            </a:solidFill>
            <a:effectLst/>
            <a:latin typeface="Arial" charset="0"/>
            <a:ea typeface="돋움" pitchFamily="50" charset="-127"/>
          </a:defRPr>
        </a:defPPr>
      </a:lstStyle>
    </a:lnDef>
  </a:objectDefaults>
  <a:extraClrSchemeLst>
    <a:extraClrScheme>
      <a:clrScheme name="1_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3387</TotalTime>
  <Words>650</Words>
  <Application>Microsoft Office PowerPoint</Application>
  <PresentationFormat>화면 슬라이드 쇼(4:3)</PresentationFormat>
  <Paragraphs>175</Paragraphs>
  <Slides>8</Slides>
  <Notes>4</Notes>
  <HiddenSlides>0</HiddenSlides>
  <MMClips>0</MMClips>
  <ScaleCrop>false</ScaleCrop>
  <HeadingPairs>
    <vt:vector size="6" baseType="variant">
      <vt:variant>
        <vt:lpstr>사용한 글꼴</vt:lpstr>
      </vt:variant>
      <vt:variant>
        <vt:i4>8</vt:i4>
      </vt:variant>
      <vt:variant>
        <vt:lpstr>테마</vt:lpstr>
      </vt:variant>
      <vt:variant>
        <vt:i4>7</vt:i4>
      </vt:variant>
      <vt:variant>
        <vt:lpstr>슬라이드 제목</vt:lpstr>
      </vt:variant>
      <vt:variant>
        <vt:i4>8</vt:i4>
      </vt:variant>
    </vt:vector>
  </HeadingPairs>
  <TitlesOfParts>
    <vt:vector size="23" baseType="lpstr">
      <vt:lpstr>굴림</vt:lpstr>
      <vt:lpstr>돋움</vt:lpstr>
      <vt:lpstr>맑은 고딕</vt:lpstr>
      <vt:lpstr>Arial</vt:lpstr>
      <vt:lpstr>Calibri</vt:lpstr>
      <vt:lpstr>Microsoft Sans Serif</vt:lpstr>
      <vt:lpstr>Symbol</vt:lpstr>
      <vt:lpstr>Times New Roman</vt:lpstr>
      <vt:lpstr>Office Theme</vt:lpstr>
      <vt:lpstr>1_Office 테마</vt:lpstr>
      <vt:lpstr>5_Office 테마</vt:lpstr>
      <vt:lpstr>Office 테마</vt:lpstr>
      <vt:lpstr>1_presentation</vt:lpstr>
      <vt:lpstr>2_presentation</vt:lpstr>
      <vt:lpstr>12_Office 테마</vt:lpstr>
      <vt:lpstr>Concurrency Analysis for  Correct Concurrent Programs:  Fight Complexity Systematically and Efficiently</vt:lpstr>
      <vt:lpstr>Motivation for Concurrency Analysis</vt:lpstr>
      <vt:lpstr>Concurrent Programming is Error-prone</vt:lpstr>
      <vt:lpstr>Concurrency</vt:lpstr>
      <vt:lpstr>PowerPoint 프레젠테이션</vt:lpstr>
      <vt:lpstr>Operational Semantics of Software </vt:lpstr>
      <vt:lpstr>Model Checker Analyzes All Possible Scheduling</vt:lpstr>
      <vt:lpstr>Hierarchy of SW Coverage Criteria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jhuh</dc:creator>
  <cp:lastModifiedBy>Moonzoo Kim</cp:lastModifiedBy>
  <cp:revision>425</cp:revision>
  <dcterms:created xsi:type="dcterms:W3CDTF">2009-02-01T06:54:56Z</dcterms:created>
  <dcterms:modified xsi:type="dcterms:W3CDTF">2014-04-27T12:41:38Z</dcterms:modified>
</cp:coreProperties>
</file>