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8"/>
  </p:notesMasterIdLst>
  <p:sldIdLst>
    <p:sldId id="256" r:id="rId3"/>
    <p:sldId id="257" r:id="rId4"/>
    <p:sldId id="258" r:id="rId5"/>
    <p:sldId id="259" r:id="rId6"/>
    <p:sldId id="263" r:id="rId7"/>
    <p:sldId id="262" r:id="rId8"/>
    <p:sldId id="284" r:id="rId9"/>
    <p:sldId id="266" r:id="rId10"/>
    <p:sldId id="265" r:id="rId11"/>
    <p:sldId id="296" r:id="rId12"/>
    <p:sldId id="268" r:id="rId13"/>
    <p:sldId id="260" r:id="rId14"/>
    <p:sldId id="267" r:id="rId15"/>
    <p:sldId id="270" r:id="rId16"/>
    <p:sldId id="271" r:id="rId17"/>
    <p:sldId id="275" r:id="rId18"/>
    <p:sldId id="294" r:id="rId19"/>
    <p:sldId id="273" r:id="rId20"/>
    <p:sldId id="274" r:id="rId21"/>
    <p:sldId id="297" r:id="rId22"/>
    <p:sldId id="272" r:id="rId23"/>
    <p:sldId id="276" r:id="rId24"/>
    <p:sldId id="277" r:id="rId25"/>
    <p:sldId id="287" r:id="rId26"/>
    <p:sldId id="286" r:id="rId27"/>
    <p:sldId id="279" r:id="rId28"/>
    <p:sldId id="280" r:id="rId29"/>
    <p:sldId id="290" r:id="rId30"/>
    <p:sldId id="291" r:id="rId31"/>
    <p:sldId id="282" r:id="rId32"/>
    <p:sldId id="292" r:id="rId33"/>
    <p:sldId id="281" r:id="rId34"/>
    <p:sldId id="283" r:id="rId35"/>
    <p:sldId id="293" r:id="rId36"/>
    <p:sldId id="295" r:id="rId37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546" autoAdjust="0"/>
  </p:normalViewPr>
  <p:slideViewPr>
    <p:cSldViewPr showGuides="1">
      <p:cViewPr varScale="1">
        <p:scale>
          <a:sx n="169" d="100"/>
          <a:sy n="169" d="100"/>
        </p:scale>
        <p:origin x="-1512" y="-102"/>
      </p:cViewPr>
      <p:guideLst>
        <p:guide orient="horz" pos="2160"/>
        <p:guide pos="2880"/>
        <p:guide pos="3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786" cy="496967"/>
          </a:xfrm>
          <a:prstGeom prst="rect">
            <a:avLst/>
          </a:prstGeom>
        </p:spPr>
        <p:txBody>
          <a:bodyPr vert="horz" lIns="91486" tIns="45742" rIns="91486" bIns="45742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40" y="1"/>
            <a:ext cx="2949786" cy="496967"/>
          </a:xfrm>
          <a:prstGeom prst="rect">
            <a:avLst/>
          </a:prstGeom>
        </p:spPr>
        <p:txBody>
          <a:bodyPr vert="horz" lIns="91486" tIns="45742" rIns="91486" bIns="45742" rtlCol="0"/>
          <a:lstStyle>
            <a:lvl1pPr algn="r">
              <a:defRPr sz="1200"/>
            </a:lvl1pPr>
          </a:lstStyle>
          <a:p>
            <a:fld id="{83696BBD-BE74-4171-B9DD-021DD79BA83B}" type="datetimeFigureOut">
              <a:rPr lang="ko-KR" altLang="en-US" smtClean="0"/>
              <a:t>2016-05-03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86" tIns="45742" rIns="91486" bIns="45742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1486" tIns="45742" rIns="91486" bIns="45742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6" cy="496967"/>
          </a:xfrm>
          <a:prstGeom prst="rect">
            <a:avLst/>
          </a:prstGeom>
        </p:spPr>
        <p:txBody>
          <a:bodyPr vert="horz" lIns="91486" tIns="45742" rIns="91486" bIns="45742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40" y="9440647"/>
            <a:ext cx="2949786" cy="496967"/>
          </a:xfrm>
          <a:prstGeom prst="rect">
            <a:avLst/>
          </a:prstGeom>
        </p:spPr>
        <p:txBody>
          <a:bodyPr vert="horz" lIns="91486" tIns="45742" rIns="91486" bIns="45742" rtlCol="0" anchor="b"/>
          <a:lstStyle>
            <a:lvl1pPr algn="r">
              <a:defRPr sz="1200"/>
            </a:lvl1pPr>
          </a:lstStyle>
          <a:p>
            <a:fld id="{07CC5AD8-9AFE-42BB-8C80-8BF4B9AA2A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3816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_(programming_language)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Modular_arithmetic" TargetMode="External"/><Relationship Id="rId5" Type="http://schemas.openxmlformats.org/officeDocument/2006/relationships/hyperlink" Target="https://en.wikipedia.org/wiki/Undefined_behavior" TargetMode="External"/><Relationship Id="rId4" Type="http://schemas.openxmlformats.org/officeDocument/2006/relationships/hyperlink" Target="https://en.wikipedia.org/wiki/Signed_number_representations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Yes,</a:t>
            </a:r>
            <a:r>
              <a:rPr lang="en-US" altLang="ko-KR" baseline="0" dirty="0" smtClean="0"/>
              <a:t> it is harmful because the same number can be added twice.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CC5AD8-9AFE-42BB-8C80-8BF4B9AA2A2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539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A test-test-and-set pattern is</a:t>
            </a:r>
            <a:r>
              <a:rPr lang="ko-KR" altLang="en-US" dirty="0"/>
              <a:t> </a:t>
            </a:r>
            <a:r>
              <a:rPr lang="en-US" altLang="ko-KR" dirty="0"/>
              <a:t>a benign data  race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CC5AD8-9AFE-42BB-8C80-8BF4B9AA2A25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1037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589"/>
            <a:r>
              <a:rPr lang="en-US" altLang="ko-KR" dirty="0"/>
              <a:t>Human idea &lt;-&gt; high level program &lt;-&gt; low level execution</a:t>
            </a:r>
          </a:p>
          <a:p>
            <a:pPr defTabSz="915589"/>
            <a:endParaRPr lang="en-US" altLang="ko-KR" dirty="0"/>
          </a:p>
          <a:p>
            <a:pPr defTabSz="915589"/>
            <a:endParaRPr lang="en-US" altLang="ko-KR" dirty="0"/>
          </a:p>
          <a:p>
            <a:pPr defTabSz="915589"/>
            <a:r>
              <a:rPr lang="en-US" altLang="ko-KR" dirty="0"/>
              <a:t>From </a:t>
            </a:r>
            <a:r>
              <a:rPr lang="en-US" altLang="ko-KR" dirty="0" err="1"/>
              <a:t>wikepedia</a:t>
            </a:r>
            <a:r>
              <a:rPr lang="en-US" altLang="ko-KR" dirty="0"/>
              <a:t>:</a:t>
            </a:r>
          </a:p>
          <a:p>
            <a:pPr defTabSz="915589"/>
            <a:r>
              <a:rPr lang="en-US" altLang="ko-KR" dirty="0"/>
              <a:t>In the </a:t>
            </a:r>
            <a:r>
              <a:rPr lang="en-US" altLang="ko-KR" dirty="0">
                <a:hlinkClick r:id="rId3" tooltip="C (programming language)"/>
              </a:rPr>
              <a:t>C programming language</a:t>
            </a:r>
            <a:r>
              <a:rPr lang="en-US" altLang="ko-KR" dirty="0"/>
              <a:t>, </a:t>
            </a:r>
            <a:r>
              <a:rPr lang="en-US" altLang="ko-KR" dirty="0">
                <a:hlinkClick r:id="rId4" tooltip="Signed number representations"/>
              </a:rPr>
              <a:t>signed </a:t>
            </a:r>
            <a:r>
              <a:rPr lang="en-US" altLang="ko-KR" dirty="0" err="1">
                <a:hlinkClick r:id="rId4" tooltip="Signed number representations"/>
              </a:rPr>
              <a:t>integer</a:t>
            </a:r>
            <a:r>
              <a:rPr lang="en-US" altLang="ko-KR" dirty="0" err="1"/>
              <a:t>overflow</a:t>
            </a:r>
            <a:r>
              <a:rPr lang="en-US" altLang="ko-KR" dirty="0"/>
              <a:t> causes </a:t>
            </a:r>
            <a:r>
              <a:rPr lang="en-US" altLang="ko-KR" dirty="0">
                <a:hlinkClick r:id="rId5" tooltip="Undefined behavior"/>
              </a:rPr>
              <a:t>undefined behavior</a:t>
            </a:r>
            <a:r>
              <a:rPr lang="en-US" altLang="ko-KR" dirty="0"/>
              <a:t>, while unsigned integer overflow causes the number to be reduced </a:t>
            </a:r>
            <a:r>
              <a:rPr lang="en-US" altLang="ko-KR" dirty="0">
                <a:hlinkClick r:id="rId6" tooltip="Modular arithmetic"/>
              </a:rPr>
              <a:t>modulo a power of two</a:t>
            </a:r>
            <a:r>
              <a:rPr lang="en-US" altLang="ko-KR" dirty="0"/>
              <a:t>, meaning that unsigned integers "wrap around" on overflow. </a:t>
            </a:r>
            <a:endParaRPr lang="ko-KR" altLang="en-US" dirty="0" smtClean="0"/>
          </a:p>
          <a:p>
            <a:endParaRPr lang="en-US" altLang="ko-KR" dirty="0"/>
          </a:p>
          <a:p>
            <a:r>
              <a:rPr lang="en-US" altLang="ko-KR" dirty="0"/>
              <a:t>An implementation is allowed to assume that undefined operations never occur in standard-conforming program code; the implementation will be considered correct whatever it does in such cases,</a:t>
            </a:r>
          </a:p>
          <a:p>
            <a:r>
              <a:rPr lang="en-US" altLang="ko-KR" dirty="0" err="1"/>
              <a:t>int</a:t>
            </a:r>
            <a:r>
              <a:rPr lang="en-US" altLang="ko-KR" dirty="0" smtClean="0"/>
              <a:t> </a:t>
            </a:r>
            <a:r>
              <a:rPr lang="en-US" altLang="ko-KR" dirty="0"/>
              <a:t>foo</a:t>
            </a:r>
            <a:r>
              <a:rPr lang="en-US" altLang="ko-KR" dirty="0" smtClean="0"/>
              <a:t>(</a:t>
            </a:r>
            <a:r>
              <a:rPr lang="en-US" altLang="ko-KR" dirty="0"/>
              <a:t>unsigned</a:t>
            </a:r>
            <a:r>
              <a:rPr lang="en-US" altLang="ko-KR" dirty="0" smtClean="0"/>
              <a:t> x) { </a:t>
            </a:r>
            <a:r>
              <a:rPr lang="en-US" altLang="ko-KR" dirty="0" err="1"/>
              <a:t>int</a:t>
            </a:r>
            <a:r>
              <a:rPr lang="en-US" altLang="ko-KR" dirty="0" smtClean="0"/>
              <a:t> value </a:t>
            </a:r>
            <a:r>
              <a:rPr lang="en-US" altLang="ko-KR" dirty="0"/>
              <a:t>=</a:t>
            </a:r>
            <a:r>
              <a:rPr lang="en-US" altLang="ko-KR" dirty="0" smtClean="0"/>
              <a:t> </a:t>
            </a:r>
            <a:r>
              <a:rPr lang="en-US" altLang="ko-KR" dirty="0"/>
              <a:t>5</a:t>
            </a:r>
            <a:r>
              <a:rPr lang="en-US" altLang="ko-KR" dirty="0" smtClean="0"/>
              <a:t>; value </a:t>
            </a:r>
            <a:r>
              <a:rPr lang="en-US" altLang="ko-KR" dirty="0"/>
              <a:t>+=</a:t>
            </a:r>
            <a:r>
              <a:rPr lang="en-US" altLang="ko-KR" dirty="0" smtClean="0"/>
              <a:t> x; </a:t>
            </a:r>
            <a:r>
              <a:rPr lang="en-US" altLang="ko-KR" b="1" dirty="0"/>
              <a:t>if</a:t>
            </a:r>
            <a:r>
              <a:rPr lang="en-US" altLang="ko-KR" dirty="0" smtClean="0"/>
              <a:t> (value </a:t>
            </a:r>
            <a:r>
              <a:rPr lang="en-US" altLang="ko-KR" dirty="0"/>
              <a:t>&lt;</a:t>
            </a:r>
            <a:r>
              <a:rPr lang="en-US" altLang="ko-KR" dirty="0" smtClean="0"/>
              <a:t> </a:t>
            </a:r>
            <a:r>
              <a:rPr lang="en-US" altLang="ko-KR" dirty="0"/>
              <a:t>5</a:t>
            </a:r>
            <a:r>
              <a:rPr lang="en-US" altLang="ko-KR" dirty="0" smtClean="0"/>
              <a:t>) bar(); </a:t>
            </a:r>
            <a:r>
              <a:rPr lang="en-US" altLang="ko-KR" b="1" dirty="0"/>
              <a:t>return</a:t>
            </a:r>
            <a:r>
              <a:rPr lang="en-US" altLang="ko-KR" dirty="0" smtClean="0"/>
              <a:t> value; }</a:t>
            </a:r>
          </a:p>
          <a:p>
            <a:r>
              <a:rPr lang="en-US" altLang="ko-KR" dirty="0" smtClean="0"/>
              <a:t>==</a:t>
            </a:r>
          </a:p>
          <a:p>
            <a:r>
              <a:rPr lang="en-US" altLang="ko-KR" dirty="0" err="1"/>
              <a:t>int</a:t>
            </a:r>
            <a:r>
              <a:rPr lang="en-US" altLang="ko-KR" dirty="0" smtClean="0"/>
              <a:t> </a:t>
            </a:r>
            <a:r>
              <a:rPr lang="en-US" altLang="ko-KR" dirty="0"/>
              <a:t>foo</a:t>
            </a:r>
            <a:r>
              <a:rPr lang="en-US" altLang="ko-KR" dirty="0" smtClean="0"/>
              <a:t>(</a:t>
            </a:r>
            <a:r>
              <a:rPr lang="en-US" altLang="ko-KR" dirty="0"/>
              <a:t>unsigned</a:t>
            </a:r>
            <a:r>
              <a:rPr lang="en-US" altLang="ko-KR" dirty="0" smtClean="0"/>
              <a:t> x) { </a:t>
            </a:r>
            <a:r>
              <a:rPr lang="en-US" altLang="ko-KR" dirty="0" err="1"/>
              <a:t>int</a:t>
            </a:r>
            <a:r>
              <a:rPr lang="en-US" altLang="ko-KR" dirty="0" smtClean="0"/>
              <a:t> value </a:t>
            </a:r>
            <a:r>
              <a:rPr lang="en-US" altLang="ko-KR" dirty="0"/>
              <a:t>=</a:t>
            </a:r>
            <a:r>
              <a:rPr lang="en-US" altLang="ko-KR" dirty="0" smtClean="0"/>
              <a:t> </a:t>
            </a:r>
            <a:r>
              <a:rPr lang="en-US" altLang="ko-KR" dirty="0"/>
              <a:t>5</a:t>
            </a:r>
            <a:r>
              <a:rPr lang="en-US" altLang="ko-KR" dirty="0" smtClean="0"/>
              <a:t>; value </a:t>
            </a:r>
            <a:r>
              <a:rPr lang="en-US" altLang="ko-KR" dirty="0"/>
              <a:t>+=</a:t>
            </a:r>
            <a:r>
              <a:rPr lang="en-US" altLang="ko-KR" dirty="0" smtClean="0"/>
              <a:t> x; </a:t>
            </a:r>
            <a:r>
              <a:rPr lang="en-US" altLang="ko-KR" b="1" dirty="0"/>
              <a:t>return</a:t>
            </a:r>
            <a:r>
              <a:rPr lang="en-US" altLang="ko-KR" dirty="0" smtClean="0"/>
              <a:t> value; }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CC5AD8-9AFE-42BB-8C80-8BF4B9AA2A25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7876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CC5AD8-9AFE-42BB-8C80-8BF4B9AA2A25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2390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589">
              <a:defRPr/>
            </a:pPr>
            <a:r>
              <a:rPr lang="en-US" altLang="ko-KR" dirty="0" smtClean="0"/>
              <a:t>data race detected by using the happens-before</a:t>
            </a:r>
            <a:r>
              <a:rPr lang="en-US" altLang="ko-KR" baseline="0" dirty="0" smtClean="0"/>
              <a:t> relation based detection techniques: p3 and q1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CC5AD8-9AFE-42BB-8C80-8BF4B9AA2A25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8713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By this definition, P3 and q1 are data race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CC5AD8-9AFE-42BB-8C80-8BF4B9AA2A25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5937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No data race detected by using the happens-before</a:t>
            </a:r>
            <a:r>
              <a:rPr lang="en-US" altLang="ko-KR" baseline="0" dirty="0" smtClean="0"/>
              <a:t> relation based detection techniques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CC5AD8-9AFE-42BB-8C80-8BF4B9AA2A25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87545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CC5AD8-9AFE-42BB-8C80-8BF4B9AA2A25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8845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1200" u="sng" dirty="0" smtClean="0"/>
              <a:t>Readers-writer lock allows multiple </a:t>
            </a:r>
            <a:r>
              <a:rPr lang="en-US" altLang="ko-KR" sz="1200" u="sng" dirty="0" err="1" smtClean="0"/>
              <a:t>parralel</a:t>
            </a:r>
            <a:r>
              <a:rPr lang="en-US" altLang="ko-KR" sz="1200" u="sng" baseline="0" dirty="0" smtClean="0"/>
              <a:t> read but exclusive write.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CC5AD8-9AFE-42BB-8C80-8BF4B9AA2A25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5837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483E-23C2-44FB-AF2C-4446D4C0BE08}" type="datetime1">
              <a:rPr lang="ko-KR" altLang="en-US" smtClean="0"/>
              <a:t>2016-05-03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0774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1ECA-474A-4C75-8769-1499D46E5762}" type="datetime1">
              <a:rPr lang="ko-KR" altLang="en-US" smtClean="0"/>
              <a:t>2016-05-03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758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40584-E715-4A53-9E61-207B991A684F}" type="datetime1">
              <a:rPr lang="ko-KR" altLang="en-US" smtClean="0"/>
              <a:t>2016-05-03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4242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2130425"/>
            <a:ext cx="6429420" cy="1470025"/>
          </a:xfrm>
        </p:spPr>
        <p:txBody>
          <a:bodyPr/>
          <a:lstStyle>
            <a:lvl1pPr>
              <a:defRPr sz="2800">
                <a:solidFill>
                  <a:srgbClr val="003399"/>
                </a:solidFill>
                <a:latin typeface="+mj-lt"/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0012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dirty="0" smtClean="0"/>
              <a:t>Click to edit Master subtitle style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8282-25F2-4467-99D9-389282BF6F49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2016-05-03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Data Race Detection Techniques, Prof. Moonzoo Kim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143108" y="714356"/>
            <a:ext cx="59170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3399"/>
                </a:solidFill>
                <a:latin typeface="Arial"/>
              </a:rPr>
              <a:t>CS492B </a:t>
            </a:r>
            <a:br>
              <a:rPr lang="en-US" altLang="ko-KR" sz="2800" b="1" dirty="0" smtClean="0">
                <a:solidFill>
                  <a:srgbClr val="003399"/>
                </a:solidFill>
                <a:latin typeface="Arial"/>
              </a:rPr>
            </a:br>
            <a:r>
              <a:rPr lang="en-US" altLang="ko-KR" sz="2800" b="1" dirty="0" smtClean="0">
                <a:solidFill>
                  <a:srgbClr val="003399"/>
                </a:solidFill>
                <a:latin typeface="Arial"/>
              </a:rPr>
              <a:t>Analysis of Concurrent Programs</a:t>
            </a:r>
            <a:endParaRPr lang="ko-KR" altLang="en-US" sz="2800" b="1" dirty="0">
              <a:solidFill>
                <a:srgbClr val="003399"/>
              </a:solidFill>
              <a:latin typeface="Arial"/>
            </a:endParaRPr>
          </a:p>
        </p:txBody>
      </p:sp>
      <p:pic>
        <p:nvPicPr>
          <p:cNvPr id="9" name="Picture 8" descr="amd_barcelona_die_shot_medium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57224" y="714356"/>
            <a:ext cx="1296254" cy="128588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500034" y="714356"/>
            <a:ext cx="285752" cy="12858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289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/>
          <a:lstStyle/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715040"/>
          </a:xfr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8DAB-11A5-43E6-8B90-D0A2C9F0A919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2016-05-03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Data Race Detection Techniques, Prof. Moonzoo Kim</a:t>
            </a: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 userDrawn="1"/>
        </p:nvSpPr>
        <p:spPr bwMode="auto">
          <a:xfrm>
            <a:off x="500034" y="642918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156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4038600" cy="5500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038600" cy="5500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E0FB-D77C-4B67-9B4E-021CF7FBF06E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2016-05-03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Data Race Detection Techniques, Prof. Moonzoo Kim</a:t>
            </a: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 userDrawn="1"/>
        </p:nvSpPr>
        <p:spPr bwMode="auto">
          <a:xfrm>
            <a:off x="500034" y="857232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959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6C43E-2560-4B14-B595-E672F27F6D1D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2016-05-03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Data Race Detection Techniques, Prof. Moonzoo Kim</a:t>
            </a: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traight Connector 5"/>
          <p:cNvSpPr>
            <a:spLocks noChangeShapeType="1"/>
          </p:cNvSpPr>
          <p:nvPr userDrawn="1"/>
        </p:nvSpPr>
        <p:spPr bwMode="auto">
          <a:xfrm>
            <a:off x="500034" y="857232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846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FDE2-C336-4FC0-AE8D-B0477E619389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2016-05-03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Data Race Detection Techniques, Prof. Moonzoo Kim</a:t>
            </a: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0305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7648575" cy="8318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1090613" y="1314450"/>
            <a:ext cx="3376612" cy="46783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19625" y="1314450"/>
            <a:ext cx="3378200" cy="46783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560B802-2425-4937-B011-13725A047BCF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2016-05-03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Data Race Detection Techniques, Prof. Moonzoo Kim</a:t>
            </a: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7772400" y="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>
                <a:solidFill>
                  <a:prstClr val="black">
                    <a:tint val="75000"/>
                  </a:prstClr>
                </a:solidFill>
              </a:rPr>
              <a:t>L24-</a:t>
            </a:r>
            <a:fld id="{D68BA281-C415-4EFF-BB7B-1F43A2FB4DF6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58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B36E-7E2E-42C6-82C7-71237A120C6C}" type="datetime1">
              <a:rPr lang="ko-KR" altLang="en-US" smtClean="0"/>
              <a:t>2016-05-03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752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DA013-1A99-4949-A893-980698619D60}" type="datetime1">
              <a:rPr lang="ko-KR" altLang="en-US" smtClean="0"/>
              <a:t>2016-05-03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5736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6677-920E-41C7-BFE8-A069BB18D866}" type="datetime1">
              <a:rPr lang="ko-KR" altLang="en-US" smtClean="0"/>
              <a:t>2016-05-03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9364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244B-1FDA-4C12-B2ED-5CBBCD839D9B}" type="datetime1">
              <a:rPr lang="ko-KR" altLang="en-US" smtClean="0"/>
              <a:t>2016-05-03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9803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5F5E-736B-4CA0-8271-4CB3AEEBE8FA}" type="datetime1">
              <a:rPr lang="ko-KR" altLang="en-US" smtClean="0"/>
              <a:t>2016-05-03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077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C640-7871-4D77-8CFD-30E5BBE464D8}" type="datetime1">
              <a:rPr lang="ko-KR" altLang="en-US" smtClean="0"/>
              <a:t>2016-05-03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103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7BB7-9349-4506-9F2E-DA67BEBDDADF}" type="datetime1">
              <a:rPr lang="ko-KR" altLang="en-US" smtClean="0"/>
              <a:t>2016-05-03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8783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57F86-D56A-44A6-8481-AC4060AD0E7A}" type="datetime1">
              <a:rPr lang="ko-KR" altLang="en-US" smtClean="0"/>
              <a:t>2016-05-03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4847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18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23C4EC-9573-4E1B-BA02-5E396F8A0FE6}" type="datetime1">
              <a:rPr lang="ko-KR" altLang="en-US" smtClean="0"/>
              <a:t>2016-05-03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468512" y="6356350"/>
            <a:ext cx="620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altLang="ko-KR" smtClean="0"/>
              <a:t>Data Race Detection Techniques, Prof. Moonzoo Kim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172400" y="6356350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0A725B6-C806-4C43-9DC8-A67BA9BE79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4153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28670"/>
            <a:ext cx="8229600" cy="5500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00834"/>
            <a:ext cx="2133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90046-2647-48EE-9ED6-9C181E437401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2016-05-03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00834"/>
            <a:ext cx="2895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Data Race Detection Techniques, Prof. Moonzoo Kim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00834"/>
            <a:ext cx="2133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KAIST_뒷배경 흰색.gif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7858116" y="142852"/>
            <a:ext cx="1285884" cy="357190"/>
          </a:xfrm>
          <a:prstGeom prst="rect">
            <a:avLst/>
          </a:prstGeom>
        </p:spPr>
      </p:pic>
      <p:sp>
        <p:nvSpPr>
          <p:cNvPr id="9" name="Straight Connector 8"/>
          <p:cNvSpPr>
            <a:spLocks noChangeShapeType="1"/>
          </p:cNvSpPr>
          <p:nvPr userDrawn="1"/>
        </p:nvSpPr>
        <p:spPr bwMode="auto">
          <a:xfrm>
            <a:off x="428596" y="6643710"/>
            <a:ext cx="8229600" cy="0"/>
          </a:xfrm>
          <a:prstGeom prst="line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22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dt="0"/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rgbClr val="00339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microsoft.com/apps/video/default.aspx?id=210551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97180" y="2274441"/>
            <a:ext cx="8549640" cy="1298575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Data Race Detection Technique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489720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Prof.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Moonzoo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Kim</a:t>
            </a:r>
          </a:p>
          <a:p>
            <a:endParaRPr lang="en-US" altLang="ko-KR" sz="11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Computer Science, KAIST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663079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CS492B Analysis of Concurrent Programs</a:t>
            </a:r>
            <a:endParaRPr lang="ko-KR" altLang="en-US" sz="24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6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Memory Model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10</a:t>
            </a:fld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395536" y="1412776"/>
            <a:ext cx="8496944" cy="488133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ko-KR" sz="2000" dirty="0" smtClean="0"/>
              <a:t>A </a:t>
            </a:r>
            <a:r>
              <a:rPr lang="en-US" altLang="ko-KR" sz="2000" b="1" dirty="0"/>
              <a:t>memory model</a:t>
            </a:r>
            <a:r>
              <a:rPr lang="en-US" altLang="ko-KR" sz="2000" dirty="0"/>
              <a:t> describes the interactions of threads through memory and their shared use of the </a:t>
            </a:r>
            <a:r>
              <a:rPr lang="en-US" altLang="ko-KR" sz="2000" dirty="0" smtClean="0"/>
              <a:t>data (necessary for compiler optimization)</a:t>
            </a:r>
          </a:p>
          <a:p>
            <a:pPr lvl="1"/>
            <a:r>
              <a:rPr lang="en-US" altLang="ko-KR" sz="1800" dirty="0" smtClean="0"/>
              <a:t>A </a:t>
            </a:r>
            <a:r>
              <a:rPr lang="en-US" altLang="ko-KR" sz="1800" dirty="0"/>
              <a:t>memory model allows a compiler to perform many important optimizations. </a:t>
            </a:r>
            <a:r>
              <a:rPr lang="en-US" altLang="ko-KR" sz="1800" dirty="0" smtClean="0"/>
              <a:t> </a:t>
            </a:r>
            <a:endParaRPr lang="en-US" altLang="ko-KR" sz="1800" dirty="0"/>
          </a:p>
          <a:p>
            <a:r>
              <a:rPr lang="en-US" altLang="ko-KR" sz="2000" dirty="0" smtClean="0"/>
              <a:t>Ex. The Java memory </a:t>
            </a:r>
            <a:r>
              <a:rPr lang="en-US" altLang="ko-KR" sz="2000" dirty="0"/>
              <a:t>model </a:t>
            </a:r>
            <a:r>
              <a:rPr lang="en-US" altLang="ko-KR" sz="2000" dirty="0" smtClean="0"/>
              <a:t>(a weak memory model) stipulates </a:t>
            </a:r>
            <a:r>
              <a:rPr lang="en-US" altLang="ko-KR" sz="2000" dirty="0"/>
              <a:t>that </a:t>
            </a:r>
            <a:r>
              <a:rPr lang="en-US" altLang="ko-KR" sz="2000" dirty="0">
                <a:solidFill>
                  <a:srgbClr val="FF0000"/>
                </a:solidFill>
              </a:rPr>
              <a:t>changes to the values of shared variables only need to be made visible to other threads when </a:t>
            </a:r>
            <a:r>
              <a:rPr lang="en-US" altLang="ko-KR" sz="2000" dirty="0" smtClean="0">
                <a:solidFill>
                  <a:srgbClr val="FF0000"/>
                </a:solidFill>
              </a:rPr>
              <a:t>a </a:t>
            </a:r>
            <a:r>
              <a:rPr lang="en-US" altLang="ko-KR" sz="2000" dirty="0">
                <a:solidFill>
                  <a:srgbClr val="FF0000"/>
                </a:solidFill>
              </a:rPr>
              <a:t>synchronization barrier </a:t>
            </a:r>
            <a:r>
              <a:rPr lang="en-US" altLang="ko-KR" sz="2000" dirty="0" smtClean="0">
                <a:solidFill>
                  <a:srgbClr val="FF0000"/>
                </a:solidFill>
              </a:rPr>
              <a:t>(e.g. lock/monitor) is </a:t>
            </a:r>
            <a:r>
              <a:rPr lang="en-US" altLang="ko-KR" sz="2000" dirty="0">
                <a:solidFill>
                  <a:srgbClr val="FF0000"/>
                </a:solidFill>
              </a:rPr>
              <a:t>reached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lvl="1"/>
            <a:r>
              <a:rPr lang="en-US" altLang="ko-KR" sz="1600" dirty="0" smtClean="0"/>
              <a:t>the </a:t>
            </a:r>
            <a:r>
              <a:rPr lang="en-US" altLang="ko-KR" sz="1600" dirty="0"/>
              <a:t>compiler needs to make sure only that the values of (potentially shared) variables at synchronization barriers are guaranteed to be the same in both the optimized and </a:t>
            </a:r>
            <a:r>
              <a:rPr lang="en-US" altLang="ko-KR" sz="1600" dirty="0" err="1"/>
              <a:t>unoptimized</a:t>
            </a:r>
            <a:r>
              <a:rPr lang="en-US" altLang="ko-KR" sz="1600" dirty="0"/>
              <a:t> code. In particular, reordering statements in a block of code that contains no synchronization barrier is assumed to be safe by the compiler.</a:t>
            </a:r>
          </a:p>
          <a:p>
            <a:r>
              <a:rPr lang="en-US" altLang="ko-KR" sz="2000" dirty="0" smtClean="0"/>
              <a:t>Most </a:t>
            </a:r>
            <a:r>
              <a:rPr lang="en-US" altLang="ko-KR" sz="2000" dirty="0"/>
              <a:t>research in the area of memory models revolves around:</a:t>
            </a:r>
          </a:p>
          <a:p>
            <a:pPr lvl="1"/>
            <a:r>
              <a:rPr lang="en-US" altLang="ko-KR" sz="1600" dirty="0"/>
              <a:t>Designing a memory model that allows a </a:t>
            </a:r>
            <a:r>
              <a:rPr lang="en-US" altLang="ko-KR" sz="1600" dirty="0">
                <a:solidFill>
                  <a:srgbClr val="FF0000"/>
                </a:solidFill>
              </a:rPr>
              <a:t>maximal degree of freedom </a:t>
            </a:r>
            <a:r>
              <a:rPr lang="en-US" altLang="ko-KR" sz="1600" dirty="0"/>
              <a:t>for compiler optimizations while still giving sufficient guarantees about race-free and (perhaps more importantly) race-containing programs.</a:t>
            </a:r>
          </a:p>
          <a:p>
            <a:pPr lvl="1"/>
            <a:r>
              <a:rPr lang="en-US" altLang="ko-KR" sz="1600" dirty="0">
                <a:solidFill>
                  <a:srgbClr val="FF0000"/>
                </a:solidFill>
              </a:rPr>
              <a:t>Proving program optimizations </a:t>
            </a:r>
            <a:r>
              <a:rPr lang="en-US" altLang="ko-KR" sz="1600" dirty="0"/>
              <a:t>that are correct with respect to such a memory model.</a:t>
            </a:r>
          </a:p>
          <a:p>
            <a:r>
              <a:rPr lang="en-US" altLang="ko-KR" sz="2000" dirty="0" smtClean="0"/>
              <a:t>https://en.wikipedia.org/wiki/Memory_model_(programming)</a:t>
            </a:r>
            <a:endParaRPr lang="ko-KR" altLang="en-US" sz="2000" dirty="0"/>
          </a:p>
        </p:txBody>
      </p:sp>
      <p:sp>
        <p:nvSpPr>
          <p:cNvPr id="7" name="직사각형 6"/>
          <p:cNvSpPr/>
          <p:nvPr/>
        </p:nvSpPr>
        <p:spPr>
          <a:xfrm>
            <a:off x="6444208" y="6516052"/>
            <a:ext cx="269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i="1" dirty="0" smtClean="0"/>
              <a:t>Excerpt from Wikipedia</a:t>
            </a:r>
            <a:endParaRPr lang="ko-KR" altLang="en-US" i="1" dirty="0"/>
          </a:p>
        </p:txBody>
      </p:sp>
    </p:spTree>
    <p:extLst>
      <p:ext uri="{BB962C8B-B14F-4D97-AF65-F5344CB8AC3E}">
        <p14:creationId xmlns:p14="http://schemas.microsoft.com/office/powerpoint/2010/main" val="394733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755576" y="2886492"/>
            <a:ext cx="3744416" cy="1944216"/>
          </a:xfrm>
          <a:prstGeom prst="roundRect">
            <a:avLst>
              <a:gd name="adj" fmla="val 674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dirty="0" smtClean="0"/>
              <a:t>Why is Data Race Harmful? (1/2)</a:t>
            </a:r>
            <a:endParaRPr lang="ko-KR" altLang="en-US" dirty="0"/>
          </a:p>
        </p:txBody>
      </p:sp>
      <p:pic>
        <p:nvPicPr>
          <p:cNvPr id="1026" name="Picture 2" descr="Of movement. And if the Road Warrior says we need to move free I listen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6817" y="2848356"/>
            <a:ext cx="4021648" cy="3172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5" y="6093296"/>
            <a:ext cx="84969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aseline="30000" dirty="0" smtClean="0">
                <a:latin typeface="Calibri" panose="020F0502020204030204" pitchFamily="34" charset="0"/>
              </a:rPr>
              <a:t>*</a:t>
            </a:r>
            <a:r>
              <a:rPr lang="en-US" altLang="ko-KR" sz="1600" dirty="0" smtClean="0">
                <a:latin typeface="Calibri" panose="020F0502020204030204" pitchFamily="34" charset="0"/>
              </a:rPr>
              <a:t> H. J. Boehm: </a:t>
            </a:r>
            <a:r>
              <a:rPr lang="en-US" altLang="ko-KR" sz="1600" dirty="0" err="1" smtClean="0">
                <a:latin typeface="Calibri" panose="020F0502020204030204" pitchFamily="34" charset="0"/>
              </a:rPr>
              <a:t>Nondeterminism</a:t>
            </a:r>
            <a:r>
              <a:rPr lang="en-US" altLang="ko-KR" sz="1600" dirty="0" smtClean="0">
                <a:latin typeface="Calibri" panose="020F0502020204030204" pitchFamily="34" charset="0"/>
              </a:rPr>
              <a:t> is unavoidable, but data races are pure evil,  RACES Workshop, 2012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3556991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altLang="ko-KR" sz="2800" dirty="0" smtClean="0"/>
              <a:t>Sometimes developers </a:t>
            </a:r>
            <a:r>
              <a:rPr lang="en-US" altLang="ko-KR" sz="2800" dirty="0"/>
              <a:t>intentionally </a:t>
            </a:r>
            <a:r>
              <a:rPr lang="en-US" altLang="ko-KR" sz="2800" dirty="0" smtClean="0"/>
              <a:t>induce data races </a:t>
            </a:r>
            <a:r>
              <a:rPr lang="en-US" altLang="ko-KR" sz="2800" dirty="0"/>
              <a:t>for </a:t>
            </a:r>
            <a:r>
              <a:rPr lang="en-US" altLang="ko-KR" sz="2800" dirty="0" smtClean="0"/>
              <a:t>efficient read on shared variables </a:t>
            </a:r>
            <a:r>
              <a:rPr lang="en-US" altLang="ko-KR" sz="2400" dirty="0" smtClean="0"/>
              <a:t>(</a:t>
            </a:r>
            <a:r>
              <a:rPr lang="en-US" altLang="ko-KR" sz="2400" i="1" dirty="0" smtClean="0"/>
              <a:t>benign race</a:t>
            </a:r>
            <a:r>
              <a:rPr lang="en-US" altLang="ko-KR" sz="2400" dirty="0" smtClean="0"/>
              <a:t> or </a:t>
            </a:r>
            <a:r>
              <a:rPr lang="en-US" altLang="ko-KR" sz="2400" i="1" dirty="0" smtClean="0"/>
              <a:t>dirty read</a:t>
            </a:r>
            <a:r>
              <a:rPr lang="en-US" altLang="ko-KR" sz="2400" dirty="0" smtClean="0"/>
              <a:t>)</a:t>
            </a:r>
            <a:endParaRPr lang="en-US" altLang="ko-KR" sz="2800" dirty="0" smtClean="0"/>
          </a:p>
          <a:p>
            <a:pPr lvl="1">
              <a:lnSpc>
                <a:spcPct val="85000"/>
              </a:lnSpc>
            </a:pPr>
            <a:r>
              <a:rPr lang="en-US" altLang="ko-KR" sz="2600" dirty="0" smtClean="0"/>
              <a:t>e.g. test-test-and-set pattern (a.k.a., double-checked locking)</a:t>
            </a:r>
          </a:p>
          <a:p>
            <a:pPr marL="457200" lvl="1" indent="0">
              <a:lnSpc>
                <a:spcPct val="85000"/>
              </a:lnSpc>
              <a:buNone/>
            </a:pPr>
            <a:r>
              <a:rPr lang="en-US" altLang="ko-KR" sz="2600" dirty="0" smtClean="0">
                <a:solidFill>
                  <a:srgbClr val="0033CC"/>
                </a:solidFill>
              </a:rPr>
              <a:t>   </a:t>
            </a:r>
            <a:r>
              <a:rPr lang="en-US" altLang="ko-KR" sz="2600" b="1" dirty="0" smtClean="0">
                <a:solidFill>
                  <a:srgbClr val="0033CC"/>
                </a:solidFill>
              </a:rPr>
              <a:t> 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sz="20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(balance&gt;=x){</a:t>
            </a:r>
          </a:p>
          <a:p>
            <a:pPr marL="457200" lvl="1" indent="0">
              <a:lnSpc>
                <a:spcPct val="85000"/>
              </a:lnSpc>
              <a:buNone/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457200" lvl="1" indent="0">
              <a:lnSpc>
                <a:spcPct val="85000"/>
              </a:lnSpc>
              <a:buNone/>
            </a:pPr>
            <a:r>
              <a:rPr lang="en-US" altLang="ko-KR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</a:t>
            </a:r>
            <a:r>
              <a:rPr lang="en-US" altLang="ko-KR" sz="20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(balance&gt;=x){</a:t>
            </a:r>
          </a:p>
          <a:p>
            <a:pPr marL="457200" lvl="1" indent="0">
              <a:lnSpc>
                <a:spcPct val="85000"/>
              </a:lnSpc>
              <a:buNone/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balance=balance–x ;</a:t>
            </a:r>
          </a:p>
          <a:p>
            <a:pPr marL="457200" lvl="1" indent="0">
              <a:lnSpc>
                <a:spcPct val="85000"/>
              </a:lnSpc>
              <a:buNone/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lnSpc>
                <a:spcPct val="85000"/>
              </a:lnSpc>
              <a:buNone/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  <a:endParaRPr lang="en-US" altLang="ko-K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560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dirty="0"/>
              <a:t>Why is Data Race Harmful?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1772816"/>
            <a:ext cx="8820472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/>
              <a:t>However, data races are </a:t>
            </a:r>
            <a:r>
              <a:rPr lang="en-US" altLang="ko-KR" dirty="0" smtClean="0">
                <a:solidFill>
                  <a:srgbClr val="C00000"/>
                </a:solidFill>
              </a:rPr>
              <a:t>harmful in most cases</a:t>
            </a:r>
          </a:p>
          <a:p>
            <a:pPr marL="760050" lvl="2" indent="-360000">
              <a:spcBef>
                <a:spcPts val="600"/>
              </a:spcBef>
            </a:pPr>
            <a:r>
              <a:rPr lang="en-US" altLang="ko-KR" sz="2800" dirty="0" smtClean="0"/>
              <a:t>Execution results are (almost) unpredictable with weak memory models</a:t>
            </a:r>
            <a:endParaRPr lang="en-US" altLang="ko-KR" sz="2800" baseline="30000" dirty="0" smtClean="0"/>
          </a:p>
          <a:p>
            <a:pPr marL="760050" lvl="2" indent="-360000">
              <a:spcBef>
                <a:spcPts val="600"/>
              </a:spcBef>
            </a:pPr>
            <a:r>
              <a:rPr lang="en-US" altLang="ko-KR" sz="2800" dirty="0" smtClean="0"/>
              <a:t>Compilers may reorder statements around data races</a:t>
            </a:r>
            <a:r>
              <a:rPr lang="en-US" altLang="ko-KR" sz="2800" baseline="30000" dirty="0" smtClean="0"/>
              <a:t>*</a:t>
            </a:r>
          </a:p>
          <a:p>
            <a:pPr marL="760050" lvl="2" indent="-360000">
              <a:spcBef>
                <a:spcPts val="600"/>
              </a:spcBef>
            </a:pPr>
            <a:r>
              <a:rPr lang="en-US" altLang="ko-KR" sz="2800" dirty="0" smtClean="0"/>
              <a:t>Performance benefit of benign race is really marginal</a:t>
            </a:r>
            <a:r>
              <a:rPr lang="en-US" altLang="ko-KR" sz="2800" baseline="30000" dirty="0" smtClean="0"/>
              <a:t>*</a:t>
            </a:r>
            <a:r>
              <a:rPr lang="en-US" altLang="ko-KR" sz="2800" dirty="0" smtClean="0"/>
              <a:t> </a:t>
            </a:r>
          </a:p>
          <a:p>
            <a:pPr marL="760050" lvl="2" indent="-360000">
              <a:spcBef>
                <a:spcPts val="600"/>
              </a:spcBef>
            </a:pPr>
            <a:r>
              <a:rPr lang="en-US" altLang="ko-KR" sz="2800" dirty="0" smtClean="0"/>
              <a:t>It is bad for maintenance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5" y="6093296"/>
            <a:ext cx="84969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aseline="30000" dirty="0" smtClean="0">
                <a:latin typeface="Calibri" panose="020F0502020204030204" pitchFamily="34" charset="0"/>
              </a:rPr>
              <a:t>*</a:t>
            </a:r>
            <a:r>
              <a:rPr lang="en-US" altLang="ko-KR" sz="1600" dirty="0" smtClean="0">
                <a:latin typeface="Calibri" panose="020F0502020204030204" pitchFamily="34" charset="0"/>
              </a:rPr>
              <a:t> H. J. Boehm: </a:t>
            </a:r>
            <a:r>
              <a:rPr lang="en-US" altLang="ko-KR" sz="1600" dirty="0" err="1" smtClean="0">
                <a:latin typeface="Calibri" panose="020F0502020204030204" pitchFamily="34" charset="0"/>
              </a:rPr>
              <a:t>Nondeterminism</a:t>
            </a:r>
            <a:r>
              <a:rPr lang="en-US" altLang="ko-KR" sz="1600" dirty="0" smtClean="0">
                <a:latin typeface="Calibri" panose="020F0502020204030204" pitchFamily="34" charset="0"/>
              </a:rPr>
              <a:t> is unavoidable, but data races are pure evil,  RACES Workshop, 2012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986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Data Race Detection/Prediction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844824"/>
            <a:ext cx="8061207" cy="4392487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sz="2800" dirty="0" smtClean="0"/>
              <a:t>Data races are notoriously difficult to detect</a:t>
            </a:r>
          </a:p>
          <a:p>
            <a:pPr lvl="1"/>
            <a:r>
              <a:rPr lang="en-US" altLang="ko-KR" dirty="0" smtClean="0"/>
              <a:t>Unlike deadlock, the program behavior change by </a:t>
            </a:r>
            <a:br>
              <a:rPr lang="en-US" altLang="ko-KR" dirty="0" smtClean="0"/>
            </a:br>
            <a:r>
              <a:rPr lang="en-US" altLang="ko-KR" dirty="0" smtClean="0"/>
              <a:t>a data race may not be noticeable to users  </a:t>
            </a:r>
          </a:p>
          <a:p>
            <a:pPr lvl="1"/>
            <a:r>
              <a:rPr lang="en-US" altLang="ko-KR" dirty="0" smtClean="0"/>
              <a:t>Data races induce errors only under specific thread schedules</a:t>
            </a:r>
          </a:p>
          <a:p>
            <a:pPr lvl="1"/>
            <a:r>
              <a:rPr lang="en-US" altLang="ko-KR" dirty="0" smtClean="0"/>
              <a:t>There are too many shared variables</a:t>
            </a:r>
          </a:p>
          <a:p>
            <a:endParaRPr lang="en-US" altLang="ko-KR" sz="1900" dirty="0" smtClean="0"/>
          </a:p>
          <a:p>
            <a:r>
              <a:rPr lang="en-US" altLang="ko-KR" sz="2800" dirty="0" smtClean="0"/>
              <a:t>There have been two approaches:</a:t>
            </a:r>
          </a:p>
          <a:p>
            <a:pPr marL="971550" lvl="1" indent="-514350">
              <a:buAutoNum type="arabicPeriod"/>
            </a:pPr>
            <a:r>
              <a:rPr lang="en-US" altLang="ko-KR" u="sng" dirty="0" smtClean="0"/>
              <a:t>Happens-before</a:t>
            </a:r>
            <a:r>
              <a:rPr lang="en-US" altLang="ko-KR" dirty="0" smtClean="0"/>
              <a:t> based detection technique</a:t>
            </a:r>
          </a:p>
          <a:p>
            <a:pPr marL="971550" lvl="1" indent="-514350">
              <a:buAutoNum type="arabicPeriod"/>
            </a:pPr>
            <a:r>
              <a:rPr lang="en-US" altLang="ko-KR" u="sng" dirty="0" smtClean="0"/>
              <a:t>Lockset algorithm</a:t>
            </a:r>
            <a:r>
              <a:rPr lang="en-US" altLang="ko-KR" dirty="0" smtClean="0"/>
              <a:t> based detection technique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984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/>
          <p:cNvSpPr/>
          <p:nvPr/>
        </p:nvSpPr>
        <p:spPr>
          <a:xfrm>
            <a:off x="3707904" y="1498823"/>
            <a:ext cx="5292080" cy="47618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998984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Happens-Before 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7504" y="1647198"/>
            <a:ext cx="3600400" cy="4374090"/>
          </a:xfrm>
          <a:ln>
            <a:noFill/>
          </a:ln>
        </p:spPr>
        <p:txBody>
          <a:bodyPr anchor="ctr"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class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Account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balance; </a:t>
            </a:r>
            <a:b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2000" dirty="0" smtClean="0">
                <a:cs typeface="Courier New" panose="02070309020205020404" pitchFamily="49" charset="0"/>
              </a:rPr>
              <a:t>//must be non-negative</a:t>
            </a:r>
            <a:endParaRPr lang="en-US" altLang="ko-KR" sz="1800" dirty="0" smtClean="0">
              <a:cs typeface="Courier New" panose="02070309020205020404" pitchFamily="49" charset="0"/>
            </a:endParaRPr>
          </a:p>
          <a:p>
            <a:pPr marL="228600" indent="-228600">
              <a:lnSpc>
                <a:spcPct val="110000"/>
              </a:lnSpc>
              <a:spcBef>
                <a:spcPts val="0"/>
              </a:spcBef>
              <a:buAutoNum type="arabicPlain"/>
            </a:pPr>
            <a:endParaRPr lang="en-US" altLang="ko-KR" sz="7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withdraw(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(balance &gt;= x){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    balance=balance–x;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>
              <a:lnSpc>
                <a:spcPct val="110000"/>
              </a:lnSpc>
              <a:spcBef>
                <a:spcPts val="0"/>
              </a:spcBef>
              <a:buAutoNum type="arabicPlain" startAt="8"/>
            </a:pP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deposit(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   balance=</a:t>
            </a:r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balance+x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ko-KR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3825736" y="2361973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11:lock(this)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3825736" y="2810265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12:t=balance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3825736" y="3259565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12:balance=t+10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32855" y="1844824"/>
            <a:ext cx="2142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t1: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deposit(10)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24718" y="1498823"/>
            <a:ext cx="5067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Initially,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</a:t>
            </a:r>
            <a:r>
              <a:rPr lang="en-US" altLang="ko-KR" dirty="0" smtClean="0">
                <a:latin typeface="Calibri" panose="020F0502020204030204" pitchFamily="34" charset="0"/>
              </a:rPr>
              <a:t>: 10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3824718" y="3708865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13:unlock(this)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모서리가 둥근 직사각형 21"/>
          <p:cNvSpPr/>
          <p:nvPr/>
        </p:nvSpPr>
        <p:spPr>
          <a:xfrm>
            <a:off x="6535855" y="4102591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1:if(balance&gt;=15)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6535855" y="4533631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6535855" y="4971284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3:t=balance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42974" y="1844824"/>
            <a:ext cx="2142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t2: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withdraw(15)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모서리가 둥근 직사각형 25"/>
          <p:cNvSpPr/>
          <p:nvPr/>
        </p:nvSpPr>
        <p:spPr>
          <a:xfrm>
            <a:off x="6534837" y="5827286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4:unlock(this)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6542094" y="5395238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3:balance=t-15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9" name="직선 화살표 연결선 28"/>
          <p:cNvCxnSpPr>
            <a:endCxn id="13" idx="2"/>
          </p:cNvCxnSpPr>
          <p:nvPr/>
        </p:nvCxnSpPr>
        <p:spPr>
          <a:xfrm>
            <a:off x="6353944" y="1844824"/>
            <a:ext cx="0" cy="4415819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모서리가 둥근 직사각형 30"/>
          <p:cNvSpPr/>
          <p:nvPr/>
        </p:nvSpPr>
        <p:spPr>
          <a:xfrm>
            <a:off x="3826042" y="3260427"/>
            <a:ext cx="2356625" cy="26184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12:balance=t+10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모서리가 둥근 직사각형 31"/>
          <p:cNvSpPr/>
          <p:nvPr/>
        </p:nvSpPr>
        <p:spPr>
          <a:xfrm>
            <a:off x="6536161" y="4103257"/>
            <a:ext cx="2356625" cy="26184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1:if(balance&gt;=15)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5" name="직선 화살표 연결선 34"/>
          <p:cNvCxnSpPr>
            <a:stCxn id="7" idx="2"/>
            <a:endCxn id="18" idx="0"/>
          </p:cNvCxnSpPr>
          <p:nvPr/>
        </p:nvCxnSpPr>
        <p:spPr>
          <a:xfrm>
            <a:off x="5004049" y="2623820"/>
            <a:ext cx="0" cy="186445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화살표 연결선 35"/>
          <p:cNvCxnSpPr>
            <a:stCxn id="18" idx="2"/>
            <a:endCxn id="31" idx="0"/>
          </p:cNvCxnSpPr>
          <p:nvPr/>
        </p:nvCxnSpPr>
        <p:spPr>
          <a:xfrm>
            <a:off x="5004049" y="3072112"/>
            <a:ext cx="306" cy="188315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화살표 연결선 38"/>
          <p:cNvCxnSpPr>
            <a:endCxn id="21" idx="0"/>
          </p:cNvCxnSpPr>
          <p:nvPr/>
        </p:nvCxnSpPr>
        <p:spPr>
          <a:xfrm flipH="1">
            <a:off x="5003031" y="3521412"/>
            <a:ext cx="1324" cy="187453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>
            <a:stCxn id="32" idx="2"/>
            <a:endCxn id="23" idx="0"/>
          </p:cNvCxnSpPr>
          <p:nvPr/>
        </p:nvCxnSpPr>
        <p:spPr>
          <a:xfrm flipH="1">
            <a:off x="7714168" y="4365104"/>
            <a:ext cx="306" cy="168527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화살표 연결선 44"/>
          <p:cNvCxnSpPr>
            <a:stCxn id="23" idx="2"/>
            <a:endCxn id="24" idx="0"/>
          </p:cNvCxnSpPr>
          <p:nvPr/>
        </p:nvCxnSpPr>
        <p:spPr>
          <a:xfrm>
            <a:off x="7714168" y="4795478"/>
            <a:ext cx="0" cy="175806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화살표 연결선 47"/>
          <p:cNvCxnSpPr>
            <a:stCxn id="24" idx="2"/>
            <a:endCxn id="27" idx="0"/>
          </p:cNvCxnSpPr>
          <p:nvPr/>
        </p:nvCxnSpPr>
        <p:spPr>
          <a:xfrm>
            <a:off x="7714168" y="5233131"/>
            <a:ext cx="6239" cy="162107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화살표 연결선 50"/>
          <p:cNvCxnSpPr>
            <a:stCxn id="27" idx="2"/>
            <a:endCxn id="26" idx="0"/>
          </p:cNvCxnSpPr>
          <p:nvPr/>
        </p:nvCxnSpPr>
        <p:spPr>
          <a:xfrm flipH="1">
            <a:off x="7713150" y="5657085"/>
            <a:ext cx="7257" cy="170201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모서리가 둥근 사각형 설명선 53"/>
          <p:cNvSpPr/>
          <p:nvPr/>
        </p:nvSpPr>
        <p:spPr>
          <a:xfrm>
            <a:off x="6542094" y="2348880"/>
            <a:ext cx="2457890" cy="1418900"/>
          </a:xfrm>
          <a:prstGeom prst="wedgeRoundRectCallout">
            <a:avLst>
              <a:gd name="adj1" fmla="val -64017"/>
              <a:gd name="adj2" fmla="val 18357"/>
              <a:gd name="adj3" fmla="val 16667"/>
            </a:avLst>
          </a:prstGeom>
          <a:ln>
            <a:solidFill>
              <a:srgbClr val="0033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20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Which execution order is controlled </a:t>
            </a:r>
            <a:r>
              <a:rPr lang="en-US" altLang="ko-KR" sz="2000" b="1" u="sng" dirty="0" smtClean="0">
                <a:solidFill>
                  <a:srgbClr val="0033CC"/>
                </a:solidFill>
                <a:latin typeface="Calibri" panose="020F0502020204030204" pitchFamily="34" charset="0"/>
              </a:rPr>
              <a:t>by program/sync</a:t>
            </a:r>
            <a:r>
              <a:rPr lang="en-US" altLang="ko-KR" sz="20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?</a:t>
            </a:r>
          </a:p>
          <a:p>
            <a:r>
              <a:rPr lang="en-US" altLang="ko-KR" sz="10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/>
            </a:r>
            <a:br>
              <a:rPr lang="en-US" altLang="ko-KR" sz="1000" b="1" dirty="0" smtClean="0">
                <a:solidFill>
                  <a:srgbClr val="0033CC"/>
                </a:solidFill>
                <a:latin typeface="Calibri" panose="020F0502020204030204" pitchFamily="34" charset="0"/>
              </a:rPr>
            </a:br>
            <a:r>
              <a:rPr lang="en-US" altLang="ko-KR" sz="20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Which is </a:t>
            </a:r>
            <a:r>
              <a:rPr lang="en-US" altLang="ko-KR" sz="2000" b="1" u="sng" dirty="0" smtClean="0">
                <a:solidFill>
                  <a:srgbClr val="0033CC"/>
                </a:solidFill>
                <a:latin typeface="Calibri" panose="020F0502020204030204" pitchFamily="34" charset="0"/>
              </a:rPr>
              <a:t>by chance</a:t>
            </a:r>
            <a:r>
              <a:rPr lang="en-US" altLang="ko-KR" sz="20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?</a:t>
            </a:r>
            <a:endParaRPr lang="ko-KR" altLang="en-US" sz="2000" b="1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cxnSp>
        <p:nvCxnSpPr>
          <p:cNvPr id="56" name="직선 화살표 연결선 55"/>
          <p:cNvCxnSpPr>
            <a:stCxn id="21" idx="2"/>
            <a:endCxn id="23" idx="0"/>
          </p:cNvCxnSpPr>
          <p:nvPr/>
        </p:nvCxnSpPr>
        <p:spPr>
          <a:xfrm>
            <a:off x="5003031" y="3970712"/>
            <a:ext cx="2711137" cy="562919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모서리가 둥근 직사각형 32"/>
          <p:cNvSpPr/>
          <p:nvPr/>
        </p:nvSpPr>
        <p:spPr>
          <a:xfrm>
            <a:off x="3823042" y="3259106"/>
            <a:ext cx="2356625" cy="26184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12:balance=t+10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6535855" y="4978672"/>
            <a:ext cx="2356625" cy="26184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3:t=balance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452320" y="3832723"/>
            <a:ext cx="864096" cy="335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20</a:t>
            </a:r>
            <a:endParaRPr lang="ko-KR" altLang="en-US" b="1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280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54" grpId="0" animBg="1"/>
      <p:bldP spid="33" grpId="0" animBg="1"/>
      <p:bldP spid="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Happens-before Relation (1/2)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136980" y="1772816"/>
                <a:ext cx="8892480" cy="4176464"/>
              </a:xfrm>
            </p:spPr>
            <p:txBody>
              <a:bodyPr>
                <a:normAutofit/>
              </a:bodyPr>
              <a:lstStyle/>
              <a:p>
                <a:r>
                  <a:rPr lang="en-US" altLang="ko-KR" sz="2600" dirty="0" smtClean="0">
                    <a:solidFill>
                      <a:srgbClr val="0033CC"/>
                    </a:solidFill>
                  </a:rPr>
                  <a:t>The </a:t>
                </a:r>
                <a:r>
                  <a:rPr lang="en-US" altLang="ko-KR" sz="2600" i="1" dirty="0" smtClean="0">
                    <a:solidFill>
                      <a:srgbClr val="0033CC"/>
                    </a:solidFill>
                  </a:rPr>
                  <a:t>happens-before relation </a:t>
                </a:r>
                <a14:m>
                  <m:oMath xmlns:m="http://schemas.openxmlformats.org/officeDocument/2006/math">
                    <m:r>
                      <a:rPr lang="en-US" altLang="ko-KR" sz="2600" b="0" i="1" smtClean="0">
                        <a:solidFill>
                          <a:srgbClr val="0033CC"/>
                        </a:solidFill>
                        <a:latin typeface="Cambria Math"/>
                      </a:rPr>
                      <m:t>≺</m:t>
                    </m:r>
                    <m:r>
                      <a:rPr lang="en-US" altLang="ko-KR" sz="26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altLang="ko-KR" sz="2600" dirty="0" smtClean="0"/>
                  <a:t>is a smallest relation over operations in an execution that satisfies the following conditions:</a:t>
                </a:r>
              </a:p>
              <a:p>
                <a:pPr marL="457200" lvl="1" indent="0">
                  <a:buNone/>
                </a:pPr>
                <a:r>
                  <a:rPr lang="en-US" altLang="ko-KR" sz="2400" dirty="0" smtClean="0"/>
                  <a:t>(1) </a:t>
                </a:r>
                <a14:m>
                  <m:oMath xmlns:m="http://schemas.openxmlformats.org/officeDocument/2006/math">
                    <m:r>
                      <a:rPr lang="en-US" altLang="ko-KR" sz="2400" b="0" i="1" smtClean="0">
                        <a:solidFill>
                          <a:srgbClr val="0033CC"/>
                        </a:solidFill>
                        <a:latin typeface="Cambria Math"/>
                      </a:rPr>
                      <m:t>𝑎</m:t>
                    </m:r>
                    <m:r>
                      <a:rPr lang="en-US" altLang="ko-KR" sz="2400" b="0" i="1" smtClean="0">
                        <a:solidFill>
                          <a:srgbClr val="0033CC"/>
                        </a:solidFill>
                        <a:latin typeface="Cambria Math"/>
                      </a:rPr>
                      <m:t>≺</m:t>
                    </m:r>
                    <m:r>
                      <a:rPr lang="en-US" altLang="ko-KR" sz="2400" b="0" i="1" smtClean="0">
                        <a:solidFill>
                          <a:srgbClr val="0033CC"/>
                        </a:solidFill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ko-KR" sz="2400" dirty="0" smtClean="0">
                    <a:solidFill>
                      <a:srgbClr val="0033CC"/>
                    </a:solidFill>
                  </a:rPr>
                  <a:t> </a:t>
                </a:r>
                <a:r>
                  <a:rPr lang="en-US" altLang="ko-KR" sz="2400" dirty="0" smtClean="0"/>
                  <a:t>when </a:t>
                </a:r>
                <a14:m>
                  <m:oMath xmlns:m="http://schemas.openxmlformats.org/officeDocument/2006/math">
                    <m:r>
                      <a:rPr lang="en-US" altLang="ko-KR" sz="2400" i="1" smtClean="0">
                        <a:solidFill>
                          <a:srgbClr val="0033CC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ko-KR" sz="2400" dirty="0" smtClean="0">
                    <a:solidFill>
                      <a:srgbClr val="0033CC"/>
                    </a:solidFill>
                  </a:rPr>
                  <a:t> </a:t>
                </a:r>
                <a:r>
                  <a:rPr lang="en-US" altLang="ko-KR" sz="2400" dirty="0" smtClean="0"/>
                  <a:t>and </a:t>
                </a:r>
                <a14:m>
                  <m:oMath xmlns:m="http://schemas.openxmlformats.org/officeDocument/2006/math">
                    <m:r>
                      <a:rPr lang="en-US" altLang="ko-KR" sz="2400" b="0" i="1" smtClean="0">
                        <a:solidFill>
                          <a:srgbClr val="0033CC"/>
                        </a:solidFill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ko-KR" sz="2400" dirty="0" smtClean="0"/>
                  <a:t> </a:t>
                </a:r>
                <a:r>
                  <a:rPr lang="en-US" altLang="ko-KR" sz="2400" dirty="0" smtClean="0">
                    <a:solidFill>
                      <a:srgbClr val="0033CC"/>
                    </a:solidFill>
                  </a:rPr>
                  <a:t>are executed by the same thread</a:t>
                </a:r>
                <a:r>
                  <a:rPr lang="en-US" altLang="ko-KR" sz="2400" dirty="0" smtClean="0"/>
                  <a:t>, </a:t>
                </a:r>
                <a:br>
                  <a:rPr lang="en-US" altLang="ko-KR" sz="2400" dirty="0" smtClean="0"/>
                </a:br>
                <a:r>
                  <a:rPr lang="en-US" altLang="ko-KR" sz="2400" dirty="0" smtClean="0"/>
                  <a:t>      and </a:t>
                </a:r>
                <a14:m>
                  <m:oMath xmlns:m="http://schemas.openxmlformats.org/officeDocument/2006/math">
                    <m:r>
                      <a:rPr lang="en-US" altLang="ko-KR" sz="2400" i="1" smtClean="0">
                        <a:solidFill>
                          <a:srgbClr val="0033CC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ko-KR" sz="2400" dirty="0" smtClean="0"/>
                  <a:t> comes before </a:t>
                </a:r>
                <a14:m>
                  <m:oMath xmlns:m="http://schemas.openxmlformats.org/officeDocument/2006/math">
                    <m:r>
                      <a:rPr lang="en-US" altLang="ko-KR" sz="2400" b="0" i="1" smtClean="0">
                        <a:solidFill>
                          <a:srgbClr val="0033CC"/>
                        </a:solidFill>
                        <a:latin typeface="Cambria Math"/>
                      </a:rPr>
                      <m:t>𝑏</m:t>
                    </m:r>
                  </m:oMath>
                </a14:m>
                <a:endParaRPr lang="en-US" altLang="ko-KR" sz="2400" dirty="0" smtClean="0">
                  <a:solidFill>
                    <a:srgbClr val="0033CC"/>
                  </a:solidFill>
                </a:endParaRPr>
              </a:p>
              <a:p>
                <a:pPr marL="457200" lvl="1" indent="0">
                  <a:buNone/>
                </a:pPr>
                <a:r>
                  <a:rPr lang="en-US" altLang="ko-KR" sz="2400" dirty="0" smtClean="0"/>
                  <a:t>(2) </a:t>
                </a:r>
                <a14:m>
                  <m:oMath xmlns:m="http://schemas.openxmlformats.org/officeDocument/2006/math">
                    <m:r>
                      <a:rPr lang="en-US" altLang="ko-KR" sz="2400" i="1" smtClean="0">
                        <a:solidFill>
                          <a:srgbClr val="0033CC"/>
                        </a:solidFill>
                        <a:latin typeface="Cambria Math"/>
                      </a:rPr>
                      <m:t>𝑎</m:t>
                    </m:r>
                    <m:r>
                      <a:rPr lang="en-US" altLang="ko-KR" sz="2400" b="0" i="1" smtClean="0">
                        <a:solidFill>
                          <a:srgbClr val="0033CC"/>
                        </a:solidFill>
                        <a:latin typeface="Cambria Math"/>
                      </a:rPr>
                      <m:t>≺</m:t>
                    </m:r>
                    <m:r>
                      <a:rPr lang="en-US" altLang="ko-KR" sz="2400" i="1" smtClean="0">
                        <a:solidFill>
                          <a:srgbClr val="0033CC"/>
                        </a:solidFill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ko-KR" sz="2400" dirty="0" smtClean="0">
                    <a:solidFill>
                      <a:srgbClr val="0033CC"/>
                    </a:solidFill>
                  </a:rPr>
                  <a:t> </a:t>
                </a:r>
                <a:r>
                  <a:rPr lang="en-US" altLang="ko-KR" sz="2400" dirty="0" smtClean="0"/>
                  <a:t>when </a:t>
                </a:r>
                <a14:m>
                  <m:oMath xmlns:m="http://schemas.openxmlformats.org/officeDocument/2006/math">
                    <m:r>
                      <a:rPr lang="en-US" altLang="ko-KR" sz="2400" i="1" smtClean="0">
                        <a:solidFill>
                          <a:srgbClr val="0033CC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ko-KR" sz="2400" dirty="0"/>
                  <a:t> and </a:t>
                </a:r>
                <a14:m>
                  <m:oMath xmlns:m="http://schemas.openxmlformats.org/officeDocument/2006/math">
                    <m:r>
                      <a:rPr lang="en-US" altLang="ko-KR" sz="2400" i="1" smtClean="0">
                        <a:solidFill>
                          <a:srgbClr val="0033CC"/>
                        </a:solidFill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ko-KR" sz="2400" dirty="0"/>
                  <a:t> are </a:t>
                </a:r>
                <a:r>
                  <a:rPr lang="en-US" altLang="ko-KR" sz="2400" dirty="0" smtClean="0">
                    <a:solidFill>
                      <a:srgbClr val="0033CC"/>
                    </a:solidFill>
                  </a:rPr>
                  <a:t>ordered by the same synchronization</a:t>
                </a:r>
                <a:br>
                  <a:rPr lang="en-US" altLang="ko-KR" sz="2400" dirty="0" smtClean="0">
                    <a:solidFill>
                      <a:srgbClr val="0033CC"/>
                    </a:solidFill>
                  </a:rPr>
                </a:br>
                <a:r>
                  <a:rPr lang="en-US" altLang="ko-KR" sz="2400" dirty="0" smtClean="0">
                    <a:solidFill>
                      <a:srgbClr val="0033CC"/>
                    </a:solidFill>
                  </a:rPr>
                  <a:t>      entity</a:t>
                </a:r>
                <a:r>
                  <a:rPr lang="en-US" altLang="ko-KR" sz="2400" dirty="0" smtClean="0"/>
                  <a:t>, and </a:t>
                </a:r>
                <a14:m>
                  <m:oMath xmlns:m="http://schemas.openxmlformats.org/officeDocument/2006/math">
                    <m:r>
                      <a:rPr lang="en-US" altLang="ko-KR" sz="2400" i="1" smtClean="0">
                        <a:solidFill>
                          <a:srgbClr val="0033CC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ko-KR" sz="2400" dirty="0"/>
                  <a:t> comes before </a:t>
                </a:r>
                <a14:m>
                  <m:oMath xmlns:m="http://schemas.openxmlformats.org/officeDocument/2006/math">
                    <m:r>
                      <a:rPr lang="en-US" altLang="ko-KR" sz="2400" i="1" smtClean="0">
                        <a:solidFill>
                          <a:srgbClr val="0033CC"/>
                        </a:solidFill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ko-KR" sz="2400" dirty="0" smtClean="0"/>
                  <a:t> (e.g. lock, wait/notify, join)</a:t>
                </a:r>
              </a:p>
              <a:p>
                <a:pPr marL="457200" lvl="1" indent="0">
                  <a:buNone/>
                </a:pPr>
                <a:r>
                  <a:rPr lang="en-US" altLang="ko-KR" sz="2400" dirty="0" smtClean="0"/>
                  <a:t>(3) If </a:t>
                </a:r>
                <a14:m>
                  <m:oMath xmlns:m="http://schemas.openxmlformats.org/officeDocument/2006/math">
                    <m:r>
                      <a:rPr lang="en-US" altLang="ko-KR" sz="2400" i="1" smtClean="0">
                        <a:solidFill>
                          <a:srgbClr val="0033CC"/>
                        </a:solidFill>
                        <a:latin typeface="Cambria Math"/>
                      </a:rPr>
                      <m:t>𝑎</m:t>
                    </m:r>
                    <m:r>
                      <a:rPr lang="en-US" altLang="ko-KR" sz="2400" b="0" i="1" smtClean="0">
                        <a:solidFill>
                          <a:srgbClr val="0033CC"/>
                        </a:solidFill>
                        <a:latin typeface="Cambria Math"/>
                      </a:rPr>
                      <m:t>≺</m:t>
                    </m:r>
                    <m:r>
                      <a:rPr lang="en-US" altLang="ko-KR" sz="2400" i="1">
                        <a:solidFill>
                          <a:srgbClr val="0033CC"/>
                        </a:solidFill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ko-KR" sz="2400" dirty="0" smtClean="0">
                    <a:solidFill>
                      <a:srgbClr val="0033CC"/>
                    </a:solidFill>
                  </a:rPr>
                  <a:t> </a:t>
                </a:r>
                <a:r>
                  <a:rPr lang="en-US" altLang="ko-KR" sz="2400" dirty="0" smtClean="0"/>
                  <a:t>and </a:t>
                </a:r>
                <a14:m>
                  <m:oMath xmlns:m="http://schemas.openxmlformats.org/officeDocument/2006/math">
                    <m:r>
                      <a:rPr lang="en-US" altLang="ko-KR" sz="2400" b="0" i="1" smtClean="0">
                        <a:solidFill>
                          <a:srgbClr val="0033CC"/>
                        </a:solidFill>
                        <a:latin typeface="Cambria Math"/>
                      </a:rPr>
                      <m:t>𝑏</m:t>
                    </m:r>
                    <m:r>
                      <a:rPr lang="en-US" altLang="ko-KR" sz="2400" b="0" i="1" smtClean="0">
                        <a:solidFill>
                          <a:srgbClr val="0033CC"/>
                        </a:solidFill>
                        <a:latin typeface="Cambria Math"/>
                      </a:rPr>
                      <m:t>≺</m:t>
                    </m:r>
                    <m:r>
                      <a:rPr lang="en-US" altLang="ko-KR" sz="2400" b="0" i="1" smtClean="0">
                        <a:solidFill>
                          <a:srgbClr val="0033CC"/>
                        </a:solidFill>
                        <a:latin typeface="Cambria Math"/>
                      </a:rPr>
                      <m:t>𝑐</m:t>
                    </m:r>
                  </m:oMath>
                </a14:m>
                <a:r>
                  <a:rPr lang="en-US" altLang="ko-KR" sz="2400" dirty="0" smtClean="0">
                    <a:solidFill>
                      <a:srgbClr val="0033CC"/>
                    </a:solidFill>
                  </a:rPr>
                  <a:t> </a:t>
                </a:r>
                <a:r>
                  <a:rPr lang="en-US" altLang="ko-KR" sz="2400" dirty="0" smtClean="0"/>
                  <a:t>then </a:t>
                </a:r>
                <a14:m>
                  <m:oMath xmlns:m="http://schemas.openxmlformats.org/officeDocument/2006/math">
                    <m:r>
                      <a:rPr lang="en-US" altLang="ko-KR" sz="2400" i="1" smtClean="0">
                        <a:solidFill>
                          <a:srgbClr val="0033CC"/>
                        </a:solidFill>
                        <a:latin typeface="Cambria Math"/>
                      </a:rPr>
                      <m:t>𝑎</m:t>
                    </m:r>
                    <m:r>
                      <a:rPr lang="en-US" altLang="ko-KR" sz="2400" b="0" i="1" smtClean="0">
                        <a:solidFill>
                          <a:srgbClr val="0033CC"/>
                        </a:solidFill>
                        <a:latin typeface="Cambria Math"/>
                      </a:rPr>
                      <m:t>≺</m:t>
                    </m:r>
                    <m:r>
                      <a:rPr lang="en-US" altLang="ko-KR" sz="2400" b="0" i="1" smtClean="0">
                        <a:solidFill>
                          <a:srgbClr val="0033CC"/>
                        </a:solidFill>
                        <a:latin typeface="Cambria Math"/>
                      </a:rPr>
                      <m:t>𝑐</m:t>
                    </m:r>
                  </m:oMath>
                </a14:m>
                <a:endParaRPr lang="en-US" altLang="ko-KR" sz="2400" b="0" dirty="0" smtClean="0">
                  <a:solidFill>
                    <a:srgbClr val="0033CC"/>
                  </a:solidFill>
                </a:endParaRPr>
              </a:p>
              <a:p>
                <a:pPr marL="457200" lvl="1" indent="0">
                  <a:buNone/>
                </a:pPr>
                <a:endParaRPr lang="en-US" altLang="ko-KR" sz="1050" b="0" dirty="0" smtClean="0"/>
              </a:p>
              <a:p>
                <a:pPr marL="457200" lvl="1" indent="0">
                  <a:buNone/>
                </a:pPr>
                <a:r>
                  <a:rPr lang="en-US" altLang="ko-KR" b="1" dirty="0" smtClean="0">
                    <a:sym typeface="Wingdings" panose="05000000000000000000" pitchFamily="2" charset="2"/>
                  </a:rPr>
                  <a:t>  </a:t>
                </a:r>
                <a:r>
                  <a:rPr lang="en-US" altLang="ko-KR" b="1" dirty="0" smtClean="0">
                    <a:solidFill>
                      <a:srgbClr val="0033CC"/>
                    </a:solidFill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altLang="ko-KR" sz="2400" b="1" i="1">
                        <a:solidFill>
                          <a:srgbClr val="0033CC"/>
                        </a:solidFill>
                        <a:latin typeface="Cambria Math"/>
                      </a:rPr>
                      <m:t>𝒂</m:t>
                    </m:r>
                  </m:oMath>
                </a14:m>
                <a:r>
                  <a:rPr lang="en-US" altLang="ko-KR" sz="2400" b="1" dirty="0" smtClean="0">
                    <a:solidFill>
                      <a:srgbClr val="0033CC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ko-KR" sz="2400" b="1" i="1">
                        <a:solidFill>
                          <a:srgbClr val="0033CC"/>
                        </a:solidFill>
                        <a:latin typeface="Cambria Math"/>
                      </a:rPr>
                      <m:t>𝒃</m:t>
                    </m:r>
                  </m:oMath>
                </a14:m>
                <a:r>
                  <a:rPr lang="en-US" altLang="ko-KR" sz="2400" b="1" dirty="0" smtClean="0">
                    <a:solidFill>
                      <a:srgbClr val="0033CC"/>
                    </a:solidFill>
                  </a:rPr>
                  <a:t> are </a:t>
                </a:r>
                <a:r>
                  <a:rPr lang="en-US" altLang="ko-KR" sz="2400" b="1" i="1" dirty="0" smtClean="0">
                    <a:solidFill>
                      <a:srgbClr val="0033CC"/>
                    </a:solidFill>
                  </a:rPr>
                  <a:t>concurrent</a:t>
                </a:r>
                <a:r>
                  <a:rPr lang="en-US" altLang="ko-KR" sz="2400" b="1" dirty="0" smtClean="0">
                    <a:solidFill>
                      <a:srgbClr val="0033CC"/>
                    </a:solidFill>
                  </a:rPr>
                  <a:t> if </a:t>
                </a:r>
                <a14:m>
                  <m:oMath xmlns:m="http://schemas.openxmlformats.org/officeDocument/2006/math">
                    <m:r>
                      <a:rPr lang="en-US" altLang="ko-KR" sz="2400" b="1" i="1" smtClean="0">
                        <a:solidFill>
                          <a:srgbClr val="0033CC"/>
                        </a:solidFill>
                        <a:latin typeface="Cambria Math"/>
                      </a:rPr>
                      <m:t>𝒂</m:t>
                    </m:r>
                    <m:r>
                      <a:rPr lang="en-US" altLang="ko-KR" sz="2400" b="1" i="1" smtClean="0">
                        <a:solidFill>
                          <a:srgbClr val="0033CC"/>
                        </a:solidFill>
                        <a:latin typeface="Cambria Math"/>
                        <a:ea typeface="Cambria Math"/>
                      </a:rPr>
                      <m:t>⊀</m:t>
                    </m:r>
                    <m:r>
                      <a:rPr lang="en-US" altLang="ko-KR" sz="2400" b="1" i="1" smtClean="0">
                        <a:solidFill>
                          <a:srgbClr val="0033CC"/>
                        </a:solidFill>
                        <a:latin typeface="Cambria Math"/>
                      </a:rPr>
                      <m:t>𝒃</m:t>
                    </m:r>
                  </m:oMath>
                </a14:m>
                <a:r>
                  <a:rPr lang="en-US" altLang="ko-KR" sz="2400" b="1" dirty="0" smtClean="0">
                    <a:solidFill>
                      <a:srgbClr val="0033CC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ko-KR" sz="2400" b="1" i="1" smtClean="0">
                        <a:solidFill>
                          <a:srgbClr val="0033CC"/>
                        </a:solidFill>
                        <a:latin typeface="Cambria Math"/>
                      </a:rPr>
                      <m:t>𝒃</m:t>
                    </m:r>
                    <m:r>
                      <a:rPr lang="en-US" altLang="ko-KR" sz="2400" b="1" i="1" smtClean="0">
                        <a:solidFill>
                          <a:srgbClr val="0033CC"/>
                        </a:solidFill>
                        <a:latin typeface="Cambria Math"/>
                        <a:ea typeface="Cambria Math"/>
                      </a:rPr>
                      <m:t>⊀</m:t>
                    </m:r>
                    <m:r>
                      <a:rPr lang="en-US" altLang="ko-KR" sz="2400" b="1" i="1" smtClean="0">
                        <a:solidFill>
                          <a:srgbClr val="0033CC"/>
                        </a:solidFill>
                        <a:latin typeface="Cambria Math"/>
                      </a:rPr>
                      <m:t>𝒂</m:t>
                    </m:r>
                  </m:oMath>
                </a14:m>
                <a:endParaRPr lang="en-US" altLang="ko-KR" sz="2400" b="1" dirty="0">
                  <a:solidFill>
                    <a:srgbClr val="0033CC"/>
                  </a:solidFill>
                </a:endParaRP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6980" y="1772816"/>
                <a:ext cx="8892480" cy="4176464"/>
              </a:xfrm>
              <a:blipFill rotWithShape="0">
                <a:blip r:embed="rId2"/>
                <a:stretch>
                  <a:fillRect l="-1028" t="-1168" b="-43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241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Happens-before Relation (2/2)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 dirty="0"/>
          </a:p>
        </p:txBody>
      </p:sp>
      <p:pic>
        <p:nvPicPr>
          <p:cNvPr id="10" name="Picture 2" descr="Leslie Lampor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57"/>
          <a:stretch/>
        </p:blipFill>
        <p:spPr bwMode="auto">
          <a:xfrm>
            <a:off x="347872" y="1700808"/>
            <a:ext cx="3936096" cy="369824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4427984" y="1484784"/>
            <a:ext cx="4680520" cy="3484984"/>
          </a:xfrm>
        </p:spPr>
        <p:txBody>
          <a:bodyPr>
            <a:noAutofit/>
          </a:bodyPr>
          <a:lstStyle/>
          <a:p>
            <a:r>
              <a:rPr lang="en-US" altLang="ko-KR" sz="2800" dirty="0"/>
              <a:t>Leslie </a:t>
            </a:r>
            <a:r>
              <a:rPr lang="en-US" altLang="ko-KR" sz="2800" dirty="0" err="1" smtClean="0"/>
              <a:t>Lamport</a:t>
            </a:r>
            <a:r>
              <a:rPr lang="en-US" altLang="ko-KR" sz="2800" dirty="0" smtClean="0"/>
              <a:t> (Microsoft </a:t>
            </a:r>
            <a:r>
              <a:rPr lang="en-US" altLang="ko-KR" sz="2800" dirty="0"/>
              <a:t>research</a:t>
            </a:r>
            <a:r>
              <a:rPr lang="en-US" altLang="ko-KR" sz="2800" dirty="0" smtClean="0"/>
              <a:t>) </a:t>
            </a:r>
          </a:p>
          <a:p>
            <a:pPr lvl="1"/>
            <a:r>
              <a:rPr lang="en-US" altLang="ko-KR" sz="2400" dirty="0" smtClean="0">
                <a:solidFill>
                  <a:srgbClr val="0033CC"/>
                </a:solidFill>
              </a:rPr>
              <a:t>Winner </a:t>
            </a:r>
            <a:r>
              <a:rPr lang="en-US" altLang="ko-KR" sz="2400" dirty="0">
                <a:solidFill>
                  <a:srgbClr val="0033CC"/>
                </a:solidFill>
              </a:rPr>
              <a:t>of the 2013 </a:t>
            </a:r>
            <a:br>
              <a:rPr lang="en-US" altLang="ko-KR" sz="2400" dirty="0">
                <a:solidFill>
                  <a:srgbClr val="0033CC"/>
                </a:solidFill>
              </a:rPr>
            </a:br>
            <a:r>
              <a:rPr lang="en-US" altLang="ko-KR" sz="2400" dirty="0" smtClean="0">
                <a:solidFill>
                  <a:srgbClr val="0033CC"/>
                </a:solidFill>
              </a:rPr>
              <a:t>Turing award for advances in reliability of distributed/  concurrent systems</a:t>
            </a:r>
          </a:p>
          <a:p>
            <a:pPr lvl="1"/>
            <a:r>
              <a:rPr lang="en-US" altLang="ko-KR" sz="2400" dirty="0" smtClean="0"/>
              <a:t>Happens-before relation, sequential </a:t>
            </a:r>
            <a:r>
              <a:rPr lang="en-US" altLang="ko-KR" sz="2400" dirty="0"/>
              <a:t>consistency, </a:t>
            </a:r>
            <a:r>
              <a:rPr lang="en-US" altLang="ko-KR" sz="2400" dirty="0" smtClean="0"/>
              <a:t>  Bakery algorithm,</a:t>
            </a:r>
            <a:br>
              <a:rPr lang="en-US" altLang="ko-KR" sz="2400" dirty="0" smtClean="0"/>
            </a:br>
            <a:r>
              <a:rPr lang="en-US" altLang="ko-KR" sz="2400" dirty="0" smtClean="0"/>
              <a:t>TLA (temporal logic of actions), and </a:t>
            </a:r>
            <a:r>
              <a:rPr lang="en-US" altLang="ko-KR" sz="2400" dirty="0" err="1" smtClean="0"/>
              <a:t>LaTeX</a:t>
            </a:r>
            <a:endParaRPr lang="en-US" altLang="ko-KR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5589240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Calibri" panose="020F0502020204030204" pitchFamily="34" charset="0"/>
              </a:rPr>
              <a:t>http://amturing.acm.org/</a:t>
            </a:r>
            <a:endParaRPr lang="en-US" altLang="ko-KR" dirty="0" smtClean="0">
              <a:latin typeface="Calibri" panose="020F0502020204030204" pitchFamily="34" charset="0"/>
            </a:endParaRPr>
          </a:p>
          <a:p>
            <a:r>
              <a:rPr lang="en-US" altLang="ko-KR" dirty="0" smtClean="0">
                <a:latin typeface="Calibri" panose="020F0502020204030204" pitchFamily="34" charset="0"/>
                <a:hlinkClick r:id="rId3"/>
              </a:rPr>
              <a:t>http</a:t>
            </a:r>
            <a:r>
              <a:rPr lang="en-US" altLang="ko-KR" dirty="0">
                <a:latin typeface="Calibri" panose="020F0502020204030204" pitchFamily="34" charset="0"/>
                <a:hlinkClick r:id="rId3"/>
              </a:rPr>
              <a:t>://</a:t>
            </a:r>
            <a:r>
              <a:rPr lang="en-US" altLang="ko-KR" dirty="0" smtClean="0">
                <a:latin typeface="Calibri" panose="020F0502020204030204" pitchFamily="34" charset="0"/>
                <a:hlinkClick r:id="rId3"/>
              </a:rPr>
              <a:t>research.microsoft.com/apps/video/default.aspx?id=210551</a:t>
            </a:r>
            <a:endParaRPr lang="en-US" altLang="ko-KR" dirty="0">
              <a:latin typeface="Calibri" panose="020F0502020204030204" pitchFamily="34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402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/>
          <p:cNvSpPr/>
          <p:nvPr/>
        </p:nvSpPr>
        <p:spPr>
          <a:xfrm>
            <a:off x="3707904" y="1498823"/>
            <a:ext cx="5292080" cy="47618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998984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Happens-Before 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7504" y="1647198"/>
            <a:ext cx="3600400" cy="4374090"/>
          </a:xfrm>
          <a:ln>
            <a:noFill/>
          </a:ln>
        </p:spPr>
        <p:txBody>
          <a:bodyPr anchor="ctr"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class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Account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balance; </a:t>
            </a:r>
            <a:b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2000" dirty="0" smtClean="0">
                <a:cs typeface="Courier New" panose="02070309020205020404" pitchFamily="49" charset="0"/>
              </a:rPr>
              <a:t>//must be non-negative</a:t>
            </a:r>
            <a:endParaRPr lang="en-US" altLang="ko-KR" sz="1800" dirty="0" smtClean="0">
              <a:cs typeface="Courier New" panose="02070309020205020404" pitchFamily="49" charset="0"/>
            </a:endParaRPr>
          </a:p>
          <a:p>
            <a:pPr marL="228600" indent="-228600">
              <a:lnSpc>
                <a:spcPct val="110000"/>
              </a:lnSpc>
              <a:spcBef>
                <a:spcPts val="0"/>
              </a:spcBef>
              <a:buAutoNum type="arabicPlain"/>
            </a:pPr>
            <a:endParaRPr lang="en-US" altLang="ko-KR" sz="7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withdraw(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(balance &gt;= x){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    balance=balance–x;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>
              <a:lnSpc>
                <a:spcPct val="110000"/>
              </a:lnSpc>
              <a:spcBef>
                <a:spcPts val="0"/>
              </a:spcBef>
              <a:buAutoNum type="arabicPlain" startAt="8"/>
            </a:pP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deposit(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   balance=</a:t>
            </a:r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balance+x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ko-KR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3825736" y="2361973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11:lock(this)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3825736" y="2810265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12:t=balance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3825736" y="3259565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12:balance=t+10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32855" y="1844824"/>
            <a:ext cx="2142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t1: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deposit(10)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24718" y="1498823"/>
            <a:ext cx="5067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Initially,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</a:t>
            </a:r>
            <a:r>
              <a:rPr lang="en-US" altLang="ko-KR" dirty="0" smtClean="0">
                <a:latin typeface="Calibri" panose="020F0502020204030204" pitchFamily="34" charset="0"/>
              </a:rPr>
              <a:t>: 10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3824718" y="3708865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13:unlock(this)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모서리가 둥근 직사각형 21"/>
          <p:cNvSpPr/>
          <p:nvPr/>
        </p:nvSpPr>
        <p:spPr>
          <a:xfrm>
            <a:off x="6535855" y="4102591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1:if(balance&gt;=15)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6535855" y="4533631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6535855" y="4971284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3:t=balance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42974" y="1844824"/>
            <a:ext cx="2142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t2: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withdraw(15)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모서리가 둥근 직사각형 25"/>
          <p:cNvSpPr/>
          <p:nvPr/>
        </p:nvSpPr>
        <p:spPr>
          <a:xfrm>
            <a:off x="6534837" y="5827286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4:unlock(this)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6542094" y="5395238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3:balance=t-15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9" name="직선 화살표 연결선 28"/>
          <p:cNvCxnSpPr>
            <a:endCxn id="13" idx="2"/>
          </p:cNvCxnSpPr>
          <p:nvPr/>
        </p:nvCxnSpPr>
        <p:spPr>
          <a:xfrm>
            <a:off x="6353944" y="1844824"/>
            <a:ext cx="0" cy="4415819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모서리가 둥근 직사각형 30"/>
          <p:cNvSpPr/>
          <p:nvPr/>
        </p:nvSpPr>
        <p:spPr>
          <a:xfrm>
            <a:off x="3826042" y="3260427"/>
            <a:ext cx="2356625" cy="26184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12:balance=t+10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모서리가 둥근 직사각형 31"/>
          <p:cNvSpPr/>
          <p:nvPr/>
        </p:nvSpPr>
        <p:spPr>
          <a:xfrm>
            <a:off x="6536161" y="4103257"/>
            <a:ext cx="2356625" cy="26184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1:if(balance&gt;=15)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5" name="직선 화살표 연결선 34"/>
          <p:cNvCxnSpPr>
            <a:stCxn id="7" idx="2"/>
            <a:endCxn id="18" idx="0"/>
          </p:cNvCxnSpPr>
          <p:nvPr/>
        </p:nvCxnSpPr>
        <p:spPr>
          <a:xfrm>
            <a:off x="5004049" y="2623820"/>
            <a:ext cx="0" cy="186445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화살표 연결선 35"/>
          <p:cNvCxnSpPr>
            <a:stCxn id="18" idx="2"/>
            <a:endCxn id="31" idx="0"/>
          </p:cNvCxnSpPr>
          <p:nvPr/>
        </p:nvCxnSpPr>
        <p:spPr>
          <a:xfrm>
            <a:off x="5004049" y="3072112"/>
            <a:ext cx="306" cy="188315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화살표 연결선 38"/>
          <p:cNvCxnSpPr>
            <a:endCxn id="21" idx="0"/>
          </p:cNvCxnSpPr>
          <p:nvPr/>
        </p:nvCxnSpPr>
        <p:spPr>
          <a:xfrm flipH="1">
            <a:off x="5003031" y="3521412"/>
            <a:ext cx="1324" cy="187453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>
            <a:stCxn id="32" idx="2"/>
            <a:endCxn id="23" idx="0"/>
          </p:cNvCxnSpPr>
          <p:nvPr/>
        </p:nvCxnSpPr>
        <p:spPr>
          <a:xfrm flipH="1">
            <a:off x="7714168" y="4365104"/>
            <a:ext cx="306" cy="168527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화살표 연결선 44"/>
          <p:cNvCxnSpPr>
            <a:stCxn id="23" idx="2"/>
            <a:endCxn id="24" idx="0"/>
          </p:cNvCxnSpPr>
          <p:nvPr/>
        </p:nvCxnSpPr>
        <p:spPr>
          <a:xfrm>
            <a:off x="7714168" y="4795478"/>
            <a:ext cx="0" cy="175806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화살표 연결선 47"/>
          <p:cNvCxnSpPr>
            <a:stCxn id="24" idx="2"/>
            <a:endCxn id="27" idx="0"/>
          </p:cNvCxnSpPr>
          <p:nvPr/>
        </p:nvCxnSpPr>
        <p:spPr>
          <a:xfrm>
            <a:off x="7714168" y="5233131"/>
            <a:ext cx="6239" cy="162107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화살표 연결선 50"/>
          <p:cNvCxnSpPr>
            <a:stCxn id="27" idx="2"/>
            <a:endCxn id="26" idx="0"/>
          </p:cNvCxnSpPr>
          <p:nvPr/>
        </p:nvCxnSpPr>
        <p:spPr>
          <a:xfrm flipH="1">
            <a:off x="7713150" y="5657085"/>
            <a:ext cx="7257" cy="170201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화살표 연결선 55"/>
          <p:cNvCxnSpPr>
            <a:stCxn id="21" idx="2"/>
            <a:endCxn id="23" idx="0"/>
          </p:cNvCxnSpPr>
          <p:nvPr/>
        </p:nvCxnSpPr>
        <p:spPr>
          <a:xfrm>
            <a:off x="5003031" y="3970712"/>
            <a:ext cx="2711137" cy="562919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509132" y="2132856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p</a:t>
            </a:r>
            <a:r>
              <a:rPr lang="en-US" altLang="ko-KR" sz="2000" b="1" baseline="-25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1</a:t>
            </a:r>
            <a:endParaRPr lang="ko-KR" altLang="en-US" sz="2000" b="1" baseline="-25000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517758" y="257353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p</a:t>
            </a:r>
            <a:r>
              <a:rPr lang="en-US" altLang="ko-KR" sz="2000" b="1" baseline="-25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2</a:t>
            </a:r>
            <a:endParaRPr lang="ko-KR" altLang="en-US" sz="2000" b="1" baseline="-25000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17758" y="3031456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p</a:t>
            </a:r>
            <a:r>
              <a:rPr lang="en-US" altLang="ko-KR" sz="2000" b="1" baseline="-25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3</a:t>
            </a:r>
            <a:endParaRPr lang="ko-KR" altLang="en-US" sz="2000" b="1" baseline="-25000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17758" y="346907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p</a:t>
            </a:r>
            <a:r>
              <a:rPr lang="en-US" altLang="ko-KR" sz="2000" b="1" baseline="-25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4</a:t>
            </a:r>
            <a:endParaRPr lang="ko-KR" altLang="en-US" sz="2000" b="1" baseline="-25000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10932" y="386104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q</a:t>
            </a:r>
            <a:r>
              <a:rPr lang="en-US" altLang="ko-KR" sz="2000" b="1" baseline="-25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1</a:t>
            </a:r>
            <a:endParaRPr lang="ko-KR" altLang="en-US" sz="2000" b="1" baseline="-25000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219558" y="4301722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q</a:t>
            </a:r>
            <a:r>
              <a:rPr lang="en-US" altLang="ko-KR" sz="2000" b="1" baseline="-25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2</a:t>
            </a:r>
            <a:endParaRPr lang="ko-KR" altLang="en-US" sz="2000" b="1" baseline="-25000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219558" y="475964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q</a:t>
            </a:r>
            <a:r>
              <a:rPr lang="en-US" altLang="ko-KR" sz="2000" b="1" baseline="-25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3</a:t>
            </a:r>
            <a:endParaRPr lang="ko-KR" altLang="en-US" sz="2000" b="1" baseline="-25000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219558" y="5197262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q</a:t>
            </a:r>
            <a:r>
              <a:rPr lang="en-US" altLang="ko-KR" sz="2000" b="1" baseline="-25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4</a:t>
            </a:r>
            <a:endParaRPr lang="ko-KR" altLang="en-US" sz="2000" b="1" baseline="-25000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28184" y="562117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q</a:t>
            </a:r>
            <a:r>
              <a:rPr lang="en-US" altLang="ko-KR" sz="2000" b="1" baseline="-25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5</a:t>
            </a:r>
            <a:endParaRPr lang="ko-KR" altLang="en-US" sz="2000" b="1" baseline="-25000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직사각형 7"/>
              <p:cNvSpPr/>
              <p:nvPr/>
            </p:nvSpPr>
            <p:spPr>
              <a:xfrm>
                <a:off x="251520" y="4248802"/>
                <a:ext cx="5616624" cy="2420558"/>
              </a:xfrm>
              <a:prstGeom prst="rect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marL="0" lvl="1"/>
                <a:r>
                  <a:rPr lang="en-US" altLang="ko-KR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(1) </a:t>
                </a:r>
                <a14:m>
                  <m:oMath xmlns:m="http://schemas.openxmlformats.org/officeDocument/2006/math"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≺</m:t>
                    </m:r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ko-KR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ko-KR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ko-KR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are executed by the same thread, </a:t>
                </a:r>
                <a:r>
                  <a:rPr lang="en-US" altLang="ko-KR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/>
                </a:r>
                <a:br>
                  <a:rPr lang="en-US" altLang="ko-KR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</a:br>
                <a:r>
                  <a:rPr lang="en-US" altLang="ko-KR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     and </a:t>
                </a:r>
                <a14:m>
                  <m:oMath xmlns:m="http://schemas.openxmlformats.org/officeDocument/2006/math"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ko-KR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comes before </a:t>
                </a:r>
                <a14:m>
                  <m:oMath xmlns:m="http://schemas.openxmlformats.org/officeDocument/2006/math"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𝑏</m:t>
                    </m:r>
                  </m:oMath>
                </a14:m>
                <a:endParaRPr lang="en-US" altLang="ko-KR" dirty="0" smtClean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  <a:p>
                <a:pPr marL="0" lvl="1"/>
                <a:r>
                  <a:rPr lang="en-US" altLang="ko-KR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altLang="ko-KR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    </a:t>
                </a:r>
                <a:r>
                  <a:rPr lang="en-US" altLang="ko-KR" sz="2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E.g.  </a:t>
                </a:r>
                <a:r>
                  <a:rPr lang="en-US" altLang="ko-KR" sz="2000" b="1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p</a:t>
                </a:r>
                <a:r>
                  <a:rPr lang="en-US" altLang="ko-KR" sz="2000" b="1" baseline="-25000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US" altLang="ko-KR" sz="2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ko-KR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≺</m:t>
                    </m:r>
                  </m:oMath>
                </a14:m>
                <a:r>
                  <a:rPr lang="en-US" altLang="ko-KR" sz="2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altLang="ko-KR" sz="2000" b="1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p</a:t>
                </a:r>
                <a:r>
                  <a:rPr lang="en-US" altLang="ko-KR" sz="2000" b="1" baseline="-25000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2</a:t>
                </a:r>
                <a:r>
                  <a:rPr lang="en-US" altLang="ko-KR" sz="2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,  </a:t>
                </a:r>
                <a:r>
                  <a:rPr lang="en-US" altLang="ko-KR" sz="2000" b="1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p</a:t>
                </a:r>
                <a:r>
                  <a:rPr lang="en-US" altLang="ko-KR" sz="2000" b="1" baseline="-25000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US" altLang="ko-KR" sz="2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ko-KR" sz="2000" i="1">
                        <a:solidFill>
                          <a:schemeClr val="tx1"/>
                        </a:solidFill>
                        <a:latin typeface="Cambria Math"/>
                      </a:rPr>
                      <m:t>≺</m:t>
                    </m:r>
                  </m:oMath>
                </a14:m>
                <a:r>
                  <a:rPr lang="en-US" altLang="ko-KR" sz="20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altLang="ko-KR" sz="2000" b="1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p</a:t>
                </a:r>
                <a:r>
                  <a:rPr lang="en-US" altLang="ko-KR" sz="2000" b="1" baseline="-25000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3</a:t>
                </a:r>
                <a:r>
                  <a:rPr lang="en-US" altLang="ko-KR" sz="2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,  </a:t>
                </a:r>
                <a:r>
                  <a:rPr lang="en-US" altLang="ko-KR" sz="2000" b="1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p</a:t>
                </a:r>
                <a:r>
                  <a:rPr lang="en-US" altLang="ko-KR" sz="2000" b="1" baseline="-25000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US" altLang="ko-KR" sz="2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ko-KR" sz="2000" i="1">
                        <a:solidFill>
                          <a:schemeClr val="tx1"/>
                        </a:solidFill>
                        <a:latin typeface="Cambria Math"/>
                      </a:rPr>
                      <m:t>≺</m:t>
                    </m:r>
                  </m:oMath>
                </a14:m>
                <a:r>
                  <a:rPr lang="en-US" altLang="ko-KR" sz="20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altLang="ko-KR" sz="2000" b="1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p</a:t>
                </a:r>
                <a:r>
                  <a:rPr lang="en-US" altLang="ko-KR" sz="2000" b="1" baseline="-25000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4</a:t>
                </a:r>
              </a:p>
              <a:p>
                <a:pPr marL="0" lvl="1"/>
                <a:r>
                  <a:rPr lang="en-US" altLang="ko-KR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(</a:t>
                </a:r>
                <a:r>
                  <a:rPr lang="en-US" altLang="ko-KR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2) </a:t>
                </a:r>
                <a14:m>
                  <m:oMath xmlns:m="http://schemas.openxmlformats.org/officeDocument/2006/math"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≺</m:t>
                    </m:r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ko-KR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ko-KR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ko-KR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are ordered by the same </a:t>
                </a:r>
                <a:r>
                  <a:rPr lang="en-US" altLang="ko-KR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lock, </a:t>
                </a:r>
                <a:br>
                  <a:rPr lang="en-US" altLang="ko-KR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</a:br>
                <a:r>
                  <a:rPr lang="en-US" altLang="ko-KR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     and </a:t>
                </a:r>
                <a14:m>
                  <m:oMath xmlns:m="http://schemas.openxmlformats.org/officeDocument/2006/math"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ko-KR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comes before </a:t>
                </a:r>
                <a14:m>
                  <m:oMath xmlns:m="http://schemas.openxmlformats.org/officeDocument/2006/math"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𝑏</m:t>
                    </m:r>
                  </m:oMath>
                </a14:m>
                <a:endParaRPr lang="en-US" altLang="ko-KR" dirty="0" smtClean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  <a:p>
                <a:pPr marL="0" lvl="1"/>
                <a:r>
                  <a:rPr lang="en-US" altLang="ko-KR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     E.g.   </a:t>
                </a:r>
                <a:r>
                  <a:rPr lang="en-US" altLang="ko-KR" sz="2000" b="1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p</a:t>
                </a:r>
                <a:r>
                  <a:rPr lang="en-US" altLang="ko-KR" sz="2000" b="1" baseline="-25000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US" altLang="ko-KR" sz="2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ko-KR" sz="2000" i="1">
                        <a:solidFill>
                          <a:schemeClr val="tx1"/>
                        </a:solidFill>
                        <a:latin typeface="Cambria Math"/>
                      </a:rPr>
                      <m:t>≺</m:t>
                    </m:r>
                  </m:oMath>
                </a14:m>
                <a:r>
                  <a:rPr lang="en-US" altLang="ko-KR" sz="20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altLang="ko-KR" sz="2000" b="1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q</a:t>
                </a:r>
                <a:r>
                  <a:rPr lang="en-US" altLang="ko-KR" sz="2000" b="1" baseline="-25000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2</a:t>
                </a:r>
                <a:r>
                  <a:rPr lang="en-US" altLang="ko-KR" sz="2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  </a:t>
                </a:r>
                <a:endParaRPr lang="en-US" altLang="ko-KR" sz="20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  <a:p>
                <a:pPr marL="0" lvl="1"/>
                <a:r>
                  <a:rPr lang="en-US" altLang="ko-KR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(3) If </a:t>
                </a:r>
                <a14:m>
                  <m:oMath xmlns:m="http://schemas.openxmlformats.org/officeDocument/2006/math"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≺</m:t>
                    </m:r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ko-KR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𝑏</m:t>
                    </m:r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≺</m:t>
                    </m:r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𝑐</m:t>
                    </m:r>
                  </m:oMath>
                </a14:m>
                <a:r>
                  <a:rPr lang="en-US" altLang="ko-KR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then </a:t>
                </a:r>
                <a14:m>
                  <m:oMath xmlns:m="http://schemas.openxmlformats.org/officeDocument/2006/math"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≺</m:t>
                    </m:r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𝑐</m:t>
                    </m:r>
                  </m:oMath>
                </a14:m>
                <a:endParaRPr lang="en-US" altLang="ko-KR" dirty="0" smtClean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  <a:p>
                <a:pPr marL="0" lvl="1"/>
                <a:r>
                  <a:rPr lang="en-US" altLang="ko-KR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altLang="ko-KR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    E.g. </a:t>
                </a:r>
                <a:r>
                  <a:rPr lang="en-US" altLang="ko-KR" sz="2000" b="1" dirty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p</a:t>
                </a:r>
                <a:r>
                  <a:rPr lang="en-US" altLang="ko-KR" sz="2000" b="1" baseline="-25000" dirty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US" altLang="ko-KR" sz="20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ko-KR" sz="2000" i="1">
                        <a:solidFill>
                          <a:schemeClr val="tx1"/>
                        </a:solidFill>
                        <a:latin typeface="Cambria Math"/>
                      </a:rPr>
                      <m:t>≺</m:t>
                    </m:r>
                  </m:oMath>
                </a14:m>
                <a:r>
                  <a:rPr lang="en-US" altLang="ko-KR" sz="20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altLang="ko-KR" sz="2000" b="1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q</a:t>
                </a:r>
                <a:r>
                  <a:rPr lang="en-US" altLang="ko-KR" sz="2000" b="1" baseline="-25000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2</a:t>
                </a:r>
                <a:r>
                  <a:rPr lang="en-US" altLang="ko-KR" b="1" baseline="-25000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ko-KR" i="1" dirty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altLang="ko-KR" b="0" i="1" smtClean="0">
                        <a:solidFill>
                          <a:schemeClr val="tx1"/>
                        </a:solidFill>
                        <a:latin typeface="Cambria Math"/>
                      </a:rPr>
                      <m:t>∧ </m:t>
                    </m:r>
                  </m:oMath>
                </a14:m>
                <a:r>
                  <a:rPr lang="en-US" altLang="ko-KR" sz="2000" b="1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 q</a:t>
                </a:r>
                <a:r>
                  <a:rPr lang="en-US" altLang="ko-KR" sz="2000" b="1" baseline="-25000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2</a:t>
                </a:r>
                <a:r>
                  <a:rPr lang="en-US" altLang="ko-KR" sz="2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ko-KR" sz="2000" i="1">
                        <a:solidFill>
                          <a:schemeClr val="tx1"/>
                        </a:solidFill>
                        <a:latin typeface="Cambria Math"/>
                      </a:rPr>
                      <m:t>≺</m:t>
                    </m:r>
                  </m:oMath>
                </a14:m>
                <a:r>
                  <a:rPr lang="en-US" altLang="ko-KR" sz="20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altLang="ko-KR" sz="2000" b="1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q</a:t>
                </a:r>
                <a:r>
                  <a:rPr lang="en-US" altLang="ko-KR" sz="2000" b="1" baseline="-25000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US" altLang="ko-KR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→</m:t>
                    </m:r>
                  </m:oMath>
                </a14:m>
                <a:r>
                  <a:rPr lang="en-US" altLang="ko-KR" sz="2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altLang="ko-KR" sz="2000" b="1" dirty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altLang="ko-KR" sz="2000" b="1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p</a:t>
                </a:r>
                <a:r>
                  <a:rPr lang="en-US" altLang="ko-KR" sz="2000" b="1" baseline="-25000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US" altLang="ko-KR" sz="2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ko-KR" sz="2000" i="1">
                        <a:solidFill>
                          <a:schemeClr val="tx1"/>
                        </a:solidFill>
                        <a:latin typeface="Cambria Math"/>
                      </a:rPr>
                      <m:t>≺</m:t>
                    </m:r>
                  </m:oMath>
                </a14:m>
                <a:r>
                  <a:rPr lang="en-US" altLang="ko-KR" sz="20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altLang="ko-KR" sz="2000" b="1" dirty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q</a:t>
                </a:r>
                <a:r>
                  <a:rPr lang="en-US" altLang="ko-KR" sz="2000" b="1" baseline="-25000" dirty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3</a:t>
                </a:r>
                <a:endParaRPr lang="en-US" altLang="ko-KR" sz="20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" name="직사각형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248802"/>
                <a:ext cx="5616624" cy="2420558"/>
              </a:xfrm>
              <a:prstGeom prst="rect">
                <a:avLst/>
              </a:prstGeom>
              <a:blipFill rotWithShape="1">
                <a:blip r:embed="rId3"/>
                <a:stretch>
                  <a:fillRect l="-758" t="-1003" r="-541" b="-2506"/>
                </a:stretch>
              </a:blipFill>
              <a:ln w="12700">
                <a:solidFill>
                  <a:schemeClr val="tx1"/>
                </a:solidFill>
                <a:prstDash val="sysDash"/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118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1143000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en-US" altLang="ko-KR" sz="4000" dirty="0" smtClean="0"/>
              <a:t>Happens-before Based Detection (1/2)</a:t>
            </a:r>
            <a:endParaRPr lang="ko-KR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72816"/>
                <a:ext cx="8147248" cy="3816424"/>
              </a:xfrm>
            </p:spPr>
            <p:txBody>
              <a:bodyPr>
                <a:normAutofit/>
              </a:bodyPr>
              <a:lstStyle/>
              <a:p>
                <a:r>
                  <a:rPr lang="en-US" altLang="ko-KR" sz="2800" dirty="0" smtClean="0"/>
                  <a:t>The pair of operations </a:t>
                </a:r>
                <a14:m>
                  <m:oMath xmlns:m="http://schemas.openxmlformats.org/officeDocument/2006/math">
                    <m:r>
                      <a:rPr lang="en-US" altLang="ko-KR" sz="280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ko-KR" sz="2800" dirty="0" smtClean="0"/>
                  <a:t> and </a:t>
                </a:r>
                <a14:m>
                  <m:oMath xmlns:m="http://schemas.openxmlformats.org/officeDocument/2006/math">
                    <m:r>
                      <a:rPr lang="en-US" altLang="ko-KR" sz="28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ko-KR" sz="2800" dirty="0" smtClean="0"/>
                  <a:t> is </a:t>
                </a:r>
                <a:r>
                  <a:rPr lang="en-US" altLang="ko-KR" sz="2800" i="1" dirty="0" smtClean="0"/>
                  <a:t>data race </a:t>
                </a:r>
                <a:r>
                  <a:rPr lang="en-US" altLang="ko-KR" sz="2800" dirty="0" smtClean="0"/>
                  <a:t>if all of the following conditions hold:</a:t>
                </a:r>
              </a:p>
              <a:p>
                <a:pPr marL="457200" lvl="1" indent="0">
                  <a:buNone/>
                </a:pPr>
                <a:r>
                  <a:rPr lang="en-US" altLang="ko-KR" dirty="0" smtClean="0"/>
                  <a:t>(1)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ko-KR" dirty="0" smtClean="0"/>
                  <a:t> and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𝑏</m:t>
                    </m:r>
                    <m:r>
                      <a:rPr lang="en-US" altLang="ko-KR" i="1">
                        <a:latin typeface="Cambria Math"/>
                      </a:rPr>
                      <m:t> </m:t>
                    </m:r>
                  </m:oMath>
                </a14:m>
                <a:r>
                  <a:rPr lang="en-US" altLang="ko-KR" dirty="0" smtClean="0"/>
                  <a:t> access the same variable, and</a:t>
                </a:r>
              </a:p>
              <a:p>
                <a:pPr marL="457200" lvl="1" indent="0">
                  <a:buNone/>
                </a:pPr>
                <a:r>
                  <a:rPr lang="en-US" altLang="ko-KR" dirty="0" smtClean="0"/>
                  <a:t>(2)  at least one operation is writing, and</a:t>
                </a:r>
              </a:p>
              <a:p>
                <a:pPr marL="457200" lvl="1" indent="0">
                  <a:buNone/>
                </a:pPr>
                <a:r>
                  <a:rPr lang="en-US" altLang="ko-KR" dirty="0" smtClean="0"/>
                  <a:t>(3) 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𝑎</m:t>
                    </m:r>
                    <m:r>
                      <a:rPr lang="en-US" altLang="ko-KR" b="1" i="1">
                        <a:latin typeface="Cambria Math"/>
                        <a:ea typeface="Cambria Math"/>
                      </a:rPr>
                      <m:t>⊀</m:t>
                    </m:r>
                    <m:r>
                      <a:rPr lang="en-US" altLang="ko-KR" i="1"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ko-KR" dirty="0" smtClean="0"/>
                  <a:t> and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𝑏</m:t>
                    </m:r>
                    <m:r>
                      <a:rPr lang="en-US" altLang="ko-KR" b="1" i="1">
                        <a:latin typeface="Cambria Math"/>
                        <a:ea typeface="Cambria Math"/>
                      </a:rPr>
                      <m:t>⊀</m:t>
                    </m:r>
                    <m:r>
                      <a:rPr lang="en-US" altLang="ko-KR" b="0" i="1" smtClean="0">
                        <a:latin typeface="Cambria Math"/>
                      </a:rPr>
                      <m:t>𝑎</m:t>
                    </m:r>
                  </m:oMath>
                </a14:m>
                <a:endParaRPr lang="en-US" altLang="ko-KR" dirty="0" smtClean="0"/>
              </a:p>
              <a:p>
                <a:pPr marL="457200" lvl="1" indent="0">
                  <a:buNone/>
                </a:pPr>
                <a:endParaRPr lang="en-US" altLang="ko-KR" sz="1050" dirty="0" smtClean="0"/>
              </a:p>
              <a:p>
                <a:r>
                  <a:rPr lang="en-US" altLang="ko-KR" sz="2800" dirty="0" smtClean="0"/>
                  <a:t>Several tools such as MultiRace</a:t>
                </a:r>
                <a:r>
                  <a:rPr lang="en-US" altLang="ko-KR" sz="2800" baseline="30000" dirty="0" smtClean="0"/>
                  <a:t>1</a:t>
                </a:r>
                <a:r>
                  <a:rPr lang="en-US" altLang="ko-KR" sz="2800" dirty="0" smtClean="0"/>
                  <a:t> and FastTrack</a:t>
                </a:r>
                <a:r>
                  <a:rPr lang="en-US" altLang="ko-KR" sz="2800" baseline="30000" dirty="0" smtClean="0"/>
                  <a:t>2</a:t>
                </a:r>
                <a:r>
                  <a:rPr lang="en-US" altLang="ko-KR" sz="2800" dirty="0" smtClean="0"/>
                  <a:t> use this definition for data race detection</a:t>
                </a:r>
                <a:endParaRPr lang="ko-KR" altLang="en-US" sz="2800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72816"/>
                <a:ext cx="8147248" cy="3816424"/>
              </a:xfrm>
              <a:blipFill rotWithShape="1">
                <a:blip r:embed="rId3"/>
                <a:stretch>
                  <a:fillRect l="-1272" t="-143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670494" y="5517232"/>
            <a:ext cx="77899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aseline="30000" dirty="0" smtClean="0">
                <a:latin typeface="Calibri" panose="020F0502020204030204" pitchFamily="34" charset="0"/>
              </a:rPr>
              <a:t>1</a:t>
            </a:r>
            <a:r>
              <a:rPr lang="en-US" altLang="ko-KR" sz="1600" dirty="0" smtClean="0">
                <a:latin typeface="Calibri" panose="020F0502020204030204" pitchFamily="34" charset="0"/>
              </a:rPr>
              <a:t>  E. </a:t>
            </a:r>
            <a:r>
              <a:rPr lang="en-US" altLang="ko-KR" sz="1600" dirty="0" err="1" smtClean="0">
                <a:latin typeface="Calibri" panose="020F0502020204030204" pitchFamily="34" charset="0"/>
              </a:rPr>
              <a:t>Pozniansky</a:t>
            </a:r>
            <a:r>
              <a:rPr lang="en-US" altLang="ko-KR" sz="1600" dirty="0" smtClean="0">
                <a:latin typeface="Calibri" panose="020F0502020204030204" pitchFamily="34" charset="0"/>
              </a:rPr>
              <a:t> et al.: </a:t>
            </a:r>
            <a:r>
              <a:rPr lang="en-US" altLang="ko-KR" sz="1600" dirty="0" err="1" smtClean="0">
                <a:latin typeface="Calibri" panose="020F0502020204030204" pitchFamily="34" charset="0"/>
              </a:rPr>
              <a:t>MultiRace</a:t>
            </a:r>
            <a:r>
              <a:rPr lang="en-US" altLang="ko-KR" sz="1600" dirty="0" smtClean="0">
                <a:latin typeface="Calibri" panose="020F0502020204030204" pitchFamily="34" charset="0"/>
              </a:rPr>
              <a:t>: Efficient on-the-fly data race detection in multithreaded </a:t>
            </a:r>
            <a:br>
              <a:rPr lang="en-US" altLang="ko-KR" sz="1600" dirty="0" smtClean="0">
                <a:latin typeface="Calibri" panose="020F0502020204030204" pitchFamily="34" charset="0"/>
              </a:rPr>
            </a:br>
            <a:r>
              <a:rPr lang="en-US" altLang="ko-KR" sz="1600" dirty="0" smtClean="0">
                <a:latin typeface="Calibri" panose="020F0502020204030204" pitchFamily="34" charset="0"/>
              </a:rPr>
              <a:t>    C++ programs, </a:t>
            </a:r>
            <a:r>
              <a:rPr lang="en-US" altLang="ko-KR" sz="1600" dirty="0" err="1" smtClean="0">
                <a:latin typeface="Calibri" panose="020F0502020204030204" pitchFamily="34" charset="0"/>
              </a:rPr>
              <a:t>PPoPP</a:t>
            </a:r>
            <a:r>
              <a:rPr lang="en-US" altLang="ko-KR" sz="1600" dirty="0" smtClean="0">
                <a:latin typeface="Calibri" panose="020F0502020204030204" pitchFamily="34" charset="0"/>
              </a:rPr>
              <a:t>, 2003</a:t>
            </a:r>
          </a:p>
          <a:p>
            <a:r>
              <a:rPr lang="en-US" altLang="ko-KR" sz="1600" baseline="30000" dirty="0" smtClean="0">
                <a:latin typeface="Calibri" panose="020F0502020204030204" pitchFamily="34" charset="0"/>
              </a:rPr>
              <a:t>2</a:t>
            </a:r>
            <a:r>
              <a:rPr lang="en-US" altLang="ko-KR" sz="1600" dirty="0" smtClean="0">
                <a:latin typeface="Calibri" panose="020F0502020204030204" pitchFamily="34" charset="0"/>
              </a:rPr>
              <a:t>  C. Flanagan et al.: </a:t>
            </a:r>
            <a:r>
              <a:rPr lang="en-US" altLang="ko-KR" sz="1600" dirty="0" err="1" smtClean="0">
                <a:latin typeface="Calibri" panose="020F0502020204030204" pitchFamily="34" charset="0"/>
              </a:rPr>
              <a:t>FastTrack</a:t>
            </a:r>
            <a:r>
              <a:rPr lang="en-US" altLang="ko-KR" sz="1600" dirty="0" smtClean="0">
                <a:latin typeface="Calibri" panose="020F0502020204030204" pitchFamily="34" charset="0"/>
              </a:rPr>
              <a:t>: Efficient and Precise Dynamic Race Detection, PLDI, 2009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34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450" y="1988840"/>
            <a:ext cx="8273884" cy="3921299"/>
          </a:xfrm>
        </p:spPr>
        <p:txBody>
          <a:bodyPr>
            <a:noAutofit/>
          </a:bodyPr>
          <a:lstStyle/>
          <a:p>
            <a:r>
              <a:rPr lang="en-US" altLang="ko-KR" sz="2800" dirty="0" smtClean="0"/>
              <a:t>Happens-before relation provides </a:t>
            </a:r>
            <a:r>
              <a:rPr lang="en-US" altLang="ko-KR" sz="2800" dirty="0" smtClean="0">
                <a:solidFill>
                  <a:srgbClr val="FF0000"/>
                </a:solidFill>
              </a:rPr>
              <a:t>precise</a:t>
            </a:r>
            <a:r>
              <a:rPr lang="en-US" altLang="ko-KR" sz="2800" dirty="0" smtClean="0"/>
              <a:t> reasoning </a:t>
            </a:r>
            <a:br>
              <a:rPr lang="en-US" altLang="ko-KR" sz="2800" dirty="0" smtClean="0"/>
            </a:br>
            <a:r>
              <a:rPr lang="en-US" altLang="ko-KR" sz="2800" dirty="0" smtClean="0"/>
              <a:t>of concurrency of operations (i.e., no false positives)</a:t>
            </a:r>
          </a:p>
          <a:p>
            <a:endParaRPr lang="en-US" altLang="ko-KR" sz="1100" dirty="0" smtClean="0"/>
          </a:p>
          <a:p>
            <a:r>
              <a:rPr lang="en-US" altLang="ko-KR" sz="2800" dirty="0" smtClean="0"/>
              <a:t>However, these techniques may or may not detect data races depending on observed execution scenario</a:t>
            </a:r>
            <a:br>
              <a:rPr lang="en-US" altLang="ko-KR" sz="2800" dirty="0" smtClean="0"/>
            </a:br>
            <a:r>
              <a:rPr lang="en-US" altLang="ko-KR" sz="2800" dirty="0" smtClean="0"/>
              <a:t>(i.e., </a:t>
            </a:r>
            <a:r>
              <a:rPr lang="en-US" altLang="ko-KR" sz="2800" dirty="0" smtClean="0">
                <a:solidFill>
                  <a:srgbClr val="FF0000"/>
                </a:solidFill>
              </a:rPr>
              <a:t>false negatives</a:t>
            </a:r>
            <a:r>
              <a:rPr lang="en-US" altLang="ko-KR" sz="2800" dirty="0" smtClean="0"/>
              <a:t>)</a:t>
            </a:r>
          </a:p>
          <a:p>
            <a:endParaRPr lang="en-US" altLang="ko-KR" sz="1100" dirty="0" smtClean="0"/>
          </a:p>
          <a:p>
            <a:r>
              <a:rPr lang="en-US" altLang="ko-KR" sz="2800" dirty="0" smtClean="0"/>
              <a:t>In addition, tracking happens-before relation induces heavy runtime overhead</a:t>
            </a:r>
            <a:endParaRPr lang="ko-KR" altLang="en-US" sz="2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0" y="413792"/>
            <a:ext cx="9144000" cy="1359024"/>
          </a:xfrm>
        </p:spPr>
        <p:txBody>
          <a:bodyPr>
            <a:normAutofit/>
          </a:bodyPr>
          <a:lstStyle/>
          <a:p>
            <a:r>
              <a:rPr lang="en-US" altLang="ko-KR" sz="4000" dirty="0" smtClean="0"/>
              <a:t>Happens-before </a:t>
            </a:r>
            <a:r>
              <a:rPr lang="en-US" altLang="ko-KR" sz="4000" dirty="0"/>
              <a:t>Based </a:t>
            </a:r>
            <a:r>
              <a:rPr lang="en-US" altLang="ko-KR" sz="4000" dirty="0" smtClean="0"/>
              <a:t>Detection </a:t>
            </a:r>
            <a:r>
              <a:rPr lang="en-US" altLang="ko-KR" sz="3600" dirty="0" smtClean="0"/>
              <a:t>(2/2</a:t>
            </a:r>
            <a:r>
              <a:rPr lang="en-US" altLang="ko-KR" sz="3600" dirty="0"/>
              <a:t>)</a:t>
            </a:r>
            <a:endParaRPr lang="ko-KR" altLang="en-US" sz="4000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842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Imag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832" y="4247650"/>
            <a:ext cx="2962672" cy="2257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Race Condition in Multithreaded Program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3845023"/>
          </a:xfrm>
        </p:spPr>
        <p:txBody>
          <a:bodyPr>
            <a:normAutofit/>
          </a:bodyPr>
          <a:lstStyle/>
          <a:p>
            <a:r>
              <a:rPr lang="en-US" altLang="ko-KR" sz="2800" dirty="0" smtClean="0"/>
              <a:t>A multithreaded program has a </a:t>
            </a:r>
            <a:r>
              <a:rPr lang="en-US" altLang="ko-KR" sz="2800" i="1" dirty="0" smtClean="0"/>
              <a:t>race condition</a:t>
            </a:r>
            <a:r>
              <a:rPr lang="en-US" altLang="ko-KR" sz="2800" dirty="0" smtClean="0"/>
              <a:t> if </a:t>
            </a:r>
            <a:br>
              <a:rPr lang="en-US" altLang="ko-KR" sz="2800" dirty="0" smtClean="0"/>
            </a:br>
            <a:r>
              <a:rPr lang="en-US" altLang="ko-KR" sz="2800" dirty="0" smtClean="0"/>
              <a:t>(1) execution order of certain operations are not fixed, and (2) their execution results are decided by their non-deterministic execution orders.</a:t>
            </a:r>
          </a:p>
          <a:p>
            <a:endParaRPr lang="en-US" altLang="ko-KR" sz="1400" dirty="0" smtClean="0"/>
          </a:p>
          <a:p>
            <a:r>
              <a:rPr lang="en-US" altLang="ko-KR" sz="2800" dirty="0" smtClean="0"/>
              <a:t>Race conditions sometime cause serious errors in SW</a:t>
            </a:r>
          </a:p>
          <a:p>
            <a:pPr lvl="1"/>
            <a:r>
              <a:rPr lang="en-US" altLang="ko-KR" sz="2400" dirty="0" smtClean="0"/>
              <a:t>e.g. Radiation therapy machine: Therac-25</a:t>
            </a:r>
            <a:endParaRPr lang="en-US" altLang="ko-KR" sz="2400" dirty="0"/>
          </a:p>
          <a:p>
            <a:endParaRPr lang="ko-KR" alt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403648" y="5019795"/>
            <a:ext cx="3960440" cy="92948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ko-KR" sz="3200" dirty="0" smtClean="0">
                <a:latin typeface="Calibri" panose="020F0502020204030204" pitchFamily="34" charset="0"/>
              </a:rPr>
              <a:t>Q: Is a race condition always problematic?</a:t>
            </a:r>
            <a:endParaRPr lang="ko-KR" altLang="en-US" sz="3200" dirty="0"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690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450" y="1988840"/>
            <a:ext cx="8273884" cy="3921299"/>
          </a:xfrm>
        </p:spPr>
        <p:txBody>
          <a:bodyPr>
            <a:noAutofit/>
          </a:bodyPr>
          <a:lstStyle/>
          <a:p>
            <a:r>
              <a:rPr lang="en-US" altLang="ko-KR" sz="2800" dirty="0" smtClean="0"/>
              <a:t>Happens-before relation provides </a:t>
            </a:r>
            <a:r>
              <a:rPr lang="en-US" altLang="ko-KR" sz="2800" dirty="0" smtClean="0">
                <a:solidFill>
                  <a:srgbClr val="FF0000"/>
                </a:solidFill>
              </a:rPr>
              <a:t>precise</a:t>
            </a:r>
            <a:r>
              <a:rPr lang="en-US" altLang="ko-KR" sz="2800" dirty="0" smtClean="0"/>
              <a:t> reasoning </a:t>
            </a:r>
            <a:br>
              <a:rPr lang="en-US" altLang="ko-KR" sz="2800" dirty="0" smtClean="0"/>
            </a:br>
            <a:r>
              <a:rPr lang="en-US" altLang="ko-KR" sz="2800" dirty="0" smtClean="0"/>
              <a:t>of concurrency of operations (i.e., no false positives)</a:t>
            </a:r>
          </a:p>
          <a:p>
            <a:endParaRPr lang="en-US" altLang="ko-KR" sz="1100" dirty="0" smtClean="0"/>
          </a:p>
          <a:p>
            <a:r>
              <a:rPr lang="en-US" altLang="ko-KR" sz="2800" dirty="0" smtClean="0"/>
              <a:t>However, these techniques may or may not detect data races depending on observed execution scenario</a:t>
            </a:r>
            <a:br>
              <a:rPr lang="en-US" altLang="ko-KR" sz="2800" dirty="0" smtClean="0"/>
            </a:br>
            <a:r>
              <a:rPr lang="en-US" altLang="ko-KR" sz="2800" dirty="0" smtClean="0"/>
              <a:t>(i.e., </a:t>
            </a:r>
            <a:r>
              <a:rPr lang="en-US" altLang="ko-KR" sz="2800" dirty="0" smtClean="0">
                <a:solidFill>
                  <a:srgbClr val="FF0000"/>
                </a:solidFill>
              </a:rPr>
              <a:t>false negatives</a:t>
            </a:r>
            <a:r>
              <a:rPr lang="en-US" altLang="ko-KR" sz="2800" dirty="0" smtClean="0"/>
              <a:t>)</a:t>
            </a:r>
          </a:p>
          <a:p>
            <a:endParaRPr lang="en-US" altLang="ko-KR" sz="1100" dirty="0" smtClean="0"/>
          </a:p>
          <a:p>
            <a:r>
              <a:rPr lang="en-US" altLang="ko-KR" sz="2800" dirty="0" smtClean="0"/>
              <a:t>In addition, tracking happens-before relation induces heavy runtime overhead</a:t>
            </a:r>
            <a:endParaRPr lang="ko-KR" altLang="en-US" sz="2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0" y="413792"/>
            <a:ext cx="9144000" cy="1359024"/>
          </a:xfrm>
        </p:spPr>
        <p:txBody>
          <a:bodyPr>
            <a:normAutofit/>
          </a:bodyPr>
          <a:lstStyle/>
          <a:p>
            <a:r>
              <a:rPr lang="en-US" altLang="ko-KR" sz="4000" dirty="0" smtClean="0"/>
              <a:t>Happens-before </a:t>
            </a:r>
            <a:r>
              <a:rPr lang="en-US" altLang="ko-KR" sz="4000" dirty="0"/>
              <a:t>Based </a:t>
            </a:r>
            <a:r>
              <a:rPr lang="en-US" altLang="ko-KR" sz="4000" dirty="0" smtClean="0"/>
              <a:t>Detection </a:t>
            </a:r>
            <a:r>
              <a:rPr lang="en-US" altLang="ko-KR" sz="3600" dirty="0" smtClean="0"/>
              <a:t>(2/2</a:t>
            </a:r>
            <a:r>
              <a:rPr lang="en-US" altLang="ko-KR" sz="3600" dirty="0"/>
              <a:t>)</a:t>
            </a:r>
            <a:endParaRPr lang="ko-KR" altLang="en-US" sz="4000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806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/>
          <p:cNvSpPr/>
          <p:nvPr/>
        </p:nvSpPr>
        <p:spPr>
          <a:xfrm>
            <a:off x="3707904" y="1498823"/>
            <a:ext cx="5292080" cy="47618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998984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Another Execution Scenario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647198"/>
            <a:ext cx="3600400" cy="4374090"/>
          </a:xfrm>
          <a:ln>
            <a:noFill/>
          </a:ln>
        </p:spPr>
        <p:txBody>
          <a:bodyPr anchor="ctr"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class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Account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balance; </a:t>
            </a:r>
            <a:b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2000" dirty="0" smtClean="0">
                <a:cs typeface="Courier New" panose="02070309020205020404" pitchFamily="49" charset="0"/>
              </a:rPr>
              <a:t>//must be non-negative</a:t>
            </a:r>
            <a:endParaRPr lang="en-US" altLang="ko-KR" sz="1800" dirty="0" smtClean="0">
              <a:cs typeface="Courier New" panose="02070309020205020404" pitchFamily="49" charset="0"/>
            </a:endParaRPr>
          </a:p>
          <a:p>
            <a:pPr marL="228600" indent="-228600">
              <a:lnSpc>
                <a:spcPct val="110000"/>
              </a:lnSpc>
              <a:spcBef>
                <a:spcPts val="0"/>
              </a:spcBef>
              <a:buAutoNum type="arabicPlain"/>
            </a:pPr>
            <a:endParaRPr lang="en-US" altLang="ko-KR" sz="7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withdraw(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(balance &gt;= x){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    balance=balance–x;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>
              <a:lnSpc>
                <a:spcPct val="110000"/>
              </a:lnSpc>
              <a:spcBef>
                <a:spcPts val="0"/>
              </a:spcBef>
              <a:buAutoNum type="arabicPlain" startAt="8"/>
            </a:pP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deposit(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   balance=</a:t>
            </a:r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balance+x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ko-KR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3825736" y="4514033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11:lock(this)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3825736" y="4972958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12:t=balance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3824717" y="5464125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12:balance=t+10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32855" y="1844824"/>
            <a:ext cx="2142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t1: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deposit(10)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24718" y="1498823"/>
            <a:ext cx="5067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Initially,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</a:t>
            </a:r>
            <a:r>
              <a:rPr lang="en-US" altLang="ko-KR" dirty="0" smtClean="0">
                <a:latin typeface="Calibri" panose="020F0502020204030204" pitchFamily="34" charset="0"/>
              </a:rPr>
              <a:t>: 10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3824718" y="5945989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13:unlock(this)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6535855" y="2664714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6535855" y="3134266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3:t=balance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42974" y="1844824"/>
            <a:ext cx="2142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t2: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withdraw(5)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모서리가 둥근 직사각형 25"/>
          <p:cNvSpPr/>
          <p:nvPr/>
        </p:nvSpPr>
        <p:spPr>
          <a:xfrm>
            <a:off x="6534837" y="4075332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4:unlock(this)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6542094" y="3600752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3:balance=t-5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9" name="직선 화살표 연결선 28"/>
          <p:cNvCxnSpPr>
            <a:endCxn id="13" idx="2"/>
          </p:cNvCxnSpPr>
          <p:nvPr/>
        </p:nvCxnSpPr>
        <p:spPr>
          <a:xfrm>
            <a:off x="6353944" y="1844824"/>
            <a:ext cx="0" cy="4415819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모서리가 둥근 직사각형 31"/>
          <p:cNvSpPr/>
          <p:nvPr/>
        </p:nvSpPr>
        <p:spPr>
          <a:xfrm>
            <a:off x="6536161" y="2204864"/>
            <a:ext cx="2356625" cy="261847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1:if(balance&gt;=5)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5" name="직선 화살표 연결선 34"/>
          <p:cNvCxnSpPr>
            <a:stCxn id="7" idx="2"/>
            <a:endCxn id="18" idx="0"/>
          </p:cNvCxnSpPr>
          <p:nvPr/>
        </p:nvCxnSpPr>
        <p:spPr>
          <a:xfrm>
            <a:off x="5004049" y="4775880"/>
            <a:ext cx="0" cy="197078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화살표 연결선 35"/>
          <p:cNvCxnSpPr>
            <a:stCxn id="18" idx="2"/>
            <a:endCxn id="19" idx="0"/>
          </p:cNvCxnSpPr>
          <p:nvPr/>
        </p:nvCxnSpPr>
        <p:spPr>
          <a:xfrm flipH="1">
            <a:off x="5003030" y="5234805"/>
            <a:ext cx="1019" cy="229320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화살표 연결선 38"/>
          <p:cNvCxnSpPr>
            <a:stCxn id="19" idx="2"/>
            <a:endCxn id="21" idx="0"/>
          </p:cNvCxnSpPr>
          <p:nvPr/>
        </p:nvCxnSpPr>
        <p:spPr>
          <a:xfrm>
            <a:off x="5003030" y="5725972"/>
            <a:ext cx="1" cy="220017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>
            <a:stCxn id="32" idx="2"/>
            <a:endCxn id="23" idx="0"/>
          </p:cNvCxnSpPr>
          <p:nvPr/>
        </p:nvCxnSpPr>
        <p:spPr>
          <a:xfrm flipH="1">
            <a:off x="7714168" y="2466711"/>
            <a:ext cx="306" cy="198003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화살표 연결선 44"/>
          <p:cNvCxnSpPr>
            <a:stCxn id="23" idx="2"/>
            <a:endCxn id="24" idx="0"/>
          </p:cNvCxnSpPr>
          <p:nvPr/>
        </p:nvCxnSpPr>
        <p:spPr>
          <a:xfrm>
            <a:off x="7714168" y="2926561"/>
            <a:ext cx="0" cy="207705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화살표 연결선 47"/>
          <p:cNvCxnSpPr>
            <a:stCxn id="24" idx="2"/>
            <a:endCxn id="27" idx="0"/>
          </p:cNvCxnSpPr>
          <p:nvPr/>
        </p:nvCxnSpPr>
        <p:spPr>
          <a:xfrm>
            <a:off x="7714168" y="3396113"/>
            <a:ext cx="6239" cy="204639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화살표 연결선 50"/>
          <p:cNvCxnSpPr>
            <a:stCxn id="27" idx="2"/>
            <a:endCxn id="26" idx="0"/>
          </p:cNvCxnSpPr>
          <p:nvPr/>
        </p:nvCxnSpPr>
        <p:spPr>
          <a:xfrm flipH="1">
            <a:off x="7713150" y="3862599"/>
            <a:ext cx="7257" cy="212733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화살표 연결선 55"/>
          <p:cNvCxnSpPr>
            <a:stCxn id="26" idx="2"/>
            <a:endCxn id="7" idx="0"/>
          </p:cNvCxnSpPr>
          <p:nvPr/>
        </p:nvCxnSpPr>
        <p:spPr>
          <a:xfrm flipH="1">
            <a:off x="5004049" y="4337179"/>
            <a:ext cx="2709101" cy="176854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모서리가 둥근 직사각형 37"/>
          <p:cNvSpPr/>
          <p:nvPr/>
        </p:nvSpPr>
        <p:spPr>
          <a:xfrm>
            <a:off x="3830654" y="5464125"/>
            <a:ext cx="2356625" cy="26184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12:balance=t+10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" name="모서리가 둥근 직사각형 39"/>
          <p:cNvSpPr/>
          <p:nvPr/>
        </p:nvSpPr>
        <p:spPr>
          <a:xfrm>
            <a:off x="6542098" y="2204864"/>
            <a:ext cx="2356625" cy="26184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1:if(balance&gt;=5)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21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6387053" y="4874419"/>
            <a:ext cx="2664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  <a:latin typeface="Calibri" panose="020F0502020204030204" pitchFamily="34" charset="0"/>
              </a:rPr>
              <a:t>Data race is </a:t>
            </a:r>
            <a:r>
              <a:rPr lang="en-US" altLang="ko-KR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not</a:t>
            </a:r>
            <a:r>
              <a:rPr lang="en-US" altLang="ko-KR" dirty="0" smtClean="0">
                <a:solidFill>
                  <a:srgbClr val="FF0000"/>
                </a:solidFill>
                <a:latin typeface="Calibri" panose="020F0502020204030204" pitchFamily="34" charset="0"/>
              </a:rPr>
              <a:t> detected! </a:t>
            </a:r>
            <a:endParaRPr lang="ko-KR" altLang="en-US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08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Lockset Based Data Race Detection</a:t>
            </a:r>
            <a:endParaRPr lang="ko-KR" altLang="en-US" baseline="30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600200"/>
            <a:ext cx="8640960" cy="4349079"/>
          </a:xfrm>
        </p:spPr>
        <p:txBody>
          <a:bodyPr>
            <a:noAutofit/>
          </a:bodyPr>
          <a:lstStyle/>
          <a:p>
            <a:r>
              <a:rPr lang="en-US" altLang="ko-KR" dirty="0" smtClean="0"/>
              <a:t>Lock discipline</a:t>
            </a:r>
          </a:p>
          <a:p>
            <a:pPr lvl="1"/>
            <a:r>
              <a:rPr lang="en-US" altLang="ko-KR" dirty="0" smtClean="0"/>
              <a:t>Every access to a shared variable MUST be guarded by at least one lock consistently</a:t>
            </a:r>
          </a:p>
          <a:p>
            <a:pPr lvl="1"/>
            <a:endParaRPr lang="en-US" altLang="ko-KR" sz="1600" dirty="0" smtClean="0"/>
          </a:p>
          <a:p>
            <a:r>
              <a:rPr lang="en-US" altLang="ko-KR" dirty="0" smtClean="0"/>
              <a:t>Dynamic data race detector </a:t>
            </a:r>
            <a:r>
              <a:rPr lang="en-US" altLang="ko-KR" i="1" dirty="0"/>
              <a:t>Eraser</a:t>
            </a:r>
            <a:r>
              <a:rPr lang="en-US" altLang="ko-KR" dirty="0" smtClean="0"/>
              <a:t> </a:t>
            </a:r>
            <a:r>
              <a:rPr lang="en-US" altLang="ko-KR" sz="2400" dirty="0" smtClean="0"/>
              <a:t>[Savage, SOSP 97]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Checks that every shared memory location follows </a:t>
            </a:r>
            <a:br>
              <a:rPr lang="en-US" altLang="ko-KR" dirty="0" smtClean="0"/>
            </a:br>
            <a:r>
              <a:rPr lang="en-US" altLang="ko-KR" dirty="0" smtClean="0"/>
              <a:t>the lock discipline</a:t>
            </a:r>
          </a:p>
          <a:p>
            <a:pPr lvl="2"/>
            <a:r>
              <a:rPr lang="en-US" altLang="ko-KR" dirty="0" smtClean="0"/>
              <a:t>Consider memory locations for global variables, and heap memory locations as shared memory locations</a:t>
            </a:r>
          </a:p>
          <a:p>
            <a:pPr lvl="1"/>
            <a:endParaRPr lang="ko-KR" altLang="en-US" i="1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080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5496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Lockset Algorithm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196752"/>
                <a:ext cx="8640959" cy="4896544"/>
              </a:xfrm>
            </p:spPr>
            <p:txBody>
              <a:bodyPr>
                <a:normAutofit/>
              </a:bodyPr>
              <a:lstStyle/>
              <a:p>
                <a:r>
                  <a:rPr lang="en-US" altLang="ko-KR" sz="2800" dirty="0" smtClean="0"/>
                  <a:t>Eraser monitors every read/write operation and every lock/unlock operation in an execution</a:t>
                </a:r>
              </a:p>
              <a:p>
                <a:pPr marL="0" indent="0">
                  <a:buNone/>
                </a:pPr>
                <a:endParaRPr lang="en-US" altLang="ko-KR" sz="1000" dirty="0"/>
              </a:p>
              <a:p>
                <a:r>
                  <a:rPr lang="en-US" altLang="ko-KR" sz="2800" dirty="0" smtClean="0"/>
                  <a:t>For each variable </a:t>
                </a:r>
                <a:r>
                  <a:rPr lang="en-US" altLang="ko-KR" sz="2800" i="1" dirty="0" smtClean="0">
                    <a:solidFill>
                      <a:srgbClr val="0033CC"/>
                    </a:solidFill>
                  </a:rPr>
                  <a:t>v</a:t>
                </a:r>
                <a:r>
                  <a:rPr lang="en-US" altLang="ko-KR" sz="2800" dirty="0" smtClean="0"/>
                  <a:t>, Eraser maintains the lockset </a:t>
                </a:r>
                <a:r>
                  <a:rPr lang="en-US" altLang="ko-KR" sz="2800" i="1" dirty="0" smtClean="0">
                    <a:solidFill>
                      <a:srgbClr val="0033CC"/>
                    </a:solidFill>
                  </a:rPr>
                  <a:t>C</a:t>
                </a:r>
                <a:r>
                  <a:rPr lang="en-US" altLang="ko-KR" sz="2800" dirty="0" smtClean="0">
                    <a:solidFill>
                      <a:srgbClr val="0033CC"/>
                    </a:solidFill>
                  </a:rPr>
                  <a:t>(</a:t>
                </a:r>
                <a:r>
                  <a:rPr lang="en-US" altLang="ko-KR" sz="2800" i="1" dirty="0" smtClean="0">
                    <a:solidFill>
                      <a:srgbClr val="0033CC"/>
                    </a:solidFill>
                  </a:rPr>
                  <a:t>v</a:t>
                </a:r>
                <a:r>
                  <a:rPr lang="en-US" altLang="ko-KR" sz="2800" dirty="0" smtClean="0">
                    <a:solidFill>
                      <a:srgbClr val="0033CC"/>
                    </a:solidFill>
                  </a:rPr>
                  <a:t>)</a:t>
                </a:r>
                <a:r>
                  <a:rPr lang="en-US" altLang="ko-KR" sz="2800" dirty="0" smtClean="0"/>
                  <a:t>, candidate locks for the lock discipline</a:t>
                </a:r>
              </a:p>
              <a:p>
                <a:pPr lvl="1"/>
                <a:r>
                  <a:rPr lang="en-US" altLang="ko-KR" sz="2600" dirty="0" smtClean="0"/>
                  <a:t>Let </a:t>
                </a:r>
                <a:r>
                  <a:rPr lang="en-US" altLang="ko-KR" sz="2600" i="1" dirty="0" smtClean="0">
                    <a:solidFill>
                      <a:srgbClr val="0033CC"/>
                    </a:solidFill>
                  </a:rPr>
                  <a:t>L</a:t>
                </a:r>
                <a:r>
                  <a:rPr lang="en-US" altLang="ko-KR" sz="2600" dirty="0" smtClean="0">
                    <a:solidFill>
                      <a:srgbClr val="0033CC"/>
                    </a:solidFill>
                  </a:rPr>
                  <a:t>(</a:t>
                </a:r>
                <a:r>
                  <a:rPr lang="en-US" altLang="ko-KR" sz="2600" i="1" dirty="0" smtClean="0">
                    <a:solidFill>
                      <a:srgbClr val="0033CC"/>
                    </a:solidFill>
                  </a:rPr>
                  <a:t>t</a:t>
                </a:r>
                <a:r>
                  <a:rPr lang="en-US" altLang="ko-KR" sz="2600" dirty="0" smtClean="0">
                    <a:solidFill>
                      <a:srgbClr val="0033CC"/>
                    </a:solidFill>
                  </a:rPr>
                  <a:t>)</a:t>
                </a:r>
                <a:r>
                  <a:rPr lang="en-US" altLang="ko-KR" sz="2600" dirty="0" smtClean="0"/>
                  <a:t> be the set of locks held by thread </a:t>
                </a:r>
                <a:r>
                  <a:rPr lang="en-US" altLang="ko-KR" sz="2600" i="1" dirty="0" smtClean="0">
                    <a:solidFill>
                      <a:srgbClr val="0033CC"/>
                    </a:solidFill>
                  </a:rPr>
                  <a:t>t</a:t>
                </a:r>
              </a:p>
              <a:p>
                <a:pPr lvl="1"/>
                <a:r>
                  <a:rPr lang="en-US" altLang="ko-KR" sz="2600" dirty="0" smtClean="0"/>
                  <a:t>For each</a:t>
                </a:r>
                <a:r>
                  <a:rPr lang="en-US" altLang="ko-KR" sz="2600" i="1" dirty="0" smtClean="0"/>
                  <a:t> </a:t>
                </a:r>
                <a:r>
                  <a:rPr lang="en-US" altLang="ko-KR" sz="2600" i="1" dirty="0" smtClean="0">
                    <a:solidFill>
                      <a:srgbClr val="0033CC"/>
                    </a:solidFill>
                  </a:rPr>
                  <a:t>v</a:t>
                </a:r>
                <a:r>
                  <a:rPr lang="en-US" altLang="ko-KR" sz="2600" i="1" dirty="0" smtClean="0"/>
                  <a:t>, </a:t>
                </a:r>
                <a:r>
                  <a:rPr lang="en-US" altLang="ko-KR" sz="2600" dirty="0" smtClean="0"/>
                  <a:t>initialize</a:t>
                </a:r>
                <a:r>
                  <a:rPr lang="en-US" altLang="ko-KR" sz="2600" i="1" dirty="0" smtClean="0"/>
                  <a:t> </a:t>
                </a:r>
                <a:r>
                  <a:rPr lang="en-US" altLang="ko-KR" sz="2600" i="1" dirty="0" smtClean="0">
                    <a:solidFill>
                      <a:srgbClr val="0033CC"/>
                    </a:solidFill>
                  </a:rPr>
                  <a:t>C</a:t>
                </a:r>
                <a:r>
                  <a:rPr lang="en-US" altLang="ko-KR" sz="2600" dirty="0" smtClean="0">
                    <a:solidFill>
                      <a:srgbClr val="0033CC"/>
                    </a:solidFill>
                  </a:rPr>
                  <a:t>(</a:t>
                </a:r>
                <a:r>
                  <a:rPr lang="en-US" altLang="ko-KR" sz="2600" i="1" dirty="0" smtClean="0">
                    <a:solidFill>
                      <a:srgbClr val="0033CC"/>
                    </a:solidFill>
                  </a:rPr>
                  <a:t>v</a:t>
                </a:r>
                <a:r>
                  <a:rPr lang="en-US" altLang="ko-KR" sz="2600" dirty="0" smtClean="0">
                    <a:solidFill>
                      <a:srgbClr val="0033CC"/>
                    </a:solidFill>
                  </a:rPr>
                  <a:t>)</a:t>
                </a:r>
                <a:r>
                  <a:rPr lang="en-US" altLang="ko-KR" sz="2600" dirty="0" smtClean="0"/>
                  <a:t> to the set of all locks</a:t>
                </a:r>
              </a:p>
              <a:p>
                <a:pPr marL="457200" lvl="1" indent="0">
                  <a:buNone/>
                </a:pPr>
                <a:endParaRPr lang="en-US" altLang="ko-KR" sz="1000" dirty="0" smtClean="0"/>
              </a:p>
              <a:p>
                <a:r>
                  <a:rPr lang="en-US" altLang="ko-KR" sz="2800" dirty="0" smtClean="0"/>
                  <a:t>For each read/write on variable </a:t>
                </a:r>
                <a:r>
                  <a:rPr lang="en-US" altLang="ko-KR" sz="2800" i="1" dirty="0" smtClean="0">
                    <a:solidFill>
                      <a:srgbClr val="0033CC"/>
                    </a:solidFill>
                  </a:rPr>
                  <a:t>v</a:t>
                </a:r>
                <a:r>
                  <a:rPr lang="en-US" altLang="ko-KR" sz="2800" dirty="0" smtClean="0"/>
                  <a:t> by thread </a:t>
                </a:r>
                <a:r>
                  <a:rPr lang="en-US" altLang="ko-KR" sz="2800" i="1" dirty="0" smtClean="0">
                    <a:solidFill>
                      <a:srgbClr val="0033CC"/>
                    </a:solidFill>
                  </a:rPr>
                  <a:t>t</a:t>
                </a:r>
              </a:p>
              <a:p>
                <a:pPr lvl="1"/>
                <a:r>
                  <a:rPr lang="en-US" altLang="ko-KR" sz="2600" i="1" dirty="0" smtClean="0">
                    <a:solidFill>
                      <a:srgbClr val="0033CC"/>
                    </a:solidFill>
                  </a:rPr>
                  <a:t>C</a:t>
                </a:r>
                <a:r>
                  <a:rPr lang="en-US" altLang="ko-KR" sz="2600" dirty="0" smtClean="0">
                    <a:solidFill>
                      <a:srgbClr val="0033CC"/>
                    </a:solidFill>
                  </a:rPr>
                  <a:t>(</a:t>
                </a:r>
                <a:r>
                  <a:rPr lang="en-US" altLang="ko-KR" sz="2600" i="1" dirty="0" smtClean="0">
                    <a:solidFill>
                      <a:srgbClr val="0033CC"/>
                    </a:solidFill>
                  </a:rPr>
                  <a:t>v</a:t>
                </a:r>
                <a:r>
                  <a:rPr lang="en-US" altLang="ko-KR" sz="2600" dirty="0" smtClean="0">
                    <a:solidFill>
                      <a:srgbClr val="0033CC"/>
                    </a:solidFill>
                  </a:rPr>
                  <a:t>) := </a:t>
                </a:r>
                <a:r>
                  <a:rPr lang="en-US" altLang="ko-KR" sz="2600" i="1" dirty="0" smtClean="0">
                    <a:solidFill>
                      <a:srgbClr val="0033CC"/>
                    </a:solidFill>
                  </a:rPr>
                  <a:t>C</a:t>
                </a:r>
                <a:r>
                  <a:rPr lang="en-US" altLang="ko-KR" sz="2600" dirty="0" smtClean="0">
                    <a:solidFill>
                      <a:srgbClr val="0033CC"/>
                    </a:solidFill>
                  </a:rPr>
                  <a:t>(</a:t>
                </a:r>
                <a:r>
                  <a:rPr lang="en-US" altLang="ko-KR" sz="2600" i="1" dirty="0" smtClean="0">
                    <a:solidFill>
                      <a:srgbClr val="0033CC"/>
                    </a:solidFill>
                  </a:rPr>
                  <a:t>v</a:t>
                </a:r>
                <a:r>
                  <a:rPr lang="en-US" altLang="ko-KR" sz="2600" dirty="0" smtClean="0">
                    <a:solidFill>
                      <a:srgbClr val="0033CC"/>
                    </a:solidFill>
                  </a:rPr>
                  <a:t>) </a:t>
                </a:r>
                <a14:m>
                  <m:oMath xmlns:m="http://schemas.openxmlformats.org/officeDocument/2006/math">
                    <m:r>
                      <a:rPr lang="en-US" altLang="ko-KR" sz="2600" b="0" i="1" smtClean="0">
                        <a:solidFill>
                          <a:srgbClr val="0033CC"/>
                        </a:solidFill>
                        <a:latin typeface="Cambria Math"/>
                      </a:rPr>
                      <m:t>∩</m:t>
                    </m:r>
                  </m:oMath>
                </a14:m>
                <a:r>
                  <a:rPr lang="ko-KR" altLang="en-US" sz="2600" dirty="0" smtClean="0">
                    <a:solidFill>
                      <a:srgbClr val="0033CC"/>
                    </a:solidFill>
                  </a:rPr>
                  <a:t> </a:t>
                </a:r>
                <a:r>
                  <a:rPr lang="en-US" altLang="ko-KR" sz="2600" i="1" dirty="0" smtClean="0">
                    <a:solidFill>
                      <a:srgbClr val="0033CC"/>
                    </a:solidFill>
                  </a:rPr>
                  <a:t>L</a:t>
                </a:r>
                <a:r>
                  <a:rPr lang="en-US" altLang="ko-KR" sz="2600" dirty="0" smtClean="0">
                    <a:solidFill>
                      <a:srgbClr val="0033CC"/>
                    </a:solidFill>
                  </a:rPr>
                  <a:t>(</a:t>
                </a:r>
                <a:r>
                  <a:rPr lang="en-US" altLang="ko-KR" sz="2600" i="1" dirty="0" smtClean="0">
                    <a:solidFill>
                      <a:srgbClr val="0033CC"/>
                    </a:solidFill>
                  </a:rPr>
                  <a:t>t</a:t>
                </a:r>
                <a:r>
                  <a:rPr lang="en-US" altLang="ko-KR" sz="2600" dirty="0" smtClean="0">
                    <a:solidFill>
                      <a:srgbClr val="0033CC"/>
                    </a:solidFill>
                  </a:rPr>
                  <a:t>) </a:t>
                </a:r>
              </a:p>
              <a:p>
                <a:pPr lvl="1"/>
                <a:r>
                  <a:rPr lang="en-US" altLang="ko-KR" sz="2600" dirty="0" smtClean="0"/>
                  <a:t>If </a:t>
                </a:r>
                <a:r>
                  <a:rPr lang="en-US" altLang="ko-KR" sz="2600" i="1" dirty="0" smtClean="0">
                    <a:solidFill>
                      <a:srgbClr val="0033CC"/>
                    </a:solidFill>
                  </a:rPr>
                  <a:t>C</a:t>
                </a:r>
                <a:r>
                  <a:rPr lang="en-US" altLang="ko-KR" sz="2600" dirty="0" smtClean="0">
                    <a:solidFill>
                      <a:srgbClr val="0033CC"/>
                    </a:solidFill>
                  </a:rPr>
                  <a:t>(</a:t>
                </a:r>
                <a:r>
                  <a:rPr lang="en-US" altLang="ko-KR" sz="2600" i="1" dirty="0" smtClean="0">
                    <a:solidFill>
                      <a:srgbClr val="0033CC"/>
                    </a:solidFill>
                  </a:rPr>
                  <a:t>v</a:t>
                </a:r>
                <a:r>
                  <a:rPr lang="en-US" altLang="ko-KR" sz="2600" dirty="0" smtClean="0">
                    <a:solidFill>
                      <a:srgbClr val="0033CC"/>
                    </a:solidFill>
                  </a:rPr>
                  <a:t>) = </a:t>
                </a:r>
                <a14:m>
                  <m:oMath xmlns:m="http://schemas.openxmlformats.org/officeDocument/2006/math">
                    <m:r>
                      <a:rPr lang="en-US" altLang="ko-KR" sz="2600" b="0" i="1" smtClean="0">
                        <a:solidFill>
                          <a:srgbClr val="0033CC"/>
                        </a:solidFill>
                        <a:latin typeface="Cambria Math"/>
                      </a:rPr>
                      <m:t>∅</m:t>
                    </m:r>
                  </m:oMath>
                </a14:m>
                <a:r>
                  <a:rPr lang="en-US" altLang="ko-KR" sz="2600" dirty="0" smtClean="0"/>
                  <a:t>, report that there is a data race for </a:t>
                </a:r>
                <a:r>
                  <a:rPr lang="en-US" altLang="ko-KR" sz="2600" i="1" dirty="0" smtClean="0">
                    <a:solidFill>
                      <a:srgbClr val="0033CC"/>
                    </a:solidFill>
                  </a:rPr>
                  <a:t>v</a:t>
                </a:r>
                <a:endParaRPr lang="ko-KR" altLang="en-US" sz="2600" i="1" dirty="0">
                  <a:solidFill>
                    <a:srgbClr val="0033CC"/>
                  </a:solidFill>
                </a:endParaRP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196752"/>
                <a:ext cx="8640959" cy="4896544"/>
              </a:xfrm>
              <a:blipFill rotWithShape="1">
                <a:blip r:embed="rId3"/>
                <a:stretch>
                  <a:fillRect l="-1199" t="-111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74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/>
          <p:cNvSpPr/>
          <p:nvPr/>
        </p:nvSpPr>
        <p:spPr>
          <a:xfrm>
            <a:off x="3707904" y="1412776"/>
            <a:ext cx="5292080" cy="50405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998984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Lockset Algorithm 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08390" y="1647198"/>
            <a:ext cx="3456384" cy="4374090"/>
          </a:xfrm>
          <a:ln>
            <a:noFill/>
          </a:ln>
        </p:spPr>
        <p:txBody>
          <a:bodyPr anchor="ctr"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class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Account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balance; </a:t>
            </a:r>
            <a:b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2000" dirty="0" smtClean="0">
                <a:cs typeface="Courier New" panose="02070309020205020404" pitchFamily="49" charset="0"/>
              </a:rPr>
              <a:t>//must be non-negative</a:t>
            </a:r>
            <a:endParaRPr lang="en-US" altLang="ko-KR" sz="1800" dirty="0" smtClean="0">
              <a:cs typeface="Courier New" panose="02070309020205020404" pitchFamily="49" charset="0"/>
            </a:endParaRPr>
          </a:p>
          <a:p>
            <a:pPr marL="228600" indent="-228600">
              <a:lnSpc>
                <a:spcPct val="110000"/>
              </a:lnSpc>
              <a:spcBef>
                <a:spcPts val="0"/>
              </a:spcBef>
              <a:buAutoNum type="arabicPlain"/>
            </a:pPr>
            <a:endParaRPr lang="en-US" altLang="ko-KR" sz="7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withdraw(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(balance &gt;= x){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    balance=balance – x;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>
              <a:lnSpc>
                <a:spcPct val="110000"/>
              </a:lnSpc>
              <a:spcBef>
                <a:spcPts val="0"/>
              </a:spcBef>
              <a:buAutoNum type="arabicPlain" startAt="8"/>
            </a:pP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deposit(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   balance=balance + x;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ko-KR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24</a:t>
            </a:fld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3825736" y="2328281"/>
            <a:ext cx="2356625" cy="316835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11:lock(this)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3825736" y="2797839"/>
            <a:ext cx="2356625" cy="316835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12:t=balance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3824717" y="3289006"/>
            <a:ext cx="2356625" cy="316835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12:balance=t+10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32855" y="1907540"/>
            <a:ext cx="2142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t1: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deposit(10)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7894" y="1484784"/>
            <a:ext cx="5067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Initially,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</a:t>
            </a:r>
            <a:r>
              <a:rPr lang="en-US" altLang="ko-KR" dirty="0" smtClean="0">
                <a:latin typeface="Calibri" panose="020F0502020204030204" pitchFamily="34" charset="0"/>
              </a:rPr>
              <a:t>: 10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3824718" y="3760237"/>
            <a:ext cx="2356625" cy="316835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13:unlock(this)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6535855" y="4728240"/>
            <a:ext cx="2356625" cy="316835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6535855" y="5157991"/>
            <a:ext cx="2356625" cy="316835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3:t=balance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42974" y="1907540"/>
            <a:ext cx="2142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t2: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withdraw(5)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모서리가 둥근 직사각형 25"/>
          <p:cNvSpPr/>
          <p:nvPr/>
        </p:nvSpPr>
        <p:spPr>
          <a:xfrm>
            <a:off x="6534837" y="5992485"/>
            <a:ext cx="2356625" cy="316835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4:unlock(this)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6542094" y="5579280"/>
            <a:ext cx="2356625" cy="316835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3:balance=t-5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9" name="직선 화살표 연결선 28"/>
          <p:cNvCxnSpPr>
            <a:endCxn id="13" idx="2"/>
          </p:cNvCxnSpPr>
          <p:nvPr/>
        </p:nvCxnSpPr>
        <p:spPr>
          <a:xfrm>
            <a:off x="6353944" y="1844824"/>
            <a:ext cx="0" cy="4608512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모서리가 둥근 직사각형 31"/>
          <p:cNvSpPr/>
          <p:nvPr/>
        </p:nvSpPr>
        <p:spPr>
          <a:xfrm>
            <a:off x="6536161" y="4293096"/>
            <a:ext cx="2356625" cy="31683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1:if(balance&gt;=5)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오른쪽 화살표 설명선 7"/>
          <p:cNvSpPr/>
          <p:nvPr/>
        </p:nvSpPr>
        <p:spPr>
          <a:xfrm flipH="1">
            <a:off x="6195494" y="2158210"/>
            <a:ext cx="2703224" cy="639629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291"/>
            </a:avLst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b="1" i="1" dirty="0" smtClean="0">
                <a:latin typeface="Calibri" panose="020F0502020204030204" pitchFamily="34" charset="0"/>
              </a:rPr>
              <a:t>L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(</a:t>
            </a:r>
            <a:r>
              <a:rPr lang="en-US" altLang="ko-KR" sz="2400" b="1" i="1" dirty="0" smtClean="0">
                <a:latin typeface="Calibri" panose="020F0502020204030204" pitchFamily="34" charset="0"/>
              </a:rPr>
              <a:t>t1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)={</a:t>
            </a:r>
            <a:r>
              <a:rPr lang="en-US" altLang="ko-KR" sz="2400" b="1" i="1" dirty="0" smtClean="0">
                <a:latin typeface="Calibri" panose="020F0502020204030204" pitchFamily="34" charset="0"/>
              </a:rPr>
              <a:t>this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}</a:t>
            </a:r>
            <a:endParaRPr lang="ko-KR" altLang="en-US" sz="2400" b="1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오른쪽 화살표 설명선 32"/>
              <p:cNvSpPr/>
              <p:nvPr/>
            </p:nvSpPr>
            <p:spPr>
              <a:xfrm flipH="1">
                <a:off x="6183302" y="2552082"/>
                <a:ext cx="2715416" cy="773951"/>
              </a:xfrm>
              <a:prstGeom prst="rightArrowCallout">
                <a:avLst>
                  <a:gd name="adj1" fmla="val 23462"/>
                  <a:gd name="adj2" fmla="val 22252"/>
                  <a:gd name="adj3" fmla="val 25000"/>
                  <a:gd name="adj4" fmla="val 88291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C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balance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)= </a:t>
                </a:r>
              </a:p>
              <a:p>
                <a:pPr algn="ctr"/>
                <a:r>
                  <a:rPr lang="en-US" altLang="ko-KR" sz="2400" b="1" dirty="0" smtClean="0">
                    <a:latin typeface="Calibri" panose="020F0502020204030204" pitchFamily="34" charset="0"/>
                  </a:rPr>
                  <a:t>{*} </a:t>
                </a:r>
                <a14:m>
                  <m:oMath xmlns:m="http://schemas.openxmlformats.org/officeDocument/2006/math">
                    <m:r>
                      <a:rPr lang="en-US" altLang="ko-KR" sz="2400" b="1" i="1" smtClean="0">
                        <a:latin typeface="Cambria Math"/>
                      </a:rPr>
                      <m:t>∩ </m:t>
                    </m:r>
                  </m:oMath>
                </a14:m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L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t1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) = {</a:t>
                </a:r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this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}</a:t>
                </a:r>
                <a:endParaRPr lang="ko-KR" altLang="en-US" sz="2400" b="1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3" name="오른쪽 화살표 설명선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183302" y="2552082"/>
                <a:ext cx="2715416" cy="773951"/>
              </a:xfrm>
              <a:prstGeom prst="rightArrowCallout">
                <a:avLst>
                  <a:gd name="adj1" fmla="val 23462"/>
                  <a:gd name="adj2" fmla="val 22252"/>
                  <a:gd name="adj3" fmla="val 25000"/>
                  <a:gd name="adj4" fmla="val 88291"/>
                </a:avLst>
              </a:prstGeom>
              <a:blipFill rotWithShape="1">
                <a:blip r:embed="rId2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오른쪽 화살표 설명선 33"/>
              <p:cNvSpPr/>
              <p:nvPr/>
            </p:nvSpPr>
            <p:spPr>
              <a:xfrm flipH="1">
                <a:off x="6188913" y="3047827"/>
                <a:ext cx="2709805" cy="773951"/>
              </a:xfrm>
              <a:prstGeom prst="rightArrowCallout">
                <a:avLst>
                  <a:gd name="adj1" fmla="val 23462"/>
                  <a:gd name="adj2" fmla="val 22252"/>
                  <a:gd name="adj3" fmla="val 25000"/>
                  <a:gd name="adj4" fmla="val 88291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C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balance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)= </a:t>
                </a:r>
              </a:p>
              <a:p>
                <a:pPr algn="ctr"/>
                <a:r>
                  <a:rPr lang="en-US" altLang="ko-KR" sz="2400" b="1" dirty="0" smtClean="0">
                    <a:latin typeface="Calibri" panose="020F0502020204030204" pitchFamily="34" charset="0"/>
                  </a:rPr>
                  <a:t>{this}</a:t>
                </a:r>
                <a14:m>
                  <m:oMath xmlns:m="http://schemas.openxmlformats.org/officeDocument/2006/math">
                    <m:r>
                      <a:rPr lang="en-US" altLang="ko-KR" sz="2400" b="1" i="1" smtClean="0">
                        <a:latin typeface="Cambria Math"/>
                      </a:rPr>
                      <m:t>∩</m:t>
                    </m:r>
                  </m:oMath>
                </a14:m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L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t1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)={</a:t>
                </a:r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this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}</a:t>
                </a:r>
                <a:endParaRPr lang="ko-KR" altLang="en-US" sz="2400" b="1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4" name="오른쪽 화살표 설명선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188913" y="3047827"/>
                <a:ext cx="2709805" cy="773951"/>
              </a:xfrm>
              <a:prstGeom prst="rightArrowCallout">
                <a:avLst>
                  <a:gd name="adj1" fmla="val 23462"/>
                  <a:gd name="adj2" fmla="val 22252"/>
                  <a:gd name="adj3" fmla="val 25000"/>
                  <a:gd name="adj4" fmla="val 88291"/>
                </a:avLst>
              </a:prstGeom>
              <a:blipFill rotWithShape="1">
                <a:blip r:embed="rId3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오른쪽 화살표 설명선 36"/>
              <p:cNvSpPr/>
              <p:nvPr/>
            </p:nvSpPr>
            <p:spPr>
              <a:xfrm flipH="1">
                <a:off x="6195980" y="3586732"/>
                <a:ext cx="2689676" cy="639629"/>
              </a:xfrm>
              <a:prstGeom prst="rightArrowCallout">
                <a:avLst>
                  <a:gd name="adj1" fmla="val 25000"/>
                  <a:gd name="adj2" fmla="val 25000"/>
                  <a:gd name="adj3" fmla="val 25000"/>
                  <a:gd name="adj4" fmla="val 88291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L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t1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)=</a:t>
                </a:r>
                <a14:m>
                  <m:oMath xmlns:m="http://schemas.openxmlformats.org/officeDocument/2006/math">
                    <m:r>
                      <a:rPr lang="en-US" altLang="ko-KR" sz="2400" b="1" i="1" smtClean="0">
                        <a:latin typeface="Cambria Math"/>
                      </a:rPr>
                      <m:t>∅</m:t>
                    </m:r>
                  </m:oMath>
                </a14:m>
                <a:endParaRPr lang="ko-KR" altLang="en-US" sz="2400" b="1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7" name="오른쪽 화살표 설명선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195980" y="3586732"/>
                <a:ext cx="2689676" cy="639629"/>
              </a:xfrm>
              <a:prstGeom prst="rightArrowCallout">
                <a:avLst>
                  <a:gd name="adj1" fmla="val 25000"/>
                  <a:gd name="adj2" fmla="val 25000"/>
                  <a:gd name="adj3" fmla="val 25000"/>
                  <a:gd name="adj4" fmla="val 88291"/>
                </a:avLst>
              </a:prstGeom>
              <a:blipFill rotWithShape="1">
                <a:blip r:embed="rId4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오른쪽 화살표 설명선 40"/>
              <p:cNvSpPr/>
              <p:nvPr/>
            </p:nvSpPr>
            <p:spPr>
              <a:xfrm flipH="1">
                <a:off x="7456678" y="1253719"/>
                <a:ext cx="1656185" cy="777047"/>
              </a:xfrm>
              <a:prstGeom prst="rightArrowCallout">
                <a:avLst>
                  <a:gd name="adj1" fmla="val 25000"/>
                  <a:gd name="adj2" fmla="val 25000"/>
                  <a:gd name="adj3" fmla="val 25000"/>
                  <a:gd name="adj4" fmla="val 82738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L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t1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)=</a:t>
                </a:r>
                <a14:m>
                  <m:oMath xmlns:m="http://schemas.openxmlformats.org/officeDocument/2006/math">
                    <m:r>
                      <a:rPr lang="en-US" altLang="ko-KR" sz="2400" b="1" i="1" smtClean="0">
                        <a:latin typeface="Cambria Math"/>
                      </a:rPr>
                      <m:t>∅</m:t>
                    </m:r>
                  </m:oMath>
                </a14:m>
                <a:r>
                  <a:rPr lang="en-US" altLang="ko-KR" sz="2400" b="1" dirty="0" smtClean="0">
                    <a:latin typeface="Calibri" panose="020F0502020204030204" pitchFamily="34" charset="0"/>
                  </a:rPr>
                  <a:t>, </a:t>
                </a:r>
                <a:br>
                  <a:rPr lang="en-US" altLang="ko-KR" sz="2400" b="1" dirty="0" smtClean="0">
                    <a:latin typeface="Calibri" panose="020F0502020204030204" pitchFamily="34" charset="0"/>
                  </a:rPr>
                </a:br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L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t2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)=</a:t>
                </a:r>
                <a14:m>
                  <m:oMath xmlns:m="http://schemas.openxmlformats.org/officeDocument/2006/math">
                    <m:r>
                      <a:rPr lang="en-US" altLang="ko-KR" sz="2400" b="1" i="1">
                        <a:latin typeface="Cambria Math"/>
                      </a:rPr>
                      <m:t>∅</m:t>
                    </m:r>
                  </m:oMath>
                </a14:m>
                <a:endParaRPr lang="en-US" altLang="ko-KR" sz="2400" b="1" dirty="0" smtClean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1" name="오른쪽 화살표 설명선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456678" y="1253719"/>
                <a:ext cx="1656185" cy="777047"/>
              </a:xfrm>
              <a:prstGeom prst="rightArrowCallout">
                <a:avLst>
                  <a:gd name="adj1" fmla="val 25000"/>
                  <a:gd name="adj2" fmla="val 25000"/>
                  <a:gd name="adj3" fmla="val 25000"/>
                  <a:gd name="adj4" fmla="val 82738"/>
                </a:avLst>
              </a:prstGeom>
              <a:blipFill rotWithShape="1">
                <a:blip r:embed="rId5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오른쪽 화살표 설명선 42"/>
              <p:cNvSpPr/>
              <p:nvPr/>
            </p:nvSpPr>
            <p:spPr>
              <a:xfrm>
                <a:off x="3824716" y="4091220"/>
                <a:ext cx="2691499" cy="703592"/>
              </a:xfrm>
              <a:prstGeom prst="rightArrowCallout">
                <a:avLst>
                  <a:gd name="adj1" fmla="val 25000"/>
                  <a:gd name="adj2" fmla="val 25000"/>
                  <a:gd name="adj3" fmla="val 25000"/>
                  <a:gd name="adj4" fmla="val 88291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</a:pPr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C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balance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) =</a:t>
                </a:r>
                <a:br>
                  <a:rPr lang="en-US" altLang="ko-KR" sz="2400" b="1" dirty="0" smtClean="0">
                    <a:latin typeface="Calibri" panose="020F0502020204030204" pitchFamily="34" charset="0"/>
                  </a:rPr>
                </a:br>
                <a:r>
                  <a:rPr lang="en-US" altLang="ko-KR" sz="2400" b="1" dirty="0" smtClean="0">
                    <a:latin typeface="Calibri" panose="020F0502020204030204" pitchFamily="34" charset="0"/>
                  </a:rPr>
                  <a:t>{this}</a:t>
                </a:r>
                <a14:m>
                  <m:oMath xmlns:m="http://schemas.openxmlformats.org/officeDocument/2006/math">
                    <m:r>
                      <a:rPr lang="en-US" altLang="ko-KR" sz="2400" b="1" i="0" smtClean="0">
                        <a:latin typeface="Cambria Math"/>
                      </a:rPr>
                      <m:t> </m:t>
                    </m:r>
                    <m:r>
                      <a:rPr lang="en-US" altLang="ko-KR" sz="2400" b="1" i="1" smtClean="0">
                        <a:latin typeface="Cambria Math"/>
                      </a:rPr>
                      <m:t>∩ </m:t>
                    </m:r>
                  </m:oMath>
                </a14:m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L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t2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) = </a:t>
                </a:r>
                <a14:m>
                  <m:oMath xmlns:m="http://schemas.openxmlformats.org/officeDocument/2006/math">
                    <m:r>
                      <a:rPr lang="en-US" altLang="ko-KR" sz="2400" b="1" i="1" smtClean="0">
                        <a:latin typeface="Cambria Math"/>
                      </a:rPr>
                      <m:t>∅</m:t>
                    </m:r>
                  </m:oMath>
                </a14:m>
                <a:endParaRPr lang="ko-KR" altLang="en-US" sz="2400" b="1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3" name="오른쪽 화살표 설명선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4716" y="4091220"/>
                <a:ext cx="2691499" cy="703592"/>
              </a:xfrm>
              <a:prstGeom prst="rightArrowCallout">
                <a:avLst>
                  <a:gd name="adj1" fmla="val 25000"/>
                  <a:gd name="adj2" fmla="val 25000"/>
                  <a:gd name="adj3" fmla="val 25000"/>
                  <a:gd name="adj4" fmla="val 88291"/>
                </a:avLst>
              </a:prstGeom>
              <a:blipFill rotWithShape="0">
                <a:blip r:embed="rId6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폭발 2 14"/>
          <p:cNvSpPr/>
          <p:nvPr/>
        </p:nvSpPr>
        <p:spPr>
          <a:xfrm rot="877742">
            <a:off x="3555262" y="4619789"/>
            <a:ext cx="1800200" cy="918607"/>
          </a:xfrm>
          <a:prstGeom prst="irregularSeal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437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3" grpId="0" animBg="1"/>
      <p:bldP spid="34" grpId="0" animBg="1"/>
      <p:bldP spid="37" grpId="0" animBg="1"/>
      <p:bldP spid="41" grpId="0" animBg="1"/>
      <p:bldP spid="43" grpId="0" animBg="1"/>
      <p:bldP spid="1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/>
          <p:cNvSpPr/>
          <p:nvPr/>
        </p:nvSpPr>
        <p:spPr>
          <a:xfrm>
            <a:off x="3707904" y="1498823"/>
            <a:ext cx="5292080" cy="46664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998984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Revisiting False Negative 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1647198"/>
            <a:ext cx="3600400" cy="4374090"/>
          </a:xfrm>
          <a:ln>
            <a:noFill/>
          </a:ln>
        </p:spPr>
        <p:txBody>
          <a:bodyPr anchor="ctr"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class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Account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balance; </a:t>
            </a:r>
            <a:b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2000" dirty="0" smtClean="0">
                <a:cs typeface="Courier New" panose="02070309020205020404" pitchFamily="49" charset="0"/>
              </a:rPr>
              <a:t>//must be non-negative</a:t>
            </a:r>
            <a:endParaRPr lang="en-US" altLang="ko-KR" sz="1800" dirty="0" smtClean="0">
              <a:cs typeface="Courier New" panose="02070309020205020404" pitchFamily="49" charset="0"/>
            </a:endParaRPr>
          </a:p>
          <a:p>
            <a:pPr marL="228600" indent="-228600">
              <a:lnSpc>
                <a:spcPct val="110000"/>
              </a:lnSpc>
              <a:spcBef>
                <a:spcPts val="0"/>
              </a:spcBef>
              <a:buAutoNum type="arabicPlain"/>
            </a:pPr>
            <a:endParaRPr lang="en-US" altLang="ko-KR" sz="7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withdraw(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(balance &gt;= x){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    balance=balance – x;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>
              <a:lnSpc>
                <a:spcPct val="110000"/>
              </a:lnSpc>
              <a:spcBef>
                <a:spcPts val="0"/>
              </a:spcBef>
              <a:buAutoNum type="arabicPlain" startAt="8"/>
            </a:pP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deposit(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   balance=balance + x;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ko-KR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3825736" y="4418941"/>
            <a:ext cx="2356625" cy="348519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11:lock(this)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3825736" y="4851988"/>
            <a:ext cx="2356625" cy="348519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12:t=balance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32855" y="1844824"/>
            <a:ext cx="2142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t1: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deposit(10)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24718" y="1498823"/>
            <a:ext cx="5067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Initially,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</a:t>
            </a:r>
            <a:r>
              <a:rPr lang="en-US" altLang="ko-KR" dirty="0" smtClean="0">
                <a:latin typeface="Calibri" panose="020F0502020204030204" pitchFamily="34" charset="0"/>
              </a:rPr>
              <a:t>: 10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3824718" y="5756011"/>
            <a:ext cx="2356625" cy="348519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13:unlock(this)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6535855" y="2656088"/>
            <a:ext cx="2356625" cy="348519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6535855" y="3078333"/>
            <a:ext cx="2356625" cy="348519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3:t=balance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42974" y="1844824"/>
            <a:ext cx="2142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t2: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withdraw(5)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모서리가 둥근 직사각형 25"/>
          <p:cNvSpPr/>
          <p:nvPr/>
        </p:nvSpPr>
        <p:spPr>
          <a:xfrm>
            <a:off x="6534837" y="3933139"/>
            <a:ext cx="2356625" cy="348519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4:unlock(this)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6542094" y="3501689"/>
            <a:ext cx="2356625" cy="348519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3:balance=t-5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9" name="직선 화살표 연결선 28"/>
          <p:cNvCxnSpPr>
            <a:endCxn id="13" idx="2"/>
          </p:cNvCxnSpPr>
          <p:nvPr/>
        </p:nvCxnSpPr>
        <p:spPr>
          <a:xfrm>
            <a:off x="6353944" y="1844824"/>
            <a:ext cx="0" cy="432048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모서리가 둥근 직사각형 31"/>
          <p:cNvSpPr/>
          <p:nvPr/>
        </p:nvSpPr>
        <p:spPr>
          <a:xfrm>
            <a:off x="6536161" y="2274078"/>
            <a:ext cx="2356625" cy="261847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1:if(balance&gt;=5)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모서리가 둥근 직사각형 37"/>
          <p:cNvSpPr/>
          <p:nvPr/>
        </p:nvSpPr>
        <p:spPr>
          <a:xfrm>
            <a:off x="3830654" y="5300025"/>
            <a:ext cx="2356625" cy="34851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12:balance=t+10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" name="모서리가 둥근 직사각형 39"/>
          <p:cNvSpPr/>
          <p:nvPr/>
        </p:nvSpPr>
        <p:spPr>
          <a:xfrm>
            <a:off x="6542098" y="2230742"/>
            <a:ext cx="2356625" cy="34851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1:if(balance&gt;=5)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오른쪽 화살표 설명선 29"/>
              <p:cNvSpPr/>
              <p:nvPr/>
            </p:nvSpPr>
            <p:spPr>
              <a:xfrm>
                <a:off x="3824716" y="2053205"/>
                <a:ext cx="2691499" cy="703592"/>
              </a:xfrm>
              <a:prstGeom prst="rightArrowCallout">
                <a:avLst>
                  <a:gd name="adj1" fmla="val 25000"/>
                  <a:gd name="adj2" fmla="val 25000"/>
                  <a:gd name="adj3" fmla="val 25000"/>
                  <a:gd name="adj4" fmla="val 88291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</a:pPr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C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balance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) =</a:t>
                </a:r>
                <a:br>
                  <a:rPr lang="en-US" altLang="ko-KR" sz="2400" b="1" dirty="0" smtClean="0">
                    <a:latin typeface="Calibri" panose="020F0502020204030204" pitchFamily="34" charset="0"/>
                  </a:rPr>
                </a:br>
                <a:r>
                  <a:rPr lang="en-US" altLang="ko-KR" sz="2400" b="1" dirty="0" smtClean="0">
                    <a:latin typeface="Calibri" panose="020F0502020204030204" pitchFamily="34" charset="0"/>
                  </a:rPr>
                  <a:t>{*}</a:t>
                </a:r>
                <a14:m>
                  <m:oMath xmlns:m="http://schemas.openxmlformats.org/officeDocument/2006/math">
                    <m:r>
                      <a:rPr lang="en-US" altLang="ko-KR" sz="2400" b="1" i="0" smtClean="0">
                        <a:latin typeface="Cambria Math"/>
                      </a:rPr>
                      <m:t> </m:t>
                    </m:r>
                    <m:r>
                      <a:rPr lang="en-US" altLang="ko-KR" sz="2400" b="1" i="1" smtClean="0">
                        <a:latin typeface="Cambria Math"/>
                      </a:rPr>
                      <m:t>∩ </m:t>
                    </m:r>
                  </m:oMath>
                </a14:m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L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t2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) = </a:t>
                </a:r>
                <a14:m>
                  <m:oMath xmlns:m="http://schemas.openxmlformats.org/officeDocument/2006/math">
                    <m:r>
                      <a:rPr lang="en-US" altLang="ko-KR" sz="2400" b="1" i="1" smtClean="0">
                        <a:latin typeface="Cambria Math"/>
                      </a:rPr>
                      <m:t>∅</m:t>
                    </m:r>
                  </m:oMath>
                </a14:m>
                <a:endParaRPr lang="ko-KR" altLang="en-US" sz="2400" b="1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0" name="오른쪽 화살표 설명선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4716" y="2053205"/>
                <a:ext cx="2691499" cy="703592"/>
              </a:xfrm>
              <a:prstGeom prst="rightArrowCallout">
                <a:avLst>
                  <a:gd name="adj1" fmla="val 25000"/>
                  <a:gd name="adj2" fmla="val 25000"/>
                  <a:gd name="adj3" fmla="val 25000"/>
                  <a:gd name="adj4" fmla="val 88291"/>
                </a:avLst>
              </a:prstGeom>
              <a:blipFill rotWithShape="1">
                <a:blip r:embed="rId2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25</a:t>
            </a:fld>
            <a:endParaRPr lang="ko-KR" altLang="en-US"/>
          </a:p>
        </p:txBody>
      </p:sp>
      <p:sp>
        <p:nvSpPr>
          <p:cNvPr id="22" name="폭발 2 21"/>
          <p:cNvSpPr/>
          <p:nvPr/>
        </p:nvSpPr>
        <p:spPr>
          <a:xfrm rot="877742">
            <a:off x="3555262" y="2561319"/>
            <a:ext cx="1800200" cy="918607"/>
          </a:xfrm>
          <a:prstGeom prst="irregularSeal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4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Improving Lockset Algorithm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sz="2400" dirty="0" smtClean="0"/>
              <a:t>The naïve lockset algorithm may generate many false positives and false negatives</a:t>
            </a:r>
          </a:p>
          <a:p>
            <a:endParaRPr lang="en-US" altLang="ko-KR" sz="1400" dirty="0"/>
          </a:p>
          <a:p>
            <a:r>
              <a:rPr lang="en-US" altLang="ko-KR" sz="2400" dirty="0" smtClean="0"/>
              <a:t>2 </a:t>
            </a:r>
            <a:r>
              <a:rPr lang="en-US" altLang="ko-KR" sz="2400" dirty="0" smtClean="0"/>
              <a:t>cases </a:t>
            </a:r>
            <a:r>
              <a:rPr lang="en-US" altLang="ko-KR" sz="2400" dirty="0" smtClean="0"/>
              <a:t>that </a:t>
            </a:r>
            <a:r>
              <a:rPr lang="en-US" altLang="ko-KR" sz="2400" dirty="0" smtClean="0"/>
              <a:t>cause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false </a:t>
            </a:r>
            <a:r>
              <a:rPr lang="en-US" altLang="ko-KR" sz="2400" dirty="0" smtClean="0"/>
              <a:t>positives</a:t>
            </a:r>
          </a:p>
          <a:p>
            <a:pPr lvl="1"/>
            <a:r>
              <a:rPr lang="en-US" altLang="ko-KR" sz="2400" u="sng" dirty="0" smtClean="0"/>
              <a:t>Initialization</a:t>
            </a:r>
          </a:p>
          <a:p>
            <a:pPr lvl="2"/>
            <a:r>
              <a:rPr lang="en-US" altLang="ko-KR" dirty="0" smtClean="0"/>
              <a:t>A thread writes data on the variable without locking before it makes the variable accessible by other threads</a:t>
            </a:r>
          </a:p>
          <a:p>
            <a:pPr lvl="1"/>
            <a:r>
              <a:rPr lang="en-US" altLang="ko-KR" sz="2400" u="sng" dirty="0" smtClean="0"/>
              <a:t>Read-shared variable</a:t>
            </a:r>
          </a:p>
          <a:p>
            <a:pPr lvl="2"/>
            <a:r>
              <a:rPr lang="en-US" altLang="ko-KR" dirty="0" smtClean="0"/>
              <a:t>After initialization, the variable is only read, and never updated.</a:t>
            </a:r>
          </a:p>
          <a:p>
            <a:r>
              <a:rPr lang="en-US" altLang="ko-KR" sz="2400" dirty="0" smtClean="0"/>
              <a:t>1 </a:t>
            </a:r>
            <a:r>
              <a:rPr lang="en-US" altLang="ko-KR" sz="2400" dirty="0" smtClean="0"/>
              <a:t>case </a:t>
            </a:r>
            <a:r>
              <a:rPr lang="en-US" altLang="ko-KR" sz="2400" dirty="0" smtClean="0"/>
              <a:t>that </a:t>
            </a:r>
            <a:r>
              <a:rPr lang="en-US" altLang="ko-KR" sz="2400" dirty="0" smtClean="0"/>
              <a:t>causes false </a:t>
            </a:r>
            <a:r>
              <a:rPr lang="en-US" altLang="ko-KR" sz="2400" dirty="0" smtClean="0"/>
              <a:t>negatives</a:t>
            </a:r>
          </a:p>
          <a:p>
            <a:pPr lvl="1"/>
            <a:r>
              <a:rPr lang="en-US" altLang="ko-KR" sz="2400" u="sng" dirty="0" smtClean="0"/>
              <a:t> Readers-writer </a:t>
            </a:r>
            <a:r>
              <a:rPr lang="en-US" altLang="ko-KR" sz="2400" u="sng" dirty="0" smtClean="0"/>
              <a:t>lock (</a:t>
            </a:r>
            <a:r>
              <a:rPr lang="en-US" altLang="ko-KR" sz="2400" u="sng" dirty="0" smtClean="0"/>
              <a:t>aka. shared-exclusive lock,  or multi-reader lock)</a:t>
            </a:r>
            <a:endParaRPr lang="en-US" altLang="ko-KR" u="sng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08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Memory Location State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964703"/>
          </a:xfrm>
        </p:spPr>
        <p:txBody>
          <a:bodyPr>
            <a:normAutofit/>
          </a:bodyPr>
          <a:lstStyle/>
          <a:p>
            <a:r>
              <a:rPr lang="en-US" altLang="ko-KR" sz="2800" dirty="0" smtClean="0"/>
              <a:t>Eraser maintains the state for each memory location to check if it is in initialization, and if read-shared.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4"/>
          <a:stretch/>
        </p:blipFill>
        <p:spPr bwMode="auto">
          <a:xfrm>
            <a:off x="2309200" y="2545160"/>
            <a:ext cx="4220037" cy="3602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오른쪽 화살표 설명선 6"/>
          <p:cNvSpPr/>
          <p:nvPr/>
        </p:nvSpPr>
        <p:spPr>
          <a:xfrm>
            <a:off x="928731" y="2446546"/>
            <a:ext cx="2165692" cy="1008112"/>
          </a:xfrm>
          <a:prstGeom prst="rightArrowCallout">
            <a:avLst>
              <a:gd name="adj1" fmla="val 18154"/>
              <a:gd name="adj2" fmla="val 18154"/>
              <a:gd name="adj3" fmla="val 25000"/>
              <a:gd name="adj4" fmla="val 82101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i="1" dirty="0" smtClean="0">
                <a:latin typeface="Calibri" panose="020F0502020204030204" pitchFamily="34" charset="0"/>
              </a:rPr>
              <a:t>C</a:t>
            </a:r>
            <a:r>
              <a:rPr lang="en-US" altLang="ko-KR" sz="2400" dirty="0" smtClean="0">
                <a:latin typeface="Calibri" panose="020F0502020204030204" pitchFamily="34" charset="0"/>
              </a:rPr>
              <a:t>(</a:t>
            </a:r>
            <a:r>
              <a:rPr lang="en-US" altLang="ko-KR" sz="2400" i="1" dirty="0" smtClean="0">
                <a:latin typeface="Calibri" panose="020F0502020204030204" pitchFamily="34" charset="0"/>
              </a:rPr>
              <a:t>v</a:t>
            </a:r>
            <a:r>
              <a:rPr lang="en-US" altLang="ko-KR" sz="2400" dirty="0" smtClean="0">
                <a:latin typeface="Calibri" panose="020F0502020204030204" pitchFamily="34" charset="0"/>
              </a:rPr>
              <a:t>) = {*}</a:t>
            </a:r>
            <a:endParaRPr lang="ko-KR" altLang="en-US" sz="2400" dirty="0">
              <a:latin typeface="Calibri" panose="020F0502020204030204" pitchFamily="34" charset="0"/>
            </a:endParaRPr>
          </a:p>
        </p:txBody>
      </p:sp>
      <p:sp>
        <p:nvSpPr>
          <p:cNvPr id="9" name="오른쪽 화살표 설명선 8"/>
          <p:cNvSpPr/>
          <p:nvPr/>
        </p:nvSpPr>
        <p:spPr>
          <a:xfrm>
            <a:off x="928731" y="3842470"/>
            <a:ext cx="2165692" cy="1008112"/>
          </a:xfrm>
          <a:prstGeom prst="rightArrowCallout">
            <a:avLst>
              <a:gd name="adj1" fmla="val 18154"/>
              <a:gd name="adj2" fmla="val 18154"/>
              <a:gd name="adj3" fmla="val 25000"/>
              <a:gd name="adj4" fmla="val 82101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i="1" dirty="0" smtClean="0">
                <a:latin typeface="Calibri" panose="020F0502020204030204" pitchFamily="34" charset="0"/>
              </a:rPr>
              <a:t>C</a:t>
            </a:r>
            <a:r>
              <a:rPr lang="en-US" altLang="ko-KR" sz="2400" dirty="0" smtClean="0">
                <a:latin typeface="Calibri" panose="020F0502020204030204" pitchFamily="34" charset="0"/>
              </a:rPr>
              <a:t>(</a:t>
            </a:r>
            <a:r>
              <a:rPr lang="en-US" altLang="ko-KR" sz="2400" i="1" dirty="0" smtClean="0">
                <a:latin typeface="Calibri" panose="020F0502020204030204" pitchFamily="34" charset="0"/>
              </a:rPr>
              <a:t>v</a:t>
            </a:r>
            <a:r>
              <a:rPr lang="en-US" altLang="ko-KR" sz="2400" dirty="0" smtClean="0">
                <a:latin typeface="Calibri" panose="020F0502020204030204" pitchFamily="34" charset="0"/>
              </a:rPr>
              <a:t>) is not updated</a:t>
            </a:r>
            <a:endParaRPr lang="ko-KR" altLang="en-US" sz="2400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오른쪽 화살표 설명선 9"/>
              <p:cNvSpPr/>
              <p:nvPr/>
            </p:nvSpPr>
            <p:spPr>
              <a:xfrm>
                <a:off x="611560" y="5229286"/>
                <a:ext cx="2498385" cy="954683"/>
              </a:xfrm>
              <a:prstGeom prst="rightArrowCallout">
                <a:avLst>
                  <a:gd name="adj1" fmla="val 18154"/>
                  <a:gd name="adj2" fmla="val 18154"/>
                  <a:gd name="adj3" fmla="val 25000"/>
                  <a:gd name="adj4" fmla="val 87054"/>
                </a:avLst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400" i="1" dirty="0" smtClean="0">
                    <a:latin typeface="Calibri" panose="020F0502020204030204" pitchFamily="34" charset="0"/>
                  </a:rPr>
                  <a:t>C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v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) = 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C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v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altLang="ko-KR" sz="2400" b="0" i="1" smtClean="0">
                        <a:latin typeface="Cambria Math"/>
                      </a:rPr>
                      <m:t>∩</m:t>
                    </m:r>
                  </m:oMath>
                </a14:m>
                <a:r>
                  <a:rPr lang="en-US" altLang="ko-KR" sz="2400" i="1" dirty="0" smtClean="0">
                    <a:latin typeface="Calibri" panose="020F0502020204030204" pitchFamily="34" charset="0"/>
                  </a:rPr>
                  <a:t>L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t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)</a:t>
                </a:r>
              </a:p>
              <a:p>
                <a:pPr algn="ctr"/>
                <a:r>
                  <a:rPr lang="en-US" altLang="ko-KR" sz="2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</a:rPr>
                  <a:t>(no bug report)</a:t>
                </a:r>
                <a:endParaRPr lang="ko-KR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" name="오른쪽 화살표 설명선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229286"/>
                <a:ext cx="2498385" cy="954683"/>
              </a:xfrm>
              <a:prstGeom prst="rightArrowCallout">
                <a:avLst>
                  <a:gd name="adj1" fmla="val 18154"/>
                  <a:gd name="adj2" fmla="val 18154"/>
                  <a:gd name="adj3" fmla="val 25000"/>
                  <a:gd name="adj4" fmla="val 87054"/>
                </a:avLst>
              </a:prstGeom>
              <a:blipFill rotWithShape="1">
                <a:blip r:embed="rId3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오른쪽 화살표 설명선 12"/>
              <p:cNvSpPr/>
              <p:nvPr/>
            </p:nvSpPr>
            <p:spPr>
              <a:xfrm flipH="1">
                <a:off x="6337694" y="4653136"/>
                <a:ext cx="2554785" cy="757409"/>
              </a:xfrm>
              <a:prstGeom prst="rightArrowCallout">
                <a:avLst>
                  <a:gd name="adj1" fmla="val 18154"/>
                  <a:gd name="adj2" fmla="val 18154"/>
                  <a:gd name="adj3" fmla="val 25000"/>
                  <a:gd name="adj4" fmla="val 89680"/>
                </a:avLst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400" i="1" dirty="0" smtClean="0">
                    <a:latin typeface="Calibri" panose="020F0502020204030204" pitchFamily="34" charset="0"/>
                  </a:rPr>
                  <a:t>C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v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) = 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C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v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altLang="ko-KR" sz="2400" b="0" i="1" smtClean="0">
                        <a:latin typeface="Cambria Math"/>
                      </a:rPr>
                      <m:t>∩</m:t>
                    </m:r>
                  </m:oMath>
                </a14:m>
                <a:r>
                  <a:rPr lang="en-US" altLang="ko-KR" sz="2400" i="1" dirty="0" smtClean="0">
                    <a:latin typeface="Calibri" panose="020F0502020204030204" pitchFamily="34" charset="0"/>
                  </a:rPr>
                  <a:t>L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t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),</a:t>
                </a:r>
              </a:p>
              <a:p>
                <a:pPr algn="ctr"/>
                <a:r>
                  <a:rPr lang="en-US" altLang="ko-KR" sz="2400" dirty="0" smtClean="0">
                    <a:latin typeface="Calibri" panose="020F0502020204030204" pitchFamily="34" charset="0"/>
                  </a:rPr>
                  <a:t>report if 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C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v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)=</a:t>
                </a:r>
                <a14:m>
                  <m:oMath xmlns:m="http://schemas.openxmlformats.org/officeDocument/2006/math">
                    <m:r>
                      <a:rPr lang="en-US" altLang="ko-KR" sz="2400" b="0" i="1" smtClean="0">
                        <a:latin typeface="Cambria Math"/>
                      </a:rPr>
                      <m:t>∅</m:t>
                    </m:r>
                  </m:oMath>
                </a14:m>
                <a:endParaRPr lang="en-US" altLang="ko-KR" sz="2400" b="0" dirty="0" smtClean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3" name="오른쪽 화살표 설명선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337694" y="4653136"/>
                <a:ext cx="2554785" cy="757409"/>
              </a:xfrm>
              <a:prstGeom prst="rightArrowCallout">
                <a:avLst>
                  <a:gd name="adj1" fmla="val 18154"/>
                  <a:gd name="adj2" fmla="val 18154"/>
                  <a:gd name="adj3" fmla="val 25000"/>
                  <a:gd name="adj4" fmla="val 89680"/>
                </a:avLst>
              </a:prstGeom>
              <a:blipFill rotWithShape="1">
                <a:blip r:embed="rId4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모서리가 둥근 사각형 설명선 5"/>
          <p:cNvSpPr/>
          <p:nvPr/>
        </p:nvSpPr>
        <p:spPr>
          <a:xfrm>
            <a:off x="5341105" y="3143606"/>
            <a:ext cx="2376264" cy="739824"/>
          </a:xfrm>
          <a:prstGeom prst="wedgeRoundRectCallout">
            <a:avLst>
              <a:gd name="adj1" fmla="val -100464"/>
              <a:gd name="adj2" fmla="val 9597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Initialization</a:t>
            </a:r>
            <a:endParaRPr lang="ko-KR" altLang="en-US" sz="2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모서리가 둥근 사각형 설명선 11"/>
          <p:cNvSpPr/>
          <p:nvPr/>
        </p:nvSpPr>
        <p:spPr>
          <a:xfrm>
            <a:off x="4283968" y="6021288"/>
            <a:ext cx="2376264" cy="555841"/>
          </a:xfrm>
          <a:prstGeom prst="wedgeRoundRectCallout">
            <a:avLst>
              <a:gd name="adj1" fmla="val -71059"/>
              <a:gd name="adj2" fmla="val -6027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Read-shared</a:t>
            </a:r>
            <a:endParaRPr lang="ko-KR" altLang="en-US" sz="2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561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3" grpId="0" animBg="1"/>
      <p:bldP spid="6" grpId="0" animBg="1"/>
      <p:bldP spid="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854968"/>
          </a:xfrm>
        </p:spPr>
        <p:txBody>
          <a:bodyPr/>
          <a:lstStyle/>
          <a:p>
            <a:r>
              <a:rPr lang="en-US" altLang="ko-KR" dirty="0" smtClean="0"/>
              <a:t>Example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79512" y="1497618"/>
            <a:ext cx="3168352" cy="4811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ko-K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max,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85000"/>
              </a:lnSpc>
            </a:pP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m ;</a:t>
            </a:r>
          </a:p>
          <a:p>
            <a:pPr>
              <a:lnSpc>
                <a:spcPct val="85000"/>
              </a:lnSpc>
            </a:pP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main(){</a:t>
            </a:r>
          </a:p>
          <a:p>
            <a:pPr>
              <a:lnSpc>
                <a:spcPct val="85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10;</a:t>
            </a:r>
          </a:p>
          <a:p>
            <a:pPr>
              <a:lnSpc>
                <a:spcPct val="85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max = 0 ;</a:t>
            </a:r>
          </a:p>
          <a:p>
            <a:pPr>
              <a:lnSpc>
                <a:spcPct val="85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(f);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(f);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85000"/>
              </a:lnSpc>
            </a:pP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lnSpc>
                <a:spcPct val="85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t;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=0;i&lt;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iter;i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pPr>
              <a:lnSpc>
                <a:spcPct val="85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 =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lnSpc>
                <a:spcPct val="85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(m);</a:t>
            </a:r>
          </a:p>
          <a:p>
            <a:pPr>
              <a:lnSpc>
                <a:spcPct val="85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(t&gt;max)</a:t>
            </a:r>
          </a:p>
          <a:p>
            <a:pPr>
              <a:lnSpc>
                <a:spcPct val="85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max = t ;</a:t>
            </a:r>
          </a:p>
          <a:p>
            <a:pPr>
              <a:lnSpc>
                <a:spcPct val="85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(m);</a:t>
            </a:r>
          </a:p>
          <a:p>
            <a:pPr>
              <a:lnSpc>
                <a:spcPct val="85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>
              <a:lnSpc>
                <a:spcPct val="85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088" y="1489891"/>
            <a:ext cx="1944216" cy="4524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t2:f() 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 &lt;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t = 10</a:t>
            </a:r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(m) </a:t>
            </a:r>
          </a:p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 &gt; max)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 = t</a:t>
            </a:r>
          </a:p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(m)</a:t>
            </a:r>
          </a:p>
          <a:p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…</a:t>
            </a:r>
          </a:p>
          <a:p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05304" y="1488347"/>
            <a:ext cx="1767469" cy="4524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t3:f() 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 &lt;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 = 5</a:t>
            </a:r>
          </a:p>
          <a:p>
            <a:endParaRPr lang="en-US" altLang="ko-K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(m) </a:t>
            </a:r>
          </a:p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(t&gt;max)</a:t>
            </a:r>
          </a:p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(m)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19872" y="1489891"/>
            <a:ext cx="1944216" cy="4524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t1:main() 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10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 = 0</a:t>
            </a:r>
          </a:p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(t2)</a:t>
            </a:r>
          </a:p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(t3)</a:t>
            </a:r>
          </a:p>
          <a:p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5317958" y="1488992"/>
            <a:ext cx="0" cy="4516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7262174" y="1484784"/>
            <a:ext cx="0" cy="4516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363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638944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Example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977914"/>
              </p:ext>
            </p:extLst>
          </p:nvPr>
        </p:nvGraphicFramePr>
        <p:xfrm>
          <a:off x="47120" y="1124744"/>
          <a:ext cx="9036495" cy="5184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2126"/>
                <a:gridCol w="1225287"/>
                <a:gridCol w="1291363"/>
                <a:gridCol w="792088"/>
                <a:gridCol w="720080"/>
                <a:gridCol w="741051"/>
                <a:gridCol w="798625"/>
                <a:gridCol w="798625"/>
                <a:gridCol w="798625"/>
                <a:gridCol w="798625"/>
              </a:tblGrid>
              <a:tr h="32403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t0</a:t>
                      </a:r>
                      <a:endParaRPr lang="ko-KR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t1</a:t>
                      </a:r>
                      <a:endParaRPr lang="ko-KR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t2</a:t>
                      </a:r>
                      <a:endParaRPr lang="ko-KR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L(t0)</a:t>
                      </a:r>
                      <a:endParaRPr lang="ko-KR" sz="105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L(t1)</a:t>
                      </a:r>
                      <a:endParaRPr lang="ko-KR" sz="105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L(t2)</a:t>
                      </a:r>
                      <a:endParaRPr lang="ko-KR" sz="105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C(</a:t>
                      </a:r>
                      <a:r>
                        <a:rPr lang="en-US" sz="1800" b="1" kern="1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iter</a:t>
                      </a: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ko-KR" sz="105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S(</a:t>
                      </a:r>
                      <a:r>
                        <a:rPr lang="en-US" sz="1800" b="1" kern="1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iter</a:t>
                      </a: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ko-KR" sz="105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C(max)</a:t>
                      </a:r>
                      <a:endParaRPr lang="ko-KR" sz="105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S(max</a:t>
                      </a: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ko-KR" sz="105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 gridSpan="3"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(initial state)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</a:t>
                      </a:r>
                      <a:r>
                        <a:rPr 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=10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 = 0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</a:t>
                      </a:r>
                      <a:r>
                        <a:rPr 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(f)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</a:t>
                      </a:r>
                      <a:r>
                        <a:rPr 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(f)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</a:t>
                      </a:r>
                      <a:r>
                        <a:rPr 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(0&lt;</a:t>
                      </a:r>
                      <a:r>
                        <a:rPr lang="en-US" sz="1600" b="0" kern="100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</a:t>
                      </a:r>
                      <a:r>
                        <a:rPr 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(0&lt;</a:t>
                      </a:r>
                      <a:r>
                        <a:rPr lang="en-US" sz="1600" b="0" kern="100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lock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(m)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</a:t>
                      </a:r>
                      <a:r>
                        <a:rPr 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(t&gt;max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 = t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unlock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(m)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lock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(m)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</a:t>
                      </a:r>
                      <a:r>
                        <a:rPr 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(t&gt;max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unlock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(m)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600" b="0" kern="100" baseline="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...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600" b="0" kern="100" baseline="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...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46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Harmful Race Condition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1484784"/>
            <a:ext cx="7859215" cy="508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/>
              <a:t>Ex. Parallel adder</a:t>
            </a:r>
            <a:endParaRPr lang="ko-KR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1992244"/>
            <a:ext cx="5760640" cy="4365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 adding all numbers in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</a:p>
          <a:p>
            <a:pPr>
              <a:lnSpc>
                <a:spcPct val="90000"/>
              </a:lnSpc>
            </a:pP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long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[100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sum1=0, sum2=0;</a:t>
            </a:r>
          </a:p>
          <a:p>
            <a:pPr marL="342900" indent="-342900">
              <a:lnSpc>
                <a:spcPct val="90000"/>
              </a:lnSpc>
              <a:buAutoNum type="arabicPlain" startAt="2"/>
            </a:pPr>
            <a:endParaRPr lang="en-US" altLang="ko-KR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{  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, 100) ;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(work, &amp;sum1);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(work, &amp;sum2);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print(sum1 + sum2) ;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>
              <a:lnSpc>
                <a:spcPct val="90000"/>
              </a:lnSpc>
            </a:pPr>
            <a:endParaRPr lang="en-US" altLang="ko-KR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work(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sum)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&lt; 100) {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*sum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+=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] ;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++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ko-KR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7984" y="2745358"/>
            <a:ext cx="4680520" cy="1115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Has a race condition?</a:t>
            </a:r>
          </a:p>
          <a:p>
            <a:pPr indent="-171450">
              <a:buFont typeface="Arial" panose="020B0604020202020204" pitchFamily="34" charset="0"/>
              <a:buChar char="•"/>
            </a:pPr>
            <a:endParaRPr lang="en-US" altLang="ko-KR" sz="1050" dirty="0">
              <a:solidFill>
                <a:srgbClr val="0033CC"/>
              </a:solidFill>
              <a:latin typeface="Calibri" panose="020F0502020204030204" pitchFamily="34" charset="0"/>
            </a:endParaRPr>
          </a:p>
          <a:p>
            <a:r>
              <a:rPr lang="en-US" altLang="ko-KR" sz="28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Is this race condition harmful?</a:t>
            </a:r>
            <a:endParaRPr lang="ko-KR" altLang="en-US" sz="2800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771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Reducing More False Positives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altLang="ko-KR" sz="2800" dirty="0" smtClean="0"/>
              <a:t>Use happens-before relation induced by wait/notify and thread start/join to reduce false positives</a:t>
            </a:r>
          </a:p>
          <a:p>
            <a:pPr>
              <a:spcBef>
                <a:spcPts val="1800"/>
              </a:spcBef>
            </a:pPr>
            <a:r>
              <a:rPr lang="en-US" altLang="ko-KR" sz="2800" dirty="0" smtClean="0"/>
              <a:t>Check if one memory location is once used for a variable, and then re-used for another variable</a:t>
            </a:r>
          </a:p>
          <a:p>
            <a:pPr lvl="1">
              <a:spcBef>
                <a:spcPts val="1800"/>
              </a:spcBef>
            </a:pPr>
            <a:r>
              <a:rPr lang="en-US" altLang="ko-KR" sz="2000" dirty="0" smtClean="0"/>
              <a:t>For cases where </a:t>
            </a:r>
            <a:r>
              <a:rPr lang="en-US" altLang="ko-KR" sz="2000" dirty="0" err="1" smtClean="0"/>
              <a:t>malloc</a:t>
            </a:r>
            <a:r>
              <a:rPr lang="en-US" altLang="ko-KR" sz="2000" dirty="0" smtClean="0"/>
              <a:t>() reuses allocated memory</a:t>
            </a:r>
          </a:p>
          <a:p>
            <a:pPr>
              <a:spcBef>
                <a:spcPts val="1800"/>
              </a:spcBef>
            </a:pPr>
            <a:r>
              <a:rPr lang="en-US" altLang="ko-KR" sz="2800" dirty="0" smtClean="0"/>
              <a:t>Track all references to a memory location to precisely check if </a:t>
            </a:r>
            <a:r>
              <a:rPr lang="en-US" altLang="ko-KR" sz="2800" dirty="0"/>
              <a:t>multiple threads </a:t>
            </a:r>
            <a:r>
              <a:rPr lang="en-US" altLang="ko-KR" sz="2800" dirty="0" smtClean="0"/>
              <a:t>can access the memory location</a:t>
            </a:r>
          </a:p>
          <a:p>
            <a:pPr lvl="1">
              <a:spcBef>
                <a:spcPts val="1800"/>
              </a:spcBef>
            </a:pPr>
            <a:r>
              <a:rPr lang="en-US" altLang="ko-KR" sz="2000" dirty="0" smtClean="0"/>
              <a:t>For </a:t>
            </a:r>
            <a:r>
              <a:rPr lang="en-US" altLang="ko-KR" sz="2000" dirty="0"/>
              <a:t>cases where </a:t>
            </a:r>
            <a:r>
              <a:rPr lang="en-US" altLang="ko-KR" sz="2000" dirty="0" smtClean="0"/>
              <a:t>global variables become local (e.g., an element of a global list which is removed from the list)  </a:t>
            </a:r>
            <a:endParaRPr lang="en-US" altLang="ko-KR" sz="2000" dirty="0"/>
          </a:p>
          <a:p>
            <a:pPr>
              <a:spcBef>
                <a:spcPts val="1800"/>
              </a:spcBef>
            </a:pPr>
            <a:endParaRPr lang="en-US" altLang="ko-KR" sz="2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300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Reducing False Negative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2088232"/>
          </a:xfrm>
        </p:spPr>
        <p:txBody>
          <a:bodyPr>
            <a:normAutofit/>
          </a:bodyPr>
          <a:lstStyle/>
          <a:p>
            <a:r>
              <a:rPr lang="en-US" altLang="ko-KR" sz="2800" dirty="0" smtClean="0"/>
              <a:t>Check for </a:t>
            </a:r>
            <a:r>
              <a:rPr lang="en-US" altLang="ko-KR" sz="2800" dirty="0" smtClean="0">
                <a:solidFill>
                  <a:srgbClr val="0033CC"/>
                </a:solidFill>
              </a:rPr>
              <a:t>a set of memory locations assigned for a single variable</a:t>
            </a:r>
            <a:r>
              <a:rPr lang="en-US" altLang="ko-KR" sz="2800" dirty="0" smtClean="0"/>
              <a:t> rather than a single memory location</a:t>
            </a:r>
          </a:p>
          <a:p>
            <a:pPr lvl="1"/>
            <a:r>
              <a:rPr lang="en-US" altLang="ko-KR" sz="2000" dirty="0" smtClean="0"/>
              <a:t>E.g.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2000" dirty="0" smtClean="0"/>
              <a:t>,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altLang="ko-KR" sz="2000" dirty="0" smtClean="0"/>
              <a:t>, array, compound data (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ko-KR" sz="2000" dirty="0" smtClean="0"/>
              <a:t>)</a:t>
            </a:r>
            <a:endParaRPr lang="en-US" altLang="ko-KR" sz="2000" dirty="0"/>
          </a:p>
          <a:p>
            <a:endParaRPr lang="ko-KR" altLang="en-US" sz="2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82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/>
          <a:lstStyle/>
          <a:p>
            <a:r>
              <a:rPr lang="en-US" altLang="ko-KR" dirty="0" smtClean="0"/>
              <a:t>Considering Readers-Writer Locks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222642" y="1340768"/>
                <a:ext cx="8684090" cy="4781128"/>
              </a:xfrm>
            </p:spPr>
            <p:txBody>
              <a:bodyPr>
                <a:normAutofit lnSpcReduction="10000"/>
              </a:bodyPr>
              <a:lstStyle/>
              <a:p>
                <a:pPr>
                  <a:spcBef>
                    <a:spcPts val="300"/>
                  </a:spcBef>
                </a:pPr>
                <a:r>
                  <a:rPr lang="en-US" altLang="ko-KR" sz="2800" dirty="0" smtClean="0"/>
                  <a:t>A thread acquires a readers-writer lock either in read-mode or write-mode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altLang="ko-KR" sz="2800" dirty="0" smtClean="0"/>
                  <a:t>For each variable, Eraser additionally checks if there is </a:t>
                </a:r>
                <a:br>
                  <a:rPr lang="en-US" altLang="ko-KR" sz="2800" dirty="0" smtClean="0"/>
                </a:br>
                <a:r>
                  <a:rPr lang="en-US" altLang="ko-KR" sz="2800" dirty="0" smtClean="0"/>
                  <a:t>a lock consistently held in write-mode for write accesses</a:t>
                </a:r>
              </a:p>
              <a:p>
                <a:pPr lvl="1">
                  <a:spcBef>
                    <a:spcPts val="300"/>
                  </a:spcBef>
                </a:pPr>
                <a:r>
                  <a:rPr lang="en-US" altLang="ko-KR" sz="2400" dirty="0" smtClean="0"/>
                  <a:t>In Shared-Modified state</a:t>
                </a:r>
              </a:p>
              <a:p>
                <a:pPr lvl="2">
                  <a:spcBef>
                    <a:spcPts val="300"/>
                  </a:spcBef>
                </a:pPr>
                <a:r>
                  <a:rPr lang="en-US" altLang="ko-KR" dirty="0"/>
                  <a:t>For each </a:t>
                </a:r>
                <a:r>
                  <a:rPr lang="en-US" altLang="ko-KR" b="1" dirty="0" smtClean="0"/>
                  <a:t>read</a:t>
                </a:r>
                <a:r>
                  <a:rPr lang="en-US" altLang="ko-KR" dirty="0" smtClean="0"/>
                  <a:t> </a:t>
                </a:r>
                <a:r>
                  <a:rPr lang="en-US" altLang="ko-KR" dirty="0"/>
                  <a:t>on variable </a:t>
                </a:r>
                <a:r>
                  <a:rPr lang="en-US" altLang="ko-KR" i="1" dirty="0">
                    <a:solidFill>
                      <a:srgbClr val="0033CC"/>
                    </a:solidFill>
                  </a:rPr>
                  <a:t>v</a:t>
                </a:r>
                <a:r>
                  <a:rPr lang="en-US" altLang="ko-KR" dirty="0"/>
                  <a:t> by thread </a:t>
                </a:r>
                <a:r>
                  <a:rPr lang="en-US" altLang="ko-KR" i="1" dirty="0">
                    <a:solidFill>
                      <a:srgbClr val="0033CC"/>
                    </a:solidFill>
                  </a:rPr>
                  <a:t>t</a:t>
                </a:r>
              </a:p>
              <a:p>
                <a:pPr lvl="3">
                  <a:spcBef>
                    <a:spcPts val="300"/>
                  </a:spcBef>
                </a:pPr>
                <a:r>
                  <a:rPr lang="en-US" altLang="ko-KR" sz="2400" i="1" dirty="0">
                    <a:solidFill>
                      <a:srgbClr val="0033CC"/>
                    </a:solidFill>
                  </a:rPr>
                  <a:t>C</a:t>
                </a:r>
                <a:r>
                  <a:rPr lang="en-US" altLang="ko-KR" sz="2400" dirty="0">
                    <a:solidFill>
                      <a:srgbClr val="0033CC"/>
                    </a:solidFill>
                  </a:rPr>
                  <a:t>(</a:t>
                </a:r>
                <a:r>
                  <a:rPr lang="en-US" altLang="ko-KR" sz="2400" i="1" dirty="0">
                    <a:solidFill>
                      <a:srgbClr val="0033CC"/>
                    </a:solidFill>
                  </a:rPr>
                  <a:t>v</a:t>
                </a:r>
                <a:r>
                  <a:rPr lang="en-US" altLang="ko-KR" sz="2400" dirty="0">
                    <a:solidFill>
                      <a:srgbClr val="0033CC"/>
                    </a:solidFill>
                  </a:rPr>
                  <a:t>) := </a:t>
                </a:r>
                <a:r>
                  <a:rPr lang="en-US" altLang="ko-KR" sz="2400" i="1" dirty="0">
                    <a:solidFill>
                      <a:srgbClr val="0033CC"/>
                    </a:solidFill>
                  </a:rPr>
                  <a:t>C</a:t>
                </a:r>
                <a:r>
                  <a:rPr lang="en-US" altLang="ko-KR" sz="2400" dirty="0">
                    <a:solidFill>
                      <a:srgbClr val="0033CC"/>
                    </a:solidFill>
                  </a:rPr>
                  <a:t>(</a:t>
                </a:r>
                <a:r>
                  <a:rPr lang="en-US" altLang="ko-KR" sz="2400" i="1" dirty="0">
                    <a:solidFill>
                      <a:srgbClr val="0033CC"/>
                    </a:solidFill>
                  </a:rPr>
                  <a:t>v</a:t>
                </a:r>
                <a:r>
                  <a:rPr lang="en-US" altLang="ko-KR" sz="2400" dirty="0">
                    <a:solidFill>
                      <a:srgbClr val="0033CC"/>
                    </a:solidFill>
                  </a:rPr>
                  <a:t>) </a:t>
                </a:r>
                <a14:m>
                  <m:oMath xmlns:m="http://schemas.openxmlformats.org/officeDocument/2006/math">
                    <m:r>
                      <a:rPr lang="en-US" altLang="ko-KR" sz="2400" i="1">
                        <a:solidFill>
                          <a:srgbClr val="0033CC"/>
                        </a:solidFill>
                        <a:latin typeface="Cambria Math"/>
                      </a:rPr>
                      <m:t>∩</m:t>
                    </m:r>
                  </m:oMath>
                </a14:m>
                <a:r>
                  <a:rPr lang="ko-KR" altLang="en-US" sz="2400" dirty="0">
                    <a:solidFill>
                      <a:srgbClr val="0033CC"/>
                    </a:solidFill>
                  </a:rPr>
                  <a:t> </a:t>
                </a:r>
                <a:r>
                  <a:rPr lang="en-US" altLang="ko-KR" sz="2400" i="1" dirty="0">
                    <a:solidFill>
                      <a:srgbClr val="0033CC"/>
                    </a:solidFill>
                  </a:rPr>
                  <a:t>L</a:t>
                </a:r>
                <a:r>
                  <a:rPr lang="en-US" altLang="ko-KR" sz="2400" dirty="0">
                    <a:solidFill>
                      <a:srgbClr val="0033CC"/>
                    </a:solidFill>
                  </a:rPr>
                  <a:t>(</a:t>
                </a:r>
                <a:r>
                  <a:rPr lang="en-US" altLang="ko-KR" sz="2400" i="1" dirty="0">
                    <a:solidFill>
                      <a:srgbClr val="0033CC"/>
                    </a:solidFill>
                  </a:rPr>
                  <a:t>t</a:t>
                </a:r>
                <a:r>
                  <a:rPr lang="en-US" altLang="ko-KR" sz="2400" dirty="0">
                    <a:solidFill>
                      <a:srgbClr val="0033CC"/>
                    </a:solidFill>
                  </a:rPr>
                  <a:t>) </a:t>
                </a:r>
              </a:p>
              <a:p>
                <a:pPr lvl="3">
                  <a:spcBef>
                    <a:spcPts val="300"/>
                  </a:spcBef>
                </a:pPr>
                <a:r>
                  <a:rPr lang="en-US" altLang="ko-KR" sz="2400" dirty="0"/>
                  <a:t>If </a:t>
                </a:r>
                <a:r>
                  <a:rPr lang="en-US" altLang="ko-KR" sz="2400" i="1" dirty="0">
                    <a:solidFill>
                      <a:srgbClr val="0033CC"/>
                    </a:solidFill>
                  </a:rPr>
                  <a:t>C</a:t>
                </a:r>
                <a:r>
                  <a:rPr lang="en-US" altLang="ko-KR" sz="2400" dirty="0">
                    <a:solidFill>
                      <a:srgbClr val="0033CC"/>
                    </a:solidFill>
                  </a:rPr>
                  <a:t>(</a:t>
                </a:r>
                <a:r>
                  <a:rPr lang="en-US" altLang="ko-KR" sz="2400" i="1" dirty="0">
                    <a:solidFill>
                      <a:srgbClr val="0033CC"/>
                    </a:solidFill>
                  </a:rPr>
                  <a:t>v</a:t>
                </a:r>
                <a:r>
                  <a:rPr lang="en-US" altLang="ko-KR" sz="2400" dirty="0">
                    <a:solidFill>
                      <a:srgbClr val="0033CC"/>
                    </a:solidFill>
                  </a:rPr>
                  <a:t>) = </a:t>
                </a:r>
                <a14:m>
                  <m:oMath xmlns:m="http://schemas.openxmlformats.org/officeDocument/2006/math">
                    <m:r>
                      <a:rPr lang="en-US" altLang="ko-KR" sz="2400" i="1">
                        <a:solidFill>
                          <a:srgbClr val="0033CC"/>
                        </a:solidFill>
                        <a:latin typeface="Cambria Math"/>
                      </a:rPr>
                      <m:t>∅</m:t>
                    </m:r>
                  </m:oMath>
                </a14:m>
                <a:r>
                  <a:rPr lang="en-US" altLang="ko-KR" sz="2400" dirty="0"/>
                  <a:t>, report that there is a data race </a:t>
                </a:r>
                <a:r>
                  <a:rPr lang="en-US" altLang="ko-KR" sz="2400" dirty="0" smtClean="0"/>
                  <a:t>for </a:t>
                </a:r>
                <a:r>
                  <a:rPr lang="en-US" altLang="ko-KR" sz="2400" i="1" dirty="0" smtClean="0">
                    <a:solidFill>
                      <a:srgbClr val="0033CC"/>
                    </a:solidFill>
                  </a:rPr>
                  <a:t>v</a:t>
                </a:r>
              </a:p>
              <a:p>
                <a:pPr lvl="2">
                  <a:spcBef>
                    <a:spcPts val="300"/>
                  </a:spcBef>
                </a:pPr>
                <a:r>
                  <a:rPr lang="en-US" altLang="ko-KR" dirty="0"/>
                  <a:t>For each </a:t>
                </a:r>
                <a:r>
                  <a:rPr lang="en-US" altLang="ko-KR" b="1" dirty="0" smtClean="0"/>
                  <a:t>write</a:t>
                </a:r>
                <a:r>
                  <a:rPr lang="en-US" altLang="ko-KR" dirty="0" smtClean="0"/>
                  <a:t> </a:t>
                </a:r>
                <a:r>
                  <a:rPr lang="en-US" altLang="ko-KR" dirty="0"/>
                  <a:t>on variable </a:t>
                </a:r>
                <a:r>
                  <a:rPr lang="en-US" altLang="ko-KR" i="1" dirty="0">
                    <a:solidFill>
                      <a:srgbClr val="0033CC"/>
                    </a:solidFill>
                  </a:rPr>
                  <a:t>v</a:t>
                </a:r>
                <a:r>
                  <a:rPr lang="en-US" altLang="ko-KR" dirty="0"/>
                  <a:t> by thread </a:t>
                </a:r>
                <a:r>
                  <a:rPr lang="en-US" altLang="ko-KR" i="1" dirty="0">
                    <a:solidFill>
                      <a:srgbClr val="0033CC"/>
                    </a:solidFill>
                  </a:rPr>
                  <a:t>t</a:t>
                </a:r>
              </a:p>
              <a:p>
                <a:pPr lvl="3">
                  <a:spcBef>
                    <a:spcPts val="300"/>
                  </a:spcBef>
                </a:pPr>
                <a:r>
                  <a:rPr lang="en-US" altLang="ko-KR" sz="2400" i="1" dirty="0">
                    <a:solidFill>
                      <a:srgbClr val="0033CC"/>
                    </a:solidFill>
                  </a:rPr>
                  <a:t>C</a:t>
                </a:r>
                <a:r>
                  <a:rPr lang="en-US" altLang="ko-KR" sz="2400" dirty="0">
                    <a:solidFill>
                      <a:srgbClr val="0033CC"/>
                    </a:solidFill>
                  </a:rPr>
                  <a:t>(</a:t>
                </a:r>
                <a:r>
                  <a:rPr lang="en-US" altLang="ko-KR" sz="2400" i="1" dirty="0">
                    <a:solidFill>
                      <a:srgbClr val="0033CC"/>
                    </a:solidFill>
                  </a:rPr>
                  <a:t>v</a:t>
                </a:r>
                <a:r>
                  <a:rPr lang="en-US" altLang="ko-KR" sz="2400" dirty="0">
                    <a:solidFill>
                      <a:srgbClr val="0033CC"/>
                    </a:solidFill>
                  </a:rPr>
                  <a:t>) := </a:t>
                </a:r>
                <a:r>
                  <a:rPr lang="en-US" altLang="ko-KR" sz="2400" i="1" dirty="0">
                    <a:solidFill>
                      <a:srgbClr val="0033CC"/>
                    </a:solidFill>
                  </a:rPr>
                  <a:t>C</a:t>
                </a:r>
                <a:r>
                  <a:rPr lang="en-US" altLang="ko-KR" sz="2400" dirty="0">
                    <a:solidFill>
                      <a:srgbClr val="0033CC"/>
                    </a:solidFill>
                  </a:rPr>
                  <a:t>(</a:t>
                </a:r>
                <a:r>
                  <a:rPr lang="en-US" altLang="ko-KR" sz="2400" i="1" dirty="0">
                    <a:solidFill>
                      <a:srgbClr val="0033CC"/>
                    </a:solidFill>
                  </a:rPr>
                  <a:t>v</a:t>
                </a:r>
                <a:r>
                  <a:rPr lang="en-US" altLang="ko-KR" sz="2400" dirty="0">
                    <a:solidFill>
                      <a:srgbClr val="0033CC"/>
                    </a:solidFill>
                  </a:rPr>
                  <a:t>) </a:t>
                </a:r>
                <a14:m>
                  <m:oMath xmlns:m="http://schemas.openxmlformats.org/officeDocument/2006/math">
                    <m:r>
                      <a:rPr lang="en-US" altLang="ko-KR" sz="2400" i="1">
                        <a:solidFill>
                          <a:srgbClr val="0033CC"/>
                        </a:solidFill>
                        <a:latin typeface="Cambria Math"/>
                      </a:rPr>
                      <m:t>∩</m:t>
                    </m:r>
                  </m:oMath>
                </a14:m>
                <a:r>
                  <a:rPr lang="ko-KR" altLang="en-US" sz="2400" dirty="0">
                    <a:solidFill>
                      <a:srgbClr val="0033CC"/>
                    </a:solidFill>
                  </a:rPr>
                  <a:t> </a:t>
                </a:r>
                <a:r>
                  <a:rPr lang="en-US" altLang="ko-KR" sz="2400" b="1" i="1" dirty="0" smtClean="0">
                    <a:solidFill>
                      <a:srgbClr val="0033CC"/>
                    </a:solidFill>
                  </a:rPr>
                  <a:t>LW</a:t>
                </a:r>
                <a:r>
                  <a:rPr lang="en-US" altLang="ko-KR" sz="2400" b="1" dirty="0" smtClean="0">
                    <a:solidFill>
                      <a:srgbClr val="0033CC"/>
                    </a:solidFill>
                  </a:rPr>
                  <a:t>(</a:t>
                </a:r>
                <a:r>
                  <a:rPr lang="en-US" altLang="ko-KR" sz="2400" b="1" i="1" dirty="0" smtClean="0">
                    <a:solidFill>
                      <a:srgbClr val="0033CC"/>
                    </a:solidFill>
                  </a:rPr>
                  <a:t>t</a:t>
                </a:r>
                <a:r>
                  <a:rPr lang="en-US" altLang="ko-KR" sz="2400" b="1" dirty="0">
                    <a:solidFill>
                      <a:srgbClr val="0033CC"/>
                    </a:solidFill>
                  </a:rPr>
                  <a:t>) </a:t>
                </a:r>
                <a:r>
                  <a:rPr lang="en-US" altLang="ko-KR" sz="2400" b="1" dirty="0" smtClean="0">
                    <a:solidFill>
                      <a:srgbClr val="0033CC"/>
                    </a:solidFill>
                  </a:rPr>
                  <a:t> </a:t>
                </a:r>
              </a:p>
              <a:p>
                <a:pPr lvl="4">
                  <a:spcBef>
                    <a:spcPts val="300"/>
                  </a:spcBef>
                </a:pPr>
                <a:r>
                  <a:rPr lang="en-US" altLang="ko-KR" i="1" dirty="0" smtClean="0">
                    <a:solidFill>
                      <a:srgbClr val="0033CC"/>
                    </a:solidFill>
                  </a:rPr>
                  <a:t>LW(t) </a:t>
                </a:r>
                <a:r>
                  <a:rPr lang="en-US" altLang="ko-KR" dirty="0" smtClean="0">
                    <a:solidFill>
                      <a:srgbClr val="0033CC"/>
                    </a:solidFill>
                  </a:rPr>
                  <a:t>is a set of locks held in a write mode by t</a:t>
                </a:r>
                <a:endParaRPr lang="en-US" altLang="ko-KR" dirty="0">
                  <a:solidFill>
                    <a:srgbClr val="0033CC"/>
                  </a:solidFill>
                </a:endParaRPr>
              </a:p>
              <a:p>
                <a:pPr lvl="3">
                  <a:spcBef>
                    <a:spcPts val="300"/>
                  </a:spcBef>
                </a:pPr>
                <a:r>
                  <a:rPr lang="en-US" altLang="ko-KR" sz="2400" dirty="0"/>
                  <a:t>If </a:t>
                </a:r>
                <a:r>
                  <a:rPr lang="en-US" altLang="ko-KR" sz="2400" i="1" dirty="0">
                    <a:solidFill>
                      <a:srgbClr val="0033CC"/>
                    </a:solidFill>
                  </a:rPr>
                  <a:t>C</a:t>
                </a:r>
                <a:r>
                  <a:rPr lang="en-US" altLang="ko-KR" sz="2400" dirty="0">
                    <a:solidFill>
                      <a:srgbClr val="0033CC"/>
                    </a:solidFill>
                  </a:rPr>
                  <a:t>(</a:t>
                </a:r>
                <a:r>
                  <a:rPr lang="en-US" altLang="ko-KR" sz="2400" i="1" dirty="0">
                    <a:solidFill>
                      <a:srgbClr val="0033CC"/>
                    </a:solidFill>
                  </a:rPr>
                  <a:t>v</a:t>
                </a:r>
                <a:r>
                  <a:rPr lang="en-US" altLang="ko-KR" sz="2400" dirty="0">
                    <a:solidFill>
                      <a:srgbClr val="0033CC"/>
                    </a:solidFill>
                  </a:rPr>
                  <a:t>) = </a:t>
                </a:r>
                <a14:m>
                  <m:oMath xmlns:m="http://schemas.openxmlformats.org/officeDocument/2006/math">
                    <m:r>
                      <a:rPr lang="en-US" altLang="ko-KR" sz="2400" i="1">
                        <a:solidFill>
                          <a:srgbClr val="0033CC"/>
                        </a:solidFill>
                        <a:latin typeface="Cambria Math"/>
                      </a:rPr>
                      <m:t>∅</m:t>
                    </m:r>
                  </m:oMath>
                </a14:m>
                <a:r>
                  <a:rPr lang="en-US" altLang="ko-KR" sz="2400" dirty="0"/>
                  <a:t>, report that there is a data race </a:t>
                </a:r>
                <a:r>
                  <a:rPr lang="en-US" altLang="ko-KR" sz="2400" dirty="0" smtClean="0"/>
                  <a:t>for </a:t>
                </a:r>
                <a:r>
                  <a:rPr lang="en-US" altLang="ko-KR" sz="2400" i="1" dirty="0">
                    <a:solidFill>
                      <a:srgbClr val="0033CC"/>
                    </a:solidFill>
                  </a:rPr>
                  <a:t>v</a:t>
                </a:r>
                <a:endParaRPr lang="en-US" altLang="ko-KR" sz="2400" i="1" dirty="0" smtClean="0">
                  <a:solidFill>
                    <a:srgbClr val="0033CC"/>
                  </a:solidFill>
                </a:endParaRP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2642" y="1340768"/>
                <a:ext cx="8684090" cy="4781128"/>
              </a:xfrm>
              <a:blipFill rotWithShape="0">
                <a:blip r:embed="rId2"/>
                <a:stretch>
                  <a:fillRect l="-1264" t="-2168" r="-98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32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680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854968"/>
          </a:xfrm>
        </p:spPr>
        <p:txBody>
          <a:bodyPr/>
          <a:lstStyle/>
          <a:p>
            <a:r>
              <a:rPr lang="en-US" altLang="ko-KR" dirty="0" smtClean="0"/>
              <a:t>Performance Improvement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412776"/>
            <a:ext cx="8352928" cy="4176464"/>
          </a:xfrm>
        </p:spPr>
        <p:txBody>
          <a:bodyPr>
            <a:normAutofit fontScale="92500"/>
          </a:bodyPr>
          <a:lstStyle/>
          <a:p>
            <a:r>
              <a:rPr lang="en-US" altLang="ko-KR" sz="2800" dirty="0" smtClean="0"/>
              <a:t>Dynamic data race detection tools are </a:t>
            </a:r>
            <a:r>
              <a:rPr lang="en-US" altLang="ko-KR" sz="2800" dirty="0" smtClean="0">
                <a:solidFill>
                  <a:srgbClr val="C00000"/>
                </a:solidFill>
              </a:rPr>
              <a:t>still too slow</a:t>
            </a:r>
            <a:r>
              <a:rPr lang="en-US" altLang="ko-KR" sz="2800" dirty="0" smtClean="0"/>
              <a:t> to be practical</a:t>
            </a:r>
          </a:p>
          <a:p>
            <a:pPr lvl="1"/>
            <a:r>
              <a:rPr lang="en-US" altLang="ko-KR" sz="2400" dirty="0" smtClean="0"/>
              <a:t>Intel </a:t>
            </a:r>
            <a:r>
              <a:rPr lang="en-US" altLang="ko-KR" sz="2400" dirty="0" err="1" smtClean="0"/>
              <a:t>ThreadChecker</a:t>
            </a:r>
            <a:r>
              <a:rPr lang="en-US" altLang="ko-KR" sz="2400" dirty="0" smtClean="0"/>
              <a:t> incurs 100—200x slow down, Google </a:t>
            </a:r>
            <a:r>
              <a:rPr lang="en-US" altLang="ko-KR" sz="2400" dirty="0" err="1" smtClean="0"/>
              <a:t>ThreadSanitizer</a:t>
            </a:r>
            <a:r>
              <a:rPr lang="en-US" altLang="ko-KR" sz="2400" dirty="0" smtClean="0"/>
              <a:t> 30--40x, and FastTrack 8.5x in average</a:t>
            </a:r>
            <a:r>
              <a:rPr lang="en-US" altLang="ko-KR" sz="2400" baseline="30000" dirty="0" smtClean="0"/>
              <a:t>*</a:t>
            </a:r>
          </a:p>
          <a:p>
            <a:endParaRPr lang="en-US" altLang="ko-KR" sz="1800" dirty="0" smtClean="0"/>
          </a:p>
          <a:p>
            <a:r>
              <a:rPr lang="en-US" altLang="ko-KR" sz="2800" dirty="0" smtClean="0"/>
              <a:t>Approach</a:t>
            </a:r>
          </a:p>
          <a:p>
            <a:pPr lvl="1"/>
            <a:r>
              <a:rPr lang="en-US" altLang="ko-KR" sz="2400" b="1" dirty="0" smtClean="0"/>
              <a:t>Pre-processing</a:t>
            </a:r>
            <a:r>
              <a:rPr lang="en-US" altLang="ko-KR" sz="2400" dirty="0" smtClean="0"/>
              <a:t>: </a:t>
            </a:r>
            <a:r>
              <a:rPr lang="en-US" altLang="ko-KR" sz="2400" dirty="0"/>
              <a:t>u</a:t>
            </a:r>
            <a:r>
              <a:rPr lang="en-US" altLang="ko-KR" sz="2400" dirty="0" smtClean="0"/>
              <a:t>se static analyses to filter out non-shared variables and read-only variables before runtime monitoring</a:t>
            </a:r>
          </a:p>
          <a:p>
            <a:pPr lvl="1"/>
            <a:endParaRPr lang="en-US" altLang="ko-KR" sz="1200" dirty="0" smtClean="0"/>
          </a:p>
          <a:p>
            <a:pPr lvl="1"/>
            <a:r>
              <a:rPr lang="en-US" altLang="ko-KR" sz="2400" b="1" dirty="0" smtClean="0"/>
              <a:t>Hardware assisted monitoring</a:t>
            </a:r>
            <a:r>
              <a:rPr lang="en-US" altLang="ko-KR" sz="2400" dirty="0" smtClean="0"/>
              <a:t>: use a customized hardware to monitor memory accesses and synchronization with low cost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67544" y="5796553"/>
            <a:ext cx="8209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alibri" panose="020F0502020204030204" pitchFamily="34" charset="0"/>
              </a:rPr>
              <a:t>* T. Sheng et al.: RACEZ: A Lightweight and Non-invasive Race Detection Tool for Production </a:t>
            </a:r>
            <a:br>
              <a:rPr lang="en-US" altLang="ko-KR" sz="1600" dirty="0" smtClean="0">
                <a:latin typeface="Calibri" panose="020F0502020204030204" pitchFamily="34" charset="0"/>
              </a:rPr>
            </a:br>
            <a:r>
              <a:rPr lang="en-US" altLang="ko-KR" sz="1600" dirty="0" smtClean="0">
                <a:latin typeface="Calibri" panose="020F0502020204030204" pitchFamily="34" charset="0"/>
              </a:rPr>
              <a:t>    Applications, ICSE 2011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33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341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854968"/>
          </a:xfrm>
        </p:spPr>
        <p:txBody>
          <a:bodyPr/>
          <a:lstStyle/>
          <a:p>
            <a:r>
              <a:rPr lang="en-US" altLang="ko-KR" dirty="0" smtClean="0"/>
              <a:t>Performance Improvement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484784"/>
            <a:ext cx="8640960" cy="4680520"/>
          </a:xfrm>
        </p:spPr>
        <p:txBody>
          <a:bodyPr>
            <a:normAutofit fontScale="92500"/>
          </a:bodyPr>
          <a:lstStyle/>
          <a:p>
            <a:r>
              <a:rPr lang="en-US" altLang="ko-KR" sz="2800" dirty="0" smtClean="0"/>
              <a:t>Approach (cond.)</a:t>
            </a:r>
            <a:endParaRPr lang="en-US" altLang="ko-KR" sz="2400" dirty="0" smtClean="0"/>
          </a:p>
          <a:p>
            <a:pPr lvl="1"/>
            <a:r>
              <a:rPr lang="en-US" altLang="ko-KR" sz="2600" b="1" dirty="0" smtClean="0"/>
              <a:t>Sampling: </a:t>
            </a:r>
            <a:r>
              <a:rPr lang="en-US" altLang="ko-KR" sz="2600" dirty="0"/>
              <a:t>m</a:t>
            </a:r>
            <a:r>
              <a:rPr lang="en-US" altLang="ko-KR" sz="2600" dirty="0" smtClean="0"/>
              <a:t>onitor only a subset of operations, or a subset of memory locations</a:t>
            </a:r>
          </a:p>
          <a:p>
            <a:pPr lvl="2"/>
            <a:r>
              <a:rPr lang="en-US" altLang="ko-KR" i="1" dirty="0" err="1" smtClean="0"/>
              <a:t>LiteRace</a:t>
            </a:r>
            <a:r>
              <a:rPr lang="en-US" altLang="ko-KR" dirty="0" smtClean="0"/>
              <a:t> [Marino, PLDI 09] assumes the cold region hypothesis</a:t>
            </a:r>
            <a:br>
              <a:rPr lang="en-US" altLang="ko-KR" dirty="0" smtClean="0"/>
            </a:b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“data races are likely to occur when a thread is executing </a:t>
            </a:r>
            <a:b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ko-K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cold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(infrequently accessed) region in the program”</a:t>
            </a:r>
            <a:endParaRPr lang="en-US" altLang="ko-KR" sz="28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altLang="ko-KR" sz="1100" dirty="0" smtClean="0"/>
          </a:p>
          <a:p>
            <a:pPr lvl="2"/>
            <a:r>
              <a:rPr lang="en-US" altLang="ko-KR" i="1" dirty="0" smtClean="0"/>
              <a:t>Pacer </a:t>
            </a:r>
            <a:r>
              <a:rPr lang="en-US" altLang="ko-KR" dirty="0" smtClean="0"/>
              <a:t>[Bond, PLDI 10] allows users to configure sampling ratio, and guarantees higher detection ratio for higher sampling ratio.</a:t>
            </a:r>
          </a:p>
          <a:p>
            <a:pPr lvl="2"/>
            <a:endParaRPr lang="en-US" altLang="ko-KR" sz="1100" dirty="0"/>
          </a:p>
          <a:p>
            <a:pPr lvl="2"/>
            <a:r>
              <a:rPr lang="en-US" altLang="ko-KR" i="1" dirty="0" smtClean="0"/>
              <a:t>RACEZ</a:t>
            </a:r>
            <a:r>
              <a:rPr lang="en-US" altLang="ko-KR" dirty="0" smtClean="0"/>
              <a:t> [Sheng, ICSE 11] exploits performance monitoring unit to obtain partial information on memory accesses with low cost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34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75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/>
          <p:cNvSpPr/>
          <p:nvPr/>
        </p:nvSpPr>
        <p:spPr>
          <a:xfrm>
            <a:off x="3635896" y="1340767"/>
            <a:ext cx="5292080" cy="52118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496" y="260648"/>
            <a:ext cx="9073008" cy="998984"/>
          </a:xfrm>
        </p:spPr>
        <p:txBody>
          <a:bodyPr>
            <a:noAutofit/>
          </a:bodyPr>
          <a:lstStyle/>
          <a:p>
            <a:r>
              <a:rPr lang="en-US" altLang="ko-KR" sz="3600" dirty="0" smtClean="0"/>
              <a:t>Next Class: Race Bug Which Is </a:t>
            </a:r>
            <a:r>
              <a:rPr lang="en-US" altLang="ko-KR" sz="3600" dirty="0" smtClean="0">
                <a:solidFill>
                  <a:srgbClr val="FF0000"/>
                </a:solidFill>
              </a:rPr>
              <a:t>Not</a:t>
            </a:r>
            <a:r>
              <a:rPr lang="en-US" altLang="ko-KR" sz="3600" dirty="0" smtClean="0"/>
              <a:t> a Data Race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496" y="1013071"/>
            <a:ext cx="3600400" cy="5728297"/>
          </a:xfrm>
          <a:ln>
            <a:noFill/>
          </a:ln>
        </p:spPr>
        <p:txBody>
          <a:bodyPr anchor="ctr"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class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Account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balance; </a:t>
            </a:r>
            <a:b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2000" dirty="0" smtClean="0">
                <a:cs typeface="Courier New" panose="02070309020205020404" pitchFamily="49" charset="0"/>
              </a:rPr>
              <a:t>//must be non-negative</a:t>
            </a:r>
            <a:endParaRPr lang="en-US" altLang="ko-KR" sz="1800" dirty="0" smtClean="0">
              <a:cs typeface="Courier New" panose="02070309020205020404" pitchFamily="49" charset="0"/>
            </a:endParaRPr>
          </a:p>
          <a:p>
            <a:pPr marL="228600" indent="-228600">
              <a:lnSpc>
                <a:spcPct val="110000"/>
              </a:lnSpc>
              <a:spcBef>
                <a:spcPts val="0"/>
              </a:spcBef>
              <a:buAutoNum type="arabicPlain"/>
            </a:pPr>
            <a:endParaRPr lang="en-US" altLang="ko-KR" sz="7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getBalance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balance;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withdraw(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getBalance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()&gt;x){  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     balance=balance–x;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    } 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ko-KR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3860847" y="1686769"/>
            <a:ext cx="2142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t1: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withdraw(10)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52710" y="1340768"/>
            <a:ext cx="5067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Initially,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</a:t>
            </a:r>
            <a:r>
              <a:rPr lang="en-US" altLang="ko-KR" dirty="0" smtClean="0">
                <a:latin typeface="Calibri" panose="020F0502020204030204" pitchFamily="34" charset="0"/>
              </a:rPr>
              <a:t>: 10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70966" y="1686769"/>
            <a:ext cx="2142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t2: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withdraw(10)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9" name="직선 화살표 연결선 28"/>
          <p:cNvCxnSpPr>
            <a:endCxn id="13" idx="2"/>
          </p:cNvCxnSpPr>
          <p:nvPr/>
        </p:nvCxnSpPr>
        <p:spPr>
          <a:xfrm>
            <a:off x="6281936" y="1686769"/>
            <a:ext cx="0" cy="4865869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707904" y="2060848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1: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lock(this)</a:t>
            </a:r>
          </a:p>
          <a:p>
            <a:r>
              <a:rPr lang="en-US" altLang="ko-KR" dirty="0" smtClean="0">
                <a:latin typeface="Calibri" panose="020F0502020204030204" pitchFamily="34" charset="0"/>
              </a:rPr>
              <a:t>2: </a:t>
            </a:r>
            <a:r>
              <a:rPr lang="en-US" altLang="ko-K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balance </a:t>
            </a:r>
          </a:p>
          <a:p>
            <a:r>
              <a:rPr lang="en-US" altLang="ko-KR" dirty="0" smtClean="0">
                <a:latin typeface="Calibri" panose="020F0502020204030204" pitchFamily="34" charset="0"/>
              </a:rPr>
              <a:t>3: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72200" y="2865710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1: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lock(this)</a:t>
            </a:r>
          </a:p>
          <a:p>
            <a:r>
              <a:rPr lang="en-US" altLang="ko-KR" dirty="0" smtClean="0">
                <a:latin typeface="Calibri" panose="020F0502020204030204" pitchFamily="34" charset="0"/>
              </a:rPr>
              <a:t>2: </a:t>
            </a:r>
            <a:r>
              <a:rPr lang="en-US" altLang="ko-K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balance </a:t>
            </a:r>
          </a:p>
          <a:p>
            <a:r>
              <a:rPr lang="en-US" altLang="ko-KR" dirty="0" smtClean="0">
                <a:latin typeface="Calibri" panose="020F0502020204030204" pitchFamily="34" charset="0"/>
              </a:rPr>
              <a:t>3: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07904" y="3717032"/>
            <a:ext cx="28630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  <a:cs typeface="Courier New" panose="02070309020205020404" pitchFamily="49" charset="0"/>
              </a:rPr>
              <a:t>4: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</a:t>
            </a:r>
            <a:r>
              <a:rPr lang="en-US" altLang="ko-K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&gt;10)</a:t>
            </a:r>
          </a:p>
          <a:p>
            <a:r>
              <a:rPr lang="en-US" altLang="ko-KR" dirty="0" smtClean="0">
                <a:latin typeface="Calibri" panose="020F0502020204030204" pitchFamily="34" charset="0"/>
                <a:cs typeface="Courier New" panose="02070309020205020404" pitchFamily="49" charset="0"/>
              </a:rPr>
              <a:t>5: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lock(this)</a:t>
            </a:r>
          </a:p>
          <a:p>
            <a:r>
              <a:rPr lang="en-US" altLang="ko-KR" dirty="0" smtClean="0">
                <a:latin typeface="Calibri" panose="020F0502020204030204" pitchFamily="34" charset="0"/>
                <a:cs typeface="Arial" panose="020B0604020202020204" pitchFamily="34" charset="0"/>
              </a:rPr>
              <a:t>6: </a:t>
            </a:r>
            <a:r>
              <a:rPr lang="en-US" altLang="ko-K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balance</a:t>
            </a:r>
          </a:p>
          <a:p>
            <a:r>
              <a:rPr lang="en-US" altLang="ko-KR" dirty="0" smtClean="0">
                <a:latin typeface="Calibri" panose="020F0502020204030204" pitchFamily="34" charset="0"/>
                <a:cs typeface="Arial" panose="020B0604020202020204" pitchFamily="34" charset="0"/>
              </a:rPr>
              <a:t>6: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 = tmp-10</a:t>
            </a:r>
          </a:p>
          <a:p>
            <a:r>
              <a:rPr lang="en-US" altLang="ko-KR" dirty="0" smtClean="0">
                <a:latin typeface="Calibri" panose="020F0502020204030204" pitchFamily="34" charset="0"/>
                <a:cs typeface="Arial" panose="020B0604020202020204" pitchFamily="34" charset="0"/>
              </a:rPr>
              <a:t>7: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71528" y="5072570"/>
            <a:ext cx="28630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  <a:cs typeface="Courier New" panose="02070309020205020404" pitchFamily="49" charset="0"/>
              </a:rPr>
              <a:t>4: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</a:t>
            </a:r>
            <a:r>
              <a:rPr lang="en-US" altLang="ko-K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&gt;10)</a:t>
            </a:r>
          </a:p>
          <a:p>
            <a:r>
              <a:rPr lang="en-US" altLang="ko-KR" dirty="0" smtClean="0">
                <a:latin typeface="Calibri" panose="020F0502020204030204" pitchFamily="34" charset="0"/>
                <a:cs typeface="Courier New" panose="02070309020205020404" pitchFamily="49" charset="0"/>
              </a:rPr>
              <a:t>5: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lock(this)</a:t>
            </a:r>
          </a:p>
          <a:p>
            <a:r>
              <a:rPr lang="en-US" altLang="ko-KR" dirty="0" smtClean="0">
                <a:latin typeface="Calibri" panose="020F0502020204030204" pitchFamily="34" charset="0"/>
                <a:cs typeface="Arial" panose="020B0604020202020204" pitchFamily="34" charset="0"/>
              </a:rPr>
              <a:t>6: </a:t>
            </a:r>
            <a:r>
              <a:rPr lang="en-US" altLang="ko-K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balance</a:t>
            </a:r>
          </a:p>
          <a:p>
            <a:r>
              <a:rPr lang="en-US" altLang="ko-KR" dirty="0" smtClean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6: </a:t>
            </a:r>
            <a:r>
              <a:rPr lang="en-US" altLang="ko-KR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balance = tmp-10</a:t>
            </a:r>
          </a:p>
          <a:p>
            <a:r>
              <a:rPr lang="en-US" altLang="ko-KR" dirty="0" smtClean="0">
                <a:latin typeface="Calibri" panose="020F0502020204030204" pitchFamily="34" charset="0"/>
                <a:cs typeface="Arial" panose="020B0604020202020204" pitchFamily="34" charset="0"/>
              </a:rPr>
              <a:t>7: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오른쪽 화살표 설명선 5"/>
          <p:cNvSpPr/>
          <p:nvPr/>
        </p:nvSpPr>
        <p:spPr>
          <a:xfrm>
            <a:off x="3347864" y="5589240"/>
            <a:ext cx="3023664" cy="108012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713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Data race free, </a:t>
            </a:r>
          </a:p>
          <a:p>
            <a:pPr algn="ctr"/>
            <a:r>
              <a:rPr lang="en-US" altLang="ko-KR" sz="2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but race bug</a:t>
            </a:r>
            <a:endParaRPr lang="ko-KR" altLang="en-US" sz="28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35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070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0" grpId="0"/>
      <p:bldP spid="31" grpId="0"/>
      <p:bldP spid="1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1007112" y="4320992"/>
            <a:ext cx="7128792" cy="21535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Not Harmful Race Condition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71600" y="908720"/>
            <a:ext cx="7164304" cy="532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/>
              <a:t>Ex. Seminar room reservation system</a:t>
            </a:r>
            <a:endParaRPr lang="ko-KR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07112" y="1340768"/>
            <a:ext cx="7093280" cy="2834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service() {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  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(&amp;room, &amp;timeslot) ;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  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isAvailable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(room, timeslot){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    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(“available. continue?”) ;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(&amp;continue) ;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(continue)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       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(reserve(room, timeslot))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         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(“reserved.”) ; 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       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       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(“not available.”) ;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 } }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3608" y="4365104"/>
            <a:ext cx="320762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omic Sans MS" panose="030F0702030302020204" pitchFamily="66" charset="0"/>
              </a:rPr>
              <a:t>User#1: “Rm01”, “7PM Today”</a:t>
            </a:r>
          </a:p>
          <a:p>
            <a:r>
              <a:rPr lang="en-US" altLang="ko-KR" sz="1600" dirty="0" smtClean="0">
                <a:latin typeface="Comic Sans MS" panose="030F0702030302020204" pitchFamily="66" charset="0"/>
              </a:rPr>
              <a:t>System: available. continue?</a:t>
            </a:r>
          </a:p>
          <a:p>
            <a:endParaRPr lang="en-US" altLang="ko-KR" sz="1600" dirty="0" smtClean="0">
              <a:latin typeface="Comic Sans MS" panose="030F0702030302020204" pitchFamily="66" charset="0"/>
            </a:endParaRPr>
          </a:p>
          <a:p>
            <a:endParaRPr lang="en-US" altLang="ko-KR" sz="1600" dirty="0" smtClean="0">
              <a:latin typeface="Comic Sans MS" panose="030F0702030302020204" pitchFamily="66" charset="0"/>
            </a:endParaRPr>
          </a:p>
          <a:p>
            <a:endParaRPr lang="en-US" altLang="ko-KR" sz="1600" dirty="0" smtClean="0">
              <a:latin typeface="Comic Sans MS" panose="030F0702030302020204" pitchFamily="66" charset="0"/>
            </a:endParaRPr>
          </a:p>
          <a:p>
            <a:endParaRPr lang="en-US" altLang="ko-KR" sz="1600" dirty="0">
              <a:latin typeface="Comic Sans MS" panose="030F0702030302020204" pitchFamily="66" charset="0"/>
            </a:endParaRPr>
          </a:p>
          <a:p>
            <a:r>
              <a:rPr lang="en-US" altLang="ko-KR" sz="1600" dirty="0" smtClean="0">
                <a:latin typeface="Comic Sans MS" panose="030F0702030302020204" pitchFamily="66" charset="0"/>
              </a:rPr>
              <a:t>User#1:  “Yes”</a:t>
            </a:r>
          </a:p>
          <a:p>
            <a:r>
              <a:rPr lang="en-US" altLang="ko-KR" sz="1600" dirty="0" smtClean="0">
                <a:latin typeface="Comic Sans MS" panose="030F0702030302020204" pitchFamily="66" charset="0"/>
              </a:rPr>
              <a:t>System: </a:t>
            </a:r>
            <a:r>
              <a:rPr lang="en-US" altLang="ko-KR" sz="1600" dirty="0">
                <a:latin typeface="Comic Sans MS" panose="030F0702030302020204" pitchFamily="66" charset="0"/>
              </a:rPr>
              <a:t>n</a:t>
            </a:r>
            <a:r>
              <a:rPr lang="en-US" altLang="ko-KR" sz="1600" dirty="0" smtClean="0">
                <a:latin typeface="Comic Sans MS" panose="030F0702030302020204" pitchFamily="66" charset="0"/>
              </a:rPr>
              <a:t>ot available.</a:t>
            </a:r>
            <a:endParaRPr lang="ko-KR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9477" y="4863637"/>
            <a:ext cx="35209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omic Sans MS" panose="030F0702030302020204" pitchFamily="66" charset="0"/>
              </a:rPr>
              <a:t>User#2:  “Rm01”, “7PM Today”</a:t>
            </a:r>
          </a:p>
          <a:p>
            <a:r>
              <a:rPr lang="en-US" altLang="ko-KR" sz="1600" dirty="0" smtClean="0">
                <a:latin typeface="Comic Sans MS" panose="030F0702030302020204" pitchFamily="66" charset="0"/>
              </a:rPr>
              <a:t>System: available. continue?</a:t>
            </a:r>
          </a:p>
          <a:p>
            <a:r>
              <a:rPr lang="en-US" altLang="ko-KR" sz="1600" dirty="0" smtClean="0">
                <a:latin typeface="Comic Sans MS" panose="030F0702030302020204" pitchFamily="66" charset="0"/>
              </a:rPr>
              <a:t>User#2   “yes”</a:t>
            </a:r>
          </a:p>
          <a:p>
            <a:r>
              <a:rPr lang="en-US" altLang="ko-KR" sz="1600" dirty="0" smtClean="0">
                <a:latin typeface="Comic Sans MS" panose="030F0702030302020204" pitchFamily="66" charset="0"/>
              </a:rPr>
              <a:t>System: reserved.</a:t>
            </a:r>
            <a:endParaRPr lang="ko-KR" altLang="en-US" sz="1600" dirty="0">
              <a:latin typeface="Comic Sans MS" panose="030F0702030302020204" pitchFamily="66" charset="0"/>
            </a:endParaRPr>
          </a:p>
        </p:txBody>
      </p:sp>
      <p:cxnSp>
        <p:nvCxnSpPr>
          <p:cNvPr id="9" name="직선 화살표 연결선 8"/>
          <p:cNvCxnSpPr/>
          <p:nvPr/>
        </p:nvCxnSpPr>
        <p:spPr>
          <a:xfrm>
            <a:off x="4553752" y="4422011"/>
            <a:ext cx="18248" cy="1959317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바닥글 개체 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4067944" y="3717032"/>
            <a:ext cx="5040560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1050" dirty="0">
              <a:solidFill>
                <a:srgbClr val="0033CC"/>
              </a:solidFill>
              <a:latin typeface="Calibri" panose="020F0502020204030204" pitchFamily="34" charset="0"/>
            </a:endParaRPr>
          </a:p>
          <a:p>
            <a:r>
              <a:rPr lang="en-US" altLang="ko-KR" sz="28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Is this race condition harmful?</a:t>
            </a:r>
            <a:endParaRPr lang="ko-KR" altLang="en-US" sz="2800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552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Race Bug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1628800"/>
            <a:ext cx="8424936" cy="4464496"/>
          </a:xfrm>
        </p:spPr>
        <p:txBody>
          <a:bodyPr>
            <a:normAutofit/>
          </a:bodyPr>
          <a:lstStyle/>
          <a:p>
            <a:pPr algn="just"/>
            <a:r>
              <a:rPr lang="en-US" altLang="ko-KR" dirty="0" smtClean="0"/>
              <a:t>A </a:t>
            </a:r>
            <a:r>
              <a:rPr lang="en-US" altLang="ko-KR" i="1" dirty="0" smtClean="0">
                <a:solidFill>
                  <a:srgbClr val="FF0000"/>
                </a:solidFill>
              </a:rPr>
              <a:t>race bug </a:t>
            </a:r>
            <a:r>
              <a:rPr lang="en-US" altLang="ko-KR" dirty="0" smtClean="0"/>
              <a:t>is a multithreaded program fault that causes race conditions leading to </a:t>
            </a:r>
            <a:r>
              <a:rPr lang="en-US" altLang="ko-KR" i="1" dirty="0" smtClean="0"/>
              <a:t>unintended</a:t>
            </a:r>
            <a:r>
              <a:rPr lang="en-US" altLang="ko-KR" dirty="0" smtClean="0"/>
              <a:t> program behaviors </a:t>
            </a:r>
            <a:r>
              <a:rPr lang="en-US" altLang="ko-KR" sz="2800" dirty="0" smtClean="0"/>
              <a:t>(i.e. invalid states)</a:t>
            </a:r>
            <a:endParaRPr lang="en-US" altLang="ko-KR" dirty="0" smtClean="0"/>
          </a:p>
          <a:p>
            <a:pPr algn="just"/>
            <a:endParaRPr lang="en-US" altLang="ko-KR" dirty="0"/>
          </a:p>
          <a:p>
            <a:pPr algn="just"/>
            <a:r>
              <a:rPr lang="en-US" altLang="ko-KR" dirty="0" smtClean="0"/>
              <a:t>Race bug detectors detect (predict) </a:t>
            </a:r>
            <a:br>
              <a:rPr lang="en-US" altLang="ko-KR" dirty="0" smtClean="0"/>
            </a:br>
            <a:r>
              <a:rPr lang="en-US" altLang="ko-KR" dirty="0" smtClean="0"/>
              <a:t>race conditions that may violate </a:t>
            </a:r>
            <a:r>
              <a:rPr lang="en-US" altLang="ko-KR" u="sng" dirty="0" smtClean="0"/>
              <a:t>common concurrency requirements</a:t>
            </a:r>
            <a:endParaRPr lang="ko-KR" altLang="en-US" u="sng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749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Data Race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6406" y="1521280"/>
            <a:ext cx="8370684" cy="4283984"/>
          </a:xfrm>
        </p:spPr>
        <p:txBody>
          <a:bodyPr>
            <a:normAutofit/>
          </a:bodyPr>
          <a:lstStyle/>
          <a:p>
            <a:r>
              <a:rPr lang="en-US" altLang="ko-KR" sz="2800" dirty="0" smtClean="0"/>
              <a:t>A </a:t>
            </a:r>
            <a:r>
              <a:rPr lang="en-US" altLang="ko-KR" sz="2800" i="1" dirty="0" smtClean="0">
                <a:solidFill>
                  <a:srgbClr val="FF0000"/>
                </a:solidFill>
              </a:rPr>
              <a:t>data race </a:t>
            </a:r>
            <a:r>
              <a:rPr lang="en-US" altLang="ko-KR" sz="2800" dirty="0" smtClean="0"/>
              <a:t>is a pair of </a:t>
            </a:r>
            <a:r>
              <a:rPr lang="en-US" altLang="ko-KR" sz="2800" u="sng" dirty="0" smtClean="0"/>
              <a:t>concurrent operations</a:t>
            </a:r>
            <a:r>
              <a:rPr lang="en-US" altLang="ko-KR" sz="2800" dirty="0" smtClean="0"/>
              <a:t> that read and </a:t>
            </a:r>
            <a:r>
              <a:rPr lang="en-US" altLang="ko-KR" sz="2800" u="sng" dirty="0" smtClean="0"/>
              <a:t>write</a:t>
            </a:r>
            <a:r>
              <a:rPr lang="en-US" altLang="ko-KR" sz="2800" dirty="0" smtClean="0"/>
              <a:t> (or both write) data on a same memory location </a:t>
            </a:r>
            <a:r>
              <a:rPr lang="en-US" altLang="ko-KR" sz="2800" u="sng" dirty="0" smtClean="0"/>
              <a:t>without synchronization </a:t>
            </a:r>
            <a:r>
              <a:rPr lang="en-US" altLang="ko-KR" sz="2800" dirty="0" smtClean="0"/>
              <a:t>(i.e., concurrently without any coordination)</a:t>
            </a:r>
          </a:p>
          <a:p>
            <a:endParaRPr lang="en-US" altLang="ko-KR" sz="1100" dirty="0" smtClean="0"/>
          </a:p>
          <a:p>
            <a:endParaRPr lang="en-US" altLang="ko-KR" sz="1100" dirty="0"/>
          </a:p>
          <a:p>
            <a:endParaRPr lang="en-US" altLang="ko-KR" sz="1100" dirty="0" smtClean="0"/>
          </a:p>
          <a:p>
            <a:r>
              <a:rPr lang="en-US" altLang="ko-KR" sz="2800" dirty="0" smtClean="0"/>
              <a:t>A data race may violate </a:t>
            </a:r>
            <a:r>
              <a:rPr lang="en-US" altLang="ko-KR" sz="2800" i="1" dirty="0" smtClean="0"/>
              <a:t>sequential consistency</a:t>
            </a:r>
            <a:r>
              <a:rPr lang="en-US" altLang="ko-KR" sz="2800" baseline="30000" dirty="0" smtClean="0"/>
              <a:t>* </a:t>
            </a:r>
            <a:r>
              <a:rPr lang="en-US" altLang="ko-KR" sz="2800" dirty="0" smtClean="0"/>
              <a:t>of</a:t>
            </a:r>
            <a:r>
              <a:rPr lang="en-US" altLang="ko-KR" sz="2800" i="1" dirty="0" smtClean="0"/>
              <a:t/>
            </a:r>
            <a:br>
              <a:rPr lang="en-US" altLang="ko-KR" sz="2800" i="1" dirty="0" smtClean="0"/>
            </a:br>
            <a:r>
              <a:rPr lang="en-US" altLang="ko-KR" sz="2800" dirty="0" smtClean="0"/>
              <a:t>a target program execution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737820" y="5805264"/>
            <a:ext cx="7659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Calibri" panose="020F0502020204030204" pitchFamily="34" charset="0"/>
              </a:rPr>
              <a:t>* L. </a:t>
            </a:r>
            <a:r>
              <a:rPr lang="en-US" altLang="ko-KR" sz="1400" dirty="0" err="1" smtClean="0">
                <a:latin typeface="Calibri" panose="020F0502020204030204" pitchFamily="34" charset="0"/>
              </a:rPr>
              <a:t>Lamport</a:t>
            </a:r>
            <a:r>
              <a:rPr lang="en-US" altLang="ko-KR" sz="1400" dirty="0" smtClean="0">
                <a:latin typeface="Calibri" panose="020F0502020204030204" pitchFamily="34" charset="0"/>
              </a:rPr>
              <a:t>: How </a:t>
            </a:r>
            <a:r>
              <a:rPr lang="en-US" altLang="ko-KR" sz="1400" dirty="0">
                <a:latin typeface="Calibri" panose="020F0502020204030204" pitchFamily="34" charset="0"/>
              </a:rPr>
              <a:t>to Make a Multiprocessor Computer That Correctly Executes </a:t>
            </a:r>
            <a:r>
              <a:rPr lang="en-US" altLang="ko-KR" sz="1400" dirty="0" err="1">
                <a:latin typeface="Calibri" panose="020F0502020204030204" pitchFamily="34" charset="0"/>
              </a:rPr>
              <a:t>Multiprocess</a:t>
            </a:r>
            <a:r>
              <a:rPr lang="en-US" altLang="ko-KR" sz="1400" dirty="0">
                <a:latin typeface="Calibri" panose="020F0502020204030204" pitchFamily="34" charset="0"/>
              </a:rPr>
              <a:t> </a:t>
            </a:r>
            <a:r>
              <a:rPr lang="en-US" altLang="ko-KR" sz="1400" dirty="0" smtClean="0">
                <a:latin typeface="Calibri" panose="020F0502020204030204" pitchFamily="34" charset="0"/>
              </a:rPr>
              <a:t> Programs, </a:t>
            </a:r>
            <a:br>
              <a:rPr lang="en-US" altLang="ko-KR" sz="1400" dirty="0" smtClean="0">
                <a:latin typeface="Calibri" panose="020F0502020204030204" pitchFamily="34" charset="0"/>
              </a:rPr>
            </a:br>
            <a:r>
              <a:rPr lang="en-US" altLang="ko-KR" sz="1400" dirty="0" smtClean="0">
                <a:latin typeface="Calibri" panose="020F0502020204030204" pitchFamily="34" charset="0"/>
              </a:rPr>
              <a:t>  IEEE Transactions on Computers, 1978</a:t>
            </a:r>
            <a:endParaRPr lang="ko-KR" altLang="en-US" sz="1400" dirty="0">
              <a:latin typeface="Calibri" panose="020F0502020204030204" pitchFamily="34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48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Sequential Consistency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0" dirty="0" err="1" smtClean="0">
                <a:latin typeface="Calibri" panose="020F0502020204030204" pitchFamily="34" charset="0"/>
              </a:rPr>
              <a:t>Lamport’s</a:t>
            </a:r>
            <a:r>
              <a:rPr lang="en-US" altLang="ko-KR" b="0" dirty="0" smtClean="0">
                <a:latin typeface="Calibri" panose="020F0502020204030204" pitchFamily="34" charset="0"/>
              </a:rPr>
              <a:t> definition</a:t>
            </a:r>
          </a:p>
          <a:p>
            <a:pPr>
              <a:buNone/>
            </a:pPr>
            <a:r>
              <a:rPr lang="en-US" altLang="ko-KR" b="0" dirty="0" smtClean="0">
                <a:latin typeface="Calibri" panose="020F0502020204030204" pitchFamily="34" charset="0"/>
              </a:rPr>
              <a:t>	“A multiprocessor is </a:t>
            </a:r>
            <a:r>
              <a:rPr lang="en-US" altLang="ko-KR" b="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sequentially consistent </a:t>
            </a:r>
            <a:r>
              <a:rPr lang="en-US" altLang="ko-KR" b="0" dirty="0" smtClean="0">
                <a:latin typeface="Calibri" panose="020F0502020204030204" pitchFamily="34" charset="0"/>
              </a:rPr>
              <a:t>if </a:t>
            </a:r>
          </a:p>
          <a:p>
            <a:pPr>
              <a:buNone/>
            </a:pPr>
            <a:r>
              <a:rPr lang="en-US" altLang="ko-KR" b="0" dirty="0">
                <a:latin typeface="Calibri" panose="020F0502020204030204" pitchFamily="34" charset="0"/>
              </a:rPr>
              <a:t> </a:t>
            </a:r>
            <a:r>
              <a:rPr lang="en-US" altLang="ko-KR" b="0" dirty="0" smtClean="0">
                <a:latin typeface="Calibri" panose="020F0502020204030204" pitchFamily="34" charset="0"/>
              </a:rPr>
              <a:t>    (1) the result of </a:t>
            </a:r>
            <a:r>
              <a:rPr lang="en-US" altLang="ko-KR" u="sng" dirty="0" smtClean="0">
                <a:latin typeface="Calibri" panose="020F0502020204030204" pitchFamily="34" charset="0"/>
              </a:rPr>
              <a:t>any</a:t>
            </a:r>
            <a:r>
              <a:rPr lang="en-US" altLang="ko-KR" b="0" dirty="0" smtClean="0">
                <a:latin typeface="Calibri" panose="020F0502020204030204" pitchFamily="34" charset="0"/>
              </a:rPr>
              <a:t> execution is the same as if the operations of all the processors were executed in </a:t>
            </a:r>
            <a:r>
              <a:rPr lang="en-US" altLang="ko-KR" u="sng" dirty="0" smtClean="0">
                <a:latin typeface="Calibri" panose="020F0502020204030204" pitchFamily="34" charset="0"/>
              </a:rPr>
              <a:t>some</a:t>
            </a:r>
            <a:r>
              <a:rPr lang="en-US" altLang="ko-KR" b="0" dirty="0" smtClean="0">
                <a:latin typeface="Calibri" panose="020F0502020204030204" pitchFamily="34" charset="0"/>
              </a:rPr>
              <a:t> sequential order, and </a:t>
            </a:r>
          </a:p>
          <a:p>
            <a:pPr>
              <a:buNone/>
            </a:pPr>
            <a:r>
              <a:rPr lang="en-US" altLang="ko-KR" b="0" dirty="0" smtClean="0">
                <a:latin typeface="Calibri" panose="020F0502020204030204" pitchFamily="34" charset="0"/>
              </a:rPr>
              <a:t>     (2) the operations of each individual processor occur in this sequence in the order specified by its program”</a:t>
            </a:r>
          </a:p>
          <a:p>
            <a:r>
              <a:rPr lang="en-US" altLang="ko-KR" b="0" dirty="0" smtClean="0">
                <a:latin typeface="Calibri" panose="020F0502020204030204" pitchFamily="34" charset="0"/>
              </a:rPr>
              <a:t>Most intuitive consistency model for programmers</a:t>
            </a:r>
          </a:p>
          <a:p>
            <a:pPr lvl="1"/>
            <a:r>
              <a:rPr lang="en-US" altLang="ko-KR" b="0" dirty="0" smtClean="0">
                <a:latin typeface="Calibri" panose="020F0502020204030204" pitchFamily="34" charset="0"/>
              </a:rPr>
              <a:t>Processors see their own loads and stores in program order</a:t>
            </a:r>
          </a:p>
          <a:p>
            <a:pPr lvl="1"/>
            <a:r>
              <a:rPr lang="en-US" altLang="ko-KR" b="0" dirty="0" smtClean="0">
                <a:latin typeface="Calibri" panose="020F0502020204030204" pitchFamily="34" charset="0"/>
              </a:rPr>
              <a:t>Processors see others’ loads and stores in program order</a:t>
            </a:r>
          </a:p>
          <a:p>
            <a:pPr lvl="1"/>
            <a:r>
              <a:rPr lang="en-US" altLang="ko-KR" b="0" dirty="0" smtClean="0">
                <a:latin typeface="Calibri" panose="020F0502020204030204" pitchFamily="34" charset="0"/>
              </a:rPr>
              <a:t>All processors see same global load and store ordering</a:t>
            </a:r>
          </a:p>
          <a:p>
            <a:pPr marL="457200" lvl="1" indent="0">
              <a:buNone/>
            </a:pPr>
            <a:endParaRPr lang="en-US" altLang="ko-KR" b="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en-US" altLang="ko-KR" b="0" dirty="0" smtClean="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A </a:t>
            </a:r>
            <a:r>
              <a:rPr lang="en-US" altLang="ko-KR" b="0" dirty="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SC preserved program is easy to understand </a:t>
            </a:r>
            <a:r>
              <a:rPr lang="en-US" altLang="ko-KR" b="0" dirty="0" smtClean="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but architects </a:t>
            </a:r>
            <a:r>
              <a:rPr lang="en-US" altLang="ko-KR" b="0" dirty="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and compiler writers want to violate it for performance</a:t>
            </a:r>
          </a:p>
          <a:p>
            <a:pPr marL="457200" lvl="1" indent="0">
              <a:buNone/>
            </a:pPr>
            <a:endParaRPr lang="en-US" altLang="ko-KR" b="0" dirty="0" smtClean="0">
              <a:latin typeface="Calibri" panose="020F0502020204030204" pitchFamily="34" charset="0"/>
            </a:endParaRPr>
          </a:p>
          <a:p>
            <a:endParaRPr lang="ko-KR" altLang="en-US" b="0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1840" y="6165304"/>
            <a:ext cx="59766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b="1" i="1" dirty="0" smtClean="0"/>
              <a:t>Excerpts from the Prof. </a:t>
            </a:r>
            <a:r>
              <a:rPr lang="en-US" altLang="ko-KR" b="1" i="1" dirty="0" err="1" smtClean="0"/>
              <a:t>Huh’s</a:t>
            </a:r>
            <a:r>
              <a:rPr lang="en-US" altLang="ko-KR" b="1" i="1" dirty="0" smtClean="0"/>
              <a:t> lecture note on “Consistency”</a:t>
            </a:r>
            <a:endParaRPr lang="ko-KR" altLang="en-US" b="1" i="1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1972072" y="6664743"/>
            <a:ext cx="4400128" cy="220641"/>
          </a:xfrm>
        </p:spPr>
        <p:txBody>
          <a:bodyPr/>
          <a:lstStyle/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Data Race Detection Techniques, Prof. </a:t>
            </a:r>
            <a:r>
              <a:rPr lang="en-US" altLang="ko-KR" dirty="0" err="1" smtClean="0">
                <a:solidFill>
                  <a:prstClr val="black">
                    <a:tint val="75000"/>
                  </a:prstClr>
                </a:solidFill>
              </a:rPr>
              <a:t>Moonzoo</a:t>
            </a:r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 Kim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72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Data Race 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9891" y="1647198"/>
            <a:ext cx="3646045" cy="3778866"/>
          </a:xfrm>
          <a:ln>
            <a:noFill/>
          </a:ln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class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Account {</a:t>
            </a:r>
          </a:p>
          <a:p>
            <a:pPr marL="0" indent="0"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balance; </a:t>
            </a:r>
            <a:b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8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//must be non-negative</a:t>
            </a:r>
          </a:p>
          <a:p>
            <a:pPr marL="228600" indent="-228600">
              <a:buAutoNum type="arabicPlain"/>
            </a:pPr>
            <a:endParaRPr lang="en-US" altLang="ko-KR" sz="7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withdraw(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x){</a:t>
            </a:r>
          </a:p>
          <a:p>
            <a:pPr marL="0" indent="0"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(balance &gt;= x){</a:t>
            </a:r>
          </a:p>
          <a:p>
            <a:pPr marL="0" indent="0"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   balance=balance–x ;</a:t>
            </a:r>
          </a:p>
          <a:p>
            <a:pPr marL="0" indent="0"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    }</a:t>
            </a:r>
          </a:p>
          <a:p>
            <a:pPr marL="0" indent="0"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   }</a:t>
            </a:r>
          </a:p>
          <a:p>
            <a:pPr marL="0" indent="0"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  }</a:t>
            </a:r>
          </a:p>
          <a:p>
            <a:pPr marL="0" indent="0"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ko-KR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4139952" y="1655433"/>
            <a:ext cx="4896544" cy="37706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화살표 연결선 7"/>
          <p:cNvCxnSpPr>
            <a:stCxn id="9" idx="2"/>
            <a:endCxn id="6" idx="2"/>
          </p:cNvCxnSpPr>
          <p:nvPr/>
        </p:nvCxnSpPr>
        <p:spPr>
          <a:xfrm>
            <a:off x="6588224" y="2060848"/>
            <a:ext cx="0" cy="3365216"/>
          </a:xfrm>
          <a:prstGeom prst="straightConnector1">
            <a:avLst/>
          </a:prstGeom>
          <a:ln w="31750">
            <a:solidFill>
              <a:schemeClr val="bg1">
                <a:lumMod val="65000"/>
              </a:schemeClr>
            </a:solidFill>
            <a:prstDash val="sysDot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139952" y="1691516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Initially, 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</a:t>
            </a:r>
            <a:r>
              <a:rPr lang="en-US" altLang="ko-KR" dirty="0" smtClean="0">
                <a:latin typeface="Calibri" panose="020F0502020204030204" pitchFamily="34" charset="0"/>
              </a:rPr>
              <a:t>:10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39952" y="2005618"/>
            <a:ext cx="24482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-t1: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withdraw(10) </a:t>
            </a:r>
            <a:r>
              <a:rPr lang="en-US" altLang="ko-KR" sz="1600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– </a:t>
            </a:r>
          </a:p>
          <a:p>
            <a:pPr algn="ctr"/>
            <a:endParaRPr lang="en-US" altLang="ko-KR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if(balance&gt;=10)  </a:t>
            </a:r>
          </a:p>
          <a:p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lock(this)</a:t>
            </a:r>
          </a:p>
          <a:p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t = balance</a:t>
            </a:r>
          </a:p>
          <a:p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balance=t–10</a:t>
            </a:r>
          </a:p>
          <a:p>
            <a:endParaRPr lang="en-US" altLang="ko-KR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 unlock(this)</a:t>
            </a:r>
          </a:p>
          <a:p>
            <a:endParaRPr lang="en-US" altLang="ko-KR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49772" y="1997229"/>
            <a:ext cx="25202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-t2: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withdraw(5) </a:t>
            </a:r>
            <a:r>
              <a:rPr lang="en-US" altLang="ko-KR" sz="1600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– </a:t>
            </a:r>
          </a:p>
          <a:p>
            <a:pPr algn="ctr"/>
            <a:endParaRPr lang="en-US" altLang="ko-KR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if(balance&gt;=5)  </a:t>
            </a:r>
          </a:p>
          <a:p>
            <a:r>
              <a:rPr lang="en-US" altLang="ko-K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lock(this)</a:t>
            </a:r>
            <a:r>
              <a:rPr lang="en-US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[blocked]</a:t>
            </a:r>
            <a:endParaRPr lang="en-US" altLang="ko-KR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lock(this)</a:t>
            </a:r>
          </a:p>
          <a:p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t = balance</a:t>
            </a:r>
          </a:p>
          <a:p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balance=t–5</a:t>
            </a:r>
          </a:p>
          <a:p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 unlock(this)</a:t>
            </a:r>
          </a:p>
          <a:p>
            <a:endParaRPr lang="en-US" altLang="ko-KR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사각형 설명선 13"/>
          <p:cNvSpPr/>
          <p:nvPr/>
        </p:nvSpPr>
        <p:spPr>
          <a:xfrm>
            <a:off x="4355976" y="3797918"/>
            <a:ext cx="1440160" cy="773640"/>
          </a:xfrm>
          <a:prstGeom prst="wedgeRectCallout">
            <a:avLst>
              <a:gd name="adj1" fmla="val 105536"/>
              <a:gd name="adj2" fmla="val -57942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balance:</a:t>
            </a:r>
          </a:p>
          <a:p>
            <a:pPr algn="ctr"/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0? 10?</a:t>
            </a:r>
          </a:p>
        </p:txBody>
      </p:sp>
      <p:sp>
        <p:nvSpPr>
          <p:cNvPr id="15" name="사각형 설명선 14"/>
          <p:cNvSpPr/>
          <p:nvPr/>
        </p:nvSpPr>
        <p:spPr>
          <a:xfrm>
            <a:off x="5970278" y="5661248"/>
            <a:ext cx="1554050" cy="436699"/>
          </a:xfrm>
          <a:prstGeom prst="wedgeRectCallout">
            <a:avLst>
              <a:gd name="adj1" fmla="val 46163"/>
              <a:gd name="adj2" fmla="val -15591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</a:t>
            </a:r>
            <a:r>
              <a:rPr lang="en-US" altLang="ko-KR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: -5</a:t>
            </a:r>
          </a:p>
        </p:txBody>
      </p:sp>
      <p:cxnSp>
        <p:nvCxnSpPr>
          <p:cNvPr id="11" name="직선 화살표 연결선 10"/>
          <p:cNvCxnSpPr/>
          <p:nvPr/>
        </p:nvCxnSpPr>
        <p:spPr>
          <a:xfrm flipH="1" flipV="1">
            <a:off x="6084168" y="3429000"/>
            <a:ext cx="792088" cy="111748"/>
          </a:xfrm>
          <a:prstGeom prst="straightConnector1">
            <a:avLst/>
          </a:prstGeom>
          <a:ln w="38100">
            <a:solidFill>
              <a:srgbClr val="0070C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화살표 연결선 15"/>
          <p:cNvCxnSpPr/>
          <p:nvPr/>
        </p:nvCxnSpPr>
        <p:spPr>
          <a:xfrm flipH="1" flipV="1">
            <a:off x="6747303" y="2060848"/>
            <a:ext cx="128953" cy="1479900"/>
          </a:xfrm>
          <a:prstGeom prst="straightConnector1">
            <a:avLst/>
          </a:prstGeom>
          <a:ln w="38100">
            <a:solidFill>
              <a:srgbClr val="0070C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380312" y="327569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10</a:t>
            </a:r>
            <a:endParaRPr lang="ko-KR" altLang="en-US" b="1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72400" y="439098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0</a:t>
            </a:r>
            <a:endParaRPr lang="ko-KR" altLang="en-US" b="1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502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3200" dirty="0" smtClean="0"/>
              <a:t>Data Race can Break Sequential Consistency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99592" y="4543682"/>
            <a:ext cx="7685520" cy="104555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sz="2800" dirty="0" smtClean="0">
                <a:solidFill>
                  <a:srgbClr val="0033CC"/>
                </a:solidFill>
              </a:rPr>
              <a:t>Does the assertion hold with a SC memory model?</a:t>
            </a:r>
          </a:p>
          <a:p>
            <a:pPr marL="0" indent="0">
              <a:buNone/>
            </a:pPr>
            <a:r>
              <a:rPr lang="en-US" altLang="ko-KR" sz="2800" dirty="0">
                <a:solidFill>
                  <a:srgbClr val="0033CC"/>
                </a:solidFill>
              </a:rPr>
              <a:t>Does the assertion hold with </a:t>
            </a:r>
            <a:r>
              <a:rPr lang="en-US" altLang="ko-KR" sz="2800" dirty="0" smtClean="0">
                <a:solidFill>
                  <a:srgbClr val="0033CC"/>
                </a:solidFill>
              </a:rPr>
              <a:t>a weak memory model?</a:t>
            </a:r>
            <a:endParaRPr lang="en-US" altLang="ko-KR" sz="2800" dirty="0">
              <a:solidFill>
                <a:srgbClr val="0033CC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79984" y="5947446"/>
            <a:ext cx="8568952" cy="363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alibri" panose="020F0502020204030204" pitchFamily="34" charset="0"/>
              </a:rPr>
              <a:t>* J. </a:t>
            </a:r>
            <a:r>
              <a:rPr lang="en-US" altLang="ko-KR" sz="1600" dirty="0" err="1" smtClean="0">
                <a:latin typeface="Calibri" panose="020F0502020204030204" pitchFamily="34" charset="0"/>
              </a:rPr>
              <a:t>Burnim</a:t>
            </a:r>
            <a:r>
              <a:rPr lang="en-US" altLang="ko-KR" sz="1600" dirty="0">
                <a:latin typeface="Calibri" panose="020F0502020204030204" pitchFamily="34" charset="0"/>
              </a:rPr>
              <a:t>, </a:t>
            </a:r>
            <a:r>
              <a:rPr lang="en-US" altLang="ko-KR" sz="1600" dirty="0" smtClean="0">
                <a:latin typeface="Calibri" panose="020F0502020204030204" pitchFamily="34" charset="0"/>
              </a:rPr>
              <a:t>K. Sen</a:t>
            </a:r>
            <a:r>
              <a:rPr lang="en-US" altLang="ko-KR" sz="1600" dirty="0">
                <a:latin typeface="Calibri" panose="020F0502020204030204" pitchFamily="34" charset="0"/>
              </a:rPr>
              <a:t>, </a:t>
            </a:r>
            <a:r>
              <a:rPr lang="en-US" altLang="ko-KR" sz="1600" dirty="0" smtClean="0">
                <a:latin typeface="Calibri" panose="020F0502020204030204" pitchFamily="34" charset="0"/>
              </a:rPr>
              <a:t>C. </a:t>
            </a:r>
            <a:r>
              <a:rPr lang="en-US" altLang="ko-KR" sz="1600" dirty="0" err="1" smtClean="0">
                <a:latin typeface="Calibri" panose="020F0502020204030204" pitchFamily="34" charset="0"/>
              </a:rPr>
              <a:t>Stergiou</a:t>
            </a:r>
            <a:r>
              <a:rPr lang="en-US" altLang="ko-KR" sz="1600" dirty="0">
                <a:latin typeface="Calibri" panose="020F0502020204030204" pitchFamily="34" charset="0"/>
              </a:rPr>
              <a:t>: Testing concurrent programs on relaxed memory models. ISSTA </a:t>
            </a:r>
            <a:r>
              <a:rPr lang="en-US" altLang="ko-KR" sz="1600" dirty="0" smtClean="0">
                <a:latin typeface="Calibri" panose="020F0502020204030204" pitchFamily="34" charset="0"/>
              </a:rPr>
              <a:t>2011</a:t>
            </a:r>
            <a:endParaRPr lang="en-US" altLang="ko-KR" sz="1600" dirty="0">
              <a:latin typeface="Calibri" panose="020F0502020204030204" pitchFamily="34" charset="0"/>
            </a:endParaRPr>
          </a:p>
          <a:p>
            <a:endParaRPr lang="ko-KR" altLang="en-US" sz="1600" dirty="0">
              <a:latin typeface="Calibri" panose="020F050202020403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183" y="1778777"/>
            <a:ext cx="6664768" cy="2370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오른쪽으로 구부러진 화살표 9"/>
          <p:cNvSpPr/>
          <p:nvPr/>
        </p:nvSpPr>
        <p:spPr>
          <a:xfrm>
            <a:off x="1142732" y="2902340"/>
            <a:ext cx="720080" cy="892661"/>
          </a:xfrm>
          <a:prstGeom prst="curvedRightArrow">
            <a:avLst>
              <a:gd name="adj1" fmla="val 12711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" name="오른쪽으로 구부러진 화살표 11"/>
          <p:cNvSpPr/>
          <p:nvPr/>
        </p:nvSpPr>
        <p:spPr>
          <a:xfrm flipH="1">
            <a:off x="6876256" y="2902340"/>
            <a:ext cx="648072" cy="892661"/>
          </a:xfrm>
          <a:prstGeom prst="curvedRightArrow">
            <a:avLst>
              <a:gd name="adj1" fmla="val 14759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cxnSp>
        <p:nvCxnSpPr>
          <p:cNvPr id="13" name="직선 화살표 연결선 12"/>
          <p:cNvCxnSpPr/>
          <p:nvPr/>
        </p:nvCxnSpPr>
        <p:spPr>
          <a:xfrm>
            <a:off x="3779912" y="2972641"/>
            <a:ext cx="1296144" cy="384742"/>
          </a:xfrm>
          <a:prstGeom prst="straightConnector1">
            <a:avLst/>
          </a:prstGeom>
          <a:ln w="3810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/>
          <p:nvPr/>
        </p:nvCxnSpPr>
        <p:spPr>
          <a:xfrm flipH="1">
            <a:off x="3779912" y="2963928"/>
            <a:ext cx="1304528" cy="384742"/>
          </a:xfrm>
          <a:prstGeom prst="straightConnector1">
            <a:avLst/>
          </a:prstGeom>
          <a:ln w="3810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7504" y="2489565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Out-of-order</a:t>
            </a:r>
          </a:p>
          <a:p>
            <a:r>
              <a:rPr lang="en-US" altLang="ko-KR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execution</a:t>
            </a:r>
            <a:endParaRPr lang="ko-KR" altLang="en-US" sz="20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07904" y="2210825"/>
            <a:ext cx="1483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Delayed update</a:t>
            </a:r>
            <a:endParaRPr lang="ko-KR" altLang="en-US" sz="20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80312" y="2498857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Out-of-order</a:t>
            </a:r>
          </a:p>
          <a:p>
            <a:r>
              <a:rPr lang="en-US" altLang="ko-KR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execution</a:t>
            </a:r>
            <a:endParaRPr lang="ko-KR" altLang="en-US" sz="20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507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nimBg="1"/>
      <p:bldP spid="12" grpId="0" animBg="1"/>
      <p:bldP spid="7" grpId="0"/>
      <p:bldP spid="14" grpId="0"/>
      <p:bldP spid="16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ecture">
      <a:majorFont>
        <a:latin typeface="Arial"/>
        <a:ea typeface="맑은 고딕"/>
        <a:cs typeface=""/>
      </a:majorFont>
      <a:minorFont>
        <a:latin typeface="Times New Roman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1461</TotalTime>
  <Words>2581</Words>
  <Application>Microsoft Office PowerPoint</Application>
  <PresentationFormat>화면 슬라이드 쇼(4:3)</PresentationFormat>
  <Paragraphs>819</Paragraphs>
  <Slides>35</Slides>
  <Notes>9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35</vt:i4>
      </vt:variant>
    </vt:vector>
  </HeadingPairs>
  <TitlesOfParts>
    <vt:vector size="37" baseType="lpstr">
      <vt:lpstr>Office 테마</vt:lpstr>
      <vt:lpstr>Office Theme</vt:lpstr>
      <vt:lpstr>Data Race Detection Technique</vt:lpstr>
      <vt:lpstr>Race Condition in Multithreaded Program</vt:lpstr>
      <vt:lpstr>Harmful Race Condition</vt:lpstr>
      <vt:lpstr>Not Harmful Race Condition</vt:lpstr>
      <vt:lpstr>Race Bug</vt:lpstr>
      <vt:lpstr>Data Race</vt:lpstr>
      <vt:lpstr>Sequential Consistency</vt:lpstr>
      <vt:lpstr>Data Race Example</vt:lpstr>
      <vt:lpstr>Data Race can Break Sequential Consistency</vt:lpstr>
      <vt:lpstr>Memory Model</vt:lpstr>
      <vt:lpstr>Why is Data Race Harmful? (1/2)</vt:lpstr>
      <vt:lpstr>Why is Data Race Harmful? (2/2)</vt:lpstr>
      <vt:lpstr>Data Race Detection/Prediction</vt:lpstr>
      <vt:lpstr>Happens-Before Example</vt:lpstr>
      <vt:lpstr>Happens-before Relation (1/2)</vt:lpstr>
      <vt:lpstr>Happens-before Relation (2/2)</vt:lpstr>
      <vt:lpstr>Happens-Before Example</vt:lpstr>
      <vt:lpstr>Happens-before Based Detection (1/2)</vt:lpstr>
      <vt:lpstr>Happens-before Based Detection (2/2)</vt:lpstr>
      <vt:lpstr>Happens-before Based Detection (2/2)</vt:lpstr>
      <vt:lpstr>Another Execution Scenario</vt:lpstr>
      <vt:lpstr>Lockset Based Data Race Detection</vt:lpstr>
      <vt:lpstr>Lockset Algorithm</vt:lpstr>
      <vt:lpstr>Lockset Algorithm Example</vt:lpstr>
      <vt:lpstr>Revisiting False Negative Example</vt:lpstr>
      <vt:lpstr>Improving Lockset Algorithm</vt:lpstr>
      <vt:lpstr>Memory Location State</vt:lpstr>
      <vt:lpstr>Example</vt:lpstr>
      <vt:lpstr>Example</vt:lpstr>
      <vt:lpstr>Reducing More False Positives</vt:lpstr>
      <vt:lpstr>Reducing False Negative</vt:lpstr>
      <vt:lpstr>Considering Readers-Writer Locks</vt:lpstr>
      <vt:lpstr>Performance Improvement (1/2)</vt:lpstr>
      <vt:lpstr>Performance Improvement (2/2)</vt:lpstr>
      <vt:lpstr>Next Class: Race Bug Which Is Not a Data Race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hongshin</dc:creator>
  <cp:lastModifiedBy>moonzoo</cp:lastModifiedBy>
  <cp:revision>375</cp:revision>
  <cp:lastPrinted>2016-04-27T23:29:39Z</cp:lastPrinted>
  <dcterms:created xsi:type="dcterms:W3CDTF">2014-05-14T06:47:43Z</dcterms:created>
  <dcterms:modified xsi:type="dcterms:W3CDTF">2016-05-02T23:17:48Z</dcterms:modified>
</cp:coreProperties>
</file>