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40"/>
  </p:notesMasterIdLst>
  <p:handoutMasterIdLst>
    <p:handoutMasterId r:id="rId41"/>
  </p:handoutMasterIdLst>
  <p:sldIdLst>
    <p:sldId id="451" r:id="rId2"/>
    <p:sldId id="485" r:id="rId3"/>
    <p:sldId id="462" r:id="rId4"/>
    <p:sldId id="500" r:id="rId5"/>
    <p:sldId id="464" r:id="rId6"/>
    <p:sldId id="492" r:id="rId7"/>
    <p:sldId id="494" r:id="rId8"/>
    <p:sldId id="512" r:id="rId9"/>
    <p:sldId id="513" r:id="rId10"/>
    <p:sldId id="514" r:id="rId11"/>
    <p:sldId id="467" r:id="rId12"/>
    <p:sldId id="486" r:id="rId13"/>
    <p:sldId id="501" r:id="rId14"/>
    <p:sldId id="496" r:id="rId15"/>
    <p:sldId id="477" r:id="rId16"/>
    <p:sldId id="520" r:id="rId17"/>
    <p:sldId id="517" r:id="rId18"/>
    <p:sldId id="518" r:id="rId19"/>
    <p:sldId id="519" r:id="rId20"/>
    <p:sldId id="405" r:id="rId21"/>
    <p:sldId id="515" r:id="rId22"/>
    <p:sldId id="484" r:id="rId23"/>
    <p:sldId id="460" r:id="rId24"/>
    <p:sldId id="503" r:id="rId25"/>
    <p:sldId id="414" r:id="rId26"/>
    <p:sldId id="454" r:id="rId27"/>
    <p:sldId id="524" r:id="rId28"/>
    <p:sldId id="522" r:id="rId29"/>
    <p:sldId id="523" r:id="rId30"/>
    <p:sldId id="525" r:id="rId31"/>
    <p:sldId id="526" r:id="rId32"/>
    <p:sldId id="417" r:id="rId33"/>
    <p:sldId id="444" r:id="rId34"/>
    <p:sldId id="527" r:id="rId35"/>
    <p:sldId id="445" r:id="rId36"/>
    <p:sldId id="498" r:id="rId37"/>
    <p:sldId id="499" r:id="rId38"/>
    <p:sldId id="449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71" autoAdjust="0"/>
    <p:restoredTop sz="67857" autoAdjust="0"/>
  </p:normalViewPr>
  <p:slideViewPr>
    <p:cSldViewPr snapToGrid="0">
      <p:cViewPr varScale="1">
        <p:scale>
          <a:sx n="46" d="100"/>
          <a:sy n="46" d="100"/>
        </p:scale>
        <p:origin x="2124" y="48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yunoo\Documents\&#49437;&#49324;&#45436;&#47928;\infor%20per%20fil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yunoo\Documents\&#49437;&#49324;&#45436;&#47928;\infor%20per%20fil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SMK!$M$156</c:f>
              <c:strCache>
                <c:ptCount val="1"/>
                <c:pt idx="0">
                  <c:v>dd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SMK!$D$170:$D$177</c:f>
              <c:strCache>
                <c:ptCount val="8"/>
                <c:pt idx="0">
                  <c:v>No branch</c:v>
                </c:pt>
                <c:pt idx="1">
                  <c:v>[0%,70%]</c:v>
                </c:pt>
                <c:pt idx="2">
                  <c:v>(70%,75%]</c:v>
                </c:pt>
                <c:pt idx="3">
                  <c:v>(75%,80%]</c:v>
                </c:pt>
                <c:pt idx="4">
                  <c:v>(80%,85%]</c:v>
                </c:pt>
                <c:pt idx="5">
                  <c:v>(85%,90%]</c:v>
                </c:pt>
                <c:pt idx="6">
                  <c:v>(90%,95%]</c:v>
                </c:pt>
                <c:pt idx="7">
                  <c:v>(95%,100%]</c:v>
                </c:pt>
              </c:strCache>
            </c:strRef>
          </c:cat>
          <c:val>
            <c:numRef>
              <c:f>SMK!$E$170:$E$177</c:f>
              <c:numCache>
                <c:formatCode>General</c:formatCode>
                <c:ptCount val="8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9</c:v>
                </c:pt>
                <c:pt idx="7">
                  <c:v>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F9-4937-90E7-D5D96C4EA4A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3059264"/>
        <c:axId val="9305982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SMK!$L$156</c15:sqref>
                        </c15:formulaRef>
                      </c:ext>
                    </c:extLst>
                    <c:strCache>
                      <c:ptCount val="1"/>
                      <c:pt idx="0">
                        <c:v>백분율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ko-KR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SMK!$D$170:$D$177</c15:sqref>
                        </c15:formulaRef>
                      </c:ext>
                    </c:extLst>
                    <c:strCache>
                      <c:ptCount val="8"/>
                      <c:pt idx="0">
                        <c:v>No branch</c:v>
                      </c:pt>
                      <c:pt idx="1">
                        <c:v>[0%,70%]</c:v>
                      </c:pt>
                      <c:pt idx="2">
                        <c:v>(70%,75%]</c:v>
                      </c:pt>
                      <c:pt idx="3">
                        <c:v>(75%,80%]</c:v>
                      </c:pt>
                      <c:pt idx="4">
                        <c:v>(80%,85%]</c:v>
                      </c:pt>
                      <c:pt idx="5">
                        <c:v>(85%,90%]</c:v>
                      </c:pt>
                      <c:pt idx="6">
                        <c:v>(90%,95%]</c:v>
                      </c:pt>
                      <c:pt idx="7">
                        <c:v>(95%,100%]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SMK!$L$157:$L$177</c15:sqref>
                        </c15:formulaRef>
                      </c:ext>
                    </c:extLst>
                    <c:numCache>
                      <c:formatCode>0%</c:formatCode>
                      <c:ptCount val="21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  <c:pt idx="12">
                        <c:v>0</c:v>
                      </c:pt>
                      <c:pt idx="13">
                        <c:v>0</c:v>
                      </c:pt>
                      <c:pt idx="14">
                        <c:v>0</c:v>
                      </c:pt>
                      <c:pt idx="15">
                        <c:v>0</c:v>
                      </c:pt>
                      <c:pt idx="16">
                        <c:v>0</c:v>
                      </c:pt>
                      <c:pt idx="17">
                        <c:v>0</c:v>
                      </c:pt>
                      <c:pt idx="18">
                        <c:v>0</c:v>
                      </c:pt>
                      <c:pt idx="19">
                        <c:v>0</c:v>
                      </c:pt>
                      <c:pt idx="20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41F9-4937-90E7-D5D96C4EA4A9}"/>
                  </c:ext>
                </c:extLst>
              </c15:ser>
            </c15:filteredBarSeries>
          </c:ext>
        </c:extLst>
      </c:barChart>
      <c:catAx>
        <c:axId val="930592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200" b="1"/>
                  <a:t>Branch</a:t>
                </a:r>
                <a:r>
                  <a:rPr lang="en-US" altLang="ko-KR" sz="1200" b="1" baseline="0"/>
                  <a:t> coverage</a:t>
                </a:r>
                <a:endParaRPr lang="ko-KR" altLang="en-US" sz="1200" b="1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93059824"/>
        <c:crosses val="autoZero"/>
        <c:auto val="1"/>
        <c:lblAlgn val="ctr"/>
        <c:lblOffset val="100"/>
        <c:noMultiLvlLbl val="0"/>
      </c:catAx>
      <c:valAx>
        <c:axId val="93059824"/>
        <c:scaling>
          <c:orientation val="minMax"/>
          <c:max val="14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200" b="1"/>
                  <a:t>#</a:t>
                </a:r>
                <a:r>
                  <a:rPr lang="en-US" altLang="ko-KR" sz="1200" b="1" baseline="0"/>
                  <a:t> files</a:t>
                </a:r>
                <a:endParaRPr lang="ko-KR" altLang="en-US" sz="1200" b="1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93059264"/>
        <c:crosses val="autoZero"/>
        <c:crossBetween val="between"/>
        <c:majorUnit val="3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BCM!$L$51</c:f>
              <c:strCache>
                <c:ptCount val="1"/>
                <c:pt idx="0">
                  <c:v># of files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BCM!$K$52:$K$73</c:f>
              <c:strCache>
                <c:ptCount val="22"/>
                <c:pt idx="0">
                  <c:v>No branch</c:v>
                </c:pt>
                <c:pt idx="1">
                  <c:v>0%</c:v>
                </c:pt>
                <c:pt idx="2">
                  <c:v>(0%,5%]</c:v>
                </c:pt>
                <c:pt idx="3">
                  <c:v>(5%,10%]</c:v>
                </c:pt>
                <c:pt idx="4">
                  <c:v>(10%,15%]</c:v>
                </c:pt>
                <c:pt idx="5">
                  <c:v>(15%,20%]</c:v>
                </c:pt>
                <c:pt idx="6">
                  <c:v>(20%,25%]</c:v>
                </c:pt>
                <c:pt idx="7">
                  <c:v>(25%,30%]</c:v>
                </c:pt>
                <c:pt idx="8">
                  <c:v>(30%,35%]</c:v>
                </c:pt>
                <c:pt idx="9">
                  <c:v>(35%,40%]</c:v>
                </c:pt>
                <c:pt idx="10">
                  <c:v>(40%,45%]</c:v>
                </c:pt>
                <c:pt idx="11">
                  <c:v>(45%,50%]</c:v>
                </c:pt>
                <c:pt idx="12">
                  <c:v>(50%,55%]</c:v>
                </c:pt>
                <c:pt idx="13">
                  <c:v>(55%,60%]</c:v>
                </c:pt>
                <c:pt idx="14">
                  <c:v>(60%,65%]</c:v>
                </c:pt>
                <c:pt idx="15">
                  <c:v>(65%,70%]</c:v>
                </c:pt>
                <c:pt idx="16">
                  <c:v>(70%,75%]</c:v>
                </c:pt>
                <c:pt idx="17">
                  <c:v>(75%,80%]</c:v>
                </c:pt>
                <c:pt idx="18">
                  <c:v>(80%,85%]</c:v>
                </c:pt>
                <c:pt idx="19">
                  <c:v>(85%,90%]</c:v>
                </c:pt>
                <c:pt idx="20">
                  <c:v>(90%,95%]</c:v>
                </c:pt>
                <c:pt idx="21">
                  <c:v>(95%,100%]</c:v>
                </c:pt>
              </c:strCache>
            </c:strRef>
          </c:cat>
          <c:val>
            <c:numRef>
              <c:f>BCM!$L$52:$L$73</c:f>
              <c:numCache>
                <c:formatCode>General</c:formatCode>
                <c:ptCount val="22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0</c:v>
                </c:pt>
                <c:pt idx="18">
                  <c:v>0</c:v>
                </c:pt>
                <c:pt idx="19">
                  <c:v>5</c:v>
                </c:pt>
                <c:pt idx="20">
                  <c:v>3</c:v>
                </c:pt>
                <c:pt idx="2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33-491D-A56D-BC37C82702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2685344"/>
        <c:axId val="9268590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BCM!$K$51</c15:sqref>
                        </c15:formulaRef>
                      </c:ext>
                    </c:extLst>
                    <c:strCache>
                      <c:ptCount val="1"/>
                      <c:pt idx="0">
                        <c:v>백분율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BCM!$K$52:$K$73</c15:sqref>
                        </c15:formulaRef>
                      </c:ext>
                    </c:extLst>
                    <c:strCache>
                      <c:ptCount val="22"/>
                      <c:pt idx="0">
                        <c:v>No branch</c:v>
                      </c:pt>
                      <c:pt idx="1">
                        <c:v>0%</c:v>
                      </c:pt>
                      <c:pt idx="2">
                        <c:v>(0%,5%]</c:v>
                      </c:pt>
                      <c:pt idx="3">
                        <c:v>(5%,10%]</c:v>
                      </c:pt>
                      <c:pt idx="4">
                        <c:v>(10%,15%]</c:v>
                      </c:pt>
                      <c:pt idx="5">
                        <c:v>(15%,20%]</c:v>
                      </c:pt>
                      <c:pt idx="6">
                        <c:v>(20%,25%]</c:v>
                      </c:pt>
                      <c:pt idx="7">
                        <c:v>(25%,30%]</c:v>
                      </c:pt>
                      <c:pt idx="8">
                        <c:v>(30%,35%]</c:v>
                      </c:pt>
                      <c:pt idx="9">
                        <c:v>(35%,40%]</c:v>
                      </c:pt>
                      <c:pt idx="10">
                        <c:v>(40%,45%]</c:v>
                      </c:pt>
                      <c:pt idx="11">
                        <c:v>(45%,50%]</c:v>
                      </c:pt>
                      <c:pt idx="12">
                        <c:v>(50%,55%]</c:v>
                      </c:pt>
                      <c:pt idx="13">
                        <c:v>(55%,60%]</c:v>
                      </c:pt>
                      <c:pt idx="14">
                        <c:v>(60%,65%]</c:v>
                      </c:pt>
                      <c:pt idx="15">
                        <c:v>(65%,70%]</c:v>
                      </c:pt>
                      <c:pt idx="16">
                        <c:v>(70%,75%]</c:v>
                      </c:pt>
                      <c:pt idx="17">
                        <c:v>(75%,80%]</c:v>
                      </c:pt>
                      <c:pt idx="18">
                        <c:v>(80%,85%]</c:v>
                      </c:pt>
                      <c:pt idx="19">
                        <c:v>(85%,90%]</c:v>
                      </c:pt>
                      <c:pt idx="20">
                        <c:v>(90%,95%]</c:v>
                      </c:pt>
                      <c:pt idx="21">
                        <c:v>(95%,100%]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BCM!$K$53:$K$73</c15:sqref>
                        </c15:formulaRef>
                      </c:ext>
                    </c:extLst>
                    <c:numCache>
                      <c:formatCode>0%</c:formatCode>
                      <c:ptCount val="21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  <c:pt idx="12">
                        <c:v>0</c:v>
                      </c:pt>
                      <c:pt idx="13">
                        <c:v>0</c:v>
                      </c:pt>
                      <c:pt idx="14">
                        <c:v>0</c:v>
                      </c:pt>
                      <c:pt idx="15">
                        <c:v>0</c:v>
                      </c:pt>
                      <c:pt idx="16">
                        <c:v>0</c:v>
                      </c:pt>
                      <c:pt idx="17">
                        <c:v>0</c:v>
                      </c:pt>
                      <c:pt idx="18">
                        <c:v>0</c:v>
                      </c:pt>
                      <c:pt idx="19">
                        <c:v>0</c:v>
                      </c:pt>
                      <c:pt idx="20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3B33-491D-A56D-BC37C8270284}"/>
                  </c:ext>
                </c:extLst>
              </c15:ser>
            </c15:filteredBarSeries>
          </c:ext>
        </c:extLst>
      </c:barChart>
      <c:catAx>
        <c:axId val="926853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200" b="1" dirty="0" smtClean="0"/>
                  <a:t>Branch</a:t>
                </a:r>
                <a:r>
                  <a:rPr lang="en-US" altLang="ko-KR" sz="1200" b="1" baseline="0" dirty="0" smtClean="0"/>
                  <a:t> </a:t>
                </a:r>
                <a:r>
                  <a:rPr lang="en-US" altLang="ko-KR" sz="1200" b="1" baseline="0" dirty="0"/>
                  <a:t>coverage</a:t>
                </a:r>
                <a:endParaRPr lang="ko-KR" altLang="en-US" sz="1200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92685904"/>
        <c:crosses val="autoZero"/>
        <c:auto val="1"/>
        <c:lblAlgn val="ctr"/>
        <c:lblOffset val="100"/>
        <c:noMultiLvlLbl val="0"/>
      </c:catAx>
      <c:valAx>
        <c:axId val="9268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200" b="1"/>
                  <a:t># files</a:t>
                </a:r>
                <a:endParaRPr lang="ko-KR" altLang="en-US" sz="1200" b="1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92685344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094FF-12D6-41ED-8B1A-A8844E6104CE}" type="datetimeFigureOut">
              <a:rPr lang="ko-KR" altLang="en-US" smtClean="0"/>
              <a:t>2018-06-26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6EDFD-0149-4484-A23A-7E2EF31FB4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77486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A0D66-77FB-4627-880D-1295122D8115}" type="datetimeFigureOut">
              <a:rPr lang="ko-KR" altLang="en-US" smtClean="0"/>
              <a:t>2018-06-26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261480-91C5-496C-852C-CF32A7C34F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72303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baseline="0" dirty="0" smtClean="0"/>
              <a:t>안녕하세요</a:t>
            </a:r>
            <a:r>
              <a:rPr lang="en-US" altLang="ko-KR" baseline="0" dirty="0" smtClean="0"/>
              <a:t>. </a:t>
            </a:r>
            <a:r>
              <a:rPr lang="ko-KR" altLang="en-US" baseline="0" dirty="0" smtClean="0"/>
              <a:t>저는 </a:t>
            </a:r>
            <a:r>
              <a:rPr lang="en-US" altLang="ko-KR" baseline="0" dirty="0" smtClean="0"/>
              <a:t>~ </a:t>
            </a:r>
            <a:r>
              <a:rPr lang="ko-KR" altLang="en-US" baseline="0" dirty="0" smtClean="0"/>
              <a:t>연구실의 김문주 교수님 지도를 받고있는 석사과정 학생 </a:t>
            </a:r>
            <a:r>
              <a:rPr lang="en-US" altLang="ko-KR" baseline="0" dirty="0" smtClean="0"/>
              <a:t>~</a:t>
            </a:r>
            <a:r>
              <a:rPr lang="ko-KR" altLang="en-US" baseline="0" dirty="0" smtClean="0"/>
              <a:t>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오늘 제 석사 학위 논문 </a:t>
            </a:r>
            <a:r>
              <a:rPr lang="en-US" altLang="ko-KR" baseline="0" dirty="0" err="1" smtClean="0"/>
              <a:t>Concolic</a:t>
            </a:r>
            <a:r>
              <a:rPr lang="en-US" altLang="ko-KR" baseline="0" dirty="0" smtClean="0"/>
              <a:t> ~</a:t>
            </a:r>
            <a:r>
              <a:rPr lang="ko-KR" altLang="en-US" baseline="0" dirty="0" smtClean="0"/>
              <a:t>연구를 발표 진행하겠습니다</a:t>
            </a:r>
            <a:r>
              <a:rPr lang="en-US" altLang="ko-KR" baseline="0" dirty="0" smtClean="0"/>
              <a:t>.</a:t>
            </a:r>
          </a:p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61480-91C5-496C-852C-CF32A7C34FC3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99078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61480-91C5-496C-852C-CF32A7C34FC3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9268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err="1" smtClean="0"/>
              <a:t>Concolic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도구 특성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대상 프로그램의 성격 및 </a:t>
            </a:r>
            <a:r>
              <a:rPr lang="ko-KR" altLang="en-US" baseline="0" dirty="0" err="1" smtClean="0"/>
              <a:t>테스팅</a:t>
            </a:r>
            <a:r>
              <a:rPr lang="ko-KR" altLang="en-US" baseline="0" dirty="0" smtClean="0"/>
              <a:t> 구축 환경에 따라 </a:t>
            </a:r>
            <a:r>
              <a:rPr lang="ko-KR" altLang="en-US" baseline="0" dirty="0" err="1" smtClean="0"/>
              <a:t>구별가능한</a:t>
            </a:r>
            <a:r>
              <a:rPr lang="ko-KR" altLang="en-US" baseline="0" dirty="0" smtClean="0"/>
              <a:t> 연구들이 존재했으며</a:t>
            </a:r>
            <a:endParaRPr lang="en-US" altLang="ko-KR" baseline="0" dirty="0" smtClean="0"/>
          </a:p>
          <a:p>
            <a:r>
              <a:rPr lang="ko-KR" altLang="en-US" baseline="0" dirty="0" smtClean="0"/>
              <a:t>본 </a:t>
            </a:r>
            <a:r>
              <a:rPr lang="ko-KR" altLang="en-US" baseline="0" dirty="0" err="1" smtClean="0"/>
              <a:t>미달성한</a:t>
            </a:r>
            <a:r>
              <a:rPr lang="ko-KR" altLang="en-US" baseline="0" dirty="0" smtClean="0"/>
              <a:t> 분기를 분석한 연구에 대해서도 본 연구와 같이 구체적으로 분석한 것이 아니라 개괄적으로 분석을 수행</a:t>
            </a:r>
            <a:endParaRPr lang="en-US" altLang="ko-KR" baseline="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61480-91C5-496C-852C-CF32A7C34FC3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13581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CROWN</a:t>
            </a:r>
            <a:r>
              <a:rPr lang="ko-KR" altLang="en-US" dirty="0" smtClean="0"/>
              <a:t>이 제공하는 사용자 친화적인 정보에 대해 소개하도록 하겠습니다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사용자 친화적인 정보는 크게 분기 상세 정보와 분기 요약 정보로 구성됩니다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분기 상세 정보는 분기가 위치한 라인</a:t>
            </a:r>
            <a:r>
              <a:rPr lang="ko-KR" altLang="en-US" baseline="0" dirty="0" smtClean="0"/>
              <a:t> 및 분기 조건을 보여주기 때문에 한눈에 분기를 식별하는 것이 가능합니다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분기 요약 정보는 전체 분기 통계 함수 별 분기 통계들을 보여주기 때문에 프로그램 규모가 크거나 </a:t>
            </a:r>
            <a:r>
              <a:rPr lang="ko-KR" altLang="en-US" baseline="0" dirty="0" err="1" smtClean="0"/>
              <a:t>함수개수가</a:t>
            </a:r>
            <a:r>
              <a:rPr lang="ko-KR" altLang="en-US" baseline="0" dirty="0" smtClean="0"/>
              <a:t> 많을 때 유용하며</a:t>
            </a:r>
            <a:endParaRPr lang="en-US" altLang="ko-KR" baseline="0" dirty="0" smtClean="0"/>
          </a:p>
          <a:p>
            <a:r>
              <a:rPr lang="ko-KR" altLang="en-US" baseline="0" dirty="0" smtClean="0"/>
              <a:t>분기 달성의 동향이나 </a:t>
            </a:r>
            <a:r>
              <a:rPr lang="ko-KR" altLang="en-US" baseline="0" dirty="0" err="1" smtClean="0"/>
              <a:t>분석작업의</a:t>
            </a:r>
            <a:r>
              <a:rPr lang="ko-KR" altLang="en-US" baseline="0" dirty="0" smtClean="0"/>
              <a:t> 우선순위를 정하는데 활용할 </a:t>
            </a:r>
            <a:r>
              <a:rPr lang="ko-KR" altLang="en-US" baseline="0" smtClean="0"/>
              <a:t>수 있습니다</a:t>
            </a:r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61480-91C5-496C-852C-CF32A7C34FC3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98570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Instrumentation</a:t>
            </a:r>
            <a:r>
              <a:rPr lang="ko-KR" altLang="en-US" dirty="0" smtClean="0"/>
              <a:t>코드는 </a:t>
            </a:r>
            <a:r>
              <a:rPr lang="en-US" altLang="ko-KR" dirty="0" err="1" smtClean="0"/>
              <a:t>concolic</a:t>
            </a:r>
            <a:r>
              <a:rPr lang="ko-KR" altLang="en-US" dirty="0" err="1" smtClean="0"/>
              <a:t>테스팅</a:t>
            </a:r>
            <a:r>
              <a:rPr lang="ko-KR" altLang="en-US" baseline="0" dirty="0" smtClean="0"/>
              <a:t> 동작을 위해 필요한 </a:t>
            </a:r>
            <a:r>
              <a:rPr lang="ko-KR" altLang="en-US" baseline="0" dirty="0" err="1" smtClean="0"/>
              <a:t>프로브들이</a:t>
            </a:r>
            <a:r>
              <a:rPr lang="ko-KR" altLang="en-US" baseline="0" dirty="0" smtClean="0"/>
              <a:t> 삽입된 코드입니다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dirty="0" smtClean="0"/>
              <a:t>대상 코드의 복합조건문은 </a:t>
            </a:r>
            <a:r>
              <a:rPr lang="en-US" altLang="ko-KR" dirty="0" smtClean="0"/>
              <a:t>instrumentation </a:t>
            </a:r>
            <a:r>
              <a:rPr lang="ko-KR" altLang="en-US" dirty="0" smtClean="0"/>
              <a:t>코드에서 단일 </a:t>
            </a:r>
            <a:r>
              <a:rPr lang="ko-KR" altLang="en-US" dirty="0" err="1" smtClean="0"/>
              <a:t>조건문으로</a:t>
            </a:r>
            <a:r>
              <a:rPr lang="ko-KR" altLang="en-US" dirty="0" smtClean="0"/>
              <a:t> 분해되고 분기는 더 세분화 됩니다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각 분기마다 </a:t>
            </a:r>
            <a:r>
              <a:rPr lang="en-US" altLang="ko-KR" dirty="0" smtClean="0"/>
              <a:t>__</a:t>
            </a:r>
            <a:r>
              <a:rPr lang="en-US" altLang="ko-KR" dirty="0" err="1" smtClean="0"/>
              <a:t>Crownbranch</a:t>
            </a:r>
            <a:r>
              <a:rPr lang="ko-KR" altLang="en-US" dirty="0" smtClean="0"/>
              <a:t>라는 </a:t>
            </a:r>
            <a:r>
              <a:rPr lang="ko-KR" altLang="en-US" dirty="0" err="1" smtClean="0"/>
              <a:t>프로브가</a:t>
            </a:r>
            <a:r>
              <a:rPr lang="ko-KR" altLang="en-US" dirty="0" smtClean="0"/>
              <a:t> 삽입됩니다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이 때 분기 </a:t>
            </a:r>
            <a:r>
              <a:rPr lang="en-US" altLang="ko-KR" dirty="0" smtClean="0"/>
              <a:t>ID</a:t>
            </a:r>
            <a:r>
              <a:rPr lang="ko-KR" altLang="en-US" dirty="0" smtClean="0"/>
              <a:t>는 이 </a:t>
            </a:r>
            <a:r>
              <a:rPr lang="ko-KR" altLang="en-US" dirty="0" err="1" smtClean="0"/>
              <a:t>프로브의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인자값을</a:t>
            </a:r>
            <a:r>
              <a:rPr lang="ko-KR" altLang="en-US" dirty="0" smtClean="0"/>
              <a:t> 의미합니다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분기마다 유일한 분기</a:t>
            </a:r>
            <a:r>
              <a:rPr lang="en-US" altLang="ko-KR" dirty="0" smtClean="0"/>
              <a:t>ID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값을 가지며 </a:t>
            </a:r>
            <a:r>
              <a:rPr lang="en-US" altLang="ko-KR" baseline="0" dirty="0" err="1" smtClean="0"/>
              <a:t>concolic</a:t>
            </a:r>
            <a:r>
              <a:rPr lang="en-US" altLang="ko-KR" baseline="0" dirty="0" smtClean="0"/>
              <a:t> </a:t>
            </a:r>
            <a:r>
              <a:rPr lang="ko-KR" altLang="en-US" baseline="0" dirty="0" err="1" smtClean="0"/>
              <a:t>테스팅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수행시</a:t>
            </a:r>
            <a:r>
              <a:rPr lang="ko-KR" altLang="en-US" baseline="0" dirty="0" smtClean="0"/>
              <a:t> 실행된 분기의 </a:t>
            </a:r>
            <a:r>
              <a:rPr lang="en-US" altLang="ko-KR" baseline="0" dirty="0" smtClean="0"/>
              <a:t>ID</a:t>
            </a:r>
            <a:r>
              <a:rPr lang="ko-KR" altLang="en-US" baseline="0" dirty="0" smtClean="0"/>
              <a:t>를 기록해서 어떤 분기가 </a:t>
            </a:r>
            <a:r>
              <a:rPr lang="ko-KR" altLang="en-US" baseline="0" dirty="0" err="1" smtClean="0"/>
              <a:t>실행됐는지를</a:t>
            </a:r>
            <a:r>
              <a:rPr lang="ko-KR" altLang="en-US" baseline="0" dirty="0" smtClean="0"/>
              <a:t> 기록합니다</a:t>
            </a:r>
            <a:r>
              <a:rPr lang="en-US" altLang="ko-KR" baseline="0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61480-91C5-496C-852C-CF32A7C34FC3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92813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한 눈에 분기의 파악 가능한 거 </a:t>
            </a:r>
            <a:r>
              <a:rPr lang="en-US" altLang="ko-KR" dirty="0" err="1" smtClean="0"/>
              <a:t>gcov</a:t>
            </a:r>
            <a:r>
              <a:rPr lang="ko-KR" altLang="en-US" dirty="0" smtClean="0"/>
              <a:t>와 같은 커버리지 측정 도구와도 </a:t>
            </a:r>
            <a:r>
              <a:rPr lang="ko-KR" altLang="en-US" dirty="0" err="1" smtClean="0"/>
              <a:t>다른점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61480-91C5-496C-852C-CF32A7C34FC3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66139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61480-91C5-496C-852C-CF32A7C34FC3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65123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효과적이라고 알려진 </a:t>
            </a:r>
            <a:r>
              <a:rPr lang="ko-KR" altLang="en-US" dirty="0" err="1" smtClean="0"/>
              <a:t>테스팅</a:t>
            </a:r>
            <a:r>
              <a:rPr lang="ko-KR" altLang="en-US" dirty="0" smtClean="0"/>
              <a:t> 환경을 적용하고도 달성하지 못한 분기들을 달성하기 위해 가이드 라인을 적용하고 결과를 확인하고 있습니다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61480-91C5-496C-852C-CF32A7C34FC3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57302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타겟으로는 각각 </a:t>
            </a:r>
            <a:r>
              <a:rPr lang="en-US" altLang="ko-KR" dirty="0" smtClean="0"/>
              <a:t>4</a:t>
            </a:r>
            <a:r>
              <a:rPr lang="ko-KR" altLang="en-US" dirty="0" smtClean="0"/>
              <a:t>만 라인 </a:t>
            </a:r>
            <a:r>
              <a:rPr lang="en-US" altLang="ko-KR" dirty="0" smtClean="0"/>
              <a:t>3</a:t>
            </a:r>
            <a:r>
              <a:rPr lang="ko-KR" altLang="en-US" dirty="0" smtClean="0"/>
              <a:t>만 라인에 달하는 모듈 </a:t>
            </a:r>
            <a:r>
              <a:rPr lang="en-US" altLang="ko-KR" dirty="0" smtClean="0"/>
              <a:t>A</a:t>
            </a:r>
            <a:r>
              <a:rPr lang="ko-KR" altLang="en-US" dirty="0" smtClean="0"/>
              <a:t>와 모듈 </a:t>
            </a:r>
            <a:r>
              <a:rPr lang="en-US" altLang="ko-KR" dirty="0" smtClean="0"/>
              <a:t>B</a:t>
            </a:r>
            <a:r>
              <a:rPr lang="ko-KR" altLang="en-US" dirty="0" smtClean="0"/>
              <a:t>를 사용했습니다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각각의 모듈은 </a:t>
            </a:r>
            <a:r>
              <a:rPr lang="en-US" altLang="ko-KR" dirty="0" smtClean="0"/>
              <a:t>129</a:t>
            </a:r>
            <a:r>
              <a:rPr lang="ko-KR" altLang="en-US" dirty="0" smtClean="0"/>
              <a:t>개</a:t>
            </a:r>
            <a:r>
              <a:rPr lang="en-US" altLang="ko-KR" dirty="0" smtClean="0"/>
              <a:t>, 27</a:t>
            </a:r>
            <a:r>
              <a:rPr lang="ko-KR" altLang="en-US" dirty="0" smtClean="0"/>
              <a:t>개의 파일을 가지고 있습니다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여기서는 </a:t>
            </a:r>
            <a:r>
              <a:rPr lang="ko-KR" altLang="en-US" dirty="0" err="1" smtClean="0"/>
              <a:t>테스크</a:t>
            </a:r>
            <a:r>
              <a:rPr lang="ko-KR" altLang="en-US" dirty="0" smtClean="0"/>
              <a:t> 단위로 </a:t>
            </a:r>
            <a:r>
              <a:rPr lang="ko-KR" altLang="en-US" dirty="0" err="1" smtClean="0"/>
              <a:t>테스팅을</a:t>
            </a:r>
            <a:r>
              <a:rPr lang="ko-KR" altLang="en-US" dirty="0" smtClean="0"/>
              <a:t> 수행했는데</a:t>
            </a:r>
            <a:endParaRPr lang="en-US" altLang="ko-KR" dirty="0" smtClean="0"/>
          </a:p>
          <a:p>
            <a:r>
              <a:rPr lang="ko-KR" altLang="en-US" dirty="0" err="1" smtClean="0"/>
              <a:t>테스크란</a:t>
            </a:r>
            <a:r>
              <a:rPr lang="ko-KR" altLang="en-US" dirty="0" smtClean="0"/>
              <a:t> </a:t>
            </a:r>
            <a:r>
              <a:rPr lang="en-US" altLang="ko-KR" dirty="0" smtClean="0"/>
              <a:t>non-static </a:t>
            </a:r>
            <a:r>
              <a:rPr lang="ko-KR" altLang="en-US" dirty="0" smtClean="0"/>
              <a:t>함수를 실행했을 때 대상 파일 내에서 수행되는 작업입니다</a:t>
            </a:r>
            <a:r>
              <a:rPr lang="en-US" altLang="ko-KR" dirty="0" smtClean="0"/>
              <a:t>.</a:t>
            </a:r>
          </a:p>
          <a:p>
            <a:r>
              <a:rPr lang="ko-KR" altLang="en-US" baseline="0" dirty="0" err="1" smtClean="0"/>
              <a:t>예를들면</a:t>
            </a:r>
            <a:endParaRPr lang="en-US" altLang="ko-KR" baseline="0" dirty="0" smtClean="0"/>
          </a:p>
          <a:p>
            <a:r>
              <a:rPr lang="ko-KR" altLang="en-US" baseline="0" dirty="0" smtClean="0"/>
              <a:t>이 그림에서</a:t>
            </a:r>
            <a:endParaRPr lang="en-US" altLang="ko-KR" baseline="0" dirty="0" smtClean="0"/>
          </a:p>
          <a:p>
            <a:r>
              <a:rPr lang="en-US" altLang="ko-KR" baseline="0" dirty="0" err="1" smtClean="0"/>
              <a:t>f,g</a:t>
            </a:r>
            <a:r>
              <a:rPr lang="ko-KR" altLang="en-US" baseline="0" dirty="0" smtClean="0"/>
              <a:t>와 와 같은 </a:t>
            </a:r>
            <a:r>
              <a:rPr lang="ko-KR" altLang="en-US" baseline="0" dirty="0" err="1" smtClean="0"/>
              <a:t>네모박스는</a:t>
            </a:r>
            <a:r>
              <a:rPr lang="ko-KR" altLang="en-US" baseline="0" dirty="0" smtClean="0"/>
              <a:t> </a:t>
            </a:r>
            <a:r>
              <a:rPr lang="en-US" altLang="ko-KR" baseline="0" dirty="0" smtClean="0"/>
              <a:t>non-static </a:t>
            </a:r>
            <a:r>
              <a:rPr lang="ko-KR" altLang="en-US" baseline="0" dirty="0" smtClean="0"/>
              <a:t>함수를 의미하고</a:t>
            </a:r>
            <a:r>
              <a:rPr lang="en-US" altLang="ko-KR" baseline="0" dirty="0" smtClean="0"/>
              <a:t>,</a:t>
            </a:r>
          </a:p>
          <a:p>
            <a:r>
              <a:rPr lang="en-US" altLang="ko-KR" baseline="0" dirty="0" smtClean="0"/>
              <a:t>S1,s2,s3</a:t>
            </a:r>
            <a:r>
              <a:rPr lang="ko-KR" altLang="en-US" baseline="0" dirty="0" smtClean="0"/>
              <a:t>는 </a:t>
            </a:r>
            <a:r>
              <a:rPr lang="en-US" altLang="ko-KR" baseline="0" dirty="0" smtClean="0"/>
              <a:t>static </a:t>
            </a:r>
            <a:r>
              <a:rPr lang="ko-KR" altLang="en-US" baseline="0" dirty="0" smtClean="0"/>
              <a:t>함수를 의미하는데</a:t>
            </a:r>
            <a:r>
              <a:rPr lang="en-US" altLang="ko-KR" baseline="0" dirty="0" smtClean="0"/>
              <a:t>,</a:t>
            </a:r>
          </a:p>
          <a:p>
            <a:endParaRPr lang="en-US" altLang="ko-KR" baseline="0" dirty="0" smtClean="0"/>
          </a:p>
          <a:p>
            <a:r>
              <a:rPr lang="ko-KR" altLang="en-US" baseline="0" dirty="0" err="1" smtClean="0"/>
              <a:t>대상파일을</a:t>
            </a:r>
            <a:r>
              <a:rPr lang="ko-KR" altLang="en-US" baseline="0" dirty="0" smtClean="0"/>
              <a:t> </a:t>
            </a:r>
            <a:r>
              <a:rPr lang="en-US" altLang="ko-KR" baseline="0" dirty="0" err="1" smtClean="0"/>
              <a:t>a.c</a:t>
            </a:r>
            <a:r>
              <a:rPr lang="ko-KR" altLang="en-US" baseline="0" dirty="0" smtClean="0"/>
              <a:t>라고 했을 때</a:t>
            </a:r>
            <a:endParaRPr lang="en-US" altLang="ko-KR" baseline="0" dirty="0" smtClean="0"/>
          </a:p>
          <a:p>
            <a:r>
              <a:rPr lang="en-US" altLang="ko-KR" baseline="0" dirty="0" smtClean="0"/>
              <a:t>F</a:t>
            </a:r>
            <a:r>
              <a:rPr lang="ko-KR" altLang="en-US" baseline="0" dirty="0" smtClean="0"/>
              <a:t>를 호출해서 실행시킬 수 있는 </a:t>
            </a:r>
            <a:r>
              <a:rPr lang="ko-KR" altLang="en-US" baseline="0" dirty="0" err="1" smtClean="0"/>
              <a:t>테스크</a:t>
            </a:r>
            <a:r>
              <a:rPr lang="ko-KR" altLang="en-US" baseline="0" dirty="0" smtClean="0"/>
              <a:t> </a:t>
            </a:r>
            <a:r>
              <a:rPr lang="en-US" altLang="ko-KR" baseline="0" dirty="0" smtClean="0"/>
              <a:t>t1</a:t>
            </a:r>
            <a:r>
              <a:rPr lang="ko-KR" altLang="en-US" baseline="0" dirty="0" smtClean="0"/>
              <a:t>과와 </a:t>
            </a:r>
            <a:r>
              <a:rPr lang="en-US" altLang="ko-KR" baseline="0" dirty="0" smtClean="0"/>
              <a:t>g</a:t>
            </a:r>
            <a:r>
              <a:rPr lang="ko-KR" altLang="en-US" baseline="0" dirty="0" smtClean="0"/>
              <a:t>를 호출해서 실행시킬 수 있는 </a:t>
            </a:r>
            <a:r>
              <a:rPr lang="ko-KR" altLang="en-US" baseline="0" dirty="0" err="1" smtClean="0"/>
              <a:t>테스크</a:t>
            </a:r>
            <a:r>
              <a:rPr lang="ko-KR" altLang="en-US" baseline="0" dirty="0" smtClean="0"/>
              <a:t> </a:t>
            </a:r>
            <a:r>
              <a:rPr lang="en-US" altLang="ko-KR" baseline="0" dirty="0" smtClean="0"/>
              <a:t>t2 </a:t>
            </a:r>
            <a:r>
              <a:rPr lang="ko-KR" altLang="en-US" baseline="0" dirty="0" smtClean="0"/>
              <a:t>총 </a:t>
            </a:r>
            <a:r>
              <a:rPr lang="en-US" altLang="ko-KR" baseline="0" dirty="0" smtClean="0"/>
              <a:t>2</a:t>
            </a:r>
            <a:r>
              <a:rPr lang="ko-KR" altLang="en-US" baseline="0" dirty="0" smtClean="0"/>
              <a:t>개가 존재합니다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이 때 </a:t>
            </a:r>
            <a:r>
              <a:rPr lang="ko-KR" altLang="en-US" baseline="0" dirty="0" err="1" smtClean="0"/>
              <a:t>테스크의</a:t>
            </a:r>
            <a:r>
              <a:rPr lang="ko-KR" altLang="en-US" baseline="0" dirty="0" smtClean="0"/>
              <a:t> </a:t>
            </a:r>
            <a:r>
              <a:rPr lang="en-US" altLang="ko-KR" baseline="0" dirty="0" err="1" smtClean="0"/>
              <a:t>entryfunction</a:t>
            </a:r>
            <a:r>
              <a:rPr lang="ko-KR" altLang="en-US" baseline="0" dirty="0" smtClean="0"/>
              <a:t>를 인터페이스라고 부릅니다</a:t>
            </a:r>
            <a:r>
              <a:rPr lang="en-US" altLang="ko-KR" baseline="0" dirty="0" smtClean="0"/>
              <a:t>.</a:t>
            </a:r>
          </a:p>
          <a:p>
            <a:endParaRPr lang="en-US" altLang="ko-KR" baseline="0" dirty="0" smtClean="0"/>
          </a:p>
          <a:p>
            <a:r>
              <a:rPr lang="ko-KR" altLang="en-US" baseline="0" dirty="0" smtClean="0"/>
              <a:t>그리고 각 파일에 포함 된 </a:t>
            </a:r>
            <a:r>
              <a:rPr lang="ko-KR" altLang="en-US" baseline="0" dirty="0" err="1" smtClean="0"/>
              <a:t>테스크별로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테스팅을</a:t>
            </a:r>
            <a:r>
              <a:rPr lang="ko-KR" altLang="en-US" baseline="0" dirty="0" smtClean="0"/>
              <a:t> 수행하고 커버리지를 파일에 누적하여 계산했습니다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각 </a:t>
            </a:r>
            <a:r>
              <a:rPr lang="ko-KR" altLang="en-US" baseline="0" dirty="0" err="1" smtClean="0"/>
              <a:t>테스크를</a:t>
            </a:r>
            <a:r>
              <a:rPr lang="ko-KR" altLang="en-US" baseline="0" dirty="0" smtClean="0"/>
              <a:t> 실행하기 위해서 자동 생성한 테스트 드라이버와</a:t>
            </a:r>
            <a:r>
              <a:rPr lang="en-US" altLang="ko-KR" baseline="0" dirty="0" smtClean="0"/>
              <a:t>/</a:t>
            </a:r>
            <a:r>
              <a:rPr lang="ko-KR" altLang="en-US" baseline="0" dirty="0" err="1" smtClean="0"/>
              <a:t>스텁을</a:t>
            </a:r>
            <a:r>
              <a:rPr lang="ko-KR" altLang="en-US" baseline="0" dirty="0" smtClean="0"/>
              <a:t> 사용했으며</a:t>
            </a:r>
            <a:endParaRPr lang="en-US" altLang="ko-KR" baseline="0" dirty="0" smtClean="0"/>
          </a:p>
          <a:p>
            <a:r>
              <a:rPr lang="ko-KR" altLang="en-US" baseline="0" dirty="0" err="1" smtClean="0"/>
              <a:t>테스크마다</a:t>
            </a:r>
            <a:r>
              <a:rPr lang="ko-KR" altLang="en-US" baseline="0" dirty="0" smtClean="0"/>
              <a:t> 인터페이스를 호출하는 테스트 드라이버가 존재하며 대상 파일의 함수는 모두 </a:t>
            </a:r>
            <a:r>
              <a:rPr lang="ko-KR" altLang="en-US" baseline="0" dirty="0" err="1" smtClean="0"/>
              <a:t>자동생성한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스텁으로</a:t>
            </a:r>
            <a:r>
              <a:rPr lang="ko-KR" altLang="en-US" baseline="0" dirty="0" smtClean="0"/>
              <a:t> 대체하여 사용했습니다</a:t>
            </a:r>
            <a:r>
              <a:rPr lang="en-US" altLang="ko-KR" baseline="0" dirty="0" smtClean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61480-91C5-496C-852C-CF32A7C34FC3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59530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분기 없는 대상은 빠짐</a:t>
            </a:r>
            <a:endParaRPr lang="en-US" altLang="ko-KR" dirty="0" smtClean="0"/>
          </a:p>
          <a:p>
            <a:r>
              <a:rPr lang="en-US" altLang="ko-KR" dirty="0" smtClean="0"/>
              <a:t>SMK – 2</a:t>
            </a:r>
            <a:r>
              <a:rPr lang="ko-KR" altLang="en-US" dirty="0" smtClean="0"/>
              <a:t>개</a:t>
            </a:r>
            <a:endParaRPr lang="en-US" altLang="ko-KR" dirty="0" smtClean="0"/>
          </a:p>
          <a:p>
            <a:r>
              <a:rPr lang="en-US" altLang="ko-KR" dirty="0" smtClean="0"/>
              <a:t>BCM - 1</a:t>
            </a:r>
            <a:r>
              <a:rPr lang="ko-KR" altLang="en-US" dirty="0" smtClean="0"/>
              <a:t>개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61480-91C5-496C-852C-CF32A7C34FC3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8773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시간 관계상 </a:t>
            </a:r>
            <a:r>
              <a:rPr lang="ko-KR" altLang="en-US" dirty="0" err="1" smtClean="0"/>
              <a:t>미달성</a:t>
            </a:r>
            <a:r>
              <a:rPr lang="ko-KR" altLang="en-US" dirty="0" smtClean="0"/>
              <a:t> 분기 개수가 가장 많은 </a:t>
            </a:r>
            <a:r>
              <a:rPr lang="en-US" altLang="ko-KR" dirty="0" smtClean="0"/>
              <a:t>Type 1,</a:t>
            </a:r>
            <a:r>
              <a:rPr lang="en-US" altLang="ko-KR" baseline="0" dirty="0" smtClean="0"/>
              <a:t> 2, 3</a:t>
            </a:r>
            <a:r>
              <a:rPr lang="ko-KR" altLang="en-US" dirty="0" smtClean="0"/>
              <a:t>만 소개</a:t>
            </a:r>
            <a:endParaRPr lang="en-US" altLang="ko-KR" dirty="0" smtClean="0"/>
          </a:p>
          <a:p>
            <a:r>
              <a:rPr lang="ko-KR" altLang="en-US" dirty="0" smtClean="0"/>
              <a:t>나머지 </a:t>
            </a:r>
            <a:r>
              <a:rPr lang="en-US" altLang="ko-KR" dirty="0" smtClean="0"/>
              <a:t>Type</a:t>
            </a:r>
            <a:r>
              <a:rPr lang="ko-KR" altLang="en-US" dirty="0" smtClean="0"/>
              <a:t>에 대해서도 필요하면 추가 설명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err="1" smtClean="0"/>
              <a:t>미달성</a:t>
            </a:r>
            <a:r>
              <a:rPr lang="ko-KR" altLang="en-US" b="1" dirty="0" smtClean="0"/>
              <a:t> 분기 통계에서 </a:t>
            </a:r>
            <a:r>
              <a:rPr lang="en-US" altLang="ko-KR" b="1" dirty="0" smtClean="0"/>
              <a:t>5</a:t>
            </a:r>
            <a:r>
              <a:rPr lang="ko-KR" altLang="en-US" b="1" dirty="0" smtClean="0"/>
              <a:t>개 파일은 분석을 마치지 못하여 제외 됨</a:t>
            </a:r>
            <a:endParaRPr lang="ko-KR" altLang="en-US" b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61480-91C5-496C-852C-CF32A7C34FC3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9512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먼저</a:t>
            </a:r>
            <a:r>
              <a:rPr lang="en-US" altLang="ko-KR" dirty="0" smtClean="0"/>
              <a:t>,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사용자 친화성 연구를 제가 왜 시작했는지 </a:t>
            </a:r>
            <a:r>
              <a:rPr lang="en-US" altLang="ko-KR" baseline="0" dirty="0" smtClean="0"/>
              <a:t>motivation</a:t>
            </a:r>
            <a:r>
              <a:rPr lang="ko-KR" altLang="en-US" baseline="0" dirty="0" smtClean="0"/>
              <a:t>을 소개해드리고</a:t>
            </a:r>
            <a:r>
              <a:rPr lang="en-US" altLang="ko-KR" baseline="0" dirty="0" smtClean="0"/>
              <a:t>,</a:t>
            </a:r>
          </a:p>
          <a:p>
            <a:r>
              <a:rPr lang="ko-KR" altLang="en-US" baseline="0" dirty="0" smtClean="0"/>
              <a:t>제 </a:t>
            </a:r>
            <a:r>
              <a:rPr lang="en-US" altLang="ko-KR" baseline="0" dirty="0" smtClean="0"/>
              <a:t>thesis statement</a:t>
            </a:r>
            <a:r>
              <a:rPr lang="ko-KR" altLang="en-US" baseline="0" dirty="0" smtClean="0"/>
              <a:t>인 </a:t>
            </a:r>
            <a:r>
              <a:rPr lang="en-US" altLang="ko-KR" baseline="0" dirty="0" smtClean="0"/>
              <a:t>~~~</a:t>
            </a:r>
            <a:r>
              <a:rPr lang="ko-KR" altLang="en-US" baseline="0" dirty="0" smtClean="0"/>
              <a:t>를 하기 위해 어떤 일을 했는지 간략하게 말씀드리겠습니다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그 다음에 제 </a:t>
            </a:r>
            <a:r>
              <a:rPr lang="en-US" altLang="ko-KR" baseline="0" dirty="0" smtClean="0"/>
              <a:t>thesis </a:t>
            </a:r>
            <a:r>
              <a:rPr lang="ko-KR" altLang="en-US" baseline="0" dirty="0" err="1" smtClean="0"/>
              <a:t>웤이</a:t>
            </a:r>
            <a:r>
              <a:rPr lang="ko-KR" altLang="en-US" baseline="0" dirty="0" smtClean="0"/>
              <a:t> 기존의 연구에 비해서 어떤 차별성이 있는지 설명을 하고</a:t>
            </a:r>
            <a:r>
              <a:rPr lang="en-US" altLang="ko-KR" baseline="0" dirty="0" smtClean="0"/>
              <a:t>,</a:t>
            </a:r>
          </a:p>
          <a:p>
            <a:r>
              <a:rPr lang="ko-KR" altLang="en-US" baseline="0" dirty="0" smtClean="0"/>
              <a:t>제 </a:t>
            </a:r>
            <a:r>
              <a:rPr lang="en-US" altLang="ko-KR" baseline="0" dirty="0" smtClean="0"/>
              <a:t>thesis work</a:t>
            </a:r>
            <a:r>
              <a:rPr lang="ko-KR" altLang="en-US" baseline="0" dirty="0" smtClean="0"/>
              <a:t>에서 수행한</a:t>
            </a:r>
            <a:r>
              <a:rPr lang="en-US" altLang="ko-KR" baseline="0" dirty="0" smtClean="0"/>
              <a:t>, </a:t>
            </a:r>
            <a:r>
              <a:rPr lang="en-US" altLang="ko-KR" baseline="0" dirty="0" err="1" smtClean="0"/>
              <a:t>Concolic</a:t>
            </a:r>
            <a:r>
              <a:rPr lang="en-US" altLang="ko-KR" baseline="0" dirty="0" smtClean="0"/>
              <a:t> </a:t>
            </a:r>
            <a:r>
              <a:rPr lang="ko-KR" altLang="en-US" baseline="0" dirty="0" err="1" smtClean="0"/>
              <a:t>테스팅</a:t>
            </a:r>
            <a:r>
              <a:rPr lang="ko-KR" altLang="en-US" baseline="0" dirty="0" smtClean="0"/>
              <a:t> 도구를 </a:t>
            </a:r>
            <a:r>
              <a:rPr lang="en-US" altLang="ko-KR" baseline="0" dirty="0" smtClean="0"/>
              <a:t>Windows OS</a:t>
            </a:r>
            <a:r>
              <a:rPr lang="ko-KR" altLang="en-US" baseline="0" dirty="0" smtClean="0"/>
              <a:t>에서 동작하도록 개발한 것과</a:t>
            </a:r>
            <a:endParaRPr lang="en-US" altLang="ko-KR" baseline="0" dirty="0" smtClean="0"/>
          </a:p>
          <a:p>
            <a:r>
              <a:rPr lang="en-US" altLang="ko-KR" baseline="0" dirty="0" err="1" smtClean="0"/>
              <a:t>Concolic</a:t>
            </a:r>
            <a:r>
              <a:rPr lang="en-US" altLang="ko-KR" baseline="0" dirty="0" smtClean="0"/>
              <a:t> </a:t>
            </a:r>
            <a:r>
              <a:rPr lang="ko-KR" altLang="en-US" baseline="0" dirty="0" err="1" smtClean="0"/>
              <a:t>테스팅의</a:t>
            </a:r>
            <a:r>
              <a:rPr lang="ko-KR" altLang="en-US" baseline="0" dirty="0" smtClean="0"/>
              <a:t> 결과를 사용자 친화적으로 보여주기 위한 방법 </a:t>
            </a:r>
            <a:endParaRPr lang="en-US" altLang="ko-KR" baseline="0" dirty="0" smtClean="0"/>
          </a:p>
          <a:p>
            <a:r>
              <a:rPr lang="ko-KR" altLang="en-US" baseline="0" dirty="0" smtClean="0"/>
              <a:t>이 두가지에 대해서 말씀을 드리겠습니다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그 다음에는 실제 개발되고 있는 자동차 제어 시스템을 기반으로 </a:t>
            </a:r>
            <a:r>
              <a:rPr lang="en-US" altLang="ko-KR" baseline="0" dirty="0" err="1" smtClean="0"/>
              <a:t>Concolic</a:t>
            </a:r>
            <a:r>
              <a:rPr lang="en-US" altLang="ko-KR" baseline="0" dirty="0" smtClean="0"/>
              <a:t> </a:t>
            </a:r>
            <a:r>
              <a:rPr lang="ko-KR" altLang="en-US" baseline="0" dirty="0" err="1" smtClean="0"/>
              <a:t>테스팅을</a:t>
            </a:r>
            <a:r>
              <a:rPr lang="ko-KR" altLang="en-US" baseline="0" dirty="0" smtClean="0"/>
              <a:t> 적용했을 때의 결과와</a:t>
            </a:r>
            <a:endParaRPr lang="en-US" altLang="ko-KR" baseline="0" dirty="0" smtClean="0"/>
          </a:p>
          <a:p>
            <a:r>
              <a:rPr lang="ko-KR" altLang="en-US" baseline="0" dirty="0" smtClean="0"/>
              <a:t>제가 개발한 이 도구를 사용해서 분석한 내용들 그로 인해</a:t>
            </a:r>
            <a:endParaRPr lang="en-US" altLang="ko-KR" baseline="0" dirty="0" smtClean="0"/>
          </a:p>
          <a:p>
            <a:r>
              <a:rPr lang="ko-KR" altLang="en-US" baseline="0" dirty="0" smtClean="0"/>
              <a:t>어떻게 커버리지를 향상 </a:t>
            </a:r>
            <a:r>
              <a:rPr lang="ko-KR" altLang="en-US" baseline="0" dirty="0" err="1" smtClean="0"/>
              <a:t>시킬수</a:t>
            </a:r>
            <a:r>
              <a:rPr lang="ko-KR" altLang="en-US" baseline="0" dirty="0" smtClean="0"/>
              <a:t> 있는지를 </a:t>
            </a:r>
            <a:r>
              <a:rPr lang="en-US" altLang="ko-KR" baseline="0" dirty="0" smtClean="0"/>
              <a:t>case study</a:t>
            </a:r>
            <a:r>
              <a:rPr lang="ko-KR" altLang="en-US" baseline="0" dirty="0" smtClean="0"/>
              <a:t>로 말씀드리고 </a:t>
            </a:r>
            <a:endParaRPr lang="en-US" altLang="ko-KR" baseline="0" dirty="0" smtClean="0"/>
          </a:p>
          <a:p>
            <a:r>
              <a:rPr lang="ko-KR" altLang="en-US" baseline="0" dirty="0" smtClean="0"/>
              <a:t>결론과 </a:t>
            </a:r>
            <a:r>
              <a:rPr lang="ko-KR" altLang="en-US" baseline="0" dirty="0" err="1" smtClean="0"/>
              <a:t>향후연구로</a:t>
            </a:r>
            <a:r>
              <a:rPr lang="ko-KR" altLang="en-US" baseline="0" dirty="0" smtClean="0"/>
              <a:t> 발표를 </a:t>
            </a:r>
            <a:r>
              <a:rPr lang="ko-KR" altLang="en-US" baseline="0" dirty="0" err="1" smtClean="0"/>
              <a:t>맡치겠습니다</a:t>
            </a:r>
            <a:r>
              <a:rPr lang="en-US" altLang="ko-KR" baseline="0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61480-91C5-496C-852C-CF32A7C34FC3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19820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61480-91C5-496C-852C-CF32A7C34FC3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83857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61480-91C5-496C-852C-CF32A7C34FC3}" type="slidenum">
              <a:rPr lang="ko-KR" altLang="en-US" smtClean="0"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74470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61480-91C5-496C-852C-CF32A7C34FC3}" type="slidenum">
              <a:rPr lang="ko-KR" altLang="en-US" smtClean="0"/>
              <a:t>36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62067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61480-91C5-496C-852C-CF32A7C34FC3}" type="slidenum">
              <a:rPr lang="ko-KR" altLang="en-US" smtClean="0"/>
              <a:t>37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86559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z="2400" dirty="0" smtClean="0"/>
              <a:t>산업체 개발 환경에서는 </a:t>
            </a:r>
            <a:r>
              <a:rPr lang="en-US" altLang="ko-KR" sz="2400" dirty="0" smtClean="0"/>
              <a:t>Code-based </a:t>
            </a:r>
            <a:r>
              <a:rPr lang="en-US" altLang="ko-KR" sz="2400" dirty="0" err="1" smtClean="0"/>
              <a:t>Concolic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도구가 적합</a:t>
            </a:r>
            <a:endParaRPr lang="en-US" altLang="ko-KR" sz="2400" dirty="0" smtClean="0"/>
          </a:p>
          <a:p>
            <a:r>
              <a:rPr lang="ko-KR" altLang="en-US" sz="2000" dirty="0" smtClean="0"/>
              <a:t>일반적으로 산업체에서는 대상 소스 코드가 존재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굳이 바이너리 도구 사용할 필요 </a:t>
            </a:r>
            <a:r>
              <a:rPr lang="en-US" altLang="ko-KR" sz="2000" dirty="0" smtClean="0"/>
              <a:t>x)</a:t>
            </a:r>
            <a:r>
              <a:rPr lang="ko-KR" altLang="en-US" sz="2000" dirty="0" smtClean="0"/>
              <a:t>하고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주 개발 언어가 </a:t>
            </a:r>
            <a:r>
              <a:rPr lang="ko-KR" altLang="en-US" sz="2000" dirty="0" err="1" smtClean="0"/>
              <a:t>정해져있음</a:t>
            </a:r>
            <a:endParaRPr lang="en-US" altLang="ko-KR" sz="2000" dirty="0" smtClean="0"/>
          </a:p>
          <a:p>
            <a:r>
              <a:rPr lang="ko-KR" altLang="en-US" sz="2000" dirty="0" smtClean="0"/>
              <a:t>제한 된 시간 내 빠른 </a:t>
            </a:r>
            <a:r>
              <a:rPr lang="ko-KR" altLang="en-US" sz="2000" dirty="0" err="1" smtClean="0"/>
              <a:t>테스팅</a:t>
            </a:r>
            <a:r>
              <a:rPr lang="ko-KR" altLang="en-US" sz="2000" dirty="0" smtClean="0"/>
              <a:t> 설정과 분석 작업 필요</a:t>
            </a:r>
            <a:endParaRPr lang="en-US" altLang="ko-KR" sz="20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61480-91C5-496C-852C-CF32A7C34FC3}" type="slidenum">
              <a:rPr lang="ko-KR" altLang="en-US" smtClean="0"/>
              <a:t>38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2825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err="1" smtClean="0"/>
              <a:t>Concolic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테스팅</a:t>
            </a:r>
            <a:r>
              <a:rPr lang="ko-KR" altLang="en-US" dirty="0" smtClean="0"/>
              <a:t> 기법은 동적 </a:t>
            </a:r>
            <a:r>
              <a:rPr lang="en-US" altLang="ko-KR" dirty="0" smtClean="0"/>
              <a:t>symbolic </a:t>
            </a:r>
            <a:r>
              <a:rPr lang="ko-KR" altLang="en-US" dirty="0" smtClean="0"/>
              <a:t>기법과 정적 </a:t>
            </a:r>
            <a:r>
              <a:rPr lang="en-US" altLang="ko-KR" dirty="0" smtClean="0"/>
              <a:t>concrete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기법을 결합한 </a:t>
            </a:r>
            <a:r>
              <a:rPr lang="ko-KR" altLang="en-US" baseline="0" dirty="0" err="1" smtClean="0"/>
              <a:t>테스팅</a:t>
            </a:r>
            <a:r>
              <a:rPr lang="ko-KR" altLang="en-US" baseline="0" dirty="0" smtClean="0"/>
              <a:t> 생성 기법입니다</a:t>
            </a:r>
            <a:r>
              <a:rPr lang="en-US" altLang="ko-KR" baseline="0" dirty="0" smtClean="0"/>
              <a:t>.</a:t>
            </a:r>
          </a:p>
          <a:p>
            <a:r>
              <a:rPr lang="en-US" altLang="ko-KR" baseline="0" dirty="0" err="1" smtClean="0"/>
              <a:t>Concolic</a:t>
            </a:r>
            <a:r>
              <a:rPr lang="en-US" altLang="ko-KR" baseline="0" dirty="0" smtClean="0"/>
              <a:t> </a:t>
            </a:r>
            <a:r>
              <a:rPr lang="ko-KR" altLang="en-US" baseline="0" dirty="0" err="1" smtClean="0"/>
              <a:t>테스팅</a:t>
            </a:r>
            <a:r>
              <a:rPr lang="ko-KR" altLang="en-US" baseline="0" dirty="0" smtClean="0"/>
              <a:t> 기법은 현재 높은 커버리지를 달성하고 버그를 잘 찾는 테스트를 자동으로 생성하는 기법으로 </a:t>
            </a:r>
            <a:r>
              <a:rPr lang="ko-KR" altLang="en-US" baseline="0" dirty="0" err="1" smtClean="0"/>
              <a:t>알려져있습니다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따라서 학계에서 지난 </a:t>
            </a:r>
            <a:r>
              <a:rPr lang="en-US" altLang="ko-KR" baseline="0" dirty="0" smtClean="0"/>
              <a:t>10</a:t>
            </a:r>
            <a:r>
              <a:rPr lang="ko-KR" altLang="en-US" baseline="0" dirty="0" smtClean="0"/>
              <a:t>년간 굉장히 많은 연구가 진행되었으며 산업체에서도 </a:t>
            </a:r>
            <a:r>
              <a:rPr lang="en-US" altLang="ko-KR" baseline="0" dirty="0" err="1" smtClean="0"/>
              <a:t>Concolic</a:t>
            </a:r>
            <a:r>
              <a:rPr lang="en-US" altLang="ko-KR" baseline="0" dirty="0" smtClean="0"/>
              <a:t> </a:t>
            </a:r>
            <a:r>
              <a:rPr lang="ko-KR" altLang="en-US" baseline="0" dirty="0" err="1" smtClean="0"/>
              <a:t>테스팅</a:t>
            </a:r>
            <a:r>
              <a:rPr lang="ko-KR" altLang="en-US" baseline="0" dirty="0" smtClean="0"/>
              <a:t> 기법을 도입하고 있으며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실제로도 성공적으로 도입한 사례가 많이 발생하고 있습니다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이 </a:t>
            </a:r>
            <a:r>
              <a:rPr lang="en-US" altLang="ko-KR" baseline="0" dirty="0" err="1" smtClean="0"/>
              <a:t>Concolic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기법은 일반 정적 분석이나 랜덤 </a:t>
            </a:r>
            <a:r>
              <a:rPr lang="ko-KR" altLang="en-US" baseline="0" dirty="0" err="1" smtClean="0"/>
              <a:t>테스팅</a:t>
            </a:r>
            <a:r>
              <a:rPr lang="ko-KR" altLang="en-US" baseline="0" dirty="0" smtClean="0"/>
              <a:t> 기법처럼 대상 코드만 던져주면 끝나는 것이 아니라 </a:t>
            </a:r>
            <a:r>
              <a:rPr lang="ko-KR" altLang="en-US" baseline="0" dirty="0" err="1" smtClean="0"/>
              <a:t>테스팅을</a:t>
            </a:r>
            <a:r>
              <a:rPr lang="ko-KR" altLang="en-US" baseline="0" dirty="0" smtClean="0"/>
              <a:t> 위한 환경을 사용자가 구축해주어야 합니다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이 구축한 환경에 따라 </a:t>
            </a:r>
            <a:r>
              <a:rPr lang="ko-KR" altLang="en-US" baseline="0" dirty="0" err="1" smtClean="0"/>
              <a:t>테스팅</a:t>
            </a:r>
            <a:r>
              <a:rPr lang="ko-KR" altLang="en-US" baseline="0" dirty="0" smtClean="0"/>
              <a:t> 결과가 크게 달라지게 됩니다</a:t>
            </a:r>
            <a:r>
              <a:rPr lang="en-US" altLang="ko-KR" baseline="0" dirty="0" smtClean="0"/>
              <a:t>. </a:t>
            </a:r>
            <a:r>
              <a:rPr lang="ko-KR" altLang="en-US" baseline="0" dirty="0" smtClean="0"/>
              <a:t>따라서 만족하는 </a:t>
            </a:r>
            <a:r>
              <a:rPr lang="ko-KR" altLang="en-US" baseline="0" dirty="0" err="1" smtClean="0"/>
              <a:t>테스팅</a:t>
            </a:r>
            <a:r>
              <a:rPr lang="ko-KR" altLang="en-US" baseline="0" dirty="0" smtClean="0"/>
              <a:t> 결과를 </a:t>
            </a:r>
            <a:r>
              <a:rPr lang="ko-KR" altLang="en-US" baseline="0" dirty="0" err="1" smtClean="0"/>
              <a:t>획득할때까지</a:t>
            </a:r>
            <a:r>
              <a:rPr lang="ko-KR" altLang="en-US" baseline="0" dirty="0" smtClean="0"/>
              <a:t> 다음과 같은 과정을 반복합니다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문제는 </a:t>
            </a:r>
            <a:r>
              <a:rPr lang="ko-KR" altLang="en-US" baseline="0" dirty="0" err="1" smtClean="0"/>
              <a:t>테스팅을</a:t>
            </a:r>
            <a:r>
              <a:rPr lang="ko-KR" altLang="en-US" baseline="0" dirty="0" smtClean="0"/>
              <a:t> 수행해서 탐색하지 못한 부분을 달성하고자 환경을 재구축할 때 </a:t>
            </a:r>
            <a:r>
              <a:rPr lang="ko-KR" altLang="en-US" baseline="0" dirty="0" err="1" smtClean="0"/>
              <a:t>어려운점이</a:t>
            </a:r>
            <a:r>
              <a:rPr lang="ko-KR" altLang="en-US" baseline="0" dirty="0" smtClean="0"/>
              <a:t> 존재한다는 것입니다</a:t>
            </a:r>
            <a:r>
              <a:rPr lang="en-US" altLang="ko-KR" baseline="0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61480-91C5-496C-852C-CF32A7C34FC3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6850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커버리지를 향상 시키기 위한 </a:t>
            </a:r>
            <a:r>
              <a:rPr lang="ko-KR" altLang="en-US" dirty="0" err="1" smtClean="0"/>
              <a:t>테스팅</a:t>
            </a:r>
            <a:r>
              <a:rPr lang="ko-KR" altLang="en-US" dirty="0" smtClean="0"/>
              <a:t> 환경 구축이 어려운 </a:t>
            </a:r>
            <a:endParaRPr lang="en-US" altLang="ko-KR" dirty="0" smtClean="0"/>
          </a:p>
          <a:p>
            <a:r>
              <a:rPr lang="ko-KR" altLang="en-US" dirty="0" smtClean="0"/>
              <a:t>가장 큰 이유로는</a:t>
            </a:r>
            <a:r>
              <a:rPr lang="ko-KR" altLang="en-US" baseline="0" dirty="0" smtClean="0"/>
              <a:t> </a:t>
            </a:r>
            <a:r>
              <a:rPr lang="ko-KR" altLang="en-US" dirty="0" err="1" smtClean="0"/>
              <a:t>테스팅</a:t>
            </a:r>
            <a:r>
              <a:rPr lang="ko-KR" altLang="en-US" dirty="0" smtClean="0"/>
              <a:t> 수행 후 달성하지 못한 영역에 대해 커버리지를 향상 시킬 수 있는 연구나 가이드라인을 찾기 어렵다는 점입니다</a:t>
            </a:r>
            <a:r>
              <a:rPr lang="en-US" altLang="ko-KR" dirty="0" smtClean="0"/>
              <a:t>.</a:t>
            </a:r>
          </a:p>
          <a:p>
            <a:r>
              <a:rPr lang="ko-KR" altLang="en-US" baseline="0" dirty="0" smtClean="0"/>
              <a:t>코드 복잡도가 조금만 올라가도 사용자가 한 번에 최적화 된 </a:t>
            </a:r>
            <a:r>
              <a:rPr lang="ko-KR" altLang="en-US" baseline="0" dirty="0" err="1" smtClean="0"/>
              <a:t>테스팅</a:t>
            </a:r>
            <a:r>
              <a:rPr lang="ko-KR" altLang="en-US" baseline="0" dirty="0" smtClean="0"/>
              <a:t> 환경을 구축하는 것은 불가능에 가깝기 때문에 당연히 </a:t>
            </a:r>
            <a:r>
              <a:rPr lang="ko-KR" altLang="en-US" baseline="0" dirty="0" err="1" smtClean="0"/>
              <a:t>테스팅</a:t>
            </a:r>
            <a:r>
              <a:rPr lang="ko-KR" altLang="en-US" baseline="0" dirty="0" smtClean="0"/>
              <a:t> 수행 후 필연적으로 </a:t>
            </a:r>
            <a:r>
              <a:rPr lang="ko-KR" altLang="en-US" baseline="0" dirty="0" err="1" smtClean="0"/>
              <a:t>미달성</a:t>
            </a:r>
            <a:r>
              <a:rPr lang="ko-KR" altLang="en-US" baseline="0" dirty="0" smtClean="0"/>
              <a:t> 된 영역이 생기게 됩니다</a:t>
            </a:r>
            <a:r>
              <a:rPr lang="en-US" altLang="ko-KR" baseline="0" dirty="0" smtClean="0"/>
              <a:t>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baseline="0" dirty="0" smtClean="0"/>
              <a:t>하지만 이 </a:t>
            </a:r>
            <a:r>
              <a:rPr lang="ko-KR" altLang="en-US" baseline="0" dirty="0" err="1" smtClean="0"/>
              <a:t>미달성에</a:t>
            </a:r>
            <a:r>
              <a:rPr lang="ko-KR" altLang="en-US" baseline="0" dirty="0" smtClean="0"/>
              <a:t> 영역을 달성하기 위해 어떻게 해야하는지 정형화된 방법이나 참고할 자료가 없기 때문에 사용자는 환경 </a:t>
            </a:r>
            <a:r>
              <a:rPr lang="ko-KR" altLang="en-US" baseline="0" dirty="0" err="1" smtClean="0"/>
              <a:t>재구축</a:t>
            </a:r>
            <a:r>
              <a:rPr lang="ko-KR" altLang="en-US" baseline="0" dirty="0" smtClean="0"/>
              <a:t> 방법이나 재구축했을 때 얼만큼의 효과가 </a:t>
            </a:r>
            <a:r>
              <a:rPr lang="ko-KR" altLang="en-US" baseline="0" dirty="0" err="1" smtClean="0"/>
              <a:t>있을지등을</a:t>
            </a:r>
            <a:endParaRPr lang="en-US" altLang="ko-KR" baseline="0" dirty="0" smtClean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baseline="0" dirty="0" smtClean="0"/>
              <a:t>경험적인 측면에 의존할 수 </a:t>
            </a:r>
            <a:r>
              <a:rPr lang="ko-KR" altLang="en-US" baseline="0" dirty="0" err="1" smtClean="0"/>
              <a:t>밖에없습니다</a:t>
            </a:r>
            <a:r>
              <a:rPr lang="en-US" altLang="ko-KR" baseline="0" dirty="0" smtClean="0"/>
              <a:t>. </a:t>
            </a:r>
            <a:r>
              <a:rPr lang="ko-KR" altLang="en-US" baseline="0" dirty="0" smtClean="0"/>
              <a:t>따라서 사용자 재량에 의해 크게 달라지고 재구축한 방법이 제대로 된 방법인지 확인할 방법을 </a:t>
            </a:r>
            <a:r>
              <a:rPr lang="ko-KR" altLang="en-US" baseline="0" dirty="0" err="1" smtClean="0"/>
              <a:t>없게됩니다</a:t>
            </a:r>
            <a:r>
              <a:rPr lang="en-US" altLang="ko-KR" baseline="0" dirty="0" smtClean="0"/>
              <a:t>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baseline="0" dirty="0" smtClean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baseline="0" dirty="0" smtClean="0"/>
              <a:t>두 번째로는 </a:t>
            </a:r>
            <a:r>
              <a:rPr lang="en-US" altLang="ko-KR" baseline="0" dirty="0" err="1" smtClean="0"/>
              <a:t>Concolic</a:t>
            </a:r>
            <a:r>
              <a:rPr lang="en-US" altLang="ko-KR" baseline="0" dirty="0" smtClean="0"/>
              <a:t> </a:t>
            </a:r>
            <a:r>
              <a:rPr lang="ko-KR" altLang="en-US" baseline="0" dirty="0" err="1" smtClean="0"/>
              <a:t>테스팅</a:t>
            </a:r>
            <a:r>
              <a:rPr lang="ko-KR" altLang="en-US" baseline="0" dirty="0" smtClean="0"/>
              <a:t> 도구는 사용자가 이해하기 어려운 형태로 </a:t>
            </a:r>
            <a:r>
              <a:rPr lang="ko-KR" altLang="en-US" baseline="0" dirty="0" err="1" smtClean="0"/>
              <a:t>테스팅</a:t>
            </a:r>
            <a:r>
              <a:rPr lang="ko-KR" altLang="en-US" baseline="0" dirty="0" smtClean="0"/>
              <a:t> 결과를 제공하기 때문에 사용자가 결과를 분석하는 과정에서 어려움을 느끼게 된다는 점입니다</a:t>
            </a:r>
            <a:r>
              <a:rPr lang="en-US" altLang="ko-KR" baseline="0" dirty="0" smtClean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61480-91C5-496C-852C-CF32A7C34FC3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0123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baseline="0" dirty="0" smtClean="0"/>
              <a:t>따라서 본 논문에서는 </a:t>
            </a:r>
            <a:r>
              <a:rPr lang="ko-KR" altLang="en-US" baseline="0" dirty="0" err="1" smtClean="0"/>
              <a:t>미달성</a:t>
            </a:r>
            <a:r>
              <a:rPr lang="ko-KR" altLang="en-US" baseline="0" dirty="0" smtClean="0"/>
              <a:t> 된 영역을 달성할 수 있는 가이드 라인을 제공하여 커버리지를 효과적으로 향상시킬 수 있음을 보이고자 합니다</a:t>
            </a:r>
            <a:r>
              <a:rPr lang="en-US" altLang="ko-KR" baseline="0" dirty="0" smtClean="0"/>
              <a:t>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baseline="0" dirty="0" smtClean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Contribution</a:t>
            </a:r>
            <a:r>
              <a:rPr lang="ko-KR" altLang="en-US" baseline="0" dirty="0" smtClean="0"/>
              <a:t>으로는 </a:t>
            </a:r>
            <a:r>
              <a:rPr lang="en-US" altLang="ko-KR" baseline="0" dirty="0" err="1" smtClean="0"/>
              <a:t>Concolic</a:t>
            </a:r>
            <a:r>
              <a:rPr lang="en-US" altLang="ko-KR" baseline="0" dirty="0" smtClean="0"/>
              <a:t> </a:t>
            </a:r>
            <a:r>
              <a:rPr lang="ko-KR" altLang="en-US" baseline="0" dirty="0" err="1" smtClean="0"/>
              <a:t>테스팅을</a:t>
            </a:r>
            <a:r>
              <a:rPr lang="ko-KR" altLang="en-US" baseline="0" dirty="0" smtClean="0"/>
              <a:t> 적용했을 때 </a:t>
            </a:r>
            <a:r>
              <a:rPr lang="ko-KR" altLang="en-US" baseline="0" dirty="0" err="1" smtClean="0"/>
              <a:t>미달성될</a:t>
            </a:r>
            <a:r>
              <a:rPr lang="ko-KR" altLang="en-US" baseline="0" dirty="0" smtClean="0"/>
              <a:t> 수 있는 분기를 </a:t>
            </a:r>
            <a:r>
              <a:rPr lang="en-US" altLang="ko-KR" baseline="0" dirty="0" smtClean="0"/>
              <a:t>6</a:t>
            </a:r>
            <a:r>
              <a:rPr lang="ko-KR" altLang="en-US" baseline="0" dirty="0" smtClean="0"/>
              <a:t>개 유형으로 나누고 각 </a:t>
            </a:r>
            <a:r>
              <a:rPr lang="ko-KR" altLang="en-US" baseline="0" dirty="0" err="1" smtClean="0"/>
              <a:t>유형마다</a:t>
            </a:r>
            <a:r>
              <a:rPr lang="ko-KR" altLang="en-US" baseline="0" dirty="0" smtClean="0"/>
              <a:t> 달성할 수 있는 가이드 라인을 제공하고 있습니다</a:t>
            </a:r>
            <a:r>
              <a:rPr lang="en-US" altLang="ko-KR" baseline="0" dirty="0" smtClean="0"/>
              <a:t>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baseline="0" dirty="0" smtClean="0"/>
              <a:t>그리고 제안한 가이드 라인의 효과를 확인하기 위해 상용 자동차 </a:t>
            </a:r>
            <a:r>
              <a:rPr lang="en-US" altLang="ko-KR" baseline="0" dirty="0" smtClean="0"/>
              <a:t>SW</a:t>
            </a:r>
            <a:r>
              <a:rPr lang="ko-KR" altLang="en-US" baseline="0" dirty="0" smtClean="0"/>
              <a:t>를 대상으로 </a:t>
            </a:r>
            <a:r>
              <a:rPr lang="ko-KR" altLang="en-US" baseline="0" dirty="0" err="1" smtClean="0"/>
              <a:t>테스팅</a:t>
            </a:r>
            <a:r>
              <a:rPr lang="ko-KR" altLang="en-US" baseline="0" dirty="0" smtClean="0"/>
              <a:t> 후 가이드 라인을 적용해보았고 효과적으로 테스트 커버리지 향상을 확인할 수 있었습니다</a:t>
            </a:r>
            <a:r>
              <a:rPr lang="en-US" altLang="ko-KR" baseline="0" dirty="0" smtClean="0"/>
              <a:t>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 smtClean="0"/>
              <a:t>마지막으로 기존의 </a:t>
            </a:r>
            <a:r>
              <a:rPr lang="en-US" altLang="ko-KR" dirty="0" err="1" smtClean="0"/>
              <a:t>Concolic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테스팅</a:t>
            </a:r>
            <a:r>
              <a:rPr lang="ko-KR" altLang="en-US" dirty="0" smtClean="0"/>
              <a:t> 도구는 </a:t>
            </a:r>
            <a:r>
              <a:rPr lang="ko-KR" altLang="en-US" dirty="0" err="1" smtClean="0"/>
              <a:t>테스팅</a:t>
            </a:r>
            <a:r>
              <a:rPr lang="ko-KR" altLang="en-US" dirty="0" smtClean="0"/>
              <a:t> 결과를 사용자가 사용하기 어려운 형태로 제공하고 있었기 때문에 실험을 빠르게 진행하는데 어려움이 존재했습니다</a:t>
            </a:r>
            <a:r>
              <a:rPr lang="en-US" altLang="ko-KR" dirty="0" smtClean="0"/>
              <a:t>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 smtClean="0"/>
              <a:t>따라서</a:t>
            </a:r>
            <a:r>
              <a:rPr lang="ko-KR" altLang="en-US" baseline="0" dirty="0" smtClean="0"/>
              <a:t> 실험에서의 </a:t>
            </a:r>
            <a:r>
              <a:rPr lang="ko-KR" altLang="en-US" baseline="0" dirty="0" err="1" smtClean="0"/>
              <a:t>테스팅</a:t>
            </a:r>
            <a:r>
              <a:rPr lang="ko-KR" altLang="en-US" baseline="0" dirty="0" smtClean="0"/>
              <a:t> 결과와 </a:t>
            </a:r>
            <a:r>
              <a:rPr lang="ko-KR" altLang="en-US" baseline="0" dirty="0" err="1" smtClean="0"/>
              <a:t>미달성</a:t>
            </a:r>
            <a:r>
              <a:rPr lang="ko-KR" altLang="en-US" baseline="0" dirty="0" smtClean="0"/>
              <a:t> 분기에 대한 분석을 빠르게 진행하기 위해 </a:t>
            </a:r>
            <a:r>
              <a:rPr lang="ko-KR" altLang="en-US" baseline="0" dirty="0" err="1" smtClean="0"/>
              <a:t>테스팅</a:t>
            </a:r>
            <a:r>
              <a:rPr lang="ko-KR" altLang="en-US" baseline="0" dirty="0" smtClean="0"/>
              <a:t> 결과를 보다 상세하고 쉽게 사용할 수 있는 형태로 제공하는</a:t>
            </a:r>
            <a:r>
              <a:rPr lang="en-US" altLang="ko-KR" baseline="0" dirty="0" smtClean="0"/>
              <a:t> CROWN</a:t>
            </a:r>
            <a:r>
              <a:rPr lang="ko-KR" altLang="en-US" baseline="0" dirty="0" smtClean="0"/>
              <a:t>이라고 하는 </a:t>
            </a:r>
            <a:r>
              <a:rPr lang="en-US" altLang="ko-KR" baseline="0" dirty="0" err="1" smtClean="0"/>
              <a:t>Concolic</a:t>
            </a:r>
            <a:r>
              <a:rPr lang="en-US" altLang="ko-KR" baseline="0" dirty="0" smtClean="0"/>
              <a:t> </a:t>
            </a:r>
            <a:r>
              <a:rPr lang="ko-KR" altLang="en-US" baseline="0" dirty="0" err="1" smtClean="0"/>
              <a:t>테스팅</a:t>
            </a:r>
            <a:r>
              <a:rPr lang="ko-KR" altLang="en-US" baseline="0" dirty="0" smtClean="0"/>
              <a:t> 도구를 </a:t>
            </a:r>
            <a:r>
              <a:rPr lang="ko-KR" altLang="en-US" baseline="0" dirty="0" err="1" smtClean="0"/>
              <a:t>새뢔</a:t>
            </a:r>
            <a:r>
              <a:rPr lang="ko-KR" altLang="en-US" baseline="0" dirty="0" smtClean="0"/>
              <a:t> 만들어 사용했습니다</a:t>
            </a:r>
            <a:r>
              <a:rPr lang="en-US" altLang="ko-KR" baseline="0" dirty="0" smtClean="0"/>
              <a:t>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61480-91C5-496C-852C-CF32A7C34FC3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6404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err="1" smtClean="0"/>
              <a:t>concolic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테스팅</a:t>
            </a:r>
            <a:r>
              <a:rPr lang="ko-KR" altLang="en-US" dirty="0" smtClean="0"/>
              <a:t> 기법에 대해 소개하겠습니다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앞에서 짧게 언급한 것 </a:t>
            </a:r>
            <a:r>
              <a:rPr lang="ko-KR" altLang="en-US" dirty="0" err="1" smtClean="0"/>
              <a:t>처럼</a:t>
            </a:r>
            <a:r>
              <a:rPr lang="ko-KR" altLang="en-US" dirty="0" smtClean="0"/>
              <a:t> </a:t>
            </a:r>
            <a:r>
              <a:rPr lang="en-US" altLang="ko-KR" dirty="0" err="1" smtClean="0"/>
              <a:t>concolic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테스팅</a:t>
            </a:r>
            <a:r>
              <a:rPr lang="ko-KR" altLang="en-US" dirty="0" smtClean="0"/>
              <a:t> 기법은 </a:t>
            </a:r>
            <a:r>
              <a:rPr lang="en-US" altLang="ko-KR" dirty="0" smtClean="0"/>
              <a:t>concrete </a:t>
            </a:r>
            <a:r>
              <a:rPr lang="ko-KR" altLang="en-US" dirty="0" smtClean="0"/>
              <a:t>기법과 </a:t>
            </a:r>
            <a:r>
              <a:rPr lang="en-US" altLang="ko-KR" dirty="0" smtClean="0"/>
              <a:t>symbolic </a:t>
            </a:r>
            <a:r>
              <a:rPr lang="ko-KR" altLang="en-US" dirty="0" smtClean="0"/>
              <a:t>기법을 결합한 기법입니다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err="1" smtClean="0"/>
              <a:t>Concolic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테스팅</a:t>
            </a:r>
            <a:r>
              <a:rPr lang="ko-KR" altLang="en-US" dirty="0" smtClean="0"/>
              <a:t> 동작에 대해 짧게 소개해드리면 먼저</a:t>
            </a:r>
            <a:endParaRPr lang="en-US" altLang="ko-KR" dirty="0" smtClean="0"/>
          </a:p>
          <a:p>
            <a:r>
              <a:rPr lang="en-US" altLang="ko-KR" dirty="0" smtClean="0"/>
              <a:t>Concrete </a:t>
            </a:r>
            <a:r>
              <a:rPr lang="ko-KR" altLang="en-US" dirty="0" smtClean="0"/>
              <a:t>값을 가지는 테스트로 대상 프로그램의 한 경로를 실행합니다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동 시에 해당 경로를 실행하기 위해 입력 변수가 만족해야 하는 조건들을 수집합니다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이후에 대상 프로그램의 실행이 끝나면 수집한 조건들을 기반으로 새로운</a:t>
            </a:r>
            <a:r>
              <a:rPr lang="en-US" altLang="ko-KR" dirty="0" smtClean="0"/>
              <a:t>,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아직 탐색하지 않은 경로를 실행할 수 있는 테스트를 생성합니다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이제 다시 이 테스트로 대상 프로그램을 실행하고 테스트를 만들고 하는 일련의 과정을 반복하면서 프로그램을 탐색해나가는 기법입니다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이 기법은 이론적으로 가능한 모든 실행 경로의 탐색이 가능하고</a:t>
            </a:r>
            <a:r>
              <a:rPr lang="en-US" altLang="ko-KR" baseline="0" dirty="0" smtClean="0"/>
              <a:t>,</a:t>
            </a:r>
          </a:p>
          <a:p>
            <a:r>
              <a:rPr lang="ko-KR" altLang="en-US" baseline="0" dirty="0" smtClean="0"/>
              <a:t>또 탐색하지 않은 </a:t>
            </a:r>
            <a:r>
              <a:rPr lang="en-US" altLang="ko-KR" baseline="0" dirty="0" smtClean="0"/>
              <a:t>path</a:t>
            </a:r>
            <a:r>
              <a:rPr lang="ko-KR" altLang="en-US" baseline="0" dirty="0" smtClean="0"/>
              <a:t>를 </a:t>
            </a:r>
            <a:r>
              <a:rPr lang="ko-KR" altLang="en-US" baseline="0" dirty="0" err="1" smtClean="0"/>
              <a:t>타겟으로</a:t>
            </a:r>
            <a:r>
              <a:rPr lang="ko-KR" altLang="en-US" baseline="0" dirty="0" smtClean="0"/>
              <a:t> 잡고 해당 </a:t>
            </a:r>
            <a:r>
              <a:rPr lang="en-US" altLang="ko-KR" baseline="0" dirty="0" smtClean="0"/>
              <a:t>path</a:t>
            </a:r>
            <a:r>
              <a:rPr lang="ko-KR" altLang="en-US" baseline="0" dirty="0" smtClean="0"/>
              <a:t>를 실행시킬 수 있는 테스트를 만들기 때문에</a:t>
            </a:r>
            <a:endParaRPr lang="en-US" altLang="ko-KR" baseline="0" dirty="0" smtClean="0"/>
          </a:p>
          <a:p>
            <a:r>
              <a:rPr lang="ko-KR" altLang="en-US" baseline="0" dirty="0" smtClean="0"/>
              <a:t>랜덤 </a:t>
            </a:r>
            <a:r>
              <a:rPr lang="ko-KR" altLang="en-US" baseline="0" dirty="0" err="1" smtClean="0"/>
              <a:t>테스팅</a:t>
            </a:r>
            <a:r>
              <a:rPr lang="ko-KR" altLang="en-US" baseline="0" dirty="0" smtClean="0"/>
              <a:t> 보다 높은 분기 커버리지를 기대할 수 있습니다</a:t>
            </a:r>
            <a:r>
              <a:rPr lang="en-US" altLang="ko-KR" baseline="0" dirty="0" smtClean="0"/>
              <a:t>.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Key theme:</a:t>
            </a:r>
            <a:r>
              <a:rPr lang="en-US" altLang="ko-KR" baseline="0" dirty="0" smtClean="0"/>
              <a:t> </a:t>
            </a:r>
            <a:r>
              <a:rPr lang="en-US" altLang="ko-KR" baseline="0" dirty="0" err="1" smtClean="0"/>
              <a:t>Concolic</a:t>
            </a:r>
            <a:r>
              <a:rPr lang="ko-KR" altLang="en-US" baseline="0" dirty="0" smtClean="0"/>
              <a:t> 기법 소개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간단한 동작 방식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랜덤 </a:t>
            </a:r>
            <a:r>
              <a:rPr lang="ko-KR" altLang="en-US" dirty="0" err="1" smtClean="0"/>
              <a:t>테스팅의</a:t>
            </a:r>
            <a:r>
              <a:rPr lang="ko-KR" altLang="en-US" dirty="0" smtClean="0"/>
              <a:t> 한계를 극복하고 효과적인 </a:t>
            </a:r>
            <a:r>
              <a:rPr lang="en-US" altLang="ko-KR" dirty="0" smtClean="0"/>
              <a:t>Path </a:t>
            </a:r>
            <a:r>
              <a:rPr lang="ko-KR" altLang="en-US" dirty="0" smtClean="0"/>
              <a:t>탐색을 위해서</a:t>
            </a:r>
            <a:r>
              <a:rPr lang="ko-KR" altLang="en-US" baseline="0" dirty="0" smtClean="0"/>
              <a:t> </a:t>
            </a:r>
            <a:r>
              <a:rPr lang="en-US" altLang="ko-KR" dirty="0" err="1" smtClean="0"/>
              <a:t>Concolic</a:t>
            </a:r>
            <a:r>
              <a:rPr lang="en-US" altLang="ko-KR" baseline="0" dirty="0" smtClean="0"/>
              <a:t> </a:t>
            </a:r>
            <a:r>
              <a:rPr lang="ko-KR" altLang="en-US" baseline="0" dirty="0" err="1" smtClean="0"/>
              <a:t>테스팅</a:t>
            </a:r>
            <a:r>
              <a:rPr lang="ko-KR" altLang="en-US" baseline="0" dirty="0" smtClean="0"/>
              <a:t> 기법을 사용할 수 있는데요</a:t>
            </a:r>
            <a:r>
              <a:rPr lang="en-US" altLang="ko-KR" baseline="0" dirty="0" smtClean="0"/>
              <a:t>,</a:t>
            </a:r>
          </a:p>
          <a:p>
            <a:r>
              <a:rPr lang="en-US" altLang="ko-KR" baseline="0" dirty="0" err="1" smtClean="0"/>
              <a:t>Concolic</a:t>
            </a:r>
            <a:r>
              <a:rPr lang="en-US" altLang="ko-KR" baseline="0" dirty="0" smtClean="0"/>
              <a:t> </a:t>
            </a:r>
            <a:r>
              <a:rPr lang="ko-KR" altLang="en-US" baseline="0" dirty="0" err="1" smtClean="0"/>
              <a:t>테스팅</a:t>
            </a:r>
            <a:r>
              <a:rPr lang="ko-KR" altLang="en-US" baseline="0" dirty="0" smtClean="0"/>
              <a:t> 기법은 </a:t>
            </a:r>
            <a:r>
              <a:rPr lang="en-US" altLang="ko-KR" baseline="0" dirty="0" smtClean="0"/>
              <a:t>Concrete </a:t>
            </a:r>
            <a:r>
              <a:rPr lang="en-US" altLang="ko-KR" baseline="0" dirty="0" err="1" smtClean="0"/>
              <a:t>executio</a:t>
            </a:r>
            <a:r>
              <a:rPr lang="ko-KR" altLang="en-US" baseline="0" dirty="0" smtClean="0"/>
              <a:t>과 </a:t>
            </a:r>
            <a:r>
              <a:rPr lang="en-US" altLang="ko-KR" baseline="0" dirty="0" smtClean="0"/>
              <a:t>Symbolic </a:t>
            </a:r>
            <a:r>
              <a:rPr lang="en-US" altLang="ko-KR" baseline="0" dirty="0" err="1" smtClean="0"/>
              <a:t>executio</a:t>
            </a:r>
            <a:r>
              <a:rPr lang="ko-KR" altLang="en-US" baseline="0" dirty="0" smtClean="0"/>
              <a:t>을 합친 기법입니다</a:t>
            </a:r>
            <a:r>
              <a:rPr lang="en-US" altLang="ko-KR" baseline="0" dirty="0" smtClean="0"/>
              <a:t>.</a:t>
            </a:r>
          </a:p>
          <a:p>
            <a:r>
              <a:rPr lang="en-US" altLang="ko-KR" baseline="0" dirty="0" smtClean="0"/>
              <a:t>Concrete </a:t>
            </a:r>
            <a:r>
              <a:rPr lang="en-US" altLang="ko-KR" baseline="0" dirty="0" err="1" smtClean="0"/>
              <a:t>executio</a:t>
            </a:r>
            <a:r>
              <a:rPr lang="ko-KR" altLang="en-US" baseline="0" dirty="0" smtClean="0"/>
              <a:t>으로 </a:t>
            </a:r>
            <a:r>
              <a:rPr lang="en-US" altLang="ko-KR" baseline="0" dirty="0" smtClean="0"/>
              <a:t>symbolic </a:t>
            </a:r>
            <a:r>
              <a:rPr lang="en-US" altLang="ko-KR" baseline="0" dirty="0" err="1" smtClean="0"/>
              <a:t>executio</a:t>
            </a:r>
            <a:r>
              <a:rPr lang="ko-KR" altLang="en-US" baseline="0" dirty="0" smtClean="0"/>
              <a:t>을 유도하면서 </a:t>
            </a:r>
            <a:r>
              <a:rPr lang="en-US" altLang="ko-KR" baseline="0" dirty="0" smtClean="0"/>
              <a:t>path</a:t>
            </a:r>
            <a:r>
              <a:rPr lang="ko-KR" altLang="en-US" baseline="0" dirty="0" smtClean="0"/>
              <a:t>를 탐색해나가는 방법입니다</a:t>
            </a:r>
            <a:r>
              <a:rPr lang="en-US" altLang="ko-KR" baseline="0" dirty="0" smtClean="0"/>
              <a:t>.</a:t>
            </a:r>
          </a:p>
          <a:p>
            <a:endParaRPr lang="en-US" altLang="ko-KR" baseline="0" dirty="0" smtClean="0"/>
          </a:p>
          <a:p>
            <a:r>
              <a:rPr lang="ko-KR" altLang="en-US" baseline="0" dirty="0" smtClean="0"/>
              <a:t>동작하는 방식을 간략하게 </a:t>
            </a:r>
            <a:r>
              <a:rPr lang="ko-KR" altLang="en-US" baseline="0" dirty="0" err="1" smtClean="0"/>
              <a:t>말씀드리면</a:t>
            </a:r>
            <a:r>
              <a:rPr lang="en-US" altLang="ko-KR" baseline="0" dirty="0" smtClean="0"/>
              <a:t>,</a:t>
            </a:r>
          </a:p>
          <a:p>
            <a:r>
              <a:rPr lang="ko-KR" altLang="en-US" baseline="0" dirty="0" smtClean="0"/>
              <a:t>처음에 초기 테스트 케이스를 사용하여 프로그램을 실행하는데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이 때 실행되는 </a:t>
            </a:r>
            <a:r>
              <a:rPr lang="en-US" altLang="ko-KR" baseline="0" dirty="0" smtClean="0"/>
              <a:t>path</a:t>
            </a:r>
            <a:r>
              <a:rPr lang="ko-KR" altLang="en-US" baseline="0" dirty="0" smtClean="0"/>
              <a:t> 수식들을 기록합니다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프로그램 실행이 끝나면 기록했던 수식에 변경을 가하고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변경 된 수식을 만족하는 테스트 케이스를 생성해냅니다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이제 이 테스트로 다시 프로그램 실행하고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새로운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테스트 케이스를 생성하는 과정을 반복하게 됩니다</a:t>
            </a:r>
            <a:r>
              <a:rPr lang="en-US" altLang="ko-KR" baseline="0" dirty="0" smtClean="0"/>
              <a:t>.</a:t>
            </a:r>
          </a:p>
          <a:p>
            <a:r>
              <a:rPr lang="en-US" altLang="ko-KR" baseline="0" dirty="0" err="1" smtClean="0"/>
              <a:t>Concolic</a:t>
            </a:r>
            <a:r>
              <a:rPr lang="en-US" altLang="ko-KR" baseline="0" dirty="0" smtClean="0"/>
              <a:t> </a:t>
            </a:r>
            <a:r>
              <a:rPr lang="ko-KR" altLang="en-US" baseline="0" dirty="0" err="1" smtClean="0"/>
              <a:t>테스팅</a:t>
            </a:r>
            <a:r>
              <a:rPr lang="ko-KR" altLang="en-US" baseline="0" dirty="0" smtClean="0"/>
              <a:t> 기법을 통해 유일한 </a:t>
            </a:r>
            <a:r>
              <a:rPr lang="en-US" altLang="ko-KR" baseline="0" dirty="0" smtClean="0"/>
              <a:t>path</a:t>
            </a:r>
            <a:r>
              <a:rPr lang="ko-KR" altLang="en-US" baseline="0" dirty="0" smtClean="0"/>
              <a:t>를 탐색하는 테스트들을 생성할 수 있으며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이론적으로는 가능한 모든 </a:t>
            </a:r>
            <a:r>
              <a:rPr lang="en-US" altLang="ko-KR" baseline="0" dirty="0" smtClean="0"/>
              <a:t>path</a:t>
            </a:r>
            <a:r>
              <a:rPr lang="ko-KR" altLang="en-US" baseline="0" dirty="0" smtClean="0"/>
              <a:t>의 탐색이 가능합니다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당연히 랜덤 </a:t>
            </a:r>
            <a:r>
              <a:rPr lang="ko-KR" altLang="en-US" baseline="0" dirty="0" err="1" smtClean="0"/>
              <a:t>테스팅보다</a:t>
            </a:r>
            <a:r>
              <a:rPr lang="ko-KR" altLang="en-US" baseline="0" dirty="0" smtClean="0"/>
              <a:t> 높은 분기 커버리지 달성이 가능합니다</a:t>
            </a:r>
            <a:r>
              <a:rPr lang="en-US" altLang="ko-KR" baseline="0" dirty="0" smtClean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61480-91C5-496C-852C-CF32A7C34FC3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2023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다음은 </a:t>
            </a:r>
            <a:r>
              <a:rPr lang="en-US" altLang="ko-KR" dirty="0" err="1" smtClean="0"/>
              <a:t>concolic</a:t>
            </a:r>
            <a:r>
              <a:rPr lang="en-US" altLang="ko-KR" baseline="0" dirty="0" smtClean="0"/>
              <a:t> </a:t>
            </a:r>
            <a:r>
              <a:rPr lang="ko-KR" altLang="en-US" baseline="0" dirty="0" err="1" smtClean="0"/>
              <a:t>테스팅</a:t>
            </a:r>
            <a:r>
              <a:rPr lang="ko-KR" altLang="en-US" baseline="0" dirty="0" smtClean="0"/>
              <a:t> 예제에 대해 소개하겠습니다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위에 보이는 코드는 대상 코드이고</a:t>
            </a:r>
            <a:r>
              <a:rPr lang="en-US" altLang="ko-KR" baseline="0" dirty="0" smtClean="0"/>
              <a:t>, 6</a:t>
            </a:r>
            <a:r>
              <a:rPr lang="ko-KR" altLang="en-US" baseline="0" dirty="0" smtClean="0"/>
              <a:t>라인의 </a:t>
            </a:r>
            <a:r>
              <a:rPr lang="en-US" altLang="ko-KR" baseline="0" dirty="0" smtClean="0"/>
              <a:t>error </a:t>
            </a:r>
            <a:r>
              <a:rPr lang="ko-KR" altLang="en-US" baseline="0" dirty="0" smtClean="0"/>
              <a:t>구문을 실행하는 테스트 케이스를 </a:t>
            </a:r>
            <a:r>
              <a:rPr lang="en-US" altLang="ko-KR" baseline="0" dirty="0" err="1" smtClean="0"/>
              <a:t>concolic</a:t>
            </a:r>
            <a:r>
              <a:rPr lang="en-US" altLang="ko-KR" baseline="0" dirty="0" smtClean="0"/>
              <a:t> </a:t>
            </a:r>
            <a:r>
              <a:rPr lang="ko-KR" altLang="en-US" baseline="0" dirty="0" err="1" smtClean="0"/>
              <a:t>테스팅을</a:t>
            </a:r>
            <a:r>
              <a:rPr lang="ko-KR" altLang="en-US" baseline="0" dirty="0" smtClean="0"/>
              <a:t> 통해 만들어보도록 하겠습니다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여기서 </a:t>
            </a:r>
            <a:r>
              <a:rPr lang="en-US" altLang="ko-KR" baseline="0" dirty="0" smtClean="0"/>
              <a:t>a, b, c</a:t>
            </a:r>
            <a:r>
              <a:rPr lang="ko-KR" altLang="en-US" baseline="0" dirty="0" smtClean="0"/>
              <a:t>에 부여되는 값을 테스트 케이스라고 보시면 되겠습니다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아래 그래프는 대상 코드에 대한 분기 그래프입니다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이제 </a:t>
            </a:r>
            <a:r>
              <a:rPr lang="en-US" altLang="ko-KR" baseline="0" dirty="0" err="1" smtClean="0"/>
              <a:t>concolic</a:t>
            </a:r>
            <a:r>
              <a:rPr lang="en-US" altLang="ko-KR" baseline="0" dirty="0" smtClean="0"/>
              <a:t> </a:t>
            </a:r>
            <a:r>
              <a:rPr lang="ko-KR" altLang="en-US" baseline="0" dirty="0" err="1" smtClean="0"/>
              <a:t>테스팅을</a:t>
            </a:r>
            <a:r>
              <a:rPr lang="ko-KR" altLang="en-US" baseline="0" dirty="0" smtClean="0"/>
              <a:t> 수행하면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먼저 임의의 초기 테스트로 대상 프로그램을 실행합니다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여기서는 </a:t>
            </a:r>
            <a:r>
              <a:rPr lang="en-US" altLang="ko-KR" baseline="0" dirty="0" smtClean="0"/>
              <a:t>a=0,b=0,c=0</a:t>
            </a:r>
            <a:r>
              <a:rPr lang="ko-KR" altLang="en-US" baseline="0" dirty="0" smtClean="0"/>
              <a:t>이 초기 테스트 케이스로 사용되었습니다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그래서 이 테스트를 실행하면 대상 코드의 </a:t>
            </a:r>
            <a:r>
              <a:rPr lang="en-US" altLang="ko-KR" baseline="0" dirty="0" smtClean="0"/>
              <a:t>3</a:t>
            </a:r>
            <a:r>
              <a:rPr lang="ko-KR" altLang="en-US" baseline="0" dirty="0" smtClean="0"/>
              <a:t>라인을 실행하게 되고</a:t>
            </a:r>
            <a:r>
              <a:rPr lang="en-US" altLang="ko-KR" baseline="0" dirty="0" smtClean="0"/>
              <a:t>, a!=1 </a:t>
            </a:r>
            <a:r>
              <a:rPr lang="ko-KR" altLang="en-US" baseline="0" dirty="0" smtClean="0"/>
              <a:t>분기를 타고 종료됩니다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이 실행된 조건은 </a:t>
            </a:r>
            <a:r>
              <a:rPr lang="en-US" altLang="ko-KR" baseline="0" dirty="0" smtClean="0"/>
              <a:t>symbolic path formula</a:t>
            </a:r>
            <a:r>
              <a:rPr lang="ko-KR" altLang="en-US" baseline="0" dirty="0" smtClean="0"/>
              <a:t>에 기록됩니다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이 후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기록한 </a:t>
            </a:r>
            <a:r>
              <a:rPr lang="en-US" altLang="ko-KR" baseline="0" dirty="0" smtClean="0"/>
              <a:t>symbolic path formula</a:t>
            </a:r>
            <a:r>
              <a:rPr lang="ko-KR" altLang="en-US" baseline="0" dirty="0" smtClean="0"/>
              <a:t>에 </a:t>
            </a:r>
            <a:r>
              <a:rPr lang="en-US" altLang="ko-KR" baseline="0" dirty="0" smtClean="0"/>
              <a:t>negation</a:t>
            </a:r>
            <a:r>
              <a:rPr lang="ko-KR" altLang="en-US" baseline="0" dirty="0" smtClean="0"/>
              <a:t>을 취해서 새로운 </a:t>
            </a:r>
            <a:r>
              <a:rPr lang="en-US" altLang="ko-KR" baseline="0" dirty="0" smtClean="0"/>
              <a:t>path</a:t>
            </a:r>
            <a:r>
              <a:rPr lang="ko-KR" altLang="en-US" baseline="0" dirty="0" smtClean="0"/>
              <a:t>에 대한 수식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즉 </a:t>
            </a:r>
            <a:r>
              <a:rPr lang="en-US" altLang="ko-KR" baseline="0" dirty="0" smtClean="0"/>
              <a:t>next symbolic  path </a:t>
            </a:r>
            <a:r>
              <a:rPr lang="en-US" altLang="ko-KR" baseline="0" dirty="0" err="1" smtClean="0"/>
              <a:t>formul</a:t>
            </a:r>
            <a:r>
              <a:rPr lang="ko-KR" altLang="en-US" baseline="0" dirty="0" smtClean="0"/>
              <a:t>를 만들어냅니다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다음으로 이 </a:t>
            </a:r>
            <a:r>
              <a:rPr lang="en-US" altLang="ko-KR" baseline="0" dirty="0" smtClean="0"/>
              <a:t>next symbolic path </a:t>
            </a:r>
            <a:r>
              <a:rPr lang="en-US" altLang="ko-KR" baseline="0" dirty="0" err="1" smtClean="0"/>
              <a:t>formul</a:t>
            </a:r>
            <a:r>
              <a:rPr lang="ko-KR" altLang="en-US" baseline="0" dirty="0" smtClean="0"/>
              <a:t>를 만족하는 테스트 </a:t>
            </a:r>
            <a:r>
              <a:rPr lang="en-US" altLang="ko-KR" baseline="0" dirty="0" smtClean="0"/>
              <a:t>a=1,b=0,c=0</a:t>
            </a:r>
            <a:r>
              <a:rPr lang="ko-KR" altLang="en-US" baseline="0" dirty="0" smtClean="0"/>
              <a:t>를 생성하고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이 테스트로 대상 프로그램을 실행합니다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그러면 이번에는 </a:t>
            </a:r>
            <a:r>
              <a:rPr lang="en-US" altLang="ko-KR" baseline="0" dirty="0" smtClean="0"/>
              <a:t>a==1 &amp;&amp; b!=2 </a:t>
            </a:r>
            <a:r>
              <a:rPr lang="ko-KR" altLang="en-US" baseline="0" dirty="0" smtClean="0"/>
              <a:t>이다 라는 분기를 타게 되고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이 조건은 역시 </a:t>
            </a:r>
            <a:r>
              <a:rPr lang="en-US" altLang="ko-KR" baseline="0" dirty="0" smtClean="0"/>
              <a:t>symbolic path </a:t>
            </a:r>
            <a:r>
              <a:rPr lang="en-US" altLang="ko-KR" baseline="0" dirty="0" err="1" smtClean="0"/>
              <a:t>formul</a:t>
            </a:r>
            <a:r>
              <a:rPr lang="ko-KR" altLang="en-US" baseline="0" dirty="0" smtClean="0"/>
              <a:t>에 기록됩니다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아까와 마찬가지로 </a:t>
            </a:r>
            <a:r>
              <a:rPr lang="en-US" altLang="ko-KR" baseline="0" dirty="0" smtClean="0"/>
              <a:t>symbolic path </a:t>
            </a:r>
            <a:r>
              <a:rPr lang="en-US" altLang="ko-KR" baseline="0" dirty="0" err="1" smtClean="0"/>
              <a:t>formul</a:t>
            </a:r>
            <a:r>
              <a:rPr lang="ko-KR" altLang="en-US" baseline="0" dirty="0" smtClean="0"/>
              <a:t>의 마지막 조건에 </a:t>
            </a:r>
            <a:r>
              <a:rPr lang="en-US" altLang="ko-KR" baseline="0" dirty="0" smtClean="0"/>
              <a:t>negation</a:t>
            </a:r>
            <a:r>
              <a:rPr lang="ko-KR" altLang="en-US" baseline="0" dirty="0" smtClean="0"/>
              <a:t>을 취해서 아직 탐색하지 않은 </a:t>
            </a:r>
            <a:r>
              <a:rPr lang="en-US" altLang="ko-KR" baseline="0" dirty="0" smtClean="0"/>
              <a:t>path</a:t>
            </a:r>
            <a:r>
              <a:rPr lang="ko-KR" altLang="en-US" baseline="0" dirty="0" smtClean="0"/>
              <a:t>에 대한 수식</a:t>
            </a:r>
            <a:r>
              <a:rPr lang="en-US" altLang="ko-KR" baseline="0" dirty="0" smtClean="0"/>
              <a:t>, next symbolic path </a:t>
            </a:r>
            <a:r>
              <a:rPr lang="en-US" altLang="ko-KR" baseline="0" dirty="0" err="1" smtClean="0"/>
              <a:t>formul</a:t>
            </a:r>
            <a:r>
              <a:rPr lang="ko-KR" altLang="en-US" baseline="0" dirty="0" smtClean="0"/>
              <a:t>를 만들어냅니다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이 </a:t>
            </a:r>
            <a:r>
              <a:rPr lang="en-US" altLang="ko-KR" baseline="0" dirty="0" err="1" smtClean="0"/>
              <a:t>formul</a:t>
            </a:r>
            <a:r>
              <a:rPr lang="ko-KR" altLang="en-US" baseline="0" dirty="0" smtClean="0"/>
              <a:t>를 만족하는 테스트 </a:t>
            </a:r>
            <a:r>
              <a:rPr lang="en-US" altLang="ko-KR" baseline="0" dirty="0" smtClean="0"/>
              <a:t>1,2,0</a:t>
            </a:r>
            <a:r>
              <a:rPr lang="ko-KR" altLang="en-US" baseline="0" dirty="0" smtClean="0"/>
              <a:t>을 생성하고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아까와 마찬가지로 프로그램 실행하고 </a:t>
            </a:r>
            <a:r>
              <a:rPr lang="en-US" altLang="ko-KR" baseline="0" dirty="0" smtClean="0"/>
              <a:t>next symbolic path formula</a:t>
            </a:r>
            <a:r>
              <a:rPr lang="ko-KR" altLang="en-US" baseline="0" dirty="0" smtClean="0"/>
              <a:t>를 만들고 이를 만족하는</a:t>
            </a:r>
            <a:endParaRPr lang="en-US" altLang="ko-KR" baseline="0" dirty="0" smtClean="0"/>
          </a:p>
          <a:p>
            <a:r>
              <a:rPr lang="ko-KR" altLang="en-US" baseline="0" dirty="0" smtClean="0"/>
              <a:t>테스트를 구하면 최종적으로 </a:t>
            </a:r>
            <a:r>
              <a:rPr lang="en-US" altLang="ko-KR" baseline="0" dirty="0" smtClean="0"/>
              <a:t>6</a:t>
            </a:r>
            <a:r>
              <a:rPr lang="ko-KR" altLang="en-US" baseline="0" dirty="0" smtClean="0"/>
              <a:t>라인의 </a:t>
            </a:r>
            <a:r>
              <a:rPr lang="en-US" altLang="ko-KR" baseline="0" dirty="0" smtClean="0"/>
              <a:t>error</a:t>
            </a:r>
            <a:r>
              <a:rPr lang="ko-KR" altLang="en-US" baseline="0" dirty="0" smtClean="0"/>
              <a:t>구문을 실행하는 테스트 </a:t>
            </a:r>
            <a:r>
              <a:rPr lang="en-US" altLang="ko-KR" baseline="0" dirty="0" smtClean="0"/>
              <a:t>a=1,b=2,c=5</a:t>
            </a:r>
            <a:r>
              <a:rPr lang="ko-KR" altLang="en-US" baseline="0" dirty="0" smtClean="0"/>
              <a:t>를 만들 수가 있습니다</a:t>
            </a:r>
            <a:r>
              <a:rPr lang="en-US" altLang="ko-KR" baseline="0" dirty="0" smtClean="0"/>
              <a:t>.</a:t>
            </a:r>
          </a:p>
          <a:p>
            <a:endParaRPr lang="en-US" altLang="ko-KR" baseline="0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Key theme: </a:t>
            </a:r>
            <a:r>
              <a:rPr lang="ko-KR" altLang="en-US" dirty="0" smtClean="0"/>
              <a:t>예제 수행 과정 소개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err="1" smtClean="0"/>
              <a:t>Concolic</a:t>
            </a:r>
            <a:r>
              <a:rPr lang="en-US" altLang="ko-KR" baseline="0" dirty="0" smtClean="0"/>
              <a:t> </a:t>
            </a:r>
            <a:r>
              <a:rPr lang="ko-KR" altLang="en-US" baseline="0" dirty="0" err="1" smtClean="0"/>
              <a:t>테스팅을</a:t>
            </a:r>
            <a:r>
              <a:rPr lang="ko-KR" altLang="en-US" baseline="0" dirty="0" smtClean="0"/>
              <a:t> 사용해서 </a:t>
            </a:r>
            <a:r>
              <a:rPr lang="en-US" altLang="ko-KR" dirty="0" smtClean="0"/>
              <a:t>Error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구문을 실행하는 테스트 케이스를 어떻게 생성하는지 보여드리도록 하겠습니다</a:t>
            </a:r>
            <a:r>
              <a:rPr lang="en-US" altLang="ko-KR" baseline="0" dirty="0" smtClean="0"/>
              <a:t>.</a:t>
            </a:r>
          </a:p>
          <a:p>
            <a:endParaRPr lang="en-US" altLang="ko-KR" baseline="0" dirty="0" smtClean="0"/>
          </a:p>
          <a:p>
            <a:r>
              <a:rPr lang="ko-KR" altLang="en-US" baseline="0" dirty="0" smtClean="0"/>
              <a:t>위에 있는 것은 소스 코드이고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아래 그래프는 소스 코드의 분기 그래프입니다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소스에 나와있는 것처럼 분기는 처음에 </a:t>
            </a:r>
            <a:r>
              <a:rPr lang="en-US" altLang="ko-KR" baseline="0" dirty="0" smtClean="0"/>
              <a:t>a</a:t>
            </a:r>
            <a:r>
              <a:rPr lang="ko-KR" altLang="en-US" baseline="0" dirty="0" smtClean="0"/>
              <a:t>가 </a:t>
            </a:r>
            <a:r>
              <a:rPr lang="en-US" altLang="ko-KR" baseline="0" dirty="0" smtClean="0"/>
              <a:t>1</a:t>
            </a:r>
            <a:r>
              <a:rPr lang="ko-KR" altLang="en-US" baseline="0" dirty="0" smtClean="0"/>
              <a:t>일 때</a:t>
            </a:r>
            <a:r>
              <a:rPr lang="en-US" altLang="ko-KR" baseline="0" dirty="0" smtClean="0"/>
              <a:t>, 1</a:t>
            </a:r>
            <a:r>
              <a:rPr lang="ko-KR" altLang="en-US" baseline="0" dirty="0" smtClean="0"/>
              <a:t>이 아닐 때로 나뉘고</a:t>
            </a:r>
            <a:r>
              <a:rPr lang="en-US" altLang="ko-KR" baseline="0" dirty="0" smtClean="0"/>
              <a:t>, b</a:t>
            </a:r>
            <a:r>
              <a:rPr lang="ko-KR" altLang="en-US" baseline="0" dirty="0" smtClean="0"/>
              <a:t>가 </a:t>
            </a:r>
            <a:r>
              <a:rPr lang="en-US" altLang="ko-KR" baseline="0" dirty="0" smtClean="0"/>
              <a:t>1</a:t>
            </a:r>
            <a:r>
              <a:rPr lang="ko-KR" altLang="en-US" baseline="0" dirty="0" smtClean="0"/>
              <a:t>일 때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아닐 때</a:t>
            </a:r>
            <a:r>
              <a:rPr lang="en-US" altLang="ko-KR" baseline="0" dirty="0" smtClean="0"/>
              <a:t>, c</a:t>
            </a:r>
            <a:r>
              <a:rPr lang="ko-KR" altLang="en-US" baseline="0" dirty="0" smtClean="0"/>
              <a:t>가 </a:t>
            </a:r>
            <a:r>
              <a:rPr lang="en-US" altLang="ko-KR" baseline="0" dirty="0" smtClean="0"/>
              <a:t>~</a:t>
            </a:r>
            <a:r>
              <a:rPr lang="ko-KR" altLang="en-US" baseline="0" dirty="0" smtClean="0"/>
              <a:t>일 때 아닐 때로 나뉘어집니다</a:t>
            </a:r>
            <a:r>
              <a:rPr lang="en-US" altLang="ko-KR" baseline="0" dirty="0" smtClean="0"/>
              <a:t>.</a:t>
            </a:r>
          </a:p>
          <a:p>
            <a:endParaRPr lang="en-US" altLang="ko-KR" baseline="0" dirty="0" smtClean="0"/>
          </a:p>
          <a:p>
            <a:r>
              <a:rPr lang="ko-KR" altLang="en-US" baseline="0" dirty="0" smtClean="0"/>
              <a:t>앞에서 </a:t>
            </a:r>
            <a:r>
              <a:rPr lang="ko-KR" altLang="en-US" baseline="0" dirty="0" err="1" smtClean="0"/>
              <a:t>말씀드린</a:t>
            </a:r>
            <a:r>
              <a:rPr lang="ko-KR" altLang="en-US" baseline="0" dirty="0" smtClean="0"/>
              <a:t> 것처럼 </a:t>
            </a:r>
            <a:r>
              <a:rPr lang="en-US" altLang="ko-KR" baseline="0" dirty="0" smtClean="0"/>
              <a:t>Error </a:t>
            </a:r>
            <a:r>
              <a:rPr lang="ko-KR" altLang="en-US" baseline="0" dirty="0" smtClean="0"/>
              <a:t>구문을 실행하기 이해서는</a:t>
            </a:r>
            <a:endParaRPr lang="en-US" altLang="ko-KR" baseline="0" dirty="0" smtClean="0"/>
          </a:p>
          <a:p>
            <a:r>
              <a:rPr lang="en-US" altLang="ko-KR" baseline="0" dirty="0" smtClean="0"/>
              <a:t>a</a:t>
            </a:r>
            <a:r>
              <a:rPr lang="ko-KR" altLang="en-US" baseline="0" dirty="0" smtClean="0"/>
              <a:t>는 </a:t>
            </a:r>
            <a:r>
              <a:rPr lang="en-US" altLang="ko-KR" baseline="0" dirty="0" smtClean="0"/>
              <a:t>1, b</a:t>
            </a:r>
            <a:r>
              <a:rPr lang="ko-KR" altLang="en-US" baseline="0" dirty="0" smtClean="0"/>
              <a:t>는 </a:t>
            </a:r>
            <a:r>
              <a:rPr lang="en-US" altLang="ko-KR" baseline="0" dirty="0" smtClean="0"/>
              <a:t>2, </a:t>
            </a:r>
            <a:r>
              <a:rPr lang="ko-KR" altLang="en-US" baseline="0" dirty="0" smtClean="0"/>
              <a:t>그리고 </a:t>
            </a:r>
            <a:r>
              <a:rPr lang="en-US" altLang="ko-KR" baseline="0" dirty="0" smtClean="0"/>
              <a:t>c</a:t>
            </a:r>
            <a:r>
              <a:rPr lang="ko-KR" altLang="en-US" baseline="0" dirty="0" smtClean="0"/>
              <a:t>는 </a:t>
            </a:r>
            <a:r>
              <a:rPr lang="en-US" altLang="ko-KR" baseline="0" dirty="0" smtClean="0"/>
              <a:t>3*</a:t>
            </a:r>
            <a:r>
              <a:rPr lang="en-US" altLang="ko-KR" baseline="0" dirty="0" err="1" smtClean="0"/>
              <a:t>a+b</a:t>
            </a:r>
            <a:r>
              <a:rPr lang="ko-KR" altLang="en-US" baseline="0" dirty="0" smtClean="0"/>
              <a:t>를 만족하는 테스트 케이스를 </a:t>
            </a:r>
            <a:r>
              <a:rPr lang="ko-KR" altLang="en-US" baseline="0" dirty="0" err="1" smtClean="0"/>
              <a:t>생성해야하는데</a:t>
            </a:r>
            <a:r>
              <a:rPr lang="ko-KR" altLang="en-US" baseline="0" dirty="0" smtClean="0"/>
              <a:t> 랜덤 </a:t>
            </a:r>
            <a:r>
              <a:rPr lang="ko-KR" altLang="en-US" baseline="0" dirty="0" err="1" smtClean="0"/>
              <a:t>테스팅을</a:t>
            </a:r>
            <a:r>
              <a:rPr lang="ko-KR" altLang="en-US" baseline="0" dirty="0" smtClean="0"/>
              <a:t> 사용해 </a:t>
            </a:r>
            <a:r>
              <a:rPr lang="ko-KR" altLang="en-US" baseline="0" dirty="0" err="1" smtClean="0"/>
              <a:t>만들어기란</a:t>
            </a:r>
            <a:r>
              <a:rPr lang="ko-KR" altLang="en-US" baseline="0" dirty="0" smtClean="0"/>
              <a:t> 거의 불가능에 가깝습니다</a:t>
            </a:r>
            <a:r>
              <a:rPr lang="en-US" altLang="ko-KR" baseline="0" dirty="0" smtClean="0"/>
              <a:t>.</a:t>
            </a:r>
          </a:p>
          <a:p>
            <a:endParaRPr lang="en-US" altLang="ko-KR" baseline="0" dirty="0" smtClean="0"/>
          </a:p>
          <a:p>
            <a:r>
              <a:rPr lang="ko-KR" altLang="en-US" baseline="0" dirty="0" smtClean="0"/>
              <a:t>그러면 </a:t>
            </a:r>
            <a:r>
              <a:rPr lang="en-US" altLang="ko-KR" baseline="0" dirty="0" err="1" smtClean="0"/>
              <a:t>Concolic</a:t>
            </a:r>
            <a:r>
              <a:rPr lang="en-US" altLang="ko-KR" baseline="0" dirty="0" smtClean="0"/>
              <a:t> </a:t>
            </a:r>
            <a:r>
              <a:rPr lang="ko-KR" altLang="en-US" baseline="0" dirty="0" err="1" smtClean="0"/>
              <a:t>테스팅</a:t>
            </a:r>
            <a:r>
              <a:rPr lang="ko-KR" altLang="en-US" baseline="0" dirty="0" smtClean="0"/>
              <a:t> 과정을 보겠습니다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처음에는 임의의 초기 테스트 케이스로 프로그램을 실행하며 여기서는 </a:t>
            </a:r>
            <a:r>
              <a:rPr lang="en-US" altLang="ko-KR" baseline="0" dirty="0" smtClean="0"/>
              <a:t>a=0, b=0, c=0 </a:t>
            </a:r>
            <a:r>
              <a:rPr lang="ko-KR" altLang="en-US" baseline="0" dirty="0" smtClean="0"/>
              <a:t>값이 사용되었습니다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dirty="0" smtClean="0"/>
              <a:t>프로그램을 실행하면 </a:t>
            </a:r>
            <a:r>
              <a:rPr lang="en-US" altLang="ko-KR" dirty="0" smtClean="0"/>
              <a:t>a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1</a:t>
            </a:r>
            <a:r>
              <a:rPr lang="ko-KR" altLang="en-US" dirty="0" smtClean="0"/>
              <a:t>이 </a:t>
            </a:r>
            <a:r>
              <a:rPr lang="ko-KR" altLang="en-US" dirty="0" err="1" smtClean="0"/>
              <a:t>아니다란</a:t>
            </a:r>
            <a:r>
              <a:rPr lang="ko-KR" altLang="en-US" dirty="0" smtClean="0"/>
              <a:t> 분기를 타게 되고 이 수식을 </a:t>
            </a:r>
            <a:r>
              <a:rPr lang="en-US" altLang="ko-KR" dirty="0" smtClean="0"/>
              <a:t>path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수식</a:t>
            </a:r>
            <a:r>
              <a:rPr lang="en-US" altLang="ko-KR" baseline="0" dirty="0" smtClean="0"/>
              <a:t>, symbolic path formula</a:t>
            </a:r>
            <a:r>
              <a:rPr lang="ko-KR" altLang="en-US" baseline="0" dirty="0" smtClean="0"/>
              <a:t>에 기록하게 됩니다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dirty="0" smtClean="0"/>
              <a:t>이후 실행할 라인이 없으므로 프로그램이 종료됩니다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프로그램이 종료되면 기록된 </a:t>
            </a:r>
            <a:r>
              <a:rPr lang="en-US" altLang="ko-KR" dirty="0" smtClean="0"/>
              <a:t>symbolic path formula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마지막 식에 </a:t>
            </a:r>
            <a:r>
              <a:rPr lang="en-US" altLang="ko-KR" baseline="0" dirty="0" err="1" smtClean="0"/>
              <a:t>negatio</a:t>
            </a:r>
            <a:r>
              <a:rPr lang="ko-KR" altLang="en-US" baseline="0" dirty="0" smtClean="0"/>
              <a:t>을 취해서 </a:t>
            </a:r>
            <a:r>
              <a:rPr lang="en-US" altLang="ko-KR" baseline="0" dirty="0" smtClean="0"/>
              <a:t>next </a:t>
            </a:r>
            <a:r>
              <a:rPr lang="en-US" altLang="ko-KR" baseline="0" dirty="0" err="1" smtClean="0"/>
              <a:t>formul</a:t>
            </a:r>
            <a:r>
              <a:rPr lang="ko-KR" altLang="en-US" baseline="0" dirty="0" smtClean="0"/>
              <a:t>를 생성합니다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다음으로 생성한 </a:t>
            </a:r>
            <a:r>
              <a:rPr lang="en-US" altLang="ko-KR" baseline="0" dirty="0" smtClean="0"/>
              <a:t>next </a:t>
            </a:r>
            <a:r>
              <a:rPr lang="en-US" altLang="ko-KR" baseline="0" dirty="0" err="1" smtClean="0"/>
              <a:t>formul</a:t>
            </a:r>
            <a:r>
              <a:rPr lang="ko-KR" altLang="en-US" baseline="0" dirty="0" smtClean="0"/>
              <a:t>를 만족하는 테스트 케이스 </a:t>
            </a:r>
            <a:r>
              <a:rPr lang="en-US" altLang="ko-KR" baseline="0" dirty="0" smtClean="0"/>
              <a:t>a=1,b=0,c=0</a:t>
            </a:r>
            <a:r>
              <a:rPr lang="ko-KR" altLang="en-US" baseline="0" dirty="0" smtClean="0"/>
              <a:t>로 프로그램을 실행합니다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새로운 </a:t>
            </a:r>
            <a:r>
              <a:rPr lang="en-US" altLang="ko-KR" baseline="0" dirty="0" smtClean="0"/>
              <a:t>path</a:t>
            </a:r>
            <a:r>
              <a:rPr lang="ko-KR" altLang="en-US" baseline="0" dirty="0" smtClean="0"/>
              <a:t>를 실행 하는 것을 확인할 수 있습니다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이번에는 </a:t>
            </a:r>
            <a:r>
              <a:rPr lang="en-US" altLang="ko-KR" baseline="0" dirty="0" smtClean="0"/>
              <a:t>a</a:t>
            </a:r>
            <a:r>
              <a:rPr lang="ko-KR" altLang="en-US" baseline="0" dirty="0" smtClean="0"/>
              <a:t>는 </a:t>
            </a:r>
            <a:r>
              <a:rPr lang="en-US" altLang="ko-KR" baseline="0" dirty="0" smtClean="0"/>
              <a:t>1</a:t>
            </a:r>
            <a:r>
              <a:rPr lang="ko-KR" altLang="en-US" baseline="0" dirty="0" smtClean="0"/>
              <a:t>이고 </a:t>
            </a:r>
            <a:r>
              <a:rPr lang="en-US" altLang="ko-KR" baseline="0" dirty="0" smtClean="0"/>
              <a:t>b</a:t>
            </a:r>
            <a:r>
              <a:rPr lang="ko-KR" altLang="en-US" baseline="0" dirty="0" smtClean="0"/>
              <a:t>는 </a:t>
            </a:r>
            <a:r>
              <a:rPr lang="en-US" altLang="ko-KR" baseline="0" dirty="0" smtClean="0"/>
              <a:t>2</a:t>
            </a:r>
            <a:r>
              <a:rPr lang="ko-KR" altLang="en-US" baseline="0" dirty="0" smtClean="0"/>
              <a:t>가 아닌 분기를 타게 됩니다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이 때 기록된 </a:t>
            </a:r>
            <a:r>
              <a:rPr lang="en-US" altLang="ko-KR" baseline="0" dirty="0" smtClean="0"/>
              <a:t>symbolic path formula</a:t>
            </a:r>
            <a:r>
              <a:rPr lang="ko-KR" altLang="en-US" baseline="0" dirty="0" smtClean="0"/>
              <a:t>는 </a:t>
            </a:r>
            <a:r>
              <a:rPr lang="en-US" altLang="ko-KR" baseline="0" dirty="0" smtClean="0"/>
              <a:t>~</a:t>
            </a:r>
            <a:r>
              <a:rPr lang="ko-KR" altLang="en-US" baseline="0" dirty="0" smtClean="0"/>
              <a:t>가 되고</a:t>
            </a:r>
            <a:r>
              <a:rPr lang="en-US" altLang="ko-KR" baseline="0" dirty="0" smtClean="0"/>
              <a:t>, next formula</a:t>
            </a:r>
            <a:r>
              <a:rPr lang="ko-KR" altLang="en-US" baseline="0" dirty="0" smtClean="0"/>
              <a:t>는 이렇게 됩니다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테스트 케이스를 생성하면 </a:t>
            </a:r>
            <a:r>
              <a:rPr lang="en-US" altLang="ko-KR" baseline="0" dirty="0" smtClean="0"/>
              <a:t>~.</a:t>
            </a:r>
          </a:p>
          <a:p>
            <a:endParaRPr lang="en-US" altLang="ko-KR" baseline="0" dirty="0" smtClean="0"/>
          </a:p>
          <a:p>
            <a:r>
              <a:rPr lang="ko-KR" altLang="en-US" baseline="0" dirty="0" smtClean="0"/>
              <a:t>결국 </a:t>
            </a:r>
            <a:r>
              <a:rPr lang="en-US" altLang="ko-KR" baseline="0" dirty="0" smtClean="0"/>
              <a:t>error </a:t>
            </a:r>
            <a:r>
              <a:rPr lang="ko-KR" altLang="en-US" baseline="0" dirty="0" smtClean="0"/>
              <a:t>구문 실행이 가능한 테스트 케이스가 생성 됩니다</a:t>
            </a:r>
            <a:r>
              <a:rPr lang="en-US" altLang="ko-KR" baseline="0" dirty="0" smtClean="0"/>
              <a:t>.</a:t>
            </a:r>
          </a:p>
          <a:p>
            <a:endParaRPr lang="en-US" altLang="ko-KR" baseline="0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61480-91C5-496C-852C-CF32A7C34FC3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6972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baseline="0" dirty="0" smtClean="0"/>
              <a:t>본 논문의 사례 연구에서는</a:t>
            </a:r>
            <a:r>
              <a:rPr lang="en-US" altLang="ko-KR" baseline="0" dirty="0" smtClean="0"/>
              <a:t> </a:t>
            </a:r>
            <a:r>
              <a:rPr lang="ko-KR" altLang="en-US" baseline="0" dirty="0" err="1" smtClean="0"/>
              <a:t>테스팅을</a:t>
            </a:r>
            <a:r>
              <a:rPr lang="ko-KR" altLang="en-US" baseline="0" dirty="0" smtClean="0"/>
              <a:t> 수행하고 달성 못한 분기에 대해서 가이드 라인을 적용하는데</a:t>
            </a:r>
            <a:endParaRPr lang="en-US" altLang="ko-KR" baseline="0" dirty="0" smtClean="0"/>
          </a:p>
          <a:p>
            <a:r>
              <a:rPr lang="ko-KR" altLang="en-US" baseline="0" dirty="0" smtClean="0"/>
              <a:t>이 때 </a:t>
            </a:r>
            <a:r>
              <a:rPr lang="ko-KR" altLang="en-US" baseline="0" dirty="0" err="1" smtClean="0"/>
              <a:t>테스팅을</a:t>
            </a:r>
            <a:r>
              <a:rPr lang="ko-KR" altLang="en-US" baseline="0" dirty="0" smtClean="0"/>
              <a:t> 위한 환경 구축을 할 때 여기서 소개하는 프레임워크를 사용합니다</a:t>
            </a:r>
            <a:r>
              <a:rPr lang="en-US" altLang="ko-KR" baseline="0" dirty="0" smtClean="0"/>
              <a:t>.</a:t>
            </a:r>
          </a:p>
          <a:p>
            <a:endParaRPr lang="en-US" altLang="ko-KR" baseline="0" dirty="0" smtClean="0"/>
          </a:p>
          <a:p>
            <a:r>
              <a:rPr lang="ko-KR" altLang="en-US" baseline="0" dirty="0" smtClean="0"/>
              <a:t>약간 수정</a:t>
            </a:r>
            <a:endParaRPr lang="en-US" altLang="ko-KR" baseline="0" dirty="0" smtClean="0"/>
          </a:p>
          <a:p>
            <a:r>
              <a:rPr lang="ko-KR" altLang="en-US" baseline="0" dirty="0" smtClean="0"/>
              <a:t>논문에서는 함수 단위로 </a:t>
            </a:r>
            <a:r>
              <a:rPr lang="ko-KR" altLang="en-US" baseline="0" dirty="0" err="1" smtClean="0"/>
              <a:t>테스팅을</a:t>
            </a:r>
            <a:r>
              <a:rPr lang="ko-KR" altLang="en-US" baseline="0" dirty="0" smtClean="0"/>
              <a:t> 한 반면 여기서는 </a:t>
            </a:r>
            <a:r>
              <a:rPr lang="ko-KR" altLang="en-US" baseline="0" dirty="0" err="1" smtClean="0"/>
              <a:t>테스크</a:t>
            </a:r>
            <a:r>
              <a:rPr lang="ko-KR" altLang="en-US" baseline="0" dirty="0" smtClean="0"/>
              <a:t> 단위로 </a:t>
            </a:r>
            <a:r>
              <a:rPr lang="ko-KR" altLang="en-US" baseline="0" dirty="0" err="1" smtClean="0"/>
              <a:t>테스팅을</a:t>
            </a:r>
            <a:r>
              <a:rPr lang="ko-KR" altLang="en-US" baseline="0" dirty="0" smtClean="0"/>
              <a:t> 하기때문에 생성하는 드라이버나 </a:t>
            </a:r>
            <a:r>
              <a:rPr lang="ko-KR" altLang="en-US" baseline="0" dirty="0" err="1" smtClean="0"/>
              <a:t>스텁이</a:t>
            </a:r>
            <a:r>
              <a:rPr lang="ko-KR" altLang="en-US" baseline="0" dirty="0" smtClean="0"/>
              <a:t> 다르고</a:t>
            </a:r>
            <a:r>
              <a:rPr lang="en-US" altLang="ko-KR" baseline="0" dirty="0" smtClean="0"/>
              <a:t>,</a:t>
            </a:r>
          </a:p>
          <a:p>
            <a:r>
              <a:rPr lang="ko-KR" altLang="en-US" baseline="0" dirty="0" smtClean="0"/>
              <a:t>인터페이스에서 여러 번 호출하도록 했다는 점도 다름</a:t>
            </a:r>
            <a:endParaRPr lang="en-US" altLang="ko-KR" baseline="0" dirty="0" smtClean="0"/>
          </a:p>
          <a:p>
            <a:endParaRPr lang="en-US" altLang="ko-KR" baseline="0" dirty="0" smtClean="0"/>
          </a:p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61480-91C5-496C-852C-CF32A7C34FC3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89317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자동 생성 된 테스트 드라이버의 구성요소에 대해 </a:t>
            </a:r>
            <a:r>
              <a:rPr lang="ko-KR" altLang="en-US" dirty="0" err="1" smtClean="0"/>
              <a:t>설명드리겠습니다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테스트드라이버는 </a:t>
            </a:r>
            <a:r>
              <a:rPr lang="ko-KR" altLang="en-US" dirty="0" err="1" smtClean="0"/>
              <a:t>심볼릭</a:t>
            </a:r>
            <a:r>
              <a:rPr lang="ko-KR" altLang="en-US" dirty="0" smtClean="0"/>
              <a:t> 선언을 하고 인터페이스를 호출하는 구조로 생성되었습니다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err="1" smtClean="0"/>
              <a:t>심볼릭</a:t>
            </a:r>
            <a:r>
              <a:rPr lang="ko-KR" altLang="en-US" dirty="0" smtClean="0"/>
              <a:t> 선언 구문은</a:t>
            </a:r>
            <a:r>
              <a:rPr lang="ko-KR" altLang="en-US" baseline="0" dirty="0" smtClean="0"/>
              <a:t> 인터페이스와 그 하위함수에서 사용되는 모든 전역 변수를 </a:t>
            </a:r>
            <a:r>
              <a:rPr lang="ko-KR" altLang="en-US" baseline="0" dirty="0" err="1" smtClean="0"/>
              <a:t>입력값으로</a:t>
            </a:r>
            <a:r>
              <a:rPr lang="ko-KR" altLang="en-US" baseline="0" dirty="0" smtClean="0"/>
              <a:t> 보고 </a:t>
            </a:r>
            <a:r>
              <a:rPr lang="ko-KR" altLang="en-US" baseline="0" dirty="0" err="1" smtClean="0"/>
              <a:t>심볼릭</a:t>
            </a:r>
            <a:r>
              <a:rPr lang="ko-KR" altLang="en-US" baseline="0" dirty="0" smtClean="0"/>
              <a:t> 선언했습니다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추가로 인터페이스가 </a:t>
            </a:r>
            <a:r>
              <a:rPr lang="ko-KR" altLang="en-US" baseline="0" dirty="0" err="1" smtClean="0"/>
              <a:t>파라미터를</a:t>
            </a:r>
            <a:r>
              <a:rPr lang="ko-KR" altLang="en-US" baseline="0" dirty="0" smtClean="0"/>
              <a:t> 가지면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인터페이스의 인자로 넘길 변수 역시 </a:t>
            </a:r>
            <a:r>
              <a:rPr lang="ko-KR" altLang="en-US" baseline="0" dirty="0" err="1" smtClean="0"/>
              <a:t>심볼릭</a:t>
            </a:r>
            <a:r>
              <a:rPr lang="ko-KR" altLang="en-US" baseline="0" dirty="0" smtClean="0"/>
              <a:t> 선언 처리했습니다</a:t>
            </a:r>
            <a:r>
              <a:rPr lang="en-US" altLang="ko-KR" baseline="0" dirty="0" smtClean="0"/>
              <a:t>.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이후에 </a:t>
            </a:r>
            <a:r>
              <a:rPr lang="en-US" altLang="ko-KR" dirty="0" smtClean="0"/>
              <a:t>A</a:t>
            </a:r>
            <a:r>
              <a:rPr lang="ko-KR" altLang="en-US" dirty="0" smtClean="0"/>
              <a:t>모듈은 </a:t>
            </a:r>
            <a:r>
              <a:rPr lang="ko-KR" altLang="en-US" dirty="0" err="1" smtClean="0"/>
              <a:t>심볼릭</a:t>
            </a:r>
            <a:r>
              <a:rPr lang="ko-KR" altLang="en-US" dirty="0" smtClean="0"/>
              <a:t> 선언 구문과 인터페이스 호출 구문을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회 반복하고</a:t>
            </a:r>
            <a:endParaRPr lang="en-US" altLang="ko-KR" dirty="0" smtClean="0"/>
          </a:p>
          <a:p>
            <a:r>
              <a:rPr lang="en-US" altLang="ko-KR" dirty="0" smtClean="0"/>
              <a:t>B</a:t>
            </a:r>
            <a:r>
              <a:rPr lang="ko-KR" altLang="en-US" dirty="0" smtClean="0"/>
              <a:t>모듈은 </a:t>
            </a:r>
            <a:r>
              <a:rPr lang="en-US" altLang="ko-KR" dirty="0" smtClean="0"/>
              <a:t>5</a:t>
            </a:r>
            <a:r>
              <a:rPr lang="ko-KR" altLang="en-US" dirty="0" smtClean="0"/>
              <a:t>회반복하도록</a:t>
            </a:r>
            <a:r>
              <a:rPr lang="ko-KR" altLang="en-US" baseline="0" dirty="0" smtClean="0"/>
              <a:t> 설정했는데</a:t>
            </a:r>
            <a:endParaRPr lang="en-US" altLang="ko-KR" baseline="0" dirty="0" smtClean="0"/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B</a:t>
            </a:r>
            <a:r>
              <a:rPr lang="ko-KR" altLang="en-US" baseline="0" dirty="0" smtClean="0"/>
              <a:t>모듈은 </a:t>
            </a:r>
            <a:r>
              <a:rPr lang="en-US" altLang="ko-KR" baseline="0" dirty="0" smtClean="0"/>
              <a:t>A</a:t>
            </a:r>
            <a:r>
              <a:rPr lang="ko-KR" altLang="en-US" baseline="0" dirty="0" smtClean="0"/>
              <a:t>모듈과 달리 함수 내부에 </a:t>
            </a:r>
            <a:r>
              <a:rPr lang="en-US" altLang="ko-KR" baseline="0" dirty="0" smtClean="0"/>
              <a:t>local static </a:t>
            </a:r>
            <a:r>
              <a:rPr lang="ko-KR" altLang="en-US" baseline="0" dirty="0" smtClean="0"/>
              <a:t>변수가 사용되며 함수 </a:t>
            </a:r>
            <a:r>
              <a:rPr lang="ko-KR" altLang="en-US" baseline="0" dirty="0" err="1" smtClean="0"/>
              <a:t>호출횟수에</a:t>
            </a:r>
            <a:r>
              <a:rPr lang="ko-KR" altLang="en-US" baseline="0" dirty="0" smtClean="0"/>
              <a:t> 따라 다른 </a:t>
            </a:r>
            <a:r>
              <a:rPr lang="ko-KR" altLang="en-US" baseline="0" dirty="0" err="1" smtClean="0"/>
              <a:t>상태값을</a:t>
            </a:r>
            <a:r>
              <a:rPr lang="ko-KR" altLang="en-US" baseline="0" dirty="0" smtClean="0"/>
              <a:t> 저장하고있기 때문입니다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따라서 함수를 </a:t>
            </a:r>
            <a:r>
              <a:rPr lang="en-US" altLang="ko-KR" baseline="0" dirty="0" smtClean="0"/>
              <a:t>1</a:t>
            </a:r>
            <a:r>
              <a:rPr lang="ko-KR" altLang="en-US" baseline="0" dirty="0" smtClean="0"/>
              <a:t>회 호출하는 것만으로는 달성이 불가능한 분기가 존재합니다</a:t>
            </a:r>
            <a:r>
              <a:rPr lang="en-US" altLang="ko-KR" baseline="0" dirty="0" smtClean="0"/>
              <a:t>.</a:t>
            </a:r>
          </a:p>
          <a:p>
            <a:endParaRPr lang="en-US" altLang="ko-KR" baseline="0" dirty="0" smtClean="0"/>
          </a:p>
          <a:p>
            <a:r>
              <a:rPr lang="ko-KR" altLang="en-US" baseline="0" dirty="0" smtClean="0"/>
              <a:t>예제 코드에서 보시는 것처럼 </a:t>
            </a:r>
            <a:r>
              <a:rPr lang="en-US" altLang="ko-KR" baseline="0" dirty="0" smtClean="0"/>
              <a:t>4</a:t>
            </a:r>
            <a:r>
              <a:rPr lang="ko-KR" altLang="en-US" baseline="0" dirty="0" err="1" smtClean="0"/>
              <a:t>번라인은</a:t>
            </a:r>
            <a:r>
              <a:rPr lang="ko-KR" altLang="en-US" baseline="0" dirty="0" smtClean="0"/>
              <a:t> </a:t>
            </a:r>
            <a:r>
              <a:rPr lang="en-US" altLang="ko-KR" baseline="0" dirty="0" smtClean="0"/>
              <a:t>f</a:t>
            </a:r>
            <a:r>
              <a:rPr lang="ko-KR" altLang="en-US" baseline="0" dirty="0" smtClean="0"/>
              <a:t>를 한번 호출하는 것만으로도 실행이 가능하지만</a:t>
            </a:r>
            <a:endParaRPr lang="en-US" altLang="ko-KR" baseline="0" dirty="0" smtClean="0"/>
          </a:p>
          <a:p>
            <a:r>
              <a:rPr lang="en-US" altLang="ko-KR" baseline="0" dirty="0" smtClean="0"/>
              <a:t>5, 6</a:t>
            </a:r>
            <a:r>
              <a:rPr lang="ko-KR" altLang="en-US" baseline="0" dirty="0" smtClean="0"/>
              <a:t>라인은 각각 </a:t>
            </a:r>
            <a:r>
              <a:rPr lang="en-US" altLang="ko-KR" baseline="0" dirty="0" smtClean="0"/>
              <a:t>f</a:t>
            </a:r>
            <a:r>
              <a:rPr lang="ko-KR" altLang="en-US" baseline="0" dirty="0" smtClean="0"/>
              <a:t>를 </a:t>
            </a:r>
            <a:r>
              <a:rPr lang="en-US" altLang="ko-KR" baseline="0" dirty="0" smtClean="0"/>
              <a:t>2</a:t>
            </a:r>
            <a:r>
              <a:rPr lang="ko-KR" altLang="en-US" baseline="0" dirty="0" smtClean="0"/>
              <a:t>번 </a:t>
            </a:r>
            <a:r>
              <a:rPr lang="en-US" altLang="ko-KR" baseline="0" dirty="0" smtClean="0"/>
              <a:t>3</a:t>
            </a:r>
            <a:r>
              <a:rPr lang="ko-KR" altLang="en-US" baseline="0" dirty="0" smtClean="0"/>
              <a:t>번 호출해야 달성이 가능한 분기입니다</a:t>
            </a:r>
            <a:r>
              <a:rPr lang="en-US" altLang="ko-KR" baseline="0" dirty="0" smtClean="0"/>
              <a:t>.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61480-91C5-496C-852C-CF32A7C34FC3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6840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9A17882-319C-4651-A896-FAE2CBD7CF61}" type="datetime1">
              <a:rPr lang="ko-KR" altLang="en-US" smtClean="0"/>
              <a:t>2018-06-26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altLang="ko-KR" smtClean="0"/>
              <a:t>Improving Applicability and User Interface of a concolic testing tool CROWN</a:t>
            </a:r>
            <a:endParaRPr lang="ko-KR" alt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575830B-433B-47C4-9723-41723E8ADD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7845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847F-0882-4C0C-9D91-C17534BCD79E}" type="datetime1">
              <a:rPr lang="ko-KR" altLang="en-US" smtClean="0"/>
              <a:t>2018-06-26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Improving Applicability and User Interface of a concolic testing tool CROWN</a:t>
            </a:r>
            <a:endParaRPr lang="ko-KR" alt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575830B-433B-47C4-9723-41723E8ADD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2003445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847F-0882-4C0C-9D91-C17534BCD79E}" type="datetime1">
              <a:rPr lang="ko-KR" altLang="en-US" smtClean="0"/>
              <a:t>2018-06-26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Improving Applicability and User Interface of a concolic testing tool CROWN</a:t>
            </a:r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575830B-433B-47C4-9723-41723E8ADD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0217748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847F-0882-4C0C-9D91-C17534BCD79E}" type="datetime1">
              <a:rPr lang="ko-KR" altLang="en-US" smtClean="0"/>
              <a:t>2018-06-26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Improving Applicability and User Interface of a concolic testing tool CROWN</a:t>
            </a:r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575830B-433B-47C4-9723-41723E8ADD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2263436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847F-0882-4C0C-9D91-C17534BCD79E}" type="datetime1">
              <a:rPr lang="ko-KR" altLang="en-US" smtClean="0"/>
              <a:t>2018-06-26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Improving Applicability and User Interface of a concolic testing tool CROWN</a:t>
            </a:r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575830B-433B-47C4-9723-41723E8ADD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5112734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847F-0882-4C0C-9D91-C17534BCD79E}" type="datetime1">
              <a:rPr lang="ko-KR" altLang="en-US" smtClean="0"/>
              <a:t>2018-06-26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Improving Applicability and User Interface of a concolic testing tool CROWN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575830B-433B-47C4-9723-41723E8ADD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6670702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그림 열 3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847F-0882-4C0C-9D91-C17534BCD79E}" type="datetime1">
              <a:rPr lang="ko-KR" altLang="en-US" smtClean="0"/>
              <a:t>2018-06-26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Improving Applicability and User Interface of a concolic testing tool CROWN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575830B-433B-47C4-9723-41723E8ADD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3864139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CA2AE4D3-2054-4320-AE69-3AFDFFCAEC34}" type="datetime1">
              <a:rPr lang="ko-KR" altLang="en-US" smtClean="0"/>
              <a:t>2018-06-26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r>
              <a:rPr lang="en-US" altLang="ko-KR" smtClean="0"/>
              <a:t>Improving Applicability and User Interface of a concolic testing tool CROWN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575830B-433B-47C4-9723-41723E8ADD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41047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8589A-0C08-48B1-B845-720C3301BB64}" type="datetime1">
              <a:rPr lang="ko-KR" altLang="en-US" smtClean="0"/>
              <a:t>2018-06-26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r>
              <a:rPr lang="en-US" altLang="ko-KR" smtClean="0"/>
              <a:t>Improving Applicability and User Interface of a concolic testing tool CROWN</a:t>
            </a:r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575830B-433B-47C4-9723-41723E8ADD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9802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0" y="228704"/>
            <a:ext cx="7155343" cy="709865"/>
          </a:xfrm>
        </p:spPr>
        <p:txBody>
          <a:bodyPr anchor="ctr"/>
          <a:lstStyle>
            <a:lvl1pPr>
              <a:defRPr sz="3000"/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5529331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2000">
                <a:latin typeface="+mn-lt"/>
              </a:defRPr>
            </a:lvl3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75402" y="6634201"/>
            <a:ext cx="4412599" cy="228660"/>
          </a:xfrm>
        </p:spPr>
        <p:txBody>
          <a:bodyPr/>
          <a:lstStyle/>
          <a:p>
            <a:r>
              <a:rPr lang="en-US" altLang="ko-KR" smtClean="0"/>
              <a:t>Improving Applicability and User Interface of a concolic testing tool CROWN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8816" y="170882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575830B-433B-47C4-9723-41723E8ADD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34710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2090-7577-41D0-BAFC-CCABD3A27EC6}" type="datetime1">
              <a:rPr lang="ko-KR" altLang="en-US" smtClean="0"/>
              <a:t>2018-06-26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Improving Applicability and User Interface of a concolic testing tool CROWN</a:t>
            </a:r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575830B-433B-47C4-9723-41723E8ADD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314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DF14F-3E04-4CA7-94A8-D32168B1F531}" type="datetime1">
              <a:rPr lang="ko-KR" altLang="en-US" smtClean="0"/>
              <a:t>2018-06-26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Improving Applicability and User Interface of a concolic testing tool CROWN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575830B-433B-47C4-9723-41723E8ADD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5688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DDEC-D802-40C8-AC75-829CE26AC36D}" type="datetime1">
              <a:rPr lang="ko-KR" altLang="en-US" smtClean="0"/>
              <a:t>2018-06-26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Improving Applicability and User Interface of a concolic testing tool CROWN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575830B-433B-47C4-9723-41723E8ADD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863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0195-FF40-4463-9809-247D63689C04}" type="datetime1">
              <a:rPr lang="ko-KR" altLang="en-US" smtClean="0"/>
              <a:t>2018-06-26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Improving Applicability and User Interface of a concolic testing tool CROWN</a:t>
            </a: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575830B-433B-47C4-9723-41723E8ADD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9010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9950-C9DD-4DB8-8BBE-0E27CB3E313A}" type="datetime1">
              <a:rPr lang="ko-KR" altLang="en-US" smtClean="0"/>
              <a:t>2018-06-26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Improving Applicability and User Interface of a concolic testing tool CROWN</a:t>
            </a: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575830B-433B-47C4-9723-41723E8ADD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1626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0F94-575B-4D75-9961-F8D526AA874C}" type="datetime1">
              <a:rPr lang="ko-KR" altLang="en-US" smtClean="0"/>
              <a:t>2018-06-26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Improving Applicability and User Interface of a concolic testing tool CROWN</a:t>
            </a:r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575830B-433B-47C4-9723-41723E8ADD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381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4A0B-4001-4966-B619-F1D9849A6927}" type="datetime1">
              <a:rPr lang="ko-KR" altLang="en-US" smtClean="0"/>
              <a:t>2018-06-26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Improving Applicability and User Interface of a concolic testing tool CROWN</a:t>
            </a:r>
            <a:endParaRPr lang="ko-KR" alt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575830B-433B-47C4-9723-41723E8ADD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6788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5168" y="0"/>
            <a:ext cx="9118832" cy="6858000"/>
          </a:xfrm>
          <a:prstGeom prst="rect">
            <a:avLst/>
          </a:prstGeom>
          <a:blipFill>
            <a:blip r:embed="rId19">
              <a:duotone>
                <a:schemeClr val="dk2">
                  <a:shade val="69000"/>
                  <a:hueMod val="91000"/>
                  <a:satMod val="164000"/>
                  <a:lumMod val="74000"/>
                </a:schemeClr>
                <a:schemeClr val="dk2">
                  <a:hueMod val="124000"/>
                  <a:satMod val="140000"/>
                  <a:lumMod val="142000"/>
                </a:schemeClr>
              </a:duotone>
            </a:blip>
            <a:srcRect/>
            <a:stretch>
              <a:fillRect l="-16713" r="-16989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73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5870198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Freeform 5"/>
          <p:cNvSpPr/>
          <p:nvPr/>
        </p:nvSpPr>
        <p:spPr bwMode="gray">
          <a:xfrm rot="21010068">
            <a:off x="6488580" y="668131"/>
            <a:ext cx="2377690" cy="317748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25" name="Freeform 24"/>
          <p:cNvSpPr/>
          <p:nvPr/>
        </p:nvSpPr>
        <p:spPr bwMode="gray">
          <a:xfrm>
            <a:off x="-1141529" y="705266"/>
            <a:ext cx="10357082" cy="6396118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0" name="Freeform 5"/>
          <p:cNvSpPr>
            <a:spLocks noEditPoints="1"/>
          </p:cNvSpPr>
          <p:nvPr/>
        </p:nvSpPr>
        <p:spPr bwMode="gray">
          <a:xfrm>
            <a:off x="-225656" y="-350109"/>
            <a:ext cx="9620479" cy="7458832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F09E847F-0882-4C0C-9D91-C17534BCD79E}" type="datetime1">
              <a:rPr lang="ko-KR" altLang="en-US" smtClean="0"/>
              <a:t>2018-06-26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r>
              <a:rPr lang="en-US" altLang="ko-KR" smtClean="0"/>
              <a:t>Improving Applicability and User Interface of a concolic testing tool CROWN</a:t>
            </a:r>
            <a:endParaRPr lang="ko-KR" altLang="en-US"/>
          </a:p>
        </p:txBody>
      </p:sp>
      <p:sp>
        <p:nvSpPr>
          <p:cNvPr id="26" name="Rectangle 25"/>
          <p:cNvSpPr/>
          <p:nvPr/>
        </p:nvSpPr>
        <p:spPr>
          <a:xfrm>
            <a:off x="8039206" y="-21836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972178" y="273894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E575830B-433B-47C4-9723-41723E8ADD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1478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1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31197" y="817563"/>
            <a:ext cx="8326226" cy="2789796"/>
          </a:xfrm>
        </p:spPr>
        <p:txBody>
          <a:bodyPr>
            <a:normAutofit/>
          </a:bodyPr>
          <a:lstStyle/>
          <a:p>
            <a:r>
              <a:rPr lang="en-US" altLang="ko-KR" sz="3000" dirty="0" err="1" smtClean="0"/>
              <a:t>Concolic</a:t>
            </a:r>
            <a:r>
              <a:rPr lang="en-US" altLang="ko-KR" sz="3000" dirty="0" smtClean="0"/>
              <a:t> </a:t>
            </a:r>
            <a:r>
              <a:rPr lang="ko-KR" altLang="en-US" sz="3000" dirty="0" err="1" smtClean="0"/>
              <a:t>테스팅</a:t>
            </a:r>
            <a:r>
              <a:rPr lang="ko-KR" altLang="en-US" sz="3000" dirty="0" smtClean="0"/>
              <a:t> 도구 </a:t>
            </a:r>
            <a:r>
              <a:rPr lang="en-US" altLang="ko-KR" sz="3000" dirty="0" smtClean="0"/>
              <a:t>CROWN</a:t>
            </a:r>
            <a:r>
              <a:rPr lang="ko-KR" altLang="en-US" sz="3000" dirty="0" smtClean="0"/>
              <a:t>을 사용한 </a:t>
            </a:r>
            <a:r>
              <a:rPr lang="en-US" altLang="ko-KR" sz="3000" dirty="0" smtClean="0"/>
              <a:t/>
            </a:r>
            <a:br>
              <a:rPr lang="en-US" altLang="ko-KR" sz="3000" dirty="0" smtClean="0"/>
            </a:br>
            <a:r>
              <a:rPr lang="ko-KR" altLang="en-US" sz="3000" dirty="0" smtClean="0"/>
              <a:t>테스트 커버리지 향상 기술 및 산업체 사례 연구</a:t>
            </a:r>
            <a:r>
              <a:rPr lang="en-US" altLang="ko-KR" sz="4400" dirty="0" smtClean="0"/>
              <a:t/>
            </a:r>
            <a:br>
              <a:rPr lang="en-US" altLang="ko-KR" sz="4400" dirty="0" smtClean="0"/>
            </a:b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Test Coverage Improvement Using </a:t>
            </a:r>
            <a:br>
              <a:rPr lang="en-US" altLang="ko-KR" sz="2000" dirty="0" smtClean="0"/>
            </a:br>
            <a:r>
              <a:rPr lang="en-US" altLang="ko-KR" sz="2000" dirty="0" err="1" smtClean="0"/>
              <a:t>Concolic</a:t>
            </a:r>
            <a:r>
              <a:rPr lang="en-US" altLang="ko-KR" sz="2000" dirty="0" smtClean="0"/>
              <a:t> Testing Tool CROWN in an Industrial Case Study</a:t>
            </a:r>
            <a:endParaRPr lang="ko-KR" altLang="en-US" sz="2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33574" y="4377720"/>
            <a:ext cx="6858000" cy="1978631"/>
          </a:xfrm>
        </p:spPr>
        <p:txBody>
          <a:bodyPr>
            <a:normAutofit/>
          </a:bodyPr>
          <a:lstStyle/>
          <a:p>
            <a:r>
              <a:rPr lang="en-US" altLang="ko-KR" b="1" dirty="0" err="1" smtClean="0"/>
              <a:t>Hyunwoo</a:t>
            </a:r>
            <a:r>
              <a:rPr lang="en-US" altLang="ko-KR" b="1" dirty="0" smtClean="0"/>
              <a:t> Kim</a:t>
            </a:r>
          </a:p>
          <a:p>
            <a:r>
              <a:rPr lang="en-US" altLang="ko-KR" b="1" dirty="0" smtClean="0"/>
              <a:t>Advisor: Prof. </a:t>
            </a:r>
            <a:r>
              <a:rPr lang="en-US" altLang="ko-KR" b="1" dirty="0" err="1" smtClean="0"/>
              <a:t>Moonzoo</a:t>
            </a:r>
            <a:r>
              <a:rPr lang="en-US" altLang="ko-KR" b="1" dirty="0" smtClean="0"/>
              <a:t> Kim</a:t>
            </a:r>
          </a:p>
          <a:p>
            <a:r>
              <a:rPr lang="en-US" altLang="ko-KR" b="1" dirty="0" smtClean="0"/>
              <a:t>Software Testing &amp; Verification Group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74258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Test </a:t>
            </a:r>
            <a:r>
              <a:rPr lang="en-US" altLang="ko-KR" dirty="0"/>
              <a:t>D</a:t>
            </a:r>
            <a:r>
              <a:rPr lang="en-US" altLang="ko-KR" dirty="0" smtClean="0"/>
              <a:t>river/Stub Example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Improving Applicability and User Interface of a concolic testing tool CROWN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830B-433B-47C4-9723-41723E8ADDB0}" type="slidenum">
              <a:rPr lang="ko-KR" altLang="en-US" smtClean="0"/>
              <a:pPr/>
              <a:t>10</a:t>
            </a:fld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614851" y="2457805"/>
            <a:ext cx="3356520" cy="188769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ko-KR" alt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target.c</a:t>
            </a:r>
            <a:endParaRPr lang="en-US" altLang="ko-KR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400"/>
              </a:lnSpc>
            </a:pPr>
            <a:r>
              <a:rPr lang="ko-KR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ko-KR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. int g_var1, g_var2;</a:t>
            </a:r>
          </a:p>
          <a:p>
            <a:pPr>
              <a:lnSpc>
                <a:spcPts val="1400"/>
              </a:lnSpc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ko-KR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ko-KR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extern int external_func();</a:t>
            </a:r>
          </a:p>
          <a:p>
            <a:pPr>
              <a:lnSpc>
                <a:spcPts val="1400"/>
              </a:lnSpc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ko-KR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ko-KR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</a:t>
            </a:r>
            <a:r>
              <a:rPr lang="ko-KR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func(int </a:t>
            </a:r>
            <a:r>
              <a:rPr lang="ko-KR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param) {</a:t>
            </a:r>
          </a:p>
          <a:p>
            <a:pPr>
              <a:lnSpc>
                <a:spcPts val="1400"/>
              </a:lnSpc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ko-KR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    if </a:t>
            </a:r>
            <a:r>
              <a:rPr lang="ko-KR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(external_func()==g_var1)</a:t>
            </a:r>
          </a:p>
          <a:p>
            <a:pPr>
              <a:lnSpc>
                <a:spcPts val="1400"/>
              </a:lnSpc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ko-KR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        g_var1</a:t>
            </a:r>
            <a:r>
              <a:rPr lang="ko-KR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>
              <a:lnSpc>
                <a:spcPts val="1400"/>
              </a:lnSpc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ko-KR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}</a:t>
            </a:r>
            <a:endParaRPr lang="en-US" altLang="ko-KR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400"/>
              </a:lnSpc>
            </a:pPr>
            <a:r>
              <a:rPr lang="ko-KR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ko-KR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interface(char </a:t>
            </a:r>
            <a:r>
              <a:rPr lang="ko-KR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param) {</a:t>
            </a:r>
          </a:p>
          <a:p>
            <a:pPr>
              <a:lnSpc>
                <a:spcPts val="1400"/>
              </a:lnSpc>
            </a:pPr>
            <a:r>
              <a:rPr lang="ko-KR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ko-KR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  </a:t>
            </a:r>
            <a:r>
              <a:rPr lang="ko-KR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if (param==‘a’) func();</a:t>
            </a:r>
          </a:p>
          <a:p>
            <a:pPr>
              <a:lnSpc>
                <a:spcPts val="1400"/>
              </a:lnSpc>
            </a:pPr>
            <a:r>
              <a:rPr lang="ko-KR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ko-KR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.}</a:t>
            </a:r>
            <a:endParaRPr lang="en-US" altLang="ko-KR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762836" y="1548593"/>
            <a:ext cx="4037288" cy="206851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ko-K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400"/>
              </a:lnSpc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1. void 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interface_driver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ts val="1400"/>
              </a:lnSpc>
            </a:pP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  for 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=0;i&lt;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iter;i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>
              <a:lnSpc>
                <a:spcPts val="1400"/>
              </a:lnSpc>
            </a:pP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    char 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sym_par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ko-K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400"/>
              </a:lnSpc>
            </a:pP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    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SYM_char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sym_par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altLang="ko-K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400"/>
              </a:lnSpc>
            </a:pP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    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SYM_int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(g_var1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ts val="1400"/>
              </a:lnSpc>
            </a:pP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    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symbolic_decl_glob_static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lnSpc>
                <a:spcPts val="1400"/>
              </a:lnSpc>
            </a:pP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    interface(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sym_par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altLang="ko-K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400"/>
              </a:lnSpc>
            </a:pP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}}</a:t>
            </a:r>
          </a:p>
          <a:p>
            <a:pPr>
              <a:lnSpc>
                <a:spcPts val="1400"/>
              </a:lnSpc>
            </a:pP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>
              <a:lnSpc>
                <a:spcPts val="1400"/>
              </a:lnSpc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10.int main(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char *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[]) {...}</a:t>
            </a:r>
            <a:endParaRPr lang="en-US" altLang="ko-K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943302" y="3727761"/>
            <a:ext cx="2689741" cy="219456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5093207" y="1787447"/>
            <a:ext cx="3179869" cy="1412953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1467959" y="4345501"/>
            <a:ext cx="1539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target code</a:t>
            </a:r>
            <a:endParaRPr lang="ko-KR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419811" y="3608308"/>
            <a:ext cx="272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generated test driver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943302" y="3020098"/>
            <a:ext cx="2778306" cy="20717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4762836" y="4385548"/>
            <a:ext cx="4037288" cy="11695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stub.c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ko-K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400"/>
              </a:lnSpc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1.int 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external_func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  <a:endParaRPr lang="en-US" altLang="ko-K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400"/>
              </a:lnSpc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2.    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sym_ret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ts val="1400"/>
              </a:lnSpc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    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SYM_int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sym_ret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ts val="1400"/>
              </a:lnSpc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4.    return 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sym_ret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ko-K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400"/>
              </a:lnSpc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5.}</a:t>
            </a:r>
            <a:endParaRPr lang="en-US" altLang="ko-K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01781" y="5535365"/>
            <a:ext cx="1959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generated stub</a:t>
            </a:r>
            <a:endParaRPr lang="ko-KR" altLang="en-US" dirty="0"/>
          </a:p>
        </p:txBody>
      </p:sp>
      <p:cxnSp>
        <p:nvCxnSpPr>
          <p:cNvPr id="12" name="직선 화살표 연결선 11"/>
          <p:cNvCxnSpPr>
            <a:stCxn id="10" idx="3"/>
            <a:endCxn id="11" idx="1"/>
          </p:cNvCxnSpPr>
          <p:nvPr/>
        </p:nvCxnSpPr>
        <p:spPr>
          <a:xfrm flipV="1">
            <a:off x="3633043" y="2493924"/>
            <a:ext cx="1460164" cy="134356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직사각형 23"/>
          <p:cNvSpPr/>
          <p:nvPr/>
        </p:nvSpPr>
        <p:spPr>
          <a:xfrm>
            <a:off x="2332456" y="3725163"/>
            <a:ext cx="973984" cy="222053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/>
          <p:cNvSpPr/>
          <p:nvPr/>
        </p:nvSpPr>
        <p:spPr>
          <a:xfrm>
            <a:off x="3234616" y="3217152"/>
            <a:ext cx="615008" cy="19164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5419810" y="2130879"/>
            <a:ext cx="1734485" cy="363045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8" name="직선 화살표 연결선 27"/>
          <p:cNvCxnSpPr>
            <a:stCxn id="25" idx="3"/>
            <a:endCxn id="38" idx="1"/>
          </p:cNvCxnSpPr>
          <p:nvPr/>
        </p:nvCxnSpPr>
        <p:spPr>
          <a:xfrm flipV="1">
            <a:off x="3849624" y="2588106"/>
            <a:ext cx="1570186" cy="72486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>
            <a:stCxn id="24" idx="3"/>
            <a:endCxn id="26" idx="1"/>
          </p:cNvCxnSpPr>
          <p:nvPr/>
        </p:nvCxnSpPr>
        <p:spPr>
          <a:xfrm flipV="1">
            <a:off x="3306440" y="2312402"/>
            <a:ext cx="2113370" cy="152378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직사각형 37"/>
          <p:cNvSpPr/>
          <p:nvPr/>
        </p:nvSpPr>
        <p:spPr>
          <a:xfrm>
            <a:off x="5419810" y="2487029"/>
            <a:ext cx="1557062" cy="202153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직사각형 38"/>
          <p:cNvSpPr/>
          <p:nvPr/>
        </p:nvSpPr>
        <p:spPr>
          <a:xfrm>
            <a:off x="1708855" y="3220815"/>
            <a:ext cx="1349304" cy="187978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직사각형 41"/>
          <p:cNvSpPr/>
          <p:nvPr/>
        </p:nvSpPr>
        <p:spPr>
          <a:xfrm>
            <a:off x="5018982" y="4608549"/>
            <a:ext cx="1957889" cy="926815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3" name="직선 화살표 연결선 42"/>
          <p:cNvCxnSpPr>
            <a:stCxn id="39" idx="3"/>
            <a:endCxn id="42" idx="1"/>
          </p:cNvCxnSpPr>
          <p:nvPr/>
        </p:nvCxnSpPr>
        <p:spPr>
          <a:xfrm>
            <a:off x="3058159" y="3314804"/>
            <a:ext cx="1960823" cy="175715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직사각형 26"/>
          <p:cNvSpPr/>
          <p:nvPr/>
        </p:nvSpPr>
        <p:spPr>
          <a:xfrm>
            <a:off x="614851" y="5170782"/>
            <a:ext cx="3445520" cy="11695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symbolic_decl_glob_static.h</a:t>
            </a:r>
            <a:endParaRPr lang="en-US" altLang="ko-KR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400"/>
              </a:lnSpc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1.void 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symbolic_decl_glob_static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>
              <a:lnSpc>
                <a:spcPts val="1400"/>
              </a:lnSpc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2.   ...</a:t>
            </a:r>
          </a:p>
          <a:p>
            <a:pPr marL="228600" indent="-228600">
              <a:lnSpc>
                <a:spcPts val="1400"/>
              </a:lnSpc>
              <a:buAutoNum type="arabicPeriod" startAt="3"/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symbolic declaration for</a:t>
            </a:r>
          </a:p>
          <a:p>
            <a:pPr marL="228600" indent="-228600">
              <a:lnSpc>
                <a:spcPts val="1400"/>
              </a:lnSpc>
              <a:buAutoNum type="arabicPeriod" startAt="3"/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global </a:t>
            </a:r>
            <a:r>
              <a:rPr lang="en-US" altLang="ko-KR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variables</a:t>
            </a:r>
          </a:p>
          <a:p>
            <a:pPr marL="228600" indent="-228600">
              <a:lnSpc>
                <a:spcPts val="1400"/>
              </a:lnSpc>
              <a:buAutoNum type="arabicPeriod" startAt="3"/>
            </a:pP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 }</a:t>
            </a:r>
            <a:endParaRPr lang="en-US" altLang="ko-K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2230" y="4702624"/>
            <a:ext cx="1045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Include </a:t>
            </a:r>
            <a:endParaRPr lang="ko-KR" altLang="en-US" dirty="0"/>
          </a:p>
        </p:txBody>
      </p:sp>
      <p:cxnSp>
        <p:nvCxnSpPr>
          <p:cNvPr id="17" name="구부러진 연결선 16"/>
          <p:cNvCxnSpPr>
            <a:stCxn id="6" idx="1"/>
            <a:endCxn id="27" idx="1"/>
          </p:cNvCxnSpPr>
          <p:nvPr/>
        </p:nvCxnSpPr>
        <p:spPr>
          <a:xfrm rot="10800000" flipV="1">
            <a:off x="614851" y="3401652"/>
            <a:ext cx="12700" cy="2353905"/>
          </a:xfrm>
          <a:prstGeom prst="curvedConnector3">
            <a:avLst>
              <a:gd name="adj1" fmla="val 180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직사각형 30"/>
          <p:cNvSpPr/>
          <p:nvPr/>
        </p:nvSpPr>
        <p:spPr>
          <a:xfrm>
            <a:off x="5419809" y="2674250"/>
            <a:ext cx="2691589" cy="196456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31"/>
          <p:cNvSpPr/>
          <p:nvPr/>
        </p:nvSpPr>
        <p:spPr>
          <a:xfrm>
            <a:off x="850531" y="5398433"/>
            <a:ext cx="3120840" cy="94189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2916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5" grpId="0" animBg="1"/>
      <p:bldP spid="15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38" grpId="0" animBg="1"/>
      <p:bldP spid="38" grpId="1" animBg="1"/>
      <p:bldP spid="39" grpId="0" animBg="1"/>
      <p:bldP spid="42" grpId="0" animBg="1"/>
      <p:bldP spid="27" grpId="0" animBg="1"/>
      <p:bldP spid="27" grpId="1" animBg="1"/>
      <p:bldP spid="13" grpId="0"/>
      <p:bldP spid="13" grpId="1"/>
      <p:bldP spid="31" grpId="0" animBg="1"/>
      <p:bldP spid="31" grpId="1" animBg="1"/>
      <p:bldP spid="32" grpId="0" animBg="1"/>
      <p:bldP spid="3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3300" dirty="0"/>
              <a:t>Related </a:t>
            </a:r>
            <a:r>
              <a:rPr lang="en-US" altLang="ko-KR" sz="3300" dirty="0" smtClean="0"/>
              <a:t>Work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sz="2200" dirty="0"/>
              <a:t>- Case study using </a:t>
            </a:r>
            <a:r>
              <a:rPr lang="en-US" altLang="ko-KR" sz="2200" dirty="0" err="1"/>
              <a:t>Concolic</a:t>
            </a:r>
            <a:r>
              <a:rPr lang="en-US" altLang="ko-KR" sz="2200" dirty="0"/>
              <a:t> T</a:t>
            </a:r>
            <a:r>
              <a:rPr lang="en-US" altLang="ko-KR" sz="2200" dirty="0" smtClean="0"/>
              <a:t>esting</a:t>
            </a:r>
            <a:endParaRPr lang="ko-KR" altLang="en-US" sz="2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-88900" y="1146940"/>
            <a:ext cx="9334500" cy="6066660"/>
          </a:xfrm>
        </p:spPr>
        <p:txBody>
          <a:bodyPr>
            <a:normAutofit/>
          </a:bodyPr>
          <a:lstStyle/>
          <a:p>
            <a:pPr>
              <a:lnSpc>
                <a:spcPts val="1300"/>
              </a:lnSpc>
              <a:spcBef>
                <a:spcPts val="600"/>
              </a:spcBef>
            </a:pPr>
            <a:r>
              <a:rPr lang="en-US" altLang="ko-KR" sz="1050" dirty="0"/>
              <a:t>H. Xu et al., “</a:t>
            </a:r>
            <a:r>
              <a:rPr lang="en-US" altLang="ko-KR" sz="1050" dirty="0" err="1"/>
              <a:t>Concolic</a:t>
            </a:r>
            <a:r>
              <a:rPr lang="en-US" altLang="ko-KR" sz="1050" dirty="0"/>
              <a:t> execution on small-size binaries: challenges and empirical study,” </a:t>
            </a:r>
            <a:r>
              <a:rPr lang="en-US" altLang="ko-KR" sz="1050" i="1" dirty="0"/>
              <a:t>Proc. of DSN</a:t>
            </a:r>
            <a:r>
              <a:rPr lang="en-US" altLang="ko-KR" sz="1050" dirty="0"/>
              <a:t>, 2017</a:t>
            </a:r>
          </a:p>
          <a:p>
            <a:pPr lvl="1">
              <a:lnSpc>
                <a:spcPts val="1400"/>
              </a:lnSpc>
              <a:spcBef>
                <a:spcPts val="600"/>
              </a:spcBef>
            </a:pPr>
            <a:r>
              <a:rPr lang="ko-KR" altLang="en-US" sz="1400" dirty="0"/>
              <a:t>바이너리를 </a:t>
            </a:r>
            <a:r>
              <a:rPr lang="ko-KR" altLang="en-US" sz="1400" dirty="0" smtClean="0"/>
              <a:t>대상으로 </a:t>
            </a:r>
            <a:r>
              <a:rPr lang="en-US" altLang="ko-KR" sz="1400" dirty="0" err="1"/>
              <a:t>Concolic</a:t>
            </a:r>
            <a:r>
              <a:rPr lang="en-US" altLang="ko-KR" sz="1400" dirty="0"/>
              <a:t> </a:t>
            </a:r>
            <a:r>
              <a:rPr lang="ko-KR" altLang="en-US" sz="1400" dirty="0" err="1"/>
              <a:t>테스팅</a:t>
            </a:r>
            <a:r>
              <a:rPr lang="ko-KR" altLang="en-US" sz="1400" dirty="0"/>
              <a:t> </a:t>
            </a:r>
            <a:r>
              <a:rPr lang="ko-KR" altLang="en-US" sz="1400" dirty="0" smtClean="0"/>
              <a:t>수행 시 발생하는 문제점들을 사례 </a:t>
            </a:r>
            <a:r>
              <a:rPr lang="ko-KR" altLang="en-US" sz="1400" dirty="0"/>
              <a:t>연구에서 </a:t>
            </a:r>
            <a:r>
              <a:rPr lang="ko-KR" altLang="en-US" sz="1400" dirty="0" smtClean="0"/>
              <a:t>보임</a:t>
            </a:r>
            <a:endParaRPr lang="en-US" altLang="ko-KR" sz="1400" dirty="0"/>
          </a:p>
          <a:p>
            <a:pPr lvl="1">
              <a:lnSpc>
                <a:spcPts val="1400"/>
              </a:lnSpc>
              <a:spcBef>
                <a:spcPts val="600"/>
              </a:spcBef>
            </a:pPr>
            <a:r>
              <a:rPr lang="ko-KR" altLang="en-US" sz="1400" dirty="0" smtClean="0"/>
              <a:t>바이너리를 </a:t>
            </a:r>
            <a:r>
              <a:rPr lang="ko-KR" altLang="en-US" sz="1400" dirty="0" err="1" smtClean="0"/>
              <a:t>대상으로하기</a:t>
            </a:r>
            <a:r>
              <a:rPr lang="ko-KR" altLang="en-US" sz="1400" dirty="0" smtClean="0"/>
              <a:t> 때문에 대상 프로그램 형식과 발생하는 도구의 한계의 영역이 본인 연구와 다름</a:t>
            </a:r>
            <a:endParaRPr lang="en-US" altLang="ko-KR" sz="1400" dirty="0"/>
          </a:p>
          <a:p>
            <a:pPr>
              <a:lnSpc>
                <a:spcPts val="1300"/>
              </a:lnSpc>
              <a:spcBef>
                <a:spcPts val="600"/>
              </a:spcBef>
            </a:pPr>
            <a:r>
              <a:rPr lang="en-US" altLang="ko-KR" sz="1050" dirty="0"/>
              <a:t>L. </a:t>
            </a:r>
            <a:r>
              <a:rPr lang="en-US" altLang="ko-KR" sz="1050" dirty="0" err="1"/>
              <a:t>Cseppento</a:t>
            </a:r>
            <a:r>
              <a:rPr lang="en-US" altLang="ko-KR" sz="1050" dirty="0"/>
              <a:t> et al., “Evaluating symbolic execution-based test tools,” </a:t>
            </a:r>
            <a:r>
              <a:rPr lang="en-US" altLang="ko-KR" sz="1050" i="1" dirty="0"/>
              <a:t>Proc. of ICST</a:t>
            </a:r>
            <a:r>
              <a:rPr lang="en-US" altLang="ko-KR" sz="1050" dirty="0"/>
              <a:t>, 2015</a:t>
            </a:r>
          </a:p>
          <a:p>
            <a:pPr lvl="1">
              <a:lnSpc>
                <a:spcPts val="1400"/>
              </a:lnSpc>
              <a:spcBef>
                <a:spcPts val="600"/>
              </a:spcBef>
            </a:pPr>
            <a:r>
              <a:rPr lang="en-US" altLang="ko-KR" sz="1400" dirty="0" err="1" smtClean="0"/>
              <a:t>Concolic</a:t>
            </a:r>
            <a:r>
              <a:rPr lang="en-US" altLang="ko-KR" sz="1400" dirty="0" smtClean="0"/>
              <a:t> </a:t>
            </a:r>
            <a:r>
              <a:rPr lang="ko-KR" altLang="en-US" sz="1400" dirty="0" err="1" smtClean="0"/>
              <a:t>테스팅</a:t>
            </a:r>
            <a:r>
              <a:rPr lang="ko-KR" altLang="en-US" sz="1400" dirty="0" smtClean="0"/>
              <a:t> 도구들의 </a:t>
            </a:r>
            <a:r>
              <a:rPr lang="ko-KR" altLang="en-US" sz="1400" dirty="0"/>
              <a:t>객관적인 실험 결과를 </a:t>
            </a:r>
            <a:r>
              <a:rPr lang="ko-KR" altLang="en-US" sz="1400" dirty="0" smtClean="0"/>
              <a:t>보이고자 </a:t>
            </a:r>
            <a:r>
              <a:rPr lang="ko-KR" altLang="en-US" sz="1400" dirty="0"/>
              <a:t>단편 코드를 만들어 각 도구에서 실행시킨 뒤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ko-KR" altLang="en-US" sz="1400" dirty="0" smtClean="0"/>
              <a:t>도구의 특징을 </a:t>
            </a:r>
            <a:r>
              <a:rPr lang="ko-KR" altLang="en-US" sz="1400" dirty="0"/>
              <a:t>분석</a:t>
            </a:r>
            <a:endParaRPr lang="en-US" altLang="ko-KR" sz="1400" dirty="0"/>
          </a:p>
          <a:p>
            <a:pPr lvl="1">
              <a:lnSpc>
                <a:spcPts val="1400"/>
              </a:lnSpc>
              <a:spcBef>
                <a:spcPts val="600"/>
              </a:spcBef>
            </a:pPr>
            <a:r>
              <a:rPr lang="ko-KR" altLang="en-US" sz="1400" dirty="0" smtClean="0"/>
              <a:t>본인 연구와 달리 </a:t>
            </a:r>
            <a:r>
              <a:rPr lang="en-US" altLang="ko-KR" sz="1400" dirty="0" smtClean="0"/>
              <a:t>C</a:t>
            </a:r>
            <a:r>
              <a:rPr lang="ko-KR" altLang="en-US" sz="1400" dirty="0"/>
              <a:t>를 대상으로 하는 도구는 분석 대상 도구에 포함되지 않음</a:t>
            </a:r>
            <a:endParaRPr lang="en-US" altLang="ko-KR" sz="1400" dirty="0"/>
          </a:p>
          <a:p>
            <a:pPr>
              <a:lnSpc>
                <a:spcPts val="1300"/>
              </a:lnSpc>
              <a:spcBef>
                <a:spcPts val="600"/>
              </a:spcBef>
            </a:pPr>
            <a:r>
              <a:rPr lang="en-US" altLang="ko-KR" sz="1050" dirty="0"/>
              <a:t>Y. Kim et al., “Automated Unit Testing of Large Industrial Embedded Software using </a:t>
            </a:r>
            <a:r>
              <a:rPr lang="en-US" altLang="ko-KR" sz="1050" dirty="0" err="1"/>
              <a:t>Concolic</a:t>
            </a:r>
            <a:r>
              <a:rPr lang="en-US" altLang="ko-KR" sz="1050" dirty="0"/>
              <a:t> Testing,” </a:t>
            </a:r>
            <a:r>
              <a:rPr lang="en-US" altLang="ko-KR" sz="1050" i="1" dirty="0"/>
              <a:t>Proc. of ASE</a:t>
            </a:r>
            <a:r>
              <a:rPr lang="en-US" altLang="ko-KR" sz="1050" dirty="0"/>
              <a:t>, 2013</a:t>
            </a:r>
          </a:p>
          <a:p>
            <a:pPr lvl="1">
              <a:lnSpc>
                <a:spcPts val="1400"/>
              </a:lnSpc>
              <a:spcBef>
                <a:spcPts val="600"/>
              </a:spcBef>
            </a:pPr>
            <a:r>
              <a:rPr lang="en-US" altLang="ko-KR" sz="1400" dirty="0" err="1"/>
              <a:t>Concolic</a:t>
            </a:r>
            <a:r>
              <a:rPr lang="en-US" altLang="ko-KR" sz="1400" dirty="0"/>
              <a:t> </a:t>
            </a:r>
            <a:r>
              <a:rPr lang="ko-KR" altLang="en-US" sz="1400" dirty="0" err="1"/>
              <a:t>유닛</a:t>
            </a:r>
            <a:r>
              <a:rPr lang="ko-KR" altLang="en-US" sz="1400" dirty="0"/>
              <a:t> </a:t>
            </a:r>
            <a:r>
              <a:rPr lang="ko-KR" altLang="en-US" sz="1400" dirty="0" err="1"/>
              <a:t>테스팅</a:t>
            </a:r>
            <a:r>
              <a:rPr lang="ko-KR" altLang="en-US" sz="1400" dirty="0"/>
              <a:t> 적용을 위해 필요한 환경 구축을 자동화하는 </a:t>
            </a:r>
            <a:r>
              <a:rPr lang="ko-KR" altLang="en-US" sz="1400" dirty="0" smtClean="0"/>
              <a:t>프레임워크를 개발하고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프레임워크를 </a:t>
            </a:r>
            <a:r>
              <a:rPr lang="ko-KR" altLang="en-US" sz="1400" dirty="0"/>
              <a:t>실제 산업 </a:t>
            </a:r>
            <a:r>
              <a:rPr lang="ko-KR" altLang="en-US" sz="1400" dirty="0" err="1"/>
              <a:t>임베디드</a:t>
            </a:r>
            <a:r>
              <a:rPr lang="ko-KR" altLang="en-US" sz="1400" dirty="0"/>
              <a:t> 소프트웨어에 적용하여 </a:t>
            </a:r>
            <a:r>
              <a:rPr lang="ko-KR" altLang="en-US" sz="1400" dirty="0" smtClean="0"/>
              <a:t>사례연구 </a:t>
            </a:r>
            <a:r>
              <a:rPr lang="ko-KR" altLang="en-US" sz="1400" dirty="0"/>
              <a:t>수행</a:t>
            </a:r>
            <a:endParaRPr lang="en-US" altLang="ko-KR" sz="1400" dirty="0"/>
          </a:p>
          <a:p>
            <a:pPr lvl="1">
              <a:lnSpc>
                <a:spcPts val="1400"/>
              </a:lnSpc>
              <a:spcBef>
                <a:spcPts val="600"/>
              </a:spcBef>
            </a:pPr>
            <a:r>
              <a:rPr lang="ko-KR" altLang="en-US" sz="1400" dirty="0" smtClean="0"/>
              <a:t>본인 연구와 달리 함수 </a:t>
            </a:r>
            <a:r>
              <a:rPr lang="ko-KR" altLang="en-US" sz="1400" dirty="0"/>
              <a:t>단위로 사례 연구를 진행하였고</a:t>
            </a:r>
            <a:r>
              <a:rPr lang="en-US" altLang="ko-KR" sz="1400" dirty="0"/>
              <a:t>, </a:t>
            </a:r>
            <a:r>
              <a:rPr lang="ko-KR" altLang="en-US" sz="1400" dirty="0"/>
              <a:t>달성하지 못한 분기들에 대해 </a:t>
            </a:r>
            <a:r>
              <a:rPr lang="ko-KR" altLang="en-US" sz="1400" dirty="0" smtClean="0"/>
              <a:t>구체적인 </a:t>
            </a:r>
            <a:r>
              <a:rPr lang="ko-KR" altLang="en-US" sz="1400" dirty="0"/>
              <a:t>원인을 드러내지 </a:t>
            </a:r>
            <a:r>
              <a:rPr lang="ko-KR" altLang="en-US" sz="1400" dirty="0" smtClean="0"/>
              <a:t>않음</a:t>
            </a:r>
            <a:endParaRPr lang="en-US" altLang="ko-KR" sz="1400" dirty="0" smtClean="0"/>
          </a:p>
          <a:p>
            <a:pPr>
              <a:lnSpc>
                <a:spcPts val="1300"/>
              </a:lnSpc>
              <a:spcBef>
                <a:spcPts val="600"/>
              </a:spcBef>
            </a:pPr>
            <a:r>
              <a:rPr lang="en-US" altLang="ko-KR" sz="1050" dirty="0"/>
              <a:t>Y. Kim et al., “Industrial application of </a:t>
            </a:r>
            <a:r>
              <a:rPr lang="en-US" altLang="ko-KR" sz="1050" dirty="0" err="1"/>
              <a:t>concolic</a:t>
            </a:r>
            <a:r>
              <a:rPr lang="en-US" altLang="ko-KR" sz="1050" dirty="0"/>
              <a:t> testing approach: A case study on </a:t>
            </a:r>
            <a:r>
              <a:rPr lang="en-US" altLang="ko-KR" sz="1050" dirty="0" err="1"/>
              <a:t>libexif</a:t>
            </a:r>
            <a:r>
              <a:rPr lang="en-US" altLang="ko-KR" sz="1050" dirty="0"/>
              <a:t> by using CREST-BV and KLEE,” </a:t>
            </a:r>
            <a:r>
              <a:rPr lang="en-US" altLang="ko-KR" sz="1050" i="1" dirty="0"/>
              <a:t>Proc. of ICSE</a:t>
            </a:r>
            <a:r>
              <a:rPr lang="en-US" altLang="ko-KR" sz="1050" dirty="0"/>
              <a:t>, </a:t>
            </a:r>
            <a:r>
              <a:rPr lang="en-US" altLang="ko-KR" sz="1050" dirty="0" smtClean="0"/>
              <a:t>2012</a:t>
            </a:r>
            <a:endParaRPr lang="en-US" altLang="ko-KR" sz="1200" dirty="0"/>
          </a:p>
          <a:p>
            <a:pPr lvl="1">
              <a:lnSpc>
                <a:spcPts val="1400"/>
              </a:lnSpc>
              <a:spcBef>
                <a:spcPts val="600"/>
              </a:spcBef>
            </a:pPr>
            <a:r>
              <a:rPr lang="ko-KR" altLang="en-US" sz="1400" dirty="0"/>
              <a:t>오픈 소스 라이브러리 </a:t>
            </a:r>
            <a:r>
              <a:rPr lang="en-US" altLang="ko-KR" sz="1400" dirty="0" err="1"/>
              <a:t>libexif</a:t>
            </a:r>
            <a:r>
              <a:rPr lang="ko-KR" altLang="en-US" sz="1400" dirty="0"/>
              <a:t>에 대한 </a:t>
            </a:r>
            <a:r>
              <a:rPr lang="en-US" altLang="ko-KR" sz="1400" dirty="0" err="1"/>
              <a:t>Concolic</a:t>
            </a:r>
            <a:r>
              <a:rPr lang="ko-KR" altLang="en-US" sz="1400" dirty="0"/>
              <a:t> </a:t>
            </a:r>
            <a:r>
              <a:rPr lang="ko-KR" altLang="en-US" sz="1400" dirty="0" err="1"/>
              <a:t>테스팅을</a:t>
            </a:r>
            <a:r>
              <a:rPr lang="ko-KR" altLang="en-US" sz="1400" dirty="0"/>
              <a:t> </a:t>
            </a:r>
            <a:r>
              <a:rPr lang="ko-KR" altLang="en-US" sz="1400" dirty="0" smtClean="0"/>
              <a:t>수행하여 </a:t>
            </a:r>
            <a:r>
              <a:rPr lang="ko-KR" altLang="en-US" sz="1400" dirty="0"/>
              <a:t>공개 소프트웨어에 대한 세부 배경 지식 없이도 </a:t>
            </a:r>
            <a:r>
              <a:rPr lang="en-US" altLang="ko-KR" sz="1400" dirty="0" err="1"/>
              <a:t>Concolic</a:t>
            </a:r>
            <a:r>
              <a:rPr lang="en-US" altLang="ko-KR" sz="1400" dirty="0"/>
              <a:t> </a:t>
            </a:r>
            <a:r>
              <a:rPr lang="ko-KR" altLang="en-US" sz="1400" dirty="0" err="1"/>
              <a:t>테스팅을</a:t>
            </a:r>
            <a:r>
              <a:rPr lang="ko-KR" altLang="en-US" sz="1400" dirty="0"/>
              <a:t> 적용하여 효과적인 결과 획득이 가능한 것을 보임</a:t>
            </a:r>
            <a:endParaRPr lang="en-US" altLang="ko-KR" sz="1400" dirty="0"/>
          </a:p>
          <a:p>
            <a:pPr lvl="1">
              <a:lnSpc>
                <a:spcPts val="1400"/>
              </a:lnSpc>
              <a:spcBef>
                <a:spcPts val="600"/>
              </a:spcBef>
            </a:pPr>
            <a:r>
              <a:rPr lang="ko-KR" altLang="en-US" sz="1400" dirty="0" smtClean="0"/>
              <a:t>본인 연구와 달리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분기 분석이 </a:t>
            </a:r>
            <a:r>
              <a:rPr lang="ko-KR" altLang="en-US" sz="1400" dirty="0"/>
              <a:t>주요 쟁점이 아니었기 때문에 </a:t>
            </a:r>
            <a:r>
              <a:rPr lang="ko-KR" altLang="en-US" sz="1400" dirty="0" err="1"/>
              <a:t>미달성</a:t>
            </a:r>
            <a:r>
              <a:rPr lang="ko-KR" altLang="en-US" sz="1400" dirty="0"/>
              <a:t> 분기에 대한 분석이 없음</a:t>
            </a:r>
            <a:endParaRPr lang="en-US" altLang="ko-KR" sz="1400" dirty="0"/>
          </a:p>
          <a:p>
            <a:pPr>
              <a:lnSpc>
                <a:spcPts val="1300"/>
              </a:lnSpc>
              <a:spcBef>
                <a:spcPts val="600"/>
              </a:spcBef>
            </a:pPr>
            <a:r>
              <a:rPr lang="en-US" altLang="ko-KR" sz="1050" dirty="0"/>
              <a:t>X. Qu et al., “A case study of </a:t>
            </a:r>
            <a:r>
              <a:rPr lang="en-US" altLang="ko-KR" sz="1050" dirty="0" err="1"/>
              <a:t>concolic</a:t>
            </a:r>
            <a:r>
              <a:rPr lang="en-US" altLang="ko-KR" sz="1050" dirty="0"/>
              <a:t> testing tools and their limitations,” </a:t>
            </a:r>
            <a:r>
              <a:rPr lang="en-US" altLang="ko-KR" sz="1050" i="1" dirty="0"/>
              <a:t>Proc. </a:t>
            </a:r>
            <a:r>
              <a:rPr lang="en-US" altLang="ko-KR" sz="1050" i="1" dirty="0" smtClean="0"/>
              <a:t>Of </a:t>
            </a:r>
            <a:r>
              <a:rPr lang="en-US" altLang="ko-KR" sz="1050" i="1" dirty="0"/>
              <a:t>ESEM</a:t>
            </a:r>
            <a:r>
              <a:rPr lang="en-US" altLang="ko-KR" sz="1050" dirty="0"/>
              <a:t>, 2011</a:t>
            </a:r>
          </a:p>
          <a:p>
            <a:pPr lvl="1">
              <a:lnSpc>
                <a:spcPts val="1400"/>
              </a:lnSpc>
              <a:spcBef>
                <a:spcPts val="600"/>
              </a:spcBef>
            </a:pPr>
            <a:r>
              <a:rPr lang="ko-KR" altLang="en-US" sz="1400" dirty="0"/>
              <a:t>오픈 소스와 실제 산업 소스를 대상으로 </a:t>
            </a:r>
            <a:r>
              <a:rPr lang="ko-KR" altLang="en-US" sz="1400" dirty="0" err="1"/>
              <a:t>테스팅</a:t>
            </a:r>
            <a:r>
              <a:rPr lang="ko-KR" altLang="en-US" sz="1400" dirty="0"/>
              <a:t> </a:t>
            </a:r>
            <a:r>
              <a:rPr lang="ko-KR" altLang="en-US" sz="1400" dirty="0" smtClean="0"/>
              <a:t>수행 후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잘 </a:t>
            </a:r>
            <a:r>
              <a:rPr lang="ko-KR" altLang="en-US" sz="1400" dirty="0"/>
              <a:t>알려진 </a:t>
            </a:r>
            <a:r>
              <a:rPr lang="en-US" altLang="ko-KR" sz="1400" dirty="0" err="1"/>
              <a:t>Concolic</a:t>
            </a:r>
            <a:r>
              <a:rPr lang="en-US" altLang="ko-KR" sz="1400" dirty="0"/>
              <a:t> </a:t>
            </a:r>
            <a:r>
              <a:rPr lang="ko-KR" altLang="en-US" sz="1400" dirty="0" err="1"/>
              <a:t>테스팅</a:t>
            </a:r>
            <a:r>
              <a:rPr lang="ko-KR" altLang="en-US" sz="1400" dirty="0"/>
              <a:t> 도구들의 </a:t>
            </a:r>
            <a:r>
              <a:rPr lang="ko-KR" altLang="en-US" sz="1400" dirty="0" smtClean="0"/>
              <a:t>한계들이 발생한 통계를 </a:t>
            </a:r>
            <a:r>
              <a:rPr lang="ko-KR" altLang="en-US" sz="1400" dirty="0"/>
              <a:t>내고 </a:t>
            </a:r>
            <a:r>
              <a:rPr lang="ko-KR" altLang="en-US" sz="1400" dirty="0" smtClean="0"/>
              <a:t>커버리지를 </a:t>
            </a:r>
            <a:r>
              <a:rPr lang="ko-KR" altLang="en-US" sz="1400" dirty="0"/>
              <a:t>이 항목과 </a:t>
            </a:r>
            <a:r>
              <a:rPr lang="ko-KR" altLang="en-US" sz="1400" dirty="0" err="1"/>
              <a:t>연관지어</a:t>
            </a:r>
            <a:r>
              <a:rPr lang="ko-KR" altLang="en-US" sz="1400" dirty="0"/>
              <a:t> 소개</a:t>
            </a:r>
            <a:endParaRPr lang="en-US" altLang="ko-KR" sz="1400" dirty="0"/>
          </a:p>
          <a:p>
            <a:pPr lvl="1">
              <a:lnSpc>
                <a:spcPts val="1400"/>
              </a:lnSpc>
              <a:spcBef>
                <a:spcPts val="600"/>
              </a:spcBef>
            </a:pPr>
            <a:r>
              <a:rPr lang="ko-KR" altLang="en-US" sz="1400" dirty="0" smtClean="0"/>
              <a:t>본인 연구와 달리</a:t>
            </a:r>
            <a:r>
              <a:rPr lang="en-US" altLang="ko-KR" sz="1400" dirty="0" smtClean="0"/>
              <a:t>, </a:t>
            </a:r>
            <a:r>
              <a:rPr lang="ko-KR" altLang="en-US" sz="1400" dirty="0" err="1" smtClean="0"/>
              <a:t>테스팅</a:t>
            </a:r>
            <a:r>
              <a:rPr lang="ko-KR" altLang="en-US" sz="1400" dirty="0" smtClean="0"/>
              <a:t> 환경 구축에 대한 구체적인 </a:t>
            </a:r>
            <a:r>
              <a:rPr lang="ko-KR" altLang="en-US" sz="1400" dirty="0"/>
              <a:t>언급이 없으며 전형적인 </a:t>
            </a:r>
            <a:r>
              <a:rPr lang="en-US" altLang="ko-KR" sz="1400" dirty="0" err="1"/>
              <a:t>Concolic</a:t>
            </a:r>
            <a:r>
              <a:rPr lang="en-US" altLang="ko-KR" sz="1400" dirty="0"/>
              <a:t> </a:t>
            </a:r>
            <a:r>
              <a:rPr lang="ko-KR" altLang="en-US" sz="1400" dirty="0"/>
              <a:t>기법 도구의 한계들에 대한 분기 커버리지 양상을 </a:t>
            </a:r>
            <a:r>
              <a:rPr lang="ko-KR" altLang="en-US" sz="1400" dirty="0" smtClean="0"/>
              <a:t>개괄적으로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보이고 </a:t>
            </a:r>
            <a:r>
              <a:rPr lang="ko-KR" altLang="en-US" sz="1400" dirty="0"/>
              <a:t>있음</a:t>
            </a:r>
            <a:endParaRPr lang="en-US" altLang="ko-KR" sz="1400" dirty="0"/>
          </a:p>
          <a:p>
            <a:pPr>
              <a:lnSpc>
                <a:spcPts val="1300"/>
              </a:lnSpc>
              <a:spcBef>
                <a:spcPts val="600"/>
              </a:spcBef>
            </a:pPr>
            <a:r>
              <a:rPr lang="en-US" altLang="ko-KR" sz="1050" dirty="0"/>
              <a:t>Y. Kim et al., “Scalable distributed </a:t>
            </a:r>
            <a:r>
              <a:rPr lang="en-US" altLang="ko-KR" sz="1050" dirty="0" err="1"/>
              <a:t>concolic</a:t>
            </a:r>
            <a:r>
              <a:rPr lang="en-US" altLang="ko-KR" sz="1050" dirty="0"/>
              <a:t> testing: a case study on a flash storage platform,” </a:t>
            </a:r>
            <a:r>
              <a:rPr lang="en-US" altLang="ko-KR" sz="1050" i="1" dirty="0"/>
              <a:t>Proc. of ICTAC</a:t>
            </a:r>
            <a:r>
              <a:rPr lang="en-US" altLang="ko-KR" sz="1050" dirty="0"/>
              <a:t>, 2010</a:t>
            </a:r>
          </a:p>
          <a:p>
            <a:pPr lvl="1">
              <a:lnSpc>
                <a:spcPts val="1400"/>
              </a:lnSpc>
              <a:spcBef>
                <a:spcPts val="600"/>
              </a:spcBef>
            </a:pPr>
            <a:r>
              <a:rPr lang="ko-KR" altLang="en-US" sz="1400" dirty="0"/>
              <a:t>플래시 메모리를 대상으로 </a:t>
            </a:r>
            <a:r>
              <a:rPr lang="en-US" altLang="ko-KR" sz="1400" dirty="0" err="1"/>
              <a:t>Concolic</a:t>
            </a:r>
            <a:r>
              <a:rPr lang="en-US" altLang="ko-KR" sz="1400" dirty="0"/>
              <a:t> </a:t>
            </a:r>
            <a:r>
              <a:rPr lang="ko-KR" altLang="en-US" sz="1400" dirty="0" err="1"/>
              <a:t>테스팅</a:t>
            </a:r>
            <a:r>
              <a:rPr lang="ko-KR" altLang="en-US" sz="1400" dirty="0"/>
              <a:t> </a:t>
            </a:r>
            <a:r>
              <a:rPr lang="ko-KR" altLang="en-US" sz="1400" dirty="0" smtClean="0"/>
              <a:t>적용을 </a:t>
            </a:r>
            <a:r>
              <a:rPr lang="ko-KR" altLang="en-US" sz="1400" dirty="0"/>
              <a:t>위한 프레임워크 </a:t>
            </a:r>
            <a:r>
              <a:rPr lang="ko-KR" altLang="en-US" sz="1400" dirty="0" smtClean="0"/>
              <a:t>제시 </a:t>
            </a:r>
            <a:r>
              <a:rPr lang="ko-KR" altLang="en-US" sz="1400" dirty="0"/>
              <a:t>및 사례연구 진행</a:t>
            </a:r>
            <a:endParaRPr lang="en-US" altLang="ko-KR" sz="1400" dirty="0"/>
          </a:p>
          <a:p>
            <a:pPr lvl="1">
              <a:lnSpc>
                <a:spcPts val="1400"/>
              </a:lnSpc>
              <a:spcBef>
                <a:spcPts val="600"/>
              </a:spcBef>
            </a:pPr>
            <a:r>
              <a:rPr lang="ko-KR" altLang="en-US" sz="1400" dirty="0" smtClean="0"/>
              <a:t>본인 연구와 달리 일반적인 소프트웨어가 아닌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플래시 </a:t>
            </a:r>
            <a:r>
              <a:rPr lang="ko-KR" altLang="en-US" sz="1400" dirty="0"/>
              <a:t>메모리에 특화 된 </a:t>
            </a:r>
            <a:r>
              <a:rPr lang="ko-KR" altLang="en-US" sz="1400" dirty="0" err="1"/>
              <a:t>테스팅</a:t>
            </a:r>
            <a:r>
              <a:rPr lang="ko-KR" altLang="en-US" sz="1400" dirty="0"/>
              <a:t> 및 사례연구를 수행</a:t>
            </a:r>
            <a:endParaRPr lang="en-US" altLang="ko-KR" sz="1400" dirty="0"/>
          </a:p>
          <a:p>
            <a:pPr>
              <a:lnSpc>
                <a:spcPts val="1300"/>
              </a:lnSpc>
              <a:spcBef>
                <a:spcPts val="600"/>
              </a:spcBef>
            </a:pPr>
            <a:endParaRPr lang="ko-KR" altLang="en-US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Improving Applicability and User Interface of a </a:t>
            </a:r>
            <a:r>
              <a:rPr lang="en-US" altLang="ko-KR" dirty="0" err="1" smtClean="0"/>
              <a:t>concolic</a:t>
            </a:r>
            <a:r>
              <a:rPr lang="en-US" altLang="ko-KR" dirty="0" smtClean="0"/>
              <a:t> testing tool CROWN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830B-433B-47C4-9723-41723E8ADDB0}" type="slidenum">
              <a:rPr lang="ko-KR" altLang="en-US" smtClean="0"/>
              <a:pPr/>
              <a:t>11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9381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Concolic</a:t>
            </a:r>
            <a:r>
              <a:rPr lang="en-US" altLang="ko-KR" dirty="0" smtClean="0"/>
              <a:t> Testing Tool CROWN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4799" y="1219200"/>
            <a:ext cx="8919587" cy="5529331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실험을 효율적으로 진행할 목적으로 기존 </a:t>
            </a:r>
            <a:r>
              <a:rPr lang="en-US" altLang="ko-KR" dirty="0" err="1" smtClean="0"/>
              <a:t>Concolic</a:t>
            </a:r>
            <a:r>
              <a:rPr lang="en-US" altLang="ko-KR" dirty="0" smtClean="0"/>
              <a:t> </a:t>
            </a:r>
            <a:r>
              <a:rPr lang="ko-KR" altLang="en-US" dirty="0" smtClean="0"/>
              <a:t>도구 </a:t>
            </a:r>
            <a:r>
              <a:rPr lang="en-US" altLang="ko-KR" dirty="0" smtClean="0"/>
              <a:t>UI</a:t>
            </a:r>
            <a:r>
              <a:rPr lang="ko-KR" altLang="en-US" dirty="0" smtClean="0"/>
              <a:t>를 개선한 도구 </a:t>
            </a:r>
            <a:r>
              <a:rPr lang="en-US" altLang="ko-KR" dirty="0" smtClean="0"/>
              <a:t>CROWN</a:t>
            </a:r>
            <a:r>
              <a:rPr lang="ko-KR" altLang="en-US" dirty="0"/>
              <a:t>을</a:t>
            </a:r>
            <a:r>
              <a:rPr lang="ko-KR" altLang="en-US" dirty="0" smtClean="0"/>
              <a:t> 자체 개발하여 사용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테스팅</a:t>
            </a:r>
            <a:r>
              <a:rPr lang="ko-KR" altLang="en-US" dirty="0" smtClean="0"/>
              <a:t> 결과 분석에 필요한 사용자 친화적인 분기 정보</a:t>
            </a:r>
            <a:r>
              <a:rPr lang="en-US" altLang="ko-KR" dirty="0" smtClean="0"/>
              <a:t> </a:t>
            </a:r>
            <a:r>
              <a:rPr lang="ko-KR" altLang="en-US" dirty="0" smtClean="0"/>
              <a:t>제공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분기의 식별을 위한 </a:t>
            </a:r>
            <a:r>
              <a:rPr lang="en-US" altLang="ko-KR" dirty="0" smtClean="0"/>
              <a:t>ID, </a:t>
            </a:r>
            <a:r>
              <a:rPr lang="ko-KR" altLang="en-US" dirty="0" smtClean="0"/>
              <a:t>대상 코드에서 분기가 위치한 라인</a:t>
            </a:r>
            <a:r>
              <a:rPr lang="en-US" altLang="ko-KR" dirty="0" smtClean="0"/>
              <a:t>, </a:t>
            </a:r>
            <a:br>
              <a:rPr lang="en-US" altLang="ko-KR" dirty="0" smtClean="0"/>
            </a:br>
            <a:r>
              <a:rPr lang="ko-KR" altLang="en-US" dirty="0" smtClean="0"/>
              <a:t>분기 조건을 포함한 분기 상세 정보 제공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전체 분기 통계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함수 별 분기 통계를 포함한 분기 </a:t>
            </a:r>
            <a:r>
              <a:rPr lang="ko-KR" altLang="en-US" dirty="0"/>
              <a:t>요약 정보 제공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사용자 친화적인 분기 정보로 효율적인 분석 작업 가능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기존 </a:t>
            </a:r>
            <a:r>
              <a:rPr lang="en-US" altLang="ko-KR" dirty="0" err="1" smtClean="0"/>
              <a:t>Concolic</a:t>
            </a:r>
            <a:r>
              <a:rPr lang="en-US" altLang="ko-KR" dirty="0" smtClean="0"/>
              <a:t> </a:t>
            </a:r>
            <a:r>
              <a:rPr lang="ko-KR" altLang="en-US" dirty="0" smtClean="0"/>
              <a:t>도구를 사용해서 분기 분석 작업을 하기 위해서는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필요한 정보를 획득하기 위해 여러 단계의 추가 작업을 수행해야 했음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Improving Applicability and User Interface of a concolic testing tool CROWN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830B-433B-47C4-9723-41723E8ADDB0}" type="slidenum">
              <a:rPr lang="ko-KR" altLang="en-US" smtClean="0"/>
              <a:pPr/>
              <a:t>12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9143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직사각형 43"/>
          <p:cNvSpPr/>
          <p:nvPr/>
        </p:nvSpPr>
        <p:spPr>
          <a:xfrm>
            <a:off x="3204861" y="2426556"/>
            <a:ext cx="3544281" cy="39395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</a:p>
          <a:p>
            <a:pPr>
              <a:lnSpc>
                <a:spcPts val="1200"/>
              </a:lnSpc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1. if 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(a &lt; 1) {</a:t>
            </a:r>
          </a:p>
          <a:p>
            <a:pPr>
              <a:lnSpc>
                <a:spcPts val="1200"/>
              </a:lnSpc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2.   __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CrownBranch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(..., 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3, 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...);</a:t>
            </a:r>
            <a:endParaRPr lang="en-US" altLang="ko-K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200"/>
              </a:lnSpc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   __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CrownLoad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(...);</a:t>
            </a:r>
            <a:endParaRPr lang="en-US" altLang="ko-K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200"/>
              </a:lnSpc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4.   __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CrownStore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(...);</a:t>
            </a:r>
            <a:endParaRPr lang="en-US" altLang="ko-K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200"/>
              </a:lnSpc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5.   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res = 1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ts val="1200"/>
              </a:lnSpc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6. }</a:t>
            </a:r>
            <a:endParaRPr lang="en-US" altLang="ko-K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200"/>
              </a:lnSpc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7. else 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lnSpc>
                <a:spcPts val="1200"/>
              </a:lnSpc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8.   __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CrownBranch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(..., 4, ...);</a:t>
            </a:r>
            <a:endParaRPr lang="en-US" altLang="ko-K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200"/>
              </a:lnSpc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9.   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lnSpc>
                <a:spcPts val="1200"/>
              </a:lnSpc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10.    __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CrownLoad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(...);</a:t>
            </a:r>
            <a:endParaRPr lang="en-US" altLang="ko-K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200"/>
              </a:lnSpc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11.    __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CrownLoad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(...);</a:t>
            </a:r>
          </a:p>
          <a:p>
            <a:pPr>
              <a:lnSpc>
                <a:spcPts val="1200"/>
              </a:lnSpc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12.    __CrownApply2(...);</a:t>
            </a:r>
          </a:p>
          <a:p>
            <a:pPr>
              <a:lnSpc>
                <a:spcPts val="1200"/>
              </a:lnSpc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13.    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if (-1 &lt; a) {</a:t>
            </a:r>
          </a:p>
          <a:p>
            <a:pPr>
              <a:lnSpc>
                <a:spcPts val="1200"/>
              </a:lnSpc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14.      __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CrownBranch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(..., 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5, 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...);</a:t>
            </a:r>
            <a:endParaRPr lang="en-US" altLang="ko-K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200"/>
              </a:lnSpc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15.      __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CrownLoad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(...);</a:t>
            </a:r>
            <a:endParaRPr lang="en-US" altLang="ko-K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200"/>
              </a:lnSpc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16.      __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CrownStore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(...);</a:t>
            </a:r>
            <a:endParaRPr lang="en-US" altLang="ko-K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200"/>
              </a:lnSpc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17.      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res = 1;</a:t>
            </a:r>
          </a:p>
          <a:p>
            <a:pPr>
              <a:lnSpc>
                <a:spcPts val="1200"/>
              </a:lnSpc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18.    }</a:t>
            </a:r>
            <a:endParaRPr lang="en-US" altLang="ko-K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200"/>
              </a:lnSpc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19.    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else {</a:t>
            </a:r>
          </a:p>
          <a:p>
            <a:pPr>
              <a:lnSpc>
                <a:spcPts val="1200"/>
              </a:lnSpc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20.      __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CrownBranch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(..., 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6, 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...);</a:t>
            </a:r>
            <a:endParaRPr lang="en-US" altLang="ko-K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200"/>
              </a:lnSpc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21.    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ts val="1200"/>
              </a:lnSpc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22.  }</a:t>
            </a:r>
          </a:p>
          <a:p>
            <a:pPr>
              <a:lnSpc>
                <a:spcPts val="1200"/>
              </a:lnSpc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23.}</a:t>
            </a:r>
          </a:p>
          <a:p>
            <a:pPr>
              <a:lnSpc>
                <a:spcPts val="1200"/>
              </a:lnSpc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ko-KR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" name="내용 개체 틀 4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Instrumentation </a:t>
            </a:r>
            <a:r>
              <a:rPr lang="ko-KR" altLang="en-US" dirty="0"/>
              <a:t>코드</a:t>
            </a:r>
            <a:r>
              <a:rPr lang="en-US" altLang="ko-KR" dirty="0"/>
              <a:t>: </a:t>
            </a:r>
            <a:r>
              <a:rPr lang="ko-KR" altLang="en-US" dirty="0"/>
              <a:t>대상 코드를 변형하여 분기를 세분화하고 </a:t>
            </a:r>
            <a:r>
              <a:rPr lang="en-US" altLang="ko-KR" dirty="0" err="1"/>
              <a:t>Concolic</a:t>
            </a:r>
            <a:r>
              <a:rPr lang="en-US" altLang="ko-KR" dirty="0"/>
              <a:t> </a:t>
            </a:r>
            <a:r>
              <a:rPr lang="ko-KR" altLang="en-US" dirty="0" err="1"/>
              <a:t>테스팅</a:t>
            </a:r>
            <a:r>
              <a:rPr lang="ko-KR" altLang="en-US" dirty="0"/>
              <a:t> 수행 시 필요한 정보를 수집하기 위한 </a:t>
            </a:r>
            <a:r>
              <a:rPr lang="ko-KR" altLang="en-US" dirty="0" err="1"/>
              <a:t>프로브</a:t>
            </a:r>
            <a:r>
              <a:rPr lang="en-US" altLang="ko-KR" dirty="0"/>
              <a:t>(probe)</a:t>
            </a:r>
            <a:r>
              <a:rPr lang="ko-KR" altLang="en-US" dirty="0"/>
              <a:t>가</a:t>
            </a:r>
            <a:r>
              <a:rPr lang="en-US" altLang="ko-KR" dirty="0"/>
              <a:t> </a:t>
            </a:r>
            <a:r>
              <a:rPr lang="ko-KR" altLang="en-US" dirty="0"/>
              <a:t>추가 삽입된 코드</a:t>
            </a:r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13589" y="2426556"/>
            <a:ext cx="2998639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1.#include&lt;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crown.h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2.void 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main() {</a:t>
            </a:r>
          </a:p>
          <a:p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  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a,res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4. </a:t>
            </a:r>
            <a:endParaRPr lang="en-US" altLang="ko-K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5.  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SYM_int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</a:p>
          <a:p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6.  if 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(a &lt; 1 || -1 &lt; a) 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res=1;</a:t>
            </a:r>
            <a:endParaRPr lang="en-US" altLang="ko-K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7.}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Testing Result Reported by CREST</a:t>
            </a:r>
            <a:endParaRPr lang="ko-KR" altLang="en-US" sz="3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Improving Applicability and User Interface of a concolic testing tool CROWN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830B-433B-47C4-9723-41723E8ADDB0}" type="slidenum">
              <a:rPr lang="ko-KR" altLang="en-US" smtClean="0"/>
              <a:pPr/>
              <a:t>13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54578" y="2500757"/>
            <a:ext cx="2460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복합 </a:t>
            </a:r>
            <a:r>
              <a:rPr lang="ko-KR" altLang="en-US" sz="1400" dirty="0" err="1" smtClean="0"/>
              <a:t>조건문을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ko-KR" altLang="en-US" sz="1400" dirty="0" smtClean="0"/>
              <a:t>단일 </a:t>
            </a:r>
            <a:r>
              <a:rPr lang="ko-KR" altLang="en-US" sz="1400" dirty="0" err="1" smtClean="0"/>
              <a:t>조건문으로</a:t>
            </a:r>
            <a:r>
              <a:rPr lang="ko-KR" altLang="en-US" sz="1400" dirty="0" smtClean="0"/>
              <a:t> 변형</a:t>
            </a:r>
            <a:endParaRPr lang="ko-KR" alt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6754578" y="2502061"/>
            <a:ext cx="2717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실행 된 분기를 기록하기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ko-KR" altLang="en-US" sz="1400" dirty="0" smtClean="0"/>
              <a:t>위해 분기 마다 </a:t>
            </a:r>
            <a:r>
              <a:rPr lang="ko-KR" altLang="en-US" sz="1400" dirty="0" err="1" smtClean="0"/>
              <a:t>프로브</a:t>
            </a:r>
            <a:r>
              <a:rPr lang="en-US" altLang="ko-KR" sz="1400" dirty="0"/>
              <a:t> </a:t>
            </a:r>
            <a:r>
              <a:rPr lang="ko-KR" altLang="en-US" sz="1400" dirty="0" smtClean="0"/>
              <a:t>삽입</a:t>
            </a:r>
            <a:endParaRPr lang="ko-KR" altLang="en-US" sz="1400" dirty="0"/>
          </a:p>
        </p:txBody>
      </p:sp>
      <p:sp>
        <p:nvSpPr>
          <p:cNvPr id="11" name="직사각형 10"/>
          <p:cNvSpPr/>
          <p:nvPr/>
        </p:nvSpPr>
        <p:spPr>
          <a:xfrm>
            <a:off x="882472" y="3388290"/>
            <a:ext cx="1460872" cy="20909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3794544" y="2557299"/>
            <a:ext cx="693420" cy="23139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3477742" y="3512857"/>
            <a:ext cx="510540" cy="19135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4235820" y="4421066"/>
            <a:ext cx="708660" cy="19135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3904335" y="5350644"/>
            <a:ext cx="510540" cy="19135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직선 화살표 연결선 15"/>
          <p:cNvCxnSpPr>
            <a:stCxn id="11" idx="3"/>
            <a:endCxn id="12" idx="1"/>
          </p:cNvCxnSpPr>
          <p:nvPr/>
        </p:nvCxnSpPr>
        <p:spPr>
          <a:xfrm flipV="1">
            <a:off x="2343344" y="2672998"/>
            <a:ext cx="1451200" cy="8198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>
            <a:stCxn id="11" idx="3"/>
            <a:endCxn id="13" idx="1"/>
          </p:cNvCxnSpPr>
          <p:nvPr/>
        </p:nvCxnSpPr>
        <p:spPr>
          <a:xfrm>
            <a:off x="2343344" y="3492837"/>
            <a:ext cx="1134398" cy="1156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>
            <a:stCxn id="11" idx="3"/>
            <a:endCxn id="14" idx="1"/>
          </p:cNvCxnSpPr>
          <p:nvPr/>
        </p:nvCxnSpPr>
        <p:spPr>
          <a:xfrm>
            <a:off x="2343344" y="3492837"/>
            <a:ext cx="1892476" cy="10239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화살표 연결선 22"/>
          <p:cNvCxnSpPr>
            <a:stCxn id="11" idx="3"/>
            <a:endCxn id="15" idx="1"/>
          </p:cNvCxnSpPr>
          <p:nvPr/>
        </p:nvCxnSpPr>
        <p:spPr>
          <a:xfrm>
            <a:off x="2343344" y="3492837"/>
            <a:ext cx="1560991" cy="19534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>
          <a:xfrm>
            <a:off x="3734815" y="2765001"/>
            <a:ext cx="2419330" cy="19332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/>
          <p:cNvSpPr/>
          <p:nvPr/>
        </p:nvSpPr>
        <p:spPr>
          <a:xfrm>
            <a:off x="3734815" y="3670377"/>
            <a:ext cx="2419330" cy="1913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직사각형 29"/>
          <p:cNvSpPr/>
          <p:nvPr/>
        </p:nvSpPr>
        <p:spPr>
          <a:xfrm>
            <a:off x="4068004" y="4562938"/>
            <a:ext cx="2424236" cy="23251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/>
          <p:cNvSpPr/>
          <p:nvPr/>
        </p:nvSpPr>
        <p:spPr>
          <a:xfrm>
            <a:off x="4074724" y="5517740"/>
            <a:ext cx="2417516" cy="1868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TextBox 32"/>
          <p:cNvSpPr txBox="1"/>
          <p:nvPr/>
        </p:nvSpPr>
        <p:spPr>
          <a:xfrm>
            <a:off x="6836582" y="4107857"/>
            <a:ext cx="2853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분기 </a:t>
            </a:r>
            <a:r>
              <a:rPr lang="en-US" altLang="ko-KR" sz="1400" dirty="0" smtClean="0"/>
              <a:t>ID</a:t>
            </a:r>
          </a:p>
          <a:p>
            <a:r>
              <a:rPr lang="ko-KR" altLang="en-US" sz="1400" dirty="0" smtClean="0"/>
              <a:t>분기마다 고유한 </a:t>
            </a:r>
            <a:r>
              <a:rPr lang="en-US" altLang="ko-KR" sz="1400" dirty="0" smtClean="0"/>
              <a:t>ID</a:t>
            </a:r>
            <a:r>
              <a:rPr lang="ko-KR" altLang="en-US" sz="1400" dirty="0" smtClean="0"/>
              <a:t>를 가짐</a:t>
            </a:r>
            <a:endParaRPr lang="ko-KR" altLang="en-US" sz="1400" dirty="0"/>
          </a:p>
        </p:txBody>
      </p:sp>
      <p:sp>
        <p:nvSpPr>
          <p:cNvPr id="34" name="타원 33"/>
          <p:cNvSpPr/>
          <p:nvPr/>
        </p:nvSpPr>
        <p:spPr>
          <a:xfrm>
            <a:off x="5389257" y="2714832"/>
            <a:ext cx="277827" cy="277827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타원 34"/>
          <p:cNvSpPr/>
          <p:nvPr/>
        </p:nvSpPr>
        <p:spPr>
          <a:xfrm>
            <a:off x="5394054" y="3627160"/>
            <a:ext cx="277827" cy="277827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타원 35"/>
          <p:cNvSpPr/>
          <p:nvPr/>
        </p:nvSpPr>
        <p:spPr>
          <a:xfrm>
            <a:off x="5741355" y="4530733"/>
            <a:ext cx="277827" cy="277827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타원 36"/>
          <p:cNvSpPr/>
          <p:nvPr/>
        </p:nvSpPr>
        <p:spPr>
          <a:xfrm>
            <a:off x="5745266" y="5453403"/>
            <a:ext cx="277827" cy="277827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0" name="직선 화살표 연결선 39"/>
          <p:cNvCxnSpPr>
            <a:stCxn id="33" idx="1"/>
            <a:endCxn id="34" idx="6"/>
          </p:cNvCxnSpPr>
          <p:nvPr/>
        </p:nvCxnSpPr>
        <p:spPr>
          <a:xfrm flipH="1" flipV="1">
            <a:off x="5667084" y="2853746"/>
            <a:ext cx="1169498" cy="151572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>
            <a:stCxn id="33" idx="1"/>
            <a:endCxn id="35" idx="6"/>
          </p:cNvCxnSpPr>
          <p:nvPr/>
        </p:nvCxnSpPr>
        <p:spPr>
          <a:xfrm flipH="1" flipV="1">
            <a:off x="5671881" y="3766074"/>
            <a:ext cx="1164701" cy="60339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화살표 연결선 45"/>
          <p:cNvCxnSpPr>
            <a:stCxn id="33" idx="1"/>
            <a:endCxn id="36" idx="6"/>
          </p:cNvCxnSpPr>
          <p:nvPr/>
        </p:nvCxnSpPr>
        <p:spPr>
          <a:xfrm flipH="1">
            <a:off x="6019182" y="4369467"/>
            <a:ext cx="817400" cy="30018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화살표 연결선 48"/>
          <p:cNvCxnSpPr>
            <a:stCxn id="33" idx="1"/>
            <a:endCxn id="37" idx="6"/>
          </p:cNvCxnSpPr>
          <p:nvPr/>
        </p:nvCxnSpPr>
        <p:spPr>
          <a:xfrm flipH="1">
            <a:off x="6023093" y="4369467"/>
            <a:ext cx="813489" cy="122285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70425" y="3809613"/>
            <a:ext cx="1175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대상 코드</a:t>
            </a:r>
            <a:endParaRPr lang="ko-KR" alt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701482" y="6319185"/>
            <a:ext cx="2551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Instrumentation </a:t>
            </a:r>
            <a:r>
              <a:rPr lang="ko-KR" altLang="en-US" dirty="0" smtClean="0"/>
              <a:t>코드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17698" y="4437385"/>
            <a:ext cx="71880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3</a:t>
            </a:r>
          </a:p>
          <a:p>
            <a:r>
              <a:rPr lang="en-US" altLang="ko-KR" dirty="0" smtClean="0"/>
              <a:t>4</a:t>
            </a:r>
          </a:p>
          <a:p>
            <a:r>
              <a:rPr lang="en-US" altLang="ko-KR" dirty="0"/>
              <a:t>5</a:t>
            </a:r>
            <a:endParaRPr lang="ko-KR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959674" y="5460944"/>
            <a:ext cx="2034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실행 분기 </a:t>
            </a:r>
            <a:r>
              <a:rPr lang="en-US" altLang="ko-KR" dirty="0" smtClean="0"/>
              <a:t>ID </a:t>
            </a:r>
            <a:r>
              <a:rPr lang="ko-KR" altLang="en-US" dirty="0" smtClean="0"/>
              <a:t>정보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63238" y="3670377"/>
            <a:ext cx="1994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err="1" smtClean="0"/>
              <a:t>테스팅</a:t>
            </a:r>
            <a:r>
              <a:rPr lang="ko-KR" altLang="en-US" sz="1400" dirty="0" smtClean="0"/>
              <a:t> 후 실행 분기 </a:t>
            </a:r>
            <a:r>
              <a:rPr lang="en-US" altLang="ko-KR" sz="1400" dirty="0" smtClean="0"/>
              <a:t>ID </a:t>
            </a:r>
            <a:r>
              <a:rPr lang="ko-KR" altLang="en-US" sz="1400" dirty="0" smtClean="0"/>
              <a:t>정보 제공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00819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0" grpId="0"/>
      <p:bldP spid="10" grpId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28" grpId="0" animBg="1"/>
      <p:bldP spid="29" grpId="0" animBg="1"/>
      <p:bldP spid="30" grpId="0" animBg="1"/>
      <p:bldP spid="31" grpId="0" animBg="1"/>
      <p:bldP spid="33" grpId="0"/>
      <p:bldP spid="33" grpId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" grpId="0" animBg="1"/>
      <p:bldP spid="39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Testing Result Reported by CROWN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Improving Applicability and User Interface of a concolic testing tool CROWN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830B-433B-47C4-9723-41723E8ADDB0}" type="slidenum">
              <a:rPr lang="ko-KR" altLang="en-US" smtClean="0"/>
              <a:pPr/>
              <a:t>14</a:t>
            </a:fld>
            <a:endParaRPr lang="ko-KR" altLang="en-US" dirty="0"/>
          </a:p>
        </p:txBody>
      </p:sp>
      <p:sp>
        <p:nvSpPr>
          <p:cNvPr id="21" name="텍스트 상자 2"/>
          <p:cNvSpPr txBox="1">
            <a:spLocks noChangeArrowheads="1"/>
          </p:cNvSpPr>
          <p:nvPr/>
        </p:nvSpPr>
        <p:spPr bwMode="auto">
          <a:xfrm>
            <a:off x="625723" y="1336812"/>
            <a:ext cx="6462278" cy="501675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Source file: target1.c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 Function: </a:t>
            </a:r>
            <a:r>
              <a:rPr lang="en-US" altLang="ko-KR" sz="1200" dirty="0" err="1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func</a:t>
            </a:r>
            <a:endParaRPr lang="en-US" altLang="ko-KR" sz="1200" dirty="0">
              <a:latin typeface="Courier New" panose="02070309020205020404" pitchFamily="49" charset="0"/>
              <a:ea typeface="Arial Unicode MS" panose="020B0604020202020204" pitchFamily="50" charset="-127"/>
              <a:cs typeface="Courier New" panose="02070309020205020404" pitchFamily="49" charset="0"/>
            </a:endParaRP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 Covered Branches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 | Branch ID | Line No. | Condition to cover the </a:t>
            </a:r>
            <a:r>
              <a:rPr lang="en-US" altLang="ko-KR" sz="1200" dirty="0" smtClean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BR    |</a:t>
            </a:r>
            <a:endParaRPr lang="en-US" altLang="ko-KR" sz="1200" dirty="0">
              <a:latin typeface="Courier New" panose="02070309020205020404" pitchFamily="49" charset="0"/>
              <a:ea typeface="Arial Unicode MS" panose="020B0604020202020204" pitchFamily="50" charset="-127"/>
              <a:cs typeface="Courier New" panose="02070309020205020404" pitchFamily="49" charset="0"/>
            </a:endParaRP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 |         3 |        6 | </a:t>
            </a:r>
            <a:r>
              <a:rPr lang="en-US" altLang="ko-KR" sz="1200" dirty="0" err="1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var_c</a:t>
            </a: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== 123              </a:t>
            </a:r>
            <a:r>
              <a:rPr lang="en-US" altLang="ko-KR" sz="1200" dirty="0" smtClean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|</a:t>
            </a:r>
            <a:endParaRPr lang="en-US" altLang="ko-KR" sz="1200" dirty="0">
              <a:latin typeface="Courier New" panose="02070309020205020404" pitchFamily="49" charset="0"/>
              <a:ea typeface="Arial Unicode MS" panose="020B0604020202020204" pitchFamily="50" charset="-127"/>
              <a:cs typeface="Courier New" panose="02070309020205020404" pitchFamily="49" charset="0"/>
            </a:endParaRP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 |         4 |        6 | !(</a:t>
            </a:r>
            <a:r>
              <a:rPr lang="en-US" altLang="ko-KR" sz="1200" dirty="0" err="1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var_c</a:t>
            </a: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== 123) </a:t>
            </a:r>
            <a:r>
              <a:rPr lang="en-US" altLang="ko-KR" sz="1200" dirty="0" smtClean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          |</a:t>
            </a:r>
            <a:endParaRPr lang="en-US" altLang="ko-KR" sz="1200" dirty="0">
              <a:latin typeface="Courier New" panose="02070309020205020404" pitchFamily="49" charset="0"/>
              <a:ea typeface="Arial Unicode MS" panose="020B0604020202020204" pitchFamily="50" charset="-127"/>
              <a:cs typeface="Courier New" panose="02070309020205020404" pitchFamily="49" charset="0"/>
            </a:endParaRP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 No uncovered Branch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200" dirty="0" smtClean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</a:t>
            </a:r>
            <a:endParaRPr lang="en-US" altLang="ko-KR" sz="1200" dirty="0">
              <a:latin typeface="Courier New" panose="02070309020205020404" pitchFamily="49" charset="0"/>
              <a:ea typeface="Arial Unicode MS" panose="020B0604020202020204" pitchFamily="50" charset="-127"/>
              <a:cs typeface="Courier New" panose="02070309020205020404" pitchFamily="49" charset="0"/>
            </a:endParaRP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Source file: target2.c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 Function: main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 Covered Branches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 | Branch ID | Line No. | Condition to cover the BR </a:t>
            </a:r>
            <a:r>
              <a:rPr lang="en-US" altLang="ko-KR" sz="1200" dirty="0" smtClean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|</a:t>
            </a:r>
            <a:endParaRPr lang="en-US" altLang="ko-KR" sz="1200" dirty="0">
              <a:latin typeface="Courier New" panose="02070309020205020404" pitchFamily="49" charset="0"/>
              <a:ea typeface="Arial Unicode MS" panose="020B0604020202020204" pitchFamily="50" charset="-127"/>
              <a:cs typeface="Courier New" panose="02070309020205020404" pitchFamily="49" charset="0"/>
            </a:endParaRP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 |        15 |        7 | !(</a:t>
            </a:r>
            <a:r>
              <a:rPr lang="en-US" altLang="ko-KR" sz="1200" dirty="0" err="1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var_a</a:t>
            </a: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&gt; 10) </a:t>
            </a:r>
            <a:r>
              <a:rPr lang="en-US" altLang="ko-KR" sz="1200" dirty="0" smtClean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            |</a:t>
            </a:r>
            <a:endParaRPr lang="en-US" altLang="ko-KR" sz="1200" dirty="0">
              <a:latin typeface="Courier New" panose="02070309020205020404" pitchFamily="49" charset="0"/>
              <a:ea typeface="Arial Unicode MS" panose="020B0604020202020204" pitchFamily="50" charset="-127"/>
              <a:cs typeface="Courier New" panose="02070309020205020404" pitchFamily="49" charset="0"/>
            </a:endParaRP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 |         9 |        7 | </a:t>
            </a:r>
            <a:r>
              <a:rPr lang="en-US" altLang="ko-KR" sz="1200" dirty="0" err="1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var_a</a:t>
            </a: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&gt; 10               </a:t>
            </a:r>
            <a:r>
              <a:rPr lang="en-US" altLang="ko-KR" sz="1200" dirty="0" smtClean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 |</a:t>
            </a:r>
            <a:endParaRPr lang="en-US" altLang="ko-KR" sz="1200" dirty="0">
              <a:latin typeface="Courier New" panose="02070309020205020404" pitchFamily="49" charset="0"/>
              <a:ea typeface="Arial Unicode MS" panose="020B0604020202020204" pitchFamily="50" charset="-127"/>
              <a:cs typeface="Courier New" panose="02070309020205020404" pitchFamily="49" charset="0"/>
            </a:endParaRP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 |        10 |        8 | </a:t>
            </a:r>
            <a:r>
              <a:rPr lang="en-US" altLang="ko-KR" sz="1200" dirty="0" err="1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var_b</a:t>
            </a: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&lt; 1                </a:t>
            </a:r>
            <a:r>
              <a:rPr lang="en-US" altLang="ko-KR" sz="1200" dirty="0" smtClean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 |</a:t>
            </a:r>
            <a:endParaRPr lang="en-US" altLang="ko-KR" sz="1200" dirty="0">
              <a:latin typeface="Courier New" panose="02070309020205020404" pitchFamily="49" charset="0"/>
              <a:ea typeface="Arial Unicode MS" panose="020B0604020202020204" pitchFamily="50" charset="-127"/>
              <a:cs typeface="Courier New" panose="02070309020205020404" pitchFamily="49" charset="0"/>
            </a:endParaRP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 |        11 |        8 | !(</a:t>
            </a:r>
            <a:r>
              <a:rPr lang="en-US" altLang="ko-KR" sz="1200" dirty="0" err="1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var_b</a:t>
            </a: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&lt; 1) </a:t>
            </a:r>
            <a:r>
              <a:rPr lang="en-US" altLang="ko-KR" sz="1200" dirty="0" smtClean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             |</a:t>
            </a:r>
            <a:endParaRPr lang="en-US" altLang="ko-KR" sz="1200" dirty="0">
              <a:latin typeface="Courier New" panose="02070309020205020404" pitchFamily="49" charset="0"/>
              <a:ea typeface="Arial Unicode MS" panose="020B0604020202020204" pitchFamily="50" charset="-127"/>
              <a:cs typeface="Courier New" panose="02070309020205020404" pitchFamily="49" charset="0"/>
            </a:endParaRP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 |        12 |        8 | -1 &lt; </a:t>
            </a:r>
            <a:r>
              <a:rPr lang="en-US" altLang="ko-KR" sz="1200" dirty="0" err="1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var_b</a:t>
            </a: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&amp;&amp; !(</a:t>
            </a:r>
            <a:r>
              <a:rPr lang="en-US" altLang="ko-KR" sz="1200" dirty="0" err="1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var_b</a:t>
            </a: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&lt; 1</a:t>
            </a:r>
            <a:r>
              <a:rPr lang="en-US" altLang="ko-KR" sz="1200" dirty="0" smtClean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)   </a:t>
            </a: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|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 Uncovered Branches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 | Branch ID | Line No. | Condition to cover the BR </a:t>
            </a:r>
            <a:r>
              <a:rPr lang="en-US" altLang="ko-KR" sz="1200" dirty="0" smtClean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|</a:t>
            </a:r>
            <a:endParaRPr lang="en-US" altLang="ko-KR" sz="1200" dirty="0">
              <a:latin typeface="Courier New" panose="02070309020205020404" pitchFamily="49" charset="0"/>
              <a:ea typeface="Arial Unicode MS" panose="020B0604020202020204" pitchFamily="50" charset="-127"/>
              <a:cs typeface="Courier New" panose="02070309020205020404" pitchFamily="49" charset="0"/>
            </a:endParaRP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 |        13 |        8 | !(-1 &lt; </a:t>
            </a:r>
            <a:r>
              <a:rPr lang="en-US" altLang="ko-KR" sz="1200" dirty="0" err="1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var_b</a:t>
            </a: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) &amp;&amp; !(</a:t>
            </a:r>
            <a:r>
              <a:rPr lang="en-US" altLang="ko-KR" sz="1200" dirty="0" err="1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var_b</a:t>
            </a: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&lt; 1</a:t>
            </a:r>
            <a:r>
              <a:rPr lang="en-US" altLang="ko-KR" sz="1200" dirty="0" smtClean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)|</a:t>
            </a:r>
            <a:endParaRPr lang="en-US" altLang="ko-KR" sz="1200" dirty="0">
              <a:latin typeface="Courier New" panose="02070309020205020404" pitchFamily="49" charset="0"/>
              <a:ea typeface="Arial Unicode MS" panose="020B0604020202020204" pitchFamily="50" charset="-127"/>
              <a:cs typeface="Courier New" panose="02070309020205020404" pitchFamily="49" charset="0"/>
            </a:endParaRP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200" dirty="0" smtClean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200" dirty="0" smtClean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Summary</a:t>
            </a:r>
            <a:endParaRPr lang="en-US" altLang="ko-KR" sz="1200" dirty="0">
              <a:latin typeface="Courier New" panose="02070309020205020404" pitchFamily="49" charset="0"/>
              <a:ea typeface="Arial Unicode MS" panose="020B0604020202020204" pitchFamily="50" charset="-127"/>
              <a:cs typeface="Courier New" panose="02070309020205020404" pitchFamily="49" charset="0"/>
            </a:endParaRP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Source file: target1.c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| Function </a:t>
            </a:r>
            <a:r>
              <a:rPr lang="en-US" altLang="ko-KR" sz="1200" dirty="0" smtClean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name | </a:t>
            </a:r>
            <a:r>
              <a:rPr lang="en-US" altLang="ko-KR" sz="1200" dirty="0" err="1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cov</a:t>
            </a: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BR# | </a:t>
            </a:r>
            <a:r>
              <a:rPr lang="en-US" altLang="ko-KR" sz="1200" dirty="0" err="1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uncov</a:t>
            </a: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BR# | total BR# | </a:t>
            </a:r>
            <a:r>
              <a:rPr lang="en-US" altLang="ko-KR" sz="1200" dirty="0" err="1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cov</a:t>
            </a: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rate(%) |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| </a:t>
            </a:r>
            <a:r>
              <a:rPr lang="en-US" altLang="ko-KR" sz="1200" dirty="0" err="1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func</a:t>
            </a: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       </a:t>
            </a:r>
            <a:r>
              <a:rPr lang="en-US" altLang="ko-KR" sz="1200" dirty="0" smtClean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|       </a:t>
            </a: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2 |         0 |         2 |       100.0 |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Source file: target2.c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| Function name </a:t>
            </a:r>
            <a:r>
              <a:rPr lang="en-US" altLang="ko-KR" sz="1200" dirty="0" smtClean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| </a:t>
            </a:r>
            <a:r>
              <a:rPr lang="en-US" altLang="ko-KR" sz="1200" dirty="0" err="1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cov</a:t>
            </a: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BR# | </a:t>
            </a:r>
            <a:r>
              <a:rPr lang="en-US" altLang="ko-KR" sz="1200" dirty="0" err="1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uncov</a:t>
            </a: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BR# | total BR# | </a:t>
            </a:r>
            <a:r>
              <a:rPr lang="en-US" altLang="ko-KR" sz="1200" dirty="0" err="1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cov</a:t>
            </a: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rate(%) |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| main          </a:t>
            </a:r>
            <a:r>
              <a:rPr lang="en-US" altLang="ko-KR" sz="1200" dirty="0" smtClean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|       </a:t>
            </a: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5 |         1 |         6 |        83.3 |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altLang="ko-KR" sz="1200" dirty="0">
              <a:latin typeface="Courier New" panose="02070309020205020404" pitchFamily="49" charset="0"/>
              <a:ea typeface="Arial Unicode MS" panose="020B0604020202020204" pitchFamily="50" charset="-127"/>
              <a:cs typeface="Courier New" panose="02070309020205020404" pitchFamily="49" charset="0"/>
            </a:endParaRP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Total Coverage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| </a:t>
            </a:r>
            <a:r>
              <a:rPr lang="en-US" altLang="ko-KR" sz="1200" dirty="0" err="1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cov</a:t>
            </a: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BR# | </a:t>
            </a:r>
            <a:r>
              <a:rPr lang="en-US" altLang="ko-KR" sz="1200" dirty="0" err="1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uncov</a:t>
            </a: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BR# | total BR# | </a:t>
            </a:r>
            <a:r>
              <a:rPr lang="en-US" altLang="ko-KR" sz="1200" dirty="0" err="1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cov</a:t>
            </a: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rate(%) |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2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|       7 |         1 |         8 |        87.5 |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929445" y="1363460"/>
            <a:ext cx="5524343" cy="316861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7382769" y="2763100"/>
            <a:ext cx="14709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분기 별 정보</a:t>
            </a:r>
            <a:endParaRPr lang="en-US" altLang="ko-KR" dirty="0" smtClean="0"/>
          </a:p>
        </p:txBody>
      </p:sp>
      <p:cxnSp>
        <p:nvCxnSpPr>
          <p:cNvPr id="14" name="직선 화살표 연결선 13"/>
          <p:cNvCxnSpPr>
            <a:stCxn id="13" idx="1"/>
            <a:endCxn id="12" idx="3"/>
          </p:cNvCxnSpPr>
          <p:nvPr/>
        </p:nvCxnSpPr>
        <p:spPr>
          <a:xfrm flipH="1">
            <a:off x="6453788" y="2947766"/>
            <a:ext cx="928981" cy="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직사각형 40"/>
          <p:cNvSpPr/>
          <p:nvPr/>
        </p:nvSpPr>
        <p:spPr>
          <a:xfrm>
            <a:off x="943335" y="4532073"/>
            <a:ext cx="6044182" cy="177384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직사각형 41"/>
          <p:cNvSpPr/>
          <p:nvPr/>
        </p:nvSpPr>
        <p:spPr>
          <a:xfrm>
            <a:off x="1308801" y="2877140"/>
            <a:ext cx="5144987" cy="109367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직사각형 42"/>
          <p:cNvSpPr/>
          <p:nvPr/>
        </p:nvSpPr>
        <p:spPr>
          <a:xfrm>
            <a:off x="1308802" y="3999133"/>
            <a:ext cx="5144987" cy="50461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6" name="직선 화살표 연결선 45"/>
          <p:cNvCxnSpPr>
            <a:stCxn id="48" idx="1"/>
            <a:endCxn id="42" idx="3"/>
          </p:cNvCxnSpPr>
          <p:nvPr/>
        </p:nvCxnSpPr>
        <p:spPr>
          <a:xfrm flipH="1" flipV="1">
            <a:off x="6453788" y="3423976"/>
            <a:ext cx="810705" cy="390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264493" y="3243210"/>
            <a:ext cx="1787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달성 분기 정보</a:t>
            </a:r>
            <a:endParaRPr lang="ko-KR" alt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7350932" y="3922745"/>
            <a:ext cx="1268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err="1" smtClean="0"/>
              <a:t>미달성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분기 정보</a:t>
            </a:r>
            <a:endParaRPr lang="ko-KR" altLang="en-US" dirty="0"/>
          </a:p>
        </p:txBody>
      </p:sp>
      <p:cxnSp>
        <p:nvCxnSpPr>
          <p:cNvPr id="55" name="직선 화살표 연결선 54"/>
          <p:cNvCxnSpPr>
            <a:stCxn id="49" idx="1"/>
            <a:endCxn id="43" idx="3"/>
          </p:cNvCxnSpPr>
          <p:nvPr/>
        </p:nvCxnSpPr>
        <p:spPr>
          <a:xfrm flipH="1">
            <a:off x="6453789" y="4245911"/>
            <a:ext cx="897143" cy="5531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7605270" y="5099785"/>
            <a:ext cx="1257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분기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요약 정보</a:t>
            </a:r>
            <a:endParaRPr lang="ko-KR" altLang="en-US" dirty="0"/>
          </a:p>
        </p:txBody>
      </p:sp>
      <p:cxnSp>
        <p:nvCxnSpPr>
          <p:cNvPr id="79" name="직선 화살표 연결선 78"/>
          <p:cNvCxnSpPr>
            <a:stCxn id="78" idx="1"/>
            <a:endCxn id="41" idx="3"/>
          </p:cNvCxnSpPr>
          <p:nvPr/>
        </p:nvCxnSpPr>
        <p:spPr>
          <a:xfrm flipH="1" flipV="1">
            <a:off x="6987517" y="5418995"/>
            <a:ext cx="617753" cy="3956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직사각형 84"/>
          <p:cNvSpPr/>
          <p:nvPr/>
        </p:nvSpPr>
        <p:spPr>
          <a:xfrm>
            <a:off x="963706" y="4739493"/>
            <a:ext cx="6023811" cy="921806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6" name="직사각형 85"/>
          <p:cNvSpPr/>
          <p:nvPr/>
        </p:nvSpPr>
        <p:spPr>
          <a:xfrm>
            <a:off x="943336" y="5772607"/>
            <a:ext cx="4607268" cy="53330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7" name="직선 화살표 연결선 86"/>
          <p:cNvCxnSpPr>
            <a:stCxn id="89" idx="1"/>
            <a:endCxn id="85" idx="3"/>
          </p:cNvCxnSpPr>
          <p:nvPr/>
        </p:nvCxnSpPr>
        <p:spPr>
          <a:xfrm flipH="1">
            <a:off x="6987517" y="5200396"/>
            <a:ext cx="474360" cy="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7461877" y="4877230"/>
            <a:ext cx="1528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함수 별 분기 요약 정보</a:t>
            </a:r>
            <a:endParaRPr lang="ko-KR" alt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7458856" y="5716095"/>
            <a:ext cx="1528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전체 분기 요약 정보</a:t>
            </a:r>
            <a:endParaRPr lang="ko-KR" altLang="en-US" dirty="0"/>
          </a:p>
        </p:txBody>
      </p:sp>
      <p:cxnSp>
        <p:nvCxnSpPr>
          <p:cNvPr id="94" name="직선 화살표 연결선 93"/>
          <p:cNvCxnSpPr>
            <a:stCxn id="93" idx="1"/>
            <a:endCxn id="86" idx="3"/>
          </p:cNvCxnSpPr>
          <p:nvPr/>
        </p:nvCxnSpPr>
        <p:spPr>
          <a:xfrm flipH="1">
            <a:off x="5550604" y="6039261"/>
            <a:ext cx="1908252" cy="1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766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/>
      <p:bldP spid="13" grpId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8" grpId="0"/>
      <p:bldP spid="48" grpId="1"/>
      <p:bldP spid="49" grpId="0"/>
      <p:bldP spid="49" grpId="1"/>
      <p:bldP spid="78" grpId="0"/>
      <p:bldP spid="78" grpId="1"/>
      <p:bldP spid="85" grpId="0" animBg="1"/>
      <p:bldP spid="86" grpId="0" animBg="1"/>
      <p:bldP spid="89" grpId="0"/>
      <p:bldP spid="9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3699" y="228704"/>
            <a:ext cx="7559675" cy="709865"/>
          </a:xfrm>
        </p:spPr>
        <p:txBody>
          <a:bodyPr>
            <a:normAutofit/>
          </a:bodyPr>
          <a:lstStyle/>
          <a:p>
            <a:r>
              <a:rPr lang="en-US" altLang="ko-KR" sz="3200" dirty="0"/>
              <a:t>Testing Result </a:t>
            </a:r>
            <a:r>
              <a:rPr lang="en-US" altLang="ko-KR" sz="3200" dirty="0" smtClean="0"/>
              <a:t>Example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Improving Applicability and User Interface of a concolic testing tool CROWN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830B-433B-47C4-9723-41723E8ADDB0}" type="slidenum">
              <a:rPr lang="ko-KR" altLang="en-US" smtClean="0"/>
              <a:pPr/>
              <a:t>15</a:t>
            </a:fld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030" y="2173373"/>
            <a:ext cx="3008354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1.#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include &lt;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crown.h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2.void 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  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var_c,res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4.</a:t>
            </a:r>
            <a:endParaRPr lang="en-US" altLang="ko-K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5.  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SYM_int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var_c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6.  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if(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var_c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== 123) res=1;</a:t>
            </a:r>
          </a:p>
          <a:p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7.}</a:t>
            </a:r>
            <a:endParaRPr lang="en-US" altLang="ko-K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5201" y="3510567"/>
            <a:ext cx="2365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대상 코드</a:t>
            </a:r>
            <a:r>
              <a:rPr lang="en-US" altLang="ko-KR" dirty="0" smtClean="0"/>
              <a:t>(target1.c)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6693" y="4004346"/>
            <a:ext cx="2989567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1.#include 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crown.h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2.void 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main() {</a:t>
            </a:r>
          </a:p>
          <a:p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  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var_a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var_b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res;</a:t>
            </a:r>
          </a:p>
          <a:p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4.</a:t>
            </a:r>
            <a:endParaRPr lang="en-US" altLang="ko-K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5.  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SYM_int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var_a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6.  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SYM_int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var_b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7.  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if(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var_a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&gt; 10) {</a:t>
            </a:r>
          </a:p>
          <a:p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8.    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if(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var_b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&lt;1 || -1&lt;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var_b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9.      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res=1;</a:t>
            </a:r>
          </a:p>
          <a:p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10.   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11. 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12.}</a:t>
            </a:r>
            <a:endParaRPr lang="en-US" altLang="ko-K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텍스트 상자 2"/>
          <p:cNvSpPr txBox="1">
            <a:spLocks noChangeArrowheads="1"/>
          </p:cNvSpPr>
          <p:nvPr/>
        </p:nvSpPr>
        <p:spPr bwMode="auto">
          <a:xfrm>
            <a:off x="3127922" y="1647587"/>
            <a:ext cx="5946539" cy="50206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Source file: target1.c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 Function: </a:t>
            </a:r>
            <a:r>
              <a:rPr lang="en-US" altLang="ko-KR" sz="1100" dirty="0" err="1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func</a:t>
            </a:r>
            <a:endParaRPr lang="en-US" altLang="ko-KR" sz="1100" dirty="0">
              <a:latin typeface="Courier New" panose="02070309020205020404" pitchFamily="49" charset="0"/>
              <a:ea typeface="Arial Unicode MS" panose="020B0604020202020204" pitchFamily="50" charset="-127"/>
              <a:cs typeface="Courier New" panose="02070309020205020404" pitchFamily="49" charset="0"/>
            </a:endParaRP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 Covered Branches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 | Branch ID | Line No. | Condition to cover the BR    |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 |         3 |        6 | </a:t>
            </a:r>
            <a:r>
              <a:rPr lang="en-US" altLang="ko-KR" sz="1100" dirty="0" err="1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var_c</a:t>
            </a: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== 123                 |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 |         4 |        6 | !(</a:t>
            </a:r>
            <a:r>
              <a:rPr lang="en-US" altLang="ko-KR" sz="1100" dirty="0" err="1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var_c</a:t>
            </a: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== 123)              |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 No uncovered Branch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Source file: target2.c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 Function: main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 Covered Branches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 | Branch ID | Line No. | Condition to cover the BR    |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 |        15 |        7 | !(</a:t>
            </a:r>
            <a:r>
              <a:rPr lang="en-US" altLang="ko-KR" sz="1100" dirty="0" err="1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var_a</a:t>
            </a: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&gt; 10)                |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 |         9 |        7 | </a:t>
            </a:r>
            <a:r>
              <a:rPr lang="en-US" altLang="ko-KR" sz="1100" dirty="0" err="1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var_a</a:t>
            </a: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&gt; 10                   |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 |        10 |        8 | </a:t>
            </a:r>
            <a:r>
              <a:rPr lang="en-US" altLang="ko-KR" sz="1100" dirty="0" err="1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var_b</a:t>
            </a: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&lt; 1                    |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 |        11 |        8 | !(</a:t>
            </a:r>
            <a:r>
              <a:rPr lang="en-US" altLang="ko-KR" sz="1100" dirty="0" err="1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var_b</a:t>
            </a: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&lt; 1)                 |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 |        12 |        8 | -1 &lt; </a:t>
            </a:r>
            <a:r>
              <a:rPr lang="en-US" altLang="ko-KR" sz="1100" dirty="0" err="1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var_b</a:t>
            </a: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&amp;&amp; !(</a:t>
            </a:r>
            <a:r>
              <a:rPr lang="en-US" altLang="ko-KR" sz="1100" dirty="0" err="1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var_b</a:t>
            </a: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&lt; 1)   |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 Uncovered Branches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 | Branch ID | Line No. | Condition to cover the BR    |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 |        13 |        8 | !(-1 &lt; </a:t>
            </a:r>
            <a:r>
              <a:rPr lang="en-US" altLang="ko-KR" sz="1100" dirty="0" err="1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var_b</a:t>
            </a: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) &amp;&amp; !(</a:t>
            </a:r>
            <a:r>
              <a:rPr lang="en-US" altLang="ko-KR" sz="1100" dirty="0" err="1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var_b</a:t>
            </a: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&lt; 1)|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Summary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Source file: target1.c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| Function name | </a:t>
            </a:r>
            <a:r>
              <a:rPr lang="en-US" altLang="ko-KR" sz="1100" dirty="0" err="1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cov</a:t>
            </a: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BR# | </a:t>
            </a:r>
            <a:r>
              <a:rPr lang="en-US" altLang="ko-KR" sz="1100" dirty="0" err="1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uncov</a:t>
            </a: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BR# | total BR# | </a:t>
            </a:r>
            <a:r>
              <a:rPr lang="en-US" altLang="ko-KR" sz="1100" dirty="0" err="1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cov</a:t>
            </a: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rate(%) |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| </a:t>
            </a:r>
            <a:r>
              <a:rPr lang="en-US" altLang="ko-KR" sz="1100" dirty="0" err="1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func</a:t>
            </a: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         |       2 |         0 |         2 |       100.0 |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Source file: target2.c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| Function name | </a:t>
            </a:r>
            <a:r>
              <a:rPr lang="en-US" altLang="ko-KR" sz="1100" dirty="0" err="1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cov</a:t>
            </a: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BR# | </a:t>
            </a:r>
            <a:r>
              <a:rPr lang="en-US" altLang="ko-KR" sz="1100" dirty="0" err="1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uncov</a:t>
            </a: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BR# | total BR# | </a:t>
            </a:r>
            <a:r>
              <a:rPr lang="en-US" altLang="ko-KR" sz="1100" dirty="0" err="1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cov</a:t>
            </a: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rate(%) |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| main          |       5 |         1 |         6 |        83.3 |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altLang="ko-KR" sz="1100" dirty="0">
              <a:latin typeface="Courier New" panose="02070309020205020404" pitchFamily="49" charset="0"/>
              <a:ea typeface="Arial Unicode MS" panose="020B0604020202020204" pitchFamily="50" charset="-127"/>
              <a:cs typeface="Courier New" panose="02070309020205020404" pitchFamily="49" charset="0"/>
            </a:endParaRP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Total Coverage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| </a:t>
            </a:r>
            <a:r>
              <a:rPr lang="en-US" altLang="ko-KR" sz="1100" dirty="0" err="1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cov</a:t>
            </a: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BR# | </a:t>
            </a:r>
            <a:r>
              <a:rPr lang="en-US" altLang="ko-KR" sz="1100" dirty="0" err="1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uncov</a:t>
            </a: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BR# | total BR# | </a:t>
            </a:r>
            <a:r>
              <a:rPr lang="en-US" altLang="ko-KR" sz="1100" dirty="0" err="1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cov</a:t>
            </a: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 rate(%) |</a:t>
            </a:r>
          </a:p>
          <a:p>
            <a:pPr marL="228600" lvl="0" indent="-228600" defTabSz="914400" eaLnBrk="0" fontAlgn="base" hangingPunct="0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ko-KR" sz="1100" dirty="0">
                <a:latin typeface="Courier New" panose="02070309020205020404" pitchFamily="49" charset="0"/>
                <a:ea typeface="Arial Unicode MS" panose="020B0604020202020204" pitchFamily="50" charset="-127"/>
                <a:cs typeface="Courier New" panose="02070309020205020404" pitchFamily="49" charset="0"/>
              </a:rPr>
              <a:t>|       7 |         1 |         8 |        87.5 |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24176" y="1278255"/>
            <a:ext cx="4011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CROWN</a:t>
            </a:r>
            <a:r>
              <a:rPr lang="ko-KR" altLang="en-US" dirty="0" smtClean="0"/>
              <a:t>에서 출력하는 </a:t>
            </a:r>
            <a:r>
              <a:rPr lang="ko-KR" altLang="en-US" dirty="0" err="1" smtClean="0"/>
              <a:t>테스팅</a:t>
            </a:r>
            <a:r>
              <a:rPr lang="ko-KR" altLang="en-US" dirty="0" smtClean="0"/>
              <a:t> 결과</a:t>
            </a:r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09947" y="6280973"/>
            <a:ext cx="2365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대상 코드</a:t>
            </a:r>
            <a:r>
              <a:rPr lang="en-US" altLang="ko-KR" dirty="0" smtClean="0"/>
              <a:t>(target2.c)</a:t>
            </a:r>
            <a:endParaRPr lang="ko-KR" altLang="en-US" dirty="0"/>
          </a:p>
        </p:txBody>
      </p:sp>
      <p:sp>
        <p:nvSpPr>
          <p:cNvPr id="20" name="직사각형 19"/>
          <p:cNvSpPr/>
          <p:nvPr/>
        </p:nvSpPr>
        <p:spPr>
          <a:xfrm>
            <a:off x="3407989" y="5486912"/>
            <a:ext cx="5555141" cy="52200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3741259" y="4255892"/>
            <a:ext cx="4633813" cy="52200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982287" y="5346635"/>
            <a:ext cx="1833649" cy="23328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/>
          <p:cNvSpPr/>
          <p:nvPr/>
        </p:nvSpPr>
        <p:spPr>
          <a:xfrm>
            <a:off x="5879381" y="4374573"/>
            <a:ext cx="2495691" cy="40332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4812236" y="4374573"/>
            <a:ext cx="1067146" cy="40332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4" name="직선 화살표 연결선 13"/>
          <p:cNvCxnSpPr>
            <a:stCxn id="26" idx="1"/>
            <a:endCxn id="24" idx="3"/>
          </p:cNvCxnSpPr>
          <p:nvPr/>
        </p:nvCxnSpPr>
        <p:spPr>
          <a:xfrm flipH="1">
            <a:off x="2815936" y="4576234"/>
            <a:ext cx="1996300" cy="88704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612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2" grpId="0" animBg="1"/>
      <p:bldP spid="22" grpId="1" animBg="1"/>
      <p:bldP spid="24" grpId="0" animBg="1"/>
      <p:bldP spid="25" grpId="0" animBg="1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Guideline to Improve Test Coverage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Improving Applicability and User Interface of a concolic testing tool CROWN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830B-433B-47C4-9723-41723E8ADDB0}" type="slidenum">
              <a:rPr lang="ko-KR" altLang="en-US" smtClean="0"/>
              <a:pPr/>
              <a:t>16</a:t>
            </a:fld>
            <a:endParaRPr lang="ko-KR" altLang="en-US" dirty="0"/>
          </a:p>
        </p:txBody>
      </p:sp>
      <p:sp>
        <p:nvSpPr>
          <p:cNvPr id="6" name="내용 개체 틀 8"/>
          <p:cNvSpPr txBox="1">
            <a:spLocks/>
          </p:cNvSpPr>
          <p:nvPr/>
        </p:nvSpPr>
        <p:spPr>
          <a:xfrm>
            <a:off x="304800" y="1219200"/>
            <a:ext cx="8839200" cy="552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146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718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590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862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err="1" smtClean="0"/>
              <a:t>미달성</a:t>
            </a:r>
            <a:r>
              <a:rPr lang="ko-KR" altLang="en-US" dirty="0" smtClean="0"/>
              <a:t> 분기 유형에 따라 해당 유형을 달성하기 위한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환경 </a:t>
            </a:r>
            <a:r>
              <a:rPr lang="ko-KR" altLang="en-US" dirty="0" err="1" smtClean="0"/>
              <a:t>재구축</a:t>
            </a:r>
            <a:r>
              <a:rPr lang="ko-KR" altLang="en-US" dirty="0" smtClean="0"/>
              <a:t> 가이드 라인 제안</a:t>
            </a:r>
            <a:endParaRPr lang="en-US" altLang="ko-KR" dirty="0" smtClean="0"/>
          </a:p>
          <a:p>
            <a:r>
              <a:rPr lang="ko-KR" altLang="en-US" dirty="0" err="1" smtClean="0"/>
              <a:t>미달성</a:t>
            </a:r>
            <a:r>
              <a:rPr lang="ko-KR" altLang="en-US" dirty="0" smtClean="0"/>
              <a:t> 분기 유형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ko-KR" altLang="en-US" dirty="0" smtClean="0"/>
          </a:p>
          <a:p>
            <a:endParaRPr lang="ko-KR" alt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348655"/>
              </p:ext>
            </p:extLst>
          </p:nvPr>
        </p:nvGraphicFramePr>
        <p:xfrm>
          <a:off x="695100" y="2749857"/>
          <a:ext cx="8058600" cy="2780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7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7159">
                <a:tc>
                  <a:txBody>
                    <a:bodyPr/>
                    <a:lstStyle/>
                    <a:p>
                      <a:pPr algn="ctr" latinLnBrk="1">
                        <a:lnSpc>
                          <a:spcPts val="1600"/>
                        </a:lnSpc>
                      </a:pPr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600"/>
                        </a:lnSpc>
                      </a:pPr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159">
                <a:tc>
                  <a:txBody>
                    <a:bodyPr/>
                    <a:lstStyle/>
                    <a:p>
                      <a:pPr algn="ctr" latinLnBrk="1">
                        <a:lnSpc>
                          <a:spcPts val="1600"/>
                        </a:lnSpc>
                      </a:pPr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1600"/>
                        </a:lnSpc>
                      </a:pPr>
                      <a:r>
                        <a:rPr lang="ko-KR" altLang="en-US" sz="1800" dirty="0" smtClean="0"/>
                        <a:t>다양한 함수 호출 시퀀스를 만들지 못해서 실행되지 못한 분기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159">
                <a:tc>
                  <a:txBody>
                    <a:bodyPr/>
                    <a:lstStyle/>
                    <a:p>
                      <a:pPr algn="ctr" latinLnBrk="1">
                        <a:lnSpc>
                          <a:spcPts val="1600"/>
                        </a:lnSpc>
                      </a:pPr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1600"/>
                        </a:lnSpc>
                      </a:pPr>
                      <a:r>
                        <a:rPr lang="en-US" altLang="ko-KR" sz="1800" dirty="0" smtClean="0"/>
                        <a:t>Path explosion</a:t>
                      </a:r>
                      <a:r>
                        <a:rPr lang="ko-KR" altLang="en-US" sz="1800" dirty="0" smtClean="0"/>
                        <a:t>때문에 주어진 </a:t>
                      </a:r>
                      <a:r>
                        <a:rPr lang="ko-KR" altLang="en-US" sz="1800" dirty="0" err="1" smtClean="0"/>
                        <a:t>테스팅</a:t>
                      </a:r>
                      <a:r>
                        <a:rPr lang="ko-KR" altLang="en-US" sz="1800" dirty="0" smtClean="0"/>
                        <a:t> 시간 동안 실행되지 못한 분기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159">
                <a:tc>
                  <a:txBody>
                    <a:bodyPr/>
                    <a:lstStyle/>
                    <a:p>
                      <a:pPr algn="ctr" latinLnBrk="1">
                        <a:lnSpc>
                          <a:spcPts val="1600"/>
                        </a:lnSpc>
                      </a:pPr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1600"/>
                        </a:lnSpc>
                      </a:pPr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대상 파일에 함수를 호출하는 구문이 없어서 실행되지 못한 분기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159">
                <a:tc>
                  <a:txBody>
                    <a:bodyPr/>
                    <a:lstStyle/>
                    <a:p>
                      <a:pPr algn="ctr" latinLnBrk="1">
                        <a:lnSpc>
                          <a:spcPts val="1600"/>
                        </a:lnSpc>
                      </a:pPr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1600"/>
                        </a:lnSpc>
                      </a:pPr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Dead code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라서 실행되지 못한 분기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159">
                <a:tc>
                  <a:txBody>
                    <a:bodyPr/>
                    <a:lstStyle/>
                    <a:p>
                      <a:pPr algn="ctr" latinLnBrk="1">
                        <a:lnSpc>
                          <a:spcPts val="1600"/>
                        </a:lnSpc>
                      </a:pPr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1600"/>
                        </a:lnSpc>
                      </a:pPr>
                      <a:r>
                        <a:rPr lang="ko-KR" altLang="en-US" sz="1800" dirty="0" smtClean="0"/>
                        <a:t>부정확한 </a:t>
                      </a:r>
                      <a:r>
                        <a:rPr lang="ko-KR" altLang="en-US" sz="1800" dirty="0" err="1" smtClean="0"/>
                        <a:t>스텁</a:t>
                      </a:r>
                      <a:r>
                        <a:rPr lang="ko-KR" altLang="en-US" sz="1800" dirty="0" smtClean="0"/>
                        <a:t> 때문에 실행되지 못한 분기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159">
                <a:tc>
                  <a:txBody>
                    <a:bodyPr/>
                    <a:lstStyle/>
                    <a:p>
                      <a:pPr algn="ctr" latinLnBrk="1">
                        <a:lnSpc>
                          <a:spcPts val="1600"/>
                        </a:lnSpc>
                      </a:pPr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1600"/>
                        </a:lnSpc>
                      </a:pPr>
                      <a:r>
                        <a:rPr lang="ko-KR" altLang="en-US" sz="1600" dirty="0" smtClean="0"/>
                        <a:t>테스트 드라이버에서 대상 함수를 호출하는 횟수가 적어서 실행되지 못한 분기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317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내용 개체 틀 12"/>
          <p:cNvSpPr>
            <a:spLocks noGrp="1"/>
          </p:cNvSpPr>
          <p:nvPr>
            <p:ph idx="1"/>
          </p:nvPr>
        </p:nvSpPr>
        <p:spPr>
          <a:xfrm>
            <a:off x="304800" y="1219200"/>
            <a:ext cx="9093200" cy="5529331"/>
          </a:xfrm>
        </p:spPr>
        <p:txBody>
          <a:bodyPr/>
          <a:lstStyle/>
          <a:p>
            <a:r>
              <a:rPr lang="ko-KR" altLang="en-US" dirty="0"/>
              <a:t>함수 포인터 변수 정의</a:t>
            </a:r>
            <a:r>
              <a:rPr lang="en-US" altLang="ko-KR" dirty="0"/>
              <a:t>/</a:t>
            </a:r>
            <a:r>
              <a:rPr lang="ko-KR" altLang="en-US" dirty="0"/>
              <a:t>호출 </a:t>
            </a:r>
            <a:r>
              <a:rPr lang="ko-KR" altLang="en-US" dirty="0" smtClean="0"/>
              <a:t>작업이 서로 다른 </a:t>
            </a:r>
            <a:r>
              <a:rPr lang="ko-KR" altLang="en-US" dirty="0" err="1" smtClean="0"/>
              <a:t>테스크</a:t>
            </a:r>
            <a:r>
              <a:rPr lang="ko-KR" altLang="en-US" dirty="0" smtClean="0"/>
              <a:t> </a:t>
            </a:r>
            <a:r>
              <a:rPr lang="ko-KR" altLang="en-US" dirty="0"/>
              <a:t>수행 됨</a:t>
            </a:r>
            <a:endParaRPr lang="en-US" altLang="ko-KR" dirty="0"/>
          </a:p>
          <a:p>
            <a:pPr lvl="1"/>
            <a:r>
              <a:rPr lang="ko-KR" altLang="en-US" dirty="0" smtClean="0"/>
              <a:t>인터페이스 </a:t>
            </a:r>
            <a:r>
              <a:rPr lang="en-US" altLang="ko-KR" dirty="0"/>
              <a:t>t1</a:t>
            </a:r>
            <a:r>
              <a:rPr lang="ko-KR" altLang="en-US" dirty="0"/>
              <a:t>에서 함수 포인터 </a:t>
            </a:r>
            <a:r>
              <a:rPr lang="en-US" altLang="ko-KR" dirty="0" err="1"/>
              <a:t>fptr</a:t>
            </a:r>
            <a:r>
              <a:rPr lang="ko-KR" altLang="en-US" dirty="0"/>
              <a:t>을 정의</a:t>
            </a:r>
            <a:endParaRPr lang="en-US" altLang="ko-KR" dirty="0"/>
          </a:p>
          <a:p>
            <a:pPr lvl="1"/>
            <a:r>
              <a:rPr lang="ko-KR" altLang="en-US" dirty="0" smtClean="0"/>
              <a:t>인터페이스 </a:t>
            </a:r>
            <a:r>
              <a:rPr lang="en-US" altLang="ko-KR" dirty="0"/>
              <a:t>t2</a:t>
            </a:r>
            <a:r>
              <a:rPr lang="ko-KR" altLang="en-US" dirty="0"/>
              <a:t>에서 함수 포인터 </a:t>
            </a:r>
            <a:r>
              <a:rPr lang="en-US" altLang="ko-KR" dirty="0" err="1"/>
              <a:t>fptr</a:t>
            </a:r>
            <a:r>
              <a:rPr lang="ko-KR" altLang="en-US" dirty="0"/>
              <a:t>을 호출</a:t>
            </a:r>
            <a:endParaRPr lang="en-US" altLang="ko-KR" dirty="0"/>
          </a:p>
          <a:p>
            <a:r>
              <a:rPr lang="en-US" altLang="ko-KR" dirty="0" smtClean="0"/>
              <a:t>f </a:t>
            </a:r>
            <a:r>
              <a:rPr lang="ko-KR" altLang="en-US" dirty="0" smtClean="0"/>
              <a:t>함수의 </a:t>
            </a:r>
            <a:r>
              <a:rPr lang="en-US" altLang="ko-KR" dirty="0" smtClean="0"/>
              <a:t>5</a:t>
            </a:r>
            <a:r>
              <a:rPr lang="ko-KR" altLang="en-US" dirty="0" smtClean="0"/>
              <a:t>라인 분기를 </a:t>
            </a:r>
            <a:r>
              <a:rPr lang="ko-KR" altLang="en-US" dirty="0"/>
              <a:t>실행하기 </a:t>
            </a:r>
            <a:r>
              <a:rPr lang="ko-KR" altLang="en-US" dirty="0" smtClean="0"/>
              <a:t>위해서 테스트</a:t>
            </a:r>
            <a:r>
              <a:rPr lang="en-US" altLang="ko-KR" dirty="0" smtClean="0"/>
              <a:t> </a:t>
            </a:r>
            <a:r>
              <a:rPr lang="ko-KR" altLang="en-US" dirty="0" smtClean="0"/>
              <a:t>드라이버는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인터페이스 </a:t>
            </a:r>
            <a:r>
              <a:rPr lang="en-US" altLang="ko-KR" dirty="0" smtClean="0"/>
              <a:t>t1</a:t>
            </a:r>
            <a:r>
              <a:rPr lang="en-US" altLang="ko-KR" dirty="0"/>
              <a:t>, t2</a:t>
            </a:r>
            <a:r>
              <a:rPr lang="ko-KR" altLang="en-US" dirty="0" smtClean="0"/>
              <a:t>를 차례대로</a:t>
            </a:r>
            <a:r>
              <a:rPr lang="en-US" altLang="ko-KR" dirty="0" smtClean="0"/>
              <a:t> </a:t>
            </a:r>
            <a:r>
              <a:rPr lang="ko-KR" altLang="en-US" dirty="0" smtClean="0"/>
              <a:t>호출하는</a:t>
            </a:r>
            <a:r>
              <a:rPr lang="en-US" altLang="ko-KR" dirty="0" smtClean="0"/>
              <a:t> </a:t>
            </a:r>
            <a:r>
              <a:rPr lang="ko-KR" altLang="en-US" dirty="0" smtClean="0"/>
              <a:t>시퀀스가 </a:t>
            </a:r>
            <a:r>
              <a:rPr lang="ko-KR" altLang="en-US" dirty="0"/>
              <a:t>필요</a:t>
            </a:r>
            <a:endParaRPr lang="en-US" altLang="ko-KR" dirty="0"/>
          </a:p>
          <a:p>
            <a:pPr lvl="1"/>
            <a:r>
              <a:rPr lang="ko-KR" altLang="en-US" dirty="0" smtClean="0"/>
              <a:t>현재 </a:t>
            </a:r>
            <a:r>
              <a:rPr lang="ko-KR" altLang="en-US" dirty="0"/>
              <a:t>테스트 드라이버는 </a:t>
            </a:r>
            <a:r>
              <a:rPr lang="ko-KR" altLang="en-US" dirty="0" smtClean="0"/>
              <a:t>한 </a:t>
            </a:r>
            <a:r>
              <a:rPr lang="ko-KR" altLang="en-US" dirty="0"/>
              <a:t>가지 </a:t>
            </a:r>
            <a:r>
              <a:rPr lang="ko-KR" altLang="en-US" dirty="0" smtClean="0"/>
              <a:t>인터페이스</a:t>
            </a:r>
            <a:r>
              <a:rPr lang="en-US" altLang="ko-KR" dirty="0" smtClean="0"/>
              <a:t>(</a:t>
            </a:r>
            <a:r>
              <a:rPr lang="en-US" altLang="ko-KR" dirty="0"/>
              <a:t>only t1 or only t2)</a:t>
            </a:r>
            <a:r>
              <a:rPr lang="ko-KR" altLang="en-US" dirty="0"/>
              <a:t>만</a:t>
            </a:r>
            <a:r>
              <a:rPr lang="en-US" altLang="ko-KR" dirty="0"/>
              <a:t> </a:t>
            </a:r>
            <a:r>
              <a:rPr lang="ko-KR" altLang="en-US" dirty="0" smtClean="0"/>
              <a:t>호출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Improving Applicability and User Interface of a concolic testing tool CROWN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830B-433B-47C4-9723-41723E8ADDB0}" type="slidenum">
              <a:rPr lang="ko-KR" altLang="en-US" smtClean="0"/>
              <a:pPr/>
              <a:t>17</a:t>
            </a:fld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1730662" y="3908004"/>
            <a:ext cx="3725442" cy="26776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1. void (*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void =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dummy_func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2. </a:t>
            </a:r>
          </a:p>
          <a:p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3. static void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dummy_func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 { }</a:t>
            </a:r>
          </a:p>
          <a:p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4. 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 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f(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par){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5.   </a:t>
            </a:r>
            <a:r>
              <a:rPr lang="en-US" altLang="ko-KR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 ( par == 1 );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6. } 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 void 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t1() 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228600" indent="-228600">
              <a:buAutoNum type="arabicPeriod" startAt="8"/>
            </a:pPr>
            <a:r>
              <a:rPr lang="en-US" altLang="ko-K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US" altLang="ko-K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ko-K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228600" indent="-228600">
              <a:buAutoNum type="arabicPeriod" startAt="8"/>
            </a:pP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ko-K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10.void t2(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par) 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11.   </a:t>
            </a:r>
            <a:r>
              <a:rPr lang="en-US" altLang="ko-KR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US" altLang="ko-K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(par)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ko-K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12.}</a:t>
            </a:r>
            <a:endParaRPr lang="ko-KR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051222" y="5877455"/>
            <a:ext cx="2063578" cy="6424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2051222" y="5214551"/>
            <a:ext cx="1754658" cy="64088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5921933" y="6013997"/>
            <a:ext cx="2084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함수 포인터 호출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21933" y="5373968"/>
            <a:ext cx="2517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함수 포인터 변수 정의</a:t>
            </a:r>
            <a:endParaRPr lang="ko-KR" altLang="en-US" dirty="0"/>
          </a:p>
        </p:txBody>
      </p:sp>
      <p:cxnSp>
        <p:nvCxnSpPr>
          <p:cNvPr id="12" name="직선 화살표 연결선 11"/>
          <p:cNvCxnSpPr>
            <a:stCxn id="7" idx="3"/>
            <a:endCxn id="9" idx="1"/>
          </p:cNvCxnSpPr>
          <p:nvPr/>
        </p:nvCxnSpPr>
        <p:spPr>
          <a:xfrm>
            <a:off x="4114800" y="6198663"/>
            <a:ext cx="1807133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>
            <a:stCxn id="8" idx="3"/>
            <a:endCxn id="10" idx="1"/>
          </p:cNvCxnSpPr>
          <p:nvPr/>
        </p:nvCxnSpPr>
        <p:spPr>
          <a:xfrm>
            <a:off x="3805880" y="5534993"/>
            <a:ext cx="2116053" cy="2364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3700" y="228704"/>
            <a:ext cx="7612540" cy="709865"/>
          </a:xfrm>
        </p:spPr>
        <p:txBody>
          <a:bodyPr/>
          <a:lstStyle/>
          <a:p>
            <a:r>
              <a:rPr lang="en-US" altLang="ko-KR" sz="2000" dirty="0"/>
              <a:t>Type1. </a:t>
            </a:r>
            <a:r>
              <a:rPr lang="ko-KR" altLang="en-US" sz="2000" dirty="0" smtClean="0"/>
              <a:t>다양한 함수 호출 시퀀스를 만들지 못해서 </a:t>
            </a:r>
            <a:r>
              <a:rPr lang="ko-KR" altLang="en-US" sz="2000" dirty="0"/>
              <a:t>실행되지 </a:t>
            </a:r>
            <a:r>
              <a:rPr lang="ko-KR" altLang="en-US" sz="2000" dirty="0" smtClean="0"/>
              <a:t>못한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            </a:t>
            </a:r>
            <a:r>
              <a:rPr lang="ko-KR" altLang="en-US" sz="2000" dirty="0" smtClean="0"/>
              <a:t>분기 </a:t>
            </a:r>
            <a:r>
              <a:rPr lang="en-US" altLang="ko-KR" sz="2000" dirty="0"/>
              <a:t>- </a:t>
            </a:r>
            <a:r>
              <a:rPr lang="ko-KR" altLang="en-US" sz="2000" dirty="0"/>
              <a:t>소개</a:t>
            </a:r>
          </a:p>
        </p:txBody>
      </p:sp>
    </p:spTree>
    <p:extLst>
      <p:ext uri="{BB962C8B-B14F-4D97-AF65-F5344CB8AC3E}">
        <p14:creationId xmlns:p14="http://schemas.microsoft.com/office/powerpoint/2010/main" val="147144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ko-KR" altLang="en-US" dirty="0"/>
              <a:t>함수 포인터 변수 정의</a:t>
            </a:r>
            <a:r>
              <a:rPr lang="en-US" altLang="ko-KR" dirty="0"/>
              <a:t>/</a:t>
            </a:r>
            <a:r>
              <a:rPr lang="ko-KR" altLang="en-US" dirty="0"/>
              <a:t>호출 작업을 수행하는 </a:t>
            </a:r>
            <a:r>
              <a:rPr lang="ko-KR" altLang="en-US" dirty="0" smtClean="0"/>
              <a:t>서로 </a:t>
            </a:r>
            <a:r>
              <a:rPr lang="ko-KR" altLang="en-US" dirty="0"/>
              <a:t>다른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테스크</a:t>
            </a:r>
            <a:r>
              <a:rPr lang="ko-KR" altLang="en-US" dirty="0" smtClean="0"/>
              <a:t> </a:t>
            </a:r>
            <a:r>
              <a:rPr lang="ko-KR" altLang="en-US" dirty="0"/>
              <a:t>식별</a:t>
            </a:r>
            <a:endParaRPr lang="en-US" altLang="ko-KR" dirty="0"/>
          </a:p>
          <a:p>
            <a:pPr marL="457200" indent="-457200">
              <a:buFont typeface="+mj-lt"/>
              <a:buAutoNum type="arabicPeriod"/>
            </a:pPr>
            <a:r>
              <a:rPr lang="ko-KR" altLang="en-US" dirty="0"/>
              <a:t>함수 포인터 변수를 정의하는 함수 </a:t>
            </a:r>
            <a:r>
              <a:rPr lang="en-US" altLang="ko-KR" dirty="0"/>
              <a:t>t1, </a:t>
            </a:r>
            <a:r>
              <a:rPr lang="ko-KR" altLang="en-US" dirty="0"/>
              <a:t>함수 포인터를 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호출하는 함수 </a:t>
            </a:r>
            <a:r>
              <a:rPr lang="en-US" altLang="ko-KR" dirty="0"/>
              <a:t>t2</a:t>
            </a:r>
            <a:r>
              <a:rPr lang="ko-KR" altLang="en-US" dirty="0"/>
              <a:t>에 대해 테스트 드라이버에서 </a:t>
            </a:r>
            <a:r>
              <a:rPr lang="ko-KR" altLang="en-US" dirty="0" smtClean="0"/>
              <a:t>함수 </a:t>
            </a:r>
            <a:r>
              <a:rPr lang="en-US" altLang="ko-KR" dirty="0"/>
              <a:t>t1, t2</a:t>
            </a:r>
            <a:r>
              <a:rPr lang="ko-KR" altLang="en-US" dirty="0"/>
              <a:t>를 차례대로 호출하는 시퀀스 구축</a:t>
            </a:r>
            <a:endParaRPr lang="en-US" altLang="ko-KR" dirty="0"/>
          </a:p>
          <a:p>
            <a:r>
              <a:rPr lang="ko-KR" altLang="en-US" dirty="0" smtClean="0"/>
              <a:t>예시</a:t>
            </a:r>
            <a:endParaRPr lang="en-US" altLang="ko-KR" dirty="0"/>
          </a:p>
          <a:p>
            <a:pPr lvl="1"/>
            <a:r>
              <a:rPr lang="ko-KR" altLang="en-US" dirty="0"/>
              <a:t>함수 포인터 변수를 </a:t>
            </a:r>
            <a:r>
              <a:rPr lang="ko-KR" altLang="en-US" dirty="0" smtClean="0"/>
              <a:t>정의하는 </a:t>
            </a:r>
            <a:r>
              <a:rPr lang="ko-KR" altLang="en-US" dirty="0"/>
              <a:t>함수</a:t>
            </a:r>
            <a:r>
              <a:rPr lang="en-US" altLang="ko-KR" dirty="0"/>
              <a:t> t1</a:t>
            </a:r>
          </a:p>
          <a:p>
            <a:pPr lvl="1"/>
            <a:r>
              <a:rPr lang="ko-KR" altLang="en-US" dirty="0"/>
              <a:t>함수 포인터 변수를 호출하는 함수 </a:t>
            </a:r>
            <a:r>
              <a:rPr lang="en-US" altLang="ko-KR" dirty="0"/>
              <a:t>t2</a:t>
            </a:r>
          </a:p>
          <a:p>
            <a:pPr lvl="1"/>
            <a:r>
              <a:rPr lang="en-US" altLang="ko-KR" dirty="0"/>
              <a:t>t1</a:t>
            </a:r>
            <a:r>
              <a:rPr lang="ko-KR" altLang="en-US" dirty="0"/>
              <a:t>과 </a:t>
            </a:r>
            <a:r>
              <a:rPr lang="en-US" altLang="ko-KR" dirty="0"/>
              <a:t>t2</a:t>
            </a:r>
            <a:r>
              <a:rPr lang="ko-KR" altLang="en-US" dirty="0"/>
              <a:t>를 차례대로 </a:t>
            </a:r>
            <a:r>
              <a:rPr lang="ko-KR" altLang="en-US" dirty="0" smtClean="0"/>
              <a:t>호출 </a:t>
            </a:r>
            <a:r>
              <a:rPr lang="en-US" altLang="ko-KR" dirty="0" smtClean="0"/>
              <a:t>(</a:t>
            </a:r>
            <a:r>
              <a:rPr lang="en-US" altLang="ko-KR" dirty="0"/>
              <a:t>4, 6</a:t>
            </a:r>
            <a:r>
              <a:rPr lang="ko-KR" altLang="en-US" dirty="0"/>
              <a:t>라인</a:t>
            </a:r>
            <a:r>
              <a:rPr lang="en-US" altLang="ko-KR" dirty="0"/>
              <a:t>)</a:t>
            </a:r>
          </a:p>
          <a:p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Improving Applicability and User Interface of a </a:t>
            </a:r>
            <a:r>
              <a:rPr lang="en-US" altLang="ko-KR" dirty="0" err="1" smtClean="0"/>
              <a:t>concolic</a:t>
            </a:r>
            <a:r>
              <a:rPr lang="en-US" altLang="ko-KR" dirty="0" smtClean="0"/>
              <a:t> testing tool CROWN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830B-433B-47C4-9723-41723E8ADDB0}" type="slidenum">
              <a:rPr lang="ko-KR" altLang="en-US" smtClean="0"/>
              <a:pPr/>
              <a:t>18</a:t>
            </a:fld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5656297" y="3518865"/>
            <a:ext cx="2904011" cy="173380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ko-KR" altLang="en-US" sz="1600" dirty="0" smtClean="0">
                <a:latin typeface="Calibri" panose="020F0502020204030204" pitchFamily="34" charset="0"/>
              </a:rPr>
              <a:t>1</a:t>
            </a:r>
            <a:r>
              <a:rPr lang="ko-KR" altLang="en-US" sz="1600" dirty="0">
                <a:latin typeface="Calibri" panose="020F0502020204030204" pitchFamily="34" charset="0"/>
              </a:rPr>
              <a:t>. void </a:t>
            </a:r>
            <a:r>
              <a:rPr lang="ko-KR" altLang="en-US" sz="1600" dirty="0" smtClean="0">
                <a:latin typeface="Calibri" panose="020F0502020204030204" pitchFamily="34" charset="0"/>
              </a:rPr>
              <a:t>t1_t2_driver () </a:t>
            </a:r>
            <a:r>
              <a:rPr lang="ko-KR" altLang="en-US" sz="1600" dirty="0">
                <a:latin typeface="Calibri" panose="020F0502020204030204" pitchFamily="34" charset="0"/>
              </a:rPr>
              <a:t>{</a:t>
            </a:r>
          </a:p>
          <a:p>
            <a:pPr>
              <a:lnSpc>
                <a:spcPts val="1600"/>
              </a:lnSpc>
            </a:pPr>
            <a:r>
              <a:rPr lang="ko-KR" altLang="en-US" sz="1600" dirty="0">
                <a:latin typeface="Calibri" panose="020F0502020204030204" pitchFamily="34" charset="0"/>
              </a:rPr>
              <a:t>2.    </a:t>
            </a:r>
            <a:r>
              <a:rPr lang="ko-KR" altLang="en-US" sz="1600" dirty="0" smtClean="0">
                <a:latin typeface="Calibri" panose="020F0502020204030204" pitchFamily="34" charset="0"/>
              </a:rPr>
              <a:t> </a:t>
            </a:r>
            <a:r>
              <a:rPr lang="en-US" altLang="ko-KR" sz="1600" dirty="0" smtClean="0">
                <a:latin typeface="Calibri" panose="020F0502020204030204" pitchFamily="34" charset="0"/>
              </a:rPr>
              <a:t>...</a:t>
            </a:r>
            <a:endParaRPr lang="ko-KR" altLang="en-US" sz="1600" dirty="0">
              <a:latin typeface="Calibri" panose="020F0502020204030204" pitchFamily="34" charset="0"/>
            </a:endParaRPr>
          </a:p>
          <a:p>
            <a:pPr>
              <a:lnSpc>
                <a:spcPts val="1600"/>
              </a:lnSpc>
            </a:pPr>
            <a:r>
              <a:rPr lang="ko-KR" altLang="en-US" sz="1600" dirty="0">
                <a:latin typeface="Calibri" panose="020F0502020204030204" pitchFamily="34" charset="0"/>
              </a:rPr>
              <a:t>3.     </a:t>
            </a:r>
            <a:r>
              <a:rPr lang="ko-KR" altLang="en-US" sz="1600" i="1" dirty="0" smtClean="0">
                <a:latin typeface="Calibri" panose="020F0502020204030204" pitchFamily="34" charset="0"/>
              </a:rPr>
              <a:t>symbolic </a:t>
            </a:r>
            <a:r>
              <a:rPr lang="ko-KR" altLang="en-US" sz="1600" i="1" dirty="0">
                <a:latin typeface="Calibri" panose="020F0502020204030204" pitchFamily="34" charset="0"/>
              </a:rPr>
              <a:t>declaration for </a:t>
            </a:r>
            <a:r>
              <a:rPr lang="ko-KR" altLang="en-US" sz="1600" i="1" dirty="0" smtClean="0">
                <a:latin typeface="Calibri" panose="020F0502020204030204" pitchFamily="34" charset="0"/>
              </a:rPr>
              <a:t>t1</a:t>
            </a:r>
            <a:endParaRPr lang="ko-KR" altLang="en-US" sz="1600" i="1" dirty="0">
              <a:latin typeface="Calibri" panose="020F0502020204030204" pitchFamily="34" charset="0"/>
            </a:endParaRPr>
          </a:p>
          <a:p>
            <a:pPr>
              <a:lnSpc>
                <a:spcPts val="1600"/>
              </a:lnSpc>
            </a:pPr>
            <a:r>
              <a:rPr lang="ko-KR" altLang="en-US" sz="1600" dirty="0">
                <a:latin typeface="Calibri" panose="020F0502020204030204" pitchFamily="34" charset="0"/>
              </a:rPr>
              <a:t>4.     </a:t>
            </a:r>
            <a:r>
              <a:rPr lang="ko-KR" altLang="en-US" sz="16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t1</a:t>
            </a:r>
            <a:r>
              <a:rPr lang="ko-KR" altLang="en-US" sz="1600" b="1" dirty="0">
                <a:solidFill>
                  <a:schemeClr val="accent1"/>
                </a:solidFill>
                <a:latin typeface="Calibri" panose="020F0502020204030204" pitchFamily="34" charset="0"/>
              </a:rPr>
              <a:t>();</a:t>
            </a:r>
          </a:p>
          <a:p>
            <a:pPr>
              <a:lnSpc>
                <a:spcPts val="1600"/>
              </a:lnSpc>
            </a:pPr>
            <a:r>
              <a:rPr lang="ko-KR" altLang="en-US" sz="1600" dirty="0">
                <a:latin typeface="Calibri" panose="020F0502020204030204" pitchFamily="34" charset="0"/>
              </a:rPr>
              <a:t>5.     </a:t>
            </a:r>
            <a:r>
              <a:rPr lang="ko-KR" altLang="en-US" sz="1600" i="1" dirty="0" smtClean="0">
                <a:latin typeface="Calibri" panose="020F0502020204030204" pitchFamily="34" charset="0"/>
              </a:rPr>
              <a:t>symbolic </a:t>
            </a:r>
            <a:r>
              <a:rPr lang="ko-KR" altLang="en-US" sz="1600" i="1" dirty="0">
                <a:latin typeface="Calibri" panose="020F0502020204030204" pitchFamily="34" charset="0"/>
              </a:rPr>
              <a:t>declaration for </a:t>
            </a:r>
            <a:r>
              <a:rPr lang="ko-KR" altLang="en-US" sz="1600" i="1" dirty="0" smtClean="0">
                <a:latin typeface="Calibri" panose="020F0502020204030204" pitchFamily="34" charset="0"/>
              </a:rPr>
              <a:t>t2</a:t>
            </a:r>
            <a:endParaRPr lang="ko-KR" altLang="en-US" sz="1600" i="1" dirty="0">
              <a:latin typeface="Calibri" panose="020F0502020204030204" pitchFamily="34" charset="0"/>
            </a:endParaRPr>
          </a:p>
          <a:p>
            <a:pPr marL="342900" indent="-342900">
              <a:lnSpc>
                <a:spcPts val="1600"/>
              </a:lnSpc>
              <a:buAutoNum type="arabicPeriod" startAt="6"/>
            </a:pPr>
            <a:r>
              <a:rPr lang="en-US" altLang="ko-KR" sz="1600" dirty="0" smtClean="0">
                <a:latin typeface="Calibri" panose="020F0502020204030204" pitchFamily="34" charset="0"/>
              </a:rPr>
              <a:t> </a:t>
            </a:r>
            <a:r>
              <a:rPr lang="ko-KR" altLang="en-US" sz="16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t2();</a:t>
            </a:r>
            <a:endParaRPr lang="en-US" altLang="ko-KR" sz="1600" b="1" dirty="0" smtClean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marL="342900" indent="-342900">
              <a:lnSpc>
                <a:spcPts val="1600"/>
              </a:lnSpc>
              <a:buAutoNum type="arabicPeriod" startAt="6"/>
            </a:pPr>
            <a:r>
              <a:rPr lang="en-US" altLang="ko-KR" sz="1600" dirty="0">
                <a:latin typeface="Calibri" panose="020F0502020204030204" pitchFamily="34" charset="0"/>
              </a:rPr>
              <a:t> </a:t>
            </a:r>
            <a:r>
              <a:rPr lang="en-US" altLang="ko-KR" sz="1600" dirty="0" smtClean="0">
                <a:latin typeface="Calibri" panose="020F0502020204030204" pitchFamily="34" charset="0"/>
              </a:rPr>
              <a:t>...</a:t>
            </a:r>
            <a:endParaRPr lang="ko-KR" altLang="en-US" sz="1600" dirty="0" smtClean="0">
              <a:latin typeface="Calibri" panose="020F0502020204030204" pitchFamily="34" charset="0"/>
            </a:endParaRPr>
          </a:p>
          <a:p>
            <a:pPr>
              <a:lnSpc>
                <a:spcPts val="1600"/>
              </a:lnSpc>
            </a:pPr>
            <a:r>
              <a:rPr lang="ko-KR" altLang="en-US" sz="1600" dirty="0" smtClean="0">
                <a:latin typeface="Calibri" panose="020F0502020204030204" pitchFamily="34" charset="0"/>
              </a:rPr>
              <a:t>8. }</a:t>
            </a:r>
          </a:p>
        </p:txBody>
      </p:sp>
      <p:sp>
        <p:nvSpPr>
          <p:cNvPr id="10" name="제목 9"/>
          <p:cNvSpPr>
            <a:spLocks noGrp="1"/>
          </p:cNvSpPr>
          <p:nvPr>
            <p:ph type="title"/>
          </p:nvPr>
        </p:nvSpPr>
        <p:spPr>
          <a:xfrm>
            <a:off x="393700" y="228704"/>
            <a:ext cx="7493000" cy="709865"/>
          </a:xfrm>
        </p:spPr>
        <p:txBody>
          <a:bodyPr/>
          <a:lstStyle/>
          <a:p>
            <a:r>
              <a:rPr lang="en-US" altLang="ko-KR" sz="2000" dirty="0"/>
              <a:t>Type1. </a:t>
            </a:r>
            <a:r>
              <a:rPr lang="ko-KR" altLang="en-US" sz="2000" dirty="0"/>
              <a:t>다양한 함수 호출 시퀀스를 만들지 못해서 실행되지 못한 </a:t>
            </a:r>
            <a:r>
              <a:rPr lang="en-US" altLang="ko-KR" sz="2000" dirty="0"/>
              <a:t/>
            </a:r>
            <a:br>
              <a:rPr lang="en-US" altLang="ko-KR" sz="2000" dirty="0"/>
            </a:br>
            <a:r>
              <a:rPr lang="en-US" altLang="ko-KR" sz="2000" dirty="0"/>
              <a:t>            </a:t>
            </a:r>
            <a:r>
              <a:rPr lang="ko-KR" altLang="en-US" sz="2000" dirty="0"/>
              <a:t>분기 </a:t>
            </a:r>
            <a:r>
              <a:rPr lang="en-US" altLang="ko-KR" sz="2000" dirty="0" smtClean="0"/>
              <a:t>– </a:t>
            </a:r>
            <a:r>
              <a:rPr lang="ko-KR" altLang="en-US" sz="2000" dirty="0"/>
              <a:t>분기 달성 방법</a:t>
            </a:r>
          </a:p>
        </p:txBody>
      </p:sp>
    </p:spTree>
    <p:extLst>
      <p:ext uri="{BB962C8B-B14F-4D97-AF65-F5344CB8AC3E}">
        <p14:creationId xmlns:p14="http://schemas.microsoft.com/office/powerpoint/2010/main" val="341569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ko-KR" altLang="en-US" dirty="0"/>
              <a:t>탐색 가능한 실행 경로가 많이 존재하여 달성 가능한</a:t>
            </a:r>
            <a:r>
              <a:rPr lang="en-US" altLang="ko-KR" dirty="0"/>
              <a:t>(feasible) </a:t>
            </a:r>
            <a:r>
              <a:rPr lang="ko-KR" altLang="en-US" dirty="0"/>
              <a:t>분기를 </a:t>
            </a:r>
            <a:r>
              <a:rPr lang="ko-KR" altLang="en-US" dirty="0" smtClean="0"/>
              <a:t>주어진 시간 동안 실행하지 </a:t>
            </a:r>
            <a:r>
              <a:rPr lang="ko-KR" altLang="en-US" dirty="0"/>
              <a:t>못한 유형</a:t>
            </a:r>
            <a:endParaRPr lang="en-US" altLang="ko-KR" dirty="0"/>
          </a:p>
          <a:p>
            <a:pPr>
              <a:lnSpc>
                <a:spcPct val="90000"/>
              </a:lnSpc>
            </a:pPr>
            <a:r>
              <a:rPr lang="ko-KR" altLang="en-US" dirty="0"/>
              <a:t>분기 달성 방법</a:t>
            </a:r>
            <a:endParaRPr lang="en-US" altLang="ko-KR" dirty="0"/>
          </a:p>
          <a:p>
            <a:pPr lvl="1">
              <a:lnSpc>
                <a:spcPct val="90000"/>
              </a:lnSpc>
            </a:pPr>
            <a:r>
              <a:rPr lang="en-US" altLang="ko-KR" dirty="0"/>
              <a:t>Search space</a:t>
            </a:r>
            <a:r>
              <a:rPr lang="ko-KR" altLang="en-US" dirty="0"/>
              <a:t>를 줄이기 위해 </a:t>
            </a:r>
            <a:r>
              <a:rPr lang="ko-KR" altLang="en-US" dirty="0" err="1" smtClean="0"/>
              <a:t>테스팅</a:t>
            </a:r>
            <a:r>
              <a:rPr lang="ko-KR" altLang="en-US" dirty="0" smtClean="0"/>
              <a:t> </a:t>
            </a:r>
            <a:r>
              <a:rPr lang="ko-KR" altLang="en-US" dirty="0"/>
              <a:t>범위를 </a:t>
            </a:r>
            <a:r>
              <a:rPr lang="ko-KR" altLang="en-US" dirty="0" err="1" smtClean="0"/>
              <a:t>테스크</a:t>
            </a:r>
            <a:r>
              <a:rPr lang="ko-KR" altLang="en-US" dirty="0" smtClean="0"/>
              <a:t> 단위에서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함수 </a:t>
            </a:r>
            <a:r>
              <a:rPr lang="ko-KR" altLang="en-US" dirty="0"/>
              <a:t>단위로 </a:t>
            </a:r>
            <a:r>
              <a:rPr lang="ko-KR" altLang="en-US" dirty="0" smtClean="0"/>
              <a:t>축소한 </a:t>
            </a:r>
            <a:r>
              <a:rPr lang="ko-KR" altLang="en-US" dirty="0"/>
              <a:t>뒤 </a:t>
            </a:r>
            <a:r>
              <a:rPr lang="ko-KR" altLang="en-US" dirty="0" err="1" smtClean="0"/>
              <a:t>테스팅</a:t>
            </a:r>
            <a:r>
              <a:rPr lang="ko-KR" altLang="en-US" dirty="0" smtClean="0"/>
              <a:t> </a:t>
            </a:r>
            <a:r>
              <a:rPr lang="ko-KR" altLang="en-US" dirty="0"/>
              <a:t>진행</a:t>
            </a:r>
            <a:endParaRPr lang="en-US" altLang="ko-KR" dirty="0"/>
          </a:p>
          <a:p>
            <a:pPr lvl="2">
              <a:lnSpc>
                <a:spcPct val="90000"/>
              </a:lnSpc>
            </a:pPr>
            <a:r>
              <a:rPr lang="ko-KR" altLang="en-US" sz="1800" dirty="0" err="1"/>
              <a:t>미달성</a:t>
            </a:r>
            <a:r>
              <a:rPr lang="ko-KR" altLang="en-US" sz="1800" dirty="0"/>
              <a:t> 분기가 존재하는 함수를 </a:t>
            </a:r>
            <a:r>
              <a:rPr lang="en-US" altLang="ko-KR" sz="1800" dirty="0" smtClean="0"/>
              <a:t>s1</a:t>
            </a:r>
            <a:r>
              <a:rPr lang="ko-KR" altLang="en-US" sz="1800" dirty="0" smtClean="0"/>
              <a:t>이라 </a:t>
            </a:r>
            <a:r>
              <a:rPr lang="ko-KR" altLang="en-US" sz="1800" dirty="0"/>
              <a:t>할 때</a:t>
            </a:r>
            <a:r>
              <a:rPr lang="en-US" altLang="ko-KR" sz="1800" dirty="0"/>
              <a:t>, </a:t>
            </a:r>
            <a:r>
              <a:rPr lang="ko-KR" altLang="en-US" sz="1800" dirty="0" smtClean="0"/>
              <a:t>인터페이스 여부에 상관 없이</a:t>
            </a:r>
            <a:r>
              <a:rPr lang="en-US" altLang="ko-KR" sz="1800" dirty="0"/>
              <a:t/>
            </a:r>
            <a:br>
              <a:rPr lang="en-US" altLang="ko-KR" sz="1800" dirty="0"/>
            </a:br>
            <a:r>
              <a:rPr lang="ko-KR" altLang="en-US" sz="1800" dirty="0"/>
              <a:t>함수 </a:t>
            </a:r>
            <a:r>
              <a:rPr lang="en-US" altLang="ko-KR" sz="1800" dirty="0" smtClean="0"/>
              <a:t>s1</a:t>
            </a:r>
            <a:r>
              <a:rPr lang="ko-KR" altLang="en-US" sz="1800" dirty="0" smtClean="0"/>
              <a:t>를 </a:t>
            </a:r>
            <a:r>
              <a:rPr lang="ko-KR" altLang="en-US" sz="1800" dirty="0"/>
              <a:t>직접 호출하는 테스트 드라이버를 구축</a:t>
            </a:r>
            <a:endParaRPr lang="en-US" altLang="ko-KR" sz="1800" dirty="0"/>
          </a:p>
          <a:p>
            <a:pPr lvl="2">
              <a:lnSpc>
                <a:spcPct val="90000"/>
              </a:lnSpc>
            </a:pPr>
            <a:r>
              <a:rPr lang="ko-KR" altLang="en-US" sz="1800" dirty="0"/>
              <a:t>함수 </a:t>
            </a:r>
            <a:r>
              <a:rPr lang="en-US" altLang="ko-KR" sz="1800" dirty="0" smtClean="0"/>
              <a:t>s1</a:t>
            </a:r>
            <a:r>
              <a:rPr lang="ko-KR" altLang="en-US" sz="1800" dirty="0" smtClean="0"/>
              <a:t>에서 </a:t>
            </a:r>
            <a:r>
              <a:rPr lang="ko-KR" altLang="en-US" sz="1800" dirty="0"/>
              <a:t>호출하는 모든 함수를 </a:t>
            </a:r>
            <a:r>
              <a:rPr lang="ko-KR" altLang="en-US" sz="1800" dirty="0" err="1"/>
              <a:t>스텁으로</a:t>
            </a:r>
            <a:r>
              <a:rPr lang="ko-KR" altLang="en-US" sz="1800" dirty="0"/>
              <a:t> 대체함으로써 </a:t>
            </a:r>
            <a:r>
              <a:rPr lang="en-US" altLang="ko-KR" sz="1800" dirty="0"/>
              <a:t>Search space</a:t>
            </a:r>
            <a:r>
              <a:rPr lang="ko-KR" altLang="en-US" sz="1800" dirty="0"/>
              <a:t>를 줄이고 함수 </a:t>
            </a:r>
            <a:r>
              <a:rPr lang="en-US" altLang="ko-KR" sz="1800" dirty="0" smtClean="0"/>
              <a:t>s1</a:t>
            </a:r>
            <a:r>
              <a:rPr lang="ko-KR" altLang="en-US" sz="1800" dirty="0" smtClean="0"/>
              <a:t>에 </a:t>
            </a:r>
            <a:r>
              <a:rPr lang="ko-KR" altLang="en-US" sz="1800" dirty="0"/>
              <a:t>속한 분기들을 집중적으로 탐색할 수 있도록 </a:t>
            </a:r>
            <a:r>
              <a:rPr lang="ko-KR" altLang="en-US" sz="1800" dirty="0" smtClean="0"/>
              <a:t>유도</a:t>
            </a:r>
            <a:endParaRPr lang="en-US" altLang="ko-KR" dirty="0"/>
          </a:p>
          <a:p>
            <a:pPr>
              <a:lnSpc>
                <a:spcPct val="90000"/>
              </a:lnSpc>
            </a:pPr>
            <a:endParaRPr lang="ko-KR" altLang="en-US" dirty="0"/>
          </a:p>
          <a:p>
            <a:pPr>
              <a:lnSpc>
                <a:spcPct val="90000"/>
              </a:lnSpc>
            </a:pP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830B-433B-47C4-9723-41723E8ADDB0}" type="slidenum">
              <a:rPr lang="ko-KR" altLang="en-US" smtClean="0"/>
              <a:pPr/>
              <a:t>19</a:t>
            </a:fld>
            <a:endParaRPr lang="ko-KR" altLang="en-US" dirty="0"/>
          </a:p>
        </p:txBody>
      </p:sp>
      <p:pic>
        <p:nvPicPr>
          <p:cNvPr id="87" name="그림 8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5511" y="4344499"/>
            <a:ext cx="2665954" cy="1668266"/>
          </a:xfrm>
          <a:prstGeom prst="rect">
            <a:avLst/>
          </a:prstGeom>
        </p:spPr>
      </p:pic>
      <p:sp>
        <p:nvSpPr>
          <p:cNvPr id="89" name="TextBox 88"/>
          <p:cNvSpPr txBox="1"/>
          <p:nvPr/>
        </p:nvSpPr>
        <p:spPr>
          <a:xfrm>
            <a:off x="561975" y="6026314"/>
            <a:ext cx="3851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기존 테스트 드라이버 및 실행 구조</a:t>
            </a:r>
            <a:endParaRPr lang="ko-KR" alt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4511222" y="6026314"/>
            <a:ext cx="4428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s1</a:t>
            </a:r>
            <a:r>
              <a:rPr lang="ko-KR" altLang="en-US" dirty="0" smtClean="0"/>
              <a:t>의 </a:t>
            </a:r>
            <a:r>
              <a:rPr lang="ko-KR" altLang="en-US" dirty="0" err="1" smtClean="0"/>
              <a:t>미달성</a:t>
            </a:r>
            <a:r>
              <a:rPr lang="ko-KR" altLang="en-US" dirty="0" smtClean="0"/>
              <a:t> 분기</a:t>
            </a:r>
            <a:r>
              <a:rPr lang="en-US" altLang="ko-KR" dirty="0"/>
              <a:t> </a:t>
            </a:r>
            <a:r>
              <a:rPr lang="ko-KR" altLang="en-US" dirty="0" smtClean="0"/>
              <a:t>달성을 위해 새로 구축 된 테스트 드라이버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스텁</a:t>
            </a:r>
            <a:r>
              <a:rPr lang="ko-KR" altLang="en-US" dirty="0" smtClean="0"/>
              <a:t> 및 실행 구조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93700" y="228704"/>
            <a:ext cx="7615116" cy="709865"/>
          </a:xfrm>
        </p:spPr>
        <p:txBody>
          <a:bodyPr/>
          <a:lstStyle/>
          <a:p>
            <a:r>
              <a:rPr lang="en-US" altLang="ko-KR" sz="2000" dirty="0"/>
              <a:t>Type2. Path </a:t>
            </a:r>
            <a:r>
              <a:rPr lang="en-US" altLang="ko-KR" sz="2000" dirty="0" smtClean="0"/>
              <a:t>explosion</a:t>
            </a:r>
            <a:r>
              <a:rPr lang="ko-KR" altLang="en-US" sz="2000" dirty="0" smtClean="0"/>
              <a:t>때문에 </a:t>
            </a:r>
            <a:r>
              <a:rPr lang="ko-KR" altLang="en-US" sz="2000" dirty="0"/>
              <a:t>주어진 </a:t>
            </a:r>
            <a:r>
              <a:rPr lang="ko-KR" altLang="en-US" sz="2000" dirty="0" err="1"/>
              <a:t>테스팅</a:t>
            </a:r>
            <a:r>
              <a:rPr lang="ko-KR" altLang="en-US" sz="2000" dirty="0"/>
              <a:t> 시간 동안 실행되지 </a:t>
            </a:r>
            <a:r>
              <a:rPr lang="en-US" altLang="ko-KR" sz="2000" dirty="0"/>
              <a:t/>
            </a:r>
            <a:br>
              <a:rPr lang="en-US" altLang="ko-KR" sz="2000" dirty="0"/>
            </a:br>
            <a:r>
              <a:rPr lang="en-US" altLang="ko-KR" sz="2000" dirty="0"/>
              <a:t>            </a:t>
            </a:r>
            <a:r>
              <a:rPr lang="ko-KR" altLang="en-US" sz="2000" dirty="0"/>
              <a:t>못한 분기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2643" y="4615210"/>
            <a:ext cx="3325760" cy="1335134"/>
          </a:xfrm>
          <a:prstGeom prst="rect">
            <a:avLst/>
          </a:prstGeom>
        </p:spPr>
      </p:pic>
      <p:sp>
        <p:nvSpPr>
          <p:cNvPr id="9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675402" y="6634201"/>
            <a:ext cx="4412599" cy="228660"/>
          </a:xfrm>
        </p:spPr>
        <p:txBody>
          <a:bodyPr/>
          <a:lstStyle/>
          <a:p>
            <a:r>
              <a:rPr lang="en-US" altLang="ko-KR" smtClean="0"/>
              <a:t>Improving Applicability and User Interface of a concolic testing tool CROWN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5135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Motivation (3 page)</a:t>
            </a:r>
          </a:p>
          <a:p>
            <a:r>
              <a:rPr lang="en-US" altLang="ko-KR" sz="2800" dirty="0"/>
              <a:t>Thesis Statement </a:t>
            </a:r>
            <a:r>
              <a:rPr lang="en-US" altLang="ko-KR" sz="2800" dirty="0" smtClean="0"/>
              <a:t>(5 page)</a:t>
            </a:r>
          </a:p>
          <a:p>
            <a:r>
              <a:rPr lang="en-US" altLang="ko-KR" sz="2800" dirty="0" smtClean="0"/>
              <a:t>Background (6 page)</a:t>
            </a:r>
          </a:p>
          <a:p>
            <a:r>
              <a:rPr lang="en-US" altLang="ko-KR" sz="2800" dirty="0" smtClean="0"/>
              <a:t>Related Work (11 page)</a:t>
            </a:r>
          </a:p>
          <a:p>
            <a:r>
              <a:rPr lang="en-US" altLang="ko-KR" sz="2800" dirty="0" err="1" smtClean="0"/>
              <a:t>Concolic</a:t>
            </a:r>
            <a:r>
              <a:rPr lang="en-US" altLang="ko-KR" sz="2800" dirty="0" smtClean="0"/>
              <a:t> Testing Tool CROWN (12 page)</a:t>
            </a:r>
          </a:p>
          <a:p>
            <a:r>
              <a:rPr lang="en-US" altLang="ko-KR" sz="2800" dirty="0"/>
              <a:t>Guideline to Improve Test </a:t>
            </a:r>
            <a:r>
              <a:rPr lang="en-US" altLang="ko-KR" sz="2800" dirty="0" smtClean="0"/>
              <a:t>Coverage (16 page)</a:t>
            </a:r>
          </a:p>
          <a:p>
            <a:r>
              <a:rPr lang="en-US" altLang="ko-KR" sz="2800" dirty="0" smtClean="0"/>
              <a:t>Case Study – Automobile SW (20 page)</a:t>
            </a:r>
          </a:p>
          <a:p>
            <a:r>
              <a:rPr lang="en-US" altLang="ko-KR" sz="2800" dirty="0" smtClean="0"/>
              <a:t>Conclusion &amp; Future Work (25 page)</a:t>
            </a:r>
            <a:endParaRPr lang="ko-KR" altLang="en-US" sz="2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Improving Applicability and User Interface of a concolic testing tool CROWN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830B-433B-47C4-9723-41723E8ADDB0}" type="slidenum">
              <a:rPr lang="ko-KR" altLang="en-US" smtClean="0"/>
              <a:pPr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7735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Case study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304799" y="1219200"/>
            <a:ext cx="8950411" cy="5529331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상용 자동차 </a:t>
            </a:r>
            <a:r>
              <a:rPr lang="en-US" altLang="ko-KR" dirty="0" smtClean="0"/>
              <a:t>SW </a:t>
            </a:r>
            <a:r>
              <a:rPr lang="ko-KR" altLang="en-US" dirty="0"/>
              <a:t>대상으로 </a:t>
            </a:r>
            <a:r>
              <a:rPr lang="ko-KR" altLang="en-US" dirty="0" smtClean="0"/>
              <a:t>가이드 </a:t>
            </a:r>
            <a:r>
              <a:rPr lang="ko-KR" altLang="en-US" dirty="0"/>
              <a:t>라인 적용 효과를 </a:t>
            </a:r>
            <a:r>
              <a:rPr lang="ko-KR" altLang="en-US" dirty="0" smtClean="0"/>
              <a:t>확인하기 위해 사례 연구 진행</a:t>
            </a:r>
            <a:endParaRPr lang="en-US" altLang="ko-KR" dirty="0" smtClean="0"/>
          </a:p>
          <a:p>
            <a:pPr marL="859536" lvl="1" indent="-457200">
              <a:buFont typeface="+mj-lt"/>
              <a:buAutoNum type="arabicPeriod"/>
            </a:pPr>
            <a:r>
              <a:rPr lang="ko-KR" altLang="en-US" dirty="0"/>
              <a:t>동적 기호 실행 기반 자동화 된 </a:t>
            </a:r>
            <a:r>
              <a:rPr lang="ko-KR" altLang="en-US" dirty="0" err="1"/>
              <a:t>테스크</a:t>
            </a:r>
            <a:r>
              <a:rPr lang="ko-KR" altLang="en-US" dirty="0"/>
              <a:t> </a:t>
            </a:r>
            <a:r>
              <a:rPr lang="ko-KR" altLang="en-US" dirty="0" err="1"/>
              <a:t>테스팅</a:t>
            </a:r>
            <a:r>
              <a:rPr lang="ko-KR" altLang="en-US" dirty="0"/>
              <a:t> </a:t>
            </a:r>
            <a:r>
              <a:rPr lang="ko-KR" altLang="en-US" dirty="0" smtClean="0"/>
              <a:t>기법으로 </a:t>
            </a:r>
            <a:r>
              <a:rPr lang="ko-KR" altLang="en-US" dirty="0" err="1" smtClean="0"/>
              <a:t>테스팅</a:t>
            </a:r>
            <a:r>
              <a:rPr lang="ko-KR" altLang="en-US" dirty="0" smtClean="0"/>
              <a:t> 환경을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구축한 뒤 </a:t>
            </a:r>
            <a:r>
              <a:rPr lang="en-US" altLang="ko-KR" dirty="0" err="1" smtClean="0"/>
              <a:t>Concolic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테스팅</a:t>
            </a:r>
            <a:r>
              <a:rPr lang="ko-KR" altLang="en-US" dirty="0" smtClean="0"/>
              <a:t> 수행</a:t>
            </a:r>
            <a:endParaRPr lang="en-US" altLang="ko-KR" dirty="0" smtClean="0"/>
          </a:p>
          <a:p>
            <a:pPr marL="859536" lvl="1" indent="-457200">
              <a:buFont typeface="+mj-lt"/>
              <a:buAutoNum type="arabicPeriod"/>
            </a:pPr>
            <a:r>
              <a:rPr lang="ko-KR" altLang="en-US" dirty="0" smtClean="0"/>
              <a:t>구축한 </a:t>
            </a:r>
            <a:r>
              <a:rPr lang="ko-KR" altLang="en-US" dirty="0" err="1" smtClean="0"/>
              <a:t>테스팅</a:t>
            </a:r>
            <a:r>
              <a:rPr lang="ko-KR" altLang="en-US" dirty="0"/>
              <a:t> </a:t>
            </a:r>
            <a:r>
              <a:rPr lang="ko-KR" altLang="en-US" dirty="0" smtClean="0"/>
              <a:t>환경으로도 달성하지 못한 분기들을 대상으로</a:t>
            </a:r>
            <a:r>
              <a:rPr lang="en-US" altLang="ko-KR" dirty="0"/>
              <a:t> </a:t>
            </a:r>
            <a:r>
              <a:rPr lang="ko-KR" altLang="en-US" dirty="0" smtClean="0"/>
              <a:t>커버리지 향상을 위해 가이드 라인 적용</a:t>
            </a:r>
            <a:endParaRPr lang="en-US" altLang="ko-KR" dirty="0" smtClean="0"/>
          </a:p>
          <a:p>
            <a:pPr marL="1188720" lvl="2" indent="-457200">
              <a:buFont typeface="+mj-lt"/>
              <a:buAutoNum type="arabicPeriod"/>
            </a:pPr>
            <a:r>
              <a:rPr lang="ko-KR" altLang="en-US" dirty="0" err="1" smtClean="0"/>
              <a:t>미달성</a:t>
            </a:r>
            <a:r>
              <a:rPr lang="ko-KR" altLang="en-US" dirty="0" smtClean="0"/>
              <a:t> 된 분기들을 유형에 따라 분류</a:t>
            </a:r>
            <a:endParaRPr lang="en-US" altLang="ko-KR" dirty="0" smtClean="0"/>
          </a:p>
          <a:p>
            <a:pPr marL="1188720" lvl="2" indent="-457200">
              <a:buFont typeface="+mj-lt"/>
              <a:buAutoNum type="arabicPeriod"/>
            </a:pPr>
            <a:r>
              <a:rPr lang="ko-KR" altLang="en-US" dirty="0" smtClean="0"/>
              <a:t>유형 별로 가이드 라인 적용 후 </a:t>
            </a:r>
            <a:r>
              <a:rPr lang="ko-KR" altLang="en-US" dirty="0" err="1" smtClean="0"/>
              <a:t>테스팅</a:t>
            </a:r>
            <a:r>
              <a:rPr lang="ko-KR" altLang="en-US" dirty="0" smtClean="0"/>
              <a:t> 수행 및 커버리지 향상 확인</a:t>
            </a:r>
            <a:endParaRPr lang="en-US" altLang="ko-KR" dirty="0" smtClean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Improving Applicability and User Interface of a concolic testing tool CROWN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830B-433B-47C4-9723-41723E8ADDB0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266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/>
              <a:t>Target &amp; </a:t>
            </a:r>
            <a:r>
              <a:rPr lang="en-US" altLang="ko-KR" sz="3200" dirty="0" smtClean="0"/>
              <a:t>Experiment Environment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165992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sz="2000" dirty="0" smtClean="0"/>
              <a:t>Target Information</a:t>
            </a:r>
          </a:p>
          <a:p>
            <a:pPr lvl="2">
              <a:lnSpc>
                <a:spcPct val="80000"/>
              </a:lnSpc>
            </a:pPr>
            <a:endParaRPr lang="en-US" altLang="ko-KR" dirty="0"/>
          </a:p>
          <a:p>
            <a:pPr lvl="2">
              <a:lnSpc>
                <a:spcPct val="80000"/>
              </a:lnSpc>
            </a:pPr>
            <a:endParaRPr lang="en-US" altLang="ko-KR" dirty="0" smtClean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Improving Applicability and User Interface of a </a:t>
            </a:r>
            <a:r>
              <a:rPr lang="en-US" altLang="ko-KR" dirty="0" err="1" smtClean="0"/>
              <a:t>concolic</a:t>
            </a:r>
            <a:r>
              <a:rPr lang="en-US" altLang="ko-KR" dirty="0" smtClean="0"/>
              <a:t> testing tool CROWN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830B-433B-47C4-9723-41723E8ADDB0}" type="slidenum">
              <a:rPr lang="ko-KR" altLang="en-US" smtClean="0"/>
              <a:t>21</a:t>
            </a:fld>
            <a:endParaRPr lang="ko-KR" altLang="en-US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413490"/>
              </p:ext>
            </p:extLst>
          </p:nvPr>
        </p:nvGraphicFramePr>
        <p:xfrm>
          <a:off x="1813719" y="1613998"/>
          <a:ext cx="582136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7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2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28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78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모듈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라인 수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파일 수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함수 개수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분기 수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7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44769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129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1524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24723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7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34262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689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25650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65441" y="5542449"/>
            <a:ext cx="51728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1400"/>
              </a:lnSpc>
              <a:buFont typeface="+mj-lt"/>
              <a:buAutoNum type="arabicPeriod"/>
            </a:pP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 () {</a:t>
            </a:r>
          </a:p>
          <a:p>
            <a:pPr marL="342900" indent="-342900">
              <a:lnSpc>
                <a:spcPts val="1400"/>
              </a:lnSpc>
              <a:buFont typeface="+mj-lt"/>
              <a:buAutoNum type="arabicPeriod"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static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flag = 0;</a:t>
            </a:r>
          </a:p>
          <a:p>
            <a:pPr marL="342900" indent="-342900">
              <a:lnSpc>
                <a:spcPts val="1400"/>
              </a:lnSpc>
              <a:buFont typeface="+mj-lt"/>
              <a:buAutoNum type="arabicPeriod"/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switch(flag) {</a:t>
            </a:r>
          </a:p>
          <a:p>
            <a:pPr marL="342900" indent="-342900">
              <a:lnSpc>
                <a:spcPts val="1400"/>
              </a:lnSpc>
              <a:buFont typeface="+mj-lt"/>
              <a:buAutoNum type="arabicPeriod"/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case 0: </a:t>
            </a:r>
            <a:r>
              <a:rPr lang="en-US" altLang="ko-KR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execution1;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flag=1; break;</a:t>
            </a:r>
            <a:endParaRPr lang="en-US" altLang="ko-K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lnSpc>
                <a:spcPts val="1400"/>
              </a:lnSpc>
              <a:buFont typeface="+mj-lt"/>
              <a:buAutoNum type="arabicPeriod"/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case 1: </a:t>
            </a:r>
            <a:r>
              <a:rPr lang="en-US" altLang="ko-KR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execution2;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flag=2; 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ko-K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lnSpc>
                <a:spcPts val="1400"/>
              </a:lnSpc>
              <a:buFont typeface="+mj-lt"/>
              <a:buAutoNum type="arabicPeriod"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case 2: </a:t>
            </a:r>
            <a:r>
              <a:rPr lang="en-US" altLang="ko-KR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execution3;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break; } }</a:t>
            </a:r>
            <a:endParaRPr lang="ko-KR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내용 개체 틀 6"/>
          <p:cNvSpPr txBox="1">
            <a:spLocks/>
          </p:cNvSpPr>
          <p:nvPr/>
        </p:nvSpPr>
        <p:spPr>
          <a:xfrm>
            <a:off x="304800" y="2584539"/>
            <a:ext cx="8839200" cy="3141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146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718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590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862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ko-KR" sz="2000" dirty="0" smtClean="0"/>
              <a:t>Experiment Environment</a:t>
            </a:r>
          </a:p>
          <a:p>
            <a:pPr lvl="1">
              <a:lnSpc>
                <a:spcPct val="85000"/>
              </a:lnSpc>
            </a:pPr>
            <a:r>
              <a:rPr lang="ko-KR" altLang="en-US" sz="1800" dirty="0" smtClean="0"/>
              <a:t>동적 기호 실행 기반 자동화 된 </a:t>
            </a:r>
            <a:r>
              <a:rPr lang="ko-KR" altLang="en-US" sz="1800" dirty="0" err="1" smtClean="0"/>
              <a:t>테스크</a:t>
            </a:r>
            <a:r>
              <a:rPr lang="ko-KR" altLang="en-US" sz="1800" dirty="0" smtClean="0"/>
              <a:t> </a:t>
            </a:r>
            <a:r>
              <a:rPr lang="ko-KR" altLang="en-US" sz="1800" dirty="0" err="1" smtClean="0"/>
              <a:t>테스팅</a:t>
            </a:r>
            <a:r>
              <a:rPr lang="ko-KR" altLang="en-US" sz="1800" dirty="0" smtClean="0"/>
              <a:t> 기법으로 자동 생성한 테스트 </a:t>
            </a:r>
            <a:r>
              <a:rPr lang="en-US" altLang="ko-KR" sz="1800" dirty="0" smtClean="0"/>
              <a:t/>
            </a:r>
            <a:br>
              <a:rPr lang="en-US" altLang="ko-KR" sz="1800" dirty="0" smtClean="0"/>
            </a:br>
            <a:r>
              <a:rPr lang="ko-KR" altLang="en-US" sz="1800" dirty="0" smtClean="0"/>
              <a:t>드라이버를 실행한 뒤 파일 별 커버리지 측정</a:t>
            </a:r>
            <a:endParaRPr lang="en-US" altLang="ko-KR" sz="1800" dirty="0" smtClean="0"/>
          </a:p>
          <a:p>
            <a:pPr lvl="1">
              <a:lnSpc>
                <a:spcPct val="85000"/>
              </a:lnSpc>
            </a:pPr>
            <a:r>
              <a:rPr lang="ko-KR" altLang="en-US" sz="1800" dirty="0" smtClean="0"/>
              <a:t>탐색 기법</a:t>
            </a:r>
            <a:r>
              <a:rPr lang="en-US" altLang="ko-KR" sz="1800" dirty="0" smtClean="0"/>
              <a:t>: DFS, </a:t>
            </a:r>
            <a:r>
              <a:rPr lang="ko-KR" altLang="en-US" sz="1800" dirty="0" err="1" smtClean="0"/>
              <a:t>테스크</a:t>
            </a:r>
            <a:r>
              <a:rPr lang="ko-KR" altLang="en-US" sz="1800" dirty="0" smtClean="0"/>
              <a:t> 당 최대 테스트 케이스 생성 개수</a:t>
            </a:r>
            <a:r>
              <a:rPr lang="en-US" altLang="ko-KR" sz="1800" dirty="0" smtClean="0"/>
              <a:t>: 100000</a:t>
            </a:r>
          </a:p>
          <a:p>
            <a:pPr lvl="2">
              <a:lnSpc>
                <a:spcPct val="85000"/>
              </a:lnSpc>
            </a:pPr>
            <a:r>
              <a:rPr lang="ko-KR" altLang="en-US" sz="1800" dirty="0" smtClean="0"/>
              <a:t>최대 테스트 케이스만큼 생성한 </a:t>
            </a:r>
            <a:r>
              <a:rPr lang="ko-KR" altLang="en-US" sz="1800" dirty="0" err="1" smtClean="0"/>
              <a:t>테스크의</a:t>
            </a:r>
            <a:r>
              <a:rPr lang="ko-KR" altLang="en-US" sz="1800" dirty="0" smtClean="0"/>
              <a:t> 경우</a:t>
            </a:r>
            <a:r>
              <a:rPr lang="en-US" altLang="ko-KR" sz="1800" dirty="0" smtClean="0"/>
              <a:t>, CFG </a:t>
            </a:r>
            <a:r>
              <a:rPr lang="ko-KR" altLang="en-US" sz="1800" dirty="0" smtClean="0"/>
              <a:t>탐색 기법을 사용해서 추가 실험 수행</a:t>
            </a:r>
            <a:endParaRPr lang="en-US" altLang="ko-KR" sz="1800" dirty="0" smtClean="0"/>
          </a:p>
          <a:p>
            <a:pPr lvl="1">
              <a:lnSpc>
                <a:spcPct val="85000"/>
              </a:lnSpc>
            </a:pPr>
            <a:r>
              <a:rPr lang="ko-KR" altLang="en-US" sz="1800" dirty="0" smtClean="0"/>
              <a:t>테스트 케이스 </a:t>
            </a:r>
            <a:r>
              <a:rPr lang="en-US" altLang="ko-KR" sz="1800" dirty="0" smtClean="0"/>
              <a:t>1</a:t>
            </a:r>
            <a:r>
              <a:rPr lang="ko-KR" altLang="en-US" sz="1800" dirty="0" smtClean="0"/>
              <a:t>개 생성 </a:t>
            </a:r>
            <a:r>
              <a:rPr lang="en-US" altLang="ko-KR" sz="1800" dirty="0" smtClean="0"/>
              <a:t>Timeout</a:t>
            </a:r>
          </a:p>
          <a:p>
            <a:pPr lvl="2">
              <a:lnSpc>
                <a:spcPct val="85000"/>
              </a:lnSpc>
            </a:pPr>
            <a:r>
              <a:rPr lang="en-US" altLang="ko-KR" sz="1800" dirty="0"/>
              <a:t>A </a:t>
            </a:r>
            <a:r>
              <a:rPr lang="ko-KR" altLang="en-US" sz="1800" dirty="0"/>
              <a:t>모듈</a:t>
            </a:r>
            <a:r>
              <a:rPr lang="en-US" altLang="ko-KR" sz="1800" dirty="0"/>
              <a:t>: 0.5 </a:t>
            </a:r>
            <a:r>
              <a:rPr lang="ko-KR" altLang="en-US" sz="1800" dirty="0"/>
              <a:t>초 </a:t>
            </a:r>
            <a:r>
              <a:rPr lang="en-US" altLang="ko-KR" sz="1800" dirty="0"/>
              <a:t>(</a:t>
            </a:r>
            <a:r>
              <a:rPr lang="ko-KR" altLang="en-US" sz="1800" dirty="0"/>
              <a:t>테스트 드라이버에서 인터페이스 </a:t>
            </a:r>
            <a:r>
              <a:rPr lang="en-US" altLang="ko-KR" sz="1800" dirty="0"/>
              <a:t>1</a:t>
            </a:r>
            <a:r>
              <a:rPr lang="ko-KR" altLang="en-US" sz="1800" dirty="0"/>
              <a:t>회 호출</a:t>
            </a:r>
            <a:r>
              <a:rPr lang="en-US" altLang="ko-KR" sz="1800" dirty="0"/>
              <a:t>)</a:t>
            </a:r>
          </a:p>
          <a:p>
            <a:pPr lvl="2">
              <a:lnSpc>
                <a:spcPct val="85000"/>
              </a:lnSpc>
            </a:pPr>
            <a:r>
              <a:rPr lang="en-US" altLang="ko-KR" sz="1800" dirty="0"/>
              <a:t>B </a:t>
            </a:r>
            <a:r>
              <a:rPr lang="ko-KR" altLang="en-US" sz="1800" dirty="0"/>
              <a:t>모듈</a:t>
            </a:r>
            <a:r>
              <a:rPr lang="en-US" altLang="ko-KR" sz="1800" dirty="0"/>
              <a:t>: 2.5</a:t>
            </a:r>
            <a:r>
              <a:rPr lang="ko-KR" altLang="en-US" sz="1800" dirty="0"/>
              <a:t>초 </a:t>
            </a:r>
            <a:r>
              <a:rPr lang="en-US" altLang="ko-KR" sz="1800" dirty="0"/>
              <a:t>(</a:t>
            </a:r>
            <a:r>
              <a:rPr lang="ko-KR" altLang="en-US" sz="1800" dirty="0"/>
              <a:t>테스트 드라이버에서 인터페이스 </a:t>
            </a:r>
            <a:r>
              <a:rPr lang="en-US" altLang="ko-KR" sz="1800" dirty="0"/>
              <a:t>5</a:t>
            </a:r>
            <a:r>
              <a:rPr lang="ko-KR" altLang="en-US" sz="1800" dirty="0"/>
              <a:t>회 호출</a:t>
            </a:r>
            <a:r>
              <a:rPr lang="en-US" altLang="ko-KR" sz="1800" dirty="0"/>
              <a:t>)</a:t>
            </a:r>
          </a:p>
          <a:p>
            <a:pPr>
              <a:lnSpc>
                <a:spcPct val="85000"/>
              </a:lnSpc>
            </a:pPr>
            <a:endParaRPr lang="ko-KR" altLang="en-US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5589276" y="6086726"/>
            <a:ext cx="359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case1, case2 </a:t>
            </a:r>
            <a:r>
              <a:rPr lang="ko-KR" altLang="en-US" dirty="0" smtClean="0"/>
              <a:t>조건을 실행하기 위해 함수 </a:t>
            </a:r>
            <a:r>
              <a:rPr lang="en-US" altLang="ko-KR" dirty="0" smtClean="0"/>
              <a:t>f</a:t>
            </a:r>
            <a:r>
              <a:rPr lang="ko-KR" altLang="en-US" dirty="0" smtClean="0"/>
              <a:t>의 반복 호출 필요</a:t>
            </a:r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576498" y="5534900"/>
            <a:ext cx="3468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인터페이스 반복 호출이 필요한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B </a:t>
            </a:r>
            <a:r>
              <a:rPr lang="ko-KR" altLang="en-US" dirty="0" smtClean="0"/>
              <a:t>모듈 코드 유형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384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Experiment Result</a:t>
            </a:r>
            <a:endParaRPr lang="ko-KR" altLang="en-US" dirty="0"/>
          </a:p>
        </p:txBody>
      </p:sp>
      <p:sp>
        <p:nvSpPr>
          <p:cNvPr id="9" name="내용 개체 틀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실험 결과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ko-KR" altLang="en-US" dirty="0" smtClean="0"/>
              <a:t>분기 커버리지 별 파일 개수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Improving Applicability and User Interface of a concolic testing tool CROWN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830B-433B-47C4-9723-41723E8ADDB0}" type="slidenum">
              <a:rPr lang="ko-KR" altLang="en-US" smtClean="0"/>
              <a:t>22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967263" y="2885597"/>
            <a:ext cx="3706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소요 시간은 </a:t>
            </a:r>
            <a:r>
              <a:rPr lang="en-US" altLang="ko-KR" dirty="0" smtClean="0"/>
              <a:t>1 </a:t>
            </a:r>
            <a:r>
              <a:rPr lang="ko-KR" altLang="en-US" dirty="0" smtClean="0"/>
              <a:t>코어 사용 기준 시간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54671" y="3747417"/>
            <a:ext cx="931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/>
              <a:t>모듈</a:t>
            </a:r>
            <a:r>
              <a:rPr lang="en-US" altLang="ko-KR" dirty="0" smtClean="0"/>
              <a:t> B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80301" y="3747417"/>
            <a:ext cx="960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/>
              <a:t>모듈</a:t>
            </a:r>
            <a:r>
              <a:rPr lang="en-US" altLang="ko-KR" dirty="0" smtClean="0"/>
              <a:t> A</a:t>
            </a: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14738"/>
              </p:ext>
            </p:extLst>
          </p:nvPr>
        </p:nvGraphicFramePr>
        <p:xfrm>
          <a:off x="614680" y="1711562"/>
          <a:ext cx="790987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4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25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4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5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3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71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solidFill>
                            <a:schemeClr val="tx1"/>
                          </a:solidFill>
                        </a:rPr>
                        <a:t>모듈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solidFill>
                            <a:schemeClr val="tx1"/>
                          </a:solidFill>
                        </a:rPr>
                        <a:t>파일 수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solidFill>
                            <a:schemeClr val="tx1"/>
                          </a:solidFill>
                        </a:rPr>
                        <a:t>함수 개수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solidFill>
                            <a:schemeClr val="tx1"/>
                          </a:solidFill>
                        </a:rPr>
                        <a:t>분기 수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solidFill>
                            <a:schemeClr val="tx1"/>
                          </a:solidFill>
                        </a:rPr>
                        <a:t>달성 분기 수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solidFill>
                            <a:schemeClr val="tx1"/>
                          </a:solidFill>
                        </a:rPr>
                        <a:t>커버리지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solidFill>
                            <a:schemeClr val="tx1"/>
                          </a:solidFill>
                        </a:rPr>
                        <a:t>테스트 개수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solidFill>
                            <a:schemeClr val="tx1"/>
                          </a:solidFill>
                        </a:rPr>
                        <a:t>소요 시간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129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/>
                        <a:t>1524</a:t>
                      </a:r>
                      <a:endParaRPr lang="ko-KR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24723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23569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95.3%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4914045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4d 13h 28m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/>
                        <a:t>689</a:t>
                      </a:r>
                      <a:endParaRPr lang="ko-KR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25650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18394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71.7%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8422390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8d 10h 59m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차트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2174020"/>
              </p:ext>
            </p:extLst>
          </p:nvPr>
        </p:nvGraphicFramePr>
        <p:xfrm>
          <a:off x="-113907" y="4116749"/>
          <a:ext cx="3949307" cy="2403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차트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694408"/>
              </p:ext>
            </p:extLst>
          </p:nvPr>
        </p:nvGraphicFramePr>
        <p:xfrm>
          <a:off x="3937870" y="4178391"/>
          <a:ext cx="5008368" cy="2341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9038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8"/>
          <p:cNvSpPr txBox="1">
            <a:spLocks/>
          </p:cNvSpPr>
          <p:nvPr/>
        </p:nvSpPr>
        <p:spPr>
          <a:xfrm>
            <a:off x="304800" y="1219200"/>
            <a:ext cx="8839200" cy="552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146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718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590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862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err="1" smtClean="0"/>
              <a:t>미달성</a:t>
            </a:r>
            <a:r>
              <a:rPr lang="ko-KR" altLang="en-US" dirty="0" smtClean="0"/>
              <a:t> 분기 유형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ko-KR" altLang="en-US" dirty="0" smtClean="0"/>
              <a:t>분기 </a:t>
            </a:r>
            <a:r>
              <a:rPr lang="ko-KR" altLang="en-US" dirty="0"/>
              <a:t>커버리지가 </a:t>
            </a:r>
            <a:r>
              <a:rPr lang="en-US" altLang="ko-KR" dirty="0"/>
              <a:t>90%</a:t>
            </a:r>
            <a:r>
              <a:rPr lang="ko-KR" altLang="en-US" dirty="0"/>
              <a:t>미만인 </a:t>
            </a:r>
            <a:r>
              <a:rPr lang="en-US" altLang="ko-KR" dirty="0"/>
              <a:t>B</a:t>
            </a:r>
            <a:r>
              <a:rPr lang="en-US" altLang="ko-KR" dirty="0" smtClean="0"/>
              <a:t> </a:t>
            </a:r>
            <a:r>
              <a:rPr lang="ko-KR" altLang="en-US" dirty="0" smtClean="0"/>
              <a:t>모듈 파일의 </a:t>
            </a:r>
            <a:r>
              <a:rPr lang="ko-KR" altLang="en-US" dirty="0" err="1"/>
              <a:t>미달성</a:t>
            </a:r>
            <a:r>
              <a:rPr lang="ko-KR" altLang="en-US" dirty="0"/>
              <a:t> 분기 </a:t>
            </a:r>
            <a:r>
              <a:rPr lang="ko-KR" altLang="en-US" dirty="0" smtClean="0"/>
              <a:t>통계</a:t>
            </a:r>
            <a:endParaRPr lang="en-US" altLang="ko-KR" sz="1400" dirty="0"/>
          </a:p>
          <a:p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Uncovered Branch Type</a:t>
            </a:r>
            <a:endParaRPr lang="ko-KR" altLang="en-US" dirty="0"/>
          </a:p>
        </p:txBody>
      </p:sp>
      <p:sp>
        <p:nvSpPr>
          <p:cNvPr id="8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Improving Applicability and User Interface of a </a:t>
            </a:r>
            <a:r>
              <a:rPr lang="en-US" altLang="ko-KR" dirty="0" err="1" smtClean="0"/>
              <a:t>concolic</a:t>
            </a:r>
            <a:r>
              <a:rPr lang="en-US" altLang="ko-KR" dirty="0" smtClean="0"/>
              <a:t> testing tool CROWN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830B-433B-47C4-9723-41723E8ADDB0}" type="slidenum">
              <a:rPr lang="ko-KR" altLang="en-US" smtClean="0"/>
              <a:pPr/>
              <a:t>23</a:t>
            </a:fld>
            <a:endParaRPr lang="ko-KR" altLang="en-US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873732"/>
              </p:ext>
            </p:extLst>
          </p:nvPr>
        </p:nvGraphicFramePr>
        <p:xfrm>
          <a:off x="973931" y="5104574"/>
          <a:ext cx="7500938" cy="1389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08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08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50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0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9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82799">
                <a:tc rowSpan="2"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</a:pPr>
                      <a:r>
                        <a:rPr lang="ko-KR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파일 수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</a:pPr>
                      <a:r>
                        <a:rPr lang="ko-KR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함수 수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</a:pPr>
                      <a:r>
                        <a:rPr lang="ko-KR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총</a:t>
                      </a:r>
                      <a:endParaRPr lang="en-US" altLang="ko-K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algn="ctr" fontAlgn="b">
                        <a:lnSpc>
                          <a:spcPts val="1800"/>
                        </a:lnSpc>
                      </a:pPr>
                      <a:r>
                        <a:rPr lang="ko-KR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분기 </a:t>
                      </a:r>
                      <a:r>
                        <a:rPr lang="ko-KR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수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</a:pPr>
                      <a:r>
                        <a:rPr lang="ko-KR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달성</a:t>
                      </a:r>
                      <a:endParaRPr lang="en-US" altLang="ko-K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algn="ctr" fontAlgn="b">
                        <a:lnSpc>
                          <a:spcPts val="1800"/>
                        </a:lnSpc>
                      </a:pPr>
                      <a:r>
                        <a:rPr lang="ko-KR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분기 </a:t>
                      </a:r>
                      <a:r>
                        <a:rPr lang="ko-KR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수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</a:pPr>
                      <a:r>
                        <a:rPr lang="ko-KR" alt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미달성</a:t>
                      </a:r>
                      <a:endParaRPr lang="en-US" altLang="ko-K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algn="ctr" fontAlgn="b">
                        <a:lnSpc>
                          <a:spcPts val="1800"/>
                        </a:lnSpc>
                      </a:pPr>
                      <a:r>
                        <a:rPr lang="ko-KR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분기 수</a:t>
                      </a:r>
                      <a:endParaRPr lang="en-US" altLang="ko-K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</a:pPr>
                      <a:r>
                        <a:rPr lang="ko-KR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분기</a:t>
                      </a:r>
                      <a:endParaRPr lang="en-US" altLang="ko-K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algn="ctr" fontAlgn="b">
                        <a:lnSpc>
                          <a:spcPts val="1800"/>
                        </a:lnSpc>
                      </a:pPr>
                      <a:r>
                        <a:rPr lang="ko-KR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커버리지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</a:pPr>
                      <a:r>
                        <a:rPr lang="ko-KR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타입 별 </a:t>
                      </a:r>
                      <a:r>
                        <a:rPr lang="ko-KR" alt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미달성</a:t>
                      </a:r>
                      <a:r>
                        <a:rPr lang="ko-KR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분기 개수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72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Type1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Type2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Type3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Type4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Type5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Type6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787">
                <a:tc>
                  <a:txBody>
                    <a:bodyPr/>
                    <a:lstStyle/>
                    <a:p>
                      <a:pPr algn="r" fontAlgn="b">
                        <a:lnSpc>
                          <a:spcPts val="1400"/>
                        </a:lnSpc>
                      </a:pPr>
                      <a:r>
                        <a:rPr lang="en-US" altLang="ko-K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9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400"/>
                        </a:lnSpc>
                      </a:pPr>
                      <a:r>
                        <a:rPr lang="en-US" altLang="ko-K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220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400"/>
                        </a:lnSpc>
                      </a:pPr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7202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400"/>
                        </a:lnSpc>
                      </a:pPr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3028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400"/>
                        </a:lnSpc>
                      </a:pPr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4174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400"/>
                        </a:lnSpc>
                      </a:pPr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42.0%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400"/>
                        </a:lnSpc>
                      </a:pPr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3323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400"/>
                        </a:lnSpc>
                      </a:pPr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400"/>
                        </a:lnSpc>
                      </a:pPr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400"/>
                        </a:lnSpc>
                      </a:pPr>
                      <a:r>
                        <a:rPr lang="en-US" altLang="ko-K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168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400"/>
                        </a:lnSpc>
                      </a:pPr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400"/>
                        </a:lnSpc>
                      </a:pPr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857319"/>
              </p:ext>
            </p:extLst>
          </p:nvPr>
        </p:nvGraphicFramePr>
        <p:xfrm>
          <a:off x="628650" y="1779529"/>
          <a:ext cx="8058600" cy="2780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7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7159">
                <a:tc>
                  <a:txBody>
                    <a:bodyPr/>
                    <a:lstStyle/>
                    <a:p>
                      <a:pPr algn="ctr" latinLnBrk="1">
                        <a:lnSpc>
                          <a:spcPts val="1600"/>
                        </a:lnSpc>
                      </a:pPr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600"/>
                        </a:lnSpc>
                      </a:pPr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159">
                <a:tc>
                  <a:txBody>
                    <a:bodyPr/>
                    <a:lstStyle/>
                    <a:p>
                      <a:pPr algn="ctr" latinLnBrk="1">
                        <a:lnSpc>
                          <a:spcPts val="1600"/>
                        </a:lnSpc>
                      </a:pPr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1600"/>
                        </a:lnSpc>
                      </a:pPr>
                      <a:r>
                        <a:rPr lang="ko-KR" altLang="en-US" sz="1800" dirty="0" smtClean="0"/>
                        <a:t>다양한 함수 호출 시퀀스를 만들지 못해서 실행되지 못한 분기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159">
                <a:tc>
                  <a:txBody>
                    <a:bodyPr/>
                    <a:lstStyle/>
                    <a:p>
                      <a:pPr algn="ctr" latinLnBrk="1">
                        <a:lnSpc>
                          <a:spcPts val="1600"/>
                        </a:lnSpc>
                      </a:pPr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1600"/>
                        </a:lnSpc>
                      </a:pPr>
                      <a:r>
                        <a:rPr lang="en-US" altLang="ko-KR" sz="1800" dirty="0" smtClean="0"/>
                        <a:t>Path explosion</a:t>
                      </a:r>
                      <a:r>
                        <a:rPr lang="ko-KR" altLang="en-US" sz="1800" dirty="0" smtClean="0"/>
                        <a:t>때문에 주어진 </a:t>
                      </a:r>
                      <a:r>
                        <a:rPr lang="ko-KR" altLang="en-US" sz="1800" dirty="0" err="1" smtClean="0"/>
                        <a:t>테스팅</a:t>
                      </a:r>
                      <a:r>
                        <a:rPr lang="ko-KR" altLang="en-US" sz="1800" dirty="0" smtClean="0"/>
                        <a:t> 시간 동안 실행되지 못한 분기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159">
                <a:tc>
                  <a:txBody>
                    <a:bodyPr/>
                    <a:lstStyle/>
                    <a:p>
                      <a:pPr algn="ctr" latinLnBrk="1">
                        <a:lnSpc>
                          <a:spcPts val="1600"/>
                        </a:lnSpc>
                      </a:pPr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1600"/>
                        </a:lnSpc>
                      </a:pPr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대상 파일에 함수를 호출하는 구문이 없어서 실행되지 못한 분기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159">
                <a:tc>
                  <a:txBody>
                    <a:bodyPr/>
                    <a:lstStyle/>
                    <a:p>
                      <a:pPr algn="ctr" latinLnBrk="1">
                        <a:lnSpc>
                          <a:spcPts val="1600"/>
                        </a:lnSpc>
                      </a:pPr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1600"/>
                        </a:lnSpc>
                      </a:pPr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Dead code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라서 실행되지 못한 분기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159">
                <a:tc>
                  <a:txBody>
                    <a:bodyPr/>
                    <a:lstStyle/>
                    <a:p>
                      <a:pPr algn="ctr" latinLnBrk="1">
                        <a:lnSpc>
                          <a:spcPts val="1600"/>
                        </a:lnSpc>
                      </a:pPr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1600"/>
                        </a:lnSpc>
                      </a:pPr>
                      <a:r>
                        <a:rPr lang="ko-KR" altLang="en-US" sz="1800" dirty="0" smtClean="0"/>
                        <a:t>부정확한 </a:t>
                      </a:r>
                      <a:r>
                        <a:rPr lang="ko-KR" altLang="en-US" sz="1800" dirty="0" err="1" smtClean="0"/>
                        <a:t>스텁</a:t>
                      </a:r>
                      <a:r>
                        <a:rPr lang="ko-KR" altLang="en-US" sz="1800" dirty="0" smtClean="0"/>
                        <a:t> 때문에 실행되지 못한 분기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159">
                <a:tc>
                  <a:txBody>
                    <a:bodyPr/>
                    <a:lstStyle/>
                    <a:p>
                      <a:pPr algn="ctr" latinLnBrk="1">
                        <a:lnSpc>
                          <a:spcPts val="1600"/>
                        </a:lnSpc>
                      </a:pPr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1600"/>
                        </a:lnSpc>
                      </a:pPr>
                      <a:r>
                        <a:rPr lang="ko-KR" altLang="en-US" sz="1600" dirty="0" smtClean="0"/>
                        <a:t>테스트 드라이버에서 대상 함수를 호출하는 횟수가 적어서 실행되지 못한 분기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36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Guideline Application Result</a:t>
            </a:r>
            <a:endParaRPr lang="ko-KR" altLang="en-US" dirty="0"/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9991063"/>
              </p:ext>
            </p:extLst>
          </p:nvPr>
        </p:nvGraphicFramePr>
        <p:xfrm>
          <a:off x="74157" y="2080455"/>
          <a:ext cx="8983345" cy="3180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693">
                  <a:extLst>
                    <a:ext uri="{9D8B030D-6E8A-4147-A177-3AD203B41FA5}">
                      <a16:colId xmlns:a16="http://schemas.microsoft.com/office/drawing/2014/main" val="2913968432"/>
                    </a:ext>
                  </a:extLst>
                </a:gridCol>
                <a:gridCol w="788027">
                  <a:extLst>
                    <a:ext uri="{9D8B030D-6E8A-4147-A177-3AD203B41FA5}">
                      <a16:colId xmlns:a16="http://schemas.microsoft.com/office/drawing/2014/main" val="1732921779"/>
                    </a:ext>
                  </a:extLst>
                </a:gridCol>
                <a:gridCol w="841383">
                  <a:extLst>
                    <a:ext uri="{9D8B030D-6E8A-4147-A177-3AD203B41FA5}">
                      <a16:colId xmlns:a16="http://schemas.microsoft.com/office/drawing/2014/main" val="123702602"/>
                    </a:ext>
                  </a:extLst>
                </a:gridCol>
                <a:gridCol w="879793">
                  <a:extLst>
                    <a:ext uri="{9D8B030D-6E8A-4147-A177-3AD203B41FA5}">
                      <a16:colId xmlns:a16="http://schemas.microsoft.com/office/drawing/2014/main" val="1161140848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3287498301"/>
                    </a:ext>
                  </a:extLst>
                </a:gridCol>
                <a:gridCol w="1281113">
                  <a:extLst>
                    <a:ext uri="{9D8B030D-6E8A-4147-A177-3AD203B41FA5}">
                      <a16:colId xmlns:a16="http://schemas.microsoft.com/office/drawing/2014/main" val="3996265672"/>
                    </a:ext>
                  </a:extLst>
                </a:gridCol>
                <a:gridCol w="787717">
                  <a:extLst>
                    <a:ext uri="{9D8B030D-6E8A-4147-A177-3AD203B41FA5}">
                      <a16:colId xmlns:a16="http://schemas.microsoft.com/office/drawing/2014/main" val="2541354032"/>
                    </a:ext>
                  </a:extLst>
                </a:gridCol>
                <a:gridCol w="787717">
                  <a:extLst>
                    <a:ext uri="{9D8B030D-6E8A-4147-A177-3AD203B41FA5}">
                      <a16:colId xmlns:a16="http://schemas.microsoft.com/office/drawing/2014/main" val="3706404654"/>
                    </a:ext>
                  </a:extLst>
                </a:gridCol>
                <a:gridCol w="787717">
                  <a:extLst>
                    <a:ext uri="{9D8B030D-6E8A-4147-A177-3AD203B41FA5}">
                      <a16:colId xmlns:a16="http://schemas.microsoft.com/office/drawing/2014/main" val="1860964138"/>
                    </a:ext>
                  </a:extLst>
                </a:gridCol>
                <a:gridCol w="787717">
                  <a:extLst>
                    <a:ext uri="{9D8B030D-6E8A-4147-A177-3AD203B41FA5}">
                      <a16:colId xmlns:a16="http://schemas.microsoft.com/office/drawing/2014/main" val="3703919179"/>
                    </a:ext>
                  </a:extLst>
                </a:gridCol>
                <a:gridCol w="790893">
                  <a:extLst>
                    <a:ext uri="{9D8B030D-6E8A-4147-A177-3AD203B41FA5}">
                      <a16:colId xmlns:a16="http://schemas.microsoft.com/office/drawing/2014/main" val="145319264"/>
                    </a:ext>
                  </a:extLst>
                </a:gridCol>
              </a:tblGrid>
              <a:tr h="336742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파일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전체</a:t>
                      </a:r>
                      <a:endParaRPr lang="en-US" altLang="ko-KR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분기 수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달성</a:t>
                      </a:r>
                      <a:endParaRPr lang="en-US" altLang="ko-KR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분기 수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err="1" smtClean="0">
                          <a:solidFill>
                            <a:schemeClr val="tx1"/>
                          </a:solidFill>
                        </a:rPr>
                        <a:t>미달성</a:t>
                      </a:r>
                      <a:endParaRPr lang="en-US" altLang="ko-KR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분기 수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커버</a:t>
                      </a:r>
                      <a:endParaRPr lang="en-US" altLang="ko-KR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리지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 latinLnBrk="1">
                        <a:lnSpc>
                          <a:spcPct val="70000"/>
                        </a:lnSpc>
                      </a:pPr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</a:rPr>
                        <a:t>유형에 따른 </a:t>
                      </a:r>
                      <a:r>
                        <a:rPr lang="ko-KR" altLang="en-US" sz="1600" dirty="0" err="1" smtClean="0">
                          <a:solidFill>
                            <a:schemeClr val="tx1"/>
                          </a:solidFill>
                        </a:rPr>
                        <a:t>미달성</a:t>
                      </a:r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</a:rPr>
                        <a:t> 분기 개수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736573"/>
                  </a:ext>
                </a:extLst>
              </a:tr>
              <a:tr h="309261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70000"/>
                        </a:lnSpc>
                      </a:pP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Type</a:t>
                      </a:r>
                      <a:r>
                        <a:rPr lang="en-US" altLang="ko-KR" sz="1400" b="1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70000"/>
                        </a:lnSpc>
                      </a:pP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Type 2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70000"/>
                        </a:lnSpc>
                      </a:pP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Type 3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70000"/>
                        </a:lnSpc>
                      </a:pP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Type 4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70000"/>
                        </a:lnSpc>
                      </a:pP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Type 5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70000"/>
                        </a:lnSpc>
                      </a:pP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Type 6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276863"/>
                  </a:ext>
                </a:extLst>
              </a:tr>
              <a:tr h="253408">
                <a:tc>
                  <a:txBody>
                    <a:bodyPr/>
                    <a:lstStyle/>
                    <a:p>
                      <a:pPr algn="l" fontAlgn="ctr">
                        <a:lnSpc>
                          <a:spcPct val="7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4(</a:t>
                      </a:r>
                      <a:r>
                        <a:rPr lang="en-US" altLang="ko-K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4165842"/>
                  </a:ext>
                </a:extLst>
              </a:tr>
              <a:tr h="253408">
                <a:tc>
                  <a:txBody>
                    <a:bodyPr/>
                    <a:lstStyle/>
                    <a:p>
                      <a:pPr algn="l" fontAlgn="ctr">
                        <a:lnSpc>
                          <a:spcPct val="7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69.70%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130(</a:t>
                      </a:r>
                      <a:r>
                        <a:rPr lang="en-US" altLang="ko-K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0623942"/>
                  </a:ext>
                </a:extLst>
              </a:tr>
              <a:tr h="253408">
                <a:tc>
                  <a:txBody>
                    <a:bodyPr/>
                    <a:lstStyle/>
                    <a:p>
                      <a:pPr algn="l" fontAlgn="ctr">
                        <a:lnSpc>
                          <a:spcPct val="7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85.80%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8(</a:t>
                      </a:r>
                      <a:r>
                        <a:rPr lang="en-US" altLang="ko-K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55(</a:t>
                      </a:r>
                      <a:r>
                        <a:rPr lang="en-US" altLang="ko-K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1350290"/>
                  </a:ext>
                </a:extLst>
              </a:tr>
              <a:tr h="253408">
                <a:tc>
                  <a:txBody>
                    <a:bodyPr/>
                    <a:lstStyle/>
                    <a:p>
                      <a:pPr algn="l" fontAlgn="ctr">
                        <a:lnSpc>
                          <a:spcPct val="7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3332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16.90%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3323(470(</a:t>
                      </a:r>
                      <a:r>
                        <a:rPr lang="en-US" altLang="ko-K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104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1(</a:t>
                      </a:r>
                      <a:r>
                        <a:rPr lang="en-US" altLang="ko-K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6581245"/>
                  </a:ext>
                </a:extLst>
              </a:tr>
              <a:tr h="253408">
                <a:tc>
                  <a:txBody>
                    <a:bodyPr/>
                    <a:lstStyle/>
                    <a:p>
                      <a:pPr algn="l" fontAlgn="ctr">
                        <a:lnSpc>
                          <a:spcPct val="7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3.40%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226(</a:t>
                      </a:r>
                      <a:r>
                        <a:rPr lang="en-US" altLang="ko-K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34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3429267"/>
                  </a:ext>
                </a:extLst>
              </a:tr>
              <a:tr h="253408">
                <a:tc>
                  <a:txBody>
                    <a:bodyPr/>
                    <a:lstStyle/>
                    <a:p>
                      <a:pPr algn="l" fontAlgn="ctr">
                        <a:lnSpc>
                          <a:spcPct val="7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61.10%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92(</a:t>
                      </a:r>
                      <a:r>
                        <a:rPr lang="en-US" altLang="ko-K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8400254"/>
                  </a:ext>
                </a:extLst>
              </a:tr>
              <a:tr h="253408">
                <a:tc>
                  <a:txBody>
                    <a:bodyPr/>
                    <a:lstStyle/>
                    <a:p>
                      <a:pPr algn="l" fontAlgn="ctr">
                        <a:lnSpc>
                          <a:spcPct val="7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85.70%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51(</a:t>
                      </a:r>
                      <a:r>
                        <a:rPr lang="en-US" altLang="ko-K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5(</a:t>
                      </a:r>
                      <a:r>
                        <a:rPr lang="en-US" altLang="ko-K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0411941"/>
                  </a:ext>
                </a:extLst>
              </a:tr>
              <a:tr h="253408">
                <a:tc>
                  <a:txBody>
                    <a:bodyPr/>
                    <a:lstStyle/>
                    <a:p>
                      <a:pPr algn="l" fontAlgn="ctr">
                        <a:lnSpc>
                          <a:spcPct val="7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67.60%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1(</a:t>
                      </a:r>
                      <a:r>
                        <a:rPr lang="en-US" altLang="ko-K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8685639"/>
                  </a:ext>
                </a:extLst>
              </a:tr>
              <a:tr h="253408">
                <a:tc>
                  <a:txBody>
                    <a:bodyPr/>
                    <a:lstStyle/>
                    <a:p>
                      <a:pPr algn="l" fontAlgn="ctr">
                        <a:lnSpc>
                          <a:spcPct val="7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86.20%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108(</a:t>
                      </a:r>
                      <a:r>
                        <a:rPr lang="en-US" altLang="ko-K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2(</a:t>
                      </a:r>
                      <a:r>
                        <a:rPr lang="en-US" altLang="ko-K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8673190"/>
                  </a:ext>
                </a:extLst>
              </a:tr>
              <a:tr h="253408">
                <a:tc>
                  <a:txBody>
                    <a:bodyPr/>
                    <a:lstStyle/>
                    <a:p>
                      <a:pPr algn="ctr" fontAlgn="ctr">
                        <a:lnSpc>
                          <a:spcPct val="70000"/>
                        </a:lnSpc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42.00%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3323(470(</a:t>
                      </a:r>
                      <a:r>
                        <a:rPr lang="en-US" altLang="ko-KR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104)</a:t>
                      </a:r>
                      <a:r>
                        <a:rPr lang="en-US" altLang="ko-K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259(</a:t>
                      </a:r>
                      <a:r>
                        <a:rPr lang="en-US" altLang="ko-KR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</a:t>
                      </a:r>
                      <a:r>
                        <a:rPr lang="en-US" altLang="ko-K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226(</a:t>
                      </a:r>
                      <a:r>
                        <a:rPr lang="en-US" altLang="ko-KR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34</a:t>
                      </a:r>
                      <a:r>
                        <a:rPr lang="en-US" altLang="ko-K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134(</a:t>
                      </a:r>
                      <a:r>
                        <a:rPr lang="en-US" altLang="ko-KR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r>
                        <a:rPr lang="en-US" altLang="ko-K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70000"/>
                        </a:lnSpc>
                      </a:pPr>
                      <a:r>
                        <a:rPr lang="en-US" altLang="ko-K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64(</a:t>
                      </a:r>
                      <a:r>
                        <a:rPr lang="en-US" altLang="ko-KR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27</a:t>
                      </a:r>
                      <a:r>
                        <a:rPr lang="en-US" altLang="ko-K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5935663"/>
                  </a:ext>
                </a:extLst>
              </a:tr>
            </a:tbl>
          </a:graphicData>
        </a:graphic>
      </p:graphicFrame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Improving Applicability and User Interface of a concolic testing tool CROWN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830B-433B-47C4-9723-41723E8ADDB0}" type="slidenum">
              <a:rPr lang="ko-KR" altLang="en-US" smtClean="0"/>
              <a:pPr/>
              <a:t>24</a:t>
            </a:fld>
            <a:endParaRPr lang="ko-KR" alt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304800" y="1219201"/>
            <a:ext cx="8839200" cy="106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146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718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590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862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/>
              <a:t>가이드 라인 적용 전</a:t>
            </a:r>
            <a:r>
              <a:rPr lang="en-US" altLang="ko-KR" dirty="0" smtClean="0"/>
              <a:t>/</a:t>
            </a:r>
            <a:r>
              <a:rPr lang="ko-KR" altLang="en-US" dirty="0" smtClean="0"/>
              <a:t>후에 따른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미달성</a:t>
            </a:r>
            <a:r>
              <a:rPr lang="ko-KR" altLang="en-US" dirty="0" smtClean="0"/>
              <a:t> 분기 개수 변화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괄호 안의 숫자는 가이드 라인 적용 후 남은 </a:t>
            </a:r>
            <a:r>
              <a:rPr lang="ko-KR" altLang="en-US" dirty="0" err="1" smtClean="0"/>
              <a:t>미달성</a:t>
            </a:r>
            <a:r>
              <a:rPr lang="ko-KR" altLang="en-US" dirty="0" smtClean="0"/>
              <a:t> 분기 개수를 의미</a:t>
            </a:r>
            <a:endParaRPr lang="en-US" altLang="ko-KR" dirty="0" smtClean="0"/>
          </a:p>
          <a:p>
            <a:pPr lvl="1"/>
            <a:endParaRPr lang="en-US" altLang="ko-KR" dirty="0"/>
          </a:p>
        </p:txBody>
      </p:sp>
      <p:sp>
        <p:nvSpPr>
          <p:cNvPr id="3" name="TextBox 2"/>
          <p:cNvSpPr txBox="1"/>
          <p:nvPr/>
        </p:nvSpPr>
        <p:spPr>
          <a:xfrm>
            <a:off x="-2431473" y="5652655"/>
            <a:ext cx="8312728" cy="981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4226011" y="4967759"/>
            <a:ext cx="815546" cy="308919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4" name="꺾인 연결선 13"/>
          <p:cNvCxnSpPr>
            <a:stCxn id="7" idx="2"/>
            <a:endCxn id="13" idx="1"/>
          </p:cNvCxnSpPr>
          <p:nvPr/>
        </p:nvCxnSpPr>
        <p:spPr>
          <a:xfrm rot="5400000">
            <a:off x="2344455" y="3922054"/>
            <a:ext cx="882890" cy="3559858"/>
          </a:xfrm>
          <a:prstGeom prst="bentConnector4">
            <a:avLst>
              <a:gd name="adj1" fmla="val 7422"/>
              <a:gd name="adj2" fmla="val 123948"/>
            </a:avLst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내용 개체 틀 2"/>
          <p:cNvSpPr txBox="1">
            <a:spLocks/>
          </p:cNvSpPr>
          <p:nvPr/>
        </p:nvSpPr>
        <p:spPr>
          <a:xfrm>
            <a:off x="218302" y="5299267"/>
            <a:ext cx="8839200" cy="1407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146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718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590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862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Type 1</a:t>
            </a:r>
            <a:r>
              <a:rPr lang="ko-KR" altLang="en-US" dirty="0" smtClean="0"/>
              <a:t>에 대한 </a:t>
            </a:r>
            <a:r>
              <a:rPr lang="en-US" altLang="ko-KR" dirty="0" smtClean="0"/>
              <a:t>2</a:t>
            </a:r>
            <a:r>
              <a:rPr lang="ko-KR" altLang="en-US" dirty="0" smtClean="0"/>
              <a:t>차 가이드 라인 적용 전</a:t>
            </a:r>
            <a:r>
              <a:rPr lang="en-US" altLang="ko-KR" dirty="0" smtClean="0"/>
              <a:t>/</a:t>
            </a:r>
            <a:r>
              <a:rPr lang="ko-KR" altLang="en-US" dirty="0" smtClean="0"/>
              <a:t>후 </a:t>
            </a:r>
            <a:r>
              <a:rPr lang="ko-KR" altLang="en-US" dirty="0" err="1" smtClean="0"/>
              <a:t>미달성</a:t>
            </a:r>
            <a:r>
              <a:rPr lang="ko-KR" altLang="en-US" dirty="0" smtClean="0"/>
              <a:t> 분기 개수</a:t>
            </a:r>
            <a:endParaRPr lang="ko-KR" altLang="en-US" dirty="0"/>
          </a:p>
        </p:txBody>
      </p:sp>
      <p:sp>
        <p:nvSpPr>
          <p:cNvPr id="31" name="내용 개체 틀 2"/>
          <p:cNvSpPr txBox="1">
            <a:spLocks/>
          </p:cNvSpPr>
          <p:nvPr/>
        </p:nvSpPr>
        <p:spPr>
          <a:xfrm>
            <a:off x="218302" y="5381779"/>
            <a:ext cx="8839200" cy="1568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146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718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590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862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ko-KR" altLang="en-US" dirty="0" smtClean="0"/>
              <a:t>가이드 라인 적용 후 테스트 커버리지 향상 확인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1800" dirty="0" smtClean="0"/>
              <a:t>- infeasible </a:t>
            </a:r>
            <a:r>
              <a:rPr lang="ko-KR" altLang="en-US" sz="1800" dirty="0" smtClean="0"/>
              <a:t>분기</a:t>
            </a:r>
            <a:r>
              <a:rPr lang="en-US" altLang="ko-KR" sz="1800" dirty="0" smtClean="0"/>
              <a:t>(Type 4)</a:t>
            </a:r>
            <a:r>
              <a:rPr lang="ko-KR" altLang="en-US" sz="1800" dirty="0" smtClean="0"/>
              <a:t> 개수는 커버리지 대상에서 제외</a:t>
            </a:r>
            <a:endParaRPr lang="en-US" altLang="ko-KR" dirty="0" smtClean="0"/>
          </a:p>
          <a:p>
            <a:pPr lvl="1">
              <a:lnSpc>
                <a:spcPct val="80000"/>
              </a:lnSpc>
            </a:pPr>
            <a:r>
              <a:rPr lang="ko-KR" altLang="en-US" dirty="0" smtClean="0"/>
              <a:t>가이드 라인 적용 전 테스트 커버리지</a:t>
            </a:r>
            <a:r>
              <a:rPr lang="en-US" altLang="ko-KR" dirty="0" smtClean="0"/>
              <a:t>: 43%</a:t>
            </a:r>
          </a:p>
          <a:p>
            <a:pPr lvl="1">
              <a:lnSpc>
                <a:spcPct val="80000"/>
              </a:lnSpc>
            </a:pPr>
            <a:r>
              <a:rPr lang="ko-KR" altLang="en-US" dirty="0"/>
              <a:t>가이드 라인 적용 </a:t>
            </a:r>
            <a:r>
              <a:rPr lang="ko-KR" altLang="en-US" dirty="0" smtClean="0"/>
              <a:t>후 </a:t>
            </a:r>
            <a:r>
              <a:rPr lang="ko-KR" altLang="en-US" dirty="0"/>
              <a:t>테스트 커버리지</a:t>
            </a:r>
            <a:r>
              <a:rPr lang="en-US" altLang="ko-KR" dirty="0"/>
              <a:t>: </a:t>
            </a:r>
            <a:r>
              <a:rPr lang="en-US" altLang="ko-KR" dirty="0" smtClean="0"/>
              <a:t>97%</a:t>
            </a:r>
            <a:endParaRPr lang="en-US" altLang="ko-KR" dirty="0"/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511012"/>
              </p:ext>
            </p:extLst>
          </p:nvPr>
        </p:nvGraphicFramePr>
        <p:xfrm>
          <a:off x="1005971" y="5772588"/>
          <a:ext cx="608203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655">
                  <a:extLst>
                    <a:ext uri="{9D8B030D-6E8A-4147-A177-3AD203B41FA5}">
                      <a16:colId xmlns:a16="http://schemas.microsoft.com/office/drawing/2014/main" val="2047689046"/>
                    </a:ext>
                  </a:extLst>
                </a:gridCol>
                <a:gridCol w="963930">
                  <a:extLst>
                    <a:ext uri="{9D8B030D-6E8A-4147-A177-3AD203B41FA5}">
                      <a16:colId xmlns:a16="http://schemas.microsoft.com/office/drawing/2014/main" val="1300819940"/>
                    </a:ext>
                  </a:extLst>
                </a:gridCol>
                <a:gridCol w="963930">
                  <a:extLst>
                    <a:ext uri="{9D8B030D-6E8A-4147-A177-3AD203B41FA5}">
                      <a16:colId xmlns:a16="http://schemas.microsoft.com/office/drawing/2014/main" val="982066334"/>
                    </a:ext>
                  </a:extLst>
                </a:gridCol>
                <a:gridCol w="963930">
                  <a:extLst>
                    <a:ext uri="{9D8B030D-6E8A-4147-A177-3AD203B41FA5}">
                      <a16:colId xmlns:a16="http://schemas.microsoft.com/office/drawing/2014/main" val="664135535"/>
                    </a:ext>
                  </a:extLst>
                </a:gridCol>
                <a:gridCol w="963930">
                  <a:extLst>
                    <a:ext uri="{9D8B030D-6E8A-4147-A177-3AD203B41FA5}">
                      <a16:colId xmlns:a16="http://schemas.microsoft.com/office/drawing/2014/main" val="2996031431"/>
                    </a:ext>
                  </a:extLst>
                </a:gridCol>
                <a:gridCol w="1176655">
                  <a:extLst>
                    <a:ext uri="{9D8B030D-6E8A-4147-A177-3AD203B41FA5}">
                      <a16:colId xmlns:a16="http://schemas.microsoft.com/office/drawing/2014/main" val="30655068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Type 2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Type 3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Type 4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Type 5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Type 6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3584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393(</a:t>
                      </a:r>
                      <a:r>
                        <a:rPr lang="en-US" altLang="ko-KR" b="1" dirty="0" smtClean="0">
                          <a:solidFill>
                            <a:srgbClr val="FF0000"/>
                          </a:solidFill>
                        </a:rPr>
                        <a:t>66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0(</a:t>
                      </a:r>
                      <a:r>
                        <a:rPr lang="en-US" altLang="ko-KR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37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0(</a:t>
                      </a:r>
                      <a:r>
                        <a:rPr lang="en-US" altLang="ko-KR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40(</a:t>
                      </a:r>
                      <a:r>
                        <a:rPr lang="en-US" altLang="ko-KR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470(</a:t>
                      </a:r>
                      <a:r>
                        <a:rPr lang="en-US" altLang="ko-KR" b="1" dirty="0" smtClean="0">
                          <a:solidFill>
                            <a:srgbClr val="FF0000"/>
                          </a:solidFill>
                        </a:rPr>
                        <a:t>104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4013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3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7" grpId="0"/>
      <p:bldP spid="17" grpId="1"/>
      <p:bldP spid="3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 </a:t>
            </a:r>
            <a:r>
              <a:rPr lang="en-US" altLang="ko-KR" dirty="0"/>
              <a:t>&amp;</a:t>
            </a:r>
            <a:r>
              <a:rPr lang="en-US" altLang="ko-KR" dirty="0" smtClean="0"/>
              <a:t> Future Work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5643661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6</a:t>
            </a:r>
            <a:r>
              <a:rPr lang="ko-KR" altLang="en-US" sz="2000" dirty="0" smtClean="0"/>
              <a:t>개 </a:t>
            </a:r>
            <a:r>
              <a:rPr lang="ko-KR" altLang="en-US" sz="2000" dirty="0" err="1" smtClean="0"/>
              <a:t>미달성</a:t>
            </a:r>
            <a:r>
              <a:rPr lang="ko-KR" altLang="en-US" sz="2000" dirty="0" smtClean="0"/>
              <a:t> 분기 유형별로 커버리지를 향상시킬 수 있는 가이드라인 제공</a:t>
            </a:r>
            <a:endParaRPr lang="en-US" altLang="ko-KR" sz="2000" dirty="0" smtClean="0"/>
          </a:p>
          <a:p>
            <a:pPr lvl="1"/>
            <a:r>
              <a:rPr lang="en-US" altLang="ko-KR" dirty="0" smtClean="0"/>
              <a:t>6</a:t>
            </a:r>
            <a:r>
              <a:rPr lang="ko-KR" altLang="en-US" dirty="0" smtClean="0"/>
              <a:t>개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미달성</a:t>
            </a:r>
            <a:r>
              <a:rPr lang="ko-KR" altLang="en-US" dirty="0" smtClean="0"/>
              <a:t> 분기 유형을 구체적으로 분석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각 </a:t>
            </a:r>
            <a:r>
              <a:rPr lang="ko-KR" altLang="en-US" dirty="0" err="1" smtClean="0"/>
              <a:t>미달성</a:t>
            </a:r>
            <a:r>
              <a:rPr lang="ko-KR" altLang="en-US" dirty="0" smtClean="0"/>
              <a:t> 분기 유형을 달성할 수 있도록 테스트 환경을 재구축하는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가이드 라인 정의</a:t>
            </a:r>
            <a:endParaRPr lang="en-US" altLang="ko-KR" dirty="0" smtClean="0"/>
          </a:p>
          <a:p>
            <a:r>
              <a:rPr lang="ko-KR" altLang="en-US" sz="2000" dirty="0" smtClean="0"/>
              <a:t>상용 </a:t>
            </a:r>
            <a:r>
              <a:rPr lang="ko-KR" altLang="en-US" sz="2000" dirty="0"/>
              <a:t>자동차</a:t>
            </a:r>
            <a:r>
              <a:rPr lang="en-US" altLang="ko-KR" sz="2000" dirty="0"/>
              <a:t> SW</a:t>
            </a:r>
            <a:r>
              <a:rPr lang="ko-KR" altLang="en-US" sz="2000" dirty="0"/>
              <a:t>를</a:t>
            </a:r>
            <a:r>
              <a:rPr lang="en-US" altLang="ko-KR" sz="2000" dirty="0"/>
              <a:t> </a:t>
            </a:r>
            <a:r>
              <a:rPr lang="ko-KR" altLang="en-US" sz="2000" dirty="0"/>
              <a:t>대상으로 </a:t>
            </a:r>
            <a:r>
              <a:rPr lang="ko-KR" altLang="en-US" sz="2000" dirty="0" smtClean="0"/>
              <a:t>가이드 라인을 적용하여 테스트 커버리지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en-US" sz="2000" dirty="0" smtClean="0"/>
              <a:t>향상을 보임</a:t>
            </a:r>
            <a:endParaRPr lang="en-US" altLang="ko-KR" sz="2000" dirty="0" smtClean="0"/>
          </a:p>
          <a:p>
            <a:pPr lvl="1"/>
            <a:r>
              <a:rPr lang="ko-KR" altLang="en-US" dirty="0" smtClean="0"/>
              <a:t>상용 자동차 </a:t>
            </a:r>
            <a:r>
              <a:rPr lang="en-US" altLang="ko-KR" dirty="0" smtClean="0"/>
              <a:t>SW</a:t>
            </a:r>
            <a:r>
              <a:rPr lang="ko-KR" altLang="en-US" dirty="0" smtClean="0"/>
              <a:t>에서 </a:t>
            </a:r>
            <a:r>
              <a:rPr lang="ko-KR" altLang="en-US" dirty="0" err="1" smtClean="0"/>
              <a:t>미달성</a:t>
            </a:r>
            <a:r>
              <a:rPr lang="ko-KR" altLang="en-US" dirty="0" smtClean="0"/>
              <a:t> 된 분기 유형 분류 후 가이드 라인 적용</a:t>
            </a:r>
            <a:endParaRPr lang="en-US" altLang="ko-KR" dirty="0" smtClean="0"/>
          </a:p>
          <a:p>
            <a:pPr lvl="1"/>
            <a:r>
              <a:rPr lang="ko-KR" altLang="en-US" smtClean="0"/>
              <a:t>가이드 라인 </a:t>
            </a:r>
            <a:r>
              <a:rPr lang="ko-KR" altLang="en-US" dirty="0" smtClean="0"/>
              <a:t>적용 결과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en-US" altLang="ko-KR" dirty="0" smtClean="0"/>
              <a:t>43%</a:t>
            </a:r>
            <a:r>
              <a:rPr lang="ko-KR" altLang="en-US" dirty="0" smtClean="0"/>
              <a:t>의 커버리지를 </a:t>
            </a:r>
            <a:r>
              <a:rPr lang="en-US" altLang="ko-KR" dirty="0" smtClean="0"/>
              <a:t>97%</a:t>
            </a:r>
            <a:r>
              <a:rPr lang="ko-KR" altLang="en-US" dirty="0" smtClean="0"/>
              <a:t>로 향상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기존 </a:t>
            </a:r>
            <a:r>
              <a:rPr lang="en-US" altLang="ko-KR" dirty="0" err="1"/>
              <a:t>Concolic</a:t>
            </a:r>
            <a:r>
              <a:rPr lang="en-US" altLang="ko-KR" dirty="0"/>
              <a:t> </a:t>
            </a:r>
            <a:r>
              <a:rPr lang="ko-KR" altLang="en-US" dirty="0"/>
              <a:t>도구 </a:t>
            </a:r>
            <a:r>
              <a:rPr lang="en-US" altLang="ko-KR" dirty="0"/>
              <a:t>UI</a:t>
            </a:r>
            <a:r>
              <a:rPr lang="ko-KR" altLang="en-US" dirty="0"/>
              <a:t>를 개선한 도구 </a:t>
            </a:r>
            <a:r>
              <a:rPr lang="en-US" altLang="ko-KR" dirty="0"/>
              <a:t>CROWN</a:t>
            </a:r>
            <a:r>
              <a:rPr lang="ko-KR" altLang="en-US" dirty="0"/>
              <a:t>을 자체 개발하여 </a:t>
            </a:r>
            <a:r>
              <a:rPr lang="ko-KR" altLang="en-US" dirty="0" smtClean="0"/>
              <a:t>사용</a:t>
            </a:r>
            <a:endParaRPr lang="en-US" altLang="ko-KR" dirty="0"/>
          </a:p>
          <a:p>
            <a:r>
              <a:rPr lang="ko-KR" altLang="en-US" sz="2000" dirty="0" smtClean="0"/>
              <a:t>향후 연구</a:t>
            </a:r>
            <a:endParaRPr lang="en-US" altLang="ko-KR" sz="2000" dirty="0" smtClean="0"/>
          </a:p>
          <a:p>
            <a:pPr lvl="1"/>
            <a:r>
              <a:rPr lang="ko-KR" altLang="en-US" dirty="0" smtClean="0"/>
              <a:t>더 큰 규모의 프로그램을 분석하여 본 논문에서 제공하고 있지 않은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분기 유형에 대한 조사 수행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 </a:t>
            </a:r>
            <a:r>
              <a:rPr lang="ko-KR" altLang="en-US" dirty="0" smtClean="0"/>
              <a:t>프로그램 외에 다른 언어에 적용 가능한 가이드 라인</a:t>
            </a:r>
            <a:r>
              <a:rPr lang="en-US" altLang="ko-KR" dirty="0"/>
              <a:t> </a:t>
            </a:r>
            <a:r>
              <a:rPr lang="ko-KR" altLang="en-US" dirty="0" smtClean="0"/>
              <a:t>조사 및 디자인</a:t>
            </a:r>
            <a:endParaRPr lang="ko-KR" altLang="en-US" dirty="0"/>
          </a:p>
          <a:p>
            <a:endParaRPr lang="ko-KR" altLang="en-US" sz="2000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Improving Applicability and User Interface of a concolic testing tool CROWN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830B-433B-47C4-9723-41723E8ADDB0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991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Backup Slide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Improving Applicability and User Interface of a concolic testing tool CROWN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830B-433B-47C4-9723-41723E8ADDB0}" type="slidenum">
              <a:rPr lang="ko-KR" altLang="en-US" smtClean="0"/>
              <a:pPr/>
              <a:t>26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7819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내용 개체 틀 12"/>
          <p:cNvSpPr>
            <a:spLocks noGrp="1"/>
          </p:cNvSpPr>
          <p:nvPr>
            <p:ph idx="1"/>
          </p:nvPr>
        </p:nvSpPr>
        <p:spPr>
          <a:xfrm>
            <a:off x="304800" y="1219200"/>
            <a:ext cx="9093200" cy="5529331"/>
          </a:xfrm>
        </p:spPr>
        <p:txBody>
          <a:bodyPr/>
          <a:lstStyle/>
          <a:p>
            <a:r>
              <a:rPr lang="ko-KR" altLang="en-US" dirty="0"/>
              <a:t>함수 포인터 변수 정의</a:t>
            </a:r>
            <a:r>
              <a:rPr lang="en-US" altLang="ko-KR" dirty="0"/>
              <a:t>/</a:t>
            </a:r>
            <a:r>
              <a:rPr lang="ko-KR" altLang="en-US" dirty="0"/>
              <a:t>호출 </a:t>
            </a:r>
            <a:r>
              <a:rPr lang="ko-KR" altLang="en-US" dirty="0" smtClean="0"/>
              <a:t>작업이 서로 다른 </a:t>
            </a:r>
            <a:r>
              <a:rPr lang="ko-KR" altLang="en-US" dirty="0" err="1" smtClean="0"/>
              <a:t>테스크</a:t>
            </a:r>
            <a:r>
              <a:rPr lang="ko-KR" altLang="en-US" dirty="0" smtClean="0"/>
              <a:t> </a:t>
            </a:r>
            <a:r>
              <a:rPr lang="ko-KR" altLang="en-US" dirty="0"/>
              <a:t>수행 됨</a:t>
            </a:r>
            <a:endParaRPr lang="en-US" altLang="ko-KR" dirty="0"/>
          </a:p>
          <a:p>
            <a:pPr lvl="1"/>
            <a:r>
              <a:rPr lang="ko-KR" altLang="en-US" dirty="0" smtClean="0"/>
              <a:t>인터페이스 </a:t>
            </a:r>
            <a:r>
              <a:rPr lang="en-US" altLang="ko-KR" dirty="0"/>
              <a:t>t1</a:t>
            </a:r>
            <a:r>
              <a:rPr lang="ko-KR" altLang="en-US" dirty="0"/>
              <a:t>에서 함수 포인터 </a:t>
            </a:r>
            <a:r>
              <a:rPr lang="en-US" altLang="ko-KR" dirty="0" err="1"/>
              <a:t>fptr</a:t>
            </a:r>
            <a:r>
              <a:rPr lang="ko-KR" altLang="en-US" dirty="0"/>
              <a:t>을 정의</a:t>
            </a:r>
            <a:endParaRPr lang="en-US" altLang="ko-KR" dirty="0"/>
          </a:p>
          <a:p>
            <a:pPr lvl="1"/>
            <a:r>
              <a:rPr lang="ko-KR" altLang="en-US" dirty="0" smtClean="0"/>
              <a:t>인터페이스 </a:t>
            </a:r>
            <a:r>
              <a:rPr lang="en-US" altLang="ko-KR" dirty="0"/>
              <a:t>t2</a:t>
            </a:r>
            <a:r>
              <a:rPr lang="ko-KR" altLang="en-US" dirty="0"/>
              <a:t>에서 함수 포인터 </a:t>
            </a:r>
            <a:r>
              <a:rPr lang="en-US" altLang="ko-KR" dirty="0" err="1"/>
              <a:t>fptr</a:t>
            </a:r>
            <a:r>
              <a:rPr lang="ko-KR" altLang="en-US" dirty="0"/>
              <a:t>을 호출</a:t>
            </a:r>
            <a:endParaRPr lang="en-US" altLang="ko-KR" dirty="0"/>
          </a:p>
          <a:p>
            <a:r>
              <a:rPr lang="en-US" altLang="ko-KR" dirty="0" smtClean="0"/>
              <a:t>f </a:t>
            </a:r>
            <a:r>
              <a:rPr lang="ko-KR" altLang="en-US" dirty="0" smtClean="0"/>
              <a:t>함수의 </a:t>
            </a:r>
            <a:r>
              <a:rPr lang="en-US" altLang="ko-KR" dirty="0" smtClean="0"/>
              <a:t>5</a:t>
            </a:r>
            <a:r>
              <a:rPr lang="ko-KR" altLang="en-US" dirty="0" smtClean="0"/>
              <a:t>라인 분기를 </a:t>
            </a:r>
            <a:r>
              <a:rPr lang="ko-KR" altLang="en-US" dirty="0"/>
              <a:t>실행하기 </a:t>
            </a:r>
            <a:r>
              <a:rPr lang="ko-KR" altLang="en-US" dirty="0" smtClean="0"/>
              <a:t>위해서 테스트</a:t>
            </a:r>
            <a:r>
              <a:rPr lang="en-US" altLang="ko-KR" dirty="0" smtClean="0"/>
              <a:t> </a:t>
            </a:r>
            <a:r>
              <a:rPr lang="ko-KR" altLang="en-US" dirty="0" smtClean="0"/>
              <a:t>드라이버는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인터페이스 </a:t>
            </a:r>
            <a:r>
              <a:rPr lang="en-US" altLang="ko-KR" dirty="0" smtClean="0"/>
              <a:t>t1</a:t>
            </a:r>
            <a:r>
              <a:rPr lang="en-US" altLang="ko-KR" dirty="0"/>
              <a:t>, t2</a:t>
            </a:r>
            <a:r>
              <a:rPr lang="ko-KR" altLang="en-US" dirty="0" smtClean="0"/>
              <a:t>를 차례대로</a:t>
            </a:r>
            <a:r>
              <a:rPr lang="en-US" altLang="ko-KR" dirty="0" smtClean="0"/>
              <a:t> </a:t>
            </a:r>
            <a:r>
              <a:rPr lang="ko-KR" altLang="en-US" dirty="0" smtClean="0"/>
              <a:t>호출하는</a:t>
            </a:r>
            <a:r>
              <a:rPr lang="en-US" altLang="ko-KR" dirty="0" smtClean="0"/>
              <a:t> </a:t>
            </a:r>
            <a:r>
              <a:rPr lang="ko-KR" altLang="en-US" dirty="0" smtClean="0"/>
              <a:t>시퀀스가 </a:t>
            </a:r>
            <a:r>
              <a:rPr lang="ko-KR" altLang="en-US" dirty="0"/>
              <a:t>필요</a:t>
            </a:r>
            <a:endParaRPr lang="en-US" altLang="ko-KR" dirty="0"/>
          </a:p>
          <a:p>
            <a:pPr lvl="1"/>
            <a:r>
              <a:rPr lang="ko-KR" altLang="en-US" dirty="0" smtClean="0"/>
              <a:t>현재 </a:t>
            </a:r>
            <a:r>
              <a:rPr lang="ko-KR" altLang="en-US" dirty="0"/>
              <a:t>테스트 드라이버는 </a:t>
            </a:r>
            <a:r>
              <a:rPr lang="ko-KR" altLang="en-US" dirty="0" smtClean="0"/>
              <a:t>한 </a:t>
            </a:r>
            <a:r>
              <a:rPr lang="ko-KR" altLang="en-US" dirty="0"/>
              <a:t>가지 </a:t>
            </a:r>
            <a:r>
              <a:rPr lang="ko-KR" altLang="en-US" dirty="0" smtClean="0"/>
              <a:t>인터페이스</a:t>
            </a:r>
            <a:r>
              <a:rPr lang="en-US" altLang="ko-KR" dirty="0" smtClean="0"/>
              <a:t>(</a:t>
            </a:r>
            <a:r>
              <a:rPr lang="en-US" altLang="ko-KR" dirty="0"/>
              <a:t>only t1 or only t2)</a:t>
            </a:r>
            <a:r>
              <a:rPr lang="ko-KR" altLang="en-US" dirty="0"/>
              <a:t>만</a:t>
            </a:r>
            <a:r>
              <a:rPr lang="en-US" altLang="ko-KR" dirty="0"/>
              <a:t> </a:t>
            </a:r>
            <a:r>
              <a:rPr lang="ko-KR" altLang="en-US" dirty="0" smtClean="0"/>
              <a:t>호출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Improving Applicability and User Interface of a concolic testing tool CROWN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830B-433B-47C4-9723-41723E8ADDB0}" type="slidenum">
              <a:rPr lang="ko-KR" altLang="en-US" smtClean="0"/>
              <a:pPr/>
              <a:t>27</a:t>
            </a:fld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1730662" y="3908004"/>
            <a:ext cx="3725442" cy="26776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1. void (*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void =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dummy_func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2. </a:t>
            </a:r>
          </a:p>
          <a:p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3. static void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dummy_func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 { }</a:t>
            </a:r>
          </a:p>
          <a:p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4. 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 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f(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par){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5.   </a:t>
            </a:r>
            <a:r>
              <a:rPr lang="en-US" altLang="ko-KR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 ( par == 1 );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6. } 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 void 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t1() 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228600" indent="-228600">
              <a:buAutoNum type="arabicPeriod" startAt="8"/>
            </a:pPr>
            <a:r>
              <a:rPr lang="en-US" altLang="ko-K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US" altLang="ko-K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ko-K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228600" indent="-228600">
              <a:buAutoNum type="arabicPeriod" startAt="8"/>
            </a:pP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ko-K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10.void t2(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par) 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11.   </a:t>
            </a:r>
            <a:r>
              <a:rPr lang="en-US" altLang="ko-KR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US" altLang="ko-K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(par)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ko-K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12.}</a:t>
            </a:r>
            <a:endParaRPr lang="ko-KR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051222" y="5877455"/>
            <a:ext cx="2063578" cy="6424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2051222" y="5261835"/>
            <a:ext cx="1705232" cy="5935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5921933" y="6013997"/>
            <a:ext cx="2084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함수 포인터 호출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21933" y="5373968"/>
            <a:ext cx="2517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함수 포인터 변수 정의</a:t>
            </a:r>
            <a:endParaRPr lang="ko-KR" altLang="en-US" dirty="0"/>
          </a:p>
        </p:txBody>
      </p:sp>
      <p:cxnSp>
        <p:nvCxnSpPr>
          <p:cNvPr id="12" name="직선 화살표 연결선 11"/>
          <p:cNvCxnSpPr>
            <a:stCxn id="7" idx="3"/>
            <a:endCxn id="9" idx="1"/>
          </p:cNvCxnSpPr>
          <p:nvPr/>
        </p:nvCxnSpPr>
        <p:spPr>
          <a:xfrm>
            <a:off x="4114800" y="6198663"/>
            <a:ext cx="1807133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>
            <a:stCxn id="8" idx="3"/>
            <a:endCxn id="10" idx="1"/>
          </p:cNvCxnSpPr>
          <p:nvPr/>
        </p:nvCxnSpPr>
        <p:spPr>
          <a:xfrm flipV="1">
            <a:off x="3756454" y="5558634"/>
            <a:ext cx="2165479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3700" y="228704"/>
            <a:ext cx="7612540" cy="709865"/>
          </a:xfrm>
        </p:spPr>
        <p:txBody>
          <a:bodyPr/>
          <a:lstStyle/>
          <a:p>
            <a:r>
              <a:rPr lang="en-US" altLang="ko-KR" sz="2000" dirty="0"/>
              <a:t>Type1. </a:t>
            </a:r>
            <a:r>
              <a:rPr lang="ko-KR" altLang="en-US" sz="2000" dirty="0" smtClean="0"/>
              <a:t>다양한 함수 호출 시퀀스를 만들지 못해서 </a:t>
            </a:r>
            <a:r>
              <a:rPr lang="ko-KR" altLang="en-US" sz="2000" dirty="0"/>
              <a:t>실행되지 </a:t>
            </a:r>
            <a:r>
              <a:rPr lang="ko-KR" altLang="en-US" sz="2000" dirty="0" smtClean="0"/>
              <a:t>못한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            </a:t>
            </a:r>
            <a:r>
              <a:rPr lang="ko-KR" altLang="en-US" sz="2000" dirty="0" smtClean="0"/>
              <a:t>분기 </a:t>
            </a:r>
            <a:r>
              <a:rPr lang="en-US" altLang="ko-KR" sz="2000" dirty="0"/>
              <a:t>- </a:t>
            </a:r>
            <a:r>
              <a:rPr lang="ko-KR" altLang="en-US" sz="2000" dirty="0"/>
              <a:t>소개</a:t>
            </a:r>
          </a:p>
        </p:txBody>
      </p:sp>
    </p:spTree>
    <p:extLst>
      <p:ext uri="{BB962C8B-B14F-4D97-AF65-F5344CB8AC3E}">
        <p14:creationId xmlns:p14="http://schemas.microsoft.com/office/powerpoint/2010/main" val="233977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ko-KR" altLang="en-US" dirty="0"/>
              <a:t>함수 포인터 변수 정의</a:t>
            </a:r>
            <a:r>
              <a:rPr lang="en-US" altLang="ko-KR" dirty="0"/>
              <a:t>/</a:t>
            </a:r>
            <a:r>
              <a:rPr lang="ko-KR" altLang="en-US" dirty="0"/>
              <a:t>호출 작업을 수행하는 </a:t>
            </a:r>
            <a:r>
              <a:rPr lang="ko-KR" altLang="en-US" dirty="0" smtClean="0"/>
              <a:t>서로 </a:t>
            </a:r>
            <a:r>
              <a:rPr lang="ko-KR" altLang="en-US" dirty="0"/>
              <a:t>다른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테스크</a:t>
            </a:r>
            <a:r>
              <a:rPr lang="ko-KR" altLang="en-US" dirty="0" smtClean="0"/>
              <a:t> </a:t>
            </a:r>
            <a:r>
              <a:rPr lang="ko-KR" altLang="en-US" dirty="0"/>
              <a:t>식별</a:t>
            </a:r>
            <a:endParaRPr lang="en-US" altLang="ko-KR" dirty="0"/>
          </a:p>
          <a:p>
            <a:pPr marL="457200" indent="-457200">
              <a:buFont typeface="+mj-lt"/>
              <a:buAutoNum type="arabicPeriod"/>
            </a:pPr>
            <a:r>
              <a:rPr lang="ko-KR" altLang="en-US" dirty="0"/>
              <a:t>함수 포인터 변수를 정의하는 함수 </a:t>
            </a:r>
            <a:r>
              <a:rPr lang="en-US" altLang="ko-KR" dirty="0"/>
              <a:t>t1, </a:t>
            </a:r>
            <a:r>
              <a:rPr lang="ko-KR" altLang="en-US" dirty="0"/>
              <a:t>함수 포인터를 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호출하는 함수 </a:t>
            </a:r>
            <a:r>
              <a:rPr lang="en-US" altLang="ko-KR" dirty="0"/>
              <a:t>t2</a:t>
            </a:r>
            <a:r>
              <a:rPr lang="ko-KR" altLang="en-US" dirty="0"/>
              <a:t>에 대해 테스트 드라이버에서 </a:t>
            </a:r>
            <a:r>
              <a:rPr lang="ko-KR" altLang="en-US" dirty="0" smtClean="0"/>
              <a:t>함수 </a:t>
            </a:r>
            <a:r>
              <a:rPr lang="en-US" altLang="ko-KR" dirty="0"/>
              <a:t>t1, t2</a:t>
            </a:r>
            <a:r>
              <a:rPr lang="ko-KR" altLang="en-US" dirty="0"/>
              <a:t>를 차례대로 호출하는 시퀀스 구축</a:t>
            </a:r>
            <a:endParaRPr lang="en-US" altLang="ko-KR" dirty="0"/>
          </a:p>
          <a:p>
            <a:r>
              <a:rPr lang="ko-KR" altLang="en-US" dirty="0" smtClean="0"/>
              <a:t>예시</a:t>
            </a:r>
            <a:endParaRPr lang="en-US" altLang="ko-KR" dirty="0"/>
          </a:p>
          <a:p>
            <a:pPr lvl="1"/>
            <a:r>
              <a:rPr lang="ko-KR" altLang="en-US" dirty="0"/>
              <a:t>함수 포인터 변수를 </a:t>
            </a:r>
            <a:r>
              <a:rPr lang="ko-KR" altLang="en-US" dirty="0" smtClean="0"/>
              <a:t>정의하는 </a:t>
            </a:r>
            <a:r>
              <a:rPr lang="ko-KR" altLang="en-US" dirty="0"/>
              <a:t>함수</a:t>
            </a:r>
            <a:r>
              <a:rPr lang="en-US" altLang="ko-KR" dirty="0"/>
              <a:t> t1</a:t>
            </a:r>
          </a:p>
          <a:p>
            <a:pPr lvl="1"/>
            <a:r>
              <a:rPr lang="ko-KR" altLang="en-US" dirty="0"/>
              <a:t>함수 포인터 변수를 호출하는 함수 </a:t>
            </a:r>
            <a:r>
              <a:rPr lang="en-US" altLang="ko-KR" dirty="0"/>
              <a:t>t2</a:t>
            </a:r>
          </a:p>
          <a:p>
            <a:pPr lvl="1"/>
            <a:r>
              <a:rPr lang="en-US" altLang="ko-KR" dirty="0"/>
              <a:t>t1</a:t>
            </a:r>
            <a:r>
              <a:rPr lang="ko-KR" altLang="en-US" dirty="0"/>
              <a:t>과 </a:t>
            </a:r>
            <a:r>
              <a:rPr lang="en-US" altLang="ko-KR" dirty="0"/>
              <a:t>t2</a:t>
            </a:r>
            <a:r>
              <a:rPr lang="ko-KR" altLang="en-US" dirty="0"/>
              <a:t>를 차례대로 호출</a:t>
            </a:r>
            <a:r>
              <a:rPr lang="en-US" altLang="ko-KR" dirty="0"/>
              <a:t>(4, 6</a:t>
            </a:r>
            <a:r>
              <a:rPr lang="ko-KR" altLang="en-US" dirty="0"/>
              <a:t>라인</a:t>
            </a:r>
            <a:r>
              <a:rPr lang="en-US" altLang="ko-KR" dirty="0"/>
              <a:t>)</a:t>
            </a:r>
          </a:p>
          <a:p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Improving Applicability and User Interface of a </a:t>
            </a:r>
            <a:r>
              <a:rPr lang="en-US" altLang="ko-KR" dirty="0" err="1" smtClean="0"/>
              <a:t>concolic</a:t>
            </a:r>
            <a:r>
              <a:rPr lang="en-US" altLang="ko-KR" dirty="0" smtClean="0"/>
              <a:t> testing tool CROWN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830B-433B-47C4-9723-41723E8ADDB0}" type="slidenum">
              <a:rPr lang="ko-KR" altLang="en-US" smtClean="0"/>
              <a:pPr/>
              <a:t>28</a:t>
            </a:fld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5656297" y="3518865"/>
            <a:ext cx="2904011" cy="173380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ko-KR" altLang="en-US" sz="1600" dirty="0" smtClean="0">
                <a:latin typeface="Calibri" panose="020F0502020204030204" pitchFamily="34" charset="0"/>
              </a:rPr>
              <a:t>1</a:t>
            </a:r>
            <a:r>
              <a:rPr lang="ko-KR" altLang="en-US" sz="1600" dirty="0">
                <a:latin typeface="Calibri" panose="020F0502020204030204" pitchFamily="34" charset="0"/>
              </a:rPr>
              <a:t>. void </a:t>
            </a:r>
            <a:r>
              <a:rPr lang="ko-KR" altLang="en-US" sz="1600" dirty="0" smtClean="0">
                <a:latin typeface="Calibri" panose="020F0502020204030204" pitchFamily="34" charset="0"/>
              </a:rPr>
              <a:t>t1_t2_driver () </a:t>
            </a:r>
            <a:r>
              <a:rPr lang="ko-KR" altLang="en-US" sz="1600" dirty="0">
                <a:latin typeface="Calibri" panose="020F0502020204030204" pitchFamily="34" charset="0"/>
              </a:rPr>
              <a:t>{</a:t>
            </a:r>
          </a:p>
          <a:p>
            <a:pPr>
              <a:lnSpc>
                <a:spcPts val="1600"/>
              </a:lnSpc>
            </a:pPr>
            <a:r>
              <a:rPr lang="ko-KR" altLang="en-US" sz="1600" dirty="0">
                <a:latin typeface="Calibri" panose="020F0502020204030204" pitchFamily="34" charset="0"/>
              </a:rPr>
              <a:t>2.    </a:t>
            </a:r>
            <a:r>
              <a:rPr lang="ko-KR" altLang="en-US" sz="1600" dirty="0" smtClean="0">
                <a:latin typeface="Calibri" panose="020F0502020204030204" pitchFamily="34" charset="0"/>
              </a:rPr>
              <a:t> </a:t>
            </a:r>
            <a:r>
              <a:rPr lang="en-US" altLang="ko-KR" sz="1600" dirty="0" smtClean="0">
                <a:latin typeface="Calibri" panose="020F0502020204030204" pitchFamily="34" charset="0"/>
              </a:rPr>
              <a:t>...</a:t>
            </a:r>
            <a:endParaRPr lang="ko-KR" altLang="en-US" sz="1600" dirty="0">
              <a:latin typeface="Calibri" panose="020F0502020204030204" pitchFamily="34" charset="0"/>
            </a:endParaRPr>
          </a:p>
          <a:p>
            <a:pPr>
              <a:lnSpc>
                <a:spcPts val="1600"/>
              </a:lnSpc>
            </a:pPr>
            <a:r>
              <a:rPr lang="ko-KR" altLang="en-US" sz="1600" dirty="0">
                <a:latin typeface="Calibri" panose="020F0502020204030204" pitchFamily="34" charset="0"/>
              </a:rPr>
              <a:t>3.     </a:t>
            </a:r>
            <a:r>
              <a:rPr lang="ko-KR" altLang="en-US" sz="1600" i="1" dirty="0" smtClean="0">
                <a:latin typeface="Calibri" panose="020F0502020204030204" pitchFamily="34" charset="0"/>
              </a:rPr>
              <a:t>symbolic </a:t>
            </a:r>
            <a:r>
              <a:rPr lang="ko-KR" altLang="en-US" sz="1600" i="1" dirty="0">
                <a:latin typeface="Calibri" panose="020F0502020204030204" pitchFamily="34" charset="0"/>
              </a:rPr>
              <a:t>declaration for </a:t>
            </a:r>
            <a:r>
              <a:rPr lang="ko-KR" altLang="en-US" sz="1600" i="1" dirty="0" smtClean="0">
                <a:latin typeface="Calibri" panose="020F0502020204030204" pitchFamily="34" charset="0"/>
              </a:rPr>
              <a:t>t1</a:t>
            </a:r>
            <a:endParaRPr lang="ko-KR" altLang="en-US" sz="1600" i="1" dirty="0">
              <a:latin typeface="Calibri" panose="020F0502020204030204" pitchFamily="34" charset="0"/>
            </a:endParaRPr>
          </a:p>
          <a:p>
            <a:pPr>
              <a:lnSpc>
                <a:spcPts val="1600"/>
              </a:lnSpc>
            </a:pPr>
            <a:r>
              <a:rPr lang="ko-KR" altLang="en-US" sz="1600" dirty="0">
                <a:latin typeface="Calibri" panose="020F0502020204030204" pitchFamily="34" charset="0"/>
              </a:rPr>
              <a:t>4.     </a:t>
            </a:r>
            <a:r>
              <a:rPr lang="ko-KR" altLang="en-US" sz="16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t1</a:t>
            </a:r>
            <a:r>
              <a:rPr lang="ko-KR" altLang="en-US" sz="1600" b="1" dirty="0">
                <a:solidFill>
                  <a:schemeClr val="accent1"/>
                </a:solidFill>
                <a:latin typeface="Calibri" panose="020F0502020204030204" pitchFamily="34" charset="0"/>
              </a:rPr>
              <a:t>();</a:t>
            </a:r>
          </a:p>
          <a:p>
            <a:pPr>
              <a:lnSpc>
                <a:spcPts val="1600"/>
              </a:lnSpc>
            </a:pPr>
            <a:r>
              <a:rPr lang="ko-KR" altLang="en-US" sz="1600" dirty="0">
                <a:latin typeface="Calibri" panose="020F0502020204030204" pitchFamily="34" charset="0"/>
              </a:rPr>
              <a:t>5.     </a:t>
            </a:r>
            <a:r>
              <a:rPr lang="ko-KR" altLang="en-US" sz="1600" i="1" dirty="0" smtClean="0">
                <a:latin typeface="Calibri" panose="020F0502020204030204" pitchFamily="34" charset="0"/>
              </a:rPr>
              <a:t>symbolic </a:t>
            </a:r>
            <a:r>
              <a:rPr lang="ko-KR" altLang="en-US" sz="1600" i="1" dirty="0">
                <a:latin typeface="Calibri" panose="020F0502020204030204" pitchFamily="34" charset="0"/>
              </a:rPr>
              <a:t>declaration for </a:t>
            </a:r>
            <a:r>
              <a:rPr lang="ko-KR" altLang="en-US" sz="1600" i="1" dirty="0" smtClean="0">
                <a:latin typeface="Calibri" panose="020F0502020204030204" pitchFamily="34" charset="0"/>
              </a:rPr>
              <a:t>t2</a:t>
            </a:r>
            <a:endParaRPr lang="ko-KR" altLang="en-US" sz="1600" i="1" dirty="0">
              <a:latin typeface="Calibri" panose="020F0502020204030204" pitchFamily="34" charset="0"/>
            </a:endParaRPr>
          </a:p>
          <a:p>
            <a:pPr marL="342900" indent="-342900">
              <a:lnSpc>
                <a:spcPts val="1600"/>
              </a:lnSpc>
              <a:buAutoNum type="arabicPeriod" startAt="6"/>
            </a:pPr>
            <a:r>
              <a:rPr lang="en-US" altLang="ko-KR" sz="1600" dirty="0" smtClean="0">
                <a:latin typeface="Calibri" panose="020F0502020204030204" pitchFamily="34" charset="0"/>
              </a:rPr>
              <a:t> </a:t>
            </a:r>
            <a:r>
              <a:rPr lang="ko-KR" altLang="en-US" sz="16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t2();</a:t>
            </a:r>
            <a:endParaRPr lang="en-US" altLang="ko-KR" sz="1600" b="1" dirty="0" smtClean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marL="342900" indent="-342900">
              <a:lnSpc>
                <a:spcPts val="1600"/>
              </a:lnSpc>
              <a:buAutoNum type="arabicPeriod" startAt="6"/>
            </a:pPr>
            <a:r>
              <a:rPr lang="en-US" altLang="ko-KR" sz="1600" dirty="0">
                <a:latin typeface="Calibri" panose="020F0502020204030204" pitchFamily="34" charset="0"/>
              </a:rPr>
              <a:t> </a:t>
            </a:r>
            <a:r>
              <a:rPr lang="en-US" altLang="ko-KR" sz="1600" dirty="0" smtClean="0">
                <a:latin typeface="Calibri" panose="020F0502020204030204" pitchFamily="34" charset="0"/>
              </a:rPr>
              <a:t>...</a:t>
            </a:r>
            <a:endParaRPr lang="ko-KR" altLang="en-US" sz="1600" dirty="0" smtClean="0">
              <a:latin typeface="Calibri" panose="020F0502020204030204" pitchFamily="34" charset="0"/>
            </a:endParaRPr>
          </a:p>
          <a:p>
            <a:pPr>
              <a:lnSpc>
                <a:spcPts val="1600"/>
              </a:lnSpc>
            </a:pPr>
            <a:r>
              <a:rPr lang="ko-KR" altLang="en-US" sz="1600" dirty="0" smtClean="0">
                <a:latin typeface="Calibri" panose="020F0502020204030204" pitchFamily="34" charset="0"/>
              </a:rPr>
              <a:t>8. }</a:t>
            </a:r>
          </a:p>
        </p:txBody>
      </p:sp>
      <p:sp>
        <p:nvSpPr>
          <p:cNvPr id="10" name="제목 9"/>
          <p:cNvSpPr>
            <a:spLocks noGrp="1"/>
          </p:cNvSpPr>
          <p:nvPr>
            <p:ph type="title"/>
          </p:nvPr>
        </p:nvSpPr>
        <p:spPr>
          <a:xfrm>
            <a:off x="393700" y="228704"/>
            <a:ext cx="7493000" cy="709865"/>
          </a:xfrm>
        </p:spPr>
        <p:txBody>
          <a:bodyPr/>
          <a:lstStyle/>
          <a:p>
            <a:r>
              <a:rPr lang="en-US" altLang="ko-KR" sz="2000" dirty="0"/>
              <a:t>Type1. </a:t>
            </a:r>
            <a:r>
              <a:rPr lang="ko-KR" altLang="en-US" sz="2000" dirty="0"/>
              <a:t>다양한 함수 호출 시퀀스를 만들지 못해서 실행되지 못한 </a:t>
            </a:r>
            <a:r>
              <a:rPr lang="en-US" altLang="ko-KR" sz="2000" dirty="0"/>
              <a:t/>
            </a:r>
            <a:br>
              <a:rPr lang="en-US" altLang="ko-KR" sz="2000" dirty="0"/>
            </a:br>
            <a:r>
              <a:rPr lang="en-US" altLang="ko-KR" sz="2000" dirty="0"/>
              <a:t>            </a:t>
            </a:r>
            <a:r>
              <a:rPr lang="ko-KR" altLang="en-US" sz="2000" dirty="0"/>
              <a:t>분기 </a:t>
            </a:r>
            <a:r>
              <a:rPr lang="en-US" altLang="ko-KR" sz="2000" dirty="0" smtClean="0"/>
              <a:t>– </a:t>
            </a:r>
            <a:r>
              <a:rPr lang="ko-KR" altLang="en-US" sz="2000" dirty="0"/>
              <a:t>분기 달성 방법</a:t>
            </a:r>
          </a:p>
        </p:txBody>
      </p:sp>
    </p:spTree>
    <p:extLst>
      <p:ext uri="{BB962C8B-B14F-4D97-AF65-F5344CB8AC3E}">
        <p14:creationId xmlns:p14="http://schemas.microsoft.com/office/powerpoint/2010/main" val="10234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ko-KR" altLang="en-US" dirty="0"/>
              <a:t>탐색 가능한 실행 경로가 많이 존재하여 달성 가능한</a:t>
            </a:r>
            <a:r>
              <a:rPr lang="en-US" altLang="ko-KR" dirty="0"/>
              <a:t>(feasible) </a:t>
            </a:r>
            <a:r>
              <a:rPr lang="ko-KR" altLang="en-US" dirty="0"/>
              <a:t>분기를 </a:t>
            </a:r>
            <a:r>
              <a:rPr lang="ko-KR" altLang="en-US" dirty="0" smtClean="0"/>
              <a:t>주어진 시간 동안 실행하지 </a:t>
            </a:r>
            <a:r>
              <a:rPr lang="ko-KR" altLang="en-US" dirty="0"/>
              <a:t>못한 유형</a:t>
            </a:r>
            <a:endParaRPr lang="en-US" altLang="ko-KR" dirty="0"/>
          </a:p>
          <a:p>
            <a:pPr>
              <a:lnSpc>
                <a:spcPct val="90000"/>
              </a:lnSpc>
            </a:pPr>
            <a:r>
              <a:rPr lang="ko-KR" altLang="en-US" dirty="0"/>
              <a:t>분기 달성 방법</a:t>
            </a:r>
            <a:endParaRPr lang="en-US" altLang="ko-KR" dirty="0"/>
          </a:p>
          <a:p>
            <a:pPr lvl="1">
              <a:lnSpc>
                <a:spcPct val="90000"/>
              </a:lnSpc>
            </a:pPr>
            <a:r>
              <a:rPr lang="en-US" altLang="ko-KR" dirty="0"/>
              <a:t>Search space</a:t>
            </a:r>
            <a:r>
              <a:rPr lang="ko-KR" altLang="en-US" dirty="0"/>
              <a:t>를 줄이기 위해 </a:t>
            </a:r>
            <a:r>
              <a:rPr lang="ko-KR" altLang="en-US" dirty="0" err="1" smtClean="0"/>
              <a:t>테스팅</a:t>
            </a:r>
            <a:r>
              <a:rPr lang="ko-KR" altLang="en-US" dirty="0" smtClean="0"/>
              <a:t> </a:t>
            </a:r>
            <a:r>
              <a:rPr lang="ko-KR" altLang="en-US" dirty="0"/>
              <a:t>범위를 </a:t>
            </a:r>
            <a:r>
              <a:rPr lang="ko-KR" altLang="en-US" dirty="0" err="1" smtClean="0"/>
              <a:t>테스크</a:t>
            </a:r>
            <a:r>
              <a:rPr lang="ko-KR" altLang="en-US" dirty="0" smtClean="0"/>
              <a:t> 단위에서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함수 </a:t>
            </a:r>
            <a:r>
              <a:rPr lang="ko-KR" altLang="en-US" dirty="0"/>
              <a:t>단위로 </a:t>
            </a:r>
            <a:r>
              <a:rPr lang="ko-KR" altLang="en-US" dirty="0" smtClean="0"/>
              <a:t>축소한 </a:t>
            </a:r>
            <a:r>
              <a:rPr lang="ko-KR" altLang="en-US" dirty="0"/>
              <a:t>뒤 </a:t>
            </a:r>
            <a:r>
              <a:rPr lang="ko-KR" altLang="en-US" dirty="0" err="1" smtClean="0"/>
              <a:t>테스팅</a:t>
            </a:r>
            <a:r>
              <a:rPr lang="ko-KR" altLang="en-US" dirty="0" smtClean="0"/>
              <a:t> </a:t>
            </a:r>
            <a:r>
              <a:rPr lang="ko-KR" altLang="en-US" dirty="0"/>
              <a:t>진행</a:t>
            </a:r>
            <a:endParaRPr lang="en-US" altLang="ko-KR" dirty="0"/>
          </a:p>
          <a:p>
            <a:pPr lvl="2">
              <a:lnSpc>
                <a:spcPct val="90000"/>
              </a:lnSpc>
            </a:pPr>
            <a:r>
              <a:rPr lang="ko-KR" altLang="en-US" sz="1800" dirty="0" err="1"/>
              <a:t>미달성</a:t>
            </a:r>
            <a:r>
              <a:rPr lang="ko-KR" altLang="en-US" sz="1800" dirty="0"/>
              <a:t> 분기가 존재하는 함수를 </a:t>
            </a:r>
            <a:r>
              <a:rPr lang="en-US" altLang="ko-KR" sz="1800" dirty="0" smtClean="0"/>
              <a:t>s1</a:t>
            </a:r>
            <a:r>
              <a:rPr lang="ko-KR" altLang="en-US" sz="1800" dirty="0" smtClean="0"/>
              <a:t>이라 </a:t>
            </a:r>
            <a:r>
              <a:rPr lang="ko-KR" altLang="en-US" sz="1800" dirty="0"/>
              <a:t>할 때</a:t>
            </a:r>
            <a:r>
              <a:rPr lang="en-US" altLang="ko-KR" sz="1800" dirty="0"/>
              <a:t>, </a:t>
            </a:r>
            <a:r>
              <a:rPr lang="ko-KR" altLang="en-US" sz="1800" dirty="0" smtClean="0"/>
              <a:t>인터페이스 여부에 상관 없이</a:t>
            </a:r>
            <a:r>
              <a:rPr lang="en-US" altLang="ko-KR" sz="1800" dirty="0"/>
              <a:t/>
            </a:r>
            <a:br>
              <a:rPr lang="en-US" altLang="ko-KR" sz="1800" dirty="0"/>
            </a:br>
            <a:r>
              <a:rPr lang="ko-KR" altLang="en-US" sz="1800" dirty="0"/>
              <a:t>함수 </a:t>
            </a:r>
            <a:r>
              <a:rPr lang="en-US" altLang="ko-KR" sz="1800" dirty="0" smtClean="0"/>
              <a:t>s1</a:t>
            </a:r>
            <a:r>
              <a:rPr lang="ko-KR" altLang="en-US" sz="1800" dirty="0" smtClean="0"/>
              <a:t>를 </a:t>
            </a:r>
            <a:r>
              <a:rPr lang="ko-KR" altLang="en-US" sz="1800" dirty="0"/>
              <a:t>직접 호출하는 테스트 드라이버를 구축</a:t>
            </a:r>
            <a:endParaRPr lang="en-US" altLang="ko-KR" sz="1800" dirty="0"/>
          </a:p>
          <a:p>
            <a:pPr lvl="2">
              <a:lnSpc>
                <a:spcPct val="90000"/>
              </a:lnSpc>
            </a:pPr>
            <a:r>
              <a:rPr lang="ko-KR" altLang="en-US" sz="1800" dirty="0"/>
              <a:t>함수 </a:t>
            </a:r>
            <a:r>
              <a:rPr lang="en-US" altLang="ko-KR" sz="1800" dirty="0" smtClean="0"/>
              <a:t>s1</a:t>
            </a:r>
            <a:r>
              <a:rPr lang="ko-KR" altLang="en-US" sz="1800" dirty="0" smtClean="0"/>
              <a:t>에서 </a:t>
            </a:r>
            <a:r>
              <a:rPr lang="ko-KR" altLang="en-US" sz="1800" dirty="0"/>
              <a:t>호출하는 모든 함수를 </a:t>
            </a:r>
            <a:r>
              <a:rPr lang="ko-KR" altLang="en-US" sz="1800" dirty="0" err="1"/>
              <a:t>스텁으로</a:t>
            </a:r>
            <a:r>
              <a:rPr lang="ko-KR" altLang="en-US" sz="1800" dirty="0"/>
              <a:t> 대체함으로써 </a:t>
            </a:r>
            <a:r>
              <a:rPr lang="en-US" altLang="ko-KR" sz="1800" dirty="0"/>
              <a:t>Search space</a:t>
            </a:r>
            <a:r>
              <a:rPr lang="ko-KR" altLang="en-US" sz="1800" dirty="0"/>
              <a:t>를 줄이고 함수 </a:t>
            </a:r>
            <a:r>
              <a:rPr lang="en-US" altLang="ko-KR" sz="1800" dirty="0" smtClean="0"/>
              <a:t>s1</a:t>
            </a:r>
            <a:r>
              <a:rPr lang="ko-KR" altLang="en-US" sz="1800" dirty="0" smtClean="0"/>
              <a:t>에 </a:t>
            </a:r>
            <a:r>
              <a:rPr lang="ko-KR" altLang="en-US" sz="1800" dirty="0"/>
              <a:t>속한 분기들을 집중적으로 탐색할 수 있도록 </a:t>
            </a:r>
            <a:r>
              <a:rPr lang="ko-KR" altLang="en-US" sz="1800" dirty="0" smtClean="0"/>
              <a:t>유도</a:t>
            </a:r>
            <a:endParaRPr lang="en-US" altLang="ko-KR" dirty="0"/>
          </a:p>
          <a:p>
            <a:pPr>
              <a:lnSpc>
                <a:spcPct val="90000"/>
              </a:lnSpc>
            </a:pPr>
            <a:endParaRPr lang="ko-KR" altLang="en-US" dirty="0"/>
          </a:p>
          <a:p>
            <a:pPr>
              <a:lnSpc>
                <a:spcPct val="90000"/>
              </a:lnSpc>
            </a:pP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830B-433B-47C4-9723-41723E8ADDB0}" type="slidenum">
              <a:rPr lang="ko-KR" altLang="en-US" smtClean="0"/>
              <a:pPr/>
              <a:t>29</a:t>
            </a:fld>
            <a:endParaRPr lang="ko-KR" altLang="en-US" dirty="0"/>
          </a:p>
        </p:txBody>
      </p:sp>
      <p:pic>
        <p:nvPicPr>
          <p:cNvPr id="87" name="그림 8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5511" y="4344499"/>
            <a:ext cx="2665954" cy="1668266"/>
          </a:xfrm>
          <a:prstGeom prst="rect">
            <a:avLst/>
          </a:prstGeom>
        </p:spPr>
      </p:pic>
      <p:sp>
        <p:nvSpPr>
          <p:cNvPr id="89" name="TextBox 88"/>
          <p:cNvSpPr txBox="1"/>
          <p:nvPr/>
        </p:nvSpPr>
        <p:spPr>
          <a:xfrm>
            <a:off x="561975" y="6026314"/>
            <a:ext cx="3851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기존 테스트 드라이버 및 실행 구조</a:t>
            </a:r>
            <a:endParaRPr lang="ko-KR" alt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4511222" y="6026314"/>
            <a:ext cx="4428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s1</a:t>
            </a:r>
            <a:r>
              <a:rPr lang="ko-KR" altLang="en-US" dirty="0" smtClean="0"/>
              <a:t>의 </a:t>
            </a:r>
            <a:r>
              <a:rPr lang="ko-KR" altLang="en-US" dirty="0" err="1" smtClean="0"/>
              <a:t>미달성</a:t>
            </a:r>
            <a:r>
              <a:rPr lang="ko-KR" altLang="en-US" dirty="0" smtClean="0"/>
              <a:t> 분기</a:t>
            </a:r>
            <a:r>
              <a:rPr lang="en-US" altLang="ko-KR" dirty="0"/>
              <a:t> </a:t>
            </a:r>
            <a:r>
              <a:rPr lang="ko-KR" altLang="en-US" dirty="0" smtClean="0"/>
              <a:t>달성을 위해 새로 구축 된 테스트 드라이버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스텁</a:t>
            </a:r>
            <a:r>
              <a:rPr lang="ko-KR" altLang="en-US" dirty="0" smtClean="0"/>
              <a:t> 및 실행 구조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93700" y="228704"/>
            <a:ext cx="7615116" cy="709865"/>
          </a:xfrm>
        </p:spPr>
        <p:txBody>
          <a:bodyPr/>
          <a:lstStyle/>
          <a:p>
            <a:r>
              <a:rPr lang="en-US" altLang="ko-KR" sz="2000" dirty="0"/>
              <a:t>Type2. Path </a:t>
            </a:r>
            <a:r>
              <a:rPr lang="en-US" altLang="ko-KR" sz="2000" dirty="0" smtClean="0"/>
              <a:t>explosion</a:t>
            </a:r>
            <a:r>
              <a:rPr lang="ko-KR" altLang="en-US" sz="2000" dirty="0" smtClean="0"/>
              <a:t>때문에 </a:t>
            </a:r>
            <a:r>
              <a:rPr lang="ko-KR" altLang="en-US" sz="2000" dirty="0"/>
              <a:t>주어진 </a:t>
            </a:r>
            <a:r>
              <a:rPr lang="ko-KR" altLang="en-US" sz="2000" dirty="0" err="1"/>
              <a:t>테스팅</a:t>
            </a:r>
            <a:r>
              <a:rPr lang="ko-KR" altLang="en-US" sz="2000" dirty="0"/>
              <a:t> 시간 동안 실행되지 </a:t>
            </a:r>
            <a:r>
              <a:rPr lang="en-US" altLang="ko-KR" sz="2000" dirty="0"/>
              <a:t/>
            </a:r>
            <a:br>
              <a:rPr lang="en-US" altLang="ko-KR" sz="2000" dirty="0"/>
            </a:br>
            <a:r>
              <a:rPr lang="en-US" altLang="ko-KR" sz="2000" dirty="0"/>
              <a:t>            </a:t>
            </a:r>
            <a:r>
              <a:rPr lang="ko-KR" altLang="en-US" sz="2000" dirty="0"/>
              <a:t>못한 분기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2643" y="4615210"/>
            <a:ext cx="3325760" cy="1335134"/>
          </a:xfrm>
          <a:prstGeom prst="rect">
            <a:avLst/>
          </a:prstGeom>
        </p:spPr>
      </p:pic>
      <p:sp>
        <p:nvSpPr>
          <p:cNvPr id="9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675402" y="6634201"/>
            <a:ext cx="4412599" cy="228660"/>
          </a:xfrm>
        </p:spPr>
        <p:txBody>
          <a:bodyPr/>
          <a:lstStyle/>
          <a:p>
            <a:r>
              <a:rPr lang="en-US" altLang="ko-KR" smtClean="0"/>
              <a:t>Improving Applicability and User Interface of a concolic testing tool CROWN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0809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Motivation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4800" y="1219200"/>
            <a:ext cx="9098692" cy="7037832"/>
          </a:xfrm>
        </p:spPr>
        <p:txBody>
          <a:bodyPr>
            <a:normAutofit/>
          </a:bodyPr>
          <a:lstStyle/>
          <a:p>
            <a:r>
              <a:rPr lang="en-US" altLang="ko-KR" sz="2800" dirty="0" err="1"/>
              <a:t>Concolic</a:t>
            </a:r>
            <a:r>
              <a:rPr lang="en-US" altLang="ko-KR" sz="2800" dirty="0"/>
              <a:t> </a:t>
            </a:r>
            <a:r>
              <a:rPr lang="ko-KR" altLang="en-US" sz="2800" dirty="0" err="1"/>
              <a:t>테스팅</a:t>
            </a:r>
            <a:r>
              <a:rPr lang="ko-KR" altLang="en-US" sz="2800" dirty="0"/>
              <a:t> 기법은 높은 분기 커버리지 달성과 </a:t>
            </a:r>
            <a:r>
              <a:rPr lang="en-US" altLang="ko-KR" sz="2800" dirty="0" smtClean="0"/>
              <a:t/>
            </a:r>
            <a:br>
              <a:rPr lang="en-US" altLang="ko-KR" sz="2800" dirty="0" smtClean="0"/>
            </a:br>
            <a:r>
              <a:rPr lang="ko-KR" altLang="en-US" sz="2800" dirty="0" smtClean="0"/>
              <a:t>버그</a:t>
            </a:r>
            <a:r>
              <a:rPr lang="en-US" altLang="ko-KR" sz="2800" dirty="0"/>
              <a:t> </a:t>
            </a:r>
            <a:r>
              <a:rPr lang="ko-KR" altLang="en-US" sz="2800" dirty="0" smtClean="0"/>
              <a:t>탐지 </a:t>
            </a:r>
            <a:r>
              <a:rPr lang="ko-KR" altLang="en-US" sz="2800" dirty="0"/>
              <a:t>목적으로 </a:t>
            </a:r>
            <a:r>
              <a:rPr lang="ko-KR" altLang="en-US" sz="2800" dirty="0" smtClean="0"/>
              <a:t>효과적인 </a:t>
            </a:r>
            <a:r>
              <a:rPr lang="ko-KR" altLang="en-US" sz="2800" dirty="0" err="1"/>
              <a:t>테스팅</a:t>
            </a:r>
            <a:r>
              <a:rPr lang="ko-KR" altLang="en-US" sz="2800" dirty="0"/>
              <a:t> 기법 중</a:t>
            </a:r>
            <a:r>
              <a:rPr lang="en-US" altLang="ko-KR" sz="2800" dirty="0"/>
              <a:t> </a:t>
            </a:r>
            <a:r>
              <a:rPr lang="ko-KR" altLang="en-US" sz="2800" dirty="0" smtClean="0"/>
              <a:t>하나임</a:t>
            </a:r>
            <a:endParaRPr lang="en-US" altLang="ko-KR" sz="2800" dirty="0" smtClean="0"/>
          </a:p>
          <a:p>
            <a:r>
              <a:rPr lang="ko-KR" altLang="en-US" sz="2800" dirty="0" smtClean="0"/>
              <a:t>사용자가 구축한 </a:t>
            </a:r>
            <a:r>
              <a:rPr lang="ko-KR" altLang="en-US" sz="2800" dirty="0" err="1" smtClean="0"/>
              <a:t>테스팅</a:t>
            </a:r>
            <a:r>
              <a:rPr lang="ko-KR" altLang="en-US" sz="2800" dirty="0" smtClean="0"/>
              <a:t> 환경에 따라 </a:t>
            </a:r>
            <a:r>
              <a:rPr lang="ko-KR" altLang="en-US" sz="2800" dirty="0" err="1" smtClean="0"/>
              <a:t>테스팅</a:t>
            </a:r>
            <a:r>
              <a:rPr lang="ko-KR" altLang="en-US" sz="2800" dirty="0" smtClean="0"/>
              <a:t> 결과가 </a:t>
            </a:r>
            <a:r>
              <a:rPr lang="en-US" altLang="ko-KR" sz="2800" dirty="0" smtClean="0"/>
              <a:t/>
            </a:r>
            <a:br>
              <a:rPr lang="en-US" altLang="ko-KR" sz="2800" dirty="0" smtClean="0"/>
            </a:br>
            <a:r>
              <a:rPr lang="ko-KR" altLang="en-US" sz="2800" dirty="0" smtClean="0"/>
              <a:t>달라지며 환경 </a:t>
            </a:r>
            <a:r>
              <a:rPr lang="ko-KR" altLang="en-US" sz="2800" dirty="0" err="1" smtClean="0"/>
              <a:t>재구축을</a:t>
            </a:r>
            <a:r>
              <a:rPr lang="ko-KR" altLang="en-US" sz="2800" dirty="0" smtClean="0"/>
              <a:t> 통해 커버리지를 </a:t>
            </a:r>
            <a:r>
              <a:rPr lang="ko-KR" altLang="en-US" sz="2800" dirty="0" err="1" smtClean="0"/>
              <a:t>높여나감</a:t>
            </a:r>
            <a:endParaRPr lang="en-US" altLang="ko-KR" sz="2800" dirty="0"/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r>
              <a:rPr lang="ko-KR" altLang="en-US" sz="2800" dirty="0" err="1" smtClean="0"/>
              <a:t>테스팅</a:t>
            </a:r>
            <a:r>
              <a:rPr lang="ko-KR" altLang="en-US" sz="2800" dirty="0" smtClean="0"/>
              <a:t> 수행 후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테스트 커버리지를 높이기 위한</a:t>
            </a:r>
            <a:r>
              <a:rPr lang="en-US" altLang="ko-KR" sz="2800" dirty="0"/>
              <a:t> </a:t>
            </a:r>
            <a:r>
              <a:rPr lang="en-US" altLang="ko-KR" sz="2800" dirty="0" smtClean="0"/>
              <a:t/>
            </a:r>
            <a:br>
              <a:rPr lang="en-US" altLang="ko-KR" sz="2800" dirty="0" smtClean="0"/>
            </a:br>
            <a:r>
              <a:rPr lang="ko-KR" altLang="en-US" sz="2800" dirty="0" smtClean="0"/>
              <a:t>환경 </a:t>
            </a:r>
            <a:r>
              <a:rPr lang="ko-KR" altLang="en-US" sz="2800" dirty="0" err="1" smtClean="0"/>
              <a:t>재구축의</a:t>
            </a:r>
            <a:r>
              <a:rPr lang="ko-KR" altLang="en-US" sz="2800" dirty="0" smtClean="0"/>
              <a:t> 어려움</a:t>
            </a:r>
            <a:endParaRPr lang="ko-KR" altLang="en-US" sz="2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Improving Applicability and User Interface of a concolic testing tool CROWN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830B-433B-47C4-9723-41723E8ADDB0}" type="slidenum">
              <a:rPr lang="ko-KR" altLang="en-US" smtClean="0"/>
              <a:pPr/>
              <a:t>3</a:t>
            </a:fld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24977" y="3434669"/>
            <a:ext cx="2601798" cy="646331"/>
          </a:xfrm>
          <a:prstGeom prst="rect">
            <a:avLst/>
          </a:prstGeom>
          <a:noFill/>
          <a:ln w="28575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set environment for applying </a:t>
            </a:r>
            <a:r>
              <a:rPr kumimoji="0" lang="en-US" altLang="ko-K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Concolic</a:t>
            </a:r>
            <a:r>
              <a:rPr kumimoji="0" lang="en-US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testing</a:t>
            </a:r>
            <a:endParaRPr kumimoji="0" lang="ko-KR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76475" y="3434669"/>
            <a:ext cx="1989056" cy="646331"/>
          </a:xfrm>
          <a:prstGeom prst="rect">
            <a:avLst/>
          </a:prstGeom>
          <a:noFill/>
          <a:ln w="28575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run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Concolic</a:t>
            </a:r>
            <a:r>
              <a:rPr kumimoji="0" lang="en-US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testing</a:t>
            </a:r>
            <a:endParaRPr kumimoji="0" lang="ko-KR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68392" y="3434669"/>
            <a:ext cx="174042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/>
              </a:rPr>
              <a:t>analyze </a:t>
            </a:r>
            <a:br>
              <a:rPr lang="en-US" altLang="ko-KR" dirty="0" smtClean="0">
                <a:latin typeface="Calibri" panose="020F0502020204030204"/>
              </a:rPr>
            </a:br>
            <a:r>
              <a:rPr lang="en-US" altLang="ko-KR" dirty="0" smtClean="0">
                <a:latin typeface="Calibri" panose="020F0502020204030204"/>
              </a:rPr>
              <a:t>testing result</a:t>
            </a:r>
            <a:endParaRPr lang="ko-KR" altLang="en-US" dirty="0">
              <a:latin typeface="Calibri" panose="020F0502020204030204"/>
            </a:endParaRPr>
          </a:p>
        </p:txBody>
      </p:sp>
      <p:cxnSp>
        <p:nvCxnSpPr>
          <p:cNvPr id="23" name="직선 화살표 연결선 22"/>
          <p:cNvCxnSpPr>
            <a:stCxn id="20" idx="3"/>
            <a:endCxn id="21" idx="1"/>
          </p:cNvCxnSpPr>
          <p:nvPr/>
        </p:nvCxnSpPr>
        <p:spPr>
          <a:xfrm>
            <a:off x="3226775" y="3757835"/>
            <a:ext cx="549700" cy="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4" name="직선 화살표 연결선 23"/>
          <p:cNvCxnSpPr>
            <a:stCxn id="21" idx="3"/>
            <a:endCxn id="22" idx="1"/>
          </p:cNvCxnSpPr>
          <p:nvPr/>
        </p:nvCxnSpPr>
        <p:spPr>
          <a:xfrm>
            <a:off x="5765531" y="3757835"/>
            <a:ext cx="502861" cy="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5" name="꺾인 연결선 24"/>
          <p:cNvCxnSpPr>
            <a:stCxn id="22" idx="3"/>
            <a:endCxn id="20" idx="2"/>
          </p:cNvCxnSpPr>
          <p:nvPr/>
        </p:nvCxnSpPr>
        <p:spPr>
          <a:xfrm flipH="1">
            <a:off x="1925876" y="3757835"/>
            <a:ext cx="6082940" cy="323165"/>
          </a:xfrm>
          <a:prstGeom prst="bentConnector4">
            <a:avLst>
              <a:gd name="adj1" fmla="val -3758"/>
              <a:gd name="adj2" fmla="val 170738"/>
            </a:avLst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4181827" y="4320788"/>
            <a:ext cx="1178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prstClr val="black"/>
                </a:solidFill>
                <a:latin typeface="Calibri" panose="020F0502020204030204"/>
              </a:rPr>
              <a:t>feedback</a:t>
            </a:r>
            <a:endParaRPr lang="ko-KR" alt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0765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6604000"/>
          </a:xfrm>
        </p:spPr>
        <p:txBody>
          <a:bodyPr>
            <a:normAutofit/>
          </a:bodyPr>
          <a:lstStyle/>
          <a:p>
            <a:r>
              <a:rPr lang="ko-KR" altLang="en-US" dirty="0"/>
              <a:t>대상 파일에 선언 된 함수 </a:t>
            </a:r>
            <a:r>
              <a:rPr lang="en-US" altLang="ko-KR" dirty="0"/>
              <a:t>f</a:t>
            </a:r>
            <a:r>
              <a:rPr lang="ko-KR" altLang="en-US" dirty="0"/>
              <a:t>에 대해</a:t>
            </a:r>
            <a:r>
              <a:rPr lang="en-US" altLang="ko-KR" dirty="0"/>
              <a:t> f</a:t>
            </a:r>
            <a:r>
              <a:rPr lang="ko-KR" altLang="en-US" dirty="0"/>
              <a:t>를 호출하는 구문이 대상 </a:t>
            </a:r>
            <a:r>
              <a:rPr lang="ko-KR" altLang="en-US" dirty="0" smtClean="0"/>
              <a:t>파일에</a:t>
            </a:r>
            <a:r>
              <a:rPr lang="en-US" altLang="ko-KR" dirty="0" smtClean="0"/>
              <a:t> </a:t>
            </a:r>
            <a:r>
              <a:rPr lang="ko-KR" altLang="en-US" dirty="0" smtClean="0"/>
              <a:t>없어서 </a:t>
            </a:r>
            <a:r>
              <a:rPr lang="ko-KR" altLang="en-US" dirty="0"/>
              <a:t>함수 </a:t>
            </a:r>
            <a:r>
              <a:rPr lang="en-US" altLang="ko-KR" dirty="0"/>
              <a:t>f</a:t>
            </a:r>
            <a:r>
              <a:rPr lang="ko-KR" altLang="en-US" dirty="0"/>
              <a:t>의 실행이 불가능</a:t>
            </a:r>
            <a:endParaRPr lang="en-US" altLang="ko-KR" dirty="0"/>
          </a:p>
          <a:p>
            <a:r>
              <a:rPr lang="ko-KR" altLang="en-US" dirty="0"/>
              <a:t>다른 파일에서 전역 함수 포인터 변수를 사용하여 함수 </a:t>
            </a:r>
            <a:r>
              <a:rPr lang="en-US" altLang="ko-KR" dirty="0"/>
              <a:t>f</a:t>
            </a:r>
            <a:r>
              <a:rPr lang="ko-KR" altLang="en-US" dirty="0"/>
              <a:t>를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호출함</a:t>
            </a:r>
            <a:endParaRPr lang="en-US" altLang="ko-KR" dirty="0"/>
          </a:p>
          <a:p>
            <a:r>
              <a:rPr lang="ko-KR" altLang="en-US" dirty="0"/>
              <a:t>예제</a:t>
            </a:r>
            <a:endParaRPr lang="en-US" altLang="ko-KR" dirty="0"/>
          </a:p>
          <a:p>
            <a:pPr lvl="1"/>
            <a:r>
              <a:rPr lang="en-US" altLang="ko-KR" dirty="0"/>
              <a:t>f </a:t>
            </a:r>
            <a:r>
              <a:rPr lang="ko-KR" altLang="en-US" dirty="0"/>
              <a:t>함수의 </a:t>
            </a:r>
            <a:r>
              <a:rPr lang="ko-KR" altLang="en-US" dirty="0" smtClean="0"/>
              <a:t>속한 분기</a:t>
            </a:r>
            <a:r>
              <a:rPr lang="en-US" altLang="ko-KR" dirty="0" smtClean="0"/>
              <a:t>(4 </a:t>
            </a:r>
            <a:r>
              <a:rPr lang="ko-KR" altLang="en-US" dirty="0" smtClean="0"/>
              <a:t>라인</a:t>
            </a:r>
            <a:r>
              <a:rPr lang="en-US" altLang="ko-KR" dirty="0" smtClean="0"/>
              <a:t>)</a:t>
            </a:r>
            <a:r>
              <a:rPr lang="ko-KR" altLang="en-US" dirty="0" smtClean="0"/>
              <a:t>는</a:t>
            </a:r>
            <a:r>
              <a:rPr lang="en-US" altLang="ko-KR" dirty="0" smtClean="0"/>
              <a:t> </a:t>
            </a:r>
            <a:r>
              <a:rPr lang="ko-KR" altLang="en-US" dirty="0"/>
              <a:t>실행 불가능</a:t>
            </a:r>
            <a:endParaRPr lang="en-US" altLang="ko-KR" dirty="0"/>
          </a:p>
          <a:p>
            <a:pPr lvl="2"/>
            <a:r>
              <a:rPr lang="en-US" altLang="ko-KR" dirty="0" smtClean="0"/>
              <a:t>f </a:t>
            </a:r>
            <a:r>
              <a:rPr lang="ko-KR" altLang="en-US" dirty="0"/>
              <a:t>함수를 호출하는 </a:t>
            </a:r>
            <a:r>
              <a:rPr lang="ko-KR" altLang="en-US" dirty="0" smtClean="0"/>
              <a:t>구문이 대상 파일에 </a:t>
            </a:r>
            <a:r>
              <a:rPr lang="ko-KR" altLang="en-US" dirty="0"/>
              <a:t>없음</a:t>
            </a:r>
            <a:endParaRPr lang="en-US" altLang="ko-KR" dirty="0"/>
          </a:p>
          <a:p>
            <a:pPr lvl="2"/>
            <a:r>
              <a:rPr lang="en-US" altLang="ko-KR" dirty="0"/>
              <a:t>9</a:t>
            </a:r>
            <a:r>
              <a:rPr lang="ko-KR" altLang="en-US" dirty="0"/>
              <a:t>라인에서 </a:t>
            </a:r>
            <a:r>
              <a:rPr lang="en-US" altLang="ko-KR" dirty="0" smtClean="0"/>
              <a:t>f </a:t>
            </a:r>
            <a:r>
              <a:rPr lang="ko-KR" altLang="en-US" dirty="0"/>
              <a:t>함수를</a:t>
            </a:r>
            <a:r>
              <a:rPr lang="en-US" altLang="ko-KR" dirty="0"/>
              <a:t> </a:t>
            </a:r>
            <a:r>
              <a:rPr lang="ko-KR" altLang="en-US" dirty="0"/>
              <a:t>전역 변수에 </a:t>
            </a:r>
            <a:r>
              <a:rPr lang="ko-KR" altLang="en-US" dirty="0" smtClean="0"/>
              <a:t>대입하여</a:t>
            </a:r>
            <a:r>
              <a:rPr lang="en-US" altLang="ko-KR" dirty="0" smtClean="0"/>
              <a:t> </a:t>
            </a:r>
            <a:br>
              <a:rPr lang="en-US" altLang="ko-KR" dirty="0" smtClean="0"/>
            </a:br>
            <a:r>
              <a:rPr lang="ko-KR" altLang="en-US" dirty="0" smtClean="0"/>
              <a:t>다른 </a:t>
            </a:r>
            <a:r>
              <a:rPr lang="ko-KR" altLang="en-US" dirty="0"/>
              <a:t>파일에서 호출할 수 </a:t>
            </a:r>
            <a:r>
              <a:rPr lang="ko-KR" altLang="en-US" dirty="0" smtClean="0"/>
              <a:t>있도록</a:t>
            </a:r>
            <a:r>
              <a:rPr lang="en-US" altLang="ko-KR" dirty="0"/>
              <a:t> </a:t>
            </a:r>
            <a:r>
              <a:rPr lang="ko-KR" altLang="en-US" dirty="0" smtClean="0"/>
              <a:t>의도</a:t>
            </a:r>
            <a:endParaRPr lang="ko-KR" altLang="en-US" dirty="0"/>
          </a:p>
          <a:p>
            <a:r>
              <a:rPr lang="ko-KR" altLang="en-US" dirty="0"/>
              <a:t>분기 달성 방법</a:t>
            </a:r>
            <a:endParaRPr lang="en-US" altLang="ko-KR" dirty="0"/>
          </a:p>
          <a:p>
            <a:pPr lvl="1"/>
            <a:r>
              <a:rPr lang="en-US" altLang="ko-KR" dirty="0"/>
              <a:t>f</a:t>
            </a:r>
            <a:r>
              <a:rPr lang="ko-KR" altLang="en-US" dirty="0"/>
              <a:t>와 같은 함수들을 식별한 뒤 해당 함수를 </a:t>
            </a:r>
            <a:r>
              <a:rPr lang="ko-KR" altLang="en-US" dirty="0" smtClean="0"/>
              <a:t>호출하는 </a:t>
            </a:r>
            <a:r>
              <a:rPr lang="ko-KR" altLang="en-US" dirty="0"/>
              <a:t>테스트 드라이버를 구축하고 </a:t>
            </a:r>
            <a:r>
              <a:rPr lang="ko-KR" altLang="en-US" dirty="0" err="1" smtClean="0"/>
              <a:t>테스팅</a:t>
            </a:r>
            <a:r>
              <a:rPr lang="ko-KR" altLang="en-US" dirty="0" smtClean="0"/>
              <a:t> </a:t>
            </a:r>
            <a:r>
              <a:rPr lang="ko-KR" altLang="en-US" dirty="0"/>
              <a:t>수행</a:t>
            </a:r>
            <a:endParaRPr lang="en-US" altLang="ko-KR" dirty="0"/>
          </a:p>
          <a:p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Improving Applicability and User Interface of a </a:t>
            </a:r>
            <a:r>
              <a:rPr lang="en-US" altLang="ko-KR" dirty="0" err="1" smtClean="0"/>
              <a:t>concolic</a:t>
            </a:r>
            <a:r>
              <a:rPr lang="en-US" altLang="ko-KR" dirty="0" smtClean="0"/>
              <a:t> testing tool CROWN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830B-433B-47C4-9723-41723E8ADDB0}" type="slidenum">
              <a:rPr lang="ko-KR" altLang="en-US" smtClean="0"/>
              <a:pPr/>
              <a:t>30</a:t>
            </a:fld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6274651" y="3517602"/>
            <a:ext cx="2869349" cy="1938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target.c</a:t>
            </a:r>
            <a:endParaRPr lang="en-US" altLang="ko-KR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ko-KR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1.extern </a:t>
            </a:r>
            <a:r>
              <a:rPr lang="ko-KR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void (*</a:t>
            </a:r>
            <a:r>
              <a:rPr lang="ko-KR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fptr) (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ko-KR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ko-KR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ko-KR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ko-KR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ko-KR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.static </a:t>
            </a:r>
            <a:r>
              <a:rPr lang="ko-KR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ko-KR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ko-KR" alt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ko-KR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par</a:t>
            </a:r>
            <a:r>
              <a:rPr lang="ko-KR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  <a:endParaRPr lang="ko-KR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ko-KR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altLang="ko-KR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 par == 1 ); </a:t>
            </a:r>
          </a:p>
          <a:p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ko-KR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.}</a:t>
            </a:r>
            <a:endParaRPr lang="en-US" altLang="ko-KR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ko-KR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ko-KR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ko-KR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void </a:t>
            </a:r>
            <a:r>
              <a:rPr lang="ko-KR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interface() {</a:t>
            </a:r>
          </a:p>
          <a:p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ko-KR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  </a:t>
            </a:r>
            <a:r>
              <a:rPr lang="ko-KR" alt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fptr </a:t>
            </a:r>
            <a:r>
              <a:rPr lang="ko-KR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ko-KR" alt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ko-KR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ko-KR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ko-KR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.}</a:t>
            </a:r>
            <a:endParaRPr lang="ko-KR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000" dirty="0"/>
              <a:t>Type3. </a:t>
            </a:r>
            <a:r>
              <a:rPr lang="ko-KR" altLang="en-US" sz="2000" dirty="0"/>
              <a:t>대상 파일에 함수를 호출하는 구문이 없어서 실행되지 </a:t>
            </a:r>
            <a:r>
              <a:rPr lang="en-US" altLang="ko-KR" sz="2000" dirty="0"/>
              <a:t/>
            </a:r>
            <a:br>
              <a:rPr lang="en-US" altLang="ko-KR" sz="2000" dirty="0"/>
            </a:br>
            <a:r>
              <a:rPr lang="en-US" altLang="ko-KR" sz="2000" dirty="0"/>
              <a:t>            </a:t>
            </a:r>
            <a:r>
              <a:rPr lang="ko-KR" altLang="en-US" sz="2000" dirty="0"/>
              <a:t>못한 분기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6274651" y="2730955"/>
            <a:ext cx="2869349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non-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target.c</a:t>
            </a:r>
            <a:endParaRPr lang="en-US" altLang="ko-KR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indent="-228600">
              <a:buAutoNum type="arabicPeriod"/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(*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(void);</a:t>
            </a:r>
          </a:p>
          <a:p>
            <a:pPr marL="228600" indent="-228600">
              <a:buAutoNum type="arabicPeriod"/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ext_func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en-US" altLang="ko-KR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US" altLang="ko-KR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321272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호출되지 않는 함수에 분기가 포함된 경우</a:t>
            </a:r>
            <a:endParaRPr lang="en-US" altLang="ko-KR" dirty="0"/>
          </a:p>
          <a:p>
            <a:pPr lvl="1"/>
            <a:r>
              <a:rPr lang="ko-KR" altLang="en-US" dirty="0" smtClean="0"/>
              <a:t>호출되지 않는 </a:t>
            </a:r>
            <a:r>
              <a:rPr lang="ko-KR" altLang="en-US" dirty="0"/>
              <a:t>함수에 속한 분기들은 </a:t>
            </a:r>
            <a:r>
              <a:rPr lang="en-US" altLang="ko-KR" dirty="0"/>
              <a:t>Dead code</a:t>
            </a:r>
            <a:r>
              <a:rPr lang="ko-KR" altLang="en-US" dirty="0"/>
              <a:t>로써 </a:t>
            </a:r>
            <a:r>
              <a:rPr lang="ko-KR" altLang="en-US" dirty="0" smtClean="0"/>
              <a:t>달성이 불가능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함수가 호출될 경우 해당 분기들은 실행 가능성 존재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B25</a:t>
            </a:r>
            <a:r>
              <a:rPr lang="ko-KR" altLang="en-US" dirty="0" smtClean="0"/>
              <a:t>에 사용되지 않는 함수 </a:t>
            </a:r>
            <a:r>
              <a:rPr lang="en-US" altLang="ko-KR" dirty="0" smtClean="0"/>
              <a:t>1</a:t>
            </a:r>
            <a:r>
              <a:rPr lang="ko-KR" altLang="en-US" dirty="0" smtClean="0"/>
              <a:t>개 존재</a:t>
            </a:r>
            <a:r>
              <a:rPr lang="en-US" altLang="ko-KR" dirty="0" smtClean="0"/>
              <a:t>(</a:t>
            </a:r>
            <a:r>
              <a:rPr lang="ko-KR" altLang="en-US" dirty="0" smtClean="0"/>
              <a:t>분기 </a:t>
            </a:r>
            <a:r>
              <a:rPr lang="en-US" altLang="ko-KR" dirty="0" smtClean="0"/>
              <a:t>98</a:t>
            </a:r>
            <a:r>
              <a:rPr lang="ko-KR" altLang="en-US" dirty="0" smtClean="0"/>
              <a:t>개 포함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r>
              <a:rPr lang="ko-KR" altLang="en-US" dirty="0" smtClean="0"/>
              <a:t>분기 자체가 달성이 불가능한 경우</a:t>
            </a:r>
            <a:endParaRPr lang="en-US" altLang="ko-KR" dirty="0"/>
          </a:p>
          <a:p>
            <a:pPr lvl="1"/>
            <a:r>
              <a:rPr lang="ko-KR" altLang="en-US" dirty="0" smtClean="0"/>
              <a:t>코드 구조상 분기 자체를 달성할 수 없는 경우</a:t>
            </a:r>
            <a:endParaRPr lang="en-US" altLang="ko-KR" sz="1600" dirty="0"/>
          </a:p>
          <a:p>
            <a:pPr lvl="1"/>
            <a:r>
              <a:rPr lang="ko-KR" altLang="en-US" dirty="0"/>
              <a:t>예제</a:t>
            </a:r>
            <a:endParaRPr lang="en-US" altLang="ko-KR" dirty="0"/>
          </a:p>
          <a:p>
            <a:pPr lvl="2"/>
            <a:r>
              <a:rPr lang="ko-KR" altLang="en-US" dirty="0"/>
              <a:t>변수 </a:t>
            </a:r>
            <a:r>
              <a:rPr lang="en-US" altLang="ko-KR" dirty="0"/>
              <a:t>flag</a:t>
            </a:r>
            <a:r>
              <a:rPr lang="ko-KR" altLang="en-US" dirty="0"/>
              <a:t>는 </a:t>
            </a:r>
            <a:r>
              <a:rPr lang="en-US" altLang="ko-KR" dirty="0"/>
              <a:t>1 </a:t>
            </a:r>
            <a:r>
              <a:rPr lang="ko-KR" altLang="en-US" dirty="0"/>
              <a:t>또는 </a:t>
            </a:r>
            <a:r>
              <a:rPr lang="en-US" altLang="ko-KR" dirty="0"/>
              <a:t>2</a:t>
            </a:r>
            <a:r>
              <a:rPr lang="ko-KR" altLang="en-US" dirty="0"/>
              <a:t>의 값만</a:t>
            </a:r>
            <a:r>
              <a:rPr lang="en-US" altLang="ko-KR" dirty="0"/>
              <a:t> </a:t>
            </a:r>
            <a:r>
              <a:rPr lang="ko-KR" altLang="en-US" dirty="0"/>
              <a:t>가지므로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11</a:t>
            </a:r>
            <a:r>
              <a:rPr lang="ko-KR" altLang="en-US" dirty="0"/>
              <a:t>라인의 조건은 달성 불가능</a:t>
            </a:r>
          </a:p>
          <a:p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Improving Applicability and User Interface of a </a:t>
            </a:r>
            <a:r>
              <a:rPr lang="en-US" altLang="ko-KR" dirty="0" err="1" smtClean="0"/>
              <a:t>concolic</a:t>
            </a:r>
            <a:r>
              <a:rPr lang="en-US" altLang="ko-KR" dirty="0" smtClean="0"/>
              <a:t> testing tool CROWN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830B-433B-47C4-9723-41723E8ADDB0}" type="slidenum">
              <a:rPr lang="ko-KR" altLang="en-US" smtClean="0"/>
              <a:pPr/>
              <a:t>31</a:t>
            </a:fld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5657772" y="3848823"/>
            <a:ext cx="2977784" cy="278537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1. void f() {</a:t>
            </a:r>
          </a:p>
          <a:p>
            <a:pPr>
              <a:lnSpc>
                <a:spcPts val="15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2.   static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flag = 1;</a:t>
            </a:r>
          </a:p>
          <a:p>
            <a:pPr>
              <a:lnSpc>
                <a:spcPts val="15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3.   if(flag == 1) {</a:t>
            </a:r>
          </a:p>
          <a:p>
            <a:pPr>
              <a:lnSpc>
                <a:spcPts val="15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4.     </a:t>
            </a:r>
            <a:r>
              <a:rPr lang="en-US" altLang="ko-KR" sz="1400" i="1" dirty="0">
                <a:latin typeface="Courier New" panose="02070309020205020404" pitchFamily="49" charset="0"/>
                <a:cs typeface="Courier New" panose="02070309020205020404" pitchFamily="49" charset="0"/>
              </a:rPr>
              <a:t>execution 1;</a:t>
            </a:r>
          </a:p>
          <a:p>
            <a:pPr>
              <a:lnSpc>
                <a:spcPts val="15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5.     flag = 2;</a:t>
            </a:r>
          </a:p>
          <a:p>
            <a:pPr>
              <a:lnSpc>
                <a:spcPts val="15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6.   }</a:t>
            </a:r>
          </a:p>
          <a:p>
            <a:pPr>
              <a:lnSpc>
                <a:spcPts val="15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7.   else if(flag == 2) {</a:t>
            </a:r>
          </a:p>
          <a:p>
            <a:pPr>
              <a:lnSpc>
                <a:spcPts val="15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8.     </a:t>
            </a:r>
            <a:r>
              <a:rPr lang="en-US" altLang="ko-KR" sz="1400" i="1" dirty="0">
                <a:latin typeface="Courier New" panose="02070309020205020404" pitchFamily="49" charset="0"/>
                <a:cs typeface="Courier New" panose="02070309020205020404" pitchFamily="49" charset="0"/>
              </a:rPr>
              <a:t>execution 2;</a:t>
            </a:r>
          </a:p>
          <a:p>
            <a:pPr>
              <a:lnSpc>
                <a:spcPts val="15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9.     flag = 1;</a:t>
            </a:r>
          </a:p>
          <a:p>
            <a:pPr>
              <a:lnSpc>
                <a:spcPts val="15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10.  }</a:t>
            </a:r>
          </a:p>
          <a:p>
            <a:pPr>
              <a:lnSpc>
                <a:spcPts val="1500"/>
              </a:lnSpc>
            </a:pPr>
            <a:r>
              <a:rPr lang="en-US" altLang="ko-KR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11.  </a:t>
            </a:r>
            <a:r>
              <a:rPr lang="en-US" altLang="ko-KR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{</a:t>
            </a:r>
          </a:p>
          <a:p>
            <a:pPr>
              <a:lnSpc>
                <a:spcPts val="1500"/>
              </a:lnSpc>
            </a:pPr>
            <a:r>
              <a:rPr lang="en-US" altLang="ko-KR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12.    //dead code</a:t>
            </a:r>
          </a:p>
          <a:p>
            <a:pPr>
              <a:lnSpc>
                <a:spcPts val="1500"/>
              </a:lnSpc>
            </a:pPr>
            <a:r>
              <a:rPr lang="en-US" altLang="ko-KR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13.  }</a:t>
            </a:r>
          </a:p>
          <a:p>
            <a:pPr>
              <a:lnSpc>
                <a:spcPts val="1500"/>
              </a:lnSpc>
            </a:pP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.}</a:t>
            </a:r>
            <a:endParaRPr lang="ko-KR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>
          <a:xfrm>
            <a:off x="393700" y="228704"/>
            <a:ext cx="7864019" cy="709865"/>
          </a:xfrm>
        </p:spPr>
        <p:txBody>
          <a:bodyPr/>
          <a:lstStyle/>
          <a:p>
            <a:r>
              <a:rPr lang="en-US" altLang="ko-KR" dirty="0"/>
              <a:t>Type4. Dead code</a:t>
            </a:r>
            <a:r>
              <a:rPr lang="ko-KR" altLang="en-US" dirty="0"/>
              <a:t>라서 실행되지 못한</a:t>
            </a:r>
            <a:r>
              <a:rPr lang="en-US" altLang="ko-KR" dirty="0"/>
              <a:t> </a:t>
            </a:r>
            <a:r>
              <a:rPr lang="ko-KR" altLang="en-US" dirty="0"/>
              <a:t>분기</a:t>
            </a:r>
          </a:p>
        </p:txBody>
      </p:sp>
    </p:spTree>
    <p:extLst>
      <p:ext uri="{BB962C8B-B14F-4D97-AF65-F5344CB8AC3E}">
        <p14:creationId xmlns:p14="http://schemas.microsoft.com/office/powerpoint/2010/main" val="141297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2000" dirty="0" smtClean="0"/>
              <a:t>Type5. </a:t>
            </a:r>
            <a:r>
              <a:rPr lang="ko-KR" altLang="en-US" sz="2000" dirty="0"/>
              <a:t>부정확한 </a:t>
            </a:r>
            <a:r>
              <a:rPr lang="ko-KR" altLang="en-US" sz="2000" dirty="0" err="1"/>
              <a:t>스텁</a:t>
            </a:r>
            <a:r>
              <a:rPr lang="ko-KR" altLang="en-US" sz="2000" dirty="0"/>
              <a:t> 때문에 실행되지 못한 분기</a:t>
            </a:r>
            <a:r>
              <a:rPr lang="en-US" altLang="ko-KR" sz="2000" dirty="0"/>
              <a:t/>
            </a:r>
            <a:br>
              <a:rPr lang="en-US" altLang="ko-KR" sz="2000" dirty="0"/>
            </a:br>
            <a:r>
              <a:rPr lang="en-US" altLang="ko-KR" sz="2000" dirty="0"/>
              <a:t>- </a:t>
            </a:r>
            <a:r>
              <a:rPr lang="ko-KR" altLang="en-US" sz="2000" dirty="0"/>
              <a:t>소개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대상 파일이 </a:t>
            </a:r>
            <a:r>
              <a:rPr lang="en-US" altLang="ko-KR" dirty="0" err="1"/>
              <a:t>target.c</a:t>
            </a:r>
            <a:r>
              <a:rPr lang="ko-KR" altLang="en-US" dirty="0"/>
              <a:t>라 할 때</a:t>
            </a:r>
            <a:r>
              <a:rPr lang="en-US" altLang="ko-KR" dirty="0"/>
              <a:t>, 5</a:t>
            </a:r>
            <a:r>
              <a:rPr lang="ko-KR" altLang="en-US" dirty="0" smtClean="0"/>
              <a:t>라인의 </a:t>
            </a:r>
            <a:r>
              <a:rPr lang="en-US" altLang="ko-KR" dirty="0" err="1"/>
              <a:t>f_external</a:t>
            </a:r>
            <a:r>
              <a:rPr lang="en-US" altLang="ko-KR" dirty="0"/>
              <a:t> </a:t>
            </a:r>
            <a:r>
              <a:rPr lang="ko-KR" altLang="en-US" dirty="0"/>
              <a:t>함수는 </a:t>
            </a:r>
            <a:r>
              <a:rPr lang="en-US" altLang="ko-KR" dirty="0" err="1"/>
              <a:t>stub.c</a:t>
            </a:r>
            <a:r>
              <a:rPr lang="en-US" altLang="ko-KR" dirty="0"/>
              <a:t> </a:t>
            </a:r>
            <a:r>
              <a:rPr lang="ko-KR" altLang="en-US" dirty="0"/>
              <a:t>파일의 </a:t>
            </a:r>
            <a:r>
              <a:rPr lang="ko-KR" altLang="en-US" dirty="0" err="1"/>
              <a:t>스텁으로</a:t>
            </a:r>
            <a:r>
              <a:rPr lang="ko-KR" altLang="en-US" dirty="0"/>
              <a:t> 대체 됨</a:t>
            </a:r>
            <a:endParaRPr lang="en-US" altLang="ko-KR" dirty="0"/>
          </a:p>
          <a:p>
            <a:r>
              <a:rPr lang="ko-KR" altLang="en-US" dirty="0" err="1"/>
              <a:t>스텁</a:t>
            </a:r>
            <a:r>
              <a:rPr lang="ko-KR" altLang="en-US" dirty="0"/>
              <a:t> 함수 호출 시 대상 파일의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6</a:t>
            </a:r>
            <a:r>
              <a:rPr lang="ko-KR" altLang="en-US" dirty="0" smtClean="0"/>
              <a:t>라인</a:t>
            </a:r>
            <a:r>
              <a:rPr lang="en-US" altLang="ko-KR" dirty="0" smtClean="0"/>
              <a:t> </a:t>
            </a:r>
            <a:r>
              <a:rPr lang="ko-KR" altLang="en-US" dirty="0" smtClean="0"/>
              <a:t>조건 </a:t>
            </a:r>
            <a:r>
              <a:rPr lang="ko-KR" altLang="en-US" dirty="0"/>
              <a:t>달성이 불가능</a:t>
            </a:r>
            <a:endParaRPr lang="en-US" altLang="ko-KR" dirty="0"/>
          </a:p>
          <a:p>
            <a:pPr lvl="1"/>
            <a:r>
              <a:rPr lang="en-US" altLang="ko-KR" dirty="0" err="1"/>
              <a:t>f_external</a:t>
            </a:r>
            <a:r>
              <a:rPr lang="en-US" altLang="ko-KR" dirty="0"/>
              <a:t> </a:t>
            </a:r>
            <a:r>
              <a:rPr lang="ko-KR" altLang="en-US" dirty="0"/>
              <a:t>원본 함수에서는 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포인터를 통한 값 변경이 이루어짐</a:t>
            </a:r>
            <a:endParaRPr lang="en-US" altLang="ko-KR" dirty="0"/>
          </a:p>
          <a:p>
            <a:pPr lvl="1"/>
            <a:r>
              <a:rPr lang="ko-KR" altLang="en-US" dirty="0" err="1"/>
              <a:t>스텁에서는</a:t>
            </a:r>
            <a:r>
              <a:rPr lang="ko-KR" altLang="en-US" dirty="0"/>
              <a:t> 포인터를 통한 값 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변경이 이루어지지 않음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Improving Applicability and User Interface of a concolic testing tool CROWN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830B-433B-47C4-9723-41723E8ADDB0}" type="slidenum">
              <a:rPr lang="ko-KR" altLang="en-US" smtClean="0"/>
              <a:pPr/>
              <a:t>32</a:t>
            </a:fld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5124659" y="2177925"/>
            <a:ext cx="3675465" cy="16004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target.c</a:t>
            </a:r>
            <a:endParaRPr lang="en-US" altLang="ko-K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AutoNum type="arabicPeriod"/>
            </a:pP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extern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f_external</a:t>
            </a:r>
            <a:endParaRPr lang="en-US" altLang="ko-K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AutoNum type="arabicPeriod"/>
            </a:pP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*par1,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par2);</a:t>
            </a:r>
          </a:p>
          <a:p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void interface() {</a:t>
            </a:r>
          </a:p>
          <a:p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 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  <a:endParaRPr lang="en-US" altLang="ko-K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 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f_external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(&amp;a, 1);</a:t>
            </a:r>
          </a:p>
          <a:p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  </a:t>
            </a:r>
            <a:r>
              <a:rPr lang="en-US" altLang="ko-KR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 a != 0 </a:t>
            </a:r>
            <a:r>
              <a:rPr lang="en-US" altLang="ko-KR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ko-KR" sz="1400" b="1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ko-KR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048935" y="4717738"/>
            <a:ext cx="3675465" cy="11695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external.c</a:t>
            </a:r>
          </a:p>
          <a:p>
            <a:pPr marL="342900" indent="-342900">
              <a:buAutoNum type="arabicPeriod"/>
            </a:pPr>
            <a:r>
              <a:rPr lang="fr-FR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 f_external</a:t>
            </a:r>
            <a:endParaRPr lang="fr-FR" altLang="ko-K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AutoNum type="arabicPeriod"/>
            </a:pPr>
            <a:r>
              <a:rPr lang="fr-FR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(</a:t>
            </a:r>
            <a:r>
              <a:rPr lang="fr-FR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int *par1,int par2){</a:t>
            </a:r>
          </a:p>
          <a:p>
            <a:pPr marL="342900" indent="-342900">
              <a:buAutoNum type="arabicPeriod" startAt="2"/>
            </a:pPr>
            <a:r>
              <a:rPr lang="fr-FR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fr-FR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par1 = par2</a:t>
            </a:r>
            <a:r>
              <a:rPr lang="fr-FR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42900" indent="-342900">
              <a:buAutoNum type="arabicPeriod" startAt="2"/>
            </a:pPr>
            <a:r>
              <a:rPr lang="fr-FR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1;</a:t>
            </a:r>
            <a:r>
              <a:rPr lang="fr-FR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ko-KR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5124659" y="4717738"/>
            <a:ext cx="3675465" cy="13849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stub.c</a:t>
            </a:r>
          </a:p>
          <a:p>
            <a:pPr marL="342900" indent="-342900">
              <a:buAutoNum type="arabicPeriod"/>
            </a:pPr>
            <a:r>
              <a:rPr lang="fr-FR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 f_external</a:t>
            </a:r>
            <a:endParaRPr lang="fr-FR" altLang="ko-K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AutoNum type="arabicPeriod"/>
            </a:pPr>
            <a:r>
              <a:rPr lang="fr-FR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(int *par1,int par2){</a:t>
            </a:r>
          </a:p>
          <a:p>
            <a:pPr marL="342900" indent="-342900">
              <a:buAutoNum type="arabicPeriod"/>
            </a:pPr>
            <a:r>
              <a:rPr lang="fr-FR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fr-FR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var_dummy;</a:t>
            </a:r>
          </a:p>
          <a:p>
            <a:pPr marL="342900" indent="-342900">
              <a:buAutoNum type="arabicPeriod"/>
            </a:pPr>
            <a:r>
              <a:rPr lang="fr-FR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fr-FR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SYM_int(var_dummy);</a:t>
            </a:r>
          </a:p>
          <a:p>
            <a:r>
              <a:rPr lang="fr-FR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   </a:t>
            </a:r>
            <a:r>
              <a:rPr lang="fr-FR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fr-FR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var_dummy; </a:t>
            </a:r>
            <a:r>
              <a:rPr lang="fr-FR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ko-KR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0926" y="5929777"/>
            <a:ext cx="2891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원본 </a:t>
            </a:r>
            <a:r>
              <a:rPr lang="en-US" altLang="ko-KR" dirty="0" err="1" smtClean="0"/>
              <a:t>f_external</a:t>
            </a:r>
            <a:r>
              <a:rPr lang="en-US" altLang="ko-KR" dirty="0" smtClean="0"/>
              <a:t> </a:t>
            </a:r>
            <a:r>
              <a:rPr lang="ko-KR" altLang="en-US" dirty="0" smtClean="0"/>
              <a:t>함수 정의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84627" y="6144239"/>
            <a:ext cx="335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f_external</a:t>
            </a:r>
            <a:r>
              <a:rPr lang="en-US" altLang="ko-KR" dirty="0" smtClean="0"/>
              <a:t> </a:t>
            </a:r>
            <a:r>
              <a:rPr lang="ko-KR" altLang="en-US" dirty="0" smtClean="0"/>
              <a:t>함수를 대체한 </a:t>
            </a:r>
            <a:r>
              <a:rPr lang="ko-KR" altLang="en-US" dirty="0" err="1" smtClean="0"/>
              <a:t>스텁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343542" y="3997931"/>
            <a:ext cx="1237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/>
              <a:t>대상 파일</a:t>
            </a:r>
            <a:endParaRPr lang="ko-KR" altLang="en-US" dirty="0"/>
          </a:p>
        </p:txBody>
      </p:sp>
      <p:sp>
        <p:nvSpPr>
          <p:cNvPr id="21" name="직사각형 20"/>
          <p:cNvSpPr/>
          <p:nvPr/>
        </p:nvSpPr>
        <p:spPr>
          <a:xfrm>
            <a:off x="5674516" y="3267731"/>
            <a:ext cx="1999030" cy="23003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5468535" y="4976176"/>
            <a:ext cx="2649854" cy="40269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4" name="구부러진 연결선 23"/>
          <p:cNvCxnSpPr>
            <a:stCxn id="21" idx="3"/>
            <a:endCxn id="22" idx="3"/>
          </p:cNvCxnSpPr>
          <p:nvPr/>
        </p:nvCxnSpPr>
        <p:spPr>
          <a:xfrm>
            <a:off x="7673546" y="3382749"/>
            <a:ext cx="444843" cy="1794774"/>
          </a:xfrm>
          <a:prstGeom prst="curvedConnector3">
            <a:avLst>
              <a:gd name="adj1" fmla="val 151389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065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포인터의 </a:t>
            </a:r>
            <a:r>
              <a:rPr lang="ko-KR" altLang="en-US" dirty="0" err="1"/>
              <a:t>역참조를</a:t>
            </a:r>
            <a:r>
              <a:rPr lang="ko-KR" altLang="en-US" dirty="0"/>
              <a:t> 통한 값 변경이 가능하도록 </a:t>
            </a:r>
            <a:r>
              <a:rPr lang="ko-KR" altLang="en-US" dirty="0" err="1"/>
              <a:t>스텁</a:t>
            </a:r>
            <a:r>
              <a:rPr lang="ko-KR" altLang="en-US" dirty="0"/>
              <a:t> 변경</a:t>
            </a:r>
            <a:endParaRPr lang="en-US" altLang="ko-KR" dirty="0"/>
          </a:p>
          <a:p>
            <a:pPr lvl="1"/>
            <a:r>
              <a:rPr lang="ko-KR" altLang="en-US" dirty="0" err="1"/>
              <a:t>스텁에서</a:t>
            </a:r>
            <a:r>
              <a:rPr lang="ko-KR" altLang="en-US" dirty="0"/>
              <a:t> 인자로 받은 포인터가 가리키는 공간을 </a:t>
            </a:r>
            <a:r>
              <a:rPr lang="ko-KR" altLang="en-US" dirty="0" err="1"/>
              <a:t>심볼릭</a:t>
            </a:r>
            <a:r>
              <a:rPr lang="ko-KR" altLang="en-US" dirty="0"/>
              <a:t> 선언</a:t>
            </a:r>
            <a:endParaRPr lang="en-US" altLang="ko-KR" dirty="0"/>
          </a:p>
          <a:p>
            <a:r>
              <a:rPr lang="ko-KR" altLang="en-US" dirty="0"/>
              <a:t>예제</a:t>
            </a:r>
            <a:endParaRPr lang="en-US" altLang="ko-KR" dirty="0"/>
          </a:p>
          <a:p>
            <a:pPr lvl="1"/>
            <a:r>
              <a:rPr lang="ko-KR" altLang="en-US" dirty="0" err="1"/>
              <a:t>시그니처</a:t>
            </a:r>
            <a:r>
              <a:rPr lang="ko-KR" altLang="en-US" dirty="0"/>
              <a:t> </a:t>
            </a:r>
            <a:r>
              <a:rPr lang="en-US" altLang="ko-KR" dirty="0"/>
              <a:t>"</a:t>
            </a:r>
            <a:r>
              <a:rPr lang="en-US" altLang="ko-KR" dirty="0" err="1"/>
              <a:t>int</a:t>
            </a:r>
            <a:r>
              <a:rPr lang="en-US" altLang="ko-KR" dirty="0"/>
              <a:t> </a:t>
            </a:r>
            <a:r>
              <a:rPr lang="en-US" altLang="ko-KR" dirty="0" err="1"/>
              <a:t>func</a:t>
            </a:r>
            <a:r>
              <a:rPr lang="en-US" altLang="ko-KR" dirty="0"/>
              <a:t>(</a:t>
            </a:r>
            <a:r>
              <a:rPr lang="en-US" altLang="ko-KR" dirty="0" err="1"/>
              <a:t>int</a:t>
            </a:r>
            <a:r>
              <a:rPr lang="en-US" altLang="ko-KR" dirty="0"/>
              <a:t> *a, </a:t>
            </a:r>
            <a:r>
              <a:rPr lang="en-US" altLang="ko-KR" dirty="0" err="1"/>
              <a:t>int</a:t>
            </a:r>
            <a:r>
              <a:rPr lang="en-US" altLang="ko-KR" dirty="0"/>
              <a:t> b)"</a:t>
            </a:r>
            <a:r>
              <a:rPr lang="ko-KR" altLang="en-US" dirty="0"/>
              <a:t>를 갖는 함수 </a:t>
            </a:r>
            <a:r>
              <a:rPr lang="en-US" altLang="ko-KR" dirty="0" err="1"/>
              <a:t>func</a:t>
            </a:r>
            <a:r>
              <a:rPr lang="ko-KR" altLang="en-US" dirty="0"/>
              <a:t>에 대해 생성한 </a:t>
            </a:r>
            <a:r>
              <a:rPr lang="ko-KR" altLang="en-US" dirty="0" err="1"/>
              <a:t>스텁</a:t>
            </a:r>
            <a:endParaRPr lang="en-US" altLang="ko-KR" dirty="0"/>
          </a:p>
          <a:p>
            <a:pPr lvl="1"/>
            <a:r>
              <a:rPr lang="ko-KR" altLang="en-US" dirty="0"/>
              <a:t>기존 </a:t>
            </a:r>
            <a:r>
              <a:rPr lang="ko-KR" altLang="en-US" dirty="0" err="1"/>
              <a:t>스텁에</a:t>
            </a:r>
            <a:r>
              <a:rPr lang="ko-KR" altLang="en-US" dirty="0"/>
              <a:t> </a:t>
            </a:r>
            <a:r>
              <a:rPr lang="en-US" altLang="ko-KR" dirty="0"/>
              <a:t>4</a:t>
            </a:r>
            <a:r>
              <a:rPr lang="ko-KR" altLang="en-US" dirty="0"/>
              <a:t>라인이 추가 됨</a:t>
            </a:r>
            <a:endParaRPr lang="en-US" altLang="ko-KR" dirty="0"/>
          </a:p>
          <a:p>
            <a:pPr lvl="1"/>
            <a:r>
              <a:rPr lang="ko-KR" altLang="en-US" dirty="0"/>
              <a:t>포인터 타입의 인자 </a:t>
            </a:r>
            <a:r>
              <a:rPr lang="en-US" altLang="ko-KR" dirty="0"/>
              <a:t>a</a:t>
            </a:r>
            <a:r>
              <a:rPr lang="ko-KR" altLang="en-US" dirty="0"/>
              <a:t>가 가리키는 공간</a:t>
            </a:r>
            <a:r>
              <a:rPr lang="en-US" altLang="ko-KR" dirty="0"/>
              <a:t>(*a)</a:t>
            </a:r>
            <a:r>
              <a:rPr lang="ko-KR" altLang="en-US" dirty="0"/>
              <a:t>을 </a:t>
            </a:r>
            <a:r>
              <a:rPr lang="ko-KR" altLang="en-US" dirty="0" err="1"/>
              <a:t>심볼릭</a:t>
            </a:r>
            <a:r>
              <a:rPr lang="ko-KR" altLang="en-US" dirty="0"/>
              <a:t> 선언하여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값 변경이 가능하도록 유도</a:t>
            </a:r>
          </a:p>
          <a:p>
            <a:endParaRPr lang="ko-KR" altLang="en-US" dirty="0"/>
          </a:p>
          <a:p>
            <a:endParaRPr lang="ko-KR" altLang="en-US" dirty="0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2000" dirty="0" smtClean="0"/>
              <a:t>Type5. </a:t>
            </a:r>
            <a:r>
              <a:rPr lang="ko-KR" altLang="en-US" sz="2000" dirty="0"/>
              <a:t>부정확한 </a:t>
            </a:r>
            <a:r>
              <a:rPr lang="ko-KR" altLang="en-US" sz="2000" dirty="0" err="1"/>
              <a:t>스텁</a:t>
            </a:r>
            <a:r>
              <a:rPr lang="ko-KR" altLang="en-US" sz="2000" dirty="0"/>
              <a:t> 때문에 실행되지 못한 분기</a:t>
            </a:r>
            <a:r>
              <a:rPr lang="en-US" altLang="ko-KR" sz="2000" dirty="0"/>
              <a:t/>
            </a:r>
            <a:br>
              <a:rPr lang="en-US" altLang="ko-KR" sz="2000" dirty="0"/>
            </a:br>
            <a:r>
              <a:rPr lang="en-US" altLang="ko-KR" sz="2000" dirty="0"/>
              <a:t>- </a:t>
            </a:r>
            <a:r>
              <a:rPr lang="ko-KR" altLang="en-US" sz="2000" dirty="0"/>
              <a:t>분기 달성 방법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Improving Applicability and User Interface of a concolic testing tool CROWN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830B-433B-47C4-9723-41723E8ADDB0}" type="slidenum">
              <a:rPr lang="ko-KR" altLang="en-US" smtClean="0"/>
              <a:pPr/>
              <a:t>33</a:t>
            </a:fld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3207875" y="4405039"/>
            <a:ext cx="3347652" cy="16004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ko-KR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stub.c</a:t>
            </a:r>
          </a:p>
          <a:p>
            <a:r>
              <a:rPr lang="ko-KR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1. int func (int *a, int b) {</a:t>
            </a:r>
          </a:p>
          <a:p>
            <a:r>
              <a:rPr lang="ko-KR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2.   int var_dummy;</a:t>
            </a:r>
          </a:p>
          <a:p>
            <a:r>
              <a:rPr lang="ko-KR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3.   SYM_int(var_dummy);</a:t>
            </a:r>
          </a:p>
          <a:p>
            <a:r>
              <a:rPr lang="ko-KR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4.   </a:t>
            </a:r>
            <a:r>
              <a:rPr lang="ko-KR" alt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SYM_int(*a);</a:t>
            </a:r>
          </a:p>
          <a:p>
            <a:r>
              <a:rPr lang="ko-KR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5.   return var_dummy;</a:t>
            </a:r>
          </a:p>
          <a:p>
            <a:r>
              <a:rPr lang="ko-KR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6. }</a:t>
            </a:r>
          </a:p>
        </p:txBody>
      </p:sp>
    </p:spTree>
    <p:extLst>
      <p:ext uri="{BB962C8B-B14F-4D97-AF65-F5344CB8AC3E}">
        <p14:creationId xmlns:p14="http://schemas.microsoft.com/office/powerpoint/2010/main" val="114701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최대 </a:t>
            </a:r>
            <a:r>
              <a:rPr lang="en-US" altLang="ko-KR" dirty="0"/>
              <a:t>10</a:t>
            </a:r>
            <a:r>
              <a:rPr lang="ko-KR" altLang="en-US" dirty="0"/>
              <a:t>만이 넘는 함수 호출이 필요한 </a:t>
            </a:r>
            <a:r>
              <a:rPr lang="ko-KR" altLang="en-US" dirty="0" err="1"/>
              <a:t>조건문</a:t>
            </a:r>
            <a:r>
              <a:rPr lang="ko-KR" altLang="en-US" dirty="0"/>
              <a:t> 존재</a:t>
            </a:r>
            <a:endParaRPr lang="en-US" altLang="ko-KR" dirty="0"/>
          </a:p>
          <a:p>
            <a:r>
              <a:rPr lang="ko-KR" altLang="en-US" dirty="0" smtClean="0"/>
              <a:t>테스트 드라이버에서 대상 함수 호출 횟수를 필요한 만큼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smtClean="0"/>
              <a:t>호출 할 경우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ko-KR" altLang="en-US" dirty="0"/>
              <a:t>효과적인 </a:t>
            </a:r>
            <a:r>
              <a:rPr lang="ko-KR" altLang="en-US" dirty="0" err="1"/>
              <a:t>테스팅</a:t>
            </a:r>
            <a:r>
              <a:rPr lang="ko-KR" altLang="en-US" dirty="0"/>
              <a:t> 불가능</a:t>
            </a:r>
            <a:endParaRPr lang="en-US" altLang="ko-KR" dirty="0"/>
          </a:p>
          <a:p>
            <a:pPr lvl="1"/>
            <a:r>
              <a:rPr lang="ko-KR" altLang="en-US" dirty="0" smtClean="0"/>
              <a:t>각 테스트 케이스를 생성하는데 </a:t>
            </a:r>
            <a:r>
              <a:rPr lang="ko-KR" altLang="en-US" dirty="0"/>
              <a:t>소요되는 시간이 </a:t>
            </a:r>
            <a:r>
              <a:rPr lang="ko-KR" altLang="en-US" dirty="0" smtClean="0"/>
              <a:t>오래 걸려서 </a:t>
            </a:r>
            <a:r>
              <a:rPr lang="ko-KR" altLang="en-US" dirty="0"/>
              <a:t>효과적인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탐색 </a:t>
            </a:r>
            <a:r>
              <a:rPr lang="ko-KR" altLang="en-US" dirty="0"/>
              <a:t>불가능</a:t>
            </a:r>
            <a:endParaRPr lang="en-US" altLang="ko-KR" dirty="0"/>
          </a:p>
          <a:p>
            <a:pPr lvl="1"/>
            <a:r>
              <a:rPr lang="ko-KR" altLang="en-US" dirty="0"/>
              <a:t>수집해야 하는 </a:t>
            </a:r>
            <a:r>
              <a:rPr lang="ko-KR" altLang="en-US" dirty="0" err="1"/>
              <a:t>심볼릭</a:t>
            </a:r>
            <a:r>
              <a:rPr lang="ko-KR" altLang="en-US" dirty="0"/>
              <a:t> 경로 </a:t>
            </a:r>
            <a:r>
              <a:rPr lang="ko-KR" altLang="en-US" dirty="0" smtClean="0"/>
              <a:t>수식이 기하급수적으로 증가하여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smtClean="0"/>
              <a:t>메모리 부족</a:t>
            </a:r>
            <a:r>
              <a:rPr lang="en-US" altLang="ko-KR" dirty="0" smtClean="0"/>
              <a:t>(out of memory)</a:t>
            </a:r>
            <a:r>
              <a:rPr lang="ko-KR" altLang="en-US" dirty="0" smtClean="0"/>
              <a:t>문제가 발생할 가능성이 높음</a:t>
            </a:r>
            <a:endParaRPr lang="en-US" altLang="ko-KR" dirty="0"/>
          </a:p>
          <a:p>
            <a:r>
              <a:rPr lang="ko-KR" altLang="en-US" dirty="0"/>
              <a:t>예제</a:t>
            </a:r>
            <a:endParaRPr lang="en-US" altLang="ko-KR" dirty="0"/>
          </a:p>
          <a:p>
            <a:pPr lvl="1"/>
            <a:r>
              <a:rPr lang="en-US" altLang="ko-KR" dirty="0"/>
              <a:t>3</a:t>
            </a:r>
            <a:r>
              <a:rPr lang="ko-KR" altLang="en-US" dirty="0"/>
              <a:t>라인 조건 달성을 위해서 </a:t>
            </a:r>
            <a:r>
              <a:rPr lang="en-US" altLang="ko-KR" dirty="0"/>
              <a:t>1000</a:t>
            </a:r>
            <a:r>
              <a:rPr lang="ko-KR" altLang="en-US" dirty="0"/>
              <a:t>번 이상의 </a:t>
            </a:r>
            <a:r>
              <a:rPr lang="en-US" altLang="ko-KR" dirty="0" smtClean="0"/>
              <a:t>f</a:t>
            </a:r>
            <a:r>
              <a:rPr lang="ko-KR" altLang="en-US" dirty="0"/>
              <a:t>함수 </a:t>
            </a:r>
            <a:r>
              <a:rPr lang="ko-KR" altLang="en-US" dirty="0" smtClean="0"/>
              <a:t>호출이 필요하므로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현재 구축 된 테스트 드라이버로는 해당</a:t>
            </a:r>
            <a:r>
              <a:rPr lang="en-US" altLang="ko-KR" dirty="0" smtClean="0"/>
              <a:t> </a:t>
            </a:r>
            <a:r>
              <a:rPr lang="ko-KR" altLang="en-US" dirty="0" smtClean="0"/>
              <a:t>조건 달성이 </a:t>
            </a:r>
            <a:r>
              <a:rPr lang="ko-KR" altLang="en-US" dirty="0"/>
              <a:t>불가능</a:t>
            </a:r>
            <a:endParaRPr lang="en-US" altLang="ko-KR" dirty="0"/>
          </a:p>
          <a:p>
            <a:endParaRPr lang="ko-KR" altLang="en-US" dirty="0"/>
          </a:p>
          <a:p>
            <a:endParaRPr lang="ko-KR" altLang="en-US" dirty="0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>
          <a:xfrm>
            <a:off x="393700" y="228704"/>
            <a:ext cx="7615116" cy="709865"/>
          </a:xfrm>
        </p:spPr>
        <p:txBody>
          <a:bodyPr>
            <a:noAutofit/>
          </a:bodyPr>
          <a:lstStyle/>
          <a:p>
            <a:r>
              <a:rPr lang="en-US" altLang="ko-KR" sz="2000" dirty="0" smtClean="0"/>
              <a:t>Type6. </a:t>
            </a:r>
            <a:r>
              <a:rPr lang="ko-KR" altLang="en-US" sz="2000" dirty="0"/>
              <a:t>테스트 드라이버에서 대상 함수를 호출하는 횟수가 </a:t>
            </a:r>
            <a:r>
              <a:rPr lang="ko-KR" altLang="en-US" sz="2000" dirty="0" smtClean="0"/>
              <a:t>적어서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            </a:t>
            </a:r>
            <a:r>
              <a:rPr lang="ko-KR" altLang="en-US" sz="2000" dirty="0" smtClean="0"/>
              <a:t>실행되지 </a:t>
            </a:r>
            <a:r>
              <a:rPr lang="ko-KR" altLang="en-US" sz="2000" dirty="0"/>
              <a:t>못한 </a:t>
            </a:r>
            <a:r>
              <a:rPr lang="ko-KR" altLang="en-US" sz="2000" dirty="0" smtClean="0"/>
              <a:t>분기 </a:t>
            </a:r>
            <a:r>
              <a:rPr lang="en-US" altLang="ko-KR" sz="2000" dirty="0" smtClean="0"/>
              <a:t>- </a:t>
            </a:r>
            <a:r>
              <a:rPr lang="ko-KR" altLang="en-US" sz="2000" dirty="0"/>
              <a:t>소개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Improving Applicability and User Interface of a concolic testing tool CROWN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830B-433B-47C4-9723-41723E8ADDB0}" type="slidenum">
              <a:rPr lang="ko-KR" altLang="en-US" smtClean="0"/>
              <a:pPr/>
              <a:t>34</a:t>
            </a:fld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3156921" y="5281869"/>
            <a:ext cx="4298956" cy="12464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 void f() {</a:t>
            </a:r>
          </a:p>
          <a:p>
            <a:pPr>
              <a:lnSpc>
                <a:spcPts val="1800"/>
              </a:lnSpc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2.   static 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  <a:endParaRPr lang="en-US" altLang="ko-K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800"/>
              </a:lnSpc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3.   </a:t>
            </a:r>
            <a:r>
              <a:rPr lang="en-US" altLang="ko-KR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 </a:t>
            </a:r>
            <a:r>
              <a:rPr lang="en-US" altLang="ko-KR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altLang="ko-KR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altLang="ko-KR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 </a:t>
            </a:r>
            <a:r>
              <a:rPr lang="en-US" altLang="ko-KR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ko-KR" sz="1600" b="1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ko-KR" sz="16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800"/>
              </a:lnSpc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4.   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>
              <a:lnSpc>
                <a:spcPts val="1800"/>
              </a:lnSpc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5. }</a:t>
            </a:r>
            <a:endParaRPr lang="ko-KR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32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93700" y="228704"/>
            <a:ext cx="7615116" cy="709865"/>
          </a:xfrm>
        </p:spPr>
        <p:txBody>
          <a:bodyPr>
            <a:noAutofit/>
          </a:bodyPr>
          <a:lstStyle/>
          <a:p>
            <a:r>
              <a:rPr lang="en-US" altLang="ko-KR" sz="2000" dirty="0" smtClean="0"/>
              <a:t>Type6. </a:t>
            </a:r>
            <a:r>
              <a:rPr lang="ko-KR" altLang="en-US" sz="2000" dirty="0" smtClean="0"/>
              <a:t>테스트 </a:t>
            </a:r>
            <a:r>
              <a:rPr lang="ko-KR" altLang="en-US" sz="2000" dirty="0"/>
              <a:t>드라이버에서 대상 함수를 호출하는 횟수가 </a:t>
            </a:r>
            <a:r>
              <a:rPr lang="ko-KR" altLang="en-US" sz="2000" dirty="0" smtClean="0"/>
              <a:t>적어서</a:t>
            </a:r>
            <a:r>
              <a:rPr lang="en-US" altLang="ko-KR" sz="2000" dirty="0" smtClean="0"/>
              <a:t> </a:t>
            </a:r>
            <a:br>
              <a:rPr lang="en-US" altLang="ko-KR" sz="2000" dirty="0" smtClean="0"/>
            </a:br>
            <a:r>
              <a:rPr lang="en-US" altLang="ko-KR" sz="2000" dirty="0" smtClean="0"/>
              <a:t>            </a:t>
            </a:r>
            <a:r>
              <a:rPr lang="ko-KR" altLang="en-US" sz="2000" dirty="0" smtClean="0"/>
              <a:t>실행되지 </a:t>
            </a:r>
            <a:r>
              <a:rPr lang="ko-KR" altLang="en-US" sz="2000" dirty="0"/>
              <a:t>못한 </a:t>
            </a:r>
            <a:r>
              <a:rPr lang="ko-KR" altLang="en-US" sz="2000" dirty="0" smtClean="0"/>
              <a:t>분기 </a:t>
            </a:r>
            <a:r>
              <a:rPr lang="en-US" altLang="ko-KR" sz="2000" dirty="0" smtClean="0"/>
              <a:t>- </a:t>
            </a:r>
            <a:r>
              <a:rPr lang="ko-KR" altLang="en-US" sz="2000" dirty="0"/>
              <a:t>분기 달성 방법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Improving Applicability and User Interface of a </a:t>
            </a:r>
            <a:r>
              <a:rPr lang="en-US" altLang="ko-KR" dirty="0" err="1" smtClean="0"/>
              <a:t>concolic</a:t>
            </a:r>
            <a:r>
              <a:rPr lang="en-US" altLang="ko-KR" dirty="0" smtClean="0"/>
              <a:t> testing tool CROWN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830B-433B-47C4-9723-41723E8ADDB0}" type="slidenum">
              <a:rPr lang="ko-KR" altLang="en-US" smtClean="0"/>
              <a:pPr/>
              <a:t>35</a:t>
            </a:fld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2509468" y="4241767"/>
            <a:ext cx="5026795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ko-KR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1. void f() {</a:t>
            </a:r>
          </a:p>
          <a:p>
            <a:r>
              <a:rPr lang="ko-KR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2.   static int cnt = 1;</a:t>
            </a:r>
          </a:p>
          <a:p>
            <a:r>
              <a:rPr lang="ko-KR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3.   if( cnt &gt;= 2 ) execution;</a:t>
            </a:r>
          </a:p>
          <a:p>
            <a:r>
              <a:rPr lang="ko-KR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4.   </a:t>
            </a:r>
            <a:r>
              <a:rPr lang="ko-KR" alt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if( cnt &gt;= 1000 ) execution; */</a:t>
            </a:r>
          </a:p>
          <a:p>
            <a:r>
              <a:rPr lang="ko-KR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5.   cnt++;</a:t>
            </a:r>
          </a:p>
          <a:p>
            <a:r>
              <a:rPr lang="ko-KR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6. }</a:t>
            </a: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더 많은 함수 호출이 필요한 </a:t>
            </a:r>
            <a:r>
              <a:rPr lang="ko-KR" altLang="en-US" dirty="0" err="1"/>
              <a:t>조건식들에</a:t>
            </a:r>
            <a:r>
              <a:rPr lang="ko-KR" altLang="en-US" dirty="0"/>
              <a:t> 대해 해당 </a:t>
            </a:r>
            <a:r>
              <a:rPr lang="ko-KR" altLang="en-US" dirty="0" err="1"/>
              <a:t>조건식을</a:t>
            </a:r>
            <a:r>
              <a:rPr lang="ko-KR" altLang="en-US" dirty="0"/>
              <a:t>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x</a:t>
            </a:r>
            <a:r>
              <a:rPr lang="ko-KR" altLang="en-US" dirty="0" smtClean="0"/>
              <a:t>번</a:t>
            </a:r>
            <a:r>
              <a:rPr lang="en-US" altLang="ko-KR" dirty="0" smtClean="0"/>
              <a:t>(ex. 2</a:t>
            </a:r>
            <a:r>
              <a:rPr lang="ko-KR" altLang="en-US" dirty="0" smtClean="0"/>
              <a:t>번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r>
              <a:rPr lang="ko-KR" altLang="en-US" dirty="0"/>
              <a:t>이상만 호출돼도 달성이 가능하도록 조건을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수정한 </a:t>
            </a:r>
            <a:r>
              <a:rPr lang="ko-KR" altLang="en-US" dirty="0"/>
              <a:t>뒤 </a:t>
            </a:r>
            <a:r>
              <a:rPr lang="ko-KR" altLang="en-US" dirty="0" err="1"/>
              <a:t>테스팅</a:t>
            </a:r>
            <a:r>
              <a:rPr lang="ko-KR" altLang="en-US" dirty="0"/>
              <a:t> 수행</a:t>
            </a:r>
            <a:endParaRPr lang="en-US" altLang="ko-KR" dirty="0"/>
          </a:p>
          <a:p>
            <a:r>
              <a:rPr lang="ko-KR" altLang="en-US" dirty="0"/>
              <a:t>예제</a:t>
            </a:r>
            <a:endParaRPr lang="en-US" altLang="ko-KR" dirty="0"/>
          </a:p>
          <a:p>
            <a:pPr lvl="1"/>
            <a:r>
              <a:rPr lang="ko-KR" altLang="en-US" dirty="0"/>
              <a:t>원본 코드 구문</a:t>
            </a:r>
            <a:r>
              <a:rPr lang="en-US" altLang="ko-KR" dirty="0"/>
              <a:t>(4</a:t>
            </a:r>
            <a:r>
              <a:rPr lang="ko-KR" altLang="en-US" dirty="0"/>
              <a:t>라인</a:t>
            </a:r>
            <a:r>
              <a:rPr lang="en-US" altLang="ko-KR" dirty="0"/>
              <a:t>)</a:t>
            </a:r>
            <a:r>
              <a:rPr lang="ko-KR" altLang="en-US" dirty="0"/>
              <a:t>은 주석 처리 됨</a:t>
            </a:r>
            <a:endParaRPr lang="en-US" altLang="ko-KR" dirty="0"/>
          </a:p>
          <a:p>
            <a:pPr lvl="1"/>
            <a:r>
              <a:rPr lang="en-US" altLang="ko-KR" dirty="0"/>
              <a:t>3</a:t>
            </a:r>
            <a:r>
              <a:rPr lang="ko-KR" altLang="en-US" dirty="0"/>
              <a:t>라인과 같이 분기 달성을 위해 필요한 함수 호출 횟수가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1000</a:t>
            </a:r>
            <a:r>
              <a:rPr lang="ko-KR" altLang="en-US" dirty="0"/>
              <a:t>번 이상에서 </a:t>
            </a:r>
            <a:r>
              <a:rPr lang="en-US" altLang="ko-KR" dirty="0"/>
              <a:t>2</a:t>
            </a:r>
            <a:r>
              <a:rPr lang="ko-KR" altLang="en-US" dirty="0"/>
              <a:t>번 이상으로 조건이 변경</a:t>
            </a:r>
            <a:endParaRPr lang="en-US" altLang="ko-KR" dirty="0"/>
          </a:p>
          <a:p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8578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3300" dirty="0"/>
              <a:t>Symbolic Information</a:t>
            </a:r>
            <a:r>
              <a:rPr lang="en-US" altLang="ko-KR" sz="4800" dirty="0"/>
              <a:t/>
            </a:r>
            <a:br>
              <a:rPr lang="en-US" altLang="ko-KR" sz="4800" dirty="0"/>
            </a:br>
            <a:r>
              <a:rPr lang="en-US" altLang="ko-KR" sz="2200" dirty="0"/>
              <a:t>- </a:t>
            </a:r>
            <a:r>
              <a:rPr lang="en-US" altLang="ko-KR" sz="2200" dirty="0" smtClean="0"/>
              <a:t>CREST</a:t>
            </a:r>
            <a:r>
              <a:rPr lang="ko-KR" altLang="en-US" sz="2200" dirty="0"/>
              <a:t>에서의 </a:t>
            </a:r>
            <a:r>
              <a:rPr lang="ko-KR" altLang="en-US" sz="2200" dirty="0" err="1"/>
              <a:t>심볼릭</a:t>
            </a:r>
            <a:r>
              <a:rPr lang="ko-KR" altLang="en-US" sz="2200" dirty="0"/>
              <a:t> 정보 출력</a:t>
            </a:r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/>
              <a:t>심볼릭</a:t>
            </a:r>
            <a:r>
              <a:rPr lang="ko-KR" altLang="en-US" dirty="0"/>
              <a:t> 정보</a:t>
            </a:r>
            <a:endParaRPr lang="en-US" altLang="ko-KR" dirty="0"/>
          </a:p>
          <a:p>
            <a:pPr lvl="1"/>
            <a:r>
              <a:rPr lang="ko-KR" altLang="en-US" dirty="0"/>
              <a:t>프로그램이 비정상 종료됐을 때</a:t>
            </a:r>
            <a:r>
              <a:rPr lang="en-US" altLang="ko-KR" dirty="0"/>
              <a:t>, </a:t>
            </a:r>
            <a:r>
              <a:rPr lang="ko-KR" altLang="en-US" dirty="0" err="1"/>
              <a:t>심볼릭</a:t>
            </a:r>
            <a:r>
              <a:rPr lang="en-US" altLang="ko-KR" dirty="0"/>
              <a:t> </a:t>
            </a:r>
            <a:r>
              <a:rPr lang="ko-KR" altLang="en-US" dirty="0"/>
              <a:t>정보를 이용하여 원인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추적 가능</a:t>
            </a:r>
            <a:endParaRPr lang="en-US" altLang="ko-KR" dirty="0"/>
          </a:p>
          <a:p>
            <a:pPr lvl="1"/>
            <a:r>
              <a:rPr lang="ko-KR" altLang="en-US" dirty="0"/>
              <a:t>테스트 케이스에 대한 실행 실행 경로</a:t>
            </a:r>
            <a:r>
              <a:rPr lang="en-US" altLang="ko-KR" dirty="0"/>
              <a:t> </a:t>
            </a:r>
            <a:r>
              <a:rPr lang="ko-KR" altLang="en-US" dirty="0"/>
              <a:t>추적이 가능</a:t>
            </a:r>
          </a:p>
          <a:p>
            <a:endParaRPr lang="ko-KR" alt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Improving Applicability and User Interface of a concolic testing tool CROWN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830B-433B-47C4-9723-41723E8ADDB0}" type="slidenum">
              <a:rPr lang="ko-KR" altLang="en-US" smtClean="0"/>
              <a:t>36</a:t>
            </a:fld>
            <a:endParaRPr lang="ko-KR" altLang="en-US"/>
          </a:p>
        </p:txBody>
      </p:sp>
      <p:sp>
        <p:nvSpPr>
          <p:cNvPr id="5" name="텍스트 상자 2"/>
          <p:cNvSpPr txBox="1">
            <a:spLocks noChangeArrowheads="1"/>
          </p:cNvSpPr>
          <p:nvPr/>
        </p:nvSpPr>
        <p:spPr bwMode="auto">
          <a:xfrm>
            <a:off x="63951" y="3102332"/>
            <a:ext cx="2333390" cy="304820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7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#include &lt;</a:t>
            </a:r>
            <a:r>
              <a:rPr kumimoji="0" lang="en-US" altLang="ko-K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stdio.h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&gt;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#include &lt;</a:t>
            </a:r>
            <a:r>
              <a:rPr kumimoji="0" lang="en-US" altLang="ko-K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crown.h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&gt;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void main() {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    </a:t>
            </a:r>
            <a:r>
              <a:rPr kumimoji="0" lang="en-US" altLang="ko-K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int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 </a:t>
            </a:r>
            <a:r>
              <a:rPr kumimoji="0" lang="en-US" altLang="ko-K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var_a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, </a:t>
            </a:r>
            <a:r>
              <a:rPr kumimoji="0" lang="en-US" altLang="ko-K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var_b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;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    </a:t>
            </a:r>
            <a:r>
              <a:rPr kumimoji="0" lang="en-US" altLang="ko-K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CROWN_int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(</a:t>
            </a:r>
            <a:r>
              <a:rPr kumimoji="0" lang="en-US" altLang="ko-K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var_a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);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    </a:t>
            </a:r>
            <a:r>
              <a:rPr kumimoji="0" lang="en-US" altLang="ko-K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CROWN_int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(</a:t>
            </a:r>
            <a:r>
              <a:rPr kumimoji="0" lang="en-US" altLang="ko-K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var_b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);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    if((double)</a:t>
            </a:r>
            <a:r>
              <a:rPr kumimoji="0" lang="en-US" altLang="ko-K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var_a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 &gt; 10.0)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altLang="ko-KR" sz="1400" dirty="0">
                <a:latin typeface="Calibri" panose="020F050202020403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400" dirty="0" smtClean="0">
                <a:latin typeface="Calibri" panose="020F0502020204030204" pitchFamily="34" charset="0"/>
                <a:ea typeface="굴림" panose="020B0600000101010101" pitchFamily="50" charset="-127"/>
              </a:rPr>
              <a:t>           </a:t>
            </a:r>
            <a:r>
              <a:rPr kumimoji="0" lang="en-US" altLang="ko-K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printf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("reach 1");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    if(</a:t>
            </a:r>
            <a:r>
              <a:rPr kumimoji="0" lang="en-US" altLang="ko-K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var_b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 &lt; -10)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            </a:t>
            </a:r>
            <a:r>
              <a:rPr kumimoji="0" lang="en-US" altLang="ko-K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printf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("reach 2");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}</a:t>
            </a:r>
            <a:endParaRPr kumimoji="0" lang="ko-KR" altLang="ko-K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텍스트 상자 2"/>
          <p:cNvSpPr txBox="1">
            <a:spLocks noChangeArrowheads="1"/>
          </p:cNvSpPr>
          <p:nvPr/>
        </p:nvSpPr>
        <p:spPr bwMode="auto">
          <a:xfrm>
            <a:off x="3456814" y="3908508"/>
            <a:ext cx="1759245" cy="1887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7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(= x0 32770)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(= x1 0)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(&gt; (</a:t>
            </a:r>
            <a:r>
              <a:rPr kumimoji="0" lang="en-US" altLang="ko-K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s_cast</a:t>
            </a: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[64] x0) 10)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(! (&lt; x1 -10))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-1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3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7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-2</a:t>
            </a:r>
            <a:endParaRPr kumimoji="0" lang="ko-KR" altLang="ko-K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0868" y="6150539"/>
            <a:ext cx="1539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example2.c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3705874" y="3908508"/>
            <a:ext cx="890501" cy="3810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5543737" y="3908508"/>
            <a:ext cx="3669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err="1" smtClean="0"/>
              <a:t>심볼릭</a:t>
            </a:r>
            <a:r>
              <a:rPr lang="ko-KR" altLang="en-US" sz="1600" dirty="0" smtClean="0"/>
              <a:t> 변수 </a:t>
            </a:r>
            <a:r>
              <a:rPr lang="en-US" altLang="ko-KR" sz="1600" dirty="0" err="1" smtClean="0"/>
              <a:t>var_a</a:t>
            </a:r>
            <a:r>
              <a:rPr lang="en-US" altLang="ko-KR" sz="1600" dirty="0" smtClean="0"/>
              <a:t>, </a:t>
            </a:r>
            <a:r>
              <a:rPr lang="en-US" altLang="ko-KR" sz="1600" dirty="0" err="1" smtClean="0"/>
              <a:t>var_b</a:t>
            </a:r>
            <a:r>
              <a:rPr lang="ko-KR" altLang="en-US" sz="1600" dirty="0" smtClean="0"/>
              <a:t>에 부여된 값</a:t>
            </a:r>
            <a:endParaRPr lang="en-US" altLang="ko-KR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600" dirty="0" smtClean="0"/>
              <a:t>가명</a:t>
            </a:r>
            <a:r>
              <a:rPr lang="en-US" altLang="ko-KR" sz="1600" dirty="0" smtClean="0"/>
              <a:t>(x0, x1, …)</a:t>
            </a:r>
            <a:r>
              <a:rPr lang="ko-KR" altLang="en-US" sz="1600" dirty="0" smtClean="0"/>
              <a:t>이 사용 됨</a:t>
            </a:r>
            <a:endParaRPr lang="ko-KR" altLang="en-US" sz="1600" dirty="0"/>
          </a:p>
        </p:txBody>
      </p:sp>
      <p:cxnSp>
        <p:nvCxnSpPr>
          <p:cNvPr id="14" name="직선 화살표 연결선 13"/>
          <p:cNvCxnSpPr>
            <a:stCxn id="10" idx="3"/>
          </p:cNvCxnSpPr>
          <p:nvPr/>
        </p:nvCxnSpPr>
        <p:spPr>
          <a:xfrm>
            <a:off x="4596375" y="4099050"/>
            <a:ext cx="947362" cy="545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/>
          <p:cNvSpPr/>
          <p:nvPr/>
        </p:nvSpPr>
        <p:spPr>
          <a:xfrm>
            <a:off x="3705873" y="4470028"/>
            <a:ext cx="1405891" cy="3810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5543737" y="4460728"/>
            <a:ext cx="3466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err="1" smtClean="0"/>
              <a:t>심볼릭</a:t>
            </a:r>
            <a:r>
              <a:rPr lang="ko-KR" altLang="en-US" sz="1600" dirty="0" smtClean="0"/>
              <a:t> 경로 수식</a:t>
            </a:r>
            <a:endParaRPr lang="en-US" altLang="ko-K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600" dirty="0" smtClean="0"/>
              <a:t>실행 된 </a:t>
            </a:r>
            <a:r>
              <a:rPr lang="ko-KR" altLang="en-US" sz="1600" dirty="0" err="1" smtClean="0"/>
              <a:t>심볼릭</a:t>
            </a:r>
            <a:r>
              <a:rPr lang="ko-KR" altLang="en-US" sz="1600" dirty="0" smtClean="0"/>
              <a:t> 경로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수식을 의미</a:t>
            </a:r>
            <a:endParaRPr lang="en-US" altLang="ko-KR" sz="1600" dirty="0" smtClean="0"/>
          </a:p>
        </p:txBody>
      </p:sp>
      <p:cxnSp>
        <p:nvCxnSpPr>
          <p:cNvPr id="17" name="직선 화살표 연결선 16"/>
          <p:cNvCxnSpPr>
            <a:stCxn id="15" idx="3"/>
          </p:cNvCxnSpPr>
          <p:nvPr/>
        </p:nvCxnSpPr>
        <p:spPr>
          <a:xfrm flipV="1">
            <a:off x="5111764" y="4656721"/>
            <a:ext cx="431973" cy="38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43737" y="5030743"/>
            <a:ext cx="3466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/>
              <a:t>순서대로 실행 된 분기</a:t>
            </a:r>
            <a:r>
              <a:rPr lang="en-US" altLang="ko-KR" sz="1600" dirty="0" smtClean="0"/>
              <a:t>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-1</a:t>
            </a:r>
            <a:r>
              <a:rPr lang="ko-KR" altLang="en-US" sz="1600" dirty="0" smtClean="0"/>
              <a:t>과 </a:t>
            </a:r>
            <a:r>
              <a:rPr lang="en-US" altLang="ko-KR" sz="1600" dirty="0" smtClean="0"/>
              <a:t>-2</a:t>
            </a:r>
            <a:r>
              <a:rPr lang="ko-KR" altLang="en-US" sz="1600" dirty="0" smtClean="0"/>
              <a:t>는 각각 함수의 진입과 이탈을 의미</a:t>
            </a:r>
            <a:endParaRPr lang="en-US" altLang="ko-KR" sz="1600" dirty="0" smtClean="0"/>
          </a:p>
        </p:txBody>
      </p:sp>
      <p:sp>
        <p:nvSpPr>
          <p:cNvPr id="22" name="직사각형 21"/>
          <p:cNvSpPr/>
          <p:nvPr/>
        </p:nvSpPr>
        <p:spPr>
          <a:xfrm>
            <a:off x="3705873" y="4956617"/>
            <a:ext cx="283674" cy="77400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3" name="직선 화살표 연결선 22"/>
          <p:cNvCxnSpPr>
            <a:stCxn id="22" idx="3"/>
          </p:cNvCxnSpPr>
          <p:nvPr/>
        </p:nvCxnSpPr>
        <p:spPr>
          <a:xfrm>
            <a:off x="3989547" y="5343619"/>
            <a:ext cx="1554190" cy="622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103488" y="5817996"/>
            <a:ext cx="261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Symbolic Information</a:t>
            </a:r>
            <a:endParaRPr lang="ko-KR" altLang="en-US" dirty="0"/>
          </a:p>
        </p:txBody>
      </p:sp>
      <p:sp>
        <p:nvSpPr>
          <p:cNvPr id="11" name="굽은 화살표 10"/>
          <p:cNvSpPr/>
          <p:nvPr/>
        </p:nvSpPr>
        <p:spPr>
          <a:xfrm rot="5400000">
            <a:off x="3549492" y="1989193"/>
            <a:ext cx="696763" cy="2923052"/>
          </a:xfrm>
          <a:prstGeom prst="ben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36347" y="3251341"/>
            <a:ext cx="2675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b="1" dirty="0" smtClean="0"/>
              <a:t>프로그램 실행</a:t>
            </a:r>
            <a:endParaRPr lang="en-US" altLang="ko-KR" sz="1600" b="1" dirty="0" smtClean="0"/>
          </a:p>
          <a:p>
            <a:pPr algn="ctr"/>
            <a:r>
              <a:rPr lang="en-US" altLang="ko-KR" sz="1600" b="1" dirty="0" smtClean="0"/>
              <a:t>(</a:t>
            </a:r>
            <a:r>
              <a:rPr lang="en-US" altLang="ko-KR" sz="1600" b="1" dirty="0" err="1" smtClean="0"/>
              <a:t>var_a</a:t>
            </a:r>
            <a:r>
              <a:rPr lang="en-US" altLang="ko-KR" sz="1600" b="1" dirty="0" smtClean="0"/>
              <a:t> = 32770,var_b = 0)</a:t>
            </a:r>
          </a:p>
        </p:txBody>
      </p:sp>
    </p:spTree>
    <p:extLst>
      <p:ext uri="{BB962C8B-B14F-4D97-AF65-F5344CB8AC3E}">
        <p14:creationId xmlns:p14="http://schemas.microsoft.com/office/powerpoint/2010/main" val="195183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3300" dirty="0" smtClean="0"/>
              <a:t>Symbolic Information</a:t>
            </a: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2200" dirty="0" smtClean="0"/>
              <a:t>- CROWN</a:t>
            </a:r>
            <a:r>
              <a:rPr lang="ko-KR" altLang="en-US" sz="2200" dirty="0" smtClean="0"/>
              <a:t>에서의 </a:t>
            </a:r>
            <a:r>
              <a:rPr lang="ko-KR" altLang="en-US" sz="2200" dirty="0" err="1" smtClean="0"/>
              <a:t>심볼릭</a:t>
            </a:r>
            <a:r>
              <a:rPr lang="ko-KR" altLang="en-US" sz="2200" dirty="0" smtClean="0"/>
              <a:t> 정보 출력</a:t>
            </a:r>
            <a:endParaRPr lang="ko-KR" altLang="en-US" sz="2200" dirty="0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Improving Applicability and User Interface of a </a:t>
            </a:r>
            <a:r>
              <a:rPr lang="en-US" altLang="ko-KR" dirty="0" err="1" smtClean="0"/>
              <a:t>concolic</a:t>
            </a:r>
            <a:r>
              <a:rPr lang="en-US" altLang="ko-KR" dirty="0" smtClean="0"/>
              <a:t> testing tool CROWN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830B-433B-47C4-9723-41723E8ADDB0}" type="slidenum">
              <a:rPr lang="ko-KR" altLang="en-US" smtClean="0"/>
              <a:t>37</a:t>
            </a:fld>
            <a:endParaRPr lang="ko-KR" altLang="en-US"/>
          </a:p>
        </p:txBody>
      </p:sp>
      <p:sp>
        <p:nvSpPr>
          <p:cNvPr id="5" name="텍스트 상자 2"/>
          <p:cNvSpPr txBox="1">
            <a:spLocks noChangeArrowheads="1"/>
          </p:cNvSpPr>
          <p:nvPr/>
        </p:nvSpPr>
        <p:spPr bwMode="auto">
          <a:xfrm>
            <a:off x="64008" y="2294800"/>
            <a:ext cx="2419753" cy="304820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7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#include &lt;</a:t>
            </a:r>
            <a:r>
              <a:rPr kumimoji="0" lang="en-US" altLang="ko-K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stdio.h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&gt;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#include &lt;</a:t>
            </a:r>
            <a:r>
              <a:rPr kumimoji="0" lang="en-US" altLang="ko-K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crown.h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&gt;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void main() {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    </a:t>
            </a:r>
            <a:r>
              <a:rPr kumimoji="0" lang="en-US" altLang="ko-K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int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 </a:t>
            </a:r>
            <a:r>
              <a:rPr kumimoji="0" lang="en-US" altLang="ko-K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var_a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, </a:t>
            </a:r>
            <a:r>
              <a:rPr kumimoji="0" lang="en-US" altLang="ko-K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var_b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;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    </a:t>
            </a:r>
            <a:r>
              <a:rPr kumimoji="0" lang="en-US" altLang="ko-K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CROWN_int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(</a:t>
            </a:r>
            <a:r>
              <a:rPr kumimoji="0" lang="en-US" altLang="ko-K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var_a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);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    </a:t>
            </a:r>
            <a:r>
              <a:rPr kumimoji="0" lang="en-US" altLang="ko-K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CROWN_int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(</a:t>
            </a:r>
            <a:r>
              <a:rPr kumimoji="0" lang="en-US" altLang="ko-K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var_b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);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    if((double)</a:t>
            </a:r>
            <a:r>
              <a:rPr kumimoji="0" lang="en-US" altLang="ko-K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var_a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 &gt; 10.0)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altLang="ko-KR" sz="1400" dirty="0">
                <a:latin typeface="Calibri" panose="020F050202020403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400" dirty="0" smtClean="0">
                <a:latin typeface="Calibri" panose="020F0502020204030204" pitchFamily="34" charset="0"/>
                <a:ea typeface="굴림" panose="020B0600000101010101" pitchFamily="50" charset="-127"/>
              </a:rPr>
              <a:t>           </a:t>
            </a:r>
            <a:r>
              <a:rPr kumimoji="0" lang="en-US" altLang="ko-K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printf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("reach 1");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    if(</a:t>
            </a:r>
            <a:r>
              <a:rPr kumimoji="0" lang="en-US" altLang="ko-K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var_b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 &lt; -10)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            </a:t>
            </a:r>
            <a:r>
              <a:rPr kumimoji="0" lang="en-US" altLang="ko-K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printf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("reach 2");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}</a:t>
            </a:r>
            <a:endParaRPr kumimoji="0" lang="ko-KR" altLang="ko-K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7" name="텍스트 상자 2"/>
          <p:cNvSpPr txBox="1">
            <a:spLocks noChangeArrowheads="1"/>
          </p:cNvSpPr>
          <p:nvPr/>
        </p:nvSpPr>
        <p:spPr bwMode="auto">
          <a:xfrm>
            <a:off x="2598219" y="2894999"/>
            <a:ext cx="3465336" cy="244130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7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Symbolic variables &amp; input values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(</a:t>
            </a:r>
            <a:r>
              <a:rPr kumimoji="0" lang="en-US" altLang="ko-K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var_a</a:t>
            </a: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 = 32770)          [ Line: 7, File:</a:t>
            </a:r>
            <a:r>
              <a:rPr kumimoji="0" lang="en-US" altLang="ko-K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 example2</a:t>
            </a: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.c ]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(</a:t>
            </a:r>
            <a:r>
              <a:rPr kumimoji="0" lang="en-US" altLang="ko-K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var_b</a:t>
            </a: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 = 0)                   [ Line: 8, File: </a:t>
            </a:r>
            <a:r>
              <a:rPr lang="en-US" altLang="ko-KR" sz="1200" dirty="0" smtClean="0">
                <a:latin typeface="Calibri" panose="020F0502020204030204" pitchFamily="34" charset="0"/>
                <a:ea typeface="굴림" panose="020B0600000101010101" pitchFamily="50" charset="-127"/>
              </a:rPr>
              <a:t>example2</a:t>
            </a: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.c ]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Symbolic path formula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((double) </a:t>
            </a:r>
            <a:r>
              <a:rPr kumimoji="0" lang="en-US" altLang="ko-K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var_a</a:t>
            </a: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 &gt; 10) [ Line: 10, File: </a:t>
            </a:r>
            <a:r>
              <a:rPr lang="en-US" altLang="ko-KR" sz="1200" dirty="0" smtClean="0">
                <a:latin typeface="Calibri" panose="020F0502020204030204" pitchFamily="34" charset="0"/>
                <a:ea typeface="굴림" panose="020B0600000101010101" pitchFamily="50" charset="-127"/>
              </a:rPr>
              <a:t>example2</a:t>
            </a: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.c ]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! (</a:t>
            </a:r>
            <a:r>
              <a:rPr kumimoji="0" lang="en-US" altLang="ko-K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var_b</a:t>
            </a: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 &lt; -10)             [ Line: 12, File: </a:t>
            </a:r>
            <a:r>
              <a:rPr lang="en-US" altLang="ko-KR" sz="1200" dirty="0" smtClean="0">
                <a:latin typeface="Calibri" panose="020F0502020204030204" pitchFamily="34" charset="0"/>
                <a:ea typeface="굴림" panose="020B0600000101010101" pitchFamily="50" charset="-127"/>
              </a:rPr>
              <a:t>example2</a:t>
            </a: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.c ]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Sequence of reached branch ids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-1      [ main</a:t>
            </a:r>
            <a:r>
              <a:rPr lang="en-US" altLang="ko-KR" sz="1200" dirty="0" smtClean="0">
                <a:latin typeface="Calibri" panose="020F0502020204030204" pitchFamily="34" charset="0"/>
                <a:ea typeface="굴림" panose="020B0600000101010101" pitchFamily="50" charset="-127"/>
              </a:rPr>
              <a:t> </a:t>
            </a: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enters ]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3       [ Line: 10, File: </a:t>
            </a:r>
            <a:r>
              <a:rPr lang="en-US" altLang="ko-KR" sz="1200" dirty="0" smtClean="0">
                <a:latin typeface="Calibri" panose="020F0502020204030204" pitchFamily="34" charset="0"/>
                <a:ea typeface="굴림" panose="020B0600000101010101" pitchFamily="50" charset="-127"/>
              </a:rPr>
              <a:t>example2</a:t>
            </a: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.c ]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7       [ Line: 12, File: </a:t>
            </a:r>
            <a:r>
              <a:rPr lang="en-US" altLang="ko-KR" sz="1200" dirty="0" smtClean="0">
                <a:latin typeface="Calibri" panose="020F0502020204030204" pitchFamily="34" charset="0"/>
                <a:ea typeface="굴림" panose="020B0600000101010101" pitchFamily="50" charset="-127"/>
              </a:rPr>
              <a:t>example2</a:t>
            </a: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.c ]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굴림" panose="020B0600000101010101" pitchFamily="50" charset="-127"/>
              </a:rPr>
              <a:t>-2      [ main exits]</a:t>
            </a:r>
            <a:endParaRPr kumimoji="0" lang="ko-KR" altLang="ko-K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22840" y="5377830"/>
            <a:ext cx="261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Symbolic Information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6770" y="5343007"/>
            <a:ext cx="153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example2.c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2932939" y="3076795"/>
            <a:ext cx="1030549" cy="3810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6106808" y="3098060"/>
            <a:ext cx="2868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/>
              <a:t>가명이 아닌 실제 </a:t>
            </a:r>
            <a:r>
              <a:rPr lang="ko-KR" altLang="en-US" sz="1600" dirty="0" err="1" smtClean="0"/>
              <a:t>변수명</a:t>
            </a:r>
            <a:r>
              <a:rPr lang="ko-KR" altLang="en-US" sz="1600" dirty="0" smtClean="0"/>
              <a:t> 사용</a:t>
            </a:r>
            <a:endParaRPr lang="ko-KR" altLang="en-US" sz="1600" dirty="0"/>
          </a:p>
        </p:txBody>
      </p:sp>
      <p:cxnSp>
        <p:nvCxnSpPr>
          <p:cNvPr id="16" name="직선 화살표 연결선 15"/>
          <p:cNvCxnSpPr>
            <a:stCxn id="14" idx="3"/>
          </p:cNvCxnSpPr>
          <p:nvPr/>
        </p:nvCxnSpPr>
        <p:spPr>
          <a:xfrm>
            <a:off x="3963488" y="3267337"/>
            <a:ext cx="214332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150061" y="3577044"/>
            <a:ext cx="3078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/>
              <a:t>친숙한 형태로 </a:t>
            </a:r>
            <a:r>
              <a:rPr lang="ko-KR" altLang="en-US" sz="1600" dirty="0" err="1" smtClean="0"/>
              <a:t>심볼릭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수식 출력</a:t>
            </a:r>
            <a:endParaRPr lang="en-US" altLang="ko-KR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o-KR" altLang="en-US" sz="1600" dirty="0" smtClean="0"/>
              <a:t>중위 표기 형식</a:t>
            </a:r>
            <a:endParaRPr lang="en-US" altLang="ko-KR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o-KR" altLang="en-US" sz="1600" dirty="0" smtClean="0"/>
              <a:t>실제 형 변환 구문 사용</a:t>
            </a:r>
            <a:endParaRPr lang="ko-KR" altLang="en-US" sz="1600" dirty="0"/>
          </a:p>
        </p:txBody>
      </p:sp>
      <p:sp>
        <p:nvSpPr>
          <p:cNvPr id="19" name="직사각형 18"/>
          <p:cNvSpPr/>
          <p:nvPr/>
        </p:nvSpPr>
        <p:spPr>
          <a:xfrm>
            <a:off x="2932938" y="3791831"/>
            <a:ext cx="1271295" cy="3810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0" name="직선 화살표 연결선 19"/>
          <p:cNvCxnSpPr>
            <a:stCxn id="19" idx="3"/>
          </p:cNvCxnSpPr>
          <p:nvPr/>
        </p:nvCxnSpPr>
        <p:spPr>
          <a:xfrm>
            <a:off x="4204233" y="3982373"/>
            <a:ext cx="1902575" cy="949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106808" y="4731724"/>
            <a:ext cx="2428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/>
              <a:t>분기</a:t>
            </a:r>
            <a:r>
              <a:rPr lang="en-US" altLang="ko-KR" sz="1600" dirty="0" smtClean="0"/>
              <a:t>ID</a:t>
            </a:r>
            <a:r>
              <a:rPr lang="ko-KR" altLang="en-US" sz="1600" dirty="0" smtClean="0"/>
              <a:t>의 위치 정보 삽입</a:t>
            </a:r>
            <a:endParaRPr lang="ko-KR" altLang="en-US" sz="1600" dirty="0"/>
          </a:p>
        </p:txBody>
      </p:sp>
      <p:sp>
        <p:nvSpPr>
          <p:cNvPr id="25" name="직사각형 24"/>
          <p:cNvSpPr/>
          <p:nvPr/>
        </p:nvSpPr>
        <p:spPr>
          <a:xfrm>
            <a:off x="3186759" y="4537623"/>
            <a:ext cx="1848389" cy="72675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6" name="직선 화살표 연결선 25"/>
          <p:cNvCxnSpPr>
            <a:stCxn id="25" idx="3"/>
            <a:endCxn id="24" idx="1"/>
          </p:cNvCxnSpPr>
          <p:nvPr/>
        </p:nvCxnSpPr>
        <p:spPr>
          <a:xfrm>
            <a:off x="5035148" y="4901001"/>
            <a:ext cx="107166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굽은 화살표 20"/>
          <p:cNvSpPr/>
          <p:nvPr/>
        </p:nvSpPr>
        <p:spPr>
          <a:xfrm rot="5400000">
            <a:off x="3958891" y="819669"/>
            <a:ext cx="534977" cy="3485239"/>
          </a:xfrm>
          <a:prstGeom prst="ben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98219" y="2372311"/>
            <a:ext cx="2837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b="1" dirty="0" smtClean="0"/>
              <a:t>프로그램 실행</a:t>
            </a:r>
            <a:endParaRPr lang="en-US" altLang="ko-KR" sz="1600" b="1" dirty="0" smtClean="0"/>
          </a:p>
          <a:p>
            <a:pPr algn="ctr"/>
            <a:r>
              <a:rPr lang="en-US" altLang="ko-KR" sz="1600" b="1" dirty="0" smtClean="0"/>
              <a:t>(</a:t>
            </a:r>
            <a:r>
              <a:rPr lang="en-US" altLang="ko-KR" sz="1600" b="1" dirty="0" err="1" smtClean="0"/>
              <a:t>var_a</a:t>
            </a:r>
            <a:r>
              <a:rPr lang="en-US" altLang="ko-KR" sz="1600" b="1" dirty="0" smtClean="0"/>
              <a:t> = 32770, </a:t>
            </a:r>
            <a:r>
              <a:rPr lang="en-US" altLang="ko-KR" sz="1600" b="1" dirty="0" err="1" smtClean="0"/>
              <a:t>var_b</a:t>
            </a:r>
            <a:r>
              <a:rPr lang="en-US" altLang="ko-KR" sz="1600" b="1" dirty="0" smtClean="0"/>
              <a:t> = 0)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사용자가 이해하기 쉬운 형태로 </a:t>
            </a:r>
            <a:r>
              <a:rPr lang="ko-KR" altLang="en-US" dirty="0" err="1"/>
              <a:t>심볼릭</a:t>
            </a:r>
            <a:r>
              <a:rPr lang="ko-KR" altLang="en-US" dirty="0"/>
              <a:t> 정보</a:t>
            </a:r>
            <a:r>
              <a:rPr lang="en-US" altLang="ko-KR" dirty="0"/>
              <a:t> </a:t>
            </a:r>
            <a:r>
              <a:rPr lang="ko-KR" altLang="en-US" dirty="0"/>
              <a:t>출력 </a:t>
            </a:r>
            <a:r>
              <a:rPr lang="en-US" altLang="ko-KR" dirty="0"/>
              <a:t>UI </a:t>
            </a:r>
            <a:r>
              <a:rPr lang="ko-KR" altLang="en-US" dirty="0" smtClean="0"/>
              <a:t>변경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2513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3300" dirty="0" smtClean="0"/>
              <a:t>Background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2200" dirty="0" smtClean="0"/>
              <a:t>- code-based vs binary-based</a:t>
            </a:r>
            <a:endParaRPr lang="ko-KR" altLang="en-US" sz="2200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Improving Applicability and User Interface of a </a:t>
            </a:r>
            <a:r>
              <a:rPr lang="en-US" altLang="ko-KR" dirty="0" err="1" smtClean="0"/>
              <a:t>concolic</a:t>
            </a:r>
            <a:r>
              <a:rPr lang="en-US" altLang="ko-KR" dirty="0" smtClean="0"/>
              <a:t> testing tool CROWN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830B-433B-47C4-9723-41723E8ADDB0}" type="slidenum">
              <a:rPr lang="ko-KR" altLang="en-US" smtClean="0"/>
              <a:t>38</a:t>
            </a:fld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4800" y="1219200"/>
            <a:ext cx="9131300" cy="70231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dirty="0"/>
              <a:t>code-based </a:t>
            </a:r>
            <a:r>
              <a:rPr lang="en-US" altLang="ko-KR" dirty="0" err="1"/>
              <a:t>Concolic</a:t>
            </a:r>
            <a:r>
              <a:rPr lang="en-US" altLang="ko-KR" dirty="0"/>
              <a:t> Tool </a:t>
            </a:r>
            <a:r>
              <a:rPr lang="en-US" altLang="ko-KR" sz="2000" dirty="0"/>
              <a:t>(CREST, KLEE, DART, </a:t>
            </a:r>
            <a:r>
              <a:rPr lang="en-US" altLang="ko-KR" sz="2000" dirty="0" err="1"/>
              <a:t>PathCrawler</a:t>
            </a:r>
            <a:r>
              <a:rPr lang="en-US" altLang="ko-KR" sz="2000" dirty="0"/>
              <a:t>, ...)</a:t>
            </a:r>
            <a:endParaRPr lang="en-US" altLang="ko-KR" dirty="0"/>
          </a:p>
          <a:p>
            <a:pPr lvl="1">
              <a:lnSpc>
                <a:spcPct val="80000"/>
              </a:lnSpc>
            </a:pPr>
            <a:r>
              <a:rPr lang="ko-KR" altLang="en-US" dirty="0"/>
              <a:t>대상 프로그램을 소스 코드 형식으로 입력 받음</a:t>
            </a:r>
            <a:endParaRPr lang="en-US" altLang="ko-KR" dirty="0"/>
          </a:p>
          <a:p>
            <a:pPr lvl="1">
              <a:lnSpc>
                <a:spcPct val="80000"/>
              </a:lnSpc>
            </a:pPr>
            <a:r>
              <a:rPr lang="ko-KR" altLang="en-US" dirty="0"/>
              <a:t>장점</a:t>
            </a:r>
            <a:endParaRPr lang="en-US" altLang="ko-KR" dirty="0"/>
          </a:p>
          <a:p>
            <a:pPr lvl="2">
              <a:lnSpc>
                <a:spcPct val="80000"/>
              </a:lnSpc>
            </a:pPr>
            <a:r>
              <a:rPr lang="ko-KR" altLang="en-US" sz="1800" dirty="0" err="1"/>
              <a:t>테스팅</a:t>
            </a:r>
            <a:r>
              <a:rPr lang="ko-KR" altLang="en-US" sz="1800" dirty="0"/>
              <a:t> 수행을 위한 환경 설정 작업과 </a:t>
            </a:r>
            <a:r>
              <a:rPr lang="ko-KR" altLang="en-US" sz="1800" dirty="0" err="1"/>
              <a:t>테스팅</a:t>
            </a:r>
            <a:r>
              <a:rPr lang="ko-KR" altLang="en-US" sz="1800" dirty="0"/>
              <a:t> 결과 확인이 비교적 쉬움</a:t>
            </a:r>
            <a:endParaRPr lang="en-US" altLang="ko-KR" sz="1800" dirty="0"/>
          </a:p>
          <a:p>
            <a:pPr lvl="1">
              <a:lnSpc>
                <a:spcPct val="80000"/>
              </a:lnSpc>
            </a:pPr>
            <a:r>
              <a:rPr lang="ko-KR" altLang="en-US" dirty="0"/>
              <a:t>단점</a:t>
            </a:r>
            <a:endParaRPr lang="en-US" altLang="ko-KR" dirty="0"/>
          </a:p>
          <a:p>
            <a:pPr lvl="2">
              <a:lnSpc>
                <a:spcPct val="80000"/>
              </a:lnSpc>
            </a:pPr>
            <a:r>
              <a:rPr lang="ko-KR" altLang="en-US" sz="1800" dirty="0"/>
              <a:t>도구 별로 지원하는 언어가 존재</a:t>
            </a:r>
            <a:endParaRPr lang="en-US" altLang="ko-KR" sz="1800" dirty="0"/>
          </a:p>
          <a:p>
            <a:pPr>
              <a:lnSpc>
                <a:spcPct val="80000"/>
              </a:lnSpc>
            </a:pPr>
            <a:r>
              <a:rPr lang="en-US" altLang="ko-KR" dirty="0"/>
              <a:t>binary-based </a:t>
            </a:r>
            <a:r>
              <a:rPr lang="en-US" altLang="ko-KR" dirty="0" err="1"/>
              <a:t>Concolic</a:t>
            </a:r>
            <a:r>
              <a:rPr lang="en-US" altLang="ko-KR" dirty="0"/>
              <a:t> Tool </a:t>
            </a:r>
            <a:r>
              <a:rPr lang="en-US" altLang="ko-KR" sz="2000" dirty="0"/>
              <a:t>(</a:t>
            </a:r>
            <a:r>
              <a:rPr lang="en-US" altLang="ko-KR" sz="2000" dirty="0" err="1"/>
              <a:t>Angr</a:t>
            </a:r>
            <a:r>
              <a:rPr lang="en-US" altLang="ko-KR" sz="2000" dirty="0"/>
              <a:t>, SMAFE, Triton, BAP, ...)</a:t>
            </a:r>
            <a:endParaRPr lang="en-US" altLang="ko-KR" dirty="0"/>
          </a:p>
          <a:p>
            <a:pPr lvl="1">
              <a:lnSpc>
                <a:spcPct val="80000"/>
              </a:lnSpc>
            </a:pPr>
            <a:r>
              <a:rPr lang="ko-KR" altLang="en-US" dirty="0"/>
              <a:t>대상 프로그램을 바이너리 형식으로 입력 받음</a:t>
            </a:r>
            <a:endParaRPr lang="en-US" altLang="ko-KR" dirty="0"/>
          </a:p>
          <a:p>
            <a:pPr lvl="1">
              <a:lnSpc>
                <a:spcPct val="80000"/>
              </a:lnSpc>
            </a:pPr>
            <a:r>
              <a:rPr lang="ko-KR" altLang="en-US" dirty="0"/>
              <a:t>장점</a:t>
            </a:r>
            <a:endParaRPr lang="en-US" altLang="ko-KR" dirty="0"/>
          </a:p>
          <a:p>
            <a:pPr lvl="2">
              <a:lnSpc>
                <a:spcPct val="80000"/>
              </a:lnSpc>
            </a:pPr>
            <a:r>
              <a:rPr lang="ko-KR" altLang="en-US" sz="1800" dirty="0"/>
              <a:t>소스 코드를 </a:t>
            </a:r>
            <a:r>
              <a:rPr lang="ko-KR" altLang="en-US" sz="1800" dirty="0" err="1"/>
              <a:t>컴파일한</a:t>
            </a:r>
            <a:r>
              <a:rPr lang="ko-KR" altLang="en-US" sz="1800" dirty="0"/>
              <a:t> 바이너리를 입력으로 사용하기 때문에 언어의</a:t>
            </a:r>
            <a:r>
              <a:rPr lang="en-US" altLang="ko-KR" sz="1800" dirty="0"/>
              <a:t/>
            </a:r>
            <a:br>
              <a:rPr lang="en-US" altLang="ko-KR" sz="1800" dirty="0"/>
            </a:br>
            <a:r>
              <a:rPr lang="ko-KR" altLang="en-US" sz="1800" dirty="0"/>
              <a:t>제약을 받지 않음</a:t>
            </a:r>
            <a:endParaRPr lang="en-US" altLang="ko-KR" sz="1800" dirty="0"/>
          </a:p>
          <a:p>
            <a:pPr lvl="1">
              <a:lnSpc>
                <a:spcPct val="80000"/>
              </a:lnSpc>
            </a:pPr>
            <a:r>
              <a:rPr lang="ko-KR" altLang="en-US" dirty="0"/>
              <a:t>단점</a:t>
            </a:r>
            <a:endParaRPr lang="en-US" altLang="ko-KR" dirty="0"/>
          </a:p>
          <a:p>
            <a:pPr lvl="2">
              <a:lnSpc>
                <a:spcPct val="80000"/>
              </a:lnSpc>
            </a:pPr>
            <a:r>
              <a:rPr lang="ko-KR" altLang="en-US" sz="1800" dirty="0"/>
              <a:t>대상이 바이너리이기 때문에 </a:t>
            </a:r>
            <a:r>
              <a:rPr lang="ko-KR" altLang="en-US" sz="1800" dirty="0" err="1"/>
              <a:t>테스팅</a:t>
            </a:r>
            <a:r>
              <a:rPr lang="ko-KR" altLang="en-US" sz="1800" dirty="0"/>
              <a:t> 수행을 위한 환경 설정 작업과</a:t>
            </a:r>
            <a:r>
              <a:rPr lang="en-US" altLang="ko-KR" sz="1800" dirty="0"/>
              <a:t/>
            </a:r>
            <a:br>
              <a:rPr lang="en-US" altLang="ko-KR" sz="1800" dirty="0"/>
            </a:br>
            <a:r>
              <a:rPr lang="ko-KR" altLang="en-US" sz="1800" dirty="0" err="1"/>
              <a:t>테스팅</a:t>
            </a:r>
            <a:r>
              <a:rPr lang="ko-KR" altLang="en-US" sz="1800" dirty="0"/>
              <a:t> 결과 확인이 비교적 어려움</a:t>
            </a:r>
            <a:endParaRPr lang="en-US" altLang="ko-KR" sz="1800" dirty="0"/>
          </a:p>
          <a:p>
            <a:pPr lvl="2">
              <a:lnSpc>
                <a:spcPct val="80000"/>
              </a:lnSpc>
            </a:pPr>
            <a:r>
              <a:rPr lang="ko-KR" altLang="en-US" sz="1800" dirty="0"/>
              <a:t>바이너리를 해석하는 과정</a:t>
            </a:r>
            <a:r>
              <a:rPr lang="en-US" altLang="ko-KR" sz="1800" dirty="0"/>
              <a:t>(instruction lifting)</a:t>
            </a:r>
            <a:r>
              <a:rPr lang="ko-KR" altLang="en-US" sz="1800" dirty="0"/>
              <a:t>에서 </a:t>
            </a:r>
            <a:r>
              <a:rPr lang="en-US" altLang="ko-KR" sz="1800" dirty="0"/>
              <a:t>instruction </a:t>
            </a:r>
            <a:r>
              <a:rPr lang="ko-KR" altLang="en-US" sz="1800" dirty="0"/>
              <a:t>복호화가</a:t>
            </a:r>
            <a:r>
              <a:rPr lang="en-US" altLang="ko-KR" sz="1800" dirty="0"/>
              <a:t/>
            </a:r>
            <a:br>
              <a:rPr lang="en-US" altLang="ko-KR" sz="1800" dirty="0"/>
            </a:br>
            <a:r>
              <a:rPr lang="ko-KR" altLang="en-US" sz="1800" dirty="0"/>
              <a:t>불가능한 경우</a:t>
            </a:r>
            <a:r>
              <a:rPr lang="en-US" altLang="ko-KR" sz="1800" dirty="0"/>
              <a:t>, </a:t>
            </a:r>
            <a:r>
              <a:rPr lang="ko-KR" altLang="en-US" sz="1800" dirty="0"/>
              <a:t>일반 사용자 입장에서 원인과 해결법 찾기가 어려움</a:t>
            </a:r>
            <a:endParaRPr lang="en-US" altLang="ko-KR" sz="1800" dirty="0"/>
          </a:p>
          <a:p>
            <a:pPr>
              <a:lnSpc>
                <a:spcPct val="80000"/>
              </a:lnSpc>
            </a:pPr>
            <a:endParaRPr lang="ko-KR" altLang="en-US" dirty="0"/>
          </a:p>
          <a:p>
            <a:pPr>
              <a:lnSpc>
                <a:spcPct val="80000"/>
              </a:lnSpc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7185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Challenges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err="1" smtClean="0"/>
              <a:t>테스팅</a:t>
            </a:r>
            <a:r>
              <a:rPr lang="ko-KR" altLang="en-US" sz="2800" dirty="0" smtClean="0"/>
              <a:t> 수행 후 탐색하지 못한 영역을</a:t>
            </a:r>
            <a:r>
              <a:rPr lang="en-US" altLang="ko-KR" sz="2800" dirty="0" smtClean="0"/>
              <a:t> </a:t>
            </a:r>
            <a:r>
              <a:rPr lang="ko-KR" altLang="en-US" sz="2800" dirty="0" smtClean="0"/>
              <a:t>달성하기 위한 </a:t>
            </a:r>
            <a:r>
              <a:rPr lang="en-US" altLang="ko-KR" sz="2800" dirty="0" smtClean="0"/>
              <a:t/>
            </a:r>
            <a:br>
              <a:rPr lang="en-US" altLang="ko-KR" sz="2800" dirty="0" smtClean="0"/>
            </a:br>
            <a:r>
              <a:rPr lang="ko-KR" altLang="en-US" sz="2800" dirty="0" smtClean="0"/>
              <a:t>가이드 라인 및 연구 미비</a:t>
            </a:r>
            <a:endParaRPr lang="en-US" altLang="ko-KR" sz="2800" dirty="0" smtClean="0"/>
          </a:p>
          <a:p>
            <a:pPr lvl="1"/>
            <a:r>
              <a:rPr lang="ko-KR" altLang="en-US" sz="2400" dirty="0" smtClean="0"/>
              <a:t>사용자는 경험적인 측면에 의존하여 </a:t>
            </a:r>
            <a:r>
              <a:rPr lang="ko-KR" altLang="en-US" sz="2400" dirty="0" err="1" smtClean="0"/>
              <a:t>테스팅</a:t>
            </a:r>
            <a:r>
              <a:rPr lang="ko-KR" altLang="en-US" sz="2400" dirty="0" smtClean="0"/>
              <a:t> 환경 </a:t>
            </a:r>
            <a:r>
              <a:rPr lang="ko-KR" altLang="en-US" sz="2400" dirty="0" err="1" smtClean="0"/>
              <a:t>재구축</a:t>
            </a:r>
            <a:endParaRPr lang="en-US" altLang="ko-KR" sz="2400" dirty="0" smtClean="0"/>
          </a:p>
          <a:p>
            <a:r>
              <a:rPr lang="ko-KR" altLang="en-US" sz="2800" dirty="0" err="1" smtClean="0"/>
              <a:t>테스팅</a:t>
            </a:r>
            <a:r>
              <a:rPr lang="ko-KR" altLang="en-US" sz="2800" dirty="0" smtClean="0"/>
              <a:t> 수행 후 탐색하지 못한 영역에 대한 분석</a:t>
            </a:r>
            <a:r>
              <a:rPr lang="en-US" altLang="ko-KR" sz="2800" dirty="0" smtClean="0"/>
              <a:t/>
            </a:r>
            <a:br>
              <a:rPr lang="en-US" altLang="ko-KR" sz="2800" dirty="0" smtClean="0"/>
            </a:br>
            <a:r>
              <a:rPr lang="ko-KR" altLang="en-US" sz="2800" dirty="0" smtClean="0"/>
              <a:t>작업의 어려움</a:t>
            </a:r>
            <a:endParaRPr lang="en-US" altLang="ko-KR" sz="2800" dirty="0" smtClean="0"/>
          </a:p>
          <a:p>
            <a:pPr lvl="1"/>
            <a:r>
              <a:rPr lang="ko-KR" altLang="en-US" sz="2400" dirty="0" smtClean="0"/>
              <a:t>기존 </a:t>
            </a:r>
            <a:r>
              <a:rPr lang="en-US" altLang="ko-KR" sz="2400" dirty="0" err="1" smtClean="0"/>
              <a:t>Concolic</a:t>
            </a:r>
            <a:r>
              <a:rPr lang="en-US" altLang="ko-KR" sz="2400" dirty="0" smtClean="0"/>
              <a:t> </a:t>
            </a:r>
            <a:r>
              <a:rPr lang="ko-KR" altLang="en-US" sz="2400" dirty="0" err="1" smtClean="0"/>
              <a:t>테스팅</a:t>
            </a:r>
            <a:r>
              <a:rPr lang="ko-KR" altLang="en-US" sz="2400" dirty="0" smtClean="0"/>
              <a:t> 도구는 분석 작업에 필요한 정보를 쉽게 사용할 수 있는 형태로 제공하지 않음</a:t>
            </a:r>
            <a:endParaRPr lang="en-US" altLang="ko-KR" sz="2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Improving Applicability and User Interface of a </a:t>
            </a:r>
            <a:r>
              <a:rPr lang="en-US" altLang="ko-KR" dirty="0" err="1" smtClean="0"/>
              <a:t>concolic</a:t>
            </a:r>
            <a:r>
              <a:rPr lang="en-US" altLang="ko-KR" dirty="0" smtClean="0"/>
              <a:t> testing tool CROWN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830B-433B-47C4-9723-41723E8ADDB0}" type="slidenum">
              <a:rPr lang="ko-KR" altLang="en-US" smtClean="0"/>
              <a:pPr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5164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Thesis Statement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830B-433B-47C4-9723-41723E8ADDB0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6286500"/>
          </a:xfrm>
        </p:spPr>
        <p:txBody>
          <a:bodyPr>
            <a:normAutofit/>
          </a:bodyPr>
          <a:lstStyle/>
          <a:p>
            <a:r>
              <a:rPr lang="ko-KR" altLang="en-US" b="1" dirty="0" smtClean="0"/>
              <a:t>논문에서 제안한 가이드 라인을 적용하여 테스트 커버리지를 향상시킬 수 있다</a:t>
            </a:r>
            <a:r>
              <a:rPr lang="en-US" altLang="ko-KR" b="1" dirty="0" smtClean="0"/>
              <a:t>.</a:t>
            </a:r>
          </a:p>
          <a:p>
            <a:endParaRPr lang="en-US" altLang="ko-KR" b="1" dirty="0" smtClean="0"/>
          </a:p>
          <a:p>
            <a:r>
              <a:rPr lang="en-US" altLang="ko-KR" dirty="0" smtClean="0"/>
              <a:t>Contribution</a:t>
            </a:r>
          </a:p>
          <a:p>
            <a:pPr lvl="1"/>
            <a:r>
              <a:rPr lang="en-US" altLang="ko-KR" sz="2400" dirty="0" smtClean="0"/>
              <a:t>C </a:t>
            </a:r>
            <a:r>
              <a:rPr lang="ko-KR" altLang="en-US" sz="2400" dirty="0" smtClean="0"/>
              <a:t>대상 </a:t>
            </a:r>
            <a:r>
              <a:rPr lang="en-US" altLang="ko-KR" sz="2400" dirty="0" err="1" smtClean="0"/>
              <a:t>Concolic</a:t>
            </a:r>
            <a:r>
              <a:rPr lang="en-US" altLang="ko-KR" sz="2400" dirty="0" smtClean="0"/>
              <a:t> </a:t>
            </a:r>
            <a:r>
              <a:rPr lang="ko-KR" altLang="en-US" sz="2400" dirty="0" err="1" smtClean="0"/>
              <a:t>테스팅</a:t>
            </a:r>
            <a:r>
              <a:rPr lang="ko-KR" altLang="en-US" sz="2400" dirty="0" smtClean="0"/>
              <a:t> 수행 시 달성에 실패 할 수 있는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2400" dirty="0" smtClean="0"/>
              <a:t>6</a:t>
            </a:r>
            <a:r>
              <a:rPr lang="ko-KR" altLang="en-US" sz="2400" dirty="0" smtClean="0"/>
              <a:t>개의 분기 유형을 정의하고 달성을 위한 가이드 라인 제안</a:t>
            </a:r>
            <a:endParaRPr lang="en-US" altLang="ko-KR" sz="2400" dirty="0" smtClean="0"/>
          </a:p>
          <a:p>
            <a:pPr lvl="1"/>
            <a:r>
              <a:rPr lang="ko-KR" altLang="en-US" sz="2400" dirty="0" smtClean="0"/>
              <a:t>상용 자동차 </a:t>
            </a:r>
            <a:r>
              <a:rPr lang="en-US" altLang="ko-KR" sz="2400" dirty="0" smtClean="0"/>
              <a:t>SW</a:t>
            </a:r>
            <a:r>
              <a:rPr lang="ko-KR" altLang="en-US" sz="2400" dirty="0" smtClean="0"/>
              <a:t>를 대상으로 가이드 라인을 적용하여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본 논문에서 제안한 가이드 라인의 효과가 있음을 보임</a:t>
            </a:r>
            <a:endParaRPr lang="en-US" altLang="ko-KR" sz="2400" dirty="0" smtClean="0"/>
          </a:p>
          <a:p>
            <a:pPr lvl="1"/>
            <a:r>
              <a:rPr lang="ko-KR" altLang="en-US" sz="2400" dirty="0" smtClean="0"/>
              <a:t>효율적인 실험 진행을 위해 기존 </a:t>
            </a:r>
            <a:r>
              <a:rPr lang="en-US" altLang="ko-KR" sz="2400" dirty="0" smtClean="0"/>
              <a:t>C </a:t>
            </a:r>
            <a:r>
              <a:rPr lang="ko-KR" altLang="en-US" sz="2400" dirty="0" smtClean="0"/>
              <a:t>대상 </a:t>
            </a:r>
            <a:r>
              <a:rPr lang="en-US" altLang="ko-KR" sz="2400" dirty="0" err="1" smtClean="0"/>
              <a:t>Concolic</a:t>
            </a:r>
            <a:r>
              <a:rPr lang="en-US" altLang="ko-KR" sz="2400" dirty="0" smtClean="0"/>
              <a:t> </a:t>
            </a:r>
            <a:r>
              <a:rPr lang="ko-KR" altLang="en-US" sz="2400" dirty="0" err="1" smtClean="0"/>
              <a:t>테스팅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도구의 </a:t>
            </a:r>
            <a:r>
              <a:rPr lang="en-US" altLang="ko-KR" sz="2400" dirty="0" smtClean="0"/>
              <a:t>UI</a:t>
            </a:r>
            <a:r>
              <a:rPr lang="ko-KR" altLang="en-US" sz="2400" dirty="0" smtClean="0"/>
              <a:t>를 개선한 도구 </a:t>
            </a:r>
            <a:r>
              <a:rPr lang="en-US" altLang="ko-KR" sz="2400" dirty="0" smtClean="0"/>
              <a:t>CROWN</a:t>
            </a:r>
            <a:r>
              <a:rPr lang="ko-KR" altLang="en-US" sz="2400" dirty="0" smtClean="0"/>
              <a:t>을 자체 개발 </a:t>
            </a:r>
            <a:r>
              <a:rPr lang="ko-KR" altLang="en-US" sz="2400" dirty="0"/>
              <a:t>및</a:t>
            </a:r>
            <a:r>
              <a:rPr lang="ko-KR" altLang="en-US" sz="2400" dirty="0" smtClean="0"/>
              <a:t> 사용</a:t>
            </a:r>
            <a:endParaRPr lang="en-US" altLang="ko-KR" sz="2400" dirty="0"/>
          </a:p>
        </p:txBody>
      </p:sp>
      <p:sp>
        <p:nvSpPr>
          <p:cNvPr id="7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675402" y="6634201"/>
            <a:ext cx="4412599" cy="228660"/>
          </a:xfrm>
        </p:spPr>
        <p:txBody>
          <a:bodyPr/>
          <a:lstStyle/>
          <a:p>
            <a:r>
              <a:rPr lang="en-US" altLang="ko-KR" dirty="0" smtClean="0"/>
              <a:t>Improving Applicability and User Interface of a </a:t>
            </a:r>
            <a:r>
              <a:rPr lang="en-US" altLang="ko-KR" dirty="0" err="1" smtClean="0"/>
              <a:t>concolic</a:t>
            </a:r>
            <a:r>
              <a:rPr lang="en-US" altLang="ko-KR" dirty="0" smtClean="0"/>
              <a:t> testing tool CROWN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736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dirty="0" smtClean="0">
                <a:ea typeface="굴림" pitchFamily="50" charset="-127"/>
              </a:rPr>
              <a:t>Background</a:t>
            </a:r>
            <a:br>
              <a:rPr lang="en-US" altLang="ko-KR" dirty="0" smtClean="0">
                <a:ea typeface="굴림" pitchFamily="50" charset="-127"/>
              </a:rPr>
            </a:br>
            <a:r>
              <a:rPr lang="en-US" altLang="ko-KR" sz="2000" dirty="0" smtClean="0">
                <a:ea typeface="굴림" pitchFamily="50" charset="-127"/>
              </a:rPr>
              <a:t>- </a:t>
            </a:r>
            <a:r>
              <a:rPr lang="en-US" altLang="ko-KR" sz="2000" dirty="0" err="1" smtClean="0">
                <a:ea typeface="굴림" pitchFamily="50" charset="-127"/>
              </a:rPr>
              <a:t>Concolic</a:t>
            </a:r>
            <a:r>
              <a:rPr lang="en-US" altLang="ko-KR" sz="2000" dirty="0" smtClean="0">
                <a:ea typeface="굴림" pitchFamily="50" charset="-127"/>
              </a:rPr>
              <a:t> Approach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830B-433B-47C4-9723-41723E8ADDB0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itchFamily="50" charset="-127"/>
              </a:rPr>
              <a:t>Concrete execution</a:t>
            </a:r>
            <a:r>
              <a:rPr lang="ko-KR" altLang="en-US" dirty="0">
                <a:solidFill>
                  <a:schemeClr val="tx1"/>
                </a:solidFill>
                <a:ea typeface="굴림" pitchFamily="50" charset="-127"/>
              </a:rPr>
              <a:t>과 </a:t>
            </a:r>
            <a:r>
              <a:rPr lang="en-US" altLang="ko-KR" dirty="0">
                <a:solidFill>
                  <a:schemeClr val="tx1"/>
                </a:solidFill>
                <a:ea typeface="굴림" pitchFamily="50" charset="-127"/>
              </a:rPr>
              <a:t>Symbolic execution</a:t>
            </a:r>
            <a:r>
              <a:rPr lang="ko-KR" altLang="en-US" dirty="0">
                <a:solidFill>
                  <a:schemeClr val="tx1"/>
                </a:solidFill>
                <a:latin typeface="+mn-ea"/>
              </a:rPr>
              <a:t>을 결합한 기법</a:t>
            </a:r>
            <a:endParaRPr lang="en-US" altLang="ko-KR" dirty="0">
              <a:solidFill>
                <a:schemeClr val="tx1"/>
              </a:solidFill>
              <a:latin typeface="+mn-ea"/>
            </a:endParaRPr>
          </a:p>
          <a:p>
            <a:pPr lvl="1"/>
            <a:r>
              <a:rPr lang="en-US" altLang="ko-KR" sz="2200" b="1" dirty="0">
                <a:solidFill>
                  <a:schemeClr val="tx1"/>
                </a:solidFill>
                <a:ea typeface="굴림" pitchFamily="50" charset="-127"/>
              </a:rPr>
              <a:t>Conc</a:t>
            </a:r>
            <a:r>
              <a:rPr lang="en-US" altLang="ko-KR" sz="2200" dirty="0">
                <a:solidFill>
                  <a:schemeClr val="tx1"/>
                </a:solidFill>
                <a:ea typeface="굴림" pitchFamily="50" charset="-127"/>
              </a:rPr>
              <a:t>rete + Symb</a:t>
            </a:r>
            <a:r>
              <a:rPr lang="en-US" altLang="ko-KR" sz="2200" b="1" dirty="0">
                <a:solidFill>
                  <a:schemeClr val="tx1"/>
                </a:solidFill>
                <a:ea typeface="굴림" pitchFamily="50" charset="-127"/>
              </a:rPr>
              <a:t>olic</a:t>
            </a:r>
            <a:r>
              <a:rPr lang="en-US" altLang="ko-KR" sz="2200" dirty="0">
                <a:solidFill>
                  <a:schemeClr val="tx1"/>
                </a:solidFill>
                <a:ea typeface="굴림" pitchFamily="50" charset="-127"/>
              </a:rPr>
              <a:t> = </a:t>
            </a:r>
            <a:r>
              <a:rPr lang="en-US" altLang="ko-KR" sz="2200" dirty="0" err="1">
                <a:solidFill>
                  <a:schemeClr val="tx1"/>
                </a:solidFill>
                <a:ea typeface="굴림" pitchFamily="50" charset="-127"/>
              </a:rPr>
              <a:t>Concolic</a:t>
            </a:r>
            <a:endParaRPr lang="en-US" altLang="ko-KR" sz="2200" dirty="0">
              <a:solidFill>
                <a:schemeClr val="tx1"/>
              </a:solidFill>
              <a:ea typeface="굴림" pitchFamily="50" charset="-127"/>
            </a:endParaRPr>
          </a:p>
          <a:p>
            <a:r>
              <a:rPr lang="en-US" altLang="ko-KR" dirty="0">
                <a:solidFill>
                  <a:schemeClr val="tx1"/>
                </a:solidFill>
                <a:latin typeface="+mn-ea"/>
              </a:rPr>
              <a:t>Concrete </a:t>
            </a:r>
            <a:r>
              <a:rPr lang="ko-KR" altLang="en-US" dirty="0">
                <a:solidFill>
                  <a:schemeClr val="tx1"/>
                </a:solidFill>
                <a:latin typeface="+mn-ea"/>
              </a:rPr>
              <a:t>테스트를 사용한 </a:t>
            </a:r>
            <a:r>
              <a:rPr lang="en-US" altLang="ko-KR" dirty="0">
                <a:solidFill>
                  <a:schemeClr val="tx1"/>
                </a:solidFill>
                <a:ea typeface="굴림" pitchFamily="50" charset="-127"/>
              </a:rPr>
              <a:t>Concrete execution</a:t>
            </a:r>
            <a:r>
              <a:rPr lang="ko-KR" altLang="en-US" dirty="0" smtClean="0">
                <a:solidFill>
                  <a:schemeClr val="tx1"/>
                </a:solidFill>
                <a:latin typeface="+mn-ea"/>
              </a:rPr>
              <a:t>을</a:t>
            </a:r>
            <a:r>
              <a:rPr lang="en-US" altLang="ko-KR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  <a:latin typeface="+mn-ea"/>
              </a:rPr>
              <a:t>통해 </a:t>
            </a:r>
            <a:r>
              <a:rPr lang="en-US" altLang="ko-KR" dirty="0">
                <a:solidFill>
                  <a:schemeClr val="tx1"/>
                </a:solidFill>
                <a:ea typeface="굴림" pitchFamily="50" charset="-127"/>
              </a:rPr>
              <a:t>Symbolic execution</a:t>
            </a:r>
            <a:r>
              <a:rPr lang="ko-KR" altLang="en-US" dirty="0">
                <a:solidFill>
                  <a:schemeClr val="tx1"/>
                </a:solidFill>
                <a:latin typeface="+mn-ea"/>
              </a:rPr>
              <a:t>을 유도</a:t>
            </a:r>
            <a:endParaRPr lang="en-US" altLang="ko-KR" dirty="0">
              <a:solidFill>
                <a:schemeClr val="tx1"/>
              </a:solidFill>
              <a:ea typeface="굴림" pitchFamily="50" charset="-127"/>
            </a:endParaRPr>
          </a:p>
          <a:p>
            <a:pPr lvl="1"/>
            <a:r>
              <a:rPr lang="en-US" altLang="ko-KR" dirty="0">
                <a:solidFill>
                  <a:schemeClr val="tx1"/>
                </a:solidFill>
                <a:ea typeface="굴림" pitchFamily="50" charset="-127"/>
              </a:rPr>
              <a:t>No false positives</a:t>
            </a:r>
          </a:p>
          <a:p>
            <a:r>
              <a:rPr lang="ko-KR" altLang="en-US" sz="2600" dirty="0">
                <a:solidFill>
                  <a:schemeClr val="tx1"/>
                </a:solidFill>
                <a:latin typeface="+mn-ea"/>
              </a:rPr>
              <a:t>실제 환경 </a:t>
            </a:r>
            <a:r>
              <a:rPr lang="en-US" altLang="ko-KR" sz="2600" dirty="0">
                <a:solidFill>
                  <a:schemeClr val="tx1"/>
                </a:solidFill>
                <a:latin typeface="+mn-ea"/>
              </a:rPr>
              <a:t>C </a:t>
            </a:r>
            <a:r>
              <a:rPr lang="ko-KR" altLang="en-US" sz="2600" dirty="0">
                <a:solidFill>
                  <a:schemeClr val="tx1"/>
                </a:solidFill>
                <a:latin typeface="+mn-ea"/>
              </a:rPr>
              <a:t>프로그램의 자동화 </a:t>
            </a:r>
            <a:r>
              <a:rPr lang="ko-KR" altLang="en-US" sz="2600" dirty="0" err="1">
                <a:solidFill>
                  <a:schemeClr val="tx1"/>
                </a:solidFill>
                <a:latin typeface="+mn-ea"/>
              </a:rPr>
              <a:t>테스팅</a:t>
            </a:r>
            <a:endParaRPr lang="en-US" altLang="ko-KR" sz="2600" dirty="0">
              <a:solidFill>
                <a:schemeClr val="tx1"/>
              </a:solidFill>
              <a:latin typeface="+mn-ea"/>
            </a:endParaRPr>
          </a:p>
          <a:p>
            <a:pPr lvl="1"/>
            <a:r>
              <a:rPr lang="ko-KR" altLang="en-US" sz="2200" dirty="0">
                <a:solidFill>
                  <a:schemeClr val="tx1"/>
                </a:solidFill>
                <a:latin typeface="+mn-ea"/>
              </a:rPr>
              <a:t>자동 생성 된 테스트로 </a:t>
            </a:r>
            <a:r>
              <a:rPr lang="ko-KR" altLang="en-US" sz="2200" dirty="0" err="1">
                <a:solidFill>
                  <a:schemeClr val="tx1"/>
                </a:solidFill>
                <a:latin typeface="+mn-ea"/>
              </a:rPr>
              <a:t>타겟</a:t>
            </a:r>
            <a:r>
              <a:rPr lang="ko-KR" altLang="en-US" sz="2200" dirty="0">
                <a:solidFill>
                  <a:schemeClr val="tx1"/>
                </a:solidFill>
                <a:latin typeface="+mn-ea"/>
              </a:rPr>
              <a:t> 프로그램 실행</a:t>
            </a:r>
            <a:endParaRPr lang="en-US" altLang="ko-KR" sz="2200" dirty="0">
              <a:solidFill>
                <a:schemeClr val="tx1"/>
              </a:solidFill>
              <a:latin typeface="+mn-ea"/>
            </a:endParaRPr>
          </a:p>
          <a:p>
            <a:pPr lvl="1"/>
            <a:r>
              <a:rPr lang="ko-KR" altLang="en-US" sz="2200" dirty="0">
                <a:solidFill>
                  <a:schemeClr val="tx1"/>
                </a:solidFill>
                <a:latin typeface="+mn-ea"/>
              </a:rPr>
              <a:t>이론적으로 실행 가능한 모든 </a:t>
            </a:r>
            <a:r>
              <a:rPr lang="ko-KR" altLang="en-US" sz="2200" dirty="0" smtClean="0">
                <a:solidFill>
                  <a:schemeClr val="tx1"/>
                </a:solidFill>
                <a:latin typeface="+mn-ea"/>
              </a:rPr>
              <a:t>실행 </a:t>
            </a:r>
            <a:r>
              <a:rPr lang="ko-KR" altLang="en-US" sz="2200" dirty="0" smtClean="0">
                <a:latin typeface="+mn-ea"/>
              </a:rPr>
              <a:t>경로</a:t>
            </a:r>
            <a:r>
              <a:rPr lang="en-US" altLang="ko-KR" sz="2200" dirty="0" smtClean="0">
                <a:latin typeface="+mn-ea"/>
              </a:rPr>
              <a:t> </a:t>
            </a:r>
            <a:r>
              <a:rPr lang="ko-KR" altLang="en-US" sz="2200" dirty="0">
                <a:latin typeface="+mn-ea"/>
              </a:rPr>
              <a:t>탐색 가능</a:t>
            </a:r>
            <a:endParaRPr lang="en-US" altLang="ko-KR" sz="2200" dirty="0">
              <a:latin typeface="+mn-ea"/>
            </a:endParaRPr>
          </a:p>
          <a:p>
            <a:pPr lvl="1"/>
            <a:r>
              <a:rPr lang="ko-KR" altLang="en-US" sz="2200" dirty="0">
                <a:latin typeface="+mn-ea"/>
              </a:rPr>
              <a:t>랜덤 </a:t>
            </a:r>
            <a:r>
              <a:rPr lang="ko-KR" altLang="en-US" sz="2200" dirty="0" err="1">
                <a:latin typeface="+mn-ea"/>
              </a:rPr>
              <a:t>테스팅보다</a:t>
            </a:r>
            <a:r>
              <a:rPr lang="ko-KR" altLang="en-US" sz="2200" dirty="0">
                <a:latin typeface="+mn-ea"/>
              </a:rPr>
              <a:t> 높은 분기 커버리지 획득</a:t>
            </a:r>
            <a:endParaRPr lang="en-US" altLang="ko-KR" sz="2200" dirty="0">
              <a:latin typeface="+mn-ea"/>
            </a:endParaRPr>
          </a:p>
          <a:p>
            <a:endParaRPr lang="ko-KR" altLang="en-US" dirty="0"/>
          </a:p>
        </p:txBody>
      </p:sp>
      <p:sp>
        <p:nvSpPr>
          <p:cNvPr id="6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675402" y="6634201"/>
            <a:ext cx="4412599" cy="228660"/>
          </a:xfrm>
        </p:spPr>
        <p:txBody>
          <a:bodyPr/>
          <a:lstStyle/>
          <a:p>
            <a:r>
              <a:rPr lang="en-US" altLang="ko-KR" dirty="0" smtClean="0"/>
              <a:t>Improving Applicability and User Interface of a </a:t>
            </a:r>
            <a:r>
              <a:rPr lang="en-US" altLang="ko-KR" dirty="0" err="1" smtClean="0"/>
              <a:t>concolic</a:t>
            </a:r>
            <a:r>
              <a:rPr lang="en-US" altLang="ko-KR" dirty="0" smtClean="0"/>
              <a:t> testing tool CROWN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2178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err="1"/>
              <a:t>Concolic</a:t>
            </a:r>
            <a:r>
              <a:rPr lang="en-US" altLang="ko-KR" sz="2800" dirty="0"/>
              <a:t> Testing Example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Improving Applicability and User Interface of a </a:t>
            </a:r>
            <a:r>
              <a:rPr lang="en-US" altLang="ko-KR" dirty="0" err="1" smtClean="0"/>
              <a:t>concolic</a:t>
            </a:r>
            <a:r>
              <a:rPr lang="en-US" altLang="ko-KR" dirty="0" smtClean="0"/>
              <a:t> testing tool CROWN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830B-433B-47C4-9723-41723E8ADDB0}" type="slidenum">
              <a:rPr lang="ko-KR" altLang="en-US" smtClean="0"/>
              <a:pPr/>
              <a:t>7</a:t>
            </a:fld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635896" y="1071546"/>
            <a:ext cx="5508104" cy="5562655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ko-KR" sz="2400" dirty="0" err="1" smtClean="0">
                <a:ea typeface="굴림" pitchFamily="50" charset="-127"/>
              </a:rPr>
              <a:t>Concolic</a:t>
            </a:r>
            <a:r>
              <a:rPr lang="en-US" altLang="ko-KR" sz="2400" dirty="0" smtClean="0">
                <a:ea typeface="굴림" pitchFamily="50" charset="-127"/>
              </a:rPr>
              <a:t> </a:t>
            </a:r>
            <a:r>
              <a:rPr lang="ko-KR" altLang="en-US" sz="2400" dirty="0" err="1" smtClean="0">
                <a:latin typeface="+mn-ea"/>
              </a:rPr>
              <a:t>테스팅</a:t>
            </a:r>
            <a:r>
              <a:rPr lang="ko-KR" altLang="en-US" sz="2400" dirty="0" smtClean="0">
                <a:latin typeface="+mn-ea"/>
              </a:rPr>
              <a:t> 기법으로 생성한</a:t>
            </a:r>
            <a:r>
              <a:rPr lang="en-US" altLang="ko-KR" sz="2400" dirty="0" smtClean="0">
                <a:latin typeface="+mn-ea"/>
              </a:rPr>
              <a:t/>
            </a:r>
            <a:br>
              <a:rPr lang="en-US" altLang="ko-KR" sz="2400" dirty="0" smtClean="0">
                <a:latin typeface="+mn-ea"/>
              </a:rPr>
            </a:br>
            <a:r>
              <a:rPr lang="ko-KR" altLang="en-US" sz="2400" dirty="0" smtClean="0">
                <a:latin typeface="+mn-ea"/>
              </a:rPr>
              <a:t>테스트 케이스</a:t>
            </a:r>
            <a:endParaRPr lang="en-US" altLang="ko-KR" sz="2400" dirty="0" smtClean="0">
              <a:latin typeface="+mn-ea"/>
            </a:endParaRPr>
          </a:p>
          <a:p>
            <a:pPr lvl="1"/>
            <a:r>
              <a:rPr lang="en-US" altLang="ko-KR" sz="1800" dirty="0" smtClean="0">
                <a:ea typeface="굴림" pitchFamily="50" charset="-127"/>
              </a:rPr>
              <a:t>(0,0,0): </a:t>
            </a:r>
            <a:r>
              <a:rPr lang="en-US" altLang="ko-KR" sz="1600" dirty="0" smtClean="0">
                <a:ea typeface="굴림" pitchFamily="50" charset="-127"/>
              </a:rPr>
              <a:t>initial random input</a:t>
            </a:r>
          </a:p>
          <a:p>
            <a:pPr lvl="2"/>
            <a:r>
              <a:rPr lang="en-US" altLang="ko-KR" sz="1600" dirty="0" smtClean="0">
                <a:ea typeface="굴림" pitchFamily="50" charset="-127"/>
              </a:rPr>
              <a:t>Obtained symbolic path formula (SPF) </a:t>
            </a:r>
            <a:br>
              <a:rPr lang="en-US" altLang="ko-KR" sz="1600" dirty="0" smtClean="0">
                <a:ea typeface="굴림" pitchFamily="50" charset="-127"/>
              </a:rPr>
            </a:br>
            <a:r>
              <a:rPr lang="el-GR" altLang="ko-KR" sz="1600" dirty="0" smtClean="0"/>
              <a:t>φ</a:t>
            </a:r>
            <a:r>
              <a:rPr lang="en-US" altLang="ko-KR" sz="1600" dirty="0" smtClean="0">
                <a:ea typeface="굴림" pitchFamily="50" charset="-127"/>
              </a:rPr>
              <a:t>: a!=1</a:t>
            </a:r>
          </a:p>
          <a:p>
            <a:pPr lvl="2"/>
            <a:r>
              <a:rPr lang="en-US" altLang="ko-KR" sz="1600" dirty="0" smtClean="0">
                <a:ea typeface="굴림" pitchFamily="50" charset="-127"/>
              </a:rPr>
              <a:t>Next SPF </a:t>
            </a:r>
            <a:r>
              <a:rPr lang="el-GR" altLang="ko-KR" sz="1600" dirty="0">
                <a:latin typeface="Calibri"/>
              </a:rPr>
              <a:t>ψ</a:t>
            </a:r>
            <a:r>
              <a:rPr lang="el-GR" altLang="ko-KR" sz="1600" dirty="0" smtClean="0"/>
              <a:t> </a:t>
            </a:r>
            <a:r>
              <a:rPr lang="en-US" altLang="ko-KR" sz="1600" dirty="0" smtClean="0"/>
              <a:t>generated </a:t>
            </a:r>
            <a:r>
              <a:rPr lang="en-US" altLang="ko-KR" sz="1600" dirty="0" smtClean="0">
                <a:ea typeface="굴림" pitchFamily="50" charset="-127"/>
              </a:rPr>
              <a:t>from </a:t>
            </a:r>
            <a:r>
              <a:rPr lang="el-GR" altLang="ko-KR" sz="1600" dirty="0" smtClean="0"/>
              <a:t>φ</a:t>
            </a:r>
            <a:r>
              <a:rPr lang="en-US" altLang="ko-KR" sz="1600" dirty="0" smtClean="0"/>
              <a:t>:</a:t>
            </a:r>
            <a:r>
              <a:rPr lang="en-US" altLang="ko-KR" sz="1600" dirty="0" smtClean="0">
                <a:ea typeface="굴림" pitchFamily="50" charset="-127"/>
              </a:rPr>
              <a:t> </a:t>
            </a:r>
            <a:r>
              <a:rPr lang="en-US" altLang="ko-KR" sz="1600" dirty="0" smtClean="0">
                <a:solidFill>
                  <a:srgbClr val="FF0000"/>
                </a:solidFill>
                <a:ea typeface="굴림" pitchFamily="50" charset="-127"/>
              </a:rPr>
              <a:t>!</a:t>
            </a:r>
            <a:r>
              <a:rPr lang="en-US" altLang="ko-KR" sz="1600" dirty="0" smtClean="0">
                <a:ea typeface="굴림" pitchFamily="50" charset="-127"/>
              </a:rPr>
              <a:t>(a!=1)  </a:t>
            </a:r>
          </a:p>
          <a:p>
            <a:pPr lvl="1"/>
            <a:r>
              <a:rPr lang="en-US" altLang="ko-KR" sz="1800" dirty="0" smtClean="0">
                <a:ea typeface="굴림" pitchFamily="50" charset="-127"/>
              </a:rPr>
              <a:t>(1,0,0): a solution of </a:t>
            </a:r>
            <a:r>
              <a:rPr lang="el-GR" altLang="ko-KR" sz="1800" dirty="0" smtClean="0">
                <a:latin typeface="Calibri"/>
              </a:rPr>
              <a:t>ψ</a:t>
            </a:r>
            <a:r>
              <a:rPr lang="en-US" altLang="ko-KR" sz="1800" dirty="0" smtClean="0">
                <a:latin typeface="Calibri"/>
              </a:rPr>
              <a:t> (i.e. </a:t>
            </a:r>
            <a:r>
              <a:rPr lang="en-US" altLang="ko-KR" sz="1800" dirty="0">
                <a:solidFill>
                  <a:srgbClr val="FF0000"/>
                </a:solidFill>
                <a:ea typeface="굴림" pitchFamily="50" charset="-127"/>
              </a:rPr>
              <a:t>!</a:t>
            </a:r>
            <a:r>
              <a:rPr lang="en-US" altLang="ko-KR" sz="1800" dirty="0">
                <a:ea typeface="굴림" pitchFamily="50" charset="-127"/>
              </a:rPr>
              <a:t>(a!=1</a:t>
            </a:r>
            <a:r>
              <a:rPr lang="en-US" altLang="ko-KR" sz="1800" dirty="0" smtClean="0">
                <a:ea typeface="굴림" pitchFamily="50" charset="-127"/>
              </a:rPr>
              <a:t>))</a:t>
            </a:r>
          </a:p>
          <a:p>
            <a:pPr lvl="2"/>
            <a:r>
              <a:rPr lang="en-US" altLang="ko-KR" sz="1600" dirty="0" smtClean="0">
                <a:ea typeface="굴림" pitchFamily="50" charset="-127"/>
              </a:rPr>
              <a:t>SPF </a:t>
            </a:r>
            <a:r>
              <a:rPr lang="el-GR" altLang="ko-KR" sz="1600" dirty="0" smtClean="0"/>
              <a:t>φ</a:t>
            </a:r>
            <a:r>
              <a:rPr lang="en-US" altLang="ko-KR" sz="1600" dirty="0" smtClean="0">
                <a:ea typeface="굴림" pitchFamily="50" charset="-127"/>
              </a:rPr>
              <a:t>: a==1 &amp;&amp; b!=2</a:t>
            </a:r>
          </a:p>
          <a:p>
            <a:pPr lvl="2"/>
            <a:r>
              <a:rPr lang="en-US" altLang="ko-KR" sz="1600" dirty="0">
                <a:ea typeface="굴림" pitchFamily="50" charset="-127"/>
              </a:rPr>
              <a:t>Next SPF </a:t>
            </a:r>
            <a:r>
              <a:rPr lang="el-GR" altLang="ko-KR" sz="1600" dirty="0" smtClean="0">
                <a:latin typeface="Calibri"/>
              </a:rPr>
              <a:t>ψ</a:t>
            </a:r>
            <a:r>
              <a:rPr lang="en-US" altLang="ko-KR" sz="1600" dirty="0" smtClean="0">
                <a:ea typeface="굴림" pitchFamily="50" charset="-127"/>
              </a:rPr>
              <a:t>: a==1 &amp;&amp; </a:t>
            </a:r>
            <a:r>
              <a:rPr lang="en-US" altLang="ko-KR" sz="1600" dirty="0" smtClean="0">
                <a:solidFill>
                  <a:srgbClr val="FF0000"/>
                </a:solidFill>
                <a:ea typeface="굴림" pitchFamily="50" charset="-127"/>
              </a:rPr>
              <a:t>!</a:t>
            </a:r>
            <a:r>
              <a:rPr lang="en-US" altLang="ko-KR" sz="1600" dirty="0" smtClean="0">
                <a:ea typeface="굴림" pitchFamily="50" charset="-127"/>
              </a:rPr>
              <a:t>(b!=2)</a:t>
            </a:r>
          </a:p>
          <a:p>
            <a:pPr lvl="1"/>
            <a:r>
              <a:rPr lang="en-US" altLang="ko-KR" sz="1800" dirty="0" smtClean="0">
                <a:ea typeface="굴림" pitchFamily="50" charset="-127"/>
              </a:rPr>
              <a:t>(1,2,0)</a:t>
            </a:r>
          </a:p>
          <a:p>
            <a:pPr lvl="2"/>
            <a:r>
              <a:rPr lang="en-US" altLang="ko-KR" sz="1600" dirty="0">
                <a:ea typeface="굴림" pitchFamily="50" charset="-127"/>
              </a:rPr>
              <a:t>SPF </a:t>
            </a:r>
            <a:r>
              <a:rPr lang="el-GR" altLang="ko-KR" sz="1600" dirty="0" smtClean="0"/>
              <a:t>φ</a:t>
            </a:r>
            <a:r>
              <a:rPr lang="en-US" altLang="ko-KR" sz="1600" dirty="0" smtClean="0">
                <a:ea typeface="굴림" pitchFamily="50" charset="-127"/>
              </a:rPr>
              <a:t>: a==1 &amp;&amp; (b==2) &amp;&amp; (c!=3*a +b)</a:t>
            </a:r>
          </a:p>
          <a:p>
            <a:pPr lvl="2"/>
            <a:r>
              <a:rPr lang="en-US" altLang="ko-KR" sz="1600" dirty="0">
                <a:ea typeface="굴림" pitchFamily="50" charset="-127"/>
              </a:rPr>
              <a:t>Next SPF </a:t>
            </a:r>
            <a:r>
              <a:rPr lang="el-GR" altLang="ko-KR" sz="1600" dirty="0">
                <a:latin typeface="Calibri"/>
              </a:rPr>
              <a:t>ψ</a:t>
            </a:r>
            <a:r>
              <a:rPr lang="en-US" altLang="ko-KR" sz="1600" dirty="0" smtClean="0">
                <a:ea typeface="굴림" pitchFamily="50" charset="-127"/>
              </a:rPr>
              <a:t>: a==1 &amp;&amp; (b==2) &amp;&amp; </a:t>
            </a:r>
            <a:r>
              <a:rPr lang="en-US" altLang="ko-KR" sz="1600" dirty="0" smtClean="0">
                <a:solidFill>
                  <a:srgbClr val="FF0000"/>
                </a:solidFill>
                <a:ea typeface="굴림" pitchFamily="50" charset="-127"/>
              </a:rPr>
              <a:t>!</a:t>
            </a:r>
            <a:r>
              <a:rPr lang="en-US" altLang="ko-KR" sz="1600" dirty="0" smtClean="0">
                <a:ea typeface="굴림" pitchFamily="50" charset="-127"/>
              </a:rPr>
              <a:t>(c!=3*a +b)</a:t>
            </a:r>
          </a:p>
          <a:p>
            <a:pPr lvl="1"/>
            <a:r>
              <a:rPr lang="en-US" altLang="ko-KR" sz="1800" dirty="0" smtClean="0">
                <a:ea typeface="굴림" pitchFamily="50" charset="-127"/>
              </a:rPr>
              <a:t>(1,2,5)</a:t>
            </a:r>
          </a:p>
          <a:p>
            <a:pPr lvl="2"/>
            <a:r>
              <a:rPr lang="en-US" altLang="ko-KR" sz="1600" dirty="0" smtClean="0">
                <a:ea typeface="굴림" pitchFamily="50" charset="-127"/>
              </a:rPr>
              <a:t>Covered all paths and  </a:t>
            </a:r>
            <a:endParaRPr lang="en-US" altLang="ko-KR" sz="1600" dirty="0" smtClean="0">
              <a:solidFill>
                <a:srgbClr val="FF0000"/>
              </a:solidFill>
              <a:ea typeface="굴림" pitchFamily="50" charset="-127"/>
            </a:endParaRPr>
          </a:p>
          <a:p>
            <a:pPr eaLnBrk="1" hangingPunct="1"/>
            <a:endParaRPr lang="en-US" altLang="ko-KR" sz="2400" dirty="0" smtClean="0">
              <a:ea typeface="굴림" pitchFamily="50" charset="-127"/>
            </a:endParaRPr>
          </a:p>
          <a:p>
            <a:pPr lvl="3" eaLnBrk="1" hangingPunct="1"/>
            <a:endParaRPr lang="en-US" altLang="ko-KR" sz="2400" b="1" dirty="0" smtClean="0">
              <a:ea typeface="굴림" pitchFamily="50" charset="-127"/>
            </a:endParaRPr>
          </a:p>
          <a:p>
            <a:endParaRPr lang="ko-KR" altLang="en-US" sz="2400" dirty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108925" y="1215919"/>
            <a:ext cx="3526971" cy="197341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+mj-lt"/>
              <a:buAutoNum type="arabicPeriod"/>
            </a:pP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Test input a, b, c</a:t>
            </a:r>
          </a:p>
          <a:p>
            <a:pPr marL="342900" lvl="0" indent="-342900">
              <a:spcBef>
                <a:spcPct val="20000"/>
              </a:spcBef>
              <a:buFont typeface="+mj-lt"/>
              <a:buAutoNum type="arabicPeriod"/>
            </a:pP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f(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b,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c){ </a:t>
            </a:r>
          </a:p>
          <a:p>
            <a:pPr marL="342900" lvl="0" indent="-342900">
              <a:spcBef>
                <a:spcPct val="20000"/>
              </a:spcBef>
              <a:buFont typeface="+mj-lt"/>
              <a:buAutoNum type="arabicPeriod"/>
            </a:pP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 (a == 1) {</a:t>
            </a:r>
          </a:p>
          <a:p>
            <a:pPr marL="342900" lvl="0" indent="-342900">
              <a:spcBef>
                <a:spcPct val="20000"/>
              </a:spcBef>
              <a:buFont typeface="+mj-lt"/>
              <a:buAutoNum type="arabicPeriod"/>
            </a:pP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 (b == 2) {</a:t>
            </a:r>
          </a:p>
          <a:p>
            <a:pPr marL="342900" lvl="0" indent="-342900">
              <a:spcBef>
                <a:spcPct val="20000"/>
              </a:spcBef>
              <a:buFont typeface="+mj-lt"/>
              <a:buAutoNum type="arabicPeriod"/>
            </a:pP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if (c == 3*a + b) {</a:t>
            </a:r>
          </a:p>
          <a:p>
            <a:pPr marL="342900" lvl="0" indent="-342900">
              <a:spcBef>
                <a:spcPct val="20000"/>
              </a:spcBef>
              <a:buFont typeface="+mj-lt"/>
              <a:buAutoNum type="arabicPeriod"/>
            </a:pP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ko-KR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Error();</a:t>
            </a:r>
          </a:p>
          <a:p>
            <a:pPr marL="342900" lvl="0" indent="-342900">
              <a:spcBef>
                <a:spcPct val="20000"/>
              </a:spcBef>
              <a:buFont typeface="+mj-lt"/>
              <a:buAutoNum type="arabicPeriod"/>
            </a:pP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} }}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ko-KR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8" name="그룹 7"/>
          <p:cNvGrpSpPr/>
          <p:nvPr/>
        </p:nvGrpSpPr>
        <p:grpSpPr>
          <a:xfrm>
            <a:off x="304091" y="3531796"/>
            <a:ext cx="3808716" cy="2143140"/>
            <a:chOff x="469369" y="4357694"/>
            <a:chExt cx="3808716" cy="2143140"/>
          </a:xfrm>
        </p:grpSpPr>
        <p:cxnSp>
          <p:nvCxnSpPr>
            <p:cNvPr id="9" name="직선 연결선 8"/>
            <p:cNvCxnSpPr/>
            <p:nvPr/>
          </p:nvCxnSpPr>
          <p:spPr>
            <a:xfrm rot="5400000">
              <a:off x="804997" y="4429132"/>
              <a:ext cx="714380" cy="57150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직선 연결선 9"/>
            <p:cNvCxnSpPr/>
            <p:nvPr/>
          </p:nvCxnSpPr>
          <p:spPr>
            <a:xfrm rot="16200000" flipH="1">
              <a:off x="1376501" y="4429132"/>
              <a:ext cx="714380" cy="57150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805129" y="4500570"/>
              <a:ext cx="7761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>
                  <a:solidFill>
                    <a:schemeClr val="accent1"/>
                  </a:solidFill>
                </a:rPr>
                <a:t>a==1</a:t>
              </a:r>
              <a:endParaRPr lang="ko-KR" altLang="en-US" b="1" dirty="0">
                <a:solidFill>
                  <a:schemeClr val="accent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9369" y="4500570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>
                  <a:solidFill>
                    <a:schemeClr val="accent1"/>
                  </a:solidFill>
                </a:rPr>
                <a:t>a!=1</a:t>
              </a:r>
              <a:endParaRPr lang="ko-KR" altLang="en-US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13" name="직선 연결선 12"/>
            <p:cNvCxnSpPr/>
            <p:nvPr/>
          </p:nvCxnSpPr>
          <p:spPr>
            <a:xfrm rot="5400000">
              <a:off x="1406984" y="5143512"/>
              <a:ext cx="714380" cy="57150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연결선 13"/>
            <p:cNvCxnSpPr/>
            <p:nvPr/>
          </p:nvCxnSpPr>
          <p:spPr>
            <a:xfrm rot="16200000" flipH="1">
              <a:off x="1978488" y="5143512"/>
              <a:ext cx="714380" cy="57150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305195" y="5214950"/>
              <a:ext cx="7954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>
                  <a:solidFill>
                    <a:schemeClr val="accent1"/>
                  </a:solidFill>
                </a:rPr>
                <a:t>b==2</a:t>
              </a:r>
              <a:endParaRPr lang="ko-KR" altLang="en-US" b="1" dirty="0">
                <a:solidFill>
                  <a:schemeClr val="accent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28662" y="5214950"/>
              <a:ext cx="704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>
                  <a:solidFill>
                    <a:schemeClr val="accent1"/>
                  </a:solidFill>
                </a:rPr>
                <a:t>b!=2</a:t>
              </a:r>
              <a:endParaRPr lang="ko-KR" altLang="en-US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17" name="직선 연결선 16"/>
            <p:cNvCxnSpPr/>
            <p:nvPr/>
          </p:nvCxnSpPr>
          <p:spPr>
            <a:xfrm rot="5400000">
              <a:off x="1978488" y="5857892"/>
              <a:ext cx="714380" cy="57150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 rot="16200000" flipH="1">
              <a:off x="2549992" y="5857892"/>
              <a:ext cx="714380" cy="57150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905228" y="5922693"/>
              <a:ext cx="13728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 smtClean="0">
                  <a:solidFill>
                    <a:schemeClr val="accent1"/>
                  </a:solidFill>
                </a:rPr>
                <a:t>c==3*</a:t>
              </a:r>
              <a:r>
                <a:rPr lang="en-US" altLang="ko-KR" b="1" dirty="0" err="1" smtClean="0">
                  <a:solidFill>
                    <a:schemeClr val="accent1"/>
                  </a:solidFill>
                </a:rPr>
                <a:t>a+b</a:t>
              </a:r>
              <a:endParaRPr lang="ko-KR" altLang="en-US" b="1" dirty="0">
                <a:solidFill>
                  <a:schemeClr val="accent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33625" y="5929330"/>
              <a:ext cx="1213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>
                  <a:solidFill>
                    <a:schemeClr val="accent1"/>
                  </a:solidFill>
                </a:rPr>
                <a:t>c!=3*</a:t>
              </a:r>
              <a:r>
                <a:rPr lang="en-US" altLang="ko-KR" b="1" dirty="0" err="1" smtClean="0">
                  <a:solidFill>
                    <a:schemeClr val="accent1"/>
                  </a:solidFill>
                </a:rPr>
                <a:t>a+b</a:t>
              </a:r>
              <a:endParaRPr lang="ko-KR" altLang="en-US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1" name="그룹 20"/>
          <p:cNvGrpSpPr/>
          <p:nvPr/>
        </p:nvGrpSpPr>
        <p:grpSpPr>
          <a:xfrm>
            <a:off x="263318" y="3531796"/>
            <a:ext cx="939163" cy="1000132"/>
            <a:chOff x="285720" y="4357694"/>
            <a:chExt cx="939163" cy="1000132"/>
          </a:xfrm>
        </p:grpSpPr>
        <p:cxnSp>
          <p:nvCxnSpPr>
            <p:cNvPr id="22" name="직선 연결선 21"/>
            <p:cNvCxnSpPr/>
            <p:nvPr/>
          </p:nvCxnSpPr>
          <p:spPr>
            <a:xfrm rot="5400000">
              <a:off x="607191" y="4393413"/>
              <a:ext cx="642942" cy="571504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85720" y="4988494"/>
              <a:ext cx="939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>
                  <a:solidFill>
                    <a:srgbClr val="FF0000"/>
                  </a:solidFill>
                </a:rPr>
                <a:t>(0,0,0)</a:t>
              </a:r>
              <a:endParaRPr lang="ko-KR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4" name="그룹 23"/>
          <p:cNvGrpSpPr/>
          <p:nvPr/>
        </p:nvGrpSpPr>
        <p:grpSpPr>
          <a:xfrm>
            <a:off x="377166" y="3554807"/>
            <a:ext cx="1428760" cy="1726654"/>
            <a:chOff x="642910" y="4286256"/>
            <a:chExt cx="1428760" cy="1726654"/>
          </a:xfrm>
        </p:grpSpPr>
        <p:cxnSp>
          <p:nvCxnSpPr>
            <p:cNvPr id="25" name="직선 연결선 24"/>
            <p:cNvCxnSpPr/>
            <p:nvPr/>
          </p:nvCxnSpPr>
          <p:spPr>
            <a:xfrm rot="16200000" flipH="1">
              <a:off x="1428728" y="4357694"/>
              <a:ext cx="714380" cy="571504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 rot="5400000" flipH="1" flipV="1">
              <a:off x="1406311" y="5074692"/>
              <a:ext cx="704856" cy="581028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642910" y="5643578"/>
              <a:ext cx="9604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>
                  <a:solidFill>
                    <a:srgbClr val="FF0000"/>
                  </a:solidFill>
                </a:rPr>
                <a:t>(1,0,0)</a:t>
              </a:r>
              <a:endParaRPr lang="ko-KR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" name="그룹 27"/>
          <p:cNvGrpSpPr/>
          <p:nvPr/>
        </p:nvGrpSpPr>
        <p:grpSpPr>
          <a:xfrm>
            <a:off x="1120574" y="3531796"/>
            <a:ext cx="1428760" cy="2450557"/>
            <a:chOff x="4000496" y="3714753"/>
            <a:chExt cx="1428760" cy="2450557"/>
          </a:xfrm>
        </p:grpSpPr>
        <p:cxnSp>
          <p:nvCxnSpPr>
            <p:cNvPr id="29" name="직선 연결선 28"/>
            <p:cNvCxnSpPr/>
            <p:nvPr/>
          </p:nvCxnSpPr>
          <p:spPr>
            <a:xfrm rot="16200000" flipH="1">
              <a:off x="4786314" y="4510094"/>
              <a:ext cx="714380" cy="571504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29"/>
            <p:cNvCxnSpPr/>
            <p:nvPr/>
          </p:nvCxnSpPr>
          <p:spPr>
            <a:xfrm rot="5400000" flipH="1" flipV="1">
              <a:off x="4763897" y="5227092"/>
              <a:ext cx="704856" cy="581028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4000496" y="5795978"/>
              <a:ext cx="8572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>
                  <a:solidFill>
                    <a:srgbClr val="FF0000"/>
                  </a:solidFill>
                </a:rPr>
                <a:t>(1,2,0)</a:t>
              </a:r>
              <a:endParaRPr lang="ko-KR" alt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32" name="직선 연결선 31"/>
            <p:cNvCxnSpPr/>
            <p:nvPr/>
          </p:nvCxnSpPr>
          <p:spPr>
            <a:xfrm rot="16200000" flipH="1">
              <a:off x="4201428" y="3786191"/>
              <a:ext cx="714380" cy="571504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그룹 32"/>
          <p:cNvGrpSpPr/>
          <p:nvPr/>
        </p:nvGrpSpPr>
        <p:grpSpPr>
          <a:xfrm>
            <a:off x="1383909" y="3379372"/>
            <a:ext cx="2428892" cy="2652730"/>
            <a:chOff x="1428728" y="4205270"/>
            <a:chExt cx="2428892" cy="2652730"/>
          </a:xfrm>
        </p:grpSpPr>
        <p:cxnSp>
          <p:nvCxnSpPr>
            <p:cNvPr id="34" name="직선 연결선 33"/>
            <p:cNvCxnSpPr/>
            <p:nvPr/>
          </p:nvCxnSpPr>
          <p:spPr>
            <a:xfrm rot="16200000" flipH="1">
              <a:off x="1209652" y="4424346"/>
              <a:ext cx="2295540" cy="1857388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2928926" y="6488668"/>
              <a:ext cx="9286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>
                  <a:solidFill>
                    <a:srgbClr val="FF0000"/>
                  </a:solidFill>
                </a:rPr>
                <a:t>(1,2,5)</a:t>
              </a:r>
              <a:endParaRPr lang="ko-KR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36" name="AutoShape 29"/>
          <p:cNvSpPr>
            <a:spLocks noChangeArrowheads="1"/>
          </p:cNvSpPr>
          <p:nvPr/>
        </p:nvSpPr>
        <p:spPr bwMode="auto">
          <a:xfrm>
            <a:off x="6975920" y="5684109"/>
            <a:ext cx="1426096" cy="919068"/>
          </a:xfrm>
          <a:prstGeom prst="star16">
            <a:avLst>
              <a:gd name="adj" fmla="val 37500"/>
            </a:avLst>
          </a:prstGeom>
          <a:solidFill>
            <a:srgbClr val="FFCC99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</p:spPr>
        <p:txBody>
          <a:bodyPr wrap="none" lIns="0" anchor="ctr"/>
          <a:lstStyle/>
          <a:p>
            <a:r>
              <a:rPr lang="en-US" altLang="ko-KR" sz="2400" dirty="0" smtClean="0">
                <a:solidFill>
                  <a:srgbClr val="FF0000"/>
                </a:solidFill>
                <a:latin typeface="Calibri" pitchFamily="34" charset="0"/>
                <a:ea typeface="굴림" charset="-127"/>
                <a:cs typeface="Calibri" pitchFamily="34" charset="0"/>
              </a:rPr>
              <a:t>Error() </a:t>
            </a:r>
          </a:p>
          <a:p>
            <a:r>
              <a:rPr lang="en-US" altLang="ko-KR" sz="2400" dirty="0" smtClean="0">
                <a:solidFill>
                  <a:srgbClr val="FF0000"/>
                </a:solidFill>
                <a:latin typeface="Calibri" pitchFamily="34" charset="0"/>
                <a:ea typeface="굴림" charset="-127"/>
                <a:cs typeface="Calibri" pitchFamily="34" charset="0"/>
              </a:rPr>
              <a:t>reached</a:t>
            </a:r>
            <a:endParaRPr lang="en-US" altLang="ko-KR" sz="2400" dirty="0">
              <a:solidFill>
                <a:srgbClr val="FF0000"/>
              </a:solidFill>
              <a:latin typeface="Calibri" pitchFamily="34" charset="0"/>
              <a:ea typeface="굴림" charset="-127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29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dirty="0" smtClean="0">
                <a:ea typeface="굴림" pitchFamily="50" charset="-127"/>
              </a:rPr>
              <a:t>Background</a:t>
            </a:r>
            <a:br>
              <a:rPr lang="en-US" altLang="ko-KR" dirty="0" smtClean="0">
                <a:ea typeface="굴림" pitchFamily="50" charset="-127"/>
              </a:rPr>
            </a:br>
            <a:r>
              <a:rPr lang="en-US" altLang="ko-KR" sz="2000" dirty="0" smtClean="0">
                <a:ea typeface="굴림" pitchFamily="50" charset="-127"/>
              </a:rPr>
              <a:t>- </a:t>
            </a:r>
            <a:r>
              <a:rPr lang="ko-KR" altLang="en-US" sz="2000" dirty="0">
                <a:ea typeface="굴림" pitchFamily="50" charset="-127"/>
              </a:rPr>
              <a:t>동적 기호 실행 기반 자동화 된 </a:t>
            </a:r>
            <a:r>
              <a:rPr lang="ko-KR" altLang="en-US" sz="2000" dirty="0" err="1">
                <a:ea typeface="굴림" pitchFamily="50" charset="-127"/>
              </a:rPr>
              <a:t>테스크</a:t>
            </a:r>
            <a:r>
              <a:rPr lang="ko-KR" altLang="en-US" sz="2000" dirty="0">
                <a:ea typeface="굴림" pitchFamily="50" charset="-127"/>
              </a:rPr>
              <a:t> </a:t>
            </a:r>
            <a:r>
              <a:rPr lang="ko-KR" altLang="en-US" sz="2000" dirty="0" err="1">
                <a:ea typeface="굴림" pitchFamily="50" charset="-127"/>
              </a:rPr>
              <a:t>테스팅</a:t>
            </a:r>
            <a:r>
              <a:rPr lang="ko-KR" altLang="en-US" sz="2000" dirty="0">
                <a:ea typeface="굴림" pitchFamily="50" charset="-127"/>
              </a:rPr>
              <a:t> 기법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830B-433B-47C4-9723-41723E8ADDB0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719575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ko-KR" altLang="en-US" sz="2000" dirty="0"/>
              <a:t>효과적인 </a:t>
            </a:r>
            <a:r>
              <a:rPr lang="en-US" altLang="ko-KR" sz="2000" dirty="0" err="1" smtClean="0"/>
              <a:t>Concolic</a:t>
            </a:r>
            <a:r>
              <a:rPr lang="en-US" altLang="ko-KR" sz="2000" dirty="0" smtClean="0"/>
              <a:t> </a:t>
            </a:r>
            <a:r>
              <a:rPr lang="ko-KR" altLang="en-US" sz="2000" dirty="0" err="1"/>
              <a:t>테스팅을</a:t>
            </a:r>
            <a:r>
              <a:rPr lang="ko-KR" altLang="en-US" sz="2000" dirty="0"/>
              <a:t> 위한 자동 환경 구축 </a:t>
            </a:r>
            <a:r>
              <a:rPr lang="ko-KR" altLang="en-US" sz="2000" dirty="0" smtClean="0"/>
              <a:t>프레임워크</a:t>
            </a:r>
            <a:endParaRPr lang="en-US" altLang="ko-KR" sz="2000" dirty="0"/>
          </a:p>
          <a:p>
            <a:pPr lvl="1">
              <a:lnSpc>
                <a:spcPct val="90000"/>
              </a:lnSpc>
            </a:pPr>
            <a:r>
              <a:rPr lang="en-US" altLang="ko-KR" sz="1800" dirty="0"/>
              <a:t>Y. Kim et al., “Automated Unit Testing of Large Industrial Embedded Software using </a:t>
            </a:r>
            <a:r>
              <a:rPr lang="en-US" altLang="ko-KR" sz="1800" dirty="0" err="1"/>
              <a:t>Concolic</a:t>
            </a:r>
            <a:r>
              <a:rPr lang="en-US" altLang="ko-KR" sz="1800" dirty="0"/>
              <a:t> Testing,” </a:t>
            </a:r>
            <a:r>
              <a:rPr lang="en-US" altLang="ko-KR" sz="1800" i="1" dirty="0"/>
              <a:t>Proc. of ASE</a:t>
            </a:r>
            <a:r>
              <a:rPr lang="en-US" altLang="ko-KR" sz="1800" dirty="0"/>
              <a:t>, </a:t>
            </a:r>
            <a:r>
              <a:rPr lang="en-US" altLang="ko-KR" sz="1800" dirty="0" smtClean="0"/>
              <a:t>2013</a:t>
            </a:r>
          </a:p>
          <a:p>
            <a:pPr lvl="1">
              <a:lnSpc>
                <a:spcPct val="90000"/>
              </a:lnSpc>
            </a:pPr>
            <a:r>
              <a:rPr lang="en-US" altLang="ko-KR" sz="1800" dirty="0" err="1" smtClean="0"/>
              <a:t>Concolic</a:t>
            </a:r>
            <a:r>
              <a:rPr lang="en-US" altLang="ko-KR" sz="1800" dirty="0" smtClean="0"/>
              <a:t> </a:t>
            </a:r>
            <a:r>
              <a:rPr lang="ko-KR" altLang="en-US" sz="1800" dirty="0" err="1" smtClean="0"/>
              <a:t>테스팅을</a:t>
            </a:r>
            <a:r>
              <a:rPr lang="ko-KR" altLang="en-US" sz="1800" dirty="0" smtClean="0"/>
              <a:t> 위한 테스트 드라이버</a:t>
            </a:r>
            <a:r>
              <a:rPr lang="en-US" altLang="ko-KR" sz="1800" dirty="0" smtClean="0"/>
              <a:t>/</a:t>
            </a:r>
            <a:r>
              <a:rPr lang="ko-KR" altLang="en-US" sz="1800" dirty="0" err="1" smtClean="0"/>
              <a:t>스텁</a:t>
            </a:r>
            <a:r>
              <a:rPr lang="ko-KR" altLang="en-US" sz="1800" dirty="0" smtClean="0"/>
              <a:t> 및 </a:t>
            </a:r>
            <a:r>
              <a:rPr lang="ko-KR" altLang="en-US" sz="1800" dirty="0" err="1" smtClean="0"/>
              <a:t>심볼릭</a:t>
            </a:r>
            <a:r>
              <a:rPr lang="ko-KR" altLang="en-US" sz="1800" dirty="0" smtClean="0"/>
              <a:t> 선언 구문을 자동 </a:t>
            </a:r>
            <a:r>
              <a:rPr lang="en-US" altLang="ko-KR" sz="1800" dirty="0" smtClean="0"/>
              <a:t/>
            </a:r>
            <a:br>
              <a:rPr lang="en-US" altLang="ko-KR" sz="1800" dirty="0" smtClean="0"/>
            </a:br>
            <a:r>
              <a:rPr lang="ko-KR" altLang="en-US" sz="1800" dirty="0" smtClean="0"/>
              <a:t>생성하는 프레임워크</a:t>
            </a:r>
            <a:endParaRPr lang="en-US" altLang="ko-KR" sz="1800" dirty="0" smtClean="0"/>
          </a:p>
          <a:p>
            <a:pPr>
              <a:lnSpc>
                <a:spcPct val="90000"/>
              </a:lnSpc>
            </a:pPr>
            <a:r>
              <a:rPr lang="ko-KR" altLang="en-US" sz="2000" dirty="0" err="1" smtClean="0"/>
              <a:t>테스크</a:t>
            </a:r>
            <a:r>
              <a:rPr lang="ko-KR" altLang="en-US" sz="2000" dirty="0" smtClean="0"/>
              <a:t> </a:t>
            </a:r>
            <a:r>
              <a:rPr lang="ko-KR" altLang="en-US" sz="2000" dirty="0"/>
              <a:t>단위로 </a:t>
            </a:r>
            <a:r>
              <a:rPr lang="ko-KR" altLang="en-US" sz="2000" dirty="0" err="1"/>
              <a:t>테스팅</a:t>
            </a:r>
            <a:r>
              <a:rPr lang="ko-KR" altLang="en-US" sz="2000" dirty="0"/>
              <a:t> 수행</a:t>
            </a:r>
            <a:endParaRPr lang="en-US" altLang="ko-KR" sz="2000" dirty="0"/>
          </a:p>
          <a:p>
            <a:pPr lvl="1">
              <a:lnSpc>
                <a:spcPct val="90000"/>
              </a:lnSpc>
            </a:pPr>
            <a:r>
              <a:rPr lang="ko-KR" altLang="en-US" sz="1800" dirty="0" err="1" smtClean="0"/>
              <a:t>테스크</a:t>
            </a:r>
            <a:r>
              <a:rPr lang="en-US" altLang="ko-KR" sz="1800" dirty="0" smtClean="0"/>
              <a:t>: </a:t>
            </a:r>
            <a:r>
              <a:rPr lang="ko-KR" altLang="en-US" sz="1800" dirty="0"/>
              <a:t>한 </a:t>
            </a:r>
            <a:r>
              <a:rPr lang="en-US" altLang="ko-KR" sz="1800" dirty="0"/>
              <a:t>non-static </a:t>
            </a:r>
            <a:r>
              <a:rPr lang="ko-KR" altLang="en-US" sz="1800" dirty="0"/>
              <a:t>함수를 실행했을 때</a:t>
            </a:r>
            <a:r>
              <a:rPr lang="en-US" altLang="ko-KR" sz="1800" dirty="0"/>
              <a:t> </a:t>
            </a:r>
            <a:r>
              <a:rPr lang="ko-KR" altLang="en-US" sz="1800" dirty="0"/>
              <a:t>대상 파일 내에서 수행되는 </a:t>
            </a:r>
            <a:r>
              <a:rPr lang="ko-KR" altLang="en-US" sz="1800" dirty="0" smtClean="0"/>
              <a:t>작업</a:t>
            </a:r>
            <a:endParaRPr lang="en-US" altLang="ko-KR" sz="1800" dirty="0"/>
          </a:p>
          <a:p>
            <a:pPr lvl="1">
              <a:lnSpc>
                <a:spcPct val="90000"/>
              </a:lnSpc>
            </a:pPr>
            <a:r>
              <a:rPr lang="ko-KR" altLang="en-US" sz="1800" dirty="0"/>
              <a:t>인터페이스</a:t>
            </a:r>
            <a:r>
              <a:rPr lang="en-US" altLang="ko-KR" sz="1800" dirty="0"/>
              <a:t>: </a:t>
            </a:r>
            <a:r>
              <a:rPr lang="ko-KR" altLang="en-US" sz="1800" dirty="0" err="1"/>
              <a:t>테스크의</a:t>
            </a:r>
            <a:r>
              <a:rPr lang="ko-KR" altLang="en-US" sz="1800" dirty="0"/>
              <a:t> 진입 </a:t>
            </a:r>
            <a:r>
              <a:rPr lang="ko-KR" altLang="en-US" sz="1800" dirty="0" smtClean="0"/>
              <a:t>함수</a:t>
            </a:r>
            <a:endParaRPr lang="en-US" altLang="ko-KR" sz="1800" dirty="0"/>
          </a:p>
          <a:p>
            <a:pPr lvl="1">
              <a:lnSpc>
                <a:spcPct val="90000"/>
              </a:lnSpc>
            </a:pPr>
            <a:r>
              <a:rPr lang="ko-KR" altLang="en-US" sz="1800" dirty="0"/>
              <a:t>대상 파일에 포함 된 각 </a:t>
            </a:r>
            <a:r>
              <a:rPr lang="ko-KR" altLang="en-US" sz="1800" dirty="0" smtClean="0"/>
              <a:t>인터페이스</a:t>
            </a:r>
            <a:r>
              <a:rPr lang="en-US" altLang="ko-KR" sz="1800" dirty="0" smtClean="0"/>
              <a:t> </a:t>
            </a:r>
            <a:r>
              <a:rPr lang="ko-KR" altLang="en-US" sz="1800" dirty="0" smtClean="0"/>
              <a:t>실행 </a:t>
            </a:r>
            <a:r>
              <a:rPr lang="ko-KR" altLang="en-US" sz="1800" dirty="0"/>
              <a:t>후 </a:t>
            </a:r>
            <a:r>
              <a:rPr lang="ko-KR" altLang="en-US" sz="1800" dirty="0" smtClean="0"/>
              <a:t>대상 </a:t>
            </a:r>
            <a:r>
              <a:rPr lang="ko-KR" altLang="en-US" sz="1800" dirty="0"/>
              <a:t>파일의 커버리지 측정</a:t>
            </a:r>
          </a:p>
          <a:p>
            <a:pPr lvl="2">
              <a:lnSpc>
                <a:spcPct val="90000"/>
              </a:lnSpc>
            </a:pPr>
            <a:r>
              <a:rPr lang="ko-KR" altLang="en-US" sz="1800" dirty="0"/>
              <a:t>테스트 드라이버</a:t>
            </a:r>
          </a:p>
          <a:p>
            <a:pPr lvl="3">
              <a:lnSpc>
                <a:spcPct val="90000"/>
              </a:lnSpc>
            </a:pPr>
            <a:r>
              <a:rPr lang="ko-KR" altLang="en-US" sz="1800" dirty="0" err="1" smtClean="0"/>
              <a:t>테스크마다</a:t>
            </a:r>
            <a:r>
              <a:rPr lang="ko-KR" altLang="en-US" sz="1800" dirty="0" smtClean="0"/>
              <a:t> </a:t>
            </a:r>
            <a:r>
              <a:rPr lang="ko-KR" altLang="en-US" sz="1800" dirty="0"/>
              <a:t>인터페이스를 </a:t>
            </a:r>
            <a:r>
              <a:rPr lang="en-US" altLang="ko-KR" sz="1800" dirty="0" smtClean="0"/>
              <a:t/>
            </a:r>
            <a:br>
              <a:rPr lang="en-US" altLang="ko-KR" sz="1800" dirty="0" smtClean="0"/>
            </a:br>
            <a:r>
              <a:rPr lang="ko-KR" altLang="en-US" sz="1800" dirty="0" smtClean="0"/>
              <a:t>호출하는 테스트 </a:t>
            </a:r>
            <a:r>
              <a:rPr lang="en-US" altLang="ko-KR" sz="1800" dirty="0" smtClean="0"/>
              <a:t/>
            </a:r>
            <a:br>
              <a:rPr lang="en-US" altLang="ko-KR" sz="1800" dirty="0" smtClean="0"/>
            </a:br>
            <a:r>
              <a:rPr lang="ko-KR" altLang="en-US" sz="1800" dirty="0" smtClean="0"/>
              <a:t>드라이버 </a:t>
            </a:r>
            <a:r>
              <a:rPr lang="ko-KR" altLang="en-US" sz="1800" dirty="0"/>
              <a:t>존재</a:t>
            </a:r>
          </a:p>
          <a:p>
            <a:pPr lvl="2">
              <a:lnSpc>
                <a:spcPct val="90000"/>
              </a:lnSpc>
            </a:pPr>
            <a:r>
              <a:rPr lang="ko-KR" altLang="en-US" sz="1800" dirty="0" err="1"/>
              <a:t>스텁</a:t>
            </a:r>
            <a:endParaRPr lang="ko-KR" altLang="en-US" sz="1800" dirty="0"/>
          </a:p>
          <a:p>
            <a:pPr lvl="3">
              <a:lnSpc>
                <a:spcPct val="90000"/>
              </a:lnSpc>
            </a:pPr>
            <a:r>
              <a:rPr lang="ko-KR" altLang="en-US" sz="1800" dirty="0"/>
              <a:t>대상 파일 밖의 함수는 모두 </a:t>
            </a:r>
            <a:r>
              <a:rPr lang="en-US" altLang="ko-KR" sz="1800" dirty="0" smtClean="0"/>
              <a:t/>
            </a:r>
            <a:br>
              <a:rPr lang="en-US" altLang="ko-KR" sz="1800" dirty="0" smtClean="0"/>
            </a:br>
            <a:r>
              <a:rPr lang="ko-KR" altLang="en-US" sz="1800" dirty="0" err="1" smtClean="0"/>
              <a:t>스텁으로</a:t>
            </a:r>
            <a:r>
              <a:rPr lang="ko-KR" altLang="en-US" sz="1800" dirty="0" smtClean="0"/>
              <a:t> 대체</a:t>
            </a:r>
            <a:endParaRPr lang="ko-KR" altLang="en-US" sz="1800" dirty="0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9005" y="4376551"/>
            <a:ext cx="5114995" cy="236286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586502" y="6103448"/>
            <a:ext cx="2282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dirty="0" smtClean="0"/>
              <a:t>파일 </a:t>
            </a:r>
            <a:r>
              <a:rPr lang="en-US" altLang="ko-KR" sz="1600" dirty="0" err="1" smtClean="0"/>
              <a:t>a.c</a:t>
            </a:r>
            <a:r>
              <a:rPr lang="ko-KR" altLang="en-US" sz="1600" dirty="0" smtClean="0"/>
              <a:t>에 대한</a:t>
            </a:r>
            <a:r>
              <a:rPr lang="en-US" altLang="ko-KR" sz="1600" dirty="0" smtClean="0"/>
              <a:t> </a:t>
            </a:r>
            <a:endParaRPr lang="en-US" altLang="ko-KR" sz="1600" dirty="0"/>
          </a:p>
          <a:p>
            <a:pPr algn="ctr"/>
            <a:r>
              <a:rPr lang="ko-KR" altLang="en-US" sz="1600" dirty="0" err="1" smtClean="0"/>
              <a:t>테스팅</a:t>
            </a:r>
            <a:r>
              <a:rPr lang="ko-KR" altLang="en-US" sz="1600" dirty="0" smtClean="0"/>
              <a:t> 환경 구축</a:t>
            </a:r>
            <a:endParaRPr lang="ko-KR" altLang="en-US" sz="1600" dirty="0"/>
          </a:p>
        </p:txBody>
      </p:sp>
      <p:sp>
        <p:nvSpPr>
          <p:cNvPr id="14" name="자유형 13"/>
          <p:cNvSpPr/>
          <p:nvPr/>
        </p:nvSpPr>
        <p:spPr>
          <a:xfrm>
            <a:off x="5112951" y="4812162"/>
            <a:ext cx="753534" cy="1244600"/>
          </a:xfrm>
          <a:custGeom>
            <a:avLst/>
            <a:gdLst>
              <a:gd name="connsiteX0" fmla="*/ 110067 w 753534"/>
              <a:gd name="connsiteY0" fmla="*/ 38100 h 1244600"/>
              <a:gd name="connsiteX1" fmla="*/ 110067 w 753534"/>
              <a:gd name="connsiteY1" fmla="*/ 38100 h 1244600"/>
              <a:gd name="connsiteX2" fmla="*/ 76200 w 753534"/>
              <a:gd name="connsiteY2" fmla="*/ 50800 h 1244600"/>
              <a:gd name="connsiteX3" fmla="*/ 50800 w 753534"/>
              <a:gd name="connsiteY3" fmla="*/ 59267 h 1244600"/>
              <a:gd name="connsiteX4" fmla="*/ 33867 w 753534"/>
              <a:gd name="connsiteY4" fmla="*/ 80434 h 1244600"/>
              <a:gd name="connsiteX5" fmla="*/ 29634 w 753534"/>
              <a:gd name="connsiteY5" fmla="*/ 93134 h 1244600"/>
              <a:gd name="connsiteX6" fmla="*/ 12700 w 753534"/>
              <a:gd name="connsiteY6" fmla="*/ 118534 h 1244600"/>
              <a:gd name="connsiteX7" fmla="*/ 0 w 753534"/>
              <a:gd name="connsiteY7" fmla="*/ 190500 h 1244600"/>
              <a:gd name="connsiteX8" fmla="*/ 4234 w 753534"/>
              <a:gd name="connsiteY8" fmla="*/ 300567 h 1244600"/>
              <a:gd name="connsiteX9" fmla="*/ 16934 w 753534"/>
              <a:gd name="connsiteY9" fmla="*/ 342900 h 1244600"/>
              <a:gd name="connsiteX10" fmla="*/ 21167 w 753534"/>
              <a:gd name="connsiteY10" fmla="*/ 359834 h 1244600"/>
              <a:gd name="connsiteX11" fmla="*/ 25400 w 753534"/>
              <a:gd name="connsiteY11" fmla="*/ 372534 h 1244600"/>
              <a:gd name="connsiteX12" fmla="*/ 29634 w 753534"/>
              <a:gd name="connsiteY12" fmla="*/ 397934 h 1244600"/>
              <a:gd name="connsiteX13" fmla="*/ 33867 w 753534"/>
              <a:gd name="connsiteY13" fmla="*/ 410634 h 1244600"/>
              <a:gd name="connsiteX14" fmla="*/ 42334 w 753534"/>
              <a:gd name="connsiteY14" fmla="*/ 448734 h 1244600"/>
              <a:gd name="connsiteX15" fmla="*/ 33867 w 753534"/>
              <a:gd name="connsiteY15" fmla="*/ 601134 h 1244600"/>
              <a:gd name="connsiteX16" fmla="*/ 25400 w 753534"/>
              <a:gd name="connsiteY16" fmla="*/ 651934 h 1244600"/>
              <a:gd name="connsiteX17" fmla="*/ 21167 w 753534"/>
              <a:gd name="connsiteY17" fmla="*/ 677334 h 1244600"/>
              <a:gd name="connsiteX18" fmla="*/ 21167 w 753534"/>
              <a:gd name="connsiteY18" fmla="*/ 1007534 h 1244600"/>
              <a:gd name="connsiteX19" fmla="*/ 25400 w 753534"/>
              <a:gd name="connsiteY19" fmla="*/ 1032934 h 1244600"/>
              <a:gd name="connsiteX20" fmla="*/ 29634 w 753534"/>
              <a:gd name="connsiteY20" fmla="*/ 1155700 h 1244600"/>
              <a:gd name="connsiteX21" fmla="*/ 67734 w 753534"/>
              <a:gd name="connsiteY21" fmla="*/ 1189567 h 1244600"/>
              <a:gd name="connsiteX22" fmla="*/ 80434 w 753534"/>
              <a:gd name="connsiteY22" fmla="*/ 1202267 h 1244600"/>
              <a:gd name="connsiteX23" fmla="*/ 110067 w 753534"/>
              <a:gd name="connsiteY23" fmla="*/ 1210734 h 1244600"/>
              <a:gd name="connsiteX24" fmla="*/ 152400 w 753534"/>
              <a:gd name="connsiteY24" fmla="*/ 1223434 h 1244600"/>
              <a:gd name="connsiteX25" fmla="*/ 169334 w 753534"/>
              <a:gd name="connsiteY25" fmla="*/ 1227667 h 1244600"/>
              <a:gd name="connsiteX26" fmla="*/ 182034 w 753534"/>
              <a:gd name="connsiteY26" fmla="*/ 1231900 h 1244600"/>
              <a:gd name="connsiteX27" fmla="*/ 224367 w 753534"/>
              <a:gd name="connsiteY27" fmla="*/ 1236134 h 1244600"/>
              <a:gd name="connsiteX28" fmla="*/ 249767 w 753534"/>
              <a:gd name="connsiteY28" fmla="*/ 1240367 h 1244600"/>
              <a:gd name="connsiteX29" fmla="*/ 283634 w 753534"/>
              <a:gd name="connsiteY29" fmla="*/ 1244600 h 1244600"/>
              <a:gd name="connsiteX30" fmla="*/ 495300 w 753534"/>
              <a:gd name="connsiteY30" fmla="*/ 1240367 h 1244600"/>
              <a:gd name="connsiteX31" fmla="*/ 554567 w 753534"/>
              <a:gd name="connsiteY31" fmla="*/ 1236134 h 1244600"/>
              <a:gd name="connsiteX32" fmla="*/ 592667 w 753534"/>
              <a:gd name="connsiteY32" fmla="*/ 1223434 h 1244600"/>
              <a:gd name="connsiteX33" fmla="*/ 609600 w 753534"/>
              <a:gd name="connsiteY33" fmla="*/ 1219200 h 1244600"/>
              <a:gd name="connsiteX34" fmla="*/ 656167 w 753534"/>
              <a:gd name="connsiteY34" fmla="*/ 1193800 h 1244600"/>
              <a:gd name="connsiteX35" fmla="*/ 685800 w 753534"/>
              <a:gd name="connsiteY35" fmla="*/ 1176867 h 1244600"/>
              <a:gd name="connsiteX36" fmla="*/ 711200 w 753534"/>
              <a:gd name="connsiteY36" fmla="*/ 1138767 h 1244600"/>
              <a:gd name="connsiteX37" fmla="*/ 719667 w 753534"/>
              <a:gd name="connsiteY37" fmla="*/ 1126067 h 1244600"/>
              <a:gd name="connsiteX38" fmla="*/ 728134 w 753534"/>
              <a:gd name="connsiteY38" fmla="*/ 1113367 h 1244600"/>
              <a:gd name="connsiteX39" fmla="*/ 732367 w 753534"/>
              <a:gd name="connsiteY39" fmla="*/ 1096434 h 1244600"/>
              <a:gd name="connsiteX40" fmla="*/ 736600 w 753534"/>
              <a:gd name="connsiteY40" fmla="*/ 1083734 h 1244600"/>
              <a:gd name="connsiteX41" fmla="*/ 740834 w 753534"/>
              <a:gd name="connsiteY41" fmla="*/ 1062567 h 1244600"/>
              <a:gd name="connsiteX42" fmla="*/ 749300 w 753534"/>
              <a:gd name="connsiteY42" fmla="*/ 1024467 h 1244600"/>
              <a:gd name="connsiteX43" fmla="*/ 753534 w 753534"/>
              <a:gd name="connsiteY43" fmla="*/ 982134 h 1244600"/>
              <a:gd name="connsiteX44" fmla="*/ 745067 w 753534"/>
              <a:gd name="connsiteY44" fmla="*/ 889000 h 1244600"/>
              <a:gd name="connsiteX45" fmla="*/ 740834 w 753534"/>
              <a:gd name="connsiteY45" fmla="*/ 867834 h 1244600"/>
              <a:gd name="connsiteX46" fmla="*/ 732367 w 753534"/>
              <a:gd name="connsiteY46" fmla="*/ 842434 h 1244600"/>
              <a:gd name="connsiteX47" fmla="*/ 728134 w 753534"/>
              <a:gd name="connsiteY47" fmla="*/ 829734 h 1244600"/>
              <a:gd name="connsiteX48" fmla="*/ 719667 w 753534"/>
              <a:gd name="connsiteY48" fmla="*/ 817034 h 1244600"/>
              <a:gd name="connsiteX49" fmla="*/ 706967 w 753534"/>
              <a:gd name="connsiteY49" fmla="*/ 787400 h 1244600"/>
              <a:gd name="connsiteX50" fmla="*/ 694267 w 753534"/>
              <a:gd name="connsiteY50" fmla="*/ 770467 h 1244600"/>
              <a:gd name="connsiteX51" fmla="*/ 677334 w 753534"/>
              <a:gd name="connsiteY51" fmla="*/ 736600 h 1244600"/>
              <a:gd name="connsiteX52" fmla="*/ 668867 w 753534"/>
              <a:gd name="connsiteY52" fmla="*/ 719667 h 1244600"/>
              <a:gd name="connsiteX53" fmla="*/ 660400 w 753534"/>
              <a:gd name="connsiteY53" fmla="*/ 702734 h 1244600"/>
              <a:gd name="connsiteX54" fmla="*/ 639234 w 753534"/>
              <a:gd name="connsiteY54" fmla="*/ 656167 h 1244600"/>
              <a:gd name="connsiteX55" fmla="*/ 626534 w 753534"/>
              <a:gd name="connsiteY55" fmla="*/ 639234 h 1244600"/>
              <a:gd name="connsiteX56" fmla="*/ 613834 w 753534"/>
              <a:gd name="connsiteY56" fmla="*/ 630767 h 1244600"/>
              <a:gd name="connsiteX57" fmla="*/ 601134 w 753534"/>
              <a:gd name="connsiteY57" fmla="*/ 605367 h 1244600"/>
              <a:gd name="connsiteX58" fmla="*/ 588434 w 753534"/>
              <a:gd name="connsiteY58" fmla="*/ 596900 h 1244600"/>
              <a:gd name="connsiteX59" fmla="*/ 579967 w 753534"/>
              <a:gd name="connsiteY59" fmla="*/ 584200 h 1244600"/>
              <a:gd name="connsiteX60" fmla="*/ 575734 w 753534"/>
              <a:gd name="connsiteY60" fmla="*/ 571500 h 1244600"/>
              <a:gd name="connsiteX61" fmla="*/ 563034 w 753534"/>
              <a:gd name="connsiteY61" fmla="*/ 558800 h 1244600"/>
              <a:gd name="connsiteX62" fmla="*/ 554567 w 753534"/>
              <a:gd name="connsiteY62" fmla="*/ 546100 h 1244600"/>
              <a:gd name="connsiteX63" fmla="*/ 533400 w 753534"/>
              <a:gd name="connsiteY63" fmla="*/ 516467 h 1244600"/>
              <a:gd name="connsiteX64" fmla="*/ 524934 w 753534"/>
              <a:gd name="connsiteY64" fmla="*/ 499534 h 1244600"/>
              <a:gd name="connsiteX65" fmla="*/ 516467 w 753534"/>
              <a:gd name="connsiteY65" fmla="*/ 486834 h 1244600"/>
              <a:gd name="connsiteX66" fmla="*/ 508000 w 753534"/>
              <a:gd name="connsiteY66" fmla="*/ 469900 h 1244600"/>
              <a:gd name="connsiteX67" fmla="*/ 495300 w 753534"/>
              <a:gd name="connsiteY67" fmla="*/ 452967 h 1244600"/>
              <a:gd name="connsiteX68" fmla="*/ 491067 w 753534"/>
              <a:gd name="connsiteY68" fmla="*/ 436034 h 1244600"/>
              <a:gd name="connsiteX69" fmla="*/ 474134 w 753534"/>
              <a:gd name="connsiteY69" fmla="*/ 406400 h 1244600"/>
              <a:gd name="connsiteX70" fmla="*/ 465667 w 753534"/>
              <a:gd name="connsiteY70" fmla="*/ 389467 h 1244600"/>
              <a:gd name="connsiteX71" fmla="*/ 457200 w 753534"/>
              <a:gd name="connsiteY71" fmla="*/ 376767 h 1244600"/>
              <a:gd name="connsiteX72" fmla="*/ 444500 w 753534"/>
              <a:gd name="connsiteY72" fmla="*/ 347134 h 1244600"/>
              <a:gd name="connsiteX73" fmla="*/ 423334 w 753534"/>
              <a:gd name="connsiteY73" fmla="*/ 300567 h 1244600"/>
              <a:gd name="connsiteX74" fmla="*/ 410634 w 753534"/>
              <a:gd name="connsiteY74" fmla="*/ 266700 h 1244600"/>
              <a:gd name="connsiteX75" fmla="*/ 406400 w 753534"/>
              <a:gd name="connsiteY75" fmla="*/ 254000 h 1244600"/>
              <a:gd name="connsiteX76" fmla="*/ 389467 w 753534"/>
              <a:gd name="connsiteY76" fmla="*/ 220134 h 1244600"/>
              <a:gd name="connsiteX77" fmla="*/ 381000 w 753534"/>
              <a:gd name="connsiteY77" fmla="*/ 190500 h 1244600"/>
              <a:gd name="connsiteX78" fmla="*/ 372534 w 753534"/>
              <a:gd name="connsiteY78" fmla="*/ 160867 h 1244600"/>
              <a:gd name="connsiteX79" fmla="*/ 364067 w 753534"/>
              <a:gd name="connsiteY79" fmla="*/ 143934 h 1244600"/>
              <a:gd name="connsiteX80" fmla="*/ 359834 w 753534"/>
              <a:gd name="connsiteY80" fmla="*/ 127000 h 1244600"/>
              <a:gd name="connsiteX81" fmla="*/ 351367 w 753534"/>
              <a:gd name="connsiteY81" fmla="*/ 114300 h 1244600"/>
              <a:gd name="connsiteX82" fmla="*/ 342900 w 753534"/>
              <a:gd name="connsiteY82" fmla="*/ 80434 h 1244600"/>
              <a:gd name="connsiteX83" fmla="*/ 325967 w 753534"/>
              <a:gd name="connsiteY83" fmla="*/ 55034 h 1244600"/>
              <a:gd name="connsiteX84" fmla="*/ 317500 w 753534"/>
              <a:gd name="connsiteY84" fmla="*/ 42334 h 1244600"/>
              <a:gd name="connsiteX85" fmla="*/ 287867 w 753534"/>
              <a:gd name="connsiteY85" fmla="*/ 25400 h 1244600"/>
              <a:gd name="connsiteX86" fmla="*/ 245534 w 753534"/>
              <a:gd name="connsiteY86" fmla="*/ 8467 h 1244600"/>
              <a:gd name="connsiteX87" fmla="*/ 232834 w 753534"/>
              <a:gd name="connsiteY87" fmla="*/ 4234 h 1244600"/>
              <a:gd name="connsiteX88" fmla="*/ 220134 w 753534"/>
              <a:gd name="connsiteY88" fmla="*/ 0 h 1244600"/>
              <a:gd name="connsiteX89" fmla="*/ 148167 w 753534"/>
              <a:gd name="connsiteY89" fmla="*/ 4234 h 1244600"/>
              <a:gd name="connsiteX90" fmla="*/ 127000 w 753534"/>
              <a:gd name="connsiteY90" fmla="*/ 25400 h 1244600"/>
              <a:gd name="connsiteX91" fmla="*/ 114300 w 753534"/>
              <a:gd name="connsiteY91" fmla="*/ 33867 h 1244600"/>
              <a:gd name="connsiteX92" fmla="*/ 110067 w 753534"/>
              <a:gd name="connsiteY92" fmla="*/ 38100 h 124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753534" h="1244600">
                <a:moveTo>
                  <a:pt x="110067" y="38100"/>
                </a:moveTo>
                <a:lnTo>
                  <a:pt x="110067" y="38100"/>
                </a:lnTo>
                <a:lnTo>
                  <a:pt x="76200" y="50800"/>
                </a:lnTo>
                <a:cubicBezTo>
                  <a:pt x="67795" y="53802"/>
                  <a:pt x="50800" y="59267"/>
                  <a:pt x="50800" y="59267"/>
                </a:cubicBezTo>
                <a:cubicBezTo>
                  <a:pt x="40160" y="91189"/>
                  <a:pt x="55750" y="53079"/>
                  <a:pt x="33867" y="80434"/>
                </a:cubicBezTo>
                <a:cubicBezTo>
                  <a:pt x="31079" y="83919"/>
                  <a:pt x="31801" y="89233"/>
                  <a:pt x="29634" y="93134"/>
                </a:cubicBezTo>
                <a:cubicBezTo>
                  <a:pt x="24692" y="102029"/>
                  <a:pt x="12700" y="118534"/>
                  <a:pt x="12700" y="118534"/>
                </a:cubicBezTo>
                <a:cubicBezTo>
                  <a:pt x="-694" y="158720"/>
                  <a:pt x="5042" y="135046"/>
                  <a:pt x="0" y="190500"/>
                </a:cubicBezTo>
                <a:cubicBezTo>
                  <a:pt x="1411" y="227189"/>
                  <a:pt x="1792" y="263932"/>
                  <a:pt x="4234" y="300567"/>
                </a:cubicBezTo>
                <a:cubicBezTo>
                  <a:pt x="4845" y="309733"/>
                  <a:pt x="15503" y="337176"/>
                  <a:pt x="16934" y="342900"/>
                </a:cubicBezTo>
                <a:cubicBezTo>
                  <a:pt x="18345" y="348545"/>
                  <a:pt x="19569" y="354239"/>
                  <a:pt x="21167" y="359834"/>
                </a:cubicBezTo>
                <a:cubicBezTo>
                  <a:pt x="22393" y="364125"/>
                  <a:pt x="24432" y="368178"/>
                  <a:pt x="25400" y="372534"/>
                </a:cubicBezTo>
                <a:cubicBezTo>
                  <a:pt x="27262" y="380913"/>
                  <a:pt x="27772" y="389555"/>
                  <a:pt x="29634" y="397934"/>
                </a:cubicBezTo>
                <a:cubicBezTo>
                  <a:pt x="30602" y="402290"/>
                  <a:pt x="32641" y="406343"/>
                  <a:pt x="33867" y="410634"/>
                </a:cubicBezTo>
                <a:cubicBezTo>
                  <a:pt x="37851" y="424579"/>
                  <a:pt x="39425" y="434190"/>
                  <a:pt x="42334" y="448734"/>
                </a:cubicBezTo>
                <a:cubicBezTo>
                  <a:pt x="40148" y="507759"/>
                  <a:pt x="41465" y="547946"/>
                  <a:pt x="33867" y="601134"/>
                </a:cubicBezTo>
                <a:cubicBezTo>
                  <a:pt x="31439" y="618128"/>
                  <a:pt x="28222" y="635001"/>
                  <a:pt x="25400" y="651934"/>
                </a:cubicBezTo>
                <a:lnTo>
                  <a:pt x="21167" y="677334"/>
                </a:lnTo>
                <a:cubicBezTo>
                  <a:pt x="10450" y="816667"/>
                  <a:pt x="13904" y="749682"/>
                  <a:pt x="21167" y="1007534"/>
                </a:cubicBezTo>
                <a:cubicBezTo>
                  <a:pt x="21409" y="1016114"/>
                  <a:pt x="23989" y="1024467"/>
                  <a:pt x="25400" y="1032934"/>
                </a:cubicBezTo>
                <a:cubicBezTo>
                  <a:pt x="26811" y="1073856"/>
                  <a:pt x="21604" y="1115549"/>
                  <a:pt x="29634" y="1155700"/>
                </a:cubicBezTo>
                <a:cubicBezTo>
                  <a:pt x="32927" y="1172165"/>
                  <a:pt x="55994" y="1179783"/>
                  <a:pt x="67734" y="1189567"/>
                </a:cubicBezTo>
                <a:cubicBezTo>
                  <a:pt x="72333" y="1193400"/>
                  <a:pt x="75453" y="1198946"/>
                  <a:pt x="80434" y="1202267"/>
                </a:cubicBezTo>
                <a:cubicBezTo>
                  <a:pt x="84507" y="1204983"/>
                  <a:pt x="107249" y="1209795"/>
                  <a:pt x="110067" y="1210734"/>
                </a:cubicBezTo>
                <a:cubicBezTo>
                  <a:pt x="160652" y="1227596"/>
                  <a:pt x="102254" y="1212290"/>
                  <a:pt x="152400" y="1223434"/>
                </a:cubicBezTo>
                <a:cubicBezTo>
                  <a:pt x="158080" y="1224696"/>
                  <a:pt x="163739" y="1226069"/>
                  <a:pt x="169334" y="1227667"/>
                </a:cubicBezTo>
                <a:cubicBezTo>
                  <a:pt x="173625" y="1228893"/>
                  <a:pt x="177624" y="1231221"/>
                  <a:pt x="182034" y="1231900"/>
                </a:cubicBezTo>
                <a:cubicBezTo>
                  <a:pt x="196050" y="1234056"/>
                  <a:pt x="210295" y="1234375"/>
                  <a:pt x="224367" y="1236134"/>
                </a:cubicBezTo>
                <a:cubicBezTo>
                  <a:pt x="232884" y="1237199"/>
                  <a:pt x="241270" y="1239153"/>
                  <a:pt x="249767" y="1240367"/>
                </a:cubicBezTo>
                <a:cubicBezTo>
                  <a:pt x="261030" y="1241976"/>
                  <a:pt x="272345" y="1243189"/>
                  <a:pt x="283634" y="1244600"/>
                </a:cubicBezTo>
                <a:lnTo>
                  <a:pt x="495300" y="1240367"/>
                </a:lnTo>
                <a:cubicBezTo>
                  <a:pt x="515096" y="1239748"/>
                  <a:pt x="534980" y="1239072"/>
                  <a:pt x="554567" y="1236134"/>
                </a:cubicBezTo>
                <a:cubicBezTo>
                  <a:pt x="565126" y="1234550"/>
                  <a:pt x="581037" y="1226342"/>
                  <a:pt x="592667" y="1223434"/>
                </a:cubicBezTo>
                <a:cubicBezTo>
                  <a:pt x="598311" y="1222023"/>
                  <a:pt x="604229" y="1221438"/>
                  <a:pt x="609600" y="1219200"/>
                </a:cubicBezTo>
                <a:cubicBezTo>
                  <a:pt x="662768" y="1197046"/>
                  <a:pt x="627019" y="1210456"/>
                  <a:pt x="656167" y="1193800"/>
                </a:cubicBezTo>
                <a:cubicBezTo>
                  <a:pt x="693764" y="1172316"/>
                  <a:pt x="654858" y="1197496"/>
                  <a:pt x="685800" y="1176867"/>
                </a:cubicBezTo>
                <a:lnTo>
                  <a:pt x="711200" y="1138767"/>
                </a:lnTo>
                <a:lnTo>
                  <a:pt x="719667" y="1126067"/>
                </a:lnTo>
                <a:lnTo>
                  <a:pt x="728134" y="1113367"/>
                </a:lnTo>
                <a:cubicBezTo>
                  <a:pt x="729545" y="1107723"/>
                  <a:pt x="730769" y="1102028"/>
                  <a:pt x="732367" y="1096434"/>
                </a:cubicBezTo>
                <a:cubicBezTo>
                  <a:pt x="733593" y="1092143"/>
                  <a:pt x="735518" y="1088063"/>
                  <a:pt x="736600" y="1083734"/>
                </a:cubicBezTo>
                <a:cubicBezTo>
                  <a:pt x="738345" y="1076753"/>
                  <a:pt x="739273" y="1069591"/>
                  <a:pt x="740834" y="1062567"/>
                </a:cubicBezTo>
                <a:cubicBezTo>
                  <a:pt x="744188" y="1047477"/>
                  <a:pt x="747172" y="1040427"/>
                  <a:pt x="749300" y="1024467"/>
                </a:cubicBezTo>
                <a:cubicBezTo>
                  <a:pt x="751174" y="1010410"/>
                  <a:pt x="752123" y="996245"/>
                  <a:pt x="753534" y="982134"/>
                </a:cubicBezTo>
                <a:cubicBezTo>
                  <a:pt x="750346" y="934316"/>
                  <a:pt x="751496" y="927575"/>
                  <a:pt x="745067" y="889000"/>
                </a:cubicBezTo>
                <a:cubicBezTo>
                  <a:pt x="743884" y="881903"/>
                  <a:pt x="742727" y="874776"/>
                  <a:pt x="740834" y="867834"/>
                </a:cubicBezTo>
                <a:cubicBezTo>
                  <a:pt x="738486" y="859224"/>
                  <a:pt x="735189" y="850901"/>
                  <a:pt x="732367" y="842434"/>
                </a:cubicBezTo>
                <a:cubicBezTo>
                  <a:pt x="730956" y="838201"/>
                  <a:pt x="730609" y="833447"/>
                  <a:pt x="728134" y="829734"/>
                </a:cubicBezTo>
                <a:lnTo>
                  <a:pt x="719667" y="817034"/>
                </a:lnTo>
                <a:cubicBezTo>
                  <a:pt x="715552" y="804687"/>
                  <a:pt x="714441" y="799358"/>
                  <a:pt x="706967" y="787400"/>
                </a:cubicBezTo>
                <a:cubicBezTo>
                  <a:pt x="703228" y="781417"/>
                  <a:pt x="697822" y="776561"/>
                  <a:pt x="694267" y="770467"/>
                </a:cubicBezTo>
                <a:cubicBezTo>
                  <a:pt x="687907" y="759565"/>
                  <a:pt x="682978" y="747889"/>
                  <a:pt x="677334" y="736600"/>
                </a:cubicBezTo>
                <a:lnTo>
                  <a:pt x="668867" y="719667"/>
                </a:lnTo>
                <a:cubicBezTo>
                  <a:pt x="666045" y="714023"/>
                  <a:pt x="662395" y="708721"/>
                  <a:pt x="660400" y="702734"/>
                </a:cubicBezTo>
                <a:cubicBezTo>
                  <a:pt x="654853" y="686091"/>
                  <a:pt x="650591" y="671310"/>
                  <a:pt x="639234" y="656167"/>
                </a:cubicBezTo>
                <a:cubicBezTo>
                  <a:pt x="635001" y="650523"/>
                  <a:pt x="631523" y="644223"/>
                  <a:pt x="626534" y="639234"/>
                </a:cubicBezTo>
                <a:cubicBezTo>
                  <a:pt x="622936" y="635636"/>
                  <a:pt x="618067" y="633589"/>
                  <a:pt x="613834" y="630767"/>
                </a:cubicBezTo>
                <a:cubicBezTo>
                  <a:pt x="610391" y="620440"/>
                  <a:pt x="609339" y="613572"/>
                  <a:pt x="601134" y="605367"/>
                </a:cubicBezTo>
                <a:cubicBezTo>
                  <a:pt x="597536" y="601769"/>
                  <a:pt x="592667" y="599722"/>
                  <a:pt x="588434" y="596900"/>
                </a:cubicBezTo>
                <a:cubicBezTo>
                  <a:pt x="585612" y="592667"/>
                  <a:pt x="582242" y="588751"/>
                  <a:pt x="579967" y="584200"/>
                </a:cubicBezTo>
                <a:cubicBezTo>
                  <a:pt x="577971" y="580209"/>
                  <a:pt x="578209" y="575213"/>
                  <a:pt x="575734" y="571500"/>
                </a:cubicBezTo>
                <a:cubicBezTo>
                  <a:pt x="572413" y="566519"/>
                  <a:pt x="566867" y="563399"/>
                  <a:pt x="563034" y="558800"/>
                </a:cubicBezTo>
                <a:cubicBezTo>
                  <a:pt x="559777" y="554891"/>
                  <a:pt x="557524" y="550240"/>
                  <a:pt x="554567" y="546100"/>
                </a:cubicBezTo>
                <a:cubicBezTo>
                  <a:pt x="548080" y="537018"/>
                  <a:pt x="539099" y="526441"/>
                  <a:pt x="533400" y="516467"/>
                </a:cubicBezTo>
                <a:cubicBezTo>
                  <a:pt x="530269" y="510988"/>
                  <a:pt x="528065" y="505013"/>
                  <a:pt x="524934" y="499534"/>
                </a:cubicBezTo>
                <a:cubicBezTo>
                  <a:pt x="522410" y="495116"/>
                  <a:pt x="518991" y="491252"/>
                  <a:pt x="516467" y="486834"/>
                </a:cubicBezTo>
                <a:cubicBezTo>
                  <a:pt x="513336" y="481355"/>
                  <a:pt x="511345" y="475252"/>
                  <a:pt x="508000" y="469900"/>
                </a:cubicBezTo>
                <a:cubicBezTo>
                  <a:pt x="504261" y="463917"/>
                  <a:pt x="499533" y="458611"/>
                  <a:pt x="495300" y="452967"/>
                </a:cubicBezTo>
                <a:cubicBezTo>
                  <a:pt x="493889" y="447323"/>
                  <a:pt x="493110" y="441482"/>
                  <a:pt x="491067" y="436034"/>
                </a:cubicBezTo>
                <a:cubicBezTo>
                  <a:pt x="484091" y="417431"/>
                  <a:pt x="483064" y="422028"/>
                  <a:pt x="474134" y="406400"/>
                </a:cubicBezTo>
                <a:cubicBezTo>
                  <a:pt x="471003" y="400921"/>
                  <a:pt x="468798" y="394946"/>
                  <a:pt x="465667" y="389467"/>
                </a:cubicBezTo>
                <a:cubicBezTo>
                  <a:pt x="463143" y="385050"/>
                  <a:pt x="459724" y="381185"/>
                  <a:pt x="457200" y="376767"/>
                </a:cubicBezTo>
                <a:cubicBezTo>
                  <a:pt x="436899" y="341240"/>
                  <a:pt x="457688" y="376147"/>
                  <a:pt x="444500" y="347134"/>
                </a:cubicBezTo>
                <a:cubicBezTo>
                  <a:pt x="431600" y="318755"/>
                  <a:pt x="429426" y="321889"/>
                  <a:pt x="423334" y="300567"/>
                </a:cubicBezTo>
                <a:cubicBezTo>
                  <a:pt x="412186" y="261552"/>
                  <a:pt x="427540" y="306149"/>
                  <a:pt x="410634" y="266700"/>
                </a:cubicBezTo>
                <a:cubicBezTo>
                  <a:pt x="408876" y="262598"/>
                  <a:pt x="408247" y="258062"/>
                  <a:pt x="406400" y="254000"/>
                </a:cubicBezTo>
                <a:cubicBezTo>
                  <a:pt x="401177" y="242510"/>
                  <a:pt x="389467" y="220134"/>
                  <a:pt x="389467" y="220134"/>
                </a:cubicBezTo>
                <a:cubicBezTo>
                  <a:pt x="376238" y="167210"/>
                  <a:pt x="393144" y="233002"/>
                  <a:pt x="381000" y="190500"/>
                </a:cubicBezTo>
                <a:cubicBezTo>
                  <a:pt x="377931" y="179761"/>
                  <a:pt x="376884" y="171016"/>
                  <a:pt x="372534" y="160867"/>
                </a:cubicBezTo>
                <a:cubicBezTo>
                  <a:pt x="370048" y="155067"/>
                  <a:pt x="366889" y="149578"/>
                  <a:pt x="364067" y="143934"/>
                </a:cubicBezTo>
                <a:cubicBezTo>
                  <a:pt x="362656" y="138289"/>
                  <a:pt x="362126" y="132348"/>
                  <a:pt x="359834" y="127000"/>
                </a:cubicBezTo>
                <a:cubicBezTo>
                  <a:pt x="357830" y="122323"/>
                  <a:pt x="353154" y="119064"/>
                  <a:pt x="351367" y="114300"/>
                </a:cubicBezTo>
                <a:cubicBezTo>
                  <a:pt x="347032" y="102740"/>
                  <a:pt x="348930" y="91288"/>
                  <a:pt x="342900" y="80434"/>
                </a:cubicBezTo>
                <a:cubicBezTo>
                  <a:pt x="337958" y="71539"/>
                  <a:pt x="331611" y="63501"/>
                  <a:pt x="325967" y="55034"/>
                </a:cubicBezTo>
                <a:cubicBezTo>
                  <a:pt x="323145" y="50801"/>
                  <a:pt x="322051" y="44609"/>
                  <a:pt x="317500" y="42334"/>
                </a:cubicBezTo>
                <a:cubicBezTo>
                  <a:pt x="266306" y="16736"/>
                  <a:pt x="329771" y="49345"/>
                  <a:pt x="287867" y="25400"/>
                </a:cubicBezTo>
                <a:cubicBezTo>
                  <a:pt x="270430" y="15436"/>
                  <a:pt x="266344" y="15404"/>
                  <a:pt x="245534" y="8467"/>
                </a:cubicBezTo>
                <a:lnTo>
                  <a:pt x="232834" y="4234"/>
                </a:lnTo>
                <a:lnTo>
                  <a:pt x="220134" y="0"/>
                </a:lnTo>
                <a:cubicBezTo>
                  <a:pt x="196145" y="1411"/>
                  <a:pt x="171932" y="669"/>
                  <a:pt x="148167" y="4234"/>
                </a:cubicBezTo>
                <a:cubicBezTo>
                  <a:pt x="134886" y="6226"/>
                  <a:pt x="134637" y="17763"/>
                  <a:pt x="127000" y="25400"/>
                </a:cubicBezTo>
                <a:cubicBezTo>
                  <a:pt x="123402" y="28998"/>
                  <a:pt x="118370" y="30814"/>
                  <a:pt x="114300" y="33867"/>
                </a:cubicBezTo>
                <a:cubicBezTo>
                  <a:pt x="112704" y="35064"/>
                  <a:pt x="111478" y="36689"/>
                  <a:pt x="110067" y="38100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5112951" y="4496281"/>
            <a:ext cx="419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accent1">
                    <a:lumMod val="75000"/>
                  </a:schemeClr>
                </a:solidFill>
              </a:rPr>
              <a:t>t1</a:t>
            </a:r>
            <a:endParaRPr lang="ko-KR" alt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17225" y="5153114"/>
            <a:ext cx="419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accent1">
                    <a:lumMod val="75000"/>
                  </a:schemeClr>
                </a:solidFill>
              </a:rPr>
              <a:t>t2</a:t>
            </a:r>
            <a:endParaRPr lang="ko-KR" alt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타원 16"/>
          <p:cNvSpPr/>
          <p:nvPr/>
        </p:nvSpPr>
        <p:spPr>
          <a:xfrm>
            <a:off x="5749080" y="4919168"/>
            <a:ext cx="415925" cy="3206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675402" y="6634201"/>
            <a:ext cx="4412599" cy="228660"/>
          </a:xfrm>
        </p:spPr>
        <p:txBody>
          <a:bodyPr/>
          <a:lstStyle/>
          <a:p>
            <a:r>
              <a:rPr lang="en-US" altLang="ko-KR" dirty="0" smtClean="0"/>
              <a:t>Improving Applicability and User Interface of a </a:t>
            </a:r>
            <a:r>
              <a:rPr lang="en-US" altLang="ko-KR" dirty="0" err="1" smtClean="0"/>
              <a:t>concolic</a:t>
            </a:r>
            <a:r>
              <a:rPr lang="en-US" altLang="ko-KR" dirty="0" smtClean="0"/>
              <a:t> testing tool CROWN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9393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4800" y="1219200"/>
            <a:ext cx="9118372" cy="552933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ko-KR" altLang="en-US" dirty="0" smtClean="0"/>
              <a:t>테스트 드라이버는 </a:t>
            </a:r>
            <a:r>
              <a:rPr lang="ko-KR" altLang="en-US" dirty="0" err="1" smtClean="0"/>
              <a:t>심볼릭</a:t>
            </a:r>
            <a:r>
              <a:rPr lang="ko-KR" altLang="en-US" dirty="0" smtClean="0"/>
              <a:t> </a:t>
            </a:r>
            <a:r>
              <a:rPr lang="ko-KR" altLang="en-US" dirty="0"/>
              <a:t>선언 구문과 </a:t>
            </a:r>
            <a:r>
              <a:rPr lang="ko-KR" altLang="en-US" dirty="0" smtClean="0"/>
              <a:t>인터페이스 </a:t>
            </a:r>
            <a:r>
              <a:rPr lang="ko-KR" altLang="en-US" dirty="0"/>
              <a:t>호출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구문으로 </a:t>
            </a:r>
            <a:r>
              <a:rPr lang="ko-KR" altLang="en-US" dirty="0"/>
              <a:t>구성</a:t>
            </a:r>
            <a:endParaRPr lang="en-US" altLang="ko-KR" dirty="0"/>
          </a:p>
          <a:p>
            <a:pPr lvl="1">
              <a:lnSpc>
                <a:spcPct val="80000"/>
              </a:lnSpc>
            </a:pPr>
            <a:r>
              <a:rPr lang="ko-KR" altLang="en-US" dirty="0" err="1"/>
              <a:t>심볼릭</a:t>
            </a:r>
            <a:r>
              <a:rPr lang="ko-KR" altLang="en-US" dirty="0"/>
              <a:t> 선언 구문</a:t>
            </a:r>
            <a:endParaRPr lang="en-US" altLang="ko-KR" dirty="0"/>
          </a:p>
          <a:p>
            <a:pPr marL="1371600" lvl="2" indent="-457200">
              <a:lnSpc>
                <a:spcPct val="80000"/>
              </a:lnSpc>
              <a:buFont typeface="+mj-lt"/>
              <a:buAutoNum type="arabicPeriod"/>
            </a:pPr>
            <a:r>
              <a:rPr lang="ko-KR" altLang="en-US" dirty="0" smtClean="0"/>
              <a:t>인터페이스 </a:t>
            </a:r>
            <a:r>
              <a:rPr lang="ko-KR" altLang="en-US" dirty="0"/>
              <a:t>및 그 하위함수에서 사용하는 </a:t>
            </a:r>
            <a:r>
              <a:rPr lang="ko-KR" altLang="en-US" dirty="0" smtClean="0"/>
              <a:t>모든 </a:t>
            </a:r>
            <a:r>
              <a:rPr lang="ko-KR" altLang="en-US" dirty="0"/>
              <a:t>전역 변수를</a:t>
            </a:r>
            <a:r>
              <a:rPr lang="en-US" altLang="ko-KR" dirty="0"/>
              <a:t>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심볼릭</a:t>
            </a:r>
            <a:r>
              <a:rPr lang="ko-KR" altLang="en-US" dirty="0" smtClean="0"/>
              <a:t> </a:t>
            </a:r>
            <a:r>
              <a:rPr lang="ko-KR" altLang="en-US" dirty="0"/>
              <a:t>선언</a:t>
            </a:r>
            <a:endParaRPr lang="en-US" altLang="ko-KR" dirty="0"/>
          </a:p>
          <a:p>
            <a:pPr marL="1371600" lvl="2" indent="-457200">
              <a:lnSpc>
                <a:spcPct val="80000"/>
              </a:lnSpc>
              <a:buFont typeface="+mj-lt"/>
              <a:buAutoNum type="arabicPeriod"/>
            </a:pPr>
            <a:r>
              <a:rPr lang="ko-KR" altLang="en-US" dirty="0" smtClean="0"/>
              <a:t>인터페이스의 인자로 사용할 변수들을 </a:t>
            </a:r>
            <a:r>
              <a:rPr lang="ko-KR" altLang="en-US" dirty="0"/>
              <a:t>생성하고 </a:t>
            </a:r>
            <a:r>
              <a:rPr lang="ko-KR" altLang="en-US" dirty="0" err="1"/>
              <a:t>심볼릭</a:t>
            </a:r>
            <a:r>
              <a:rPr lang="ko-KR" altLang="en-US" dirty="0"/>
              <a:t> 선언</a:t>
            </a:r>
            <a:endParaRPr lang="en-US" altLang="ko-KR" dirty="0"/>
          </a:p>
          <a:p>
            <a:pPr lvl="1">
              <a:lnSpc>
                <a:spcPct val="80000"/>
              </a:lnSpc>
            </a:pPr>
            <a:r>
              <a:rPr lang="ko-KR" altLang="en-US" dirty="0" smtClean="0"/>
              <a:t>인터페이스 </a:t>
            </a:r>
            <a:r>
              <a:rPr lang="ko-KR" altLang="en-US" dirty="0"/>
              <a:t>호출 구문</a:t>
            </a:r>
            <a:endParaRPr lang="en-US" altLang="ko-KR" dirty="0"/>
          </a:p>
          <a:p>
            <a:pPr lvl="2">
              <a:lnSpc>
                <a:spcPct val="80000"/>
              </a:lnSpc>
            </a:pPr>
            <a:r>
              <a:rPr lang="ko-KR" altLang="en-US" dirty="0"/>
              <a:t> </a:t>
            </a:r>
            <a:r>
              <a:rPr lang="ko-KR" altLang="en-US" dirty="0" err="1"/>
              <a:t>심볼릭</a:t>
            </a:r>
            <a:r>
              <a:rPr lang="ko-KR" altLang="en-US" dirty="0"/>
              <a:t> 선언한 인자와 함께 </a:t>
            </a:r>
            <a:r>
              <a:rPr lang="ko-KR" altLang="en-US" dirty="0" smtClean="0"/>
              <a:t>인터페이스 호출</a:t>
            </a:r>
            <a:endParaRPr lang="en-US" altLang="ko-KR" dirty="0"/>
          </a:p>
          <a:p>
            <a:pPr>
              <a:lnSpc>
                <a:spcPct val="80000"/>
              </a:lnSpc>
            </a:pPr>
            <a:r>
              <a:rPr lang="ko-KR" altLang="en-US" dirty="0" err="1" smtClean="0"/>
              <a:t>스텁은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심볼릭</a:t>
            </a:r>
            <a:r>
              <a:rPr lang="ko-KR" altLang="en-US" dirty="0" smtClean="0"/>
              <a:t> 선언 구문과 변수를 반환하는 구문으로 구성</a:t>
            </a:r>
            <a:endParaRPr lang="en-US" altLang="ko-KR" dirty="0" smtClean="0"/>
          </a:p>
          <a:p>
            <a:pPr lvl="1">
              <a:lnSpc>
                <a:spcPct val="80000"/>
              </a:lnSpc>
            </a:pPr>
            <a:r>
              <a:rPr lang="ko-KR" altLang="en-US" dirty="0" err="1" smtClean="0"/>
              <a:t>심볼릭</a:t>
            </a:r>
            <a:r>
              <a:rPr lang="ko-KR" altLang="en-US" dirty="0" smtClean="0"/>
              <a:t> 선언 구문</a:t>
            </a:r>
            <a:endParaRPr lang="en-US" altLang="ko-KR" dirty="0" smtClean="0"/>
          </a:p>
          <a:p>
            <a:pPr lvl="2">
              <a:lnSpc>
                <a:spcPct val="80000"/>
              </a:lnSpc>
            </a:pPr>
            <a:r>
              <a:rPr lang="ko-KR" altLang="en-US" dirty="0" smtClean="0"/>
              <a:t>반환형</a:t>
            </a:r>
            <a:r>
              <a:rPr lang="en-US" altLang="ko-KR" dirty="0" smtClean="0"/>
              <a:t>(return type)</a:t>
            </a:r>
            <a:r>
              <a:rPr lang="ko-KR" altLang="en-US" dirty="0" smtClean="0"/>
              <a:t>과 일치하는 타입의 변수 선언 후 </a:t>
            </a:r>
            <a:r>
              <a:rPr lang="ko-KR" altLang="en-US" dirty="0" err="1" smtClean="0"/>
              <a:t>심볼릭</a:t>
            </a:r>
            <a:r>
              <a:rPr lang="ko-KR" altLang="en-US" dirty="0" smtClean="0"/>
              <a:t> 선언</a:t>
            </a:r>
            <a:endParaRPr lang="en-US" altLang="ko-KR" dirty="0" smtClean="0"/>
          </a:p>
          <a:p>
            <a:pPr lvl="1">
              <a:lnSpc>
                <a:spcPct val="80000"/>
              </a:lnSpc>
            </a:pPr>
            <a:r>
              <a:rPr lang="ko-KR" altLang="en-US" dirty="0" smtClean="0"/>
              <a:t>반환 구문</a:t>
            </a:r>
            <a:endParaRPr lang="en-US" altLang="ko-KR" dirty="0" smtClean="0"/>
          </a:p>
          <a:p>
            <a:pPr lvl="2">
              <a:lnSpc>
                <a:spcPct val="80000"/>
              </a:lnSpc>
            </a:pPr>
            <a:r>
              <a:rPr lang="ko-KR" altLang="en-US" dirty="0" err="1" smtClean="0"/>
              <a:t>심볼릭</a:t>
            </a:r>
            <a:r>
              <a:rPr lang="ko-KR" altLang="en-US" dirty="0" smtClean="0"/>
              <a:t> 선언한 변수를 반환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Test Driver/Stub Component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830B-433B-47C4-9723-41723E8ADDB0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8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675402" y="6634201"/>
            <a:ext cx="4412599" cy="228660"/>
          </a:xfrm>
        </p:spPr>
        <p:txBody>
          <a:bodyPr/>
          <a:lstStyle/>
          <a:p>
            <a:r>
              <a:rPr lang="en-US" altLang="ko-KR" dirty="0" smtClean="0"/>
              <a:t>Improving Applicability and User Interface of a </a:t>
            </a:r>
            <a:r>
              <a:rPr lang="en-US" altLang="ko-KR" dirty="0" err="1" smtClean="0"/>
              <a:t>concolic</a:t>
            </a:r>
            <a:r>
              <a:rPr lang="en-US" altLang="ko-KR" dirty="0" smtClean="0"/>
              <a:t> testing tool CROWN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7355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이온(회의실)">
  <a:themeElements>
    <a:clrScheme name="녹색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이온(회의실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이온(회의실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15210</TotalTime>
  <Words>5884</Words>
  <Application>Microsoft Office PowerPoint</Application>
  <PresentationFormat>화면 슬라이드 쇼(4:3)</PresentationFormat>
  <Paragraphs>1157</Paragraphs>
  <Slides>38</Slides>
  <Notes>24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38</vt:i4>
      </vt:variant>
    </vt:vector>
  </HeadingPairs>
  <TitlesOfParts>
    <vt:vector size="47" baseType="lpstr">
      <vt:lpstr>Arial Unicode MS</vt:lpstr>
      <vt:lpstr>굴림</vt:lpstr>
      <vt:lpstr>맑은 고딕</vt:lpstr>
      <vt:lpstr>Arial</vt:lpstr>
      <vt:lpstr>Calibri</vt:lpstr>
      <vt:lpstr>Century Gothic</vt:lpstr>
      <vt:lpstr>Courier New</vt:lpstr>
      <vt:lpstr>Wingdings 3</vt:lpstr>
      <vt:lpstr>이온(회의실)</vt:lpstr>
      <vt:lpstr>Concolic 테스팅 도구 CROWN을 사용한  테스트 커버리지 향상 기술 및 산업체 사례 연구  Test Coverage Improvement Using  Concolic Testing Tool CROWN in an Industrial Case Study</vt:lpstr>
      <vt:lpstr>Contents</vt:lpstr>
      <vt:lpstr>Motivation</vt:lpstr>
      <vt:lpstr>Challenges</vt:lpstr>
      <vt:lpstr>Thesis Statement</vt:lpstr>
      <vt:lpstr>Background - Concolic Approach</vt:lpstr>
      <vt:lpstr>Concolic Testing Example</vt:lpstr>
      <vt:lpstr>Background - 동적 기호 실행 기반 자동화 된 테스크 테스팅 기법</vt:lpstr>
      <vt:lpstr>Test Driver/Stub Component</vt:lpstr>
      <vt:lpstr>Test Driver/Stub Example</vt:lpstr>
      <vt:lpstr>Related Work - Case study using Concolic Testing</vt:lpstr>
      <vt:lpstr>Concolic Testing Tool CROWN</vt:lpstr>
      <vt:lpstr>Testing Result Reported by CREST</vt:lpstr>
      <vt:lpstr>Testing Result Reported by CROWN</vt:lpstr>
      <vt:lpstr>Testing Result Example</vt:lpstr>
      <vt:lpstr>Guideline to Improve Test Coverage</vt:lpstr>
      <vt:lpstr>Type1. 다양한 함수 호출 시퀀스를 만들지 못해서 실행되지 못한              분기 - 소개</vt:lpstr>
      <vt:lpstr>Type1. 다양한 함수 호출 시퀀스를 만들지 못해서 실행되지 못한              분기 – 분기 달성 방법</vt:lpstr>
      <vt:lpstr>Type2. Path explosion때문에 주어진 테스팅 시간 동안 실행되지              못한 분기</vt:lpstr>
      <vt:lpstr>Case study</vt:lpstr>
      <vt:lpstr>Target &amp; Experiment Environment</vt:lpstr>
      <vt:lpstr>Experiment Result</vt:lpstr>
      <vt:lpstr>Uncovered Branch Type</vt:lpstr>
      <vt:lpstr>Guideline Application Result</vt:lpstr>
      <vt:lpstr>Conclusion &amp; Future Work</vt:lpstr>
      <vt:lpstr>Backup Slide</vt:lpstr>
      <vt:lpstr>Type1. 다양한 함수 호출 시퀀스를 만들지 못해서 실행되지 못한              분기 - 소개</vt:lpstr>
      <vt:lpstr>Type1. 다양한 함수 호출 시퀀스를 만들지 못해서 실행되지 못한              분기 – 분기 달성 방법</vt:lpstr>
      <vt:lpstr>Type2. Path explosion때문에 주어진 테스팅 시간 동안 실행되지              못한 분기</vt:lpstr>
      <vt:lpstr>Type3. 대상 파일에 함수를 호출하는 구문이 없어서 실행되지              못한 분기</vt:lpstr>
      <vt:lpstr>Type4. Dead code라서 실행되지 못한 분기</vt:lpstr>
      <vt:lpstr>Type5. 부정확한 스텁 때문에 실행되지 못한 분기 - 소개</vt:lpstr>
      <vt:lpstr>Type5. 부정확한 스텁 때문에 실행되지 못한 분기 - 분기 달성 방법</vt:lpstr>
      <vt:lpstr>Type6. 테스트 드라이버에서 대상 함수를 호출하는 횟수가 적어서             실행되지 못한 분기 - 소개</vt:lpstr>
      <vt:lpstr>Type6. 테스트 드라이버에서 대상 함수를 호출하는 횟수가 적어서              실행되지 못한 분기 - 분기 달성 방법</vt:lpstr>
      <vt:lpstr>Symbolic Information - CREST에서의 심볼릭 정보 출력</vt:lpstr>
      <vt:lpstr>Symbolic Information - CROWN에서의 심볼릭 정보 출력</vt:lpstr>
      <vt:lpstr>Background - code-based vs binary-based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782</cp:revision>
  <dcterms:created xsi:type="dcterms:W3CDTF">2018-01-22T22:13:15Z</dcterms:created>
  <dcterms:modified xsi:type="dcterms:W3CDTF">2018-06-26T00:14:49Z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C:\Users\moonzoo\Downloads\KCSE2018(rev0).pptx</vt:lpwstr>
  </property>
</Properties>
</file>