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7" userDrawn="1">
          <p15:clr>
            <a:srgbClr val="A4A3A4"/>
          </p15:clr>
        </p15:guide>
        <p15:guide id="2" pos="95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5D6DA9"/>
    <a:srgbClr val="3B2743"/>
    <a:srgbClr val="2D4A50"/>
    <a:srgbClr val="4F5C75"/>
    <a:srgbClr val="B0A38A"/>
    <a:srgbClr val="3E4176"/>
    <a:srgbClr val="99A9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48" autoAdjust="0"/>
    <p:restoredTop sz="94660"/>
  </p:normalViewPr>
  <p:slideViewPr>
    <p:cSldViewPr snapToGrid="0" showGuides="1">
      <p:cViewPr>
        <p:scale>
          <a:sx n="59" d="100"/>
          <a:sy n="59" d="100"/>
        </p:scale>
        <p:origin x="-1014" y="-930"/>
      </p:cViewPr>
      <p:guideLst>
        <p:guide orient="horz" pos="13487"/>
        <p:guide pos="95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2400" dirty="0">
                <a:solidFill>
                  <a:schemeClr val="tx1"/>
                </a:solidFill>
              </a:rPr>
              <a:t>같은 </a:t>
            </a:r>
            <a:r>
              <a:rPr lang="en-US" altLang="ko-KR" sz="2400" dirty="0">
                <a:solidFill>
                  <a:schemeClr val="tx1"/>
                </a:solidFill>
              </a:rPr>
              <a:t>TC</a:t>
            </a:r>
            <a:r>
              <a:rPr lang="ko-KR" altLang="en-US" sz="2400" dirty="0">
                <a:solidFill>
                  <a:schemeClr val="tx1"/>
                </a:solidFill>
              </a:rPr>
              <a:t> 수일 때</a:t>
            </a:r>
            <a:endParaRPr lang="en-US" sz="24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AF-4515-A6B0-B7548755DF94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AF-4515-A6B0-B7548755DF94}"/>
              </c:ext>
            </c:extLst>
          </c:dPt>
          <c:cat>
            <c:strRef>
              <c:f>Sheet1!$A$2:$A$3</c:f>
              <c:strCache>
                <c:ptCount val="2"/>
                <c:pt idx="0">
                  <c:v>Random</c:v>
                </c:pt>
                <c:pt idx="1">
                  <c:v>Concolic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47.3</c:v>
                </c:pt>
                <c:pt idx="1">
                  <c:v>81.5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AF-4515-A6B0-B7548755D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998287"/>
        <c:axId val="383139903"/>
      </c:barChart>
      <c:catAx>
        <c:axId val="37899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83139903"/>
        <c:crosses val="autoZero"/>
        <c:auto val="1"/>
        <c:lblAlgn val="ctr"/>
        <c:lblOffset val="100"/>
        <c:noMultiLvlLbl val="0"/>
      </c:catAx>
      <c:valAx>
        <c:axId val="38313990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78998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2400" dirty="0">
                <a:solidFill>
                  <a:schemeClr val="tx1"/>
                </a:solidFill>
              </a:rPr>
              <a:t>같은 </a:t>
            </a:r>
            <a:r>
              <a:rPr lang="ko-KR" altLang="en-US" sz="2400" dirty="0" err="1">
                <a:solidFill>
                  <a:schemeClr val="tx1"/>
                </a:solidFill>
              </a:rPr>
              <a:t>테스팅</a:t>
            </a:r>
            <a:r>
              <a:rPr lang="ko-KR" altLang="en-US" sz="2400" dirty="0">
                <a:solidFill>
                  <a:schemeClr val="tx1"/>
                </a:solidFill>
              </a:rPr>
              <a:t> 시간일 때</a:t>
            </a:r>
            <a:endParaRPr lang="en-US" sz="240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D60-4784-81CE-DDD6A98B523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D60-4784-81CE-DDD6A98B5233}"/>
              </c:ext>
            </c:extLst>
          </c:dPt>
          <c:cat>
            <c:strRef>
              <c:f>Sheet1!$A$2:$A$3</c:f>
              <c:strCache>
                <c:ptCount val="2"/>
                <c:pt idx="0">
                  <c:v>Random</c:v>
                </c:pt>
                <c:pt idx="1">
                  <c:v>Concolic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50.9</c:v>
                </c:pt>
                <c:pt idx="1">
                  <c:v>81.5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D60-4784-81CE-DDD6A98B5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8998287"/>
        <c:axId val="383139903"/>
      </c:barChart>
      <c:catAx>
        <c:axId val="37899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83139903"/>
        <c:crosses val="autoZero"/>
        <c:auto val="1"/>
        <c:lblAlgn val="ctr"/>
        <c:lblOffset val="100"/>
        <c:noMultiLvlLbl val="0"/>
      </c:catAx>
      <c:valAx>
        <c:axId val="383139903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789982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94291-77C3-4143-9426-31F58FE3294E}" type="datetimeFigureOut">
              <a:rPr lang="ko-KR" altLang="en-US" smtClean="0"/>
              <a:t>2019-01-23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A0953-6FA3-4D18-8B33-C551D694CC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874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83728" rtl="0" eaLnBrk="1" latinLnBrk="1" hangingPunct="1">
      <a:defRPr sz="1160" kern="1200">
        <a:solidFill>
          <a:schemeClr val="tx1"/>
        </a:solidFill>
        <a:latin typeface="+mn-lt"/>
        <a:ea typeface="+mn-ea"/>
        <a:cs typeface="+mn-cs"/>
      </a:defRPr>
    </a:lvl1pPr>
    <a:lvl2pPr marL="441864" algn="l" defTabSz="883728" rtl="0" eaLnBrk="1" latinLnBrk="1" hangingPunct="1">
      <a:defRPr sz="1160" kern="1200">
        <a:solidFill>
          <a:schemeClr val="tx1"/>
        </a:solidFill>
        <a:latin typeface="+mn-lt"/>
        <a:ea typeface="+mn-ea"/>
        <a:cs typeface="+mn-cs"/>
      </a:defRPr>
    </a:lvl2pPr>
    <a:lvl3pPr marL="883728" algn="l" defTabSz="883728" rtl="0" eaLnBrk="1" latinLnBrk="1" hangingPunct="1">
      <a:defRPr sz="1160" kern="1200">
        <a:solidFill>
          <a:schemeClr val="tx1"/>
        </a:solidFill>
        <a:latin typeface="+mn-lt"/>
        <a:ea typeface="+mn-ea"/>
        <a:cs typeface="+mn-cs"/>
      </a:defRPr>
    </a:lvl3pPr>
    <a:lvl4pPr marL="1325591" algn="l" defTabSz="883728" rtl="0" eaLnBrk="1" latinLnBrk="1" hangingPunct="1">
      <a:defRPr sz="1160" kern="1200">
        <a:solidFill>
          <a:schemeClr val="tx1"/>
        </a:solidFill>
        <a:latin typeface="+mn-lt"/>
        <a:ea typeface="+mn-ea"/>
        <a:cs typeface="+mn-cs"/>
      </a:defRPr>
    </a:lvl4pPr>
    <a:lvl5pPr marL="1767454" algn="l" defTabSz="883728" rtl="0" eaLnBrk="1" latinLnBrk="1" hangingPunct="1">
      <a:defRPr sz="1160" kern="1200">
        <a:solidFill>
          <a:schemeClr val="tx1"/>
        </a:solidFill>
        <a:latin typeface="+mn-lt"/>
        <a:ea typeface="+mn-ea"/>
        <a:cs typeface="+mn-cs"/>
      </a:defRPr>
    </a:lvl5pPr>
    <a:lvl6pPr marL="2209319" algn="l" defTabSz="883728" rtl="0" eaLnBrk="1" latinLnBrk="1" hangingPunct="1">
      <a:defRPr sz="1160" kern="1200">
        <a:solidFill>
          <a:schemeClr val="tx1"/>
        </a:solidFill>
        <a:latin typeface="+mn-lt"/>
        <a:ea typeface="+mn-ea"/>
        <a:cs typeface="+mn-cs"/>
      </a:defRPr>
    </a:lvl6pPr>
    <a:lvl7pPr marL="2651182" algn="l" defTabSz="883728" rtl="0" eaLnBrk="1" latinLnBrk="1" hangingPunct="1">
      <a:defRPr sz="1160" kern="1200">
        <a:solidFill>
          <a:schemeClr val="tx1"/>
        </a:solidFill>
        <a:latin typeface="+mn-lt"/>
        <a:ea typeface="+mn-ea"/>
        <a:cs typeface="+mn-cs"/>
      </a:defRPr>
    </a:lvl7pPr>
    <a:lvl8pPr marL="3093047" algn="l" defTabSz="883728" rtl="0" eaLnBrk="1" latinLnBrk="1" hangingPunct="1">
      <a:defRPr sz="1160" kern="1200">
        <a:solidFill>
          <a:schemeClr val="tx1"/>
        </a:solidFill>
        <a:latin typeface="+mn-lt"/>
        <a:ea typeface="+mn-ea"/>
        <a:cs typeface="+mn-cs"/>
      </a:defRPr>
    </a:lvl8pPr>
    <a:lvl9pPr marL="3534909" algn="l" defTabSz="883728" rtl="0" eaLnBrk="1" latinLnBrk="1" hangingPunct="1">
      <a:defRPr sz="11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18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4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19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" y="1"/>
            <a:ext cx="30270392" cy="42803763"/>
          </a:xfrm>
          <a:prstGeom prst="rect">
            <a:avLst/>
          </a:prstGeom>
        </p:spPr>
      </p:pic>
      <p:sp>
        <p:nvSpPr>
          <p:cNvPr id="13" name="직사각형 12"/>
          <p:cNvSpPr/>
          <p:nvPr userDrawn="1"/>
        </p:nvSpPr>
        <p:spPr>
          <a:xfrm>
            <a:off x="1" y="0"/>
            <a:ext cx="30275213" cy="15615170"/>
          </a:xfrm>
          <a:prstGeom prst="rect">
            <a:avLst/>
          </a:prstGeom>
          <a:gradFill>
            <a:gsLst>
              <a:gs pos="0">
                <a:srgbClr val="002060">
                  <a:alpha val="45000"/>
                </a:srgbClr>
              </a:gs>
              <a:gs pos="100000">
                <a:srgbClr val="00206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740"/>
          </a:p>
        </p:txBody>
      </p:sp>
      <p:grpSp>
        <p:nvGrpSpPr>
          <p:cNvPr id="12" name="그룹 11"/>
          <p:cNvGrpSpPr/>
          <p:nvPr userDrawn="1"/>
        </p:nvGrpSpPr>
        <p:grpSpPr>
          <a:xfrm>
            <a:off x="703667" y="5062939"/>
            <a:ext cx="28900602" cy="36888722"/>
            <a:chOff x="753035" y="5109882"/>
            <a:chExt cx="30928236" cy="40392735"/>
          </a:xfrm>
        </p:grpSpPr>
        <p:sp>
          <p:nvSpPr>
            <p:cNvPr id="8" name="모서리가 둥근 직사각형 7"/>
            <p:cNvSpPr/>
            <p:nvPr userDrawn="1"/>
          </p:nvSpPr>
          <p:spPr>
            <a:xfrm>
              <a:off x="753035" y="1532741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7" name="모서리가 둥근 직사각형 6"/>
            <p:cNvSpPr/>
            <p:nvPr userDrawn="1"/>
          </p:nvSpPr>
          <p:spPr>
            <a:xfrm>
              <a:off x="753035" y="5109882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9" name="모서리가 둥근 직사각형 8"/>
            <p:cNvSpPr/>
            <p:nvPr userDrawn="1"/>
          </p:nvSpPr>
          <p:spPr>
            <a:xfrm>
              <a:off x="753035" y="25544953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1" name="모서리가 둥근 직사각형 10"/>
            <p:cNvSpPr/>
            <p:nvPr userDrawn="1"/>
          </p:nvSpPr>
          <p:spPr>
            <a:xfrm>
              <a:off x="753035" y="3576248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6089" y="1569160"/>
            <a:ext cx="19283036" cy="30577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480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grpSp>
        <p:nvGrpSpPr>
          <p:cNvPr id="20" name="그룹 19"/>
          <p:cNvGrpSpPr/>
          <p:nvPr userDrawn="1"/>
        </p:nvGrpSpPr>
        <p:grpSpPr>
          <a:xfrm>
            <a:off x="703666" y="5382706"/>
            <a:ext cx="14374909" cy="29098275"/>
            <a:chOff x="753035" y="5432613"/>
            <a:chExt cx="15383436" cy="29368073"/>
          </a:xfrm>
        </p:grpSpPr>
        <p:sp>
          <p:nvSpPr>
            <p:cNvPr id="15" name="직사각형 14"/>
            <p:cNvSpPr/>
            <p:nvPr userDrawn="1"/>
          </p:nvSpPr>
          <p:spPr>
            <a:xfrm>
              <a:off x="753035" y="5432613"/>
              <a:ext cx="15383436" cy="107576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753035" y="14899039"/>
              <a:ext cx="15383436" cy="107576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753035" y="24258496"/>
              <a:ext cx="15383436" cy="107576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753035" y="33724922"/>
              <a:ext cx="15383436" cy="107576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pic>
        <p:nvPicPr>
          <p:cNvPr id="21" name="그림 2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3668" y="42153231"/>
            <a:ext cx="2301525" cy="15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25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" y="1"/>
            <a:ext cx="30270392" cy="42803763"/>
          </a:xfrm>
          <a:prstGeom prst="rect">
            <a:avLst/>
          </a:prstGeom>
        </p:spPr>
      </p:pic>
      <p:sp>
        <p:nvSpPr>
          <p:cNvPr id="13" name="직사각형 12"/>
          <p:cNvSpPr/>
          <p:nvPr userDrawn="1"/>
        </p:nvSpPr>
        <p:spPr>
          <a:xfrm>
            <a:off x="1" y="0"/>
            <a:ext cx="30275213" cy="15615170"/>
          </a:xfrm>
          <a:prstGeom prst="rect">
            <a:avLst/>
          </a:prstGeom>
          <a:gradFill>
            <a:gsLst>
              <a:gs pos="0">
                <a:srgbClr val="002060">
                  <a:alpha val="45000"/>
                </a:srgbClr>
              </a:gs>
              <a:gs pos="100000">
                <a:srgbClr val="00206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740"/>
          </a:p>
        </p:txBody>
      </p:sp>
      <p:grpSp>
        <p:nvGrpSpPr>
          <p:cNvPr id="12" name="그룹 11"/>
          <p:cNvGrpSpPr/>
          <p:nvPr userDrawn="1"/>
        </p:nvGrpSpPr>
        <p:grpSpPr>
          <a:xfrm>
            <a:off x="703667" y="5062939"/>
            <a:ext cx="28900602" cy="36888722"/>
            <a:chOff x="753035" y="5109882"/>
            <a:chExt cx="30928236" cy="40392735"/>
          </a:xfrm>
        </p:grpSpPr>
        <p:sp>
          <p:nvSpPr>
            <p:cNvPr id="8" name="모서리가 둥근 직사각형 7"/>
            <p:cNvSpPr/>
            <p:nvPr userDrawn="1"/>
          </p:nvSpPr>
          <p:spPr>
            <a:xfrm>
              <a:off x="753035" y="1532741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7" name="모서리가 둥근 직사각형 6"/>
            <p:cNvSpPr/>
            <p:nvPr userDrawn="1"/>
          </p:nvSpPr>
          <p:spPr>
            <a:xfrm>
              <a:off x="753035" y="5109882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9" name="모서리가 둥근 직사각형 8"/>
            <p:cNvSpPr/>
            <p:nvPr userDrawn="1"/>
          </p:nvSpPr>
          <p:spPr>
            <a:xfrm>
              <a:off x="753035" y="25544953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1" name="모서리가 둥근 직사각형 10"/>
            <p:cNvSpPr/>
            <p:nvPr userDrawn="1"/>
          </p:nvSpPr>
          <p:spPr>
            <a:xfrm>
              <a:off x="753035" y="3576248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6089" y="1569160"/>
            <a:ext cx="19283036" cy="30577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480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03666" y="5382706"/>
            <a:ext cx="14374909" cy="29098275"/>
            <a:chOff x="753035" y="5432613"/>
            <a:chExt cx="15383436" cy="29368073"/>
          </a:xfrm>
          <a:solidFill>
            <a:srgbClr val="3B2743"/>
          </a:solidFill>
        </p:grpSpPr>
        <p:sp>
          <p:nvSpPr>
            <p:cNvPr id="15" name="직사각형 14"/>
            <p:cNvSpPr/>
            <p:nvPr userDrawn="1"/>
          </p:nvSpPr>
          <p:spPr>
            <a:xfrm>
              <a:off x="753035" y="5432613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753035" y="14899039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753035" y="24258496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753035" y="33724922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3668" y="42153231"/>
            <a:ext cx="2301525" cy="15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8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" y="1"/>
            <a:ext cx="30270392" cy="42803763"/>
          </a:xfrm>
          <a:prstGeom prst="rect">
            <a:avLst/>
          </a:prstGeom>
        </p:spPr>
      </p:pic>
      <p:sp>
        <p:nvSpPr>
          <p:cNvPr id="13" name="직사각형 12"/>
          <p:cNvSpPr/>
          <p:nvPr userDrawn="1"/>
        </p:nvSpPr>
        <p:spPr>
          <a:xfrm>
            <a:off x="1" y="0"/>
            <a:ext cx="30275213" cy="15615170"/>
          </a:xfrm>
          <a:prstGeom prst="rect">
            <a:avLst/>
          </a:prstGeom>
          <a:gradFill>
            <a:gsLst>
              <a:gs pos="0">
                <a:srgbClr val="002060">
                  <a:alpha val="45000"/>
                </a:srgbClr>
              </a:gs>
              <a:gs pos="100000">
                <a:srgbClr val="00206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740"/>
          </a:p>
        </p:txBody>
      </p:sp>
      <p:grpSp>
        <p:nvGrpSpPr>
          <p:cNvPr id="12" name="그룹 11"/>
          <p:cNvGrpSpPr/>
          <p:nvPr userDrawn="1"/>
        </p:nvGrpSpPr>
        <p:grpSpPr>
          <a:xfrm>
            <a:off x="703667" y="5062939"/>
            <a:ext cx="28900602" cy="36888722"/>
            <a:chOff x="753035" y="5109882"/>
            <a:chExt cx="30928236" cy="40392735"/>
          </a:xfrm>
        </p:grpSpPr>
        <p:sp>
          <p:nvSpPr>
            <p:cNvPr id="8" name="모서리가 둥근 직사각형 7"/>
            <p:cNvSpPr/>
            <p:nvPr userDrawn="1"/>
          </p:nvSpPr>
          <p:spPr>
            <a:xfrm>
              <a:off x="753035" y="1532741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7" name="모서리가 둥근 직사각형 6"/>
            <p:cNvSpPr/>
            <p:nvPr userDrawn="1"/>
          </p:nvSpPr>
          <p:spPr>
            <a:xfrm>
              <a:off x="753035" y="5109882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9" name="모서리가 둥근 직사각형 8"/>
            <p:cNvSpPr/>
            <p:nvPr userDrawn="1"/>
          </p:nvSpPr>
          <p:spPr>
            <a:xfrm>
              <a:off x="753035" y="25544953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1" name="모서리가 둥근 직사각형 10"/>
            <p:cNvSpPr/>
            <p:nvPr userDrawn="1"/>
          </p:nvSpPr>
          <p:spPr>
            <a:xfrm>
              <a:off x="753035" y="3576248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6089" y="1569160"/>
            <a:ext cx="19283036" cy="30577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480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03666" y="5382706"/>
            <a:ext cx="14374909" cy="29098275"/>
            <a:chOff x="753035" y="5432613"/>
            <a:chExt cx="15383436" cy="29368073"/>
          </a:xfrm>
          <a:solidFill>
            <a:srgbClr val="2D4A50"/>
          </a:solidFill>
        </p:grpSpPr>
        <p:sp>
          <p:nvSpPr>
            <p:cNvPr id="15" name="직사각형 14"/>
            <p:cNvSpPr/>
            <p:nvPr userDrawn="1"/>
          </p:nvSpPr>
          <p:spPr>
            <a:xfrm>
              <a:off x="753035" y="5432613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753035" y="14899039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753035" y="24258496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753035" y="33724922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3668" y="42153231"/>
            <a:ext cx="2301525" cy="15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79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1">
                <a:lumMod val="85000"/>
                <a:lumOff val="1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" y="1"/>
            <a:ext cx="30270392" cy="42803763"/>
          </a:xfrm>
          <a:prstGeom prst="rect">
            <a:avLst/>
          </a:prstGeom>
        </p:spPr>
      </p:pic>
      <p:sp>
        <p:nvSpPr>
          <p:cNvPr id="13" name="직사각형 12"/>
          <p:cNvSpPr/>
          <p:nvPr userDrawn="1"/>
        </p:nvSpPr>
        <p:spPr>
          <a:xfrm>
            <a:off x="1" y="0"/>
            <a:ext cx="30275213" cy="15615170"/>
          </a:xfrm>
          <a:prstGeom prst="rect">
            <a:avLst/>
          </a:prstGeom>
          <a:gradFill>
            <a:gsLst>
              <a:gs pos="0">
                <a:srgbClr val="002060">
                  <a:alpha val="45000"/>
                </a:srgbClr>
              </a:gs>
              <a:gs pos="100000">
                <a:srgbClr val="00206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740"/>
          </a:p>
        </p:txBody>
      </p:sp>
      <p:grpSp>
        <p:nvGrpSpPr>
          <p:cNvPr id="12" name="그룹 11"/>
          <p:cNvGrpSpPr/>
          <p:nvPr userDrawn="1"/>
        </p:nvGrpSpPr>
        <p:grpSpPr>
          <a:xfrm>
            <a:off x="703667" y="5062939"/>
            <a:ext cx="28900602" cy="36888722"/>
            <a:chOff x="753035" y="5109882"/>
            <a:chExt cx="30928236" cy="40392735"/>
          </a:xfrm>
        </p:grpSpPr>
        <p:sp>
          <p:nvSpPr>
            <p:cNvPr id="8" name="모서리가 둥근 직사각형 7"/>
            <p:cNvSpPr/>
            <p:nvPr userDrawn="1"/>
          </p:nvSpPr>
          <p:spPr>
            <a:xfrm>
              <a:off x="753035" y="1532741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7" name="모서리가 둥근 직사각형 6"/>
            <p:cNvSpPr/>
            <p:nvPr userDrawn="1"/>
          </p:nvSpPr>
          <p:spPr>
            <a:xfrm>
              <a:off x="753035" y="5109882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9" name="모서리가 둥근 직사각형 8"/>
            <p:cNvSpPr/>
            <p:nvPr userDrawn="1"/>
          </p:nvSpPr>
          <p:spPr>
            <a:xfrm>
              <a:off x="753035" y="25544953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1" name="모서리가 둥근 직사각형 10"/>
            <p:cNvSpPr/>
            <p:nvPr userDrawn="1"/>
          </p:nvSpPr>
          <p:spPr>
            <a:xfrm>
              <a:off x="753035" y="3576248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6089" y="1569160"/>
            <a:ext cx="19283036" cy="30577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480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03666" y="5382706"/>
            <a:ext cx="14374909" cy="29098275"/>
            <a:chOff x="753035" y="5432613"/>
            <a:chExt cx="15383436" cy="29368073"/>
          </a:xfrm>
          <a:solidFill>
            <a:srgbClr val="4F5C75"/>
          </a:solidFill>
        </p:grpSpPr>
        <p:sp>
          <p:nvSpPr>
            <p:cNvPr id="15" name="직사각형 14"/>
            <p:cNvSpPr/>
            <p:nvPr userDrawn="1"/>
          </p:nvSpPr>
          <p:spPr>
            <a:xfrm>
              <a:off x="753035" y="5432613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753035" y="14899039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753035" y="24258496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753035" y="33724922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3668" y="42153231"/>
            <a:ext cx="2301525" cy="15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789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" y="1"/>
            <a:ext cx="30270392" cy="42803763"/>
          </a:xfrm>
          <a:prstGeom prst="rect">
            <a:avLst/>
          </a:prstGeom>
        </p:spPr>
      </p:pic>
      <p:sp>
        <p:nvSpPr>
          <p:cNvPr id="13" name="직사각형 12"/>
          <p:cNvSpPr/>
          <p:nvPr userDrawn="1"/>
        </p:nvSpPr>
        <p:spPr>
          <a:xfrm>
            <a:off x="1" y="0"/>
            <a:ext cx="30275213" cy="15615170"/>
          </a:xfrm>
          <a:prstGeom prst="rect">
            <a:avLst/>
          </a:prstGeom>
          <a:gradFill>
            <a:gsLst>
              <a:gs pos="0">
                <a:srgbClr val="002060">
                  <a:alpha val="45000"/>
                </a:srgbClr>
              </a:gs>
              <a:gs pos="100000">
                <a:srgbClr val="002060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740"/>
          </a:p>
        </p:txBody>
      </p:sp>
      <p:grpSp>
        <p:nvGrpSpPr>
          <p:cNvPr id="12" name="그룹 11"/>
          <p:cNvGrpSpPr/>
          <p:nvPr userDrawn="1"/>
        </p:nvGrpSpPr>
        <p:grpSpPr>
          <a:xfrm>
            <a:off x="703667" y="5062939"/>
            <a:ext cx="28900602" cy="36888722"/>
            <a:chOff x="753035" y="5109882"/>
            <a:chExt cx="30928236" cy="40392735"/>
          </a:xfrm>
        </p:grpSpPr>
        <p:sp>
          <p:nvSpPr>
            <p:cNvPr id="8" name="모서리가 둥근 직사각형 7"/>
            <p:cNvSpPr/>
            <p:nvPr userDrawn="1"/>
          </p:nvSpPr>
          <p:spPr>
            <a:xfrm>
              <a:off x="753035" y="1532741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7" name="모서리가 둥근 직사각형 6"/>
            <p:cNvSpPr/>
            <p:nvPr userDrawn="1"/>
          </p:nvSpPr>
          <p:spPr>
            <a:xfrm>
              <a:off x="753035" y="5109882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9" name="모서리가 둥근 직사각형 8"/>
            <p:cNvSpPr/>
            <p:nvPr userDrawn="1"/>
          </p:nvSpPr>
          <p:spPr>
            <a:xfrm>
              <a:off x="753035" y="25544953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1" name="모서리가 둥근 직사각형 10"/>
            <p:cNvSpPr/>
            <p:nvPr userDrawn="1"/>
          </p:nvSpPr>
          <p:spPr>
            <a:xfrm>
              <a:off x="753035" y="35762488"/>
              <a:ext cx="30928236" cy="9740129"/>
            </a:xfrm>
            <a:prstGeom prst="roundRect">
              <a:avLst>
                <a:gd name="adj" fmla="val 2122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6089" y="1569160"/>
            <a:ext cx="19283036" cy="30577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1480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03666" y="5382706"/>
            <a:ext cx="14374909" cy="29098275"/>
            <a:chOff x="753035" y="5432613"/>
            <a:chExt cx="15383436" cy="29368073"/>
          </a:xfrm>
          <a:solidFill>
            <a:srgbClr val="3E4176"/>
          </a:solidFill>
        </p:grpSpPr>
        <p:sp>
          <p:nvSpPr>
            <p:cNvPr id="15" name="직사각형 14"/>
            <p:cNvSpPr/>
            <p:nvPr userDrawn="1"/>
          </p:nvSpPr>
          <p:spPr>
            <a:xfrm>
              <a:off x="753035" y="5432613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753035" y="14899039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7" name="직사각형 16"/>
            <p:cNvSpPr/>
            <p:nvPr userDrawn="1"/>
          </p:nvSpPr>
          <p:spPr>
            <a:xfrm>
              <a:off x="753035" y="24258496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  <p:sp>
          <p:nvSpPr>
            <p:cNvPr id="18" name="직사각형 17"/>
            <p:cNvSpPr/>
            <p:nvPr userDrawn="1"/>
          </p:nvSpPr>
          <p:spPr>
            <a:xfrm>
              <a:off x="753035" y="33724922"/>
              <a:ext cx="15383436" cy="10757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40"/>
            </a:p>
          </p:txBody>
        </p:sp>
      </p:grpSp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3668" y="42153231"/>
            <a:ext cx="2301525" cy="15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13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6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4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0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9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0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5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2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5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chart" Target="../charts/chart2.xml"/><Relationship Id="rId7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75657" y="5434148"/>
            <a:ext cx="11181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>
                <a:solidFill>
                  <a:schemeClr val="bg1"/>
                </a:solidFill>
              </a:rPr>
              <a:t>소개</a:t>
            </a:r>
            <a:endParaRPr lang="ko-KR" altLang="en-US" sz="5400" b="1" dirty="0">
              <a:solidFill>
                <a:schemeClr val="bg1"/>
              </a:solidFill>
            </a:endParaRPr>
          </a:p>
        </p:txBody>
      </p:sp>
      <p:sp>
        <p:nvSpPr>
          <p:cNvPr id="5" name="제목 1"/>
          <p:cNvSpPr>
            <a:spLocks noGrp="1"/>
          </p:cNvSpPr>
          <p:nvPr>
            <p:ph type="ctrTitle"/>
          </p:nvPr>
        </p:nvSpPr>
        <p:spPr>
          <a:xfrm>
            <a:off x="1175657" y="209007"/>
            <a:ext cx="27898919" cy="3317966"/>
          </a:xfrm>
        </p:spPr>
        <p:txBody>
          <a:bodyPr>
            <a:noAutofit/>
          </a:bodyPr>
          <a:lstStyle/>
          <a:p>
            <a:r>
              <a:rPr lang="ko-KR" altLang="en-US" sz="10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국방 무기 체계 </a:t>
            </a:r>
            <a:r>
              <a:rPr lang="en-US" altLang="ko-KR" sz="10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SW </a:t>
            </a:r>
            <a:r>
              <a:rPr lang="ko-KR" altLang="en-US" sz="10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품질 향상을 위한 </a:t>
            </a:r>
            <a:r>
              <a:rPr lang="en-US" altLang="ko-KR" sz="10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/>
            </a:r>
            <a:br>
              <a:rPr lang="en-US" altLang="ko-KR" sz="10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en-US" altLang="ko-KR" sz="10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Concolic</a:t>
            </a:r>
            <a:r>
              <a:rPr lang="en-US" altLang="ko-KR" sz="10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ko-KR" altLang="en-US" sz="103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테스팅</a:t>
            </a:r>
            <a:r>
              <a:rPr lang="en-US" altLang="ko-KR" sz="10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</a:t>
            </a:r>
            <a:r>
              <a:rPr lang="ko-KR" altLang="en-US" sz="10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기술 </a:t>
            </a:r>
            <a:endParaRPr lang="ko-KR" altLang="en-US" sz="10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435764" y="3749041"/>
            <a:ext cx="26881166" cy="7837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3027487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4800" kern="120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120"/>
              </a:spcBef>
            </a:pPr>
            <a:r>
              <a:rPr lang="ko-KR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박건우</a:t>
            </a:r>
            <a:r>
              <a:rPr lang="en-US" altLang="ko-K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*   </a:t>
            </a:r>
            <a:r>
              <a:rPr lang="ko-KR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이주현</a:t>
            </a:r>
            <a:r>
              <a:rPr lang="en-US" altLang="ko-K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+   </a:t>
            </a:r>
            <a:r>
              <a:rPr lang="ko-KR" alt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송형곤</a:t>
            </a:r>
            <a:r>
              <a:rPr lang="en-US" altLang="ko-K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+   </a:t>
            </a:r>
            <a:r>
              <a:rPr lang="ko-KR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조규태</a:t>
            </a:r>
            <a:r>
              <a:rPr lang="en-US" altLang="ko-K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+   </a:t>
            </a:r>
            <a:r>
              <a:rPr lang="ko-KR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김윤호</a:t>
            </a:r>
            <a:r>
              <a:rPr lang="en-US" altLang="ko-K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*   </a:t>
            </a:r>
            <a:r>
              <a:rPr lang="ko-KR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김문주</a:t>
            </a:r>
            <a:r>
              <a:rPr lang="en-US" altLang="ko-K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*</a:t>
            </a:r>
          </a:p>
          <a:p>
            <a:pPr>
              <a:lnSpc>
                <a:spcPct val="100000"/>
              </a:lnSpc>
              <a:spcBef>
                <a:spcPts val="120"/>
              </a:spcBef>
            </a:pPr>
            <a:r>
              <a:rPr lang="en-US" altLang="ko-K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*KAIST </a:t>
            </a:r>
            <a:r>
              <a:rPr lang="ko-KR" alt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전산학부</a:t>
            </a:r>
            <a:r>
              <a:rPr lang="en-US" altLang="ko-K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		+LIG </a:t>
            </a:r>
            <a:r>
              <a:rPr lang="ko-KR" alt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넥스원</a:t>
            </a:r>
            <a:endParaRPr lang="en-US" altLang="ko-KR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5657" y="14893325"/>
            <a:ext cx="11181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err="1" smtClean="0">
                <a:solidFill>
                  <a:schemeClr val="bg1"/>
                </a:solidFill>
              </a:rPr>
              <a:t>심볼릭</a:t>
            </a:r>
            <a:r>
              <a:rPr lang="ko-KR" altLang="en-US" sz="5400" b="1" dirty="0" smtClean="0">
                <a:solidFill>
                  <a:schemeClr val="bg1"/>
                </a:solidFill>
              </a:rPr>
              <a:t> 모델링</a:t>
            </a:r>
            <a:endParaRPr lang="ko-KR" altLang="en-US" sz="5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5657" y="24183702"/>
            <a:ext cx="11181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>
                <a:solidFill>
                  <a:schemeClr val="bg1"/>
                </a:solidFill>
              </a:rPr>
              <a:t>실험 설계 및 실험 결과</a:t>
            </a:r>
            <a:endParaRPr lang="ko-KR" altLang="en-US" sz="5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5657" y="33558479"/>
            <a:ext cx="11181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5400" b="1" dirty="0" smtClean="0">
                <a:solidFill>
                  <a:schemeClr val="bg1"/>
                </a:solidFill>
              </a:rPr>
              <a:t>기술적 이슈 및 향후 연구</a:t>
            </a:r>
            <a:endParaRPr lang="ko-KR" altLang="en-US" sz="5400" b="1" dirty="0">
              <a:solidFill>
                <a:schemeClr val="bg1"/>
              </a:solidFill>
            </a:endParaRPr>
          </a:p>
        </p:txBody>
      </p:sp>
      <p:graphicFrame>
        <p:nvGraphicFramePr>
          <p:cNvPr id="14" name="Chart 1">
            <a:extLst>
              <a:ext uri="{FF2B5EF4-FFF2-40B4-BE49-F238E27FC236}">
                <a16:creationId xmlns:a16="http://schemas.microsoft.com/office/drawing/2014/main" id="{5DB4D5DF-7216-EC49-B351-B386DB4F0D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2815488"/>
              </p:ext>
            </p:extLst>
          </p:nvPr>
        </p:nvGraphicFramePr>
        <p:xfrm>
          <a:off x="17697135" y="27841356"/>
          <a:ext cx="4370241" cy="469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E4D2D012-2F49-1042-A12D-2E1124CBD5A7}"/>
              </a:ext>
            </a:extLst>
          </p:cNvPr>
          <p:cNvSpPr txBox="1"/>
          <p:nvPr/>
        </p:nvSpPr>
        <p:spPr>
          <a:xfrm>
            <a:off x="16366089" y="28032063"/>
            <a:ext cx="1626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/>
              <a:t>분기 </a:t>
            </a:r>
            <a:endParaRPr lang="en-US" altLang="ko-KR" sz="2000" dirty="0"/>
          </a:p>
          <a:p>
            <a:pPr algn="ctr"/>
            <a:r>
              <a:rPr lang="ko-KR" altLang="en-US" sz="2000" dirty="0"/>
              <a:t>커버리지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DE4DEE-12F5-F34A-A188-ED20D698285C}"/>
              </a:ext>
            </a:extLst>
          </p:cNvPr>
          <p:cNvSpPr txBox="1"/>
          <p:nvPr/>
        </p:nvSpPr>
        <p:spPr>
          <a:xfrm>
            <a:off x="18434157" y="29990871"/>
            <a:ext cx="139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47.3%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9E0FCE-2170-6F43-86D0-38BB9346616C}"/>
              </a:ext>
            </a:extLst>
          </p:cNvPr>
          <p:cNvSpPr txBox="1"/>
          <p:nvPr/>
        </p:nvSpPr>
        <p:spPr>
          <a:xfrm>
            <a:off x="20295997" y="28765291"/>
            <a:ext cx="1397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FF0000"/>
                </a:solidFill>
              </a:rPr>
              <a:t>81.5%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8" name="Chart 13">
            <a:extLst>
              <a:ext uri="{FF2B5EF4-FFF2-40B4-BE49-F238E27FC236}">
                <a16:creationId xmlns:a16="http://schemas.microsoft.com/office/drawing/2014/main" id="{6EE2ED9B-6C16-7740-BF02-D479FE1F70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0099173"/>
              </p:ext>
            </p:extLst>
          </p:nvPr>
        </p:nvGraphicFramePr>
        <p:xfrm>
          <a:off x="22261837" y="27841356"/>
          <a:ext cx="4163053" cy="4690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EB9840E1-28D5-3C4E-96A3-8105CB30A869}"/>
              </a:ext>
            </a:extLst>
          </p:cNvPr>
          <p:cNvSpPr txBox="1"/>
          <p:nvPr/>
        </p:nvSpPr>
        <p:spPr>
          <a:xfrm>
            <a:off x="22914012" y="29892315"/>
            <a:ext cx="139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/>
              <a:t>50.9%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F54417-5F64-194E-8C91-52DAA9F91B05}"/>
              </a:ext>
            </a:extLst>
          </p:cNvPr>
          <p:cNvSpPr txBox="1"/>
          <p:nvPr/>
        </p:nvSpPr>
        <p:spPr>
          <a:xfrm>
            <a:off x="24737657" y="28762366"/>
            <a:ext cx="1397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rgbClr val="FF0000"/>
                </a:solidFill>
              </a:rPr>
              <a:t>81.5%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9E2647D-F0C1-684C-9CA7-000280BB03BA}"/>
              </a:ext>
            </a:extLst>
          </p:cNvPr>
          <p:cNvSpPr txBox="1"/>
          <p:nvPr/>
        </p:nvSpPr>
        <p:spPr>
          <a:xfrm>
            <a:off x="19226866" y="28965346"/>
            <a:ext cx="1397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/>
              <a:t>+34.2%p</a:t>
            </a:r>
            <a:endParaRPr lang="en-US" sz="20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2F7E6B9-32D5-924A-947B-3A974B52AFCD}"/>
              </a:ext>
            </a:extLst>
          </p:cNvPr>
          <p:cNvSpPr txBox="1"/>
          <p:nvPr/>
        </p:nvSpPr>
        <p:spPr>
          <a:xfrm>
            <a:off x="23786926" y="28971289"/>
            <a:ext cx="1397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/>
              <a:t>+30.6%p</a:t>
            </a:r>
            <a:endParaRPr lang="en-US" sz="20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BE0A9D-0A91-5F4F-BB1B-03875FC290AA}"/>
              </a:ext>
            </a:extLst>
          </p:cNvPr>
          <p:cNvSpPr txBox="1"/>
          <p:nvPr/>
        </p:nvSpPr>
        <p:spPr>
          <a:xfrm>
            <a:off x="21177700" y="28032063"/>
            <a:ext cx="1305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/>
              <a:t>분기 </a:t>
            </a:r>
            <a:endParaRPr lang="en-US" altLang="ko-KR" sz="2000" dirty="0"/>
          </a:p>
          <a:p>
            <a:pPr algn="ctr"/>
            <a:r>
              <a:rPr lang="ko-KR" altLang="en-US" sz="2000" dirty="0"/>
              <a:t>커버리지</a:t>
            </a:r>
            <a:endParaRPr lang="en-US" sz="2000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6F7B67AC-F324-494D-8ED7-C6371CA80130}"/>
              </a:ext>
            </a:extLst>
          </p:cNvPr>
          <p:cNvSpPr/>
          <p:nvPr/>
        </p:nvSpPr>
        <p:spPr>
          <a:xfrm>
            <a:off x="26619351" y="28538876"/>
            <a:ext cx="2738431" cy="389461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4E9CE8-B4EF-FB40-8799-BD4B16699A4A}"/>
              </a:ext>
            </a:extLst>
          </p:cNvPr>
          <p:cNvSpPr txBox="1"/>
          <p:nvPr/>
        </p:nvSpPr>
        <p:spPr>
          <a:xfrm>
            <a:off x="27230382" y="28032063"/>
            <a:ext cx="160064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>
                <a:solidFill>
                  <a:srgbClr val="FF0000"/>
                </a:solidFill>
              </a:rPr>
              <a:t>새로운 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pPr algn="ctr"/>
            <a:r>
              <a:rPr lang="ko-KR" altLang="en-US" sz="2400" b="1" dirty="0">
                <a:solidFill>
                  <a:srgbClr val="FF0000"/>
                </a:solidFill>
              </a:rPr>
              <a:t>결함 발견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45B57-C9B1-F24F-8910-BBD4949916C5}"/>
              </a:ext>
            </a:extLst>
          </p:cNvPr>
          <p:cNvSpPr txBox="1"/>
          <p:nvPr/>
        </p:nvSpPr>
        <p:spPr>
          <a:xfrm>
            <a:off x="16670753" y="26654530"/>
            <a:ext cx="12563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Concolic </a:t>
            </a:r>
            <a:r>
              <a:rPr lang="ko-KR" altLang="en-US" sz="2800" b="1" dirty="0" err="1">
                <a:latin typeface="맑은 고딕" pitchFamily="50" charset="-127"/>
                <a:ea typeface="맑은 고딕" pitchFamily="50" charset="-127"/>
              </a:rPr>
              <a:t>테스팅으로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 평균 </a:t>
            </a:r>
            <a:r>
              <a:rPr lang="en-US" altLang="ko-KR" sz="2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81.5%</a:t>
            </a:r>
            <a:r>
              <a:rPr lang="ko-KR" altLang="en-US" sz="2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분기 커버리지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 달성</a:t>
            </a: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sz="2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개 새로운 결함 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발견</a:t>
            </a:r>
            <a:endParaRPr lang="en-US" altLang="ko-KR" sz="2800" b="1" dirty="0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프로그램 별 </a:t>
            </a: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TC 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생성 시간</a:t>
            </a: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: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 평균 </a:t>
            </a: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1174.3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초</a:t>
            </a: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 최대 </a:t>
            </a: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4900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초</a:t>
            </a:r>
            <a:r>
              <a:rPr lang="en-US" altLang="ko-KR" sz="2800" b="1" dirty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1" name="Down Arrow 2">
            <a:extLst>
              <a:ext uri="{FF2B5EF4-FFF2-40B4-BE49-F238E27FC236}">
                <a16:creationId xmlns:a16="http://schemas.microsoft.com/office/drawing/2014/main" id="{9CB2CF62-F51A-4247-8F12-6AE1CC4EB3FD}"/>
              </a:ext>
            </a:extLst>
          </p:cNvPr>
          <p:cNvSpPr/>
          <p:nvPr/>
        </p:nvSpPr>
        <p:spPr bwMode="auto">
          <a:xfrm rot="13606975">
            <a:off x="19761371" y="29219574"/>
            <a:ext cx="536135" cy="683703"/>
          </a:xfrm>
          <a:prstGeom prst="downArrow">
            <a:avLst/>
          </a:prstGeom>
          <a:solidFill>
            <a:srgbClr val="0432FF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ko-KR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sp>
        <p:nvSpPr>
          <p:cNvPr id="32" name="Down Arrow 2">
            <a:extLst>
              <a:ext uri="{FF2B5EF4-FFF2-40B4-BE49-F238E27FC236}">
                <a16:creationId xmlns:a16="http://schemas.microsoft.com/office/drawing/2014/main" id="{81D76CA4-2759-5A44-A438-25C11DD50173}"/>
              </a:ext>
            </a:extLst>
          </p:cNvPr>
          <p:cNvSpPr/>
          <p:nvPr/>
        </p:nvSpPr>
        <p:spPr bwMode="auto">
          <a:xfrm rot="13606975">
            <a:off x="24217557" y="29214346"/>
            <a:ext cx="536135" cy="683703"/>
          </a:xfrm>
          <a:prstGeom prst="downArrow">
            <a:avLst/>
          </a:prstGeom>
          <a:solidFill>
            <a:srgbClr val="0432FF"/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U Passata" pitchFamily="34" charset="0"/>
              <a:buNone/>
              <a:tabLst/>
            </a:pPr>
            <a:endParaRPr kumimoji="0" lang="ko-KR" alt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U Passat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30458" y="6489287"/>
            <a:ext cx="14725177" cy="7309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ko-KR" sz="4400" b="1" dirty="0" smtClean="0">
                <a:latin typeface="+mn-ea"/>
              </a:rPr>
              <a:t>Motivation</a:t>
            </a:r>
            <a:endParaRPr lang="en-US" altLang="ko-KR" sz="4400" dirty="0" smtClean="0">
              <a:latin typeface="+mn-ea"/>
            </a:endParaRP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3200" dirty="0" smtClean="0">
                <a:latin typeface="+mn-ea"/>
              </a:rPr>
              <a:t>무기 체계 </a:t>
            </a:r>
            <a:r>
              <a:rPr lang="en-US" altLang="ko-KR" sz="3200" dirty="0" smtClean="0">
                <a:latin typeface="+mn-ea"/>
              </a:rPr>
              <a:t>SW</a:t>
            </a:r>
            <a:r>
              <a:rPr lang="ko-KR" altLang="en-US" sz="3200" dirty="0" smtClean="0">
                <a:latin typeface="+mn-ea"/>
              </a:rPr>
              <a:t>의 규모가 증가함에 따라 무기 체계 </a:t>
            </a:r>
            <a:r>
              <a:rPr lang="en-US" altLang="ko-KR" sz="3200" dirty="0" smtClean="0">
                <a:latin typeface="+mn-ea"/>
              </a:rPr>
              <a:t>SW</a:t>
            </a:r>
            <a:r>
              <a:rPr lang="ko-KR" altLang="en-US" sz="3200" dirty="0" smtClean="0">
                <a:latin typeface="+mn-ea"/>
              </a:rPr>
              <a:t>의 결함 발견이 중요함</a:t>
            </a:r>
            <a:endParaRPr lang="en-US" altLang="ko-KR" sz="3200" dirty="0" smtClean="0">
              <a:latin typeface="+mn-ea"/>
            </a:endParaRPr>
          </a:p>
          <a:p>
            <a:pPr marL="457200" indent="-4572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ko-KR" altLang="en-US" sz="3200" dirty="0" smtClean="0">
                <a:latin typeface="+mn-ea"/>
              </a:rPr>
              <a:t>국방 무기 체계 </a:t>
            </a:r>
            <a:r>
              <a:rPr lang="en-US" altLang="ko-KR" sz="3200" dirty="0" smtClean="0">
                <a:latin typeface="+mn-ea"/>
              </a:rPr>
              <a:t>SW </a:t>
            </a:r>
            <a:r>
              <a:rPr lang="ko-KR" altLang="en-US" sz="3200" dirty="0" err="1" smtClean="0">
                <a:latin typeface="+mn-ea"/>
              </a:rPr>
              <a:t>테스팅이</a:t>
            </a:r>
            <a:r>
              <a:rPr lang="ko-KR" altLang="en-US" sz="3200" dirty="0" smtClean="0">
                <a:latin typeface="+mn-ea"/>
              </a:rPr>
              <a:t> </a:t>
            </a:r>
            <a:r>
              <a:rPr lang="ko-KR" altLang="en-US" sz="3200" b="1" u="sng" dirty="0" smtClean="0">
                <a:solidFill>
                  <a:srgbClr val="FF0000"/>
                </a:solidFill>
                <a:latin typeface="+mn-ea"/>
              </a:rPr>
              <a:t>노동집약적 수작업</a:t>
            </a:r>
            <a:r>
              <a:rPr lang="ko-KR" altLang="en-US" sz="3200" dirty="0" smtClean="0">
                <a:latin typeface="+mn-ea"/>
              </a:rPr>
              <a:t>으로 진행되고 있어 결함 발견 확률이 낮고 무기 체계 </a:t>
            </a:r>
            <a:r>
              <a:rPr lang="en-US" altLang="ko-KR" sz="3200" dirty="0" smtClean="0">
                <a:latin typeface="+mn-ea"/>
              </a:rPr>
              <a:t>SW</a:t>
            </a:r>
            <a:r>
              <a:rPr lang="ko-KR" altLang="en-US" sz="3200" dirty="0" smtClean="0">
                <a:latin typeface="+mn-ea"/>
              </a:rPr>
              <a:t>의</a:t>
            </a:r>
            <a:r>
              <a:rPr lang="en-US" altLang="ko-KR" sz="3200" dirty="0" smtClean="0">
                <a:latin typeface="+mn-ea"/>
              </a:rPr>
              <a:t> </a:t>
            </a:r>
            <a:r>
              <a:rPr lang="ko-KR" altLang="en-US" sz="3200" dirty="0" smtClean="0">
                <a:latin typeface="+mn-ea"/>
              </a:rPr>
              <a:t>품질 향상에 걸림돌이 되고 있음</a:t>
            </a:r>
            <a:endParaRPr lang="en-US" altLang="ko-KR" sz="3200" dirty="0" smtClean="0">
              <a:latin typeface="+mn-ea"/>
            </a:endParaRPr>
          </a:p>
          <a:p>
            <a:pPr marL="571500" indent="-571500">
              <a:spcBef>
                <a:spcPts val="2000"/>
              </a:spcBef>
              <a:buFont typeface="Arial" panose="020B0604020202020204" pitchFamily="34" charset="0"/>
              <a:buChar char="•"/>
            </a:pPr>
            <a:endParaRPr lang="en-US" altLang="ko-KR" sz="3200" b="1" dirty="0">
              <a:latin typeface="+mn-ea"/>
            </a:endParaRPr>
          </a:p>
          <a:p>
            <a:pPr>
              <a:spcBef>
                <a:spcPts val="2000"/>
              </a:spcBef>
            </a:pPr>
            <a:endParaRPr lang="en-US" altLang="ko-KR" sz="3200" b="1" dirty="0" smtClean="0">
              <a:latin typeface="+mn-ea"/>
            </a:endParaRPr>
          </a:p>
          <a:p>
            <a:pPr>
              <a:spcBef>
                <a:spcPts val="2000"/>
              </a:spcBef>
            </a:pPr>
            <a:endParaRPr lang="en-US" altLang="ko-KR" sz="3200" b="1" dirty="0" smtClean="0">
              <a:latin typeface="+mn-ea"/>
            </a:endParaRPr>
          </a:p>
          <a:p>
            <a:pPr>
              <a:spcBef>
                <a:spcPts val="2000"/>
              </a:spcBef>
            </a:pPr>
            <a:r>
              <a:rPr lang="en-US" altLang="ko-KR" sz="4400" b="1" dirty="0" smtClean="0">
                <a:latin typeface="+mn-ea"/>
              </a:rPr>
              <a:t>Goal</a:t>
            </a:r>
          </a:p>
          <a:p>
            <a:pPr>
              <a:spcBef>
                <a:spcPts val="2000"/>
              </a:spcBef>
            </a:pPr>
            <a:r>
              <a:rPr lang="ko-KR" altLang="en-US" sz="3200" dirty="0" smtClean="0">
                <a:latin typeface="+mn-ea"/>
              </a:rPr>
              <a:t>국방 무기 체계 </a:t>
            </a:r>
            <a:r>
              <a:rPr lang="en-US" altLang="ko-KR" sz="3200" dirty="0" smtClean="0">
                <a:latin typeface="+mn-ea"/>
              </a:rPr>
              <a:t>SW</a:t>
            </a:r>
            <a:r>
              <a:rPr lang="ko-KR" altLang="en-US" sz="3200" dirty="0" smtClean="0">
                <a:latin typeface="+mn-ea"/>
              </a:rPr>
              <a:t>에 </a:t>
            </a:r>
            <a:r>
              <a:rPr lang="en-US" altLang="ko-KR" sz="3200" b="1" u="sng" dirty="0" err="1" smtClean="0">
                <a:solidFill>
                  <a:srgbClr val="FF0000"/>
                </a:solidFill>
                <a:latin typeface="+mn-ea"/>
              </a:rPr>
              <a:t>Concolic</a:t>
            </a:r>
            <a:r>
              <a:rPr lang="en-US" altLang="ko-KR" sz="3200" b="1" u="sng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ko-KR" altLang="en-US" sz="3200" b="1" u="sng" dirty="0" err="1" smtClean="0">
                <a:solidFill>
                  <a:srgbClr val="FF0000"/>
                </a:solidFill>
                <a:latin typeface="+mn-ea"/>
              </a:rPr>
              <a:t>테스팅</a:t>
            </a:r>
            <a:r>
              <a:rPr lang="ko-KR" altLang="en-US" sz="3200" dirty="0" smtClean="0">
                <a:latin typeface="+mn-ea"/>
              </a:rPr>
              <a:t> 적용</a:t>
            </a:r>
            <a:r>
              <a:rPr lang="en-US" altLang="ko-KR" sz="3200" dirty="0" smtClean="0">
                <a:latin typeface="+mn-ea"/>
              </a:rPr>
              <a:t>!</a:t>
            </a:r>
          </a:p>
          <a:p>
            <a:pPr>
              <a:spcBef>
                <a:spcPts val="2000"/>
              </a:spcBef>
            </a:pPr>
            <a:r>
              <a:rPr lang="en-US" altLang="ko-KR" sz="3200" dirty="0" smtClean="0">
                <a:latin typeface="+mn-ea"/>
                <a:sym typeface="Wingdings" panose="05000000000000000000" pitchFamily="2" charset="2"/>
              </a:rPr>
              <a:t> </a:t>
            </a:r>
            <a:r>
              <a:rPr lang="ko-KR" altLang="en-US" sz="3200" dirty="0" smtClean="0">
                <a:latin typeface="+mn-ea"/>
              </a:rPr>
              <a:t>효과적으로 분기 커버리지를 높이고 </a:t>
            </a:r>
            <a:r>
              <a:rPr lang="en-US" altLang="ko-KR" sz="3200" dirty="0" smtClean="0">
                <a:latin typeface="+mn-ea"/>
              </a:rPr>
              <a:t>SW</a:t>
            </a:r>
            <a:r>
              <a:rPr lang="ko-KR" altLang="en-US" sz="3200" dirty="0" smtClean="0">
                <a:latin typeface="+mn-ea"/>
              </a:rPr>
              <a:t>의 결함을 사전에 발견</a:t>
            </a:r>
            <a:endParaRPr lang="en-US" altLang="ko-KR" sz="3200" dirty="0" smtClean="0">
              <a:latin typeface="+mn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427069" y="6498983"/>
            <a:ext cx="13930713" cy="4857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ko-KR" sz="4400" b="1" dirty="0" err="1" smtClean="0">
                <a:latin typeface="+mn-ea"/>
              </a:rPr>
              <a:t>Concolic</a:t>
            </a:r>
            <a:r>
              <a:rPr lang="en-US" altLang="ko-KR" sz="4400" b="1" dirty="0" smtClean="0">
                <a:latin typeface="+mn-ea"/>
              </a:rPr>
              <a:t> </a:t>
            </a:r>
            <a:r>
              <a:rPr lang="ko-KR" altLang="en-US" sz="4400" b="1" dirty="0" err="1" smtClean="0">
                <a:latin typeface="+mn-ea"/>
              </a:rPr>
              <a:t>테스팅</a:t>
            </a:r>
            <a:endParaRPr lang="en-US" altLang="ko-KR" sz="4400" b="1" dirty="0" smtClean="0">
              <a:latin typeface="+mn-ea"/>
            </a:endParaRP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ko-KR" sz="3200" dirty="0" smtClean="0">
                <a:latin typeface="+mn-ea"/>
              </a:rPr>
              <a:t>SW</a:t>
            </a:r>
            <a:r>
              <a:rPr lang="ko-KR" altLang="en-US" sz="3200" dirty="0" smtClean="0">
                <a:latin typeface="+mn-ea"/>
              </a:rPr>
              <a:t>의 </a:t>
            </a:r>
            <a:r>
              <a:rPr lang="ko-KR" altLang="en-US" sz="3200" b="1" u="sng" dirty="0" smtClean="0">
                <a:solidFill>
                  <a:srgbClr val="FF0000"/>
                </a:solidFill>
                <a:latin typeface="+mn-ea"/>
              </a:rPr>
              <a:t>모든 수행 경로를 테스트할 수 있는</a:t>
            </a:r>
            <a:r>
              <a:rPr lang="ko-KR" altLang="en-US" sz="3200" dirty="0" smtClean="0">
                <a:latin typeface="+mn-ea"/>
              </a:rPr>
              <a:t> 테스트 케이스를 자동으로 생성하는 </a:t>
            </a:r>
            <a:r>
              <a:rPr lang="ko-KR" altLang="en-US" sz="3200" dirty="0" err="1" smtClean="0">
                <a:latin typeface="+mn-ea"/>
              </a:rPr>
              <a:t>테스팅</a:t>
            </a:r>
            <a:r>
              <a:rPr lang="ko-KR" altLang="en-US" sz="3200" dirty="0" smtClean="0">
                <a:latin typeface="+mn-ea"/>
              </a:rPr>
              <a:t> 기법</a:t>
            </a:r>
            <a:endParaRPr lang="en-US" altLang="ko-KR" sz="3200" dirty="0" smtClean="0">
              <a:latin typeface="+mn-ea"/>
            </a:endParaRP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3200" dirty="0" smtClean="0">
                <a:latin typeface="+mn-ea"/>
              </a:rPr>
              <a:t>대상 프로그램의 입력 변수들의 값을 체계적으로 바꾸면서 서로 다른 여러 프로그램 경로를 실행함</a:t>
            </a:r>
            <a:endParaRPr lang="en-US" altLang="ko-KR" sz="3200" dirty="0" smtClean="0">
              <a:latin typeface="+mn-ea"/>
            </a:endParaRPr>
          </a:p>
          <a:p>
            <a:pPr marL="1028700" lvl="1" indent="-5715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ko-KR" sz="3200" dirty="0" smtClean="0">
              <a:latin typeface="+mn-ea"/>
            </a:endParaRPr>
          </a:p>
          <a:p>
            <a:pPr marL="1028700" lvl="1" indent="-5715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ko-KR" sz="3200" dirty="0" smtClean="0">
              <a:latin typeface="+mn-ea"/>
            </a:endParaRPr>
          </a:p>
          <a:p>
            <a:pPr marL="571500" indent="-5715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ko-KR" altLang="en-US" sz="3200" dirty="0">
              <a:latin typeface="+mn-ea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488" y="9064617"/>
            <a:ext cx="9789520" cy="2470912"/>
          </a:xfrm>
          <a:prstGeom prst="rect">
            <a:avLst/>
          </a:prstGeom>
        </p:spPr>
      </p:pic>
      <p:sp>
        <p:nvSpPr>
          <p:cNvPr id="37" name="내용 개체 틀 2">
            <a:extLst>
              <a:ext uri="{FF2B5EF4-FFF2-40B4-BE49-F238E27FC236}">
                <a16:creationId xmlns:a16="http://schemas.microsoft.com/office/drawing/2014/main" id="{EE7C55AA-9D3D-EF42-AC57-0654470EA91D}"/>
              </a:ext>
            </a:extLst>
          </p:cNvPr>
          <p:cNvSpPr txBox="1">
            <a:spLocks/>
          </p:cNvSpPr>
          <p:nvPr/>
        </p:nvSpPr>
        <p:spPr>
          <a:xfrm>
            <a:off x="15368612" y="9791754"/>
            <a:ext cx="5888582" cy="365496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// Test input a, b, c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void f(</a:t>
            </a:r>
            <a:r>
              <a:rPr lang="en-US" altLang="ko-KR" sz="2800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 a, </a:t>
            </a:r>
            <a:r>
              <a:rPr lang="en-US" altLang="ko-KR" sz="2800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 b, </a:t>
            </a:r>
            <a:r>
              <a:rPr lang="en-US" altLang="ko-KR" sz="2800" dirty="0" err="1"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 c) {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800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if (a == 1)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    if (b == 2)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      if (c == 3*a + b) 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8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      Error();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ko-KR" sz="2800" dirty="0"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56DD08-D7B1-1143-AAE7-31B0F1CD15CB}"/>
              </a:ext>
            </a:extLst>
          </p:cNvPr>
          <p:cNvSpPr txBox="1"/>
          <p:nvPr/>
        </p:nvSpPr>
        <p:spPr>
          <a:xfrm>
            <a:off x="21643557" y="9641647"/>
            <a:ext cx="7568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24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 미만</a:t>
            </a:r>
            <a:r>
              <a:rPr lang="ko-KR" altLang="en-US" sz="2400" dirty="0">
                <a:latin typeface="맑은 고딕" pitchFamily="50" charset="-127"/>
                <a:ea typeface="맑은 고딕" pitchFamily="50" charset="-127"/>
              </a:rPr>
              <a:t>으로 </a:t>
            </a:r>
            <a:r>
              <a:rPr lang="en-US" altLang="ko-KR" sz="2400" dirty="0"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2400" dirty="0">
                <a:latin typeface="맑은 고딕" pitchFamily="50" charset="-127"/>
                <a:ea typeface="맑은 고딕" pitchFamily="50" charset="-127"/>
              </a:rPr>
              <a:t>개의 테스트 케이스를 생성해 모든 가능한 </a:t>
            </a:r>
            <a:r>
              <a:rPr lang="en-US" altLang="ko-KR" sz="2400" dirty="0"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2400" dirty="0">
                <a:latin typeface="맑은 고딕" pitchFamily="50" charset="-127"/>
                <a:ea typeface="맑은 고딕" pitchFamily="50" charset="-127"/>
              </a:rPr>
              <a:t>개의 수행 경로 테스트</a:t>
            </a:r>
            <a:r>
              <a:rPr lang="en-US" altLang="ko-KR" sz="2400" dirty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24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4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Error()</a:t>
            </a:r>
            <a:r>
              <a:rPr lang="en-US" altLang="ko-KR" sz="24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>
                <a:latin typeface="맑은 고딕" pitchFamily="50" charset="-127"/>
                <a:ea typeface="맑은 고딕" pitchFamily="50" charset="-127"/>
              </a:rPr>
              <a:t>실행</a:t>
            </a:r>
            <a:endParaRPr lang="en-US" altLang="ko-KR" sz="240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9" name="그룹 4">
            <a:extLst>
              <a:ext uri="{FF2B5EF4-FFF2-40B4-BE49-F238E27FC236}">
                <a16:creationId xmlns:a16="http://schemas.microsoft.com/office/drawing/2014/main" id="{C3158E3D-CF08-794F-AB55-EFFB22E6A64E}"/>
              </a:ext>
            </a:extLst>
          </p:cNvPr>
          <p:cNvGrpSpPr/>
          <p:nvPr/>
        </p:nvGrpSpPr>
        <p:grpSpPr>
          <a:xfrm>
            <a:off x="21514507" y="10936664"/>
            <a:ext cx="4842219" cy="2443873"/>
            <a:chOff x="192068" y="4284011"/>
            <a:chExt cx="4228245" cy="2443873"/>
          </a:xfrm>
        </p:grpSpPr>
        <p:cxnSp>
          <p:nvCxnSpPr>
            <p:cNvPr id="40" name="직선 연결선 7">
              <a:extLst>
                <a:ext uri="{FF2B5EF4-FFF2-40B4-BE49-F238E27FC236}">
                  <a16:creationId xmlns:a16="http://schemas.microsoft.com/office/drawing/2014/main" id="{0E854037-62D2-9E42-9D68-CF7DF5FC681C}"/>
                </a:ext>
              </a:extLst>
            </p:cNvPr>
            <p:cNvCxnSpPr/>
            <p:nvPr/>
          </p:nvCxnSpPr>
          <p:spPr>
            <a:xfrm rot="5400000">
              <a:off x="804997" y="442913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8">
              <a:extLst>
                <a:ext uri="{FF2B5EF4-FFF2-40B4-BE49-F238E27FC236}">
                  <a16:creationId xmlns:a16="http://schemas.microsoft.com/office/drawing/2014/main" id="{160CF6B5-B860-914A-BB7C-EDB87404AA47}"/>
                </a:ext>
              </a:extLst>
            </p:cNvPr>
            <p:cNvCxnSpPr/>
            <p:nvPr/>
          </p:nvCxnSpPr>
          <p:spPr>
            <a:xfrm rot="16200000" flipH="1">
              <a:off x="1376501" y="442913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F1F78A5-7CC5-A240-89E1-A6A9977F9486}"/>
                </a:ext>
              </a:extLst>
            </p:cNvPr>
            <p:cNvSpPr txBox="1"/>
            <p:nvPr/>
          </p:nvSpPr>
          <p:spPr>
            <a:xfrm>
              <a:off x="1892862" y="4284011"/>
              <a:ext cx="8002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a==1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711F297-0A9F-A644-A723-FADD810D3EBB}"/>
                </a:ext>
              </a:extLst>
            </p:cNvPr>
            <p:cNvSpPr txBox="1"/>
            <p:nvPr/>
          </p:nvSpPr>
          <p:spPr>
            <a:xfrm>
              <a:off x="192068" y="4598868"/>
              <a:ext cx="7473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a!=1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44" name="직선 연결선 11">
              <a:extLst>
                <a:ext uri="{FF2B5EF4-FFF2-40B4-BE49-F238E27FC236}">
                  <a16:creationId xmlns:a16="http://schemas.microsoft.com/office/drawing/2014/main" id="{7F04E436-4CAA-E445-857F-5AFA64B5110B}"/>
                </a:ext>
              </a:extLst>
            </p:cNvPr>
            <p:cNvCxnSpPr/>
            <p:nvPr/>
          </p:nvCxnSpPr>
          <p:spPr>
            <a:xfrm rot="5400000">
              <a:off x="1406984" y="514351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12">
              <a:extLst>
                <a:ext uri="{FF2B5EF4-FFF2-40B4-BE49-F238E27FC236}">
                  <a16:creationId xmlns:a16="http://schemas.microsoft.com/office/drawing/2014/main" id="{6CA1ED62-5897-7F49-9844-818AE69319A8}"/>
                </a:ext>
              </a:extLst>
            </p:cNvPr>
            <p:cNvCxnSpPr/>
            <p:nvPr/>
          </p:nvCxnSpPr>
          <p:spPr>
            <a:xfrm rot="16200000" flipH="1">
              <a:off x="1978488" y="514351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7407C69-49F8-5149-9377-4EB72CD3A3FE}"/>
                </a:ext>
              </a:extLst>
            </p:cNvPr>
            <p:cNvSpPr txBox="1"/>
            <p:nvPr/>
          </p:nvSpPr>
          <p:spPr>
            <a:xfrm>
              <a:off x="2472707" y="5048336"/>
              <a:ext cx="8130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b==2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11B3B6F-7CF6-9044-A5E7-762A785580A6}"/>
                </a:ext>
              </a:extLst>
            </p:cNvPr>
            <p:cNvSpPr txBox="1"/>
            <p:nvPr/>
          </p:nvSpPr>
          <p:spPr>
            <a:xfrm>
              <a:off x="710260" y="5366780"/>
              <a:ext cx="7601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b!=2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48" name="직선 연결선 15">
              <a:extLst>
                <a:ext uri="{FF2B5EF4-FFF2-40B4-BE49-F238E27FC236}">
                  <a16:creationId xmlns:a16="http://schemas.microsoft.com/office/drawing/2014/main" id="{4C8F1549-70E6-4746-A58D-2FB73D34FD52}"/>
                </a:ext>
              </a:extLst>
            </p:cNvPr>
            <p:cNvCxnSpPr/>
            <p:nvPr/>
          </p:nvCxnSpPr>
          <p:spPr>
            <a:xfrm rot="5400000">
              <a:off x="1978488" y="585789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16">
              <a:extLst>
                <a:ext uri="{FF2B5EF4-FFF2-40B4-BE49-F238E27FC236}">
                  <a16:creationId xmlns:a16="http://schemas.microsoft.com/office/drawing/2014/main" id="{C430C004-24C0-574E-84B1-103E5CAF507F}"/>
                </a:ext>
              </a:extLst>
            </p:cNvPr>
            <p:cNvCxnSpPr/>
            <p:nvPr/>
          </p:nvCxnSpPr>
          <p:spPr>
            <a:xfrm rot="16200000" flipH="1">
              <a:off x="2549992" y="5857892"/>
              <a:ext cx="714380" cy="571504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F796745-9765-0B4D-AC47-047C6C447028}"/>
                </a:ext>
              </a:extLst>
            </p:cNvPr>
            <p:cNvSpPr txBox="1"/>
            <p:nvPr/>
          </p:nvSpPr>
          <p:spPr>
            <a:xfrm>
              <a:off x="3159009" y="5896887"/>
              <a:ext cx="12613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c==3*</a:t>
              </a:r>
              <a:r>
                <a:rPr lang="en-US" altLang="ko-KR" sz="2400" b="1" dirty="0" err="1">
                  <a:solidFill>
                    <a:schemeClr val="accent1"/>
                  </a:solidFill>
                </a:rPr>
                <a:t>a+b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46D8496-2BD4-6A4C-B0C1-77D6E6AB2563}"/>
                </a:ext>
              </a:extLst>
            </p:cNvPr>
            <p:cNvSpPr txBox="1"/>
            <p:nvPr/>
          </p:nvSpPr>
          <p:spPr>
            <a:xfrm>
              <a:off x="1014178" y="5999557"/>
              <a:ext cx="13484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>
                  <a:solidFill>
                    <a:schemeClr val="accent1"/>
                  </a:solidFill>
                </a:rPr>
                <a:t>c!=3*</a:t>
              </a:r>
              <a:r>
                <a:rPr lang="en-US" altLang="ko-KR" sz="2400" b="1" dirty="0" err="1">
                  <a:solidFill>
                    <a:schemeClr val="accent1"/>
                  </a:solidFill>
                </a:rPr>
                <a:t>a+b</a:t>
              </a:r>
              <a:endParaRPr lang="ko-KR" altLang="en-US" sz="2400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52" name="그룹 19">
            <a:extLst>
              <a:ext uri="{FF2B5EF4-FFF2-40B4-BE49-F238E27FC236}">
                <a16:creationId xmlns:a16="http://schemas.microsoft.com/office/drawing/2014/main" id="{D475D3EE-8E28-BB44-A271-1368E66D044A}"/>
              </a:ext>
            </a:extLst>
          </p:cNvPr>
          <p:cNvGrpSpPr/>
          <p:nvPr/>
        </p:nvGrpSpPr>
        <p:grpSpPr>
          <a:xfrm>
            <a:off x="21407665" y="10982256"/>
            <a:ext cx="1448731" cy="1037177"/>
            <a:chOff x="-50623" y="4357694"/>
            <a:chExt cx="1265037" cy="1037177"/>
          </a:xfrm>
        </p:grpSpPr>
        <p:cxnSp>
          <p:nvCxnSpPr>
            <p:cNvPr id="53" name="직선 연결선 20">
              <a:extLst>
                <a:ext uri="{FF2B5EF4-FFF2-40B4-BE49-F238E27FC236}">
                  <a16:creationId xmlns:a16="http://schemas.microsoft.com/office/drawing/2014/main" id="{3C0E9A0A-27E3-9945-B839-E6CA2D0207CE}"/>
                </a:ext>
              </a:extLst>
            </p:cNvPr>
            <p:cNvCxnSpPr/>
            <p:nvPr/>
          </p:nvCxnSpPr>
          <p:spPr>
            <a:xfrm rot="5400000">
              <a:off x="607191" y="4393413"/>
              <a:ext cx="642942" cy="57150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A45D50C-666B-3041-895C-42FBBCED19F8}"/>
                </a:ext>
              </a:extLst>
            </p:cNvPr>
            <p:cNvSpPr txBox="1"/>
            <p:nvPr/>
          </p:nvSpPr>
          <p:spPr>
            <a:xfrm>
              <a:off x="-50623" y="4933206"/>
              <a:ext cx="9909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>
                  <a:solidFill>
                    <a:srgbClr val="FF0000"/>
                  </a:solidFill>
                </a:rPr>
                <a:t>(0,0,0)</a:t>
              </a:r>
              <a:endParaRPr lang="ko-KR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5" name="그룹 22">
            <a:extLst>
              <a:ext uri="{FF2B5EF4-FFF2-40B4-BE49-F238E27FC236}">
                <a16:creationId xmlns:a16="http://schemas.microsoft.com/office/drawing/2014/main" id="{A464B2F6-5CFD-A14F-B94D-22C6DAF1B2C1}"/>
              </a:ext>
            </a:extLst>
          </p:cNvPr>
          <p:cNvGrpSpPr/>
          <p:nvPr/>
        </p:nvGrpSpPr>
        <p:grpSpPr>
          <a:xfrm>
            <a:off x="21872212" y="11036873"/>
            <a:ext cx="1669926" cy="1805500"/>
            <a:chOff x="613484" y="4286256"/>
            <a:chExt cx="1458186" cy="1805500"/>
          </a:xfrm>
        </p:grpSpPr>
        <p:cxnSp>
          <p:nvCxnSpPr>
            <p:cNvPr id="56" name="직선 연결선 23">
              <a:extLst>
                <a:ext uri="{FF2B5EF4-FFF2-40B4-BE49-F238E27FC236}">
                  <a16:creationId xmlns:a16="http://schemas.microsoft.com/office/drawing/2014/main" id="{2F31EDE4-8BBA-A742-B956-5E62E2A89F10}"/>
                </a:ext>
              </a:extLst>
            </p:cNvPr>
            <p:cNvCxnSpPr/>
            <p:nvPr/>
          </p:nvCxnSpPr>
          <p:spPr>
            <a:xfrm rot="16200000" flipH="1">
              <a:off x="1428728" y="4357694"/>
              <a:ext cx="714380" cy="57150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직선 연결선 24">
              <a:extLst>
                <a:ext uri="{FF2B5EF4-FFF2-40B4-BE49-F238E27FC236}">
                  <a16:creationId xmlns:a16="http://schemas.microsoft.com/office/drawing/2014/main" id="{9E530633-5148-B949-8A44-3CBCC2616727}"/>
                </a:ext>
              </a:extLst>
            </p:cNvPr>
            <p:cNvCxnSpPr/>
            <p:nvPr/>
          </p:nvCxnSpPr>
          <p:spPr>
            <a:xfrm rot="5400000" flipH="1" flipV="1">
              <a:off x="1406311" y="5074692"/>
              <a:ext cx="704856" cy="581028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65D54E3-8B3D-4742-9D75-2BB8FFF07AAD}"/>
                </a:ext>
              </a:extLst>
            </p:cNvPr>
            <p:cNvSpPr txBox="1"/>
            <p:nvPr/>
          </p:nvSpPr>
          <p:spPr>
            <a:xfrm>
              <a:off x="613484" y="5630091"/>
              <a:ext cx="9200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solidFill>
                    <a:srgbClr val="FF0000"/>
                  </a:solidFill>
                </a:rPr>
                <a:t>(1,0,0)</a:t>
              </a:r>
              <a:endParaRPr lang="ko-KR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9" name="그룹 26">
            <a:extLst>
              <a:ext uri="{FF2B5EF4-FFF2-40B4-BE49-F238E27FC236}">
                <a16:creationId xmlns:a16="http://schemas.microsoft.com/office/drawing/2014/main" id="{69504053-88B0-4F4D-B648-08403577AF0C}"/>
              </a:ext>
            </a:extLst>
          </p:cNvPr>
          <p:cNvGrpSpPr/>
          <p:nvPr/>
        </p:nvGrpSpPr>
        <p:grpSpPr>
          <a:xfrm>
            <a:off x="22692369" y="10939908"/>
            <a:ext cx="1648181" cy="2614746"/>
            <a:chOff x="4038753" y="3644313"/>
            <a:chExt cx="1439198" cy="2614746"/>
          </a:xfrm>
        </p:grpSpPr>
        <p:cxnSp>
          <p:nvCxnSpPr>
            <p:cNvPr id="60" name="직선 연결선 27">
              <a:extLst>
                <a:ext uri="{FF2B5EF4-FFF2-40B4-BE49-F238E27FC236}">
                  <a16:creationId xmlns:a16="http://schemas.microsoft.com/office/drawing/2014/main" id="{AC6CA1F5-8BB3-7F48-9A28-AB9F96DE7391}"/>
                </a:ext>
              </a:extLst>
            </p:cNvPr>
            <p:cNvCxnSpPr/>
            <p:nvPr/>
          </p:nvCxnSpPr>
          <p:spPr>
            <a:xfrm rot="16200000" flipH="1">
              <a:off x="4835009" y="4469062"/>
              <a:ext cx="714380" cy="57150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28">
              <a:extLst>
                <a:ext uri="{FF2B5EF4-FFF2-40B4-BE49-F238E27FC236}">
                  <a16:creationId xmlns:a16="http://schemas.microsoft.com/office/drawing/2014/main" id="{78F18F20-F88F-DB4F-9A49-1ED5CCFB1CC8}"/>
                </a:ext>
              </a:extLst>
            </p:cNvPr>
            <p:cNvCxnSpPr/>
            <p:nvPr/>
          </p:nvCxnSpPr>
          <p:spPr>
            <a:xfrm rot="5400000" flipH="1" flipV="1">
              <a:off x="4715447" y="5184532"/>
              <a:ext cx="704856" cy="581028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EC53A9B-C288-FB43-B894-ACB337824C9F}"/>
                </a:ext>
              </a:extLst>
            </p:cNvPr>
            <p:cNvSpPr txBox="1"/>
            <p:nvPr/>
          </p:nvSpPr>
          <p:spPr>
            <a:xfrm>
              <a:off x="4038753" y="5797394"/>
              <a:ext cx="8919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solidFill>
                    <a:srgbClr val="FF0000"/>
                  </a:solidFill>
                </a:rPr>
                <a:t>(1,2,0)</a:t>
              </a:r>
              <a:endParaRPr lang="ko-KR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63" name="직선 연결선 30">
              <a:extLst>
                <a:ext uri="{FF2B5EF4-FFF2-40B4-BE49-F238E27FC236}">
                  <a16:creationId xmlns:a16="http://schemas.microsoft.com/office/drawing/2014/main" id="{7D253F88-2E56-AF45-9F95-8D02AD27C95E}"/>
                </a:ext>
              </a:extLst>
            </p:cNvPr>
            <p:cNvCxnSpPr/>
            <p:nvPr/>
          </p:nvCxnSpPr>
          <p:spPr>
            <a:xfrm rot="16200000" flipH="1">
              <a:off x="4223945" y="3715751"/>
              <a:ext cx="714380" cy="57150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그룹 31">
            <a:extLst>
              <a:ext uri="{FF2B5EF4-FFF2-40B4-BE49-F238E27FC236}">
                <a16:creationId xmlns:a16="http://schemas.microsoft.com/office/drawing/2014/main" id="{63805773-30BB-A149-84DC-9997018230A1}"/>
              </a:ext>
            </a:extLst>
          </p:cNvPr>
          <p:cNvGrpSpPr/>
          <p:nvPr/>
        </p:nvGrpSpPr>
        <p:grpSpPr>
          <a:xfrm>
            <a:off x="23023046" y="10827528"/>
            <a:ext cx="2532483" cy="2775458"/>
            <a:chOff x="1525787" y="4174875"/>
            <a:chExt cx="2211374" cy="2775458"/>
          </a:xfrm>
        </p:grpSpPr>
        <p:cxnSp>
          <p:nvCxnSpPr>
            <p:cNvPr id="65" name="직선 연결선 32">
              <a:extLst>
                <a:ext uri="{FF2B5EF4-FFF2-40B4-BE49-F238E27FC236}">
                  <a16:creationId xmlns:a16="http://schemas.microsoft.com/office/drawing/2014/main" id="{93E29AF2-A9E9-2947-A7E0-0A73A031FF5F}"/>
                </a:ext>
              </a:extLst>
            </p:cNvPr>
            <p:cNvCxnSpPr/>
            <p:nvPr/>
          </p:nvCxnSpPr>
          <p:spPr>
            <a:xfrm rot="16200000" flipH="1">
              <a:off x="1306711" y="4393951"/>
              <a:ext cx="2295540" cy="1857388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388ED29-181A-EB47-A874-7BFB8CF2E5F2}"/>
                </a:ext>
              </a:extLst>
            </p:cNvPr>
            <p:cNvSpPr txBox="1"/>
            <p:nvPr/>
          </p:nvSpPr>
          <p:spPr>
            <a:xfrm>
              <a:off x="2759476" y="6488668"/>
              <a:ext cx="9776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solidFill>
                    <a:srgbClr val="FF0000"/>
                  </a:solidFill>
                </a:rPr>
                <a:t>(1,2,5)</a:t>
              </a:r>
              <a:endParaRPr lang="ko-KR" alt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67" name="AutoShape 29">
            <a:extLst>
              <a:ext uri="{FF2B5EF4-FFF2-40B4-BE49-F238E27FC236}">
                <a16:creationId xmlns:a16="http://schemas.microsoft.com/office/drawing/2014/main" id="{21E93984-E6A4-5341-BB1C-4047AC30E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34274" y="12983691"/>
            <a:ext cx="1940475" cy="926064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lIns="0" anchor="ctr"/>
          <a:lstStyle/>
          <a:p>
            <a:r>
              <a:rPr lang="en-US" altLang="ko-KR" sz="28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Error()</a:t>
            </a:r>
          </a:p>
        </p:txBody>
      </p:sp>
      <p:sp>
        <p:nvSpPr>
          <p:cNvPr id="68" name="Oval 42">
            <a:extLst>
              <a:ext uri="{FF2B5EF4-FFF2-40B4-BE49-F238E27FC236}">
                <a16:creationId xmlns:a16="http://schemas.microsoft.com/office/drawing/2014/main" id="{C4FD6CB4-0FA6-3147-AC93-82812FC06868}"/>
              </a:ext>
            </a:extLst>
          </p:cNvPr>
          <p:cNvSpPr/>
          <p:nvPr/>
        </p:nvSpPr>
        <p:spPr>
          <a:xfrm>
            <a:off x="25480820" y="11026568"/>
            <a:ext cx="3499125" cy="13474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b="1" dirty="0">
                <a:solidFill>
                  <a:srgbClr val="FF0000"/>
                </a:solidFill>
              </a:rPr>
              <a:t>분기 커버리지 </a:t>
            </a:r>
            <a:r>
              <a:rPr lang="en-US" altLang="ko-KR" sz="2800" b="1" dirty="0">
                <a:solidFill>
                  <a:srgbClr val="FF0000"/>
                </a:solidFill>
              </a:rPr>
              <a:t>100%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30457" y="15957578"/>
            <a:ext cx="14725177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ko-KR" sz="4400" b="1" dirty="0" err="1" smtClean="0">
                <a:latin typeface="+mn-ea"/>
              </a:rPr>
              <a:t>Concolic</a:t>
            </a:r>
            <a:r>
              <a:rPr lang="en-US" altLang="ko-KR" sz="4400" b="1" dirty="0" smtClean="0">
                <a:latin typeface="+mn-ea"/>
              </a:rPr>
              <a:t> </a:t>
            </a:r>
            <a:r>
              <a:rPr lang="ko-KR" altLang="en-US" sz="4400" b="1" dirty="0" err="1" smtClean="0">
                <a:latin typeface="+mn-ea"/>
              </a:rPr>
              <a:t>테스팅에서</a:t>
            </a:r>
            <a:r>
              <a:rPr lang="ko-KR" altLang="en-US" sz="4400" b="1" dirty="0" smtClean="0">
                <a:latin typeface="+mn-ea"/>
              </a:rPr>
              <a:t> 가장 중요하고 정교한 작업</a:t>
            </a:r>
            <a:r>
              <a:rPr lang="en-US" altLang="ko-KR" sz="4400" b="1" dirty="0" smtClean="0">
                <a:latin typeface="+mn-ea"/>
              </a:rPr>
              <a:t>!</a:t>
            </a:r>
          </a:p>
          <a:p>
            <a:pPr marL="571500" indent="-5715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ko-KR" sz="3200" dirty="0" err="1" smtClean="0">
                <a:latin typeface="+mn-ea"/>
              </a:rPr>
              <a:t>Concolic</a:t>
            </a:r>
            <a:r>
              <a:rPr lang="en-US" altLang="ko-KR" sz="3200" dirty="0" smtClean="0">
                <a:latin typeface="+mn-ea"/>
              </a:rPr>
              <a:t> </a:t>
            </a:r>
            <a:r>
              <a:rPr lang="ko-KR" altLang="en-US" sz="3200" dirty="0" err="1" smtClean="0">
                <a:latin typeface="+mn-ea"/>
              </a:rPr>
              <a:t>테스팅</a:t>
            </a:r>
            <a:r>
              <a:rPr lang="ko-KR" altLang="en-US" sz="3200" dirty="0" smtClean="0">
                <a:latin typeface="+mn-ea"/>
              </a:rPr>
              <a:t> 대상 프로그램의 입력 변수를 설정하는 작업</a:t>
            </a:r>
            <a:endParaRPr lang="en-US" altLang="ko-KR" sz="3200" dirty="0" smtClean="0">
              <a:latin typeface="+mn-ea"/>
            </a:endParaRPr>
          </a:p>
          <a:p>
            <a:pPr marL="571500" indent="-5715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3200" dirty="0" err="1" smtClean="0">
                <a:latin typeface="+mn-ea"/>
              </a:rPr>
              <a:t>심볼릭</a:t>
            </a:r>
            <a:r>
              <a:rPr lang="ko-KR" altLang="en-US" sz="3200" dirty="0" smtClean="0">
                <a:latin typeface="+mn-ea"/>
              </a:rPr>
              <a:t> 모델링을 잘못하면 </a:t>
            </a:r>
            <a:r>
              <a:rPr lang="ko-KR" altLang="en-US" sz="3200" b="1" u="sng" dirty="0" smtClean="0">
                <a:solidFill>
                  <a:srgbClr val="FF0000"/>
                </a:solidFill>
                <a:latin typeface="+mn-ea"/>
              </a:rPr>
              <a:t>결함을 못 잡을 수 있음</a:t>
            </a:r>
            <a:endParaRPr lang="en-US" altLang="ko-KR" sz="3200" b="1" u="sng" dirty="0" smtClean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70" name="그림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888" y="18021853"/>
            <a:ext cx="13955611" cy="5027181"/>
          </a:xfrm>
          <a:prstGeom prst="rect">
            <a:avLst/>
          </a:prstGeom>
        </p:spPr>
      </p:pic>
      <p:pic>
        <p:nvPicPr>
          <p:cNvPr id="71" name="Picture 4" descr="sad%20face%20clipart%20black%20and%20white">
            <a:extLst>
              <a:ext uri="{FF2B5EF4-FFF2-40B4-BE49-F238E27FC236}">
                <a16:creationId xmlns:a16="http://schemas.microsoft.com/office/drawing/2014/main" id="{97D6F68C-EB3F-6447-B904-E00B04C64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983" y="21253299"/>
            <a:ext cx="1388546" cy="138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smiley%20face%20black%20and%20white%20laughing">
            <a:extLst>
              <a:ext uri="{FF2B5EF4-FFF2-40B4-BE49-F238E27FC236}">
                <a16:creationId xmlns:a16="http://schemas.microsoft.com/office/drawing/2014/main" id="{F1FD8DF2-5F81-264D-85C6-EAFF508E6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983" y="18774249"/>
            <a:ext cx="1388546" cy="138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/>
          <p:cNvSpPr txBox="1"/>
          <p:nvPr/>
        </p:nvSpPr>
        <p:spPr>
          <a:xfrm>
            <a:off x="15505035" y="14747194"/>
            <a:ext cx="55919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ko-KR" altLang="en-US" sz="4400" b="1" dirty="0" err="1" smtClean="0">
                <a:latin typeface="+mn-ea"/>
              </a:rPr>
              <a:t>심볼릭</a:t>
            </a:r>
            <a:r>
              <a:rPr lang="ko-KR" altLang="en-US" sz="4400" b="1" dirty="0" smtClean="0">
                <a:latin typeface="+mn-ea"/>
              </a:rPr>
              <a:t> 모델링 원칙</a:t>
            </a:r>
            <a:endParaRPr lang="en-US" altLang="ko-KR" sz="4400" b="1" dirty="0" smtClean="0">
              <a:latin typeface="+mn-ea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E0EC8EF-1EB5-3341-95C8-08CEAB625AC4}"/>
              </a:ext>
            </a:extLst>
          </p:cNvPr>
          <p:cNvSpPr txBox="1"/>
          <p:nvPr/>
        </p:nvSpPr>
        <p:spPr>
          <a:xfrm>
            <a:off x="17470376" y="15614697"/>
            <a:ext cx="2758699" cy="1948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b="1" dirty="0" err="1">
                <a:latin typeface="맑은 고딕" pitchFamily="50" charset="-127"/>
                <a:ea typeface="맑은 고딕" pitchFamily="50" charset="-127"/>
              </a:rPr>
              <a:t>파라메터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 변수</a:t>
            </a:r>
            <a:endParaRPr lang="en-US" altLang="ko-KR" sz="28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전역 변수</a:t>
            </a:r>
            <a:endParaRPr lang="en-US" altLang="ko-KR" sz="2800" b="1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800" b="1" dirty="0" err="1">
                <a:latin typeface="맑은 고딕" pitchFamily="50" charset="-127"/>
                <a:ea typeface="맑은 고딕" pitchFamily="50" charset="-127"/>
              </a:rPr>
              <a:t>스텁의</a:t>
            </a:r>
            <a:r>
              <a:rPr lang="ko-KR" altLang="en-US" sz="2800" b="1" dirty="0">
                <a:latin typeface="맑은 고딕" pitchFamily="50" charset="-127"/>
                <a:ea typeface="맑은 고딕" pitchFamily="50" charset="-127"/>
              </a:rPr>
              <a:t> 리턴 값</a:t>
            </a:r>
            <a:endParaRPr lang="en-US" altLang="ko-KR" sz="28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5" name="Right Brace 1">
            <a:extLst>
              <a:ext uri="{FF2B5EF4-FFF2-40B4-BE49-F238E27FC236}">
                <a16:creationId xmlns:a16="http://schemas.microsoft.com/office/drawing/2014/main" id="{0CAB9089-D3D3-0144-9F98-590170C34407}"/>
              </a:ext>
            </a:extLst>
          </p:cNvPr>
          <p:cNvSpPr/>
          <p:nvPr/>
        </p:nvSpPr>
        <p:spPr>
          <a:xfrm>
            <a:off x="20229075" y="15960049"/>
            <a:ext cx="867905" cy="1410346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1AE94A2-CE86-BD47-B448-A7C6B789F971}"/>
              </a:ext>
            </a:extLst>
          </p:cNvPr>
          <p:cNvSpPr txBox="1"/>
          <p:nvPr/>
        </p:nvSpPr>
        <p:spPr>
          <a:xfrm>
            <a:off x="21313957" y="16188168"/>
            <a:ext cx="47424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>
                <a:solidFill>
                  <a:srgbClr val="FF0000"/>
                </a:solidFill>
              </a:rPr>
              <a:t>변수 </a:t>
            </a:r>
            <a:r>
              <a:rPr lang="en-US" altLang="ko-KR" sz="2800" b="1" dirty="0">
                <a:solidFill>
                  <a:srgbClr val="FF0000"/>
                </a:solidFill>
              </a:rPr>
              <a:t>/</a:t>
            </a:r>
            <a:r>
              <a:rPr lang="ko-KR" altLang="en-US" sz="2800" b="1" dirty="0">
                <a:solidFill>
                  <a:srgbClr val="FF0000"/>
                </a:solidFill>
              </a:rPr>
              <a:t> 리턴 값의 타입에 맞게 </a:t>
            </a:r>
            <a:r>
              <a:rPr lang="ko-KR" altLang="en-US" sz="2800" b="1" dirty="0" err="1">
                <a:solidFill>
                  <a:srgbClr val="FF0000"/>
                </a:solidFill>
              </a:rPr>
              <a:t>심볼릭</a:t>
            </a:r>
            <a:r>
              <a:rPr lang="ko-KR" altLang="en-US" sz="2800" b="1" dirty="0">
                <a:solidFill>
                  <a:srgbClr val="FF0000"/>
                </a:solidFill>
              </a:rPr>
              <a:t> 모델링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5503249" y="17695769"/>
            <a:ext cx="51597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ko-KR" altLang="en-US" sz="4400" b="1" dirty="0" err="1" smtClean="0">
                <a:latin typeface="+mn-ea"/>
              </a:rPr>
              <a:t>심볼릭</a:t>
            </a:r>
            <a:r>
              <a:rPr lang="ko-KR" altLang="en-US" sz="4400" b="1" dirty="0" smtClean="0">
                <a:latin typeface="+mn-ea"/>
              </a:rPr>
              <a:t> 모델링 예시</a:t>
            </a:r>
            <a:endParaRPr lang="en-US" altLang="ko-KR" sz="4400" b="1" dirty="0" smtClean="0">
              <a:latin typeface="+mn-ea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E0EC8EF-1EB5-3341-95C8-08CEAB625AC4}"/>
              </a:ext>
            </a:extLst>
          </p:cNvPr>
          <p:cNvSpPr txBox="1"/>
          <p:nvPr/>
        </p:nvSpPr>
        <p:spPr>
          <a:xfrm>
            <a:off x="15708362" y="18457759"/>
            <a:ext cx="5562880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800" dirty="0">
                <a:latin typeface="맑은 고딕" pitchFamily="50" charset="-127"/>
                <a:ea typeface="맑은 고딕" pitchFamily="50" charset="-127"/>
              </a:rPr>
              <a:t>입력 변수가 </a:t>
            </a:r>
            <a:r>
              <a:rPr lang="ko-KR" altLang="en-US" sz="28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구조체</a:t>
            </a:r>
            <a:r>
              <a:rPr lang="ko-KR" altLang="en-US" sz="2800" dirty="0">
                <a:latin typeface="맑은 고딕" pitchFamily="50" charset="-127"/>
                <a:ea typeface="맑은 고딕" pitchFamily="50" charset="-127"/>
              </a:rPr>
              <a:t>인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경우</a:t>
            </a:r>
            <a:endParaRPr lang="en-US" altLang="ko-KR" sz="2800" dirty="0">
              <a:latin typeface="맑은 고딕" pitchFamily="50" charset="-127"/>
              <a:ea typeface="맑은 고딕" pitchFamily="50" charset="-127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멤버 </a:t>
            </a:r>
            <a:r>
              <a:rPr lang="ko-KR" altLang="en-US" sz="2400" dirty="0">
                <a:latin typeface="맑은 고딕" pitchFamily="50" charset="-127"/>
                <a:ea typeface="맑은 고딕" pitchFamily="50" charset="-127"/>
              </a:rPr>
              <a:t>변수의 타입에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맞게 모델링</a:t>
            </a:r>
            <a:endParaRPr lang="en-US" altLang="ko-KR" sz="2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4C5E3B1-B66C-1548-9714-D6176E650024}"/>
              </a:ext>
            </a:extLst>
          </p:cNvPr>
          <p:cNvSpPr txBox="1"/>
          <p:nvPr/>
        </p:nvSpPr>
        <p:spPr>
          <a:xfrm>
            <a:off x="15558312" y="22238315"/>
            <a:ext cx="6502403" cy="46166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ko-KR" sz="2400" dirty="0" err="1">
                <a:latin typeface="Consolas" panose="020B0609020204030204" pitchFamily="49" charset="0"/>
                <a:cs typeface="Courier New" panose="02070309020205020404" pitchFamily="49" charset="0"/>
              </a:rPr>
              <a:t>SYM_unsigned_int</a:t>
            </a:r>
            <a:r>
              <a:rPr lang="en-US" altLang="ko-KR" sz="2400" dirty="0">
                <a:latin typeface="Consolas" panose="020B06090202040302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ctx.BIT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cfg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-&gt;type</a:t>
            </a:r>
            <a:r>
              <a:rPr lang="en-US" altLang="ko-KR" sz="2400" dirty="0">
                <a:latin typeface="Consolas" panose="020B06090202040302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092A692-8B00-BC46-8043-C168B5095CC7}"/>
              </a:ext>
            </a:extLst>
          </p:cNvPr>
          <p:cNvSpPr txBox="1"/>
          <p:nvPr/>
        </p:nvSpPr>
        <p:spPr>
          <a:xfrm>
            <a:off x="15737313" y="20358161"/>
            <a:ext cx="596049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struct A </a:t>
            </a:r>
            <a:r>
              <a:rPr lang="en-US" altLang="ko-KR" sz="2400" dirty="0">
                <a:latin typeface="Consolas" panose="020B06090202040302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2400" dirty="0" err="1">
                <a:latin typeface="Consolas" panose="020B0609020204030204" pitchFamily="49" charset="0"/>
                <a:cs typeface="Courier New" panose="02070309020205020404" pitchFamily="49" charset="0"/>
              </a:rPr>
              <a:t>ctx</a:t>
            </a:r>
            <a:r>
              <a:rPr lang="en-US" altLang="ko-KR" sz="2400" dirty="0">
                <a:latin typeface="Consolas" panose="020B0609020204030204" pitchFamily="49" charset="0"/>
                <a:cs typeface="Courier New" panose="02070309020205020404" pitchFamily="49" charset="0"/>
              </a:rPr>
              <a:t> = malloc( … );</a:t>
            </a:r>
          </a:p>
          <a:p>
            <a:pPr fontAlgn="base"/>
            <a:r>
              <a:rPr lang="en-US" altLang="ko-KR" sz="2400" dirty="0">
                <a:latin typeface="Consolas" panose="020B0609020204030204" pitchFamily="49" charset="0"/>
                <a:cs typeface="Courier New" panose="02070309020205020404" pitchFamily="49" charset="0"/>
              </a:rPr>
              <a:t>...</a:t>
            </a:r>
          </a:p>
          <a:p>
            <a:pPr fontAlgn="base"/>
            <a:r>
              <a:rPr lang="en-US" altLang="ko-KR" sz="2400" dirty="0">
                <a:latin typeface="Consolas" panose="020B0609020204030204" pitchFamily="49" charset="0"/>
                <a:cs typeface="Courier New" panose="02070309020205020404" pitchFamily="49" charset="0"/>
              </a:rPr>
              <a:t>if (0 != 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ctx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-&gt;BIT-&gt;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cfg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-&gt;type</a:t>
            </a:r>
            <a:r>
              <a:rPr lang="en-US" altLang="ko-KR" sz="2400" dirty="0">
                <a:latin typeface="Consolas" panose="020B0609020204030204" pitchFamily="49" charset="0"/>
                <a:cs typeface="Courier New" panose="02070309020205020404" pitchFamily="49" charset="0"/>
              </a:rPr>
              <a:t>) {…}}</a:t>
            </a:r>
          </a:p>
        </p:txBody>
      </p:sp>
      <p:sp>
        <p:nvSpPr>
          <p:cNvPr id="81" name="제목 1">
            <a:extLst>
              <a:ext uri="{FF2B5EF4-FFF2-40B4-BE49-F238E27FC236}">
                <a16:creationId xmlns:a16="http://schemas.microsoft.com/office/drawing/2014/main" id="{AB60C4A2-E278-434F-9D6F-2EFFE6074E6D}"/>
              </a:ext>
            </a:extLst>
          </p:cNvPr>
          <p:cNvSpPr txBox="1">
            <a:spLocks/>
          </p:cNvSpPr>
          <p:nvPr/>
        </p:nvSpPr>
        <p:spPr>
          <a:xfrm>
            <a:off x="17688121" y="19916633"/>
            <a:ext cx="2058875" cy="411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400" b="1" dirty="0"/>
              <a:t>분기 조건</a:t>
            </a:r>
          </a:p>
        </p:txBody>
      </p:sp>
      <p:sp>
        <p:nvSpPr>
          <p:cNvPr id="82" name="제목 1">
            <a:extLst>
              <a:ext uri="{FF2B5EF4-FFF2-40B4-BE49-F238E27FC236}">
                <a16:creationId xmlns:a16="http://schemas.microsoft.com/office/drawing/2014/main" id="{7A2EA5CA-F0A6-7547-AF08-7B7D369F7540}"/>
              </a:ext>
            </a:extLst>
          </p:cNvPr>
          <p:cNvSpPr txBox="1">
            <a:spLocks/>
          </p:cNvSpPr>
          <p:nvPr/>
        </p:nvSpPr>
        <p:spPr>
          <a:xfrm>
            <a:off x="17596409" y="21725047"/>
            <a:ext cx="2242298" cy="411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400" b="1" dirty="0" err="1"/>
              <a:t>심볼릭</a:t>
            </a:r>
            <a:r>
              <a:rPr lang="ko-KR" altLang="en-US" sz="2400" b="1" dirty="0"/>
              <a:t> 모델링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E0EC8EF-1EB5-3341-95C8-08CEAB625AC4}"/>
              </a:ext>
            </a:extLst>
          </p:cNvPr>
          <p:cNvSpPr txBox="1"/>
          <p:nvPr/>
        </p:nvSpPr>
        <p:spPr>
          <a:xfrm>
            <a:off x="22174607" y="17945320"/>
            <a:ext cx="72164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800" b="1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스텁의</a:t>
            </a:r>
            <a:r>
              <a:rPr lang="ko-KR" altLang="en-US" sz="2800" b="1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리턴 값</a:t>
            </a:r>
            <a:endParaRPr lang="en-US" altLang="ko-KR" sz="2800" b="1" dirty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개발자가 설정한 가능한 값의 범위 내에서 리턴 값을 생성하도록 모델링</a:t>
            </a:r>
            <a:endParaRPr lang="en-US" altLang="ko-KR" sz="2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9351C29-94FB-6148-BB79-2707C9815448}"/>
              </a:ext>
            </a:extLst>
          </p:cNvPr>
          <p:cNvSpPr txBox="1"/>
          <p:nvPr/>
        </p:nvSpPr>
        <p:spPr>
          <a:xfrm>
            <a:off x="22520018" y="20150121"/>
            <a:ext cx="3553224" cy="5355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4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if (</a:t>
            </a:r>
            <a:r>
              <a:rPr lang="en-US" altLang="ko-KR" sz="24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task_stub</a:t>
            </a:r>
            <a:r>
              <a:rPr lang="en-US" altLang="ko-KR" sz="24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</a:t>
            </a:r>
            <a:r>
              <a:rPr lang="en-US" altLang="ko-KR" sz="24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) {…}</a:t>
            </a:r>
          </a:p>
        </p:txBody>
      </p:sp>
      <p:sp>
        <p:nvSpPr>
          <p:cNvPr id="93" name="제목 1">
            <a:extLst>
              <a:ext uri="{FF2B5EF4-FFF2-40B4-BE49-F238E27FC236}">
                <a16:creationId xmlns:a16="http://schemas.microsoft.com/office/drawing/2014/main" id="{D624A1A2-B778-1842-97E6-E844525CF4C1}"/>
              </a:ext>
            </a:extLst>
          </p:cNvPr>
          <p:cNvSpPr txBox="1">
            <a:spLocks/>
          </p:cNvSpPr>
          <p:nvPr/>
        </p:nvSpPr>
        <p:spPr>
          <a:xfrm>
            <a:off x="23267193" y="19731741"/>
            <a:ext cx="2058875" cy="411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400" b="1" dirty="0"/>
              <a:t>분기 조건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020AC196-7F01-A742-8620-F592EADCF854}"/>
              </a:ext>
            </a:extLst>
          </p:cNvPr>
          <p:cNvSpPr txBox="1"/>
          <p:nvPr/>
        </p:nvSpPr>
        <p:spPr>
          <a:xfrm>
            <a:off x="25437839" y="21119218"/>
            <a:ext cx="3950116" cy="19389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0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20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task_stub</a:t>
            </a:r>
            <a:r>
              <a:rPr lang="en-US" altLang="ko-KR" sz="20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</a:t>
            </a:r>
            <a:r>
              <a:rPr lang="en-US" altLang="ko-KR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120000"/>
              </a:lnSpc>
            </a:pPr>
            <a:r>
              <a:rPr lang="en-US" altLang="ko-KR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unsigned </a:t>
            </a:r>
            <a:r>
              <a:rPr lang="en-US" altLang="ko-KR" sz="20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char coin;</a:t>
            </a:r>
          </a:p>
          <a:p>
            <a:pPr>
              <a:lnSpc>
                <a:spcPct val="120000"/>
              </a:lnSpc>
            </a:pPr>
            <a:r>
              <a:rPr lang="en-US" altLang="ko-KR" sz="20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SYM_unsigned_char</a:t>
            </a:r>
            <a:r>
              <a:rPr lang="en-US" altLang="ko-KR" sz="20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(coin);</a:t>
            </a:r>
          </a:p>
          <a:p>
            <a:pPr>
              <a:lnSpc>
                <a:spcPct val="120000"/>
              </a:lnSpc>
            </a:pPr>
            <a:r>
              <a:rPr lang="en-US" altLang="ko-KR" sz="20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if (coin) 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return 1</a:t>
            </a:r>
            <a:r>
              <a:rPr lang="en-US" altLang="ko-KR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endParaRPr lang="en-US" altLang="ko-KR" sz="2000" dirty="0">
              <a:solidFill>
                <a:srgbClr val="FF0000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altLang="ko-KR" sz="20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else 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return 0</a:t>
            </a:r>
            <a:r>
              <a:rPr lang="en-US" altLang="ko-KR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US" altLang="ko-KR" sz="20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97" name="제목 1">
            <a:extLst>
              <a:ext uri="{FF2B5EF4-FFF2-40B4-BE49-F238E27FC236}">
                <a16:creationId xmlns:a16="http://schemas.microsoft.com/office/drawing/2014/main" id="{B6E6DAAB-F299-4F43-BFF3-339D8C50A2F9}"/>
              </a:ext>
            </a:extLst>
          </p:cNvPr>
          <p:cNvSpPr txBox="1">
            <a:spLocks/>
          </p:cNvSpPr>
          <p:nvPr/>
        </p:nvSpPr>
        <p:spPr>
          <a:xfrm>
            <a:off x="26291748" y="20685652"/>
            <a:ext cx="2242298" cy="411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400" b="1" dirty="0" err="1"/>
              <a:t>심볼릭</a:t>
            </a:r>
            <a:r>
              <a:rPr lang="ko-KR" altLang="en-US" sz="2400" b="1" dirty="0"/>
              <a:t> 모델링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20AC196-7F01-A742-8620-F592EADCF854}"/>
              </a:ext>
            </a:extLst>
          </p:cNvPr>
          <p:cNvSpPr txBox="1"/>
          <p:nvPr/>
        </p:nvSpPr>
        <p:spPr>
          <a:xfrm>
            <a:off x="22422598" y="21667057"/>
            <a:ext cx="268285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20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20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err="1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task_stub</a:t>
            </a:r>
            <a:r>
              <a:rPr lang="en-US" altLang="ko-KR" sz="2000" dirty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() </a:t>
            </a:r>
            <a:r>
              <a:rPr lang="en-US" altLang="ko-KR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lnSpc>
                <a:spcPct val="120000"/>
              </a:lnSpc>
            </a:pPr>
            <a:r>
              <a:rPr lang="en-US" altLang="ko-KR" sz="2000" b="1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  return 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2000" dirty="0" smtClean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}</a:t>
            </a:r>
            <a:endParaRPr lang="en-US" altLang="ko-KR" sz="2000" dirty="0">
              <a:solidFill>
                <a:schemeClr val="tx1"/>
              </a:solidFill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99" name="제목 1">
            <a:extLst>
              <a:ext uri="{FF2B5EF4-FFF2-40B4-BE49-F238E27FC236}">
                <a16:creationId xmlns:a16="http://schemas.microsoft.com/office/drawing/2014/main" id="{B6E6DAAB-F299-4F43-BFF3-339D8C50A2F9}"/>
              </a:ext>
            </a:extLst>
          </p:cNvPr>
          <p:cNvSpPr txBox="1">
            <a:spLocks/>
          </p:cNvSpPr>
          <p:nvPr/>
        </p:nvSpPr>
        <p:spPr>
          <a:xfrm>
            <a:off x="22593174" y="21199298"/>
            <a:ext cx="2242298" cy="411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400" b="1" dirty="0" err="1" smtClean="0"/>
              <a:t>스텁</a:t>
            </a:r>
            <a:r>
              <a:rPr lang="ko-KR" altLang="en-US" sz="2400" b="1" dirty="0" smtClean="0"/>
              <a:t> 함수</a:t>
            </a:r>
            <a:endParaRPr lang="ko-KR" altLang="en-US" sz="2400" b="1" dirty="0"/>
          </a:p>
        </p:txBody>
      </p:sp>
      <p:sp>
        <p:nvSpPr>
          <p:cNvPr id="101" name="오른쪽 화살표 100"/>
          <p:cNvSpPr/>
          <p:nvPr/>
        </p:nvSpPr>
        <p:spPr>
          <a:xfrm>
            <a:off x="24978629" y="21502755"/>
            <a:ext cx="576859" cy="1159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3" name="TextBox 102"/>
          <p:cNvSpPr txBox="1"/>
          <p:nvPr/>
        </p:nvSpPr>
        <p:spPr>
          <a:xfrm>
            <a:off x="930458" y="25258835"/>
            <a:ext cx="13243886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altLang="ko-KR" sz="4400" b="1" dirty="0" err="1" smtClean="0">
                <a:latin typeface="+mn-ea"/>
              </a:rPr>
              <a:t>Concolic</a:t>
            </a:r>
            <a:r>
              <a:rPr lang="en-US" altLang="ko-KR" sz="4400" b="1" dirty="0" smtClean="0">
                <a:latin typeface="+mn-ea"/>
              </a:rPr>
              <a:t> </a:t>
            </a:r>
            <a:r>
              <a:rPr lang="ko-KR" altLang="en-US" sz="4400" b="1" dirty="0" err="1" smtClean="0">
                <a:latin typeface="+mn-ea"/>
              </a:rPr>
              <a:t>테스팅</a:t>
            </a:r>
            <a:r>
              <a:rPr lang="ko-KR" altLang="en-US" sz="4400" b="1" dirty="0" smtClean="0">
                <a:latin typeface="+mn-ea"/>
              </a:rPr>
              <a:t> 대상 프로그램</a:t>
            </a:r>
            <a:endParaRPr lang="en-US" altLang="ko-KR" sz="4400" b="1" dirty="0" smtClean="0">
              <a:latin typeface="+mn-ea"/>
            </a:endParaRPr>
          </a:p>
          <a:p>
            <a:pPr marL="571500" indent="-5715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ko-KR" sz="3200" dirty="0" smtClean="0">
                <a:latin typeface="+mn-ea"/>
              </a:rPr>
              <a:t>LIG </a:t>
            </a:r>
            <a:r>
              <a:rPr lang="ko-KR" altLang="en-US" sz="3200" dirty="0" err="1" smtClean="0">
                <a:latin typeface="+mn-ea"/>
              </a:rPr>
              <a:t>넥스원에서</a:t>
            </a:r>
            <a:r>
              <a:rPr lang="ko-KR" altLang="en-US" sz="3200" dirty="0" smtClean="0">
                <a:latin typeface="+mn-ea"/>
              </a:rPr>
              <a:t> 자체 개발한 </a:t>
            </a:r>
            <a:r>
              <a:rPr lang="en-US" altLang="ko-KR" sz="3200" dirty="0" smtClean="0">
                <a:latin typeface="+mn-ea"/>
              </a:rPr>
              <a:t>10</a:t>
            </a:r>
            <a:r>
              <a:rPr lang="ko-KR" altLang="en-US" sz="3200" dirty="0" smtClean="0">
                <a:latin typeface="+mn-ea"/>
              </a:rPr>
              <a:t>개 </a:t>
            </a:r>
            <a:r>
              <a:rPr lang="en-US" altLang="ko-KR" sz="3200" dirty="0" smtClean="0">
                <a:latin typeface="+mn-ea"/>
              </a:rPr>
              <a:t>C </a:t>
            </a:r>
            <a:r>
              <a:rPr lang="ko-KR" altLang="en-US" sz="3200" dirty="0" smtClean="0">
                <a:latin typeface="+mn-ea"/>
              </a:rPr>
              <a:t>프로그램</a:t>
            </a:r>
            <a:endParaRPr lang="en-US" altLang="ko-KR" sz="3200" dirty="0" smtClean="0">
              <a:latin typeface="+mn-ea"/>
            </a:endParaRPr>
          </a:p>
          <a:p>
            <a:pPr marL="1028700" lvl="1" indent="-5715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2800" dirty="0" smtClean="0">
                <a:latin typeface="+mn-ea"/>
              </a:rPr>
              <a:t>향후 무기 체계에 탑재될 공용 </a:t>
            </a:r>
            <a:r>
              <a:rPr lang="en-US" altLang="ko-KR" sz="2800" dirty="0" smtClean="0">
                <a:latin typeface="+mn-ea"/>
              </a:rPr>
              <a:t>SW</a:t>
            </a:r>
          </a:p>
          <a:p>
            <a:pPr marL="1028700" lvl="1" indent="-5715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ko-KR" sz="2800" dirty="0" smtClean="0">
                <a:latin typeface="+mn-ea"/>
              </a:rPr>
              <a:t>CC</a:t>
            </a:r>
            <a:r>
              <a:rPr lang="ko-KR" altLang="en-US" sz="2800" dirty="0" smtClean="0">
                <a:latin typeface="+mn-ea"/>
              </a:rPr>
              <a:t>가 높은 프로그램을 대상으로 선정함</a:t>
            </a:r>
            <a:r>
              <a:rPr lang="en-US" altLang="ko-KR" sz="2800" dirty="0">
                <a:latin typeface="+mn-ea"/>
              </a:rPr>
              <a:t> </a:t>
            </a:r>
            <a:r>
              <a:rPr lang="en-US" altLang="ko-KR" sz="2800" dirty="0" smtClean="0">
                <a:latin typeface="+mn-ea"/>
              </a:rPr>
              <a:t>(</a:t>
            </a:r>
            <a:r>
              <a:rPr lang="ko-KR" altLang="en-US" sz="2800" dirty="0" smtClean="0">
                <a:latin typeface="+mn-ea"/>
              </a:rPr>
              <a:t>최대</a:t>
            </a:r>
            <a:r>
              <a:rPr lang="en-US" altLang="ko-KR" sz="2800" dirty="0">
                <a:latin typeface="+mn-ea"/>
              </a:rPr>
              <a:t> </a:t>
            </a:r>
            <a:r>
              <a:rPr lang="en-US" altLang="ko-KR" sz="2800" dirty="0" smtClean="0">
                <a:latin typeface="+mn-ea"/>
              </a:rPr>
              <a:t>42, </a:t>
            </a:r>
            <a:r>
              <a:rPr lang="ko-KR" altLang="en-US" sz="2800" dirty="0" smtClean="0">
                <a:latin typeface="+mn-ea"/>
              </a:rPr>
              <a:t>평균 </a:t>
            </a:r>
            <a:r>
              <a:rPr lang="en-US" altLang="ko-KR" sz="2800" dirty="0" smtClean="0">
                <a:latin typeface="+mn-ea"/>
              </a:rPr>
              <a:t>24.8)</a:t>
            </a:r>
          </a:p>
        </p:txBody>
      </p:sp>
      <p:graphicFrame>
        <p:nvGraphicFramePr>
          <p:cNvPr id="106" name="표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892748"/>
              </p:ext>
            </p:extLst>
          </p:nvPr>
        </p:nvGraphicFramePr>
        <p:xfrm>
          <a:off x="1175657" y="27842991"/>
          <a:ext cx="6906877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688">
                  <a:extLst>
                    <a:ext uri="{9D8B030D-6E8A-4147-A177-3AD203B41FA5}">
                      <a16:colId xmlns:a16="http://schemas.microsoft.com/office/drawing/2014/main" val="4108740569"/>
                    </a:ext>
                  </a:extLst>
                </a:gridCol>
                <a:gridCol w="942110">
                  <a:extLst>
                    <a:ext uri="{9D8B030D-6E8A-4147-A177-3AD203B41FA5}">
                      <a16:colId xmlns:a16="http://schemas.microsoft.com/office/drawing/2014/main" val="331375577"/>
                    </a:ext>
                  </a:extLst>
                </a:gridCol>
                <a:gridCol w="858981">
                  <a:extLst>
                    <a:ext uri="{9D8B030D-6E8A-4147-A177-3AD203B41FA5}">
                      <a16:colId xmlns:a16="http://schemas.microsoft.com/office/drawing/2014/main" val="1947926442"/>
                    </a:ext>
                  </a:extLst>
                </a:gridCol>
                <a:gridCol w="872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3763">
                  <a:extLst>
                    <a:ext uri="{9D8B030D-6E8A-4147-A177-3AD203B41FA5}">
                      <a16:colId xmlns:a16="http://schemas.microsoft.com/office/drawing/2014/main" val="1108429333"/>
                    </a:ext>
                  </a:extLst>
                </a:gridCol>
                <a:gridCol w="1645498">
                  <a:extLst>
                    <a:ext uri="{9D8B030D-6E8A-4147-A177-3AD203B41FA5}">
                      <a16:colId xmlns:a16="http://schemas.microsoft.com/office/drawing/2014/main" val="2161532779"/>
                    </a:ext>
                  </a:extLst>
                </a:gridCol>
              </a:tblGrid>
              <a:tr h="4455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+mn-lt"/>
                          <a:ea typeface="+mn-ea"/>
                        </a:rPr>
                        <a:t>프로그램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+mn-lt"/>
                          <a:ea typeface="+mn-ea"/>
                        </a:rPr>
                        <a:t>함수 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n-lt"/>
                          <a:ea typeface="+mn-ea"/>
                        </a:rPr>
                        <a:t>LOC</a:t>
                      </a:r>
                      <a:endParaRPr lang="ko-KR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+mn-lt"/>
                          <a:ea typeface="+mn-ea"/>
                        </a:rPr>
                        <a:t>CC</a:t>
                      </a:r>
                      <a:endParaRPr lang="ko-KR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>
                          <a:latin typeface="+mn-lt"/>
                          <a:ea typeface="+mn-ea"/>
                        </a:rPr>
                        <a:t>분기 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aseline="0" dirty="0">
                          <a:latin typeface="+mn-lt"/>
                          <a:ea typeface="+mn-ea"/>
                        </a:rPr>
                        <a:t>기존 </a:t>
                      </a:r>
                      <a:r>
                        <a:rPr lang="en-US" altLang="ko-KR" sz="1800" baseline="0" dirty="0">
                          <a:latin typeface="+mn-lt"/>
                          <a:ea typeface="+mn-ea"/>
                        </a:rPr>
                        <a:t>TC </a:t>
                      </a:r>
                      <a:r>
                        <a:rPr lang="ko-KR" altLang="en-US" sz="1800" baseline="0" dirty="0">
                          <a:latin typeface="+mn-lt"/>
                          <a:ea typeface="+mn-ea"/>
                        </a:rPr>
                        <a:t>달성 </a:t>
                      </a:r>
                      <a:endParaRPr lang="en-US" altLang="ko-KR" sz="1800" baseline="0" dirty="0">
                        <a:latin typeface="+mn-lt"/>
                        <a:ea typeface="+mn-ea"/>
                      </a:endParaRPr>
                    </a:p>
                    <a:p>
                      <a:pPr algn="ctr" latinLnBrk="1"/>
                      <a:r>
                        <a:rPr lang="ko-KR" altLang="en-US" sz="1800" baseline="0" dirty="0">
                          <a:latin typeface="+mn-lt"/>
                          <a:ea typeface="+mn-ea"/>
                        </a:rPr>
                        <a:t>분기 커버리지</a:t>
                      </a:r>
                      <a:endParaRPr lang="ko-KR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742583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ea typeface="+mn-ea"/>
                        </a:rPr>
                        <a:t>Prog1</a:t>
                      </a:r>
                      <a:endParaRPr lang="ko-KR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15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271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24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40.4%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050765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ea typeface="+mn-ea"/>
                        </a:rPr>
                        <a:t>Prog2</a:t>
                      </a:r>
                      <a:endParaRPr lang="ko-KR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4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77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42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25.0%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820853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latin typeface="+mn-lt"/>
                          <a:ea typeface="+mn-ea"/>
                        </a:rPr>
                        <a:t>Prog3</a:t>
                      </a:r>
                      <a:endParaRPr lang="ko-KR" altLang="en-US" sz="18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20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294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40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4.9%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487896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Prog4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21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347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19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260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68.7%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517320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Prog5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32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588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20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390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54.9%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910119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Prog6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29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20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35.0%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557746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Prog7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</a:rPr>
                        <a:t>28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149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20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32.6%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374247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Prog8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7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123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18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64.1%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182298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Prog9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10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136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19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36.0%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112512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Prog10</a:t>
                      </a:r>
                      <a:endParaRPr lang="ko-KR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15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184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18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ko-KR" alt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ko-KR" sz="2000" dirty="0"/>
                        <a:t>10.5%</a:t>
                      </a:r>
                      <a:endParaRPr lang="ko-KR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13982"/>
                  </a:ext>
                </a:extLst>
              </a:tr>
              <a:tr h="2758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</a:rPr>
                        <a:t>AVERAGE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15.4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219.8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dirty="0">
                          <a:latin typeface="+mn-lt"/>
                          <a:ea typeface="+mn-ea"/>
                        </a:rPr>
                        <a:t>24.75</a:t>
                      </a:r>
                      <a:endParaRPr lang="ko-KR" altLang="en-US" sz="2000" dirty="0"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137.6</a:t>
                      </a:r>
                      <a:endParaRPr lang="ko-KR" altLang="en-US" sz="20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>
                          <a:solidFill>
                            <a:schemeClr val="tx1"/>
                          </a:solidFill>
                        </a:rPr>
                        <a:t>37.2%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142870"/>
                  </a:ext>
                </a:extLst>
              </a:tr>
            </a:tbl>
          </a:graphicData>
        </a:graphic>
      </p:graphicFrame>
      <p:cxnSp>
        <p:nvCxnSpPr>
          <p:cNvPr id="107" name="직선 연결선 15">
            <a:extLst>
              <a:ext uri="{FF2B5EF4-FFF2-40B4-BE49-F238E27FC236}">
                <a16:creationId xmlns:a16="http://schemas.microsoft.com/office/drawing/2014/main" id="{A7FEF87B-A765-294D-BF2D-AD4CC7BB85D7}"/>
              </a:ext>
            </a:extLst>
          </p:cNvPr>
          <p:cNvCxnSpPr>
            <a:cxnSpLocks/>
          </p:cNvCxnSpPr>
          <p:nvPr/>
        </p:nvCxnSpPr>
        <p:spPr>
          <a:xfrm>
            <a:off x="8099168" y="27842991"/>
            <a:ext cx="720388" cy="266471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직선 연결선 15">
            <a:extLst>
              <a:ext uri="{FF2B5EF4-FFF2-40B4-BE49-F238E27FC236}">
                <a16:creationId xmlns:a16="http://schemas.microsoft.com/office/drawing/2014/main" id="{A7FEF87B-A765-294D-BF2D-AD4CC7BB85D7}"/>
              </a:ext>
            </a:extLst>
          </p:cNvPr>
          <p:cNvCxnSpPr>
            <a:cxnSpLocks/>
          </p:cNvCxnSpPr>
          <p:nvPr/>
        </p:nvCxnSpPr>
        <p:spPr>
          <a:xfrm flipV="1">
            <a:off x="8082534" y="31688870"/>
            <a:ext cx="789301" cy="114069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6330797" y="23886469"/>
            <a:ext cx="13243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ko-KR" altLang="en-US" sz="4400" b="1" dirty="0" smtClean="0">
                <a:latin typeface="+mn-ea"/>
              </a:rPr>
              <a:t>실험 과정</a:t>
            </a:r>
            <a:endParaRPr lang="en-US" altLang="ko-KR" sz="4400" b="1" dirty="0" smtClean="0">
              <a:latin typeface="+mn-ea"/>
            </a:endParaRPr>
          </a:p>
        </p:txBody>
      </p:sp>
      <p:sp>
        <p:nvSpPr>
          <p:cNvPr id="113" name="Folded Corner 8">
            <a:extLst>
              <a:ext uri="{FF2B5EF4-FFF2-40B4-BE49-F238E27FC236}">
                <a16:creationId xmlns:a16="http://schemas.microsoft.com/office/drawing/2014/main" id="{778666C8-9FF4-104E-B339-2E4E475DBB8B}"/>
              </a:ext>
            </a:extLst>
          </p:cNvPr>
          <p:cNvSpPr/>
          <p:nvPr/>
        </p:nvSpPr>
        <p:spPr>
          <a:xfrm>
            <a:off x="18931796" y="24540191"/>
            <a:ext cx="1488137" cy="1275328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대상</a:t>
            </a:r>
            <a:endParaRPr lang="en-US" altLang="ko-KR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/>
            <a:r>
              <a:rPr lang="ko-KR" alt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프로그램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B5843F54-74A5-E945-B7EE-BEA305204FF5}"/>
              </a:ext>
            </a:extLst>
          </p:cNvPr>
          <p:cNvSpPr txBox="1"/>
          <p:nvPr/>
        </p:nvSpPr>
        <p:spPr>
          <a:xfrm>
            <a:off x="20142247" y="24357000"/>
            <a:ext cx="1626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 err="1"/>
              <a:t>심볼릭</a:t>
            </a:r>
            <a:endParaRPr lang="en-US" altLang="ko-KR" sz="2000" b="1" dirty="0"/>
          </a:p>
          <a:p>
            <a:pPr algn="ctr"/>
            <a:r>
              <a:rPr lang="ko-KR" altLang="en-US" sz="2000" b="1" dirty="0"/>
              <a:t>모델링</a:t>
            </a:r>
            <a:endParaRPr lang="en-US" sz="2000" b="1" dirty="0"/>
          </a:p>
        </p:txBody>
      </p:sp>
      <p:sp>
        <p:nvSpPr>
          <p:cNvPr id="115" name="Folded Corner 11">
            <a:extLst>
              <a:ext uri="{FF2B5EF4-FFF2-40B4-BE49-F238E27FC236}">
                <a16:creationId xmlns:a16="http://schemas.microsoft.com/office/drawing/2014/main" id="{4B12F261-909D-7249-BB33-C7583CA415BF}"/>
              </a:ext>
            </a:extLst>
          </p:cNvPr>
          <p:cNvSpPr/>
          <p:nvPr/>
        </p:nvSpPr>
        <p:spPr>
          <a:xfrm>
            <a:off x="21514507" y="24545219"/>
            <a:ext cx="1418504" cy="127030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심볼릭</a:t>
            </a:r>
            <a:endParaRPr lang="en-US" altLang="ko-KR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/>
            <a:r>
              <a:rPr lang="ko-KR" alt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모델링한</a:t>
            </a:r>
            <a:endParaRPr lang="en-US" altLang="ko-KR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/>
            <a:r>
              <a:rPr lang="ko-KR" altLang="en-US" sz="2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프로그램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16" name="오른쪽 화살표 2">
            <a:extLst>
              <a:ext uri="{FF2B5EF4-FFF2-40B4-BE49-F238E27FC236}">
                <a16:creationId xmlns:a16="http://schemas.microsoft.com/office/drawing/2014/main" id="{58CD5647-F465-C147-A6EF-9C4758C5CF3F}"/>
              </a:ext>
            </a:extLst>
          </p:cNvPr>
          <p:cNvSpPr/>
          <p:nvPr/>
        </p:nvSpPr>
        <p:spPr>
          <a:xfrm rot="19586404">
            <a:off x="23040750" y="24543947"/>
            <a:ext cx="692773" cy="319326"/>
          </a:xfrm>
          <a:prstGeom prst="rightArrow">
            <a:avLst>
              <a:gd name="adj1" fmla="val 18287"/>
              <a:gd name="adj2" fmla="val 5264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7" name="오른쪽 화살표 2">
            <a:extLst>
              <a:ext uri="{FF2B5EF4-FFF2-40B4-BE49-F238E27FC236}">
                <a16:creationId xmlns:a16="http://schemas.microsoft.com/office/drawing/2014/main" id="{68CF1367-0E86-1F41-8876-182EC7D67E37}"/>
              </a:ext>
            </a:extLst>
          </p:cNvPr>
          <p:cNvSpPr/>
          <p:nvPr/>
        </p:nvSpPr>
        <p:spPr>
          <a:xfrm>
            <a:off x="20615228" y="24999475"/>
            <a:ext cx="692773" cy="319326"/>
          </a:xfrm>
          <a:prstGeom prst="rightArrow">
            <a:avLst>
              <a:gd name="adj1" fmla="val 18287"/>
              <a:gd name="adj2" fmla="val 5264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8" name="오른쪽 화살표 2">
            <a:extLst>
              <a:ext uri="{FF2B5EF4-FFF2-40B4-BE49-F238E27FC236}">
                <a16:creationId xmlns:a16="http://schemas.microsoft.com/office/drawing/2014/main" id="{DDC86493-D752-2A46-9CA6-D269B7380122}"/>
              </a:ext>
            </a:extLst>
          </p:cNvPr>
          <p:cNvSpPr/>
          <p:nvPr/>
        </p:nvSpPr>
        <p:spPr>
          <a:xfrm>
            <a:off x="23093712" y="25015524"/>
            <a:ext cx="692773" cy="319326"/>
          </a:xfrm>
          <a:prstGeom prst="rightArrow">
            <a:avLst>
              <a:gd name="adj1" fmla="val 18287"/>
              <a:gd name="adj2" fmla="val 5264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19" name="오른쪽 화살표 2">
            <a:extLst>
              <a:ext uri="{FF2B5EF4-FFF2-40B4-BE49-F238E27FC236}">
                <a16:creationId xmlns:a16="http://schemas.microsoft.com/office/drawing/2014/main" id="{991F670F-7084-EE4C-890B-7F3C198C2423}"/>
              </a:ext>
            </a:extLst>
          </p:cNvPr>
          <p:cNvSpPr/>
          <p:nvPr/>
        </p:nvSpPr>
        <p:spPr>
          <a:xfrm rot="1854345">
            <a:off x="23060887" y="25434254"/>
            <a:ext cx="692773" cy="319326"/>
          </a:xfrm>
          <a:prstGeom prst="rightArrow">
            <a:avLst>
              <a:gd name="adj1" fmla="val 18287"/>
              <a:gd name="adj2" fmla="val 5264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0DB51E8-7557-A144-9AF4-1232ECC14862}"/>
              </a:ext>
            </a:extLst>
          </p:cNvPr>
          <p:cNvSpPr txBox="1"/>
          <p:nvPr/>
        </p:nvSpPr>
        <p:spPr>
          <a:xfrm>
            <a:off x="22486795" y="24252839"/>
            <a:ext cx="162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/>
              <a:t>1</a:t>
            </a:r>
            <a:endParaRPr lang="en-US" sz="2800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55D25D54-ACF2-554A-8107-208C9A5527A3}"/>
              </a:ext>
            </a:extLst>
          </p:cNvPr>
          <p:cNvSpPr txBox="1"/>
          <p:nvPr/>
        </p:nvSpPr>
        <p:spPr>
          <a:xfrm>
            <a:off x="22584220" y="24696796"/>
            <a:ext cx="162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/>
              <a:t>2</a:t>
            </a:r>
            <a:endParaRPr lang="en-US" sz="2800" dirty="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06EABF3-2CC2-EA48-8CD2-2B6E7D3DADC4}"/>
              </a:ext>
            </a:extLst>
          </p:cNvPr>
          <p:cNvSpPr txBox="1"/>
          <p:nvPr/>
        </p:nvSpPr>
        <p:spPr>
          <a:xfrm>
            <a:off x="22599908" y="25125719"/>
            <a:ext cx="1626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/>
              <a:t>3</a:t>
            </a:r>
            <a:endParaRPr lang="en-US" sz="2800" dirty="0"/>
          </a:p>
        </p:txBody>
      </p:sp>
      <p:sp>
        <p:nvSpPr>
          <p:cNvPr id="123" name="Rounded Rectangle 19">
            <a:extLst>
              <a:ext uri="{FF2B5EF4-FFF2-40B4-BE49-F238E27FC236}">
                <a16:creationId xmlns:a16="http://schemas.microsoft.com/office/drawing/2014/main" id="{2B128978-97ED-8F4B-A2C6-5236E9ED47A7}"/>
              </a:ext>
            </a:extLst>
          </p:cNvPr>
          <p:cNvSpPr/>
          <p:nvPr/>
        </p:nvSpPr>
        <p:spPr>
          <a:xfrm>
            <a:off x="23935106" y="23873039"/>
            <a:ext cx="2719351" cy="7058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>
                <a:solidFill>
                  <a:srgbClr val="FF0000"/>
                </a:solidFill>
              </a:rPr>
              <a:t>Concolic </a:t>
            </a:r>
            <a:r>
              <a:rPr lang="ko-KR" altLang="en-US" sz="2400" b="1" dirty="0" err="1">
                <a:solidFill>
                  <a:srgbClr val="FF0000"/>
                </a:solidFill>
              </a:rPr>
              <a:t>테스팅</a:t>
            </a:r>
            <a:endParaRPr lang="en-US" altLang="ko-KR" sz="2400" b="1" dirty="0">
              <a:solidFill>
                <a:srgbClr val="FF0000"/>
              </a:solidFill>
            </a:endParaRPr>
          </a:p>
          <a:p>
            <a:pPr algn="ctr"/>
            <a:r>
              <a:rPr lang="en-US" altLang="ko-KR" sz="2400" b="1" dirty="0">
                <a:solidFill>
                  <a:sysClr val="windowText" lastClr="000000"/>
                </a:solidFill>
              </a:rPr>
              <a:t>(</a:t>
            </a:r>
            <a:r>
              <a:rPr lang="ko-KR" altLang="en-US" sz="2400" b="1" dirty="0">
                <a:solidFill>
                  <a:sysClr val="windowText" lastClr="000000"/>
                </a:solidFill>
              </a:rPr>
              <a:t>최대 </a:t>
            </a:r>
            <a:r>
              <a:rPr lang="en-US" altLang="ko-KR" sz="2400" b="1" dirty="0">
                <a:solidFill>
                  <a:sysClr val="windowText" lastClr="000000"/>
                </a:solidFill>
              </a:rPr>
              <a:t>10</a:t>
            </a:r>
            <a:r>
              <a:rPr lang="ko-KR" altLang="en-US" sz="2400" b="1" dirty="0">
                <a:solidFill>
                  <a:sysClr val="windowText" lastClr="000000"/>
                </a:solidFill>
              </a:rPr>
              <a:t>만 </a:t>
            </a:r>
            <a:r>
              <a:rPr lang="en-US" altLang="ko-KR" sz="2400" b="1" dirty="0">
                <a:solidFill>
                  <a:sysClr val="windowText" lastClr="000000"/>
                </a:solidFill>
              </a:rPr>
              <a:t>TC)</a:t>
            </a:r>
          </a:p>
        </p:txBody>
      </p:sp>
      <p:cxnSp>
        <p:nvCxnSpPr>
          <p:cNvPr id="126" name="Elbow Connector 3">
            <a:extLst>
              <a:ext uri="{FF2B5EF4-FFF2-40B4-BE49-F238E27FC236}">
                <a16:creationId xmlns:a16="http://schemas.microsoft.com/office/drawing/2014/main" id="{1EEBB50A-D966-9744-908A-8D0BF0B5E5B6}"/>
              </a:ext>
            </a:extLst>
          </p:cNvPr>
          <p:cNvCxnSpPr>
            <a:stCxn id="123" idx="3"/>
            <a:endCxn id="131" idx="3"/>
          </p:cNvCxnSpPr>
          <p:nvPr/>
        </p:nvCxnSpPr>
        <p:spPr>
          <a:xfrm>
            <a:off x="26654457" y="24225981"/>
            <a:ext cx="12700" cy="914555"/>
          </a:xfrm>
          <a:prstGeom prst="bentConnector3">
            <a:avLst>
              <a:gd name="adj1" fmla="val 212726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25">
            <a:extLst>
              <a:ext uri="{FF2B5EF4-FFF2-40B4-BE49-F238E27FC236}">
                <a16:creationId xmlns:a16="http://schemas.microsoft.com/office/drawing/2014/main" id="{9DE9E76C-2EC5-C349-9DA2-E1A3E36731B4}"/>
              </a:ext>
            </a:extLst>
          </p:cNvPr>
          <p:cNvCxnSpPr>
            <a:cxnSpLocks/>
            <a:stCxn id="123" idx="3"/>
            <a:endCxn id="132" idx="3"/>
          </p:cNvCxnSpPr>
          <p:nvPr/>
        </p:nvCxnSpPr>
        <p:spPr>
          <a:xfrm>
            <a:off x="26654457" y="24225981"/>
            <a:ext cx="12700" cy="1843287"/>
          </a:xfrm>
          <a:prstGeom prst="bentConnector3">
            <a:avLst>
              <a:gd name="adj1" fmla="val 409091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382524F5-AD31-2540-B1AB-6F8091D9DB43}"/>
              </a:ext>
            </a:extLst>
          </p:cNvPr>
          <p:cNvSpPr txBox="1"/>
          <p:nvPr/>
        </p:nvSpPr>
        <p:spPr>
          <a:xfrm>
            <a:off x="27230382" y="24793681"/>
            <a:ext cx="2455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dirty="0"/>
              <a:t>분기 커버리지 비교</a:t>
            </a:r>
            <a:r>
              <a:rPr lang="en-US" altLang="ko-KR" sz="2000" b="1" dirty="0"/>
              <a:t>,</a:t>
            </a:r>
            <a:r>
              <a:rPr lang="ko-KR" altLang="en-US" sz="2000" b="1" dirty="0"/>
              <a:t> </a:t>
            </a:r>
            <a:endParaRPr lang="en-US" altLang="ko-KR" sz="2000" b="1" dirty="0"/>
          </a:p>
          <a:p>
            <a:pPr algn="ctr"/>
            <a:r>
              <a:rPr lang="ko-KR" altLang="en-US" sz="2000" b="1" dirty="0"/>
              <a:t>결함 발견 </a:t>
            </a:r>
            <a:r>
              <a:rPr lang="ko-KR" altLang="en-US" sz="2000" b="1" dirty="0" smtClean="0"/>
              <a:t>여부 확인</a:t>
            </a:r>
            <a:endParaRPr lang="en-US" sz="2000" b="1" dirty="0"/>
          </a:p>
        </p:txBody>
      </p:sp>
      <p:sp>
        <p:nvSpPr>
          <p:cNvPr id="131" name="Rounded Rectangle 19">
            <a:extLst>
              <a:ext uri="{FF2B5EF4-FFF2-40B4-BE49-F238E27FC236}">
                <a16:creationId xmlns:a16="http://schemas.microsoft.com/office/drawing/2014/main" id="{2B128978-97ED-8F4B-A2C6-5236E9ED47A7}"/>
              </a:ext>
            </a:extLst>
          </p:cNvPr>
          <p:cNvSpPr/>
          <p:nvPr/>
        </p:nvSpPr>
        <p:spPr>
          <a:xfrm>
            <a:off x="23935106" y="24787594"/>
            <a:ext cx="2719351" cy="7058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Random </a:t>
            </a:r>
            <a:r>
              <a:rPr lang="ko-KR" altLang="en-US" sz="2400" b="1" dirty="0" err="1" smtClean="0">
                <a:solidFill>
                  <a:schemeClr val="tx1"/>
                </a:solidFill>
              </a:rPr>
              <a:t>테스팅</a:t>
            </a:r>
            <a:endParaRPr lang="en-US" altLang="ko-KR" sz="24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2400" b="1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같은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TC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수</a:t>
            </a:r>
            <a:r>
              <a:rPr lang="en-US" altLang="ko-KR" sz="2400" b="1" dirty="0" smtClean="0">
                <a:solidFill>
                  <a:sysClr val="windowText" lastClr="000000"/>
                </a:solidFill>
              </a:rPr>
              <a:t>)</a:t>
            </a:r>
            <a:endParaRPr lang="en-US" altLang="ko-K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32" name="Rounded Rectangle 19">
            <a:extLst>
              <a:ext uri="{FF2B5EF4-FFF2-40B4-BE49-F238E27FC236}">
                <a16:creationId xmlns:a16="http://schemas.microsoft.com/office/drawing/2014/main" id="{2B128978-97ED-8F4B-A2C6-5236E9ED47A7}"/>
              </a:ext>
            </a:extLst>
          </p:cNvPr>
          <p:cNvSpPr/>
          <p:nvPr/>
        </p:nvSpPr>
        <p:spPr>
          <a:xfrm>
            <a:off x="23939990" y="25716326"/>
            <a:ext cx="2714467" cy="7058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Random </a:t>
            </a:r>
            <a:r>
              <a:rPr lang="ko-KR" altLang="en-US" sz="2400" b="1" dirty="0" err="1" smtClean="0">
                <a:solidFill>
                  <a:schemeClr val="tx1"/>
                </a:solidFill>
              </a:rPr>
              <a:t>테스팅</a:t>
            </a:r>
            <a:endParaRPr lang="en-US" altLang="ko-KR" sz="2400" b="1" dirty="0">
              <a:solidFill>
                <a:schemeClr val="tx1"/>
              </a:solidFill>
            </a:endParaRPr>
          </a:p>
          <a:p>
            <a:pPr algn="ctr"/>
            <a:r>
              <a:rPr lang="en-US" altLang="ko-KR" sz="2400" b="1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같은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TC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생성 시간</a:t>
            </a:r>
            <a:r>
              <a:rPr lang="en-US" altLang="ko-KR" sz="2400" b="1" dirty="0" smtClean="0">
                <a:solidFill>
                  <a:sysClr val="windowText" lastClr="000000"/>
                </a:solidFill>
              </a:rPr>
              <a:t>)</a:t>
            </a:r>
            <a:endParaRPr lang="en-US" altLang="ko-KR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16330797" y="25965194"/>
            <a:ext cx="13243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ko-KR" altLang="en-US" sz="4400" b="1" dirty="0" smtClean="0">
                <a:latin typeface="+mn-ea"/>
              </a:rPr>
              <a:t>실험 결과</a:t>
            </a:r>
            <a:endParaRPr lang="en-US" altLang="ko-KR" sz="4400" b="1" dirty="0" smtClean="0">
              <a:latin typeface="+mn-ea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12165654-EA05-8547-B188-3AD6372C0DF7}"/>
              </a:ext>
            </a:extLst>
          </p:cNvPr>
          <p:cNvSpPr txBox="1"/>
          <p:nvPr/>
        </p:nvSpPr>
        <p:spPr>
          <a:xfrm>
            <a:off x="8839965" y="11522500"/>
            <a:ext cx="5273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/>
              <a:t>▲ </a:t>
            </a:r>
            <a:r>
              <a:rPr lang="ko-KR" altLang="en-US" sz="2000" dirty="0" smtClean="0"/>
              <a:t>국방</a:t>
            </a:r>
            <a:r>
              <a:rPr lang="en-US" altLang="ko-KR" sz="2000" dirty="0"/>
              <a:t>/</a:t>
            </a:r>
            <a:r>
              <a:rPr lang="ko-KR" altLang="en-US" sz="2000" dirty="0"/>
              <a:t>항공 분야 내장형 시스템 솔루션 </a:t>
            </a:r>
            <a:r>
              <a:rPr lang="en-US" altLang="ko-KR" sz="2000" dirty="0"/>
              <a:t>‘15</a:t>
            </a:r>
            <a:endParaRPr lang="en-US" sz="2000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82524F5-AD31-2540-B1AB-6F8091D9DB43}"/>
              </a:ext>
            </a:extLst>
          </p:cNvPr>
          <p:cNvSpPr txBox="1"/>
          <p:nvPr/>
        </p:nvSpPr>
        <p:spPr>
          <a:xfrm>
            <a:off x="13103168" y="22671919"/>
            <a:ext cx="2455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/>
              <a:t>결함 못 잡음</a:t>
            </a:r>
            <a:r>
              <a:rPr lang="en-US" altLang="ko-KR" sz="2400" b="1" dirty="0" smtClean="0"/>
              <a:t>!</a:t>
            </a:r>
            <a:endParaRPr lang="en-US" sz="24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930917" y="34656835"/>
            <a:ext cx="14806395" cy="4991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ko-KR" altLang="en-US" sz="4400" b="1" dirty="0" smtClean="0">
                <a:latin typeface="+mn-ea"/>
              </a:rPr>
              <a:t>기술적 이슈</a:t>
            </a:r>
            <a:endParaRPr lang="en-US" altLang="ko-KR" sz="4400" b="1" dirty="0" smtClean="0">
              <a:latin typeface="+mn-ea"/>
            </a:endParaRP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3200" dirty="0" smtClean="0">
                <a:latin typeface="+mn-ea"/>
              </a:rPr>
              <a:t>효과적인 </a:t>
            </a:r>
            <a:r>
              <a:rPr lang="en-US" altLang="ko-KR" sz="3200" dirty="0" err="1" smtClean="0">
                <a:latin typeface="+mn-ea"/>
              </a:rPr>
              <a:t>Concolic</a:t>
            </a:r>
            <a:r>
              <a:rPr lang="en-US" altLang="ko-KR" sz="3200" dirty="0" smtClean="0">
                <a:latin typeface="+mn-ea"/>
              </a:rPr>
              <a:t> </a:t>
            </a:r>
            <a:r>
              <a:rPr lang="ko-KR" altLang="en-US" sz="3200" dirty="0" err="1" smtClean="0">
                <a:latin typeface="+mn-ea"/>
              </a:rPr>
              <a:t>테스팅을</a:t>
            </a:r>
            <a:r>
              <a:rPr lang="ko-KR" altLang="en-US" sz="3200" dirty="0" smtClean="0">
                <a:latin typeface="+mn-ea"/>
              </a:rPr>
              <a:t> 위한 </a:t>
            </a:r>
            <a:r>
              <a:rPr lang="ko-KR" altLang="en-US" sz="3200" b="1" dirty="0" smtClean="0">
                <a:solidFill>
                  <a:srgbClr val="FF0000"/>
                </a:solidFill>
                <a:latin typeface="+mn-ea"/>
              </a:rPr>
              <a:t>정교한 </a:t>
            </a:r>
            <a:r>
              <a:rPr lang="ko-KR" altLang="en-US" sz="3200" b="1" dirty="0" err="1" smtClean="0">
                <a:solidFill>
                  <a:srgbClr val="FF0000"/>
                </a:solidFill>
                <a:latin typeface="+mn-ea"/>
              </a:rPr>
              <a:t>심볼릭</a:t>
            </a:r>
            <a:r>
              <a:rPr lang="ko-KR" altLang="en-US" sz="3200" b="1" dirty="0" smtClean="0">
                <a:solidFill>
                  <a:srgbClr val="FF0000"/>
                </a:solidFill>
                <a:latin typeface="+mn-ea"/>
              </a:rPr>
              <a:t> 모델링</a:t>
            </a:r>
            <a:r>
              <a:rPr lang="ko-KR" altLang="en-US" sz="3200" dirty="0" smtClean="0">
                <a:latin typeface="+mn-ea"/>
              </a:rPr>
              <a:t>이 요구됨</a:t>
            </a:r>
            <a:endParaRPr lang="en-US" altLang="ko-KR" sz="3200" dirty="0" smtClean="0">
              <a:latin typeface="+mn-ea"/>
            </a:endParaRP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2800" dirty="0" smtClean="0">
                <a:latin typeface="+mn-ea"/>
              </a:rPr>
              <a:t>소스 코드 상에서 </a:t>
            </a:r>
            <a:r>
              <a:rPr lang="ko-KR" altLang="en-US" sz="2800" b="1" dirty="0" smtClean="0">
                <a:solidFill>
                  <a:srgbClr val="FF0000"/>
                </a:solidFill>
                <a:latin typeface="+mn-ea"/>
              </a:rPr>
              <a:t>사람이 직접 </a:t>
            </a:r>
            <a:r>
              <a:rPr lang="ko-KR" altLang="en-US" sz="2800" dirty="0" smtClean="0">
                <a:latin typeface="+mn-ea"/>
              </a:rPr>
              <a:t>모델링할 변수의 정의와 타입을 찾아야하는 번거로움</a:t>
            </a:r>
            <a:endParaRPr lang="en-US" altLang="ko-KR" sz="3200" dirty="0">
              <a:latin typeface="+mn-ea"/>
            </a:endParaRPr>
          </a:p>
          <a:p>
            <a:pPr lvl="1">
              <a:spcBef>
                <a:spcPts val="1000"/>
              </a:spcBef>
            </a:pPr>
            <a:endParaRPr lang="en-US" altLang="ko-KR" sz="3200" dirty="0" smtClean="0">
              <a:latin typeface="+mn-ea"/>
            </a:endParaRP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ko-KR" sz="3200" dirty="0" smtClean="0">
              <a:latin typeface="+mn-ea"/>
            </a:endParaRP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ko-KR" sz="3200" dirty="0" smtClean="0">
              <a:latin typeface="+mn-ea"/>
            </a:endParaRP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3200" b="1" dirty="0" smtClean="0">
                <a:solidFill>
                  <a:srgbClr val="FF0000"/>
                </a:solidFill>
                <a:latin typeface="+mn-ea"/>
              </a:rPr>
              <a:t>경로의 폭발적 증가</a:t>
            </a:r>
            <a:r>
              <a:rPr lang="ko-KR" altLang="en-US" sz="3200" dirty="0" smtClean="0">
                <a:latin typeface="+mn-ea"/>
              </a:rPr>
              <a:t>로 인한 </a:t>
            </a:r>
            <a:r>
              <a:rPr lang="ko-KR" altLang="en-US" sz="3200" b="1" dirty="0" smtClean="0">
                <a:solidFill>
                  <a:srgbClr val="FF0000"/>
                </a:solidFill>
                <a:latin typeface="+mn-ea"/>
              </a:rPr>
              <a:t>결함 검출 실패 가능성</a:t>
            </a:r>
            <a:r>
              <a:rPr lang="ko-KR" altLang="en-US" sz="3200" dirty="0" smtClean="0">
                <a:latin typeface="+mn-ea"/>
              </a:rPr>
              <a:t>이 존재함</a:t>
            </a:r>
            <a:endParaRPr lang="en-US" altLang="ko-KR" sz="3200" dirty="0" smtClean="0">
              <a:latin typeface="+mn-ea"/>
            </a:endParaRP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2800" dirty="0" smtClean="0">
                <a:latin typeface="+mn-ea"/>
              </a:rPr>
              <a:t>대상 프로그램에 복잡한 </a:t>
            </a:r>
            <a:r>
              <a:rPr lang="en-US" altLang="ko-KR" sz="2800" dirty="0" smtClean="0">
                <a:latin typeface="+mn-ea"/>
              </a:rPr>
              <a:t>loop</a:t>
            </a:r>
            <a:r>
              <a:rPr lang="ko-KR" altLang="en-US" sz="2800" dirty="0" smtClean="0">
                <a:latin typeface="+mn-ea"/>
              </a:rPr>
              <a:t>이나 </a:t>
            </a:r>
            <a:r>
              <a:rPr lang="en-US" altLang="ko-KR" sz="2800" dirty="0" smtClean="0">
                <a:latin typeface="+mn-ea"/>
              </a:rPr>
              <a:t>recursion</a:t>
            </a:r>
            <a:r>
              <a:rPr lang="ko-KR" altLang="en-US" sz="2800" dirty="0" smtClean="0">
                <a:latin typeface="+mn-ea"/>
              </a:rPr>
              <a:t>이 있을 경우</a:t>
            </a:r>
            <a:endParaRPr lang="en-US" altLang="ko-KR" sz="2800" dirty="0" smtClean="0">
              <a:latin typeface="+mn-ea"/>
            </a:endParaRPr>
          </a:p>
        </p:txBody>
      </p:sp>
      <p:sp>
        <p:nvSpPr>
          <p:cNvPr id="124" name="타원 10">
            <a:extLst>
              <a:ext uri="{FF2B5EF4-FFF2-40B4-BE49-F238E27FC236}">
                <a16:creationId xmlns:a16="http://schemas.microsoft.com/office/drawing/2014/main" id="{A5D86210-7378-8845-AFB9-AFF63DC12CA1}"/>
              </a:ext>
            </a:extLst>
          </p:cNvPr>
          <p:cNvSpPr/>
          <p:nvPr/>
        </p:nvSpPr>
        <p:spPr>
          <a:xfrm>
            <a:off x="7177892" y="39722412"/>
            <a:ext cx="371659" cy="375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>
                <a:solidFill>
                  <a:sysClr val="windowText" lastClr="000000"/>
                </a:solidFill>
              </a:rPr>
              <a:t>1</a:t>
            </a:r>
            <a:endParaRPr lang="ko-KR" alt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25" name="타원 10">
            <a:extLst>
              <a:ext uri="{FF2B5EF4-FFF2-40B4-BE49-F238E27FC236}">
                <a16:creationId xmlns:a16="http://schemas.microsoft.com/office/drawing/2014/main" id="{E057E30F-A09C-7D4A-8281-03F41844A044}"/>
              </a:ext>
            </a:extLst>
          </p:cNvPr>
          <p:cNvSpPr/>
          <p:nvPr/>
        </p:nvSpPr>
        <p:spPr>
          <a:xfrm>
            <a:off x="5944093" y="40204380"/>
            <a:ext cx="371659" cy="375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29" name="타원 10">
            <a:extLst>
              <a:ext uri="{FF2B5EF4-FFF2-40B4-BE49-F238E27FC236}">
                <a16:creationId xmlns:a16="http://schemas.microsoft.com/office/drawing/2014/main" id="{6361F221-BA64-E247-8F6E-CD8ABDFC0908}"/>
              </a:ext>
            </a:extLst>
          </p:cNvPr>
          <p:cNvSpPr/>
          <p:nvPr/>
        </p:nvSpPr>
        <p:spPr>
          <a:xfrm>
            <a:off x="5258971" y="40647568"/>
            <a:ext cx="371659" cy="375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30" name="타원 10">
            <a:extLst>
              <a:ext uri="{FF2B5EF4-FFF2-40B4-BE49-F238E27FC236}">
                <a16:creationId xmlns:a16="http://schemas.microsoft.com/office/drawing/2014/main" id="{EE784852-33BB-E34C-980B-3B2967CE3BD1}"/>
              </a:ext>
            </a:extLst>
          </p:cNvPr>
          <p:cNvSpPr/>
          <p:nvPr/>
        </p:nvSpPr>
        <p:spPr>
          <a:xfrm>
            <a:off x="4756181" y="41190195"/>
            <a:ext cx="371659" cy="375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33" name="타원 10">
            <a:extLst>
              <a:ext uri="{FF2B5EF4-FFF2-40B4-BE49-F238E27FC236}">
                <a16:creationId xmlns:a16="http://schemas.microsoft.com/office/drawing/2014/main" id="{201D92D7-DE13-544A-A70D-CD77F776E438}"/>
              </a:ext>
            </a:extLst>
          </p:cNvPr>
          <p:cNvSpPr/>
          <p:nvPr/>
        </p:nvSpPr>
        <p:spPr>
          <a:xfrm>
            <a:off x="6176124" y="41194524"/>
            <a:ext cx="371659" cy="375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34" name="AutoShape 29">
            <a:extLst>
              <a:ext uri="{FF2B5EF4-FFF2-40B4-BE49-F238E27FC236}">
                <a16:creationId xmlns:a16="http://schemas.microsoft.com/office/drawing/2014/main" id="{D114409B-23B2-954A-867B-E13837D81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023" y="40606142"/>
            <a:ext cx="1116367" cy="652066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 type="none" w="lg" len="lg"/>
            <a:tailEnd/>
          </a:ln>
        </p:spPr>
        <p:txBody>
          <a:bodyPr wrap="none" lIns="0" anchor="ctr"/>
          <a:lstStyle/>
          <a:p>
            <a:pPr algn="ctr"/>
            <a:r>
              <a:rPr lang="en-US" altLang="ko-KR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alibri" pitchFamily="34" charset="0"/>
              </a:rPr>
              <a:t>Error</a:t>
            </a:r>
          </a:p>
        </p:txBody>
      </p:sp>
      <p:sp>
        <p:nvSpPr>
          <p:cNvPr id="135" name="타원 10">
            <a:extLst>
              <a:ext uri="{FF2B5EF4-FFF2-40B4-BE49-F238E27FC236}">
                <a16:creationId xmlns:a16="http://schemas.microsoft.com/office/drawing/2014/main" id="{BEAA813D-20E5-1B48-9919-F94CF46081E0}"/>
              </a:ext>
            </a:extLst>
          </p:cNvPr>
          <p:cNvSpPr/>
          <p:nvPr/>
        </p:nvSpPr>
        <p:spPr>
          <a:xfrm>
            <a:off x="7883194" y="40194039"/>
            <a:ext cx="371659" cy="375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36" name="Curved Connector 92">
            <a:extLst>
              <a:ext uri="{FF2B5EF4-FFF2-40B4-BE49-F238E27FC236}">
                <a16:creationId xmlns:a16="http://schemas.microsoft.com/office/drawing/2014/main" id="{4011D6AC-267C-E54E-BAFA-87FA2AD4C526}"/>
              </a:ext>
            </a:extLst>
          </p:cNvPr>
          <p:cNvCxnSpPr>
            <a:cxnSpLocks/>
            <a:stCxn id="124" idx="6"/>
            <a:endCxn id="135" idx="0"/>
          </p:cNvCxnSpPr>
          <p:nvPr/>
        </p:nvCxnSpPr>
        <p:spPr>
          <a:xfrm>
            <a:off x="7549551" y="39910248"/>
            <a:ext cx="519473" cy="283791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urved Connector 95">
            <a:extLst>
              <a:ext uri="{FF2B5EF4-FFF2-40B4-BE49-F238E27FC236}">
                <a16:creationId xmlns:a16="http://schemas.microsoft.com/office/drawing/2014/main" id="{5C8BD276-B9C0-3A49-B439-52C84D5E8C91}"/>
              </a:ext>
            </a:extLst>
          </p:cNvPr>
          <p:cNvCxnSpPr>
            <a:cxnSpLocks/>
            <a:stCxn id="135" idx="6"/>
            <a:endCxn id="134" idx="14"/>
          </p:cNvCxnSpPr>
          <p:nvPr/>
        </p:nvCxnSpPr>
        <p:spPr>
          <a:xfrm>
            <a:off x="8254853" y="40381875"/>
            <a:ext cx="372354" cy="22426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8" name="Picture 30" descr="j0286034">
            <a:extLst>
              <a:ext uri="{FF2B5EF4-FFF2-40B4-BE49-F238E27FC236}">
                <a16:creationId xmlns:a16="http://schemas.microsoft.com/office/drawing/2014/main" id="{E4943D6E-9E1A-1046-A76D-C4E22322C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67820" y="40052179"/>
            <a:ext cx="9191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9" name="Straight Arrow Connector 12320">
            <a:extLst>
              <a:ext uri="{FF2B5EF4-FFF2-40B4-BE49-F238E27FC236}">
                <a16:creationId xmlns:a16="http://schemas.microsoft.com/office/drawing/2014/main" id="{B20E4095-2B48-C841-9308-941CE260A98C}"/>
              </a:ext>
            </a:extLst>
          </p:cNvPr>
          <p:cNvCxnSpPr>
            <a:cxnSpLocks/>
            <a:endCxn id="124" idx="0"/>
          </p:cNvCxnSpPr>
          <p:nvPr/>
        </p:nvCxnSpPr>
        <p:spPr>
          <a:xfrm>
            <a:off x="7363722" y="39361436"/>
            <a:ext cx="0" cy="36097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타원 10">
            <a:extLst>
              <a:ext uri="{FF2B5EF4-FFF2-40B4-BE49-F238E27FC236}">
                <a16:creationId xmlns:a16="http://schemas.microsoft.com/office/drawing/2014/main" id="{933A0FF8-7764-5942-B6E7-1EADDB4B6621}"/>
              </a:ext>
            </a:extLst>
          </p:cNvPr>
          <p:cNvSpPr/>
          <p:nvPr/>
        </p:nvSpPr>
        <p:spPr>
          <a:xfrm>
            <a:off x="6602727" y="40640038"/>
            <a:ext cx="371659" cy="375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41" name="타원 10">
            <a:extLst>
              <a:ext uri="{FF2B5EF4-FFF2-40B4-BE49-F238E27FC236}">
                <a16:creationId xmlns:a16="http://schemas.microsoft.com/office/drawing/2014/main" id="{63C119F8-8B71-264B-92FF-E1EDE5F0DCD9}"/>
              </a:ext>
            </a:extLst>
          </p:cNvPr>
          <p:cNvSpPr/>
          <p:nvPr/>
        </p:nvSpPr>
        <p:spPr>
          <a:xfrm>
            <a:off x="5640762" y="41194524"/>
            <a:ext cx="371659" cy="375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>
              <a:solidFill>
                <a:sysClr val="windowText" lastClr="000000"/>
              </a:solidFill>
            </a:endParaRPr>
          </a:p>
        </p:txBody>
      </p:sp>
      <p:sp>
        <p:nvSpPr>
          <p:cNvPr id="146" name="타원 10">
            <a:extLst>
              <a:ext uri="{FF2B5EF4-FFF2-40B4-BE49-F238E27FC236}">
                <a16:creationId xmlns:a16="http://schemas.microsoft.com/office/drawing/2014/main" id="{18BF8488-B886-124E-B87C-3DC6DBE7E761}"/>
              </a:ext>
            </a:extLst>
          </p:cNvPr>
          <p:cNvSpPr/>
          <p:nvPr/>
        </p:nvSpPr>
        <p:spPr>
          <a:xfrm>
            <a:off x="7090345" y="41218144"/>
            <a:ext cx="371659" cy="3756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47" name="Curved Connector 67">
            <a:extLst>
              <a:ext uri="{FF2B5EF4-FFF2-40B4-BE49-F238E27FC236}">
                <a16:creationId xmlns:a16="http://schemas.microsoft.com/office/drawing/2014/main" id="{997D51B2-6AD0-2C45-82EF-01A97AC9A7C7}"/>
              </a:ext>
            </a:extLst>
          </p:cNvPr>
          <p:cNvCxnSpPr>
            <a:stCxn id="125" idx="2"/>
            <a:endCxn id="129" idx="0"/>
          </p:cNvCxnSpPr>
          <p:nvPr/>
        </p:nvCxnSpPr>
        <p:spPr>
          <a:xfrm rot="10800000" flipV="1">
            <a:off x="5444801" y="40392216"/>
            <a:ext cx="499292" cy="255352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urved Connector 83">
            <a:extLst>
              <a:ext uri="{FF2B5EF4-FFF2-40B4-BE49-F238E27FC236}">
                <a16:creationId xmlns:a16="http://schemas.microsoft.com/office/drawing/2014/main" id="{6583D03A-1F2B-DB4C-963C-87C6EF2F2CC8}"/>
              </a:ext>
            </a:extLst>
          </p:cNvPr>
          <p:cNvCxnSpPr>
            <a:cxnSpLocks/>
            <a:stCxn id="129" idx="6"/>
            <a:endCxn id="125" idx="3"/>
          </p:cNvCxnSpPr>
          <p:nvPr/>
        </p:nvCxnSpPr>
        <p:spPr>
          <a:xfrm flipV="1">
            <a:off x="5630630" y="40525036"/>
            <a:ext cx="367891" cy="310368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urved Connector 93">
            <a:extLst>
              <a:ext uri="{FF2B5EF4-FFF2-40B4-BE49-F238E27FC236}">
                <a16:creationId xmlns:a16="http://schemas.microsoft.com/office/drawing/2014/main" id="{3D5A5043-7FB7-3D43-8CD5-303BF2C66951}"/>
              </a:ext>
            </a:extLst>
          </p:cNvPr>
          <p:cNvCxnSpPr>
            <a:cxnSpLocks/>
            <a:stCxn id="129" idx="2"/>
            <a:endCxn id="130" idx="0"/>
          </p:cNvCxnSpPr>
          <p:nvPr/>
        </p:nvCxnSpPr>
        <p:spPr>
          <a:xfrm rot="10800000" flipV="1">
            <a:off x="4942011" y="40835403"/>
            <a:ext cx="316960" cy="354791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96">
            <a:extLst>
              <a:ext uri="{FF2B5EF4-FFF2-40B4-BE49-F238E27FC236}">
                <a16:creationId xmlns:a16="http://schemas.microsoft.com/office/drawing/2014/main" id="{5291DB61-22E1-2942-99A6-297535A5C1EC}"/>
              </a:ext>
            </a:extLst>
          </p:cNvPr>
          <p:cNvCxnSpPr>
            <a:cxnSpLocks/>
            <a:stCxn id="130" idx="6"/>
            <a:endCxn id="129" idx="3"/>
          </p:cNvCxnSpPr>
          <p:nvPr/>
        </p:nvCxnSpPr>
        <p:spPr>
          <a:xfrm flipV="1">
            <a:off x="5127840" y="40968224"/>
            <a:ext cx="185559" cy="409807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100">
            <a:extLst>
              <a:ext uri="{FF2B5EF4-FFF2-40B4-BE49-F238E27FC236}">
                <a16:creationId xmlns:a16="http://schemas.microsoft.com/office/drawing/2014/main" id="{3344CADB-D779-144F-954D-247ABE99F2C8}"/>
              </a:ext>
            </a:extLst>
          </p:cNvPr>
          <p:cNvCxnSpPr>
            <a:cxnSpLocks/>
            <a:stCxn id="129" idx="4"/>
            <a:endCxn id="141" idx="2"/>
          </p:cNvCxnSpPr>
          <p:nvPr/>
        </p:nvCxnSpPr>
        <p:spPr>
          <a:xfrm rot="16200000" flipH="1">
            <a:off x="5363221" y="41104819"/>
            <a:ext cx="359120" cy="195961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urved Connector 106">
            <a:extLst>
              <a:ext uri="{FF2B5EF4-FFF2-40B4-BE49-F238E27FC236}">
                <a16:creationId xmlns:a16="http://schemas.microsoft.com/office/drawing/2014/main" id="{920CE34A-0394-4E4B-8693-6068B96F3E90}"/>
              </a:ext>
            </a:extLst>
          </p:cNvPr>
          <p:cNvCxnSpPr>
            <a:cxnSpLocks/>
            <a:stCxn id="141" idx="7"/>
            <a:endCxn id="129" idx="5"/>
          </p:cNvCxnSpPr>
          <p:nvPr/>
        </p:nvCxnSpPr>
        <p:spPr>
          <a:xfrm rot="16200000" flipV="1">
            <a:off x="5626440" y="40917986"/>
            <a:ext cx="281316" cy="38179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115">
            <a:extLst>
              <a:ext uri="{FF2B5EF4-FFF2-40B4-BE49-F238E27FC236}">
                <a16:creationId xmlns:a16="http://schemas.microsoft.com/office/drawing/2014/main" id="{5C422E0F-42A3-2543-850C-A5DF6BA2C03D}"/>
              </a:ext>
            </a:extLst>
          </p:cNvPr>
          <p:cNvCxnSpPr>
            <a:cxnSpLocks/>
            <a:stCxn id="124" idx="2"/>
            <a:endCxn id="125" idx="7"/>
          </p:cNvCxnSpPr>
          <p:nvPr/>
        </p:nvCxnSpPr>
        <p:spPr>
          <a:xfrm rot="10800000" flipV="1">
            <a:off x="6261324" y="39910248"/>
            <a:ext cx="916568" cy="349148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19">
            <a:extLst>
              <a:ext uri="{FF2B5EF4-FFF2-40B4-BE49-F238E27FC236}">
                <a16:creationId xmlns:a16="http://schemas.microsoft.com/office/drawing/2014/main" id="{AC1D47BB-7E49-1843-9ECB-A5A4F96DB8C8}"/>
              </a:ext>
            </a:extLst>
          </p:cNvPr>
          <p:cNvCxnSpPr>
            <a:cxnSpLocks/>
            <a:stCxn id="125" idx="5"/>
            <a:endCxn id="140" idx="2"/>
          </p:cNvCxnSpPr>
          <p:nvPr/>
        </p:nvCxnSpPr>
        <p:spPr>
          <a:xfrm rot="16200000" flipH="1">
            <a:off x="6280606" y="40505753"/>
            <a:ext cx="302838" cy="341403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urved Connector 122">
            <a:extLst>
              <a:ext uri="{FF2B5EF4-FFF2-40B4-BE49-F238E27FC236}">
                <a16:creationId xmlns:a16="http://schemas.microsoft.com/office/drawing/2014/main" id="{81EF86F1-3F92-4746-B09B-147E3682B04B}"/>
              </a:ext>
            </a:extLst>
          </p:cNvPr>
          <p:cNvCxnSpPr>
            <a:cxnSpLocks/>
            <a:stCxn id="140" idx="0"/>
            <a:endCxn id="125" idx="6"/>
          </p:cNvCxnSpPr>
          <p:nvPr/>
        </p:nvCxnSpPr>
        <p:spPr>
          <a:xfrm rot="16200000" flipV="1">
            <a:off x="6428244" y="40279724"/>
            <a:ext cx="247822" cy="472805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urved Connector 127">
            <a:extLst>
              <a:ext uri="{FF2B5EF4-FFF2-40B4-BE49-F238E27FC236}">
                <a16:creationId xmlns:a16="http://schemas.microsoft.com/office/drawing/2014/main" id="{0F9D7F17-3088-8F42-B5D3-54BE9B261224}"/>
              </a:ext>
            </a:extLst>
          </p:cNvPr>
          <p:cNvCxnSpPr>
            <a:cxnSpLocks/>
            <a:stCxn id="140" idx="3"/>
            <a:endCxn id="133" idx="0"/>
          </p:cNvCxnSpPr>
          <p:nvPr/>
        </p:nvCxnSpPr>
        <p:spPr>
          <a:xfrm rot="5400000">
            <a:off x="6392640" y="40930009"/>
            <a:ext cx="233830" cy="295201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urved Connector 132">
            <a:extLst>
              <a:ext uri="{FF2B5EF4-FFF2-40B4-BE49-F238E27FC236}">
                <a16:creationId xmlns:a16="http://schemas.microsoft.com/office/drawing/2014/main" id="{3ED4D814-7099-B248-BF96-56E14C354FB9}"/>
              </a:ext>
            </a:extLst>
          </p:cNvPr>
          <p:cNvCxnSpPr>
            <a:cxnSpLocks/>
            <a:stCxn id="133" idx="6"/>
            <a:endCxn id="140" idx="4"/>
          </p:cNvCxnSpPr>
          <p:nvPr/>
        </p:nvCxnSpPr>
        <p:spPr>
          <a:xfrm flipV="1">
            <a:off x="6547783" y="41015710"/>
            <a:ext cx="240774" cy="366650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urved Connector 135">
            <a:extLst>
              <a:ext uri="{FF2B5EF4-FFF2-40B4-BE49-F238E27FC236}">
                <a16:creationId xmlns:a16="http://schemas.microsoft.com/office/drawing/2014/main" id="{8AE016E9-A387-8745-932F-A0031B188C33}"/>
              </a:ext>
            </a:extLst>
          </p:cNvPr>
          <p:cNvCxnSpPr>
            <a:cxnSpLocks/>
            <a:stCxn id="140" idx="6"/>
            <a:endCxn id="146" idx="7"/>
          </p:cNvCxnSpPr>
          <p:nvPr/>
        </p:nvCxnSpPr>
        <p:spPr>
          <a:xfrm>
            <a:off x="6974386" y="40827874"/>
            <a:ext cx="433190" cy="445286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urved Connector 140">
            <a:extLst>
              <a:ext uri="{FF2B5EF4-FFF2-40B4-BE49-F238E27FC236}">
                <a16:creationId xmlns:a16="http://schemas.microsoft.com/office/drawing/2014/main" id="{CD06883B-A8DF-3841-B882-A381EA2ECFE5}"/>
              </a:ext>
            </a:extLst>
          </p:cNvPr>
          <p:cNvCxnSpPr>
            <a:cxnSpLocks/>
            <a:stCxn id="146" idx="2"/>
            <a:endCxn id="140" idx="5"/>
          </p:cNvCxnSpPr>
          <p:nvPr/>
        </p:nvCxnSpPr>
        <p:spPr>
          <a:xfrm rot="10800000">
            <a:off x="6919959" y="40960694"/>
            <a:ext cx="170387" cy="445286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48">
            <a:extLst>
              <a:ext uri="{FF2B5EF4-FFF2-40B4-BE49-F238E27FC236}">
                <a16:creationId xmlns:a16="http://schemas.microsoft.com/office/drawing/2014/main" id="{820A65E8-1218-2343-BDAF-54D2670524AF}"/>
              </a:ext>
            </a:extLst>
          </p:cNvPr>
          <p:cNvCxnSpPr>
            <a:cxnSpLocks/>
            <a:stCxn id="130" idx="3"/>
          </p:cNvCxnSpPr>
          <p:nvPr/>
        </p:nvCxnSpPr>
        <p:spPr>
          <a:xfrm flipH="1">
            <a:off x="4505373" y="41510851"/>
            <a:ext cx="305236" cy="2769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55">
            <a:extLst>
              <a:ext uri="{FF2B5EF4-FFF2-40B4-BE49-F238E27FC236}">
                <a16:creationId xmlns:a16="http://schemas.microsoft.com/office/drawing/2014/main" id="{8B42F310-EA62-2249-9F5C-4E0A5106A8DB}"/>
              </a:ext>
            </a:extLst>
          </p:cNvPr>
          <p:cNvCxnSpPr>
            <a:cxnSpLocks/>
            <a:stCxn id="130" idx="5"/>
          </p:cNvCxnSpPr>
          <p:nvPr/>
        </p:nvCxnSpPr>
        <p:spPr>
          <a:xfrm>
            <a:off x="5073412" y="41510851"/>
            <a:ext cx="218131" cy="3146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9">
            <a:extLst>
              <a:ext uri="{FF2B5EF4-FFF2-40B4-BE49-F238E27FC236}">
                <a16:creationId xmlns:a16="http://schemas.microsoft.com/office/drawing/2014/main" id="{F4F60345-C414-DF4C-BAC2-70EECD961791}"/>
              </a:ext>
            </a:extLst>
          </p:cNvPr>
          <p:cNvCxnSpPr>
            <a:cxnSpLocks/>
            <a:stCxn id="141" idx="3"/>
          </p:cNvCxnSpPr>
          <p:nvPr/>
        </p:nvCxnSpPr>
        <p:spPr>
          <a:xfrm flipH="1">
            <a:off x="5469859" y="41515180"/>
            <a:ext cx="225331" cy="2813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Arrow Connector 179">
            <a:extLst>
              <a:ext uri="{FF2B5EF4-FFF2-40B4-BE49-F238E27FC236}">
                <a16:creationId xmlns:a16="http://schemas.microsoft.com/office/drawing/2014/main" id="{1EB5FEAD-2272-3342-88C1-D174C7BF5898}"/>
              </a:ext>
            </a:extLst>
          </p:cNvPr>
          <p:cNvCxnSpPr>
            <a:cxnSpLocks/>
          </p:cNvCxnSpPr>
          <p:nvPr/>
        </p:nvCxnSpPr>
        <p:spPr>
          <a:xfrm>
            <a:off x="5958041" y="41499848"/>
            <a:ext cx="171881" cy="32570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91">
            <a:extLst>
              <a:ext uri="{FF2B5EF4-FFF2-40B4-BE49-F238E27FC236}">
                <a16:creationId xmlns:a16="http://schemas.microsoft.com/office/drawing/2014/main" id="{7A87E9AC-EBAA-024B-87CD-B828D67D249D}"/>
              </a:ext>
            </a:extLst>
          </p:cNvPr>
          <p:cNvCxnSpPr>
            <a:cxnSpLocks/>
            <a:stCxn id="133" idx="3"/>
          </p:cNvCxnSpPr>
          <p:nvPr/>
        </p:nvCxnSpPr>
        <p:spPr>
          <a:xfrm flipH="1">
            <a:off x="5982782" y="41515180"/>
            <a:ext cx="247770" cy="3011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92">
            <a:extLst>
              <a:ext uri="{FF2B5EF4-FFF2-40B4-BE49-F238E27FC236}">
                <a16:creationId xmlns:a16="http://schemas.microsoft.com/office/drawing/2014/main" id="{A48BE624-31C7-254C-8A1C-3C94C771F793}"/>
              </a:ext>
            </a:extLst>
          </p:cNvPr>
          <p:cNvCxnSpPr>
            <a:cxnSpLocks/>
            <a:stCxn id="133" idx="5"/>
          </p:cNvCxnSpPr>
          <p:nvPr/>
        </p:nvCxnSpPr>
        <p:spPr>
          <a:xfrm>
            <a:off x="6493355" y="41515180"/>
            <a:ext cx="149489" cy="3302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96">
            <a:extLst>
              <a:ext uri="{FF2B5EF4-FFF2-40B4-BE49-F238E27FC236}">
                <a16:creationId xmlns:a16="http://schemas.microsoft.com/office/drawing/2014/main" id="{925A5DD9-4733-E544-AD1A-CD725091335F}"/>
              </a:ext>
            </a:extLst>
          </p:cNvPr>
          <p:cNvCxnSpPr>
            <a:cxnSpLocks/>
            <a:stCxn id="146" idx="3"/>
          </p:cNvCxnSpPr>
          <p:nvPr/>
        </p:nvCxnSpPr>
        <p:spPr>
          <a:xfrm flipH="1">
            <a:off x="6917145" y="41538800"/>
            <a:ext cx="227628" cy="3238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Arrow Connector 197">
            <a:extLst>
              <a:ext uri="{FF2B5EF4-FFF2-40B4-BE49-F238E27FC236}">
                <a16:creationId xmlns:a16="http://schemas.microsoft.com/office/drawing/2014/main" id="{479826A3-2C61-0645-BADA-783E4F3577B7}"/>
              </a:ext>
            </a:extLst>
          </p:cNvPr>
          <p:cNvCxnSpPr>
            <a:cxnSpLocks/>
            <a:stCxn id="146" idx="5"/>
          </p:cNvCxnSpPr>
          <p:nvPr/>
        </p:nvCxnSpPr>
        <p:spPr>
          <a:xfrm>
            <a:off x="7407576" y="41538800"/>
            <a:ext cx="169631" cy="35294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5DF2082F-6120-E545-9A14-2528C08781D6}"/>
              </a:ext>
            </a:extLst>
          </p:cNvPr>
          <p:cNvSpPr txBox="1"/>
          <p:nvPr/>
        </p:nvSpPr>
        <p:spPr>
          <a:xfrm>
            <a:off x="10373500" y="37187710"/>
            <a:ext cx="5363812" cy="95410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ko-K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SYM_unsigned_int</a:t>
            </a:r>
            <a:r>
              <a:rPr lang="en-US" altLang="ko-K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ctx.BIT</a:t>
            </a:r>
            <a:r>
              <a:rPr lang="en-US" altLang="ko-KR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cfg</a:t>
            </a:r>
            <a:r>
              <a:rPr lang="en-US" altLang="ko-KR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-&gt;type</a:t>
            </a:r>
            <a:r>
              <a:rPr lang="en-US" altLang="ko-K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12A200E3-7B3F-D047-B929-49AFD89574CE}"/>
              </a:ext>
            </a:extLst>
          </p:cNvPr>
          <p:cNvSpPr txBox="1"/>
          <p:nvPr/>
        </p:nvSpPr>
        <p:spPr>
          <a:xfrm>
            <a:off x="1571364" y="37145251"/>
            <a:ext cx="5493835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struct A </a:t>
            </a:r>
            <a:r>
              <a:rPr lang="en-US" altLang="ko-KR" sz="2000" dirty="0">
                <a:latin typeface="Consolas" panose="020B06090202040302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ctx</a:t>
            </a:r>
            <a:r>
              <a:rPr lang="en-US" altLang="ko-KR" sz="2000" dirty="0">
                <a:latin typeface="Consolas" panose="020B0609020204030204" pitchFamily="49" charset="0"/>
                <a:cs typeface="Courier New" panose="02070309020205020404" pitchFamily="49" charset="0"/>
              </a:rPr>
              <a:t> = malloc( … );</a:t>
            </a:r>
          </a:p>
          <a:p>
            <a:pPr fontAlgn="base"/>
            <a:r>
              <a:rPr lang="en-US" altLang="ko-KR" sz="2000" dirty="0">
                <a:latin typeface="Consolas" panose="020B0609020204030204" pitchFamily="49" charset="0"/>
                <a:cs typeface="Courier New" panose="02070309020205020404" pitchFamily="49" charset="0"/>
              </a:rPr>
              <a:t>…</a:t>
            </a:r>
          </a:p>
          <a:p>
            <a:pPr fontAlgn="base"/>
            <a:r>
              <a:rPr lang="en-US" altLang="ko-KR" sz="2000" dirty="0">
                <a:latin typeface="Consolas" panose="020B0609020204030204" pitchFamily="49" charset="0"/>
                <a:cs typeface="Courier New" panose="02070309020205020404" pitchFamily="49" charset="0"/>
              </a:rPr>
              <a:t>if (0 != </a:t>
            </a:r>
            <a:r>
              <a:rPr lang="en-US" altLang="ko-KR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ctx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-&gt;BIT-&gt;</a:t>
            </a:r>
            <a:r>
              <a:rPr lang="en-US" altLang="ko-KR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cfg</a:t>
            </a:r>
            <a:r>
              <a:rPr lang="en-US" altLang="ko-KR" sz="2000" b="1" dirty="0">
                <a:solidFill>
                  <a:srgbClr val="FF0000"/>
                </a:solidFill>
                <a:latin typeface="Consolas" panose="020B0609020204030204" pitchFamily="49" charset="0"/>
                <a:cs typeface="Courier New" panose="02070309020205020404" pitchFamily="49" charset="0"/>
              </a:rPr>
              <a:t>-&gt;type</a:t>
            </a:r>
            <a:r>
              <a:rPr lang="en-US" altLang="ko-KR" sz="2000" dirty="0">
                <a:latin typeface="Consolas" panose="020B0609020204030204" pitchFamily="49" charset="0"/>
                <a:cs typeface="Courier New" panose="02070309020205020404" pitchFamily="49" charset="0"/>
              </a:rPr>
              <a:t>) {…}</a:t>
            </a:r>
          </a:p>
        </p:txBody>
      </p:sp>
      <p:sp>
        <p:nvSpPr>
          <p:cNvPr id="170" name="제목 1">
            <a:extLst>
              <a:ext uri="{FF2B5EF4-FFF2-40B4-BE49-F238E27FC236}">
                <a16:creationId xmlns:a16="http://schemas.microsoft.com/office/drawing/2014/main" id="{46773CF1-77EE-2747-A133-A2D65A4B9384}"/>
              </a:ext>
            </a:extLst>
          </p:cNvPr>
          <p:cNvSpPr txBox="1">
            <a:spLocks/>
          </p:cNvSpPr>
          <p:nvPr/>
        </p:nvSpPr>
        <p:spPr>
          <a:xfrm>
            <a:off x="3038382" y="36741761"/>
            <a:ext cx="2058875" cy="411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800" b="1" dirty="0"/>
              <a:t>분기 조건</a:t>
            </a:r>
          </a:p>
        </p:txBody>
      </p:sp>
      <p:sp>
        <p:nvSpPr>
          <p:cNvPr id="171" name="제목 1">
            <a:extLst>
              <a:ext uri="{FF2B5EF4-FFF2-40B4-BE49-F238E27FC236}">
                <a16:creationId xmlns:a16="http://schemas.microsoft.com/office/drawing/2014/main" id="{2990B5A2-4CCA-3C49-99B3-172875812FA7}"/>
              </a:ext>
            </a:extLst>
          </p:cNvPr>
          <p:cNvSpPr txBox="1">
            <a:spLocks/>
          </p:cNvSpPr>
          <p:nvPr/>
        </p:nvSpPr>
        <p:spPr>
          <a:xfrm>
            <a:off x="11501633" y="36733741"/>
            <a:ext cx="2617011" cy="411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ko-KR" altLang="en-US" sz="2800" b="1" dirty="0" err="1"/>
              <a:t>심볼릭</a:t>
            </a:r>
            <a:r>
              <a:rPr lang="ko-KR" altLang="en-US" sz="2800" b="1" dirty="0"/>
              <a:t> 모델링</a:t>
            </a:r>
          </a:p>
        </p:txBody>
      </p:sp>
      <p:cxnSp>
        <p:nvCxnSpPr>
          <p:cNvPr id="172" name="Straight Arrow Connector 3">
            <a:extLst>
              <a:ext uri="{FF2B5EF4-FFF2-40B4-BE49-F238E27FC236}">
                <a16:creationId xmlns:a16="http://schemas.microsoft.com/office/drawing/2014/main" id="{1F59DA84-7DB6-0043-8A62-2621BA667981}"/>
              </a:ext>
            </a:extLst>
          </p:cNvPr>
          <p:cNvCxnSpPr>
            <a:cxnSpLocks/>
            <a:stCxn id="169" idx="3"/>
            <a:endCxn id="168" idx="1"/>
          </p:cNvCxnSpPr>
          <p:nvPr/>
        </p:nvCxnSpPr>
        <p:spPr>
          <a:xfrm>
            <a:off x="7065199" y="37653083"/>
            <a:ext cx="3308301" cy="116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3" name="Picture 30" descr="j0286034">
            <a:extLst>
              <a:ext uri="{FF2B5EF4-FFF2-40B4-BE49-F238E27FC236}">
                <a16:creationId xmlns:a16="http://schemas.microsoft.com/office/drawing/2014/main" id="{E4943D6E-9E1A-1046-A76D-C4E22322C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53501" y="36625362"/>
            <a:ext cx="9191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" name="TextBox 173"/>
          <p:cNvSpPr txBox="1"/>
          <p:nvPr/>
        </p:nvSpPr>
        <p:spPr>
          <a:xfrm>
            <a:off x="15897095" y="34108203"/>
            <a:ext cx="14806395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ko-KR" altLang="en-US" sz="4400" b="1" dirty="0" smtClean="0">
                <a:latin typeface="+mn-ea"/>
              </a:rPr>
              <a:t>향후 연구</a:t>
            </a:r>
            <a:endParaRPr lang="en-US" altLang="ko-KR" sz="4400" b="1" dirty="0" smtClean="0">
              <a:latin typeface="+mn-ea"/>
            </a:endParaRPr>
          </a:p>
          <a:p>
            <a:pPr marL="457200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3200" dirty="0" smtClean="0">
                <a:latin typeface="+mn-ea"/>
              </a:rPr>
              <a:t>복잡한 </a:t>
            </a:r>
            <a:r>
              <a:rPr lang="ko-KR" altLang="en-US" sz="3200" dirty="0" err="1" smtClean="0">
                <a:latin typeface="+mn-ea"/>
              </a:rPr>
              <a:t>심볼릭</a:t>
            </a:r>
            <a:r>
              <a:rPr lang="ko-KR" altLang="en-US" sz="3200" dirty="0" smtClean="0">
                <a:latin typeface="+mn-ea"/>
              </a:rPr>
              <a:t> 모델링을 자동으로 설정하기 위한 </a:t>
            </a:r>
            <a:r>
              <a:rPr lang="en-US" altLang="ko-KR" sz="3200" dirty="0" err="1" smtClean="0">
                <a:latin typeface="+mn-ea"/>
              </a:rPr>
              <a:t>concolic</a:t>
            </a:r>
            <a:r>
              <a:rPr lang="en-US" altLang="ko-KR" sz="3200" dirty="0" smtClean="0">
                <a:latin typeface="+mn-ea"/>
              </a:rPr>
              <a:t> </a:t>
            </a:r>
            <a:r>
              <a:rPr lang="ko-KR" altLang="en-US" sz="3200" dirty="0" err="1" smtClean="0">
                <a:latin typeface="+mn-ea"/>
              </a:rPr>
              <a:t>테스팅</a:t>
            </a:r>
            <a:r>
              <a:rPr lang="ko-KR" altLang="en-US" sz="3200" dirty="0" smtClean="0">
                <a:latin typeface="+mn-ea"/>
              </a:rPr>
              <a:t> 연구</a:t>
            </a:r>
            <a:endParaRPr lang="en-US" altLang="ko-KR" sz="3200" dirty="0" smtClean="0">
              <a:latin typeface="+mn-ea"/>
            </a:endParaRP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2800" dirty="0" smtClean="0">
                <a:latin typeface="+mn-ea"/>
              </a:rPr>
              <a:t>효율성 기대</a:t>
            </a:r>
            <a:r>
              <a:rPr lang="en-US" altLang="ko-KR" sz="2800" dirty="0" smtClean="0">
                <a:latin typeface="+mn-ea"/>
              </a:rPr>
              <a:t>: </a:t>
            </a:r>
            <a:r>
              <a:rPr lang="ko-KR" altLang="en-US" sz="2800" dirty="0" smtClean="0">
                <a:latin typeface="+mn-ea"/>
              </a:rPr>
              <a:t>사람이 직접 </a:t>
            </a:r>
            <a:r>
              <a:rPr lang="ko-KR" altLang="en-US" sz="2800" dirty="0" err="1" smtClean="0">
                <a:latin typeface="+mn-ea"/>
              </a:rPr>
              <a:t>심볼릭</a:t>
            </a:r>
            <a:r>
              <a:rPr lang="ko-KR" altLang="en-US" sz="2800" dirty="0" smtClean="0">
                <a:latin typeface="+mn-ea"/>
              </a:rPr>
              <a:t> 모델링하는 수고를 줄임</a:t>
            </a:r>
            <a:endParaRPr lang="en-US" altLang="ko-KR" sz="2800" dirty="0" smtClean="0">
              <a:latin typeface="+mn-ea"/>
            </a:endParaRPr>
          </a:p>
          <a:p>
            <a:pPr marL="914400" lvl="1" indent="-4572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ko-KR" altLang="en-US" sz="2800" dirty="0" err="1" smtClean="0">
                <a:latin typeface="+mn-ea"/>
              </a:rPr>
              <a:t>효과성</a:t>
            </a:r>
            <a:r>
              <a:rPr lang="ko-KR" altLang="en-US" sz="2800" dirty="0" smtClean="0">
                <a:latin typeface="+mn-ea"/>
              </a:rPr>
              <a:t> 기대</a:t>
            </a:r>
            <a:r>
              <a:rPr lang="en-US" altLang="ko-KR" sz="2800" dirty="0" smtClean="0">
                <a:latin typeface="+mn-ea"/>
              </a:rPr>
              <a:t>: </a:t>
            </a:r>
            <a:r>
              <a:rPr lang="ko-KR" altLang="en-US" sz="2800" dirty="0" smtClean="0">
                <a:latin typeface="+mn-ea"/>
              </a:rPr>
              <a:t>정교한 </a:t>
            </a:r>
            <a:r>
              <a:rPr lang="ko-KR" altLang="en-US" sz="2800" dirty="0" err="1" smtClean="0">
                <a:latin typeface="+mn-ea"/>
              </a:rPr>
              <a:t>심볼릭</a:t>
            </a:r>
            <a:r>
              <a:rPr lang="ko-KR" altLang="en-US" sz="2800" dirty="0" smtClean="0">
                <a:latin typeface="+mn-ea"/>
              </a:rPr>
              <a:t> 모델링의 자동화로 결함 검출 가능성 향상</a:t>
            </a:r>
            <a:endParaRPr lang="en-US" altLang="ko-KR" sz="3200" dirty="0" smtClean="0">
              <a:latin typeface="+mn-ea"/>
            </a:endParaRPr>
          </a:p>
        </p:txBody>
      </p:sp>
      <p:sp>
        <p:nvSpPr>
          <p:cNvPr id="176" name="Folded Corner 5">
            <a:extLst>
              <a:ext uri="{FF2B5EF4-FFF2-40B4-BE49-F238E27FC236}">
                <a16:creationId xmlns:a16="http://schemas.microsoft.com/office/drawing/2014/main" id="{B07E55F3-B818-1148-B190-00D8DCC3943A}"/>
              </a:ext>
            </a:extLst>
          </p:cNvPr>
          <p:cNvSpPr/>
          <p:nvPr/>
        </p:nvSpPr>
        <p:spPr>
          <a:xfrm>
            <a:off x="18161094" y="38349721"/>
            <a:ext cx="1769038" cy="165204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테스트</a:t>
            </a:r>
            <a:endParaRPr lang="en-US" altLang="ko-KR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/>
            <a:r>
              <a:rPr lang="ko-KR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대상</a:t>
            </a:r>
            <a:endParaRPr lang="en-US" altLang="ko-KR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/>
            <a:r>
              <a:rPr lang="ko-KR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프로그램</a:t>
            </a:r>
            <a:endParaRPr 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77" name="Folded Corner 6">
            <a:extLst>
              <a:ext uri="{FF2B5EF4-FFF2-40B4-BE49-F238E27FC236}">
                <a16:creationId xmlns:a16="http://schemas.microsoft.com/office/drawing/2014/main" id="{B15F5F41-2060-9749-AE93-1C22C0EB7370}"/>
              </a:ext>
            </a:extLst>
          </p:cNvPr>
          <p:cNvSpPr/>
          <p:nvPr/>
        </p:nvSpPr>
        <p:spPr>
          <a:xfrm>
            <a:off x="25650164" y="38349721"/>
            <a:ext cx="1769038" cy="1652040"/>
          </a:xfrm>
          <a:prstGeom prst="foldedCorne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심볼릭</a:t>
            </a:r>
            <a:endParaRPr lang="en-US" altLang="ko-KR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/>
            <a:r>
              <a:rPr lang="ko-KR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모델링한</a:t>
            </a:r>
            <a:endParaRPr lang="en-US" altLang="ko-KR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  <a:p>
            <a:pPr algn="ctr"/>
            <a:r>
              <a:rPr lang="ko-KR" alt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lgun Gothic" panose="020B0503020000020004" pitchFamily="34" charset="-127"/>
                <a:ea typeface="Malgun Gothic" panose="020B0503020000020004" pitchFamily="34" charset="-127"/>
              </a:rPr>
              <a:t>프로그램</a:t>
            </a:r>
            <a:endParaRPr lang="en-US" sz="2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179" name="오른쪽 화살표 2">
            <a:extLst>
              <a:ext uri="{FF2B5EF4-FFF2-40B4-BE49-F238E27FC236}">
                <a16:creationId xmlns:a16="http://schemas.microsoft.com/office/drawing/2014/main" id="{9CD48D9F-A3B5-114C-961F-23BC23D4F5D2}"/>
              </a:ext>
            </a:extLst>
          </p:cNvPr>
          <p:cNvSpPr/>
          <p:nvPr/>
        </p:nvSpPr>
        <p:spPr>
          <a:xfrm>
            <a:off x="19930132" y="38887076"/>
            <a:ext cx="5720032" cy="477611"/>
          </a:xfrm>
          <a:prstGeom prst="rightArrow">
            <a:avLst>
              <a:gd name="adj1" fmla="val 18287"/>
              <a:gd name="adj2" fmla="val 52643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0" name="Picture 9">
            <a:extLst>
              <a:ext uri="{FF2B5EF4-FFF2-40B4-BE49-F238E27FC236}">
                <a16:creationId xmlns:a16="http://schemas.microsoft.com/office/drawing/2014/main" id="{32DDBE55-A954-2847-939D-95B17CF21CB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7845" y="37201026"/>
            <a:ext cx="2967269" cy="2097952"/>
          </a:xfrm>
          <a:prstGeom prst="rect">
            <a:avLst/>
          </a:prstGeom>
        </p:spPr>
      </p:pic>
      <p:pic>
        <p:nvPicPr>
          <p:cNvPr id="181" name="Picture 8">
            <a:extLst>
              <a:ext uri="{FF2B5EF4-FFF2-40B4-BE49-F238E27FC236}">
                <a16:creationId xmlns:a16="http://schemas.microsoft.com/office/drawing/2014/main" id="{61B842A1-35C4-6E40-8B88-CC519A45C19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6347" y="39426064"/>
            <a:ext cx="3088694" cy="203182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21497000" y="40098084"/>
            <a:ext cx="2527387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/>
              <a:t>Code Statistics</a:t>
            </a:r>
            <a:endParaRPr lang="ko-KR" alt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26690896" y="28949745"/>
            <a:ext cx="2581296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+mn-ea"/>
              </a:rPr>
              <a:t>1. Prog3</a:t>
            </a:r>
          </a:p>
          <a:p>
            <a:r>
              <a:rPr lang="ko-KR" altLang="en-US" dirty="0" smtClean="0">
                <a:latin typeface="+mn-ea"/>
              </a:rPr>
              <a:t>입력 받은 </a:t>
            </a:r>
            <a:r>
              <a:rPr lang="en-US" altLang="ko-KR" dirty="0" smtClean="0">
                <a:latin typeface="+mn-ea"/>
              </a:rPr>
              <a:t>XML </a:t>
            </a:r>
            <a:r>
              <a:rPr lang="ko-KR" altLang="en-US" dirty="0" smtClean="0">
                <a:latin typeface="+mn-ea"/>
              </a:rPr>
              <a:t>파일에 여는 태그 없이 닫는 태그만 있는 경우 </a:t>
            </a:r>
            <a:r>
              <a:rPr lang="ko-KR" altLang="en-US" dirty="0" err="1" smtClean="0">
                <a:latin typeface="+mn-ea"/>
              </a:rPr>
              <a:t>크래시</a:t>
            </a:r>
            <a:r>
              <a:rPr lang="ko-KR" altLang="en-US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발생</a:t>
            </a:r>
            <a:endParaRPr lang="ko-KR" altLang="en-US" dirty="0">
              <a:latin typeface="+mn-ea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26690896" y="30539397"/>
            <a:ext cx="2594245" cy="15081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+mn-ea"/>
              </a:rPr>
              <a:t>2. Prog4</a:t>
            </a:r>
          </a:p>
          <a:p>
            <a:r>
              <a:rPr lang="ko-KR" altLang="en-US" dirty="0" smtClean="0">
                <a:latin typeface="+mn-ea"/>
              </a:rPr>
              <a:t>입력 받은 </a:t>
            </a:r>
            <a:r>
              <a:rPr lang="en-US" altLang="ko-KR" dirty="0" smtClean="0">
                <a:latin typeface="+mn-ea"/>
              </a:rPr>
              <a:t>XML </a:t>
            </a:r>
            <a:r>
              <a:rPr lang="ko-KR" altLang="en-US" dirty="0" smtClean="0">
                <a:latin typeface="+mn-ea"/>
              </a:rPr>
              <a:t>파일에 여는 태그가 </a:t>
            </a:r>
            <a:r>
              <a:rPr lang="en-US" altLang="ko-KR" dirty="0" smtClean="0">
                <a:latin typeface="+mn-ea"/>
              </a:rPr>
              <a:t>64</a:t>
            </a:r>
            <a:r>
              <a:rPr lang="ko-KR" altLang="en-US" dirty="0" smtClean="0">
                <a:latin typeface="+mn-ea"/>
              </a:rPr>
              <a:t>개 이상 연속으로 있는 경우 </a:t>
            </a:r>
            <a:r>
              <a:rPr lang="ko-KR" altLang="en-US" dirty="0" err="1" smtClean="0">
                <a:latin typeface="+mn-ea"/>
              </a:rPr>
              <a:t>크래시</a:t>
            </a:r>
            <a:r>
              <a:rPr lang="ko-KR" altLang="en-US" dirty="0" smtClean="0">
                <a:latin typeface="+mn-ea"/>
              </a:rPr>
              <a:t> 발생</a:t>
            </a:r>
            <a:endParaRPr lang="ko-KR" altLang="en-US" dirty="0">
              <a:latin typeface="+mn-ea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259" y="28215152"/>
            <a:ext cx="3132335" cy="4597266"/>
          </a:xfrm>
          <a:prstGeom prst="rect">
            <a:avLst/>
          </a:prstGeom>
        </p:spPr>
      </p:pic>
      <p:sp>
        <p:nvSpPr>
          <p:cNvPr id="178" name="TextBox 177"/>
          <p:cNvSpPr txBox="1"/>
          <p:nvPr/>
        </p:nvSpPr>
        <p:spPr>
          <a:xfrm>
            <a:off x="11957439" y="29519204"/>
            <a:ext cx="4534418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latin typeface="+mn-ea"/>
              </a:rPr>
              <a:t>공용 </a:t>
            </a:r>
            <a:r>
              <a:rPr lang="en-US" altLang="ko-KR" sz="2800" b="1" dirty="0" smtClean="0">
                <a:latin typeface="+mn-ea"/>
              </a:rPr>
              <a:t>SW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+mn-ea"/>
              </a:rPr>
              <a:t>SW </a:t>
            </a:r>
            <a:r>
              <a:rPr lang="ko-KR" altLang="en-US" sz="2400" dirty="0" smtClean="0">
                <a:latin typeface="+mn-ea"/>
              </a:rPr>
              <a:t>공통 기능과 구조 및 </a:t>
            </a:r>
            <a:r>
              <a:rPr lang="en-US" altLang="ko-KR" sz="2400" dirty="0" smtClean="0">
                <a:latin typeface="+mn-ea"/>
              </a:rPr>
              <a:t>Cross Platform </a:t>
            </a:r>
            <a:r>
              <a:rPr lang="ko-KR" altLang="en-US" sz="2400" dirty="0" smtClean="0">
                <a:latin typeface="+mn-ea"/>
              </a:rPr>
              <a:t>개발환경 제공</a:t>
            </a:r>
            <a:endParaRPr lang="en-US" altLang="ko-KR" sz="2400" dirty="0" smtClean="0"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err="1" smtClean="0">
                <a:latin typeface="+mn-ea"/>
              </a:rPr>
              <a:t>Sevice</a:t>
            </a:r>
            <a:r>
              <a:rPr lang="en-US" altLang="ko-KR" sz="2400" dirty="0" smtClean="0">
                <a:latin typeface="+mn-ea"/>
              </a:rPr>
              <a:t> Component: </a:t>
            </a:r>
          </a:p>
          <a:p>
            <a:pPr lvl="1"/>
            <a:r>
              <a:rPr lang="en-US" altLang="ko-KR" sz="2400" dirty="0" smtClean="0">
                <a:latin typeface="+mn-ea"/>
              </a:rPr>
              <a:t>10</a:t>
            </a:r>
            <a:r>
              <a:rPr lang="ko-KR" altLang="en-US" sz="2400" dirty="0" smtClean="0">
                <a:latin typeface="+mn-ea"/>
              </a:rPr>
              <a:t>개의 컴포넌트</a:t>
            </a:r>
            <a:endParaRPr lang="en-US" altLang="ko-KR" sz="2400" dirty="0" smtClean="0">
              <a:latin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dirty="0" smtClean="0">
                <a:latin typeface="+mn-ea"/>
              </a:rPr>
              <a:t>OSA Layer: </a:t>
            </a:r>
          </a:p>
          <a:p>
            <a:pPr lvl="1"/>
            <a:r>
              <a:rPr lang="en-US" altLang="ko-KR" sz="2400" dirty="0" smtClean="0">
                <a:latin typeface="+mn-ea"/>
              </a:rPr>
              <a:t>OS Independent </a:t>
            </a:r>
            <a:r>
              <a:rPr lang="ko-KR" altLang="en-US" sz="2400" dirty="0" smtClean="0">
                <a:latin typeface="+mn-ea"/>
              </a:rPr>
              <a:t>서비스</a:t>
            </a:r>
            <a:endParaRPr lang="ko-KR" altLang="en-US" sz="2400" dirty="0">
              <a:latin typeface="+mn-ea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8288545" y="27730283"/>
            <a:ext cx="8203312" cy="4616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  <a:latin typeface="+mn-ea"/>
              </a:rPr>
              <a:t>응용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</a:rPr>
              <a:t>SW(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</a:rPr>
              <a:t>프레임 워크</a:t>
            </a:r>
            <a:r>
              <a:rPr lang="en-US" altLang="ko-KR" sz="2400" b="1" dirty="0" smtClean="0"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2400" b="1" dirty="0" smtClean="0">
                <a:solidFill>
                  <a:schemeClr val="bg1"/>
                </a:solidFill>
                <a:latin typeface="+mn-ea"/>
              </a:rPr>
              <a:t>를 만들기 위해 기반이 되는</a:t>
            </a:r>
            <a:r>
              <a:rPr lang="ko-KR" altLang="en-US" sz="2400" b="1" dirty="0" smtClean="0">
                <a:latin typeface="+mn-ea"/>
              </a:rPr>
              <a:t> </a:t>
            </a:r>
            <a:r>
              <a:rPr lang="ko-KR" altLang="en-US" sz="2400" b="1" dirty="0" smtClean="0">
                <a:solidFill>
                  <a:srgbClr val="FFFF00"/>
                </a:solidFill>
                <a:latin typeface="+mn-ea"/>
              </a:rPr>
              <a:t>공용</a:t>
            </a:r>
            <a:r>
              <a:rPr lang="en-US" altLang="ko-KR" sz="2400" b="1" dirty="0" smtClean="0">
                <a:solidFill>
                  <a:srgbClr val="FFFF00"/>
                </a:solidFill>
                <a:latin typeface="+mn-ea"/>
              </a:rPr>
              <a:t>SW</a:t>
            </a:r>
            <a:endParaRPr lang="ko-KR" altLang="en-US" sz="2000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599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784</Words>
  <Application>Microsoft Office PowerPoint</Application>
  <PresentationFormat>사용자 지정</PresentationFormat>
  <Paragraphs>224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2" baseType="lpstr">
      <vt:lpstr>AU Passata</vt:lpstr>
      <vt:lpstr>나눔스퀘어 ExtraBold</vt:lpstr>
      <vt:lpstr>Malgun Gothic</vt:lpstr>
      <vt:lpstr>Malgun Gothic</vt:lpstr>
      <vt:lpstr>Arial</vt:lpstr>
      <vt:lpstr>Calibri</vt:lpstr>
      <vt:lpstr>Calibri Light</vt:lpstr>
      <vt:lpstr>Consolas</vt:lpstr>
      <vt:lpstr>Courier New</vt:lpstr>
      <vt:lpstr>Wingdings</vt:lpstr>
      <vt:lpstr>Office 테마</vt:lpstr>
      <vt:lpstr>국방 무기 체계 SW 품질 향상을 위한  Concolic 테스팅 기술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user;딥플의 playground</dc:creator>
  <cp:lastModifiedBy>박 건우</cp:lastModifiedBy>
  <cp:revision>373</cp:revision>
  <dcterms:created xsi:type="dcterms:W3CDTF">2018-05-26T06:48:24Z</dcterms:created>
  <dcterms:modified xsi:type="dcterms:W3CDTF">2019-01-23T08:21:18Z</dcterms:modified>
</cp:coreProperties>
</file>