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9144000" cy="6096000"/>
  <p:notesSz cx="7099300" cy="10234613"/>
  <p:kinsoku lang="ko-KR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1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1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1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1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660066"/>
    <a:srgbClr val="D1039B"/>
    <a:srgbClr val="AD278D"/>
    <a:srgbClr val="8C4881"/>
    <a:srgbClr val="FF6699"/>
    <a:srgbClr val="D7FA7E"/>
    <a:srgbClr val="96E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705" autoAdjust="0"/>
  </p:normalViewPr>
  <p:slideViewPr>
    <p:cSldViewPr snapToGrid="0">
      <p:cViewPr varScale="1">
        <p:scale>
          <a:sx n="203" d="100"/>
          <a:sy n="203" d="100"/>
        </p:scale>
        <p:origin x="270" y="174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68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3048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0" y="876300"/>
            <a:ext cx="5078413" cy="3386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10618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43050"/>
            <a:ext cx="7772400" cy="1708150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598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54400"/>
            <a:ext cx="6400800" cy="15573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5554663"/>
            <a:ext cx="2133600" cy="4222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 b="0"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556250"/>
            <a:ext cx="2895600" cy="423863"/>
          </a:xfrm>
        </p:spPr>
        <p:txBody>
          <a:bodyPr/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559425"/>
            <a:ext cx="2133600" cy="4238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D7568AA-5785-4492-9886-F485DA19AA4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5A7CF-30F3-415F-9E48-CF8B0AFD5FF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44475"/>
            <a:ext cx="2057400" cy="5176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019800" cy="5176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9078E-F365-41C3-8C9A-CA45A79059C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09D03-8933-4839-9895-C13F22FD0F3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917950"/>
            <a:ext cx="7772400" cy="12096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84450"/>
            <a:ext cx="7772400" cy="1333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DBBD7-8B4F-414E-9DAE-DAB17308853C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22400"/>
            <a:ext cx="4038600" cy="3998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22400"/>
            <a:ext cx="4038600" cy="3998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972B5-40AE-4A50-9FD2-D0B4A3AE2E23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65250"/>
            <a:ext cx="4040188" cy="568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933575"/>
            <a:ext cx="4040188" cy="3511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365250"/>
            <a:ext cx="4041775" cy="568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933575"/>
            <a:ext cx="4041775" cy="3511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A2783-1A5B-420E-9291-56DB2B92B86E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EB1F0-6839-4DD8-BBFA-7E1C2589462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930D1-1A2D-4DF8-9DEA-F05443FF993C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42888"/>
            <a:ext cx="3008313" cy="10334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42888"/>
            <a:ext cx="5111750" cy="5202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76350"/>
            <a:ext cx="3008313" cy="4168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E673A-91F8-4D18-9109-4B93EC3C0C4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267200"/>
            <a:ext cx="5486400" cy="503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544513"/>
            <a:ext cx="5486400" cy="3657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770438"/>
            <a:ext cx="5486400" cy="715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F6FEF-6E83-43C8-BC86-6E8C1856009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22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422400"/>
            <a:ext cx="8229600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7587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3450" y="5759450"/>
            <a:ext cx="1500188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chemeClr val="bg1"/>
                </a:solidFill>
                <a:latin typeface="Avant Garde" charset="0"/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   </a:t>
            </a:r>
            <a:endParaRPr lang="en-US" altLang="ko-KR" dirty="0"/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5554663"/>
            <a:ext cx="631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chemeClr val="bg1"/>
                </a:solidFill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fld id="{8342A810-48B2-42AD-9F17-1E29C1E7E42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30" name="Picture 16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7800" y="5702300"/>
            <a:ext cx="804863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HW #1: Due Apr 6</a:t>
            </a:r>
            <a:r>
              <a:rPr lang="en-US" altLang="ko-KR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 23:59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18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Select and read one</a:t>
            </a:r>
            <a:r>
              <a:rPr lang="ko-KR" altLang="en-US" sz="18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article on agility in June 2003 issue of  IEEE Computer </a:t>
            </a:r>
          </a:p>
          <a:p>
            <a:pPr lvl="1">
              <a:lnSpc>
                <a:spcPct val="90000"/>
              </a:lnSpc>
            </a:pPr>
            <a:r>
              <a:rPr lang="en-US" altLang="ko-KR" sz="1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Agile Software Development: It’s about Feedback and Change</a:t>
            </a:r>
          </a:p>
          <a:p>
            <a:pPr lvl="2">
              <a:lnSpc>
                <a:spcPct val="90000"/>
              </a:lnSpc>
            </a:pPr>
            <a:r>
              <a:rPr lang="en-US" altLang="ko-KR" sz="14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Williams, L.; Cockburn, A.</a:t>
            </a:r>
          </a:p>
          <a:p>
            <a:pPr lvl="1">
              <a:lnSpc>
                <a:spcPct val="90000"/>
              </a:lnSpc>
            </a:pPr>
            <a:r>
              <a:rPr lang="en-US" altLang="ko-KR" sz="1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Agility through discipline: a debate</a:t>
            </a:r>
          </a:p>
          <a:p>
            <a:pPr lvl="2">
              <a:lnSpc>
                <a:spcPct val="90000"/>
              </a:lnSpc>
            </a:pPr>
            <a:r>
              <a:rPr lang="en-US" altLang="ko-KR" sz="14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Beck, K.; Boehm, B. </a:t>
            </a:r>
          </a:p>
          <a:p>
            <a:pPr lvl="1">
              <a:lnSpc>
                <a:spcPct val="90000"/>
              </a:lnSpc>
            </a:pPr>
            <a:r>
              <a:rPr lang="en-US" altLang="ko-KR" sz="1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Migrating Agile Methods to Standardized Development Practice</a:t>
            </a:r>
          </a:p>
          <a:p>
            <a:pPr lvl="2">
              <a:lnSpc>
                <a:spcPct val="90000"/>
              </a:lnSpc>
            </a:pPr>
            <a:r>
              <a:rPr lang="en-US" altLang="ko-KR" sz="1400" dirty="0" err="1" smtClean="0">
                <a:latin typeface="Arial" pitchFamily="34" charset="0"/>
                <a:ea typeface="굴림" pitchFamily="50" charset="-127"/>
                <a:cs typeface="Arial" pitchFamily="34" charset="0"/>
              </a:rPr>
              <a:t>Lycett</a:t>
            </a:r>
            <a:r>
              <a:rPr lang="en-US" altLang="ko-KR" sz="14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, M.; </a:t>
            </a:r>
            <a:r>
              <a:rPr lang="en-US" altLang="ko-KR" sz="1400" dirty="0" err="1" smtClean="0">
                <a:latin typeface="Arial" pitchFamily="34" charset="0"/>
                <a:ea typeface="굴림" pitchFamily="50" charset="-127"/>
                <a:cs typeface="Arial" pitchFamily="34" charset="0"/>
              </a:rPr>
              <a:t>Macredie</a:t>
            </a:r>
            <a:r>
              <a:rPr lang="en-US" altLang="ko-KR" sz="14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, R.D.; Patel, C.; Paul, R.J. </a:t>
            </a:r>
          </a:p>
          <a:p>
            <a:pPr lvl="1">
              <a:lnSpc>
                <a:spcPct val="90000"/>
              </a:lnSpc>
            </a:pPr>
            <a:r>
              <a:rPr lang="en-US" altLang="ko-KR" sz="1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Using Risk to Balance Agile and Plan-Driven Methods</a:t>
            </a:r>
          </a:p>
          <a:p>
            <a:pPr lvl="2">
              <a:lnSpc>
                <a:spcPct val="90000"/>
              </a:lnSpc>
            </a:pPr>
            <a:r>
              <a:rPr lang="en-US" altLang="ko-KR" sz="14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Boehm, B.; Turner, R. </a:t>
            </a:r>
          </a:p>
          <a:p>
            <a:pPr lvl="1">
              <a:lnSpc>
                <a:spcPct val="90000"/>
              </a:lnSpc>
            </a:pPr>
            <a:r>
              <a:rPr lang="en-US" altLang="ko-KR" sz="1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Etc.</a:t>
            </a:r>
          </a:p>
          <a:p>
            <a:pPr lvl="2">
              <a:lnSpc>
                <a:spcPct val="90000"/>
              </a:lnSpc>
            </a:pPr>
            <a:r>
              <a:rPr lang="en-US" altLang="ko-KR" sz="14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http://ieeexplore.ieee.org/</a:t>
            </a:r>
          </a:p>
          <a:p>
            <a:pPr>
              <a:lnSpc>
                <a:spcPct val="90000"/>
              </a:lnSpc>
            </a:pPr>
            <a:r>
              <a:rPr lang="en-US" altLang="ko-KR" sz="18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Summarize and review the article you selected with your opinion in one A4 (around 500 words)</a:t>
            </a:r>
          </a:p>
          <a:p>
            <a:pPr lvl="1">
              <a:lnSpc>
                <a:spcPct val="90000"/>
              </a:lnSpc>
            </a:pPr>
            <a:r>
              <a:rPr lang="en-US" altLang="ko-KR" sz="1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Be careful to write in a literary style, not conversational style</a:t>
            </a:r>
          </a:p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latin typeface="Arial" pitchFamily="34" charset="0"/>
                <a:cs typeface="Arial" pitchFamily="34" charset="0"/>
              </a:rPr>
              <a:t>   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B09D03-8933-4839-9895-C13F22FD0F35}" type="slidenum">
              <a:rPr lang="ko-KR" altLang="en-US" smtClean="0">
                <a:latin typeface="Arial" pitchFamily="34" charset="0"/>
                <a:cs typeface="Arial" pitchFamily="34" charset="0"/>
              </a:rPr>
              <a:pPr>
                <a:defRPr/>
              </a:pPr>
              <a:t>1</a:t>
            </a:fld>
            <a:endParaRPr lang="en-US" altLang="ko-KR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130</Words>
  <Application>Microsoft Office PowerPoint</Application>
  <PresentationFormat>사용자 지정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Avant Garde</vt:lpstr>
      <vt:lpstr>Palatino</vt:lpstr>
      <vt:lpstr>굴림</vt:lpstr>
      <vt:lpstr>Arial</vt:lpstr>
      <vt:lpstr>Helvetica</vt:lpstr>
      <vt:lpstr>Wingdings</vt:lpstr>
      <vt:lpstr>1_cs550</vt:lpstr>
      <vt:lpstr>HW #1: Due Apr 6th  23:59</vt:lpstr>
    </vt:vector>
  </TitlesOfParts>
  <Company>CS Dept. KAIST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Chapter 1 Software and Software Engineering   Moonzoo Kim CS Division of EECS Dept.  KAIST  moonzoo@cs.kaist.ac.kr http://pswlab.kaist.ac.kr/courses/cs550-07</dc:title>
  <dc:creator>Moonzoo Kim</dc:creator>
  <cp:lastModifiedBy>Moonzoo Kim</cp:lastModifiedBy>
  <cp:revision>99</cp:revision>
  <dcterms:created xsi:type="dcterms:W3CDTF">2007-02-27T05:57:08Z</dcterms:created>
  <dcterms:modified xsi:type="dcterms:W3CDTF">2015-03-29T23:22:45Z</dcterms:modified>
</cp:coreProperties>
</file>