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1"/>
  </p:sldMasterIdLst>
  <p:notesMasterIdLst>
    <p:notesMasterId r:id="rId17"/>
  </p:notesMasterIdLst>
  <p:handoutMasterIdLst>
    <p:handoutMasterId r:id="rId18"/>
  </p:handoutMasterIdLst>
  <p:sldIdLst>
    <p:sldId id="336" r:id="rId2"/>
    <p:sldId id="415" r:id="rId3"/>
    <p:sldId id="443" r:id="rId4"/>
    <p:sldId id="416" r:id="rId5"/>
    <p:sldId id="417" r:id="rId6"/>
    <p:sldId id="419" r:id="rId7"/>
    <p:sldId id="420" r:id="rId8"/>
    <p:sldId id="421" r:id="rId9"/>
    <p:sldId id="422" r:id="rId10"/>
    <p:sldId id="423" r:id="rId11"/>
    <p:sldId id="448" r:id="rId12"/>
    <p:sldId id="449" r:id="rId13"/>
    <p:sldId id="424" r:id="rId14"/>
    <p:sldId id="425" r:id="rId15"/>
    <p:sldId id="441" r:id="rId16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660066"/>
    <a:srgbClr val="000000"/>
    <a:srgbClr val="0000CC"/>
    <a:srgbClr val="66CCFF"/>
    <a:srgbClr val="66FFCC"/>
    <a:srgbClr val="0000FF"/>
    <a:srgbClr val="0033CC"/>
    <a:srgbClr val="0066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637" autoAdjust="0"/>
    <p:restoredTop sz="94655" autoAdjust="0"/>
  </p:normalViewPr>
  <p:slideViewPr>
    <p:cSldViewPr snapToGrid="0">
      <p:cViewPr varScale="1">
        <p:scale>
          <a:sx n="100" d="100"/>
          <a:sy n="100" d="100"/>
        </p:scale>
        <p:origin x="96" y="46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t" anchorCtr="0" compatLnSpc="1">
            <a:prstTxWarp prst="textNoShape">
              <a:avLst/>
            </a:prstTxWarp>
          </a:bodyPr>
          <a:lstStyle>
            <a:lvl1pPr defTabSz="966730">
              <a:defRPr sz="1100" b="0" i="1" smtClean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2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t" anchorCtr="0" compatLnSpc="1">
            <a:prstTxWarp prst="textNoShape">
              <a:avLst/>
            </a:prstTxWarp>
          </a:bodyPr>
          <a:lstStyle>
            <a:lvl1pPr algn="r" defTabSz="966730">
              <a:defRPr sz="1100" b="0" i="1" smtClean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846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b" anchorCtr="0" compatLnSpc="1">
            <a:prstTxWarp prst="textNoShape">
              <a:avLst/>
            </a:prstTxWarp>
          </a:bodyPr>
          <a:lstStyle>
            <a:lvl1pPr defTabSz="966730">
              <a:defRPr sz="1100" b="0" i="1" smtClean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2846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b" anchorCtr="0" compatLnSpc="1">
            <a:prstTxWarp prst="textNoShape">
              <a:avLst/>
            </a:prstTxWarp>
          </a:bodyPr>
          <a:lstStyle>
            <a:lvl1pPr algn="r" defTabSz="966730">
              <a:defRPr sz="1100" b="0" i="1" smtClean="0">
                <a:ea typeface="굴림" pitchFamily="50" charset="-127"/>
              </a:defRPr>
            </a:lvl1pPr>
          </a:lstStyle>
          <a:p>
            <a:pPr>
              <a:defRPr/>
            </a:pPr>
            <a:fld id="{7FE7619E-CB62-4A90-A3EC-D0C947BFBC1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82929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t" anchorCtr="0" compatLnSpc="1">
            <a:prstTxWarp prst="textNoShape">
              <a:avLst/>
            </a:prstTxWarp>
          </a:bodyPr>
          <a:lstStyle>
            <a:lvl1pPr defTabSz="966730">
              <a:defRPr sz="1100" b="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2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t" anchorCtr="0" compatLnSpc="1">
            <a:prstTxWarp prst="textNoShape">
              <a:avLst/>
            </a:prstTxWarp>
          </a:bodyPr>
          <a:lstStyle>
            <a:lvl1pPr algn="r" defTabSz="966730">
              <a:defRPr sz="1100" b="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846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b" anchorCtr="0" compatLnSpc="1">
            <a:prstTxWarp prst="textNoShape">
              <a:avLst/>
            </a:prstTxWarp>
          </a:bodyPr>
          <a:lstStyle>
            <a:lvl1pPr defTabSz="966730">
              <a:defRPr sz="1100" b="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2846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b" anchorCtr="0" compatLnSpc="1">
            <a:prstTxWarp prst="textNoShape">
              <a:avLst/>
            </a:prstTxWarp>
          </a:bodyPr>
          <a:lstStyle>
            <a:lvl1pPr algn="r" defTabSz="966730">
              <a:defRPr sz="1100" b="0" i="1" smtClean="0">
                <a:solidFill>
                  <a:schemeClr val="tx1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fld id="{66861D67-D63E-4CA1-ABFB-78000C8D86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7" y="4714042"/>
            <a:ext cx="4987925" cy="4469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01" tIns="48651" rIns="97301" bIns="486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53000" cy="3716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57525" y="9456662"/>
            <a:ext cx="803478" cy="2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270" tIns="46972" rIns="92270" bIns="46972">
            <a:spAutoFit/>
          </a:bodyPr>
          <a:lstStyle/>
          <a:p>
            <a:pPr algn="ctr" defTabSz="915934">
              <a:lnSpc>
                <a:spcPct val="90000"/>
              </a:lnSpc>
              <a:defRPr/>
            </a:pPr>
            <a:r>
              <a:rPr lang="en-US" altLang="ko-KR" sz="1400" b="0" dirty="0">
                <a:solidFill>
                  <a:schemeClr val="tx1"/>
                </a:solidFill>
                <a:ea typeface="굴림" pitchFamily="50" charset="-127"/>
              </a:rPr>
              <a:t>Page </a:t>
            </a:r>
            <a:fld id="{CA43033E-FEAA-49E9-AA80-5D3BB9597541}" type="slidenum">
              <a:rPr lang="en-US" altLang="ko-KR" sz="1400" b="0">
                <a:solidFill>
                  <a:schemeClr val="tx1"/>
                </a:solidFill>
                <a:ea typeface="굴림" pitchFamily="50" charset="-127"/>
              </a:rPr>
              <a:pPr algn="ctr" defTabSz="915934">
                <a:lnSpc>
                  <a:spcPct val="90000"/>
                </a:lnSpc>
                <a:defRPr/>
              </a:pPr>
              <a:t>‹#›</a:t>
            </a:fld>
            <a:endParaRPr lang="en-US" altLang="ko-KR" sz="1400" b="0" dirty="0">
              <a:solidFill>
                <a:schemeClr val="tx1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90077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57D775-613C-4CA2-B94E-0F93FAB25859}" type="slidenum">
              <a:rPr lang="en-US" altLang="ko-KR"/>
              <a:pPr/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240147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5A9476-DDC1-40F1-9EF0-34250D4F9A10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80179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CF9D79-636E-460F-8DC2-D3DFFC24C743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12133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A762AF-BF98-4D64-9DEB-F1B23CEAAAC8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873684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7F61BD-EC25-4667-9377-141C8949DE9B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84218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58B4D7-ED54-4519-80BE-4EC507F5940C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0384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E3A009-8A7B-421B-82D8-C33999AC0DAD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1587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04F9EC-C8CA-4DE6-8807-A1A62C66A463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26910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FFC1C-3A10-4B36-BCE0-974E7A9BD988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93239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B5BB12-046E-4598-8297-0644C848DAD4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98917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1F4DF3-DF79-4C54-BFE3-63F86184E687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31195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5A9476-DDC1-40F1-9EF0-34250D4F9A10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72403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5A9476-DDC1-40F1-9EF0-34250D4F9A10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61656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218A6-E45A-4A27-B38B-EB1282DEEBF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327AD-371F-465F-867B-C164187B98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F9EFBE-4ECA-4BDD-AD15-88520EFCE08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95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58796" name="Rectangle 12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5879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6248400"/>
            <a:ext cx="63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bg1"/>
                </a:solidFill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fld id="{C1FF98C2-9F4C-47F9-AD88-638EF0640F0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1029" name="Picture 16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7800" y="6415088"/>
            <a:ext cx="80486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5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9970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Introduction to Software Testing</a:t>
            </a:r>
            <a:b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</a:br>
            <a:r>
              <a:rPr lang="en-US" altLang="ko-KR" smtClean="0">
                <a:latin typeface="Arial" pitchFamily="34" charset="0"/>
                <a:ea typeface="굴림" pitchFamily="50" charset="-127"/>
                <a:cs typeface="Arial" pitchFamily="34" charset="0"/>
              </a:rPr>
              <a:t>Chapter 3.2 Logic Coverage</a:t>
            </a:r>
            <a:endParaRPr lang="en-US" altLang="ko-KR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95663"/>
            <a:ext cx="6400800" cy="2427287"/>
          </a:xfrm>
        </p:spPr>
        <p:txBody>
          <a:bodyPr/>
          <a:lstStyle/>
          <a:p>
            <a:pPr eaLnBrk="1" hangingPunct="1">
              <a:spcBef>
                <a:spcPct val="0"/>
              </a:spcBef>
              <a:buSzTx/>
              <a:defRPr/>
            </a:pPr>
            <a:r>
              <a:rPr lang="en-US" altLang="ko-KR" sz="32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Paul </a:t>
            </a:r>
            <a:r>
              <a:rPr lang="en-US" altLang="ko-KR" sz="32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Ammann</a:t>
            </a:r>
            <a:r>
              <a:rPr lang="en-US" altLang="ko-KR" sz="32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&amp; Jeff Offutt</a:t>
            </a:r>
          </a:p>
          <a:p>
            <a:pPr eaLnBrk="1" hangingPunct="1">
              <a:spcBef>
                <a:spcPct val="0"/>
              </a:spcBef>
              <a:buSzTx/>
              <a:defRPr/>
            </a:pPr>
            <a:endParaRPr lang="en-US" altLang="ko-KR" sz="2800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endParaRPr lang="en-US" altLang="ko-KR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Problems with PC and CC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1" y="1514475"/>
            <a:ext cx="8043858" cy="4824413"/>
          </a:xfrm>
        </p:spPr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PC does not fully exercise all the clauses, especially in the presence of short circuit evaluation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CC does not always ensure PC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That is, we can satisfy CC without causing the predicate to be both true and false</a:t>
            </a:r>
          </a:p>
          <a:p>
            <a:pPr lvl="2"/>
            <a:r>
              <a:rPr lang="en-US" sz="2800" dirty="0" smtClean="0">
                <a:latin typeface="Arial" pitchFamily="34" charset="0"/>
                <a:cs typeface="Arial" pitchFamily="34" charset="0"/>
              </a:rPr>
              <a:t>Ex.  x &gt; 3 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x &gt; 1 </a:t>
            </a:r>
          </a:p>
          <a:p>
            <a:pPr lvl="3"/>
            <a:r>
              <a:rPr lang="en-US" sz="1800" dirty="0" smtClean="0">
                <a:latin typeface="Arial" pitchFamily="34" charset="0"/>
                <a:cs typeface="Arial" pitchFamily="34" charset="0"/>
              </a:rPr>
              <a:t>Two test cases { x=4, x=0} satisfy CC but not PC</a:t>
            </a:r>
          </a:p>
          <a:p>
            <a:r>
              <a:rPr lang="en-US" altLang="ko-KR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Condition/decision coverage</a:t>
            </a:r>
            <a:r>
              <a:rPr lang="en-US" altLang="ko-KR" sz="2800" dirty="0">
                <a:latin typeface="Arial" pitchFamily="34" charset="0"/>
                <a:cs typeface="Arial" pitchFamily="34" charset="0"/>
              </a:rPr>
              <a:t> is a hybrid metric composed by CC </a:t>
            </a:r>
            <a:r>
              <a:rPr lang="en-US" altLang="ko-KR" sz="2800" dirty="0" smtClean="0">
                <a:latin typeface="Arial" pitchFamily="34" charset="0"/>
                <a:cs typeface="Arial" pitchFamily="34" charset="0"/>
              </a:rPr>
              <a:t>union </a:t>
            </a:r>
            <a:r>
              <a:rPr lang="en-US" altLang="ko-KR" sz="2800" dirty="0">
                <a:latin typeface="Arial" pitchFamily="34" charset="0"/>
                <a:cs typeface="Arial" pitchFamily="34" charset="0"/>
              </a:rPr>
              <a:t>PC </a:t>
            </a:r>
          </a:p>
          <a:p>
            <a:endParaRPr lang="en-US" sz="2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Modified condition/decision coverage (</a:t>
            </a:r>
            <a:r>
              <a:rPr lang="en-US" altLang="ko-KR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MCDC</a:t>
            </a:r>
            <a:r>
              <a:rPr lang="en-US" altLang="ko-KR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dirty="0" smtClean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4323" y="1885953"/>
            <a:ext cx="8279605" cy="4824413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Standard requirement for safety critical systems such as avionics (e.g., DO 178A/B/C) 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Modified condition/decision coverage (MCDC) requires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Satisfying CC and DC, and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every </a:t>
            </a:r>
            <a:r>
              <a:rPr lang="en-US" dirty="0">
                <a:latin typeface="Arial" pitchFamily="34" charset="0"/>
                <a:cs typeface="Arial" pitchFamily="34" charset="0"/>
              </a:rPr>
              <a:t>condition in a decision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should be shown </a:t>
            </a:r>
            <a:r>
              <a:rPr lang="en-US" dirty="0">
                <a:latin typeface="Arial" pitchFamily="34" charset="0"/>
                <a:cs typeface="Arial" pitchFamily="34" charset="0"/>
              </a:rPr>
              <a:t>to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independently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affect that </a:t>
            </a:r>
            <a:r>
              <a:rPr lang="en-US" dirty="0">
                <a:latin typeface="Arial" pitchFamily="34" charset="0"/>
                <a:cs typeface="Arial" pitchFamily="34" charset="0"/>
              </a:rPr>
              <a:t>decision's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outcome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Example: C = A || B 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Which test cases are necessary to satisfy</a:t>
            </a:r>
          </a:p>
          <a:p>
            <a:pPr lvl="2"/>
            <a:r>
              <a:rPr lang="en-US" sz="1800" dirty="0" smtClean="0">
                <a:latin typeface="Arial" pitchFamily="34" charset="0"/>
                <a:cs typeface="Arial" pitchFamily="34" charset="0"/>
              </a:rPr>
              <a:t>Condition coverage</a:t>
            </a:r>
          </a:p>
          <a:p>
            <a:pPr lvl="2"/>
            <a:r>
              <a:rPr lang="en-US" sz="1800" dirty="0" smtClean="0">
                <a:latin typeface="Arial" pitchFamily="34" charset="0"/>
                <a:cs typeface="Arial" pitchFamily="34" charset="0"/>
              </a:rPr>
              <a:t>Decision coverage</a:t>
            </a:r>
          </a:p>
          <a:p>
            <a:pPr lvl="2"/>
            <a:r>
              <a:rPr lang="en-US" sz="1800" dirty="0" smtClean="0">
                <a:latin typeface="Arial" pitchFamily="34" charset="0"/>
                <a:cs typeface="Arial" pitchFamily="34" charset="0"/>
              </a:rPr>
              <a:t>Condition/decision coverage</a:t>
            </a:r>
          </a:p>
          <a:p>
            <a:pPr lvl="2"/>
            <a:r>
              <a:rPr lang="en-US" sz="1800" dirty="0" smtClean="0">
                <a:latin typeface="Arial" pitchFamily="34" charset="0"/>
                <a:cs typeface="Arial" pitchFamily="34" charset="0"/>
              </a:rPr>
              <a:t>MCDC coverage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854732"/>
              </p:ext>
            </p:extLst>
          </p:nvPr>
        </p:nvGraphicFramePr>
        <p:xfrm>
          <a:off x="6265055" y="4726933"/>
          <a:ext cx="2085988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7"/>
                <a:gridCol w="521497"/>
                <a:gridCol w="521497"/>
                <a:gridCol w="521497"/>
              </a:tblGrid>
              <a:tr h="241013"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A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B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C</a:t>
                      </a:r>
                      <a:endParaRPr lang="ko-KR" altLang="en-US" sz="1400" dirty="0"/>
                    </a:p>
                  </a:txBody>
                  <a:tcPr/>
                </a:tc>
              </a:tr>
              <a:tr h="24101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</a:tr>
              <a:tr h="24101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</a:tr>
              <a:tr h="24101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TC3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</a:tr>
              <a:tr h="24101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323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Minimum Testing to Achieve MCDC [</a:t>
            </a:r>
            <a:r>
              <a:rPr lang="en-US" altLang="ko-KR" sz="3200" dirty="0" err="1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Chilenski</a:t>
            </a:r>
            <a:r>
              <a:rPr lang="en-US" altLang="ko-KR" sz="3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altLang="ko-KR" sz="32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Miller’94] </a:t>
            </a:r>
            <a:endParaRPr lang="en-US" sz="3200" dirty="0" smtClean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628775"/>
            <a:ext cx="6807993" cy="4824413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 C = A &amp;&amp; B,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All conditions (i.e., A and B) should be true so that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 decision (i.e., C) becomes true</a:t>
            </a:r>
          </a:p>
          <a:p>
            <a:pPr lvl="2"/>
            <a:r>
              <a:rPr lang="en-US" sz="1600" dirty="0" smtClean="0">
                <a:latin typeface="Arial" pitchFamily="34" charset="0"/>
                <a:cs typeface="Arial" pitchFamily="34" charset="0"/>
              </a:rPr>
              <a:t>1 test case required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Each and every input should be exclusively false so that decision becomes false.</a:t>
            </a:r>
          </a:p>
          <a:p>
            <a:pPr lvl="2"/>
            <a:r>
              <a:rPr lang="en-US" sz="1600" dirty="0" smtClean="0">
                <a:latin typeface="Arial" pitchFamily="34" charset="0"/>
                <a:cs typeface="Arial" pitchFamily="34" charset="0"/>
              </a:rPr>
              <a:t>2 (or n for n-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ary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and) test cases required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 C= A || B</a:t>
            </a:r>
          </a:p>
          <a:p>
            <a:pPr lvl="1"/>
            <a:r>
              <a:rPr lang="en-US" altLang="ko-KR" dirty="0">
                <a:latin typeface="Arial" pitchFamily="34" charset="0"/>
                <a:cs typeface="Arial" pitchFamily="34" charset="0"/>
              </a:rPr>
              <a:t>All conditions (i.e., A and B) should be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false so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that decision (i.e., C)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becomes false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altLang="ko-KR" sz="1600" dirty="0">
                <a:latin typeface="Arial" pitchFamily="34" charset="0"/>
                <a:cs typeface="Arial" pitchFamily="34" charset="0"/>
              </a:rPr>
              <a:t>1 test case required</a:t>
            </a:r>
          </a:p>
          <a:p>
            <a:pPr lvl="1"/>
            <a:r>
              <a:rPr lang="en-US" altLang="ko-KR" dirty="0">
                <a:latin typeface="Arial" pitchFamily="34" charset="0"/>
                <a:cs typeface="Arial" pitchFamily="34" charset="0"/>
              </a:rPr>
              <a:t>Each and every input should be exclusively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true so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that decision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becomes true.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altLang="ko-KR" sz="1600" dirty="0">
                <a:latin typeface="Arial" pitchFamily="34" charset="0"/>
                <a:cs typeface="Arial" pitchFamily="34" charset="0"/>
              </a:rPr>
              <a:t>2 (or n for n-</a:t>
            </a:r>
            <a:r>
              <a:rPr lang="en-US" altLang="ko-KR" sz="1600" dirty="0" err="1">
                <a:latin typeface="Arial" pitchFamily="34" charset="0"/>
                <a:cs typeface="Arial" pitchFamily="34" charset="0"/>
              </a:rPr>
              <a:t>ary</a:t>
            </a:r>
            <a:r>
              <a:rPr lang="en-US" altLang="ko-KR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or) </a:t>
            </a:r>
            <a:r>
              <a:rPr lang="en-US" altLang="ko-KR" sz="1600" dirty="0">
                <a:latin typeface="Arial" pitchFamily="34" charset="0"/>
                <a:cs typeface="Arial" pitchFamily="34" charset="0"/>
              </a:rPr>
              <a:t>test cases required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999729"/>
              </p:ext>
            </p:extLst>
          </p:nvPr>
        </p:nvGraphicFramePr>
        <p:xfrm>
          <a:off x="6893704" y="2157413"/>
          <a:ext cx="2085988" cy="1836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7"/>
                <a:gridCol w="521497"/>
                <a:gridCol w="521497"/>
                <a:gridCol w="521497"/>
              </a:tblGrid>
              <a:tr h="367219"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A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B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C</a:t>
                      </a:r>
                      <a:endParaRPr lang="ko-KR" altLang="en-US" sz="1400" dirty="0"/>
                    </a:p>
                  </a:txBody>
                  <a:tcPr/>
                </a:tc>
              </a:tr>
              <a:tr h="36721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</a:tr>
              <a:tr h="36721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</a:tr>
              <a:tr h="36721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TC3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</a:tr>
              <a:tr h="36721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805518"/>
              </p:ext>
            </p:extLst>
          </p:nvPr>
        </p:nvGraphicFramePr>
        <p:xfrm>
          <a:off x="6879416" y="4548340"/>
          <a:ext cx="2085992" cy="178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8"/>
                <a:gridCol w="521498"/>
                <a:gridCol w="521498"/>
                <a:gridCol w="521498"/>
              </a:tblGrid>
              <a:tr h="357633"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A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B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C</a:t>
                      </a:r>
                      <a:endParaRPr lang="ko-KR" altLang="en-US" sz="1400" dirty="0"/>
                    </a:p>
                  </a:txBody>
                  <a:tcPr/>
                </a:tc>
              </a:tr>
              <a:tr h="35763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</a:tr>
              <a:tr h="35763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</a:tr>
              <a:tr h="35763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TC3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</a:tr>
              <a:tr h="35763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194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4"/>
          <p:cNvSpPr>
            <a:spLocks noGrp="1"/>
          </p:cNvSpPr>
          <p:nvPr>
            <p:ph type="dt" sz="quarter" idx="4294967295"/>
          </p:nvPr>
        </p:nvSpPr>
        <p:spPr>
          <a:xfrm>
            <a:off x="96838" y="6499225"/>
            <a:ext cx="3892550" cy="306388"/>
          </a:xfrm>
          <a:prstGeom prst="rect">
            <a:avLst/>
          </a:prstGeom>
          <a:noFill/>
        </p:spPr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4156075" y="6473825"/>
            <a:ext cx="2895600" cy="323850"/>
          </a:xfrm>
          <a:prstGeom prst="rect">
            <a:avLst/>
          </a:prstGeom>
          <a:noFill/>
        </p:spPr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239125" y="6248400"/>
            <a:ext cx="631825" cy="476250"/>
          </a:xfrm>
          <a:noFill/>
        </p:spPr>
        <p:txBody>
          <a:bodyPr/>
          <a:lstStyle/>
          <a:p>
            <a:fld id="{422A71DA-4074-415D-8576-66F071998725}" type="slidenum">
              <a:rPr lang="en-US" smtClean="0">
                <a:cs typeface="Arial" pitchFamily="34" charset="0"/>
              </a:rPr>
              <a:pPr/>
              <a:t>13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3188" y="74613"/>
            <a:ext cx="8929687" cy="782637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Combinatorial Coverage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38113" y="974725"/>
            <a:ext cx="8515350" cy="846138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CoC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requires every possible combination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Sometimes called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Multiple Condition Coverage</a:t>
            </a:r>
          </a:p>
        </p:txBody>
      </p:sp>
      <p:sp>
        <p:nvSpPr>
          <p:cNvPr id="208900" name="Text Box 4"/>
          <p:cNvSpPr txBox="1">
            <a:spLocks noChangeArrowheads="1"/>
          </p:cNvSpPr>
          <p:nvPr/>
        </p:nvSpPr>
        <p:spPr bwMode="auto">
          <a:xfrm>
            <a:off x="441325" y="1931988"/>
            <a:ext cx="8262938" cy="1206500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Combinatorial Coverage (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CoC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: For each p in P, TR has test requirements for the clauses in C</a:t>
            </a:r>
            <a:r>
              <a:rPr lang="en-US" sz="2400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to evaluate to each possible combination of truth values.</a:t>
            </a:r>
          </a:p>
        </p:txBody>
      </p:sp>
      <p:graphicFrame>
        <p:nvGraphicFramePr>
          <p:cNvPr id="209118" name="Group 222"/>
          <p:cNvGraphicFramePr>
            <a:graphicFrameLocks noGrp="1"/>
          </p:cNvGraphicFramePr>
          <p:nvPr>
            <p:ph sz="half" idx="4294967295"/>
          </p:nvPr>
        </p:nvGraphicFramePr>
        <p:xfrm>
          <a:off x="1189038" y="3360738"/>
          <a:ext cx="6561137" cy="3346704"/>
        </p:xfrm>
        <a:graphic>
          <a:graphicData uri="http://schemas.openxmlformats.org/drawingml/2006/table">
            <a:tbl>
              <a:tblPr/>
              <a:tblGrid>
                <a:gridCol w="576262"/>
                <a:gridCol w="738188"/>
                <a:gridCol w="481012"/>
                <a:gridCol w="1279525"/>
                <a:gridCol w="3486150"/>
              </a:tblGrid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&lt;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&gt;=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n*o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((a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&lt;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b)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D)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(m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&gt;=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n*o)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9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0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Combinatorial Coverage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1120683"/>
            <a:ext cx="8956675" cy="64135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is simple, neat, clean, and comprehensive …</a:t>
            </a:r>
          </a:p>
        </p:txBody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138113" y="1577975"/>
            <a:ext cx="8867775" cy="218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But quite expensive!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i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i="1" baseline="300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tests, where </a:t>
            </a:r>
            <a:r>
              <a:rPr lang="en-US" sz="2400" i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is the number of clauses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Impractical for predicates with more than 3 or 4 clauses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The literature has lots of suggestions – some confusing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The general idea is simple:</a:t>
            </a:r>
          </a:p>
        </p:txBody>
      </p:sp>
      <p:sp>
        <p:nvSpPr>
          <p:cNvPr id="209925" name="Text Box 5"/>
          <p:cNvSpPr txBox="1">
            <a:spLocks noChangeArrowheads="1"/>
          </p:cNvSpPr>
          <p:nvPr/>
        </p:nvSpPr>
        <p:spPr bwMode="auto">
          <a:xfrm>
            <a:off x="379828" y="3906838"/>
            <a:ext cx="8503919" cy="461665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Test each clause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independently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from the other clauses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9926" name="Rectangle 6"/>
          <p:cNvSpPr>
            <a:spLocks noChangeArrowheads="1"/>
          </p:cNvSpPr>
          <p:nvPr/>
        </p:nvSpPr>
        <p:spPr bwMode="auto">
          <a:xfrm>
            <a:off x="138113" y="4567238"/>
            <a:ext cx="8867775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Getting the details right is hard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What exactly does “independently” mean ?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The book presents this idea as “</a:t>
            </a:r>
            <a:r>
              <a:rPr lang="en-US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making clauses </a:t>
            </a:r>
            <a:r>
              <a:rPr lang="en-US" sz="2400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active</a:t>
            </a: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”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4" grpId="0" build="p"/>
      <p:bldP spid="209925" grpId="0" animBg="1"/>
      <p:bldP spid="20992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Infeasible Test Requirements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Consider the predicate:</a:t>
            </a:r>
          </a:p>
          <a:p>
            <a:pPr algn="ctr">
              <a:buFontTx/>
              <a:buNone/>
            </a:pPr>
            <a:r>
              <a:rPr lang="en-US" i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(a &gt; b </a:t>
            </a:r>
            <a:r>
              <a:rPr lang="en-US" sz="28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 i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b &gt; c) </a:t>
            </a:r>
            <a:r>
              <a:rPr lang="en-US" sz="28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 i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c &gt; a</a:t>
            </a:r>
          </a:p>
          <a:p>
            <a:r>
              <a:rPr lang="en-US" i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(a &gt; b) = true, (b &gt; c) = true, (c &gt; a) = true</a:t>
            </a:r>
            <a:r>
              <a:rPr lang="en-US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infeasible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As with graph-based criteria, infeasible test requirements have to be recognized and ignored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Recognizing infeasible test requirements is hard, and in general,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undecidable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838"/>
            <a:ext cx="7772400" cy="1076325"/>
          </a:xfrm>
        </p:spPr>
        <p:txBody>
          <a:bodyPr/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Covering Logic Expressions 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1182688"/>
            <a:ext cx="8956675" cy="52705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Logic expressions show up in many situations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Covering logic expressions is required by the US Federal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Aviation Administration for safety critical software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Logical expressions can come from many sources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Decisions in programs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FSMs and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statecharts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Requirements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Tests are intended to choose some subset of the total number of truth assignments to the expressions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19949" y="6489700"/>
            <a:ext cx="1981265" cy="323850"/>
          </a:xfrm>
          <a:prstGeom prst="rect">
            <a:avLst/>
          </a:prstGeom>
          <a:noFill/>
        </p:spPr>
        <p:txBody>
          <a:bodyPr/>
          <a:lstStyle/>
          <a:p>
            <a:fld id="{D78CA8A7-DB6E-4B19-8DAE-D86B961EB7BA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917" name="Rectangle 6"/>
          <p:cNvSpPr>
            <a:spLocks noGrp="1" noChangeArrowheads="1"/>
          </p:cNvSpPr>
          <p:nvPr>
            <p:ph type="title"/>
          </p:nvPr>
        </p:nvSpPr>
        <p:spPr>
          <a:xfrm>
            <a:off x="253219" y="96838"/>
            <a:ext cx="8613878" cy="9398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Logic Coverage Criteria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Subsumption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1353516" y="914400"/>
            <a:ext cx="6662214" cy="5454650"/>
            <a:chOff x="1079" y="576"/>
            <a:chExt cx="3827" cy="3436"/>
          </a:xfrm>
        </p:grpSpPr>
        <p:sp>
          <p:nvSpPr>
            <p:cNvPr id="38919" name="Rectangle 4"/>
            <p:cNvSpPr>
              <a:spLocks noChangeArrowheads="1"/>
            </p:cNvSpPr>
            <p:nvPr/>
          </p:nvSpPr>
          <p:spPr bwMode="auto">
            <a:xfrm>
              <a:off x="3168" y="1610"/>
              <a:ext cx="255" cy="199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982" y="3484"/>
              <a:ext cx="801" cy="526"/>
              <a:chOff x="2332" y="3448"/>
              <a:chExt cx="801" cy="526"/>
            </a:xfrm>
          </p:grpSpPr>
          <p:sp>
            <p:nvSpPr>
              <p:cNvPr id="38951" name="Text Box 11"/>
              <p:cNvSpPr txBox="1">
                <a:spLocks noChangeArrowheads="1"/>
              </p:cNvSpPr>
              <p:nvPr/>
            </p:nvSpPr>
            <p:spPr bwMode="auto">
              <a:xfrm>
                <a:off x="2332" y="3448"/>
                <a:ext cx="801" cy="526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CC</a:t>
                </a:r>
              </a:p>
            </p:txBody>
          </p:sp>
          <p:sp>
            <p:nvSpPr>
              <p:cNvPr id="38952" name="Line 12"/>
              <p:cNvSpPr>
                <a:spLocks noChangeShapeType="1"/>
              </p:cNvSpPr>
              <p:nvPr/>
            </p:nvSpPr>
            <p:spPr bwMode="auto">
              <a:xfrm>
                <a:off x="2390" y="3771"/>
                <a:ext cx="68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3292" y="3486"/>
              <a:ext cx="780" cy="526"/>
              <a:chOff x="2342" y="2730"/>
              <a:chExt cx="780" cy="526"/>
            </a:xfrm>
          </p:grpSpPr>
          <p:sp>
            <p:nvSpPr>
              <p:cNvPr id="38949" name="Text Box 14"/>
              <p:cNvSpPr txBox="1">
                <a:spLocks noChangeArrowheads="1"/>
              </p:cNvSpPr>
              <p:nvPr/>
            </p:nvSpPr>
            <p:spPr bwMode="auto">
              <a:xfrm>
                <a:off x="2342" y="2730"/>
                <a:ext cx="780" cy="526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Predicate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PC</a:t>
                </a:r>
              </a:p>
            </p:txBody>
          </p:sp>
          <p:sp>
            <p:nvSpPr>
              <p:cNvPr id="38950" name="Line 15"/>
              <p:cNvSpPr>
                <a:spLocks noChangeShapeType="1"/>
              </p:cNvSpPr>
              <p:nvPr/>
            </p:nvSpPr>
            <p:spPr bwMode="auto">
              <a:xfrm>
                <a:off x="2399" y="3053"/>
                <a:ext cx="66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2266" y="576"/>
              <a:ext cx="1229" cy="512"/>
              <a:chOff x="3145" y="576"/>
              <a:chExt cx="1099" cy="512"/>
            </a:xfrm>
          </p:grpSpPr>
          <p:sp>
            <p:nvSpPr>
              <p:cNvPr id="38947" name="Text Box 23"/>
              <p:cNvSpPr txBox="1">
                <a:spLocks noChangeArrowheads="1"/>
              </p:cNvSpPr>
              <p:nvPr/>
            </p:nvSpPr>
            <p:spPr bwMode="auto">
              <a:xfrm>
                <a:off x="3145" y="576"/>
                <a:ext cx="1099" cy="512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Combinatorial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CoC</a:t>
                </a:r>
                <a:endParaRPr lang="en-US" sz="18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948" name="Line 24"/>
              <p:cNvSpPr>
                <a:spLocks noChangeShapeType="1"/>
              </p:cNvSpPr>
              <p:nvPr/>
            </p:nvSpPr>
            <p:spPr bwMode="auto">
              <a:xfrm>
                <a:off x="3225" y="899"/>
                <a:ext cx="938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8923" name="Line 37"/>
            <p:cNvSpPr>
              <a:spLocks noChangeShapeType="1"/>
            </p:cNvSpPr>
            <p:nvPr/>
          </p:nvSpPr>
          <p:spPr bwMode="auto">
            <a:xfrm flipH="1">
              <a:off x="3768" y="2591"/>
              <a:ext cx="626" cy="89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25" name="Line 39"/>
            <p:cNvSpPr>
              <a:spLocks noChangeShapeType="1"/>
            </p:cNvSpPr>
            <p:nvPr/>
          </p:nvSpPr>
          <p:spPr bwMode="auto">
            <a:xfrm>
              <a:off x="2062" y="2531"/>
              <a:ext cx="1352" cy="949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26" name="Line 41"/>
            <p:cNvSpPr>
              <a:spLocks noChangeShapeType="1"/>
            </p:cNvSpPr>
            <p:nvPr/>
          </p:nvSpPr>
          <p:spPr bwMode="auto">
            <a:xfrm>
              <a:off x="3273" y="1103"/>
              <a:ext cx="131" cy="181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27" name="Line 46"/>
            <p:cNvSpPr>
              <a:spLocks noChangeShapeType="1"/>
            </p:cNvSpPr>
            <p:nvPr/>
          </p:nvSpPr>
          <p:spPr bwMode="auto">
            <a:xfrm>
              <a:off x="3989" y="1813"/>
              <a:ext cx="272" cy="389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1437" y="1291"/>
              <a:ext cx="1200" cy="637"/>
              <a:chOff x="3153" y="1294"/>
              <a:chExt cx="1092" cy="637"/>
            </a:xfrm>
          </p:grpSpPr>
          <p:sp>
            <p:nvSpPr>
              <p:cNvPr id="38945" name="Text Box 20"/>
              <p:cNvSpPr txBox="1">
                <a:spLocks noChangeArrowheads="1"/>
              </p:cNvSpPr>
              <p:nvPr/>
            </p:nvSpPr>
            <p:spPr bwMode="auto">
              <a:xfrm>
                <a:off x="3153" y="1294"/>
                <a:ext cx="1092" cy="637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Restricted 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RACC</a:t>
                </a:r>
              </a:p>
            </p:txBody>
          </p:sp>
          <p:sp>
            <p:nvSpPr>
              <p:cNvPr id="38946" name="Line 21"/>
              <p:cNvSpPr>
                <a:spLocks noChangeShapeType="1"/>
              </p:cNvSpPr>
              <p:nvPr/>
            </p:nvSpPr>
            <p:spPr bwMode="auto">
              <a:xfrm>
                <a:off x="3233" y="1617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47"/>
            <p:cNvGrpSpPr>
              <a:grpSpLocks/>
            </p:cNvGrpSpPr>
            <p:nvPr/>
          </p:nvGrpSpPr>
          <p:grpSpPr bwMode="auto">
            <a:xfrm>
              <a:off x="2987" y="1290"/>
              <a:ext cx="1336" cy="637"/>
              <a:chOff x="3153" y="1294"/>
              <a:chExt cx="1092" cy="637"/>
            </a:xfrm>
          </p:grpSpPr>
          <p:sp>
            <p:nvSpPr>
              <p:cNvPr id="38943" name="Text Box 48"/>
              <p:cNvSpPr txBox="1">
                <a:spLocks noChangeArrowheads="1"/>
              </p:cNvSpPr>
              <p:nvPr/>
            </p:nvSpPr>
            <p:spPr bwMode="auto">
              <a:xfrm>
                <a:off x="3153" y="1294"/>
                <a:ext cx="1092" cy="637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Restricted Inactive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RICC</a:t>
                </a:r>
              </a:p>
            </p:txBody>
          </p:sp>
          <p:sp>
            <p:nvSpPr>
              <p:cNvPr id="38944" name="Line 49"/>
              <p:cNvSpPr>
                <a:spLocks noChangeShapeType="1"/>
              </p:cNvSpPr>
              <p:nvPr/>
            </p:nvSpPr>
            <p:spPr bwMode="auto">
              <a:xfrm>
                <a:off x="3233" y="1617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50"/>
            <p:cNvGrpSpPr>
              <a:grpSpLocks/>
            </p:cNvGrpSpPr>
            <p:nvPr/>
          </p:nvGrpSpPr>
          <p:grpSpPr bwMode="auto">
            <a:xfrm>
              <a:off x="1079" y="2235"/>
              <a:ext cx="1308" cy="526"/>
              <a:chOff x="3153" y="1523"/>
              <a:chExt cx="1092" cy="526"/>
            </a:xfrm>
          </p:grpSpPr>
          <p:sp>
            <p:nvSpPr>
              <p:cNvPr id="38939" name="Text Box 51"/>
              <p:cNvSpPr txBox="1">
                <a:spLocks noChangeArrowheads="1"/>
              </p:cNvSpPr>
              <p:nvPr/>
            </p:nvSpPr>
            <p:spPr bwMode="auto">
              <a:xfrm>
                <a:off x="3153" y="1523"/>
                <a:ext cx="1092" cy="526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Correlated 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CACC</a:t>
                </a:r>
              </a:p>
            </p:txBody>
          </p:sp>
          <p:sp>
            <p:nvSpPr>
              <p:cNvPr id="38940" name="Line 52"/>
              <p:cNvSpPr>
                <a:spLocks noChangeShapeType="1"/>
              </p:cNvSpPr>
              <p:nvPr/>
            </p:nvSpPr>
            <p:spPr bwMode="auto">
              <a:xfrm>
                <a:off x="3233" y="1840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" name="Group 56"/>
            <p:cNvGrpSpPr>
              <a:grpSpLocks/>
            </p:cNvGrpSpPr>
            <p:nvPr/>
          </p:nvGrpSpPr>
          <p:grpSpPr bwMode="auto">
            <a:xfrm>
              <a:off x="3599" y="2215"/>
              <a:ext cx="1307" cy="526"/>
              <a:chOff x="2873" y="1455"/>
              <a:chExt cx="1092" cy="526"/>
            </a:xfrm>
          </p:grpSpPr>
          <p:sp>
            <p:nvSpPr>
              <p:cNvPr id="38937" name="Text Box 57"/>
              <p:cNvSpPr txBox="1">
                <a:spLocks noChangeArrowheads="1"/>
              </p:cNvSpPr>
              <p:nvPr/>
            </p:nvSpPr>
            <p:spPr bwMode="auto">
              <a:xfrm>
                <a:off x="2873" y="1455"/>
                <a:ext cx="1092" cy="526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General Inactive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GICC</a:t>
                </a:r>
              </a:p>
            </p:txBody>
          </p:sp>
          <p:sp>
            <p:nvSpPr>
              <p:cNvPr id="38938" name="Line 58"/>
              <p:cNvSpPr>
                <a:spLocks noChangeShapeType="1"/>
              </p:cNvSpPr>
              <p:nvPr/>
            </p:nvSpPr>
            <p:spPr bwMode="auto">
              <a:xfrm>
                <a:off x="2930" y="1763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8933" name="Line 63"/>
            <p:cNvSpPr>
              <a:spLocks noChangeShapeType="1"/>
            </p:cNvSpPr>
            <p:nvPr/>
          </p:nvSpPr>
          <p:spPr bwMode="auto">
            <a:xfrm flipH="1">
              <a:off x="2313" y="1106"/>
              <a:ext cx="188" cy="17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34" name="Line 65"/>
            <p:cNvSpPr>
              <a:spLocks noChangeShapeType="1"/>
            </p:cNvSpPr>
            <p:nvPr/>
          </p:nvSpPr>
          <p:spPr bwMode="auto">
            <a:xfrm flipH="1">
              <a:off x="1713" y="1931"/>
              <a:ext cx="269" cy="293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35" name="Line 66"/>
            <p:cNvSpPr>
              <a:spLocks noChangeShapeType="1"/>
            </p:cNvSpPr>
            <p:nvPr/>
          </p:nvSpPr>
          <p:spPr bwMode="auto">
            <a:xfrm>
              <a:off x="1762" y="2761"/>
              <a:ext cx="593" cy="71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36" name="Line 67"/>
            <p:cNvSpPr>
              <a:spLocks noChangeShapeType="1"/>
            </p:cNvSpPr>
            <p:nvPr/>
          </p:nvSpPr>
          <p:spPr bwMode="auto">
            <a:xfrm flipH="1">
              <a:off x="2565" y="2747"/>
              <a:ext cx="1696" cy="726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04850" y="2763838"/>
            <a:ext cx="984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MCDC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dirty="0" smtClean="0">
              <a:cs typeface="Arial" pitchFamily="3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Logic Predicates and Clauses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predicate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an expression that evaluates to a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boolean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value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Predicates can contain</a:t>
            </a:r>
          </a:p>
          <a:p>
            <a:pPr lvl="1">
              <a:lnSpc>
                <a:spcPct val="80000"/>
              </a:lnSpc>
            </a:pP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boolean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variables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non-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boolean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variables that contain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&gt;, &lt;, ==, &gt;=, &lt;=, !=</a:t>
            </a:r>
          </a:p>
          <a:p>
            <a:pPr lvl="1">
              <a:lnSpc>
                <a:spcPct val="8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boolean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function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calls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Internal structure is created by logical operators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¬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the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negation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operator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the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and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operator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the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operator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the </a:t>
            </a:r>
            <a:r>
              <a:rPr lang="en-US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implication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operator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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– the </a:t>
            </a:r>
            <a:r>
              <a:rPr lang="en-US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exclusive or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operator</a:t>
            </a:r>
            <a:endParaRPr lang="en-US" sz="24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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the </a:t>
            </a:r>
            <a:r>
              <a:rPr lang="en-US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equivalence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operator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clause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a predicate with no logical operators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dirty="0" smtClean="0">
              <a:cs typeface="Arial" pitchFamily="3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Examples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017588"/>
            <a:ext cx="8867775" cy="52530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(a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b)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 (z)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(m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&gt;=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n*o)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Four clauses: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(a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b) – relational expression</a:t>
            </a:r>
            <a:endPara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f (z)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boolean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-valued function</a:t>
            </a:r>
            <a:endPara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D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boolean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variable</a:t>
            </a:r>
            <a:endPara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(m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&gt;=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n*o) – relational expression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Most predicates have few clauses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Sources of predicates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Decisions in programs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Guards in finite state machines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Decisions in UML activity graphs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Requirements, both formal and informal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SQL queries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dirty="0" smtClean="0">
              <a:cs typeface="Arial" pitchFamily="34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Testing and Covering Predicates  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1563688"/>
            <a:ext cx="8956675" cy="4202112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 use predicates in testing as follows 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Developing a model of the software as one or more predicates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Requiring tests to satisfy some combination of clauses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Abbreviations: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the set of predicates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is a single predicate in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the set of clauses in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i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the set of clauses in predicate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is a single clause in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dirty="0" smtClean="0">
              <a:cs typeface="Arial" pitchFamily="34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038"/>
            <a:ext cx="7772400" cy="720725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Predicate and Clause Coverage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1052513"/>
            <a:ext cx="8956675" cy="814387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The first (and simplest) two criteria require that each predicate and each clause be evaluated to both true and false</a:t>
            </a:r>
          </a:p>
        </p:txBody>
      </p:sp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441325" y="2043889"/>
            <a:ext cx="8262938" cy="1200329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Predicate Coverage (PC)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: For each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TR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contains two requirements: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evaluates to true, and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evaluates to false.</a:t>
            </a:r>
          </a:p>
        </p:txBody>
      </p:sp>
      <p:sp>
        <p:nvSpPr>
          <p:cNvPr id="203781" name="Text Box 5"/>
          <p:cNvSpPr txBox="1">
            <a:spLocks noChangeArrowheads="1"/>
          </p:cNvSpPr>
          <p:nvPr/>
        </p:nvSpPr>
        <p:spPr bwMode="auto">
          <a:xfrm>
            <a:off x="439738" y="5037138"/>
            <a:ext cx="8262937" cy="1200329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Clause Coverage (CC)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: For each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TR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contains two requirements: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evaluates to true, and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evaluates to false.</a:t>
            </a:r>
          </a:p>
        </p:txBody>
      </p:sp>
      <p:sp>
        <p:nvSpPr>
          <p:cNvPr id="203782" name="Rectangle 6"/>
          <p:cNvSpPr>
            <a:spLocks noChangeArrowheads="1"/>
          </p:cNvSpPr>
          <p:nvPr/>
        </p:nvSpPr>
        <p:spPr bwMode="auto">
          <a:xfrm>
            <a:off x="166249" y="3571048"/>
            <a:ext cx="8867775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When predicates come from conditions on edges, this is equivalent to edge coverage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PC does not evaluate all the clauses, so 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8464" y="6253085"/>
            <a:ext cx="4960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a.k.a. “condition coverage” in literature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445" y="3247284"/>
            <a:ext cx="4846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a.k.a. “decision coverage” in literature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Predicate Coverage Example</a:t>
            </a:r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138113" y="1085850"/>
            <a:ext cx="8867775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 algn="ctr"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((a &lt; b) </a:t>
            </a:r>
            <a:r>
              <a:rPr lang="en-US" sz="2800" dirty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D) </a:t>
            </a:r>
            <a:r>
              <a:rPr lang="en-US" sz="2800" dirty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 </a:t>
            </a: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(m &gt;= n*o)</a:t>
            </a:r>
          </a:p>
          <a:p>
            <a:pPr marL="285750" indent="-285750" algn="ctr"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predicate coverage</a:t>
            </a:r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2125663" y="2097088"/>
            <a:ext cx="5133266" cy="1754326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u="sng">
                <a:latin typeface="Arial" pitchFamily="34" charset="0"/>
                <a:cs typeface="Arial" pitchFamily="34" charset="0"/>
              </a:rPr>
              <a:t>Predicate = true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= 5, b = 10, D = true, m = 1, n = 1, o = 1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(5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10)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true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(1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&gt;=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1*1)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true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true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>
                <a:latin typeface="Arial" pitchFamily="34" charset="0"/>
                <a:cs typeface="Arial" pitchFamily="34" charset="0"/>
              </a:rPr>
              <a:t> 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TRUE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true</a:t>
            </a:r>
          </a:p>
        </p:txBody>
      </p:sp>
      <p:sp>
        <p:nvSpPr>
          <p:cNvPr id="206854" name="Text Box 6"/>
          <p:cNvSpPr txBox="1">
            <a:spLocks noChangeArrowheads="1"/>
          </p:cNvSpPr>
          <p:nvPr/>
        </p:nvSpPr>
        <p:spPr bwMode="auto">
          <a:xfrm>
            <a:off x="2160588" y="4406900"/>
            <a:ext cx="5084274" cy="1754326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u="sng" dirty="0">
                <a:latin typeface="Arial" pitchFamily="34" charset="0"/>
                <a:cs typeface="Arial" pitchFamily="34" charset="0"/>
              </a:rPr>
              <a:t>Predicate = false</a:t>
            </a: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= 10, b = 5, D = false, m = 1, n = 1, o = 1</a:t>
            </a: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(10 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5) 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false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(1 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&gt;=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1*1)</a:t>
            </a: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false 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false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TRUE</a:t>
            </a: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false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Clause Coverage Example</a:t>
            </a:r>
          </a:p>
        </p:txBody>
      </p: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138113" y="1085850"/>
            <a:ext cx="8867775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 algn="ctr"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((a &lt; b) </a:t>
            </a:r>
            <a:r>
              <a:rPr lang="en-US" sz="2800" dirty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D) </a:t>
            </a:r>
            <a:r>
              <a:rPr lang="en-US" sz="2800" dirty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 </a:t>
            </a: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(m &gt;= n*o)</a:t>
            </a:r>
          </a:p>
          <a:p>
            <a:pPr marL="285750" indent="-285750" algn="ctr"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Clause coverage</a:t>
            </a:r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1906807" y="4751388"/>
            <a:ext cx="5710848" cy="1339850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n-US" u="sng">
                <a:latin typeface="Arial" pitchFamily="34" charset="0"/>
                <a:cs typeface="Arial" pitchFamily="34" charset="0"/>
              </a:rPr>
              <a:t>Two tests</a:t>
            </a:r>
          </a:p>
          <a:p>
            <a:pPr marL="457200" indent="-457200">
              <a:spcBef>
                <a:spcPct val="50000"/>
              </a:spcBef>
            </a:pP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ct val="50000"/>
              </a:spcBef>
            </a:pP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75030" y="2119240"/>
            <a:ext cx="3933686" cy="1171576"/>
            <a:chOff x="399" y="1345"/>
            <a:chExt cx="2157" cy="738"/>
          </a:xfrm>
        </p:grpSpPr>
        <p:sp>
          <p:nvSpPr>
            <p:cNvPr id="24603" name="Text Box 4"/>
            <p:cNvSpPr txBox="1">
              <a:spLocks noChangeArrowheads="1"/>
            </p:cNvSpPr>
            <p:nvPr/>
          </p:nvSpPr>
          <p:spPr bwMode="auto">
            <a:xfrm>
              <a:off x="399" y="1345"/>
              <a:ext cx="1059" cy="737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u="sng" dirty="0">
                  <a:latin typeface="Arial" pitchFamily="34" charset="0"/>
                  <a:cs typeface="Arial" pitchFamily="34" charset="0"/>
                </a:rPr>
                <a:t>(a &lt; b) = true</a:t>
              </a:r>
            </a:p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 = 5, b = 10</a:t>
              </a:r>
            </a:p>
          </p:txBody>
        </p:sp>
        <p:sp>
          <p:nvSpPr>
            <p:cNvPr id="24604" name="Text Box 6"/>
            <p:cNvSpPr txBox="1">
              <a:spLocks noChangeArrowheads="1"/>
            </p:cNvSpPr>
            <p:nvPr/>
          </p:nvSpPr>
          <p:spPr bwMode="auto">
            <a:xfrm>
              <a:off x="1453" y="1346"/>
              <a:ext cx="1103" cy="737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u="sng">
                  <a:latin typeface="Arial" pitchFamily="34" charset="0"/>
                  <a:cs typeface="Arial" pitchFamily="34" charset="0"/>
                </a:rPr>
                <a:t>(a &lt; b) = false</a:t>
              </a:r>
            </a:p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 = 10, b = 5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428688" y="2091104"/>
            <a:ext cx="2695404" cy="890588"/>
            <a:chOff x="1943" y="1504"/>
            <a:chExt cx="1478" cy="561"/>
          </a:xfrm>
        </p:grpSpPr>
        <p:sp>
          <p:nvSpPr>
            <p:cNvPr id="24601" name="Text Box 7"/>
            <p:cNvSpPr txBox="1">
              <a:spLocks noChangeArrowheads="1"/>
            </p:cNvSpPr>
            <p:nvPr/>
          </p:nvSpPr>
          <p:spPr bwMode="auto">
            <a:xfrm>
              <a:off x="1943" y="1504"/>
              <a:ext cx="741" cy="556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u="sng" dirty="0">
                  <a:latin typeface="Arial" pitchFamily="34" charset="0"/>
                  <a:cs typeface="Arial" pitchFamily="34" charset="0"/>
                </a:rPr>
                <a:t>D = true</a:t>
              </a:r>
            </a:p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 = true</a:t>
              </a:r>
            </a:p>
          </p:txBody>
        </p:sp>
        <p:sp>
          <p:nvSpPr>
            <p:cNvPr id="24602" name="Text Box 8"/>
            <p:cNvSpPr txBox="1">
              <a:spLocks noChangeArrowheads="1"/>
            </p:cNvSpPr>
            <p:nvPr/>
          </p:nvSpPr>
          <p:spPr bwMode="auto">
            <a:xfrm>
              <a:off x="2680" y="1505"/>
              <a:ext cx="741" cy="560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u="sng">
                  <a:latin typeface="Arial" pitchFamily="34" charset="0"/>
                  <a:cs typeface="Arial" pitchFamily="34" charset="0"/>
                </a:rPr>
                <a:t>D = false</a:t>
              </a:r>
            </a:p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 = false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230437" y="3408364"/>
            <a:ext cx="4873747" cy="863600"/>
            <a:chOff x="1865" y="2077"/>
            <a:chExt cx="2829" cy="544"/>
          </a:xfrm>
        </p:grpSpPr>
        <p:sp>
          <p:nvSpPr>
            <p:cNvPr id="24599" name="Text Box 11"/>
            <p:cNvSpPr txBox="1">
              <a:spLocks noChangeArrowheads="1"/>
            </p:cNvSpPr>
            <p:nvPr/>
          </p:nvSpPr>
          <p:spPr bwMode="auto">
            <a:xfrm>
              <a:off x="1865" y="2078"/>
              <a:ext cx="1481" cy="543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u="sng" dirty="0">
                  <a:latin typeface="Arial" pitchFamily="34" charset="0"/>
                  <a:cs typeface="Arial" pitchFamily="34" charset="0"/>
                </a:rPr>
                <a:t>m &gt;= n*o = true</a:t>
              </a:r>
            </a:p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 = 1, n = 1, o = 1</a:t>
              </a:r>
            </a:p>
          </p:txBody>
        </p:sp>
        <p:sp>
          <p:nvSpPr>
            <p:cNvPr id="24600" name="Text Box 12"/>
            <p:cNvSpPr txBox="1">
              <a:spLocks noChangeArrowheads="1"/>
            </p:cNvSpPr>
            <p:nvPr/>
          </p:nvSpPr>
          <p:spPr bwMode="auto">
            <a:xfrm>
              <a:off x="3333" y="2077"/>
              <a:ext cx="1361" cy="543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u="sng" dirty="0">
                  <a:latin typeface="Arial" pitchFamily="34" charset="0"/>
                  <a:cs typeface="Arial" pitchFamily="34" charset="0"/>
                </a:rPr>
                <a:t>m &gt;= n*o = false</a:t>
              </a:r>
            </a:p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 = 1, n = 2, o = 2</a:t>
              </a:r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330200" y="2973388"/>
            <a:ext cx="6884988" cy="2635250"/>
            <a:chOff x="208" y="1873"/>
            <a:chExt cx="4337" cy="1660"/>
          </a:xfrm>
        </p:grpSpPr>
        <p:cxnSp>
          <p:nvCxnSpPr>
            <p:cNvPr id="24594" name="AutoShape 15"/>
            <p:cNvCxnSpPr>
              <a:cxnSpLocks noChangeShapeType="1"/>
              <a:stCxn id="24603" idx="2"/>
              <a:endCxn id="24598" idx="1"/>
            </p:cNvCxnSpPr>
            <p:nvPr/>
          </p:nvCxnSpPr>
          <p:spPr bwMode="auto">
            <a:xfrm rot="16200000" flipH="1">
              <a:off x="518" y="2714"/>
              <a:ext cx="1336" cy="53"/>
            </a:xfrm>
            <a:prstGeom prst="curvedConnector2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24595" name="AutoShape 16"/>
            <p:cNvCxnSpPr>
              <a:cxnSpLocks noChangeShapeType="1"/>
              <a:stCxn id="24601" idx="2"/>
              <a:endCxn id="24598" idx="1"/>
            </p:cNvCxnSpPr>
            <p:nvPr/>
          </p:nvCxnSpPr>
          <p:spPr bwMode="auto">
            <a:xfrm rot="5400000">
              <a:off x="1761" y="1324"/>
              <a:ext cx="1535" cy="2633"/>
            </a:xfrm>
            <a:prstGeom prst="curvedConnector4">
              <a:avLst>
                <a:gd name="adj1" fmla="val 45928"/>
                <a:gd name="adj2" fmla="val 105468"/>
              </a:avLst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24596" name="AutoShape 17"/>
            <p:cNvCxnSpPr>
              <a:cxnSpLocks noChangeShapeType="1"/>
              <a:stCxn id="24599" idx="2"/>
              <a:endCxn id="24598" idx="1"/>
            </p:cNvCxnSpPr>
            <p:nvPr/>
          </p:nvCxnSpPr>
          <p:spPr bwMode="auto">
            <a:xfrm rot="5400000">
              <a:off x="1352" y="2551"/>
              <a:ext cx="717" cy="997"/>
            </a:xfrm>
            <a:prstGeom prst="curvedConnector4">
              <a:avLst>
                <a:gd name="adj1" fmla="val 41283"/>
                <a:gd name="adj2" fmla="val 114449"/>
              </a:avLst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24597" name="Text Box 18"/>
            <p:cNvSpPr txBox="1">
              <a:spLocks noChangeArrowheads="1"/>
            </p:cNvSpPr>
            <p:nvPr/>
          </p:nvSpPr>
          <p:spPr bwMode="auto">
            <a:xfrm>
              <a:off x="208" y="3175"/>
              <a:ext cx="814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8" name="Text Box 20"/>
            <p:cNvSpPr txBox="1">
              <a:spLocks noChangeArrowheads="1"/>
            </p:cNvSpPr>
            <p:nvPr/>
          </p:nvSpPr>
          <p:spPr bwMode="auto">
            <a:xfrm>
              <a:off x="1212" y="3283"/>
              <a:ext cx="333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a = 5, b = 10, D = true, m = 1, n = 1, o = 1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1924050" y="2982912"/>
            <a:ext cx="5524500" cy="3089275"/>
            <a:chOff x="1212" y="1879"/>
            <a:chExt cx="3480" cy="1946"/>
          </a:xfrm>
        </p:grpSpPr>
        <p:sp>
          <p:nvSpPr>
            <p:cNvPr id="24590" name="Text Box 21"/>
            <p:cNvSpPr txBox="1">
              <a:spLocks noChangeArrowheads="1"/>
            </p:cNvSpPr>
            <p:nvPr/>
          </p:nvSpPr>
          <p:spPr bwMode="auto">
            <a:xfrm>
              <a:off x="1212" y="3573"/>
              <a:ext cx="3454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marL="457200" indent="-457200">
                <a:spcBef>
                  <a:spcPct val="50000"/>
                </a:spcBef>
              </a:pPr>
              <a:r>
                <a:rPr lang="en-US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a = 10, b = 5, D = false, m = 1, n = 2, o = 2</a:t>
              </a:r>
            </a:p>
          </p:txBody>
        </p:sp>
        <p:cxnSp>
          <p:nvCxnSpPr>
            <p:cNvPr id="24591" name="AutoShape 22"/>
            <p:cNvCxnSpPr>
              <a:cxnSpLocks noChangeShapeType="1"/>
              <a:stCxn id="24604" idx="2"/>
              <a:endCxn id="24590" idx="3"/>
            </p:cNvCxnSpPr>
            <p:nvPr/>
          </p:nvCxnSpPr>
          <p:spPr bwMode="auto">
            <a:xfrm rot="16200000" flipH="1">
              <a:off x="2718" y="1751"/>
              <a:ext cx="1626" cy="2270"/>
            </a:xfrm>
            <a:prstGeom prst="curvedConnector4">
              <a:avLst>
                <a:gd name="adj1" fmla="val 46125"/>
                <a:gd name="adj2" fmla="val 106344"/>
              </a:avLst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24592" name="AutoShape 23"/>
            <p:cNvCxnSpPr>
              <a:cxnSpLocks noChangeShapeType="1"/>
              <a:stCxn id="24602" idx="2"/>
              <a:endCxn id="24590" idx="3"/>
            </p:cNvCxnSpPr>
            <p:nvPr/>
          </p:nvCxnSpPr>
          <p:spPr bwMode="auto">
            <a:xfrm rot="5400000">
              <a:off x="3769" y="2776"/>
              <a:ext cx="1820" cy="26"/>
            </a:xfrm>
            <a:prstGeom prst="curvedConnector2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24593" name="AutoShape 24"/>
            <p:cNvCxnSpPr>
              <a:cxnSpLocks noChangeShapeType="1"/>
              <a:stCxn id="24600" idx="2"/>
              <a:endCxn id="24590" idx="3"/>
            </p:cNvCxnSpPr>
            <p:nvPr/>
          </p:nvCxnSpPr>
          <p:spPr bwMode="auto">
            <a:xfrm rot="16200000" flipH="1">
              <a:off x="3697" y="2730"/>
              <a:ext cx="1009" cy="929"/>
            </a:xfrm>
            <a:prstGeom prst="curvedConnector4">
              <a:avLst>
                <a:gd name="adj1" fmla="val 43756"/>
                <a:gd name="adj2" fmla="val 115500"/>
              </a:avLst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arrow" w="med" len="med"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5" grpId="0" animBg="1"/>
    </p:bldLst>
  </p:timing>
</p:sld>
</file>

<file path=ppt/theme/theme1.xml><?xml version="1.0" encoding="utf-8"?>
<a:theme xmlns:a="http://schemas.openxmlformats.org/drawingml/2006/main" name="1_cs550">
  <a:themeElements>
    <a:clrScheme name="cs550 6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cs550">
      <a:majorFont>
        <a:latin typeface="Palatino"/>
        <a:ea typeface=""/>
        <a:cs typeface=""/>
      </a:majorFont>
      <a:minorFont>
        <a:latin typeface="Palatin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cs550 1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D80000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E9AA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2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362626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AEACAC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3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49411F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B1B0AB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4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0 5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003300"/>
        </a:accent1>
        <a:accent2>
          <a:srgbClr val="33CC33"/>
        </a:accent2>
        <a:accent3>
          <a:srgbClr val="B1C8AA"/>
        </a:accent3>
        <a:accent4>
          <a:srgbClr val="DADADA"/>
        </a:accent4>
        <a:accent5>
          <a:srgbClr val="AAADAA"/>
        </a:accent5>
        <a:accent6>
          <a:srgbClr val="2DB92D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6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7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8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2E2E46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ADADB0"/>
        </a:accent5>
        <a:accent6>
          <a:srgbClr val="5D8BBA"/>
        </a:accent6>
        <a:hlink>
          <a:srgbClr val="99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ch1</Template>
  <TotalTime>1492</TotalTime>
  <Pages>49</Pages>
  <Words>1187</Words>
  <Application>Microsoft Office PowerPoint</Application>
  <PresentationFormat>화면 슬라이드 쇼(4:3)</PresentationFormat>
  <Paragraphs>275</Paragraphs>
  <Slides>15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3" baseType="lpstr">
      <vt:lpstr>Palatino</vt:lpstr>
      <vt:lpstr>굴림</vt:lpstr>
      <vt:lpstr>맑은 고딕</vt:lpstr>
      <vt:lpstr>Arial</vt:lpstr>
      <vt:lpstr>Symbol</vt:lpstr>
      <vt:lpstr>Times New Roman</vt:lpstr>
      <vt:lpstr>Wingdings</vt:lpstr>
      <vt:lpstr>1_cs550</vt:lpstr>
      <vt:lpstr>Introduction to Software Testing Chapter 3.2 Logic Coverage</vt:lpstr>
      <vt:lpstr>Covering Logic Expressions  </vt:lpstr>
      <vt:lpstr>Logic Coverage Criteria Subsumption </vt:lpstr>
      <vt:lpstr>Logic Predicates and Clauses</vt:lpstr>
      <vt:lpstr>Examples</vt:lpstr>
      <vt:lpstr>Testing and Covering Predicates  </vt:lpstr>
      <vt:lpstr>Predicate and Clause Coverage</vt:lpstr>
      <vt:lpstr>Predicate Coverage Example</vt:lpstr>
      <vt:lpstr>Clause Coverage Example</vt:lpstr>
      <vt:lpstr>Problems with PC and CC</vt:lpstr>
      <vt:lpstr>Modified condition/decision coverage (MCDC)</vt:lpstr>
      <vt:lpstr>Minimum Testing to Achieve MCDC [Chilenski and Miller’94] </vt:lpstr>
      <vt:lpstr>Combinatorial Coverage</vt:lpstr>
      <vt:lpstr>Combinatorial Coverage</vt:lpstr>
      <vt:lpstr>Infeasible Test Requirements</vt:lpstr>
    </vt:vector>
  </TitlesOfParts>
  <Company>George Mason Unviersity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637, Tools &amp; Process</dc:title>
  <dc:subject/>
  <dc:creator>Jeff Offutt</dc:creator>
  <cp:keywords/>
  <dc:description/>
  <cp:lastModifiedBy>Moonzoo Kim</cp:lastModifiedBy>
  <cp:revision>383</cp:revision>
  <cp:lastPrinted>2014-10-06T05:19:37Z</cp:lastPrinted>
  <dcterms:created xsi:type="dcterms:W3CDTF">1996-06-15T03:21:08Z</dcterms:created>
  <dcterms:modified xsi:type="dcterms:W3CDTF">2015-06-03T00:43:19Z</dcterms:modified>
</cp:coreProperties>
</file>