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389" r:id="rId3"/>
    <p:sldId id="390" r:id="rId4"/>
    <p:sldId id="391" r:id="rId5"/>
    <p:sldId id="393" r:id="rId6"/>
    <p:sldId id="394" r:id="rId7"/>
    <p:sldId id="396" r:id="rId8"/>
    <p:sldId id="397" r:id="rId9"/>
    <p:sldId id="395" r:id="rId10"/>
    <p:sldId id="398" r:id="rId11"/>
    <p:sldId id="399" r:id="rId12"/>
    <p:sldId id="388" r:id="rId13"/>
  </p:sldIdLst>
  <p:sldSz cx="12192000" cy="6858000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72994E1-7AA0-4E18-B62A-BA513B57ED8E}">
          <p14:sldIdLst>
            <p14:sldId id="267"/>
            <p14:sldId id="389"/>
            <p14:sldId id="390"/>
            <p14:sldId id="391"/>
            <p14:sldId id="393"/>
            <p14:sldId id="394"/>
            <p14:sldId id="396"/>
            <p14:sldId id="397"/>
            <p14:sldId id="395"/>
            <p14:sldId id="398"/>
            <p14:sldId id="399"/>
          </p14:sldIdLst>
        </p14:section>
        <p14:section name="Appendix" id="{57089E04-5253-41FA-8DC3-B637897F5FCF}">
          <p14:sldIdLst>
            <p14:sldId id="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WTV" initials="S" lastIdx="5" clrIdx="0">
    <p:extLst>
      <p:ext uri="{19B8F6BF-5375-455C-9EA6-DF929625EA0E}">
        <p15:presenceInfo xmlns:p15="http://schemas.microsoft.com/office/powerpoint/2012/main" userId="SWT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0AD47"/>
    <a:srgbClr val="5B9BD5"/>
    <a:srgbClr val="4BFD33"/>
    <a:srgbClr val="BED00E"/>
    <a:srgbClr val="E9E676"/>
    <a:srgbClr val="D1E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7189" autoAdjust="0"/>
  </p:normalViewPr>
  <p:slideViewPr>
    <p:cSldViewPr snapToGrid="0" showGuides="1">
      <p:cViewPr varScale="1">
        <p:scale>
          <a:sx n="115" d="100"/>
          <a:sy n="115" d="100"/>
        </p:scale>
        <p:origin x="108" y="588"/>
      </p:cViewPr>
      <p:guideLst>
        <p:guide orient="horz" pos="2160"/>
        <p:guide pos="3885"/>
      </p:guideLst>
    </p:cSldViewPr>
  </p:slideViewPr>
  <p:outlineViewPr>
    <p:cViewPr>
      <p:scale>
        <a:sx n="33" d="100"/>
        <a:sy n="33" d="100"/>
      </p:scale>
      <p:origin x="0" y="-19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notesViewPr>
    <p:cSldViewPr snapToGrid="0" showGuides="1">
      <p:cViewPr varScale="1">
        <p:scale>
          <a:sx n="202" d="100"/>
          <a:sy n="202" d="100"/>
        </p:scale>
        <p:origin x="2340" y="1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7723" cy="498454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3144" y="0"/>
            <a:ext cx="2947723" cy="498454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r">
              <a:defRPr sz="1200"/>
            </a:lvl1pPr>
          </a:lstStyle>
          <a:p>
            <a:fld id="{912E3683-E279-4360-B657-34E492E2172A}" type="datetimeFigureOut">
              <a:rPr lang="ko-KR" altLang="en-US" smtClean="0"/>
              <a:t>2015-05-25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436125"/>
            <a:ext cx="2947723" cy="498453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3144" y="9436125"/>
            <a:ext cx="2947723" cy="498453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r">
              <a:defRPr sz="1200"/>
            </a:lvl1pPr>
          </a:lstStyle>
          <a:p>
            <a:fld id="{E1F730BE-D7DC-4EE3-B448-C4CADD309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719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7723" cy="498454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4" y="0"/>
            <a:ext cx="2947723" cy="498454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r">
              <a:defRPr sz="1200"/>
            </a:lvl1pPr>
          </a:lstStyle>
          <a:p>
            <a:fld id="{2A994949-D0D9-410F-84A7-8BBC0EA22EF1}" type="datetimeFigureOut">
              <a:rPr lang="ko-KR" altLang="en-US" smtClean="0"/>
              <a:t>2015-05-25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8" tIns="45704" rIns="91408" bIns="4570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81016"/>
            <a:ext cx="5441950" cy="3911739"/>
          </a:xfrm>
          <a:prstGeom prst="rect">
            <a:avLst/>
          </a:prstGeom>
        </p:spPr>
        <p:txBody>
          <a:bodyPr vert="horz" lIns="91408" tIns="45704" rIns="91408" bIns="45704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36125"/>
            <a:ext cx="2947723" cy="498453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4" y="9436125"/>
            <a:ext cx="2947723" cy="498453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r">
              <a:defRPr sz="1200"/>
            </a:lvl1pPr>
          </a:lstStyle>
          <a:p>
            <a:fld id="{52C122CD-F93F-4314-B9D3-C48D3D102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19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122CD-F93F-4314-B9D3-C48D3D10295D}" type="slidenum">
              <a:rPr lang="ko-KR" altLang="en-US" smtClean="0"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959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287171"/>
            <a:ext cx="12192000" cy="322279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869E-074B-45B0-8C61-672609E2DCB9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345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07A1-502B-4467-A0FC-B8263E6FA136}" type="datetime1">
              <a:rPr lang="ko-KR" altLang="en-US" smtClean="0"/>
              <a:t>2015-05-25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355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5A98-60C1-4852-8A7C-A38955402E87}" type="datetime1">
              <a:rPr lang="ko-KR" altLang="en-US" smtClean="0"/>
              <a:t>2015-05-25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25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3797-A46B-4C3C-AAA6-0B1D927F5FFF}" type="datetime1">
              <a:rPr lang="ko-KR" altLang="en-US" smtClean="0"/>
              <a:t>2015-05-25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97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664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797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0526" y="1272171"/>
            <a:ext cx="5927005" cy="5266991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3"/>
          </p:nvPr>
        </p:nvSpPr>
        <p:spPr>
          <a:xfrm>
            <a:off x="6127531" y="1272171"/>
            <a:ext cx="5854262" cy="5266991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546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: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0" y="986590"/>
            <a:ext cx="12192000" cy="58714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D1B5-9538-44F4-BF10-6BDC31A8F0C2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8060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1E0C-A273-4227-9CFD-176D6BF9DB5B}" type="datetime1">
              <a:rPr lang="ko-KR" altLang="en-US" smtClean="0"/>
              <a:t>2015-05-25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51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15A7-15F3-466F-B93F-9E4600CE0C26}" type="datetime1">
              <a:rPr lang="ko-KR" altLang="en-US" smtClean="0"/>
              <a:t>2015-05-25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48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B1D6-46FB-4BC0-A5B3-7184B36F7F99}" type="datetime1">
              <a:rPr lang="ko-KR" altLang="en-US" smtClean="0"/>
              <a:t>2015-05-25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90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0C77-5D76-4EEC-9FD6-A419E98C0679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‹#›</a:t>
            </a:fld>
            <a:r>
              <a:rPr lang="ko-KR" altLang="en-US" dirty="0" smtClean="0"/>
              <a:t>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128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11610975" y="794"/>
            <a:ext cx="581025" cy="2871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1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 10</a:t>
            </a:r>
            <a:endParaRPr lang="ko-KR" altLang="en-US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0" y="287171"/>
            <a:ext cx="12192000" cy="699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27000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00526" y="1272171"/>
            <a:ext cx="11806990" cy="5266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0" y="1"/>
            <a:ext cx="1046747" cy="288758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fld id="{39F0144E-6303-49B8-9446-F47480B23184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046748" y="1"/>
            <a:ext cx="8406064" cy="288758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altLang="ko-KR" dirty="0" err="1" smtClean="0"/>
              <a:t>JaCoCo</a:t>
            </a:r>
            <a:r>
              <a:rPr lang="en-US" altLang="ko-KR" dirty="0" smtClean="0"/>
              <a:t>: Java Code Coverage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448799" y="1"/>
            <a:ext cx="2231231" cy="28875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vert="horz" lIns="91440" tIns="45720" rIns="36000" bIns="45720" rtlCol="0" anchor="ctr"/>
          <a:lstStyle>
            <a:lvl1pPr algn="r">
              <a:defRPr sz="12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fld id="{89A39937-8382-40E3-B917-3FBFA3D388C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677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60" r:id="rId4"/>
    <p:sldLayoutId id="2147483658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00000"/>
        </a:lnSpc>
        <a:spcBef>
          <a:spcPts val="7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00000"/>
        </a:lnSpc>
        <a:spcBef>
          <a:spcPts val="7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00000"/>
        </a:lnSpc>
        <a:spcBef>
          <a:spcPts val="7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00000"/>
        </a:lnSpc>
        <a:spcBef>
          <a:spcPts val="700"/>
        </a:spcBef>
        <a:buFont typeface="Wingdings" panose="05000000000000000000" pitchFamily="2" charset="2"/>
        <a:buChar char="ü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00000"/>
        </a:lnSpc>
        <a:spcBef>
          <a:spcPts val="7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emma.org/jacoco/trunk/doc/agent.html" TargetMode="External"/><Relationship Id="rId2" Type="http://schemas.openxmlformats.org/officeDocument/2006/relationships/hyperlink" Target="http://www.eclemma.org/jacoco/trunk/doc/examples/java/ReportGenerator.java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emma.org/jacoco/index.html" TargetMode="External"/><Relationship Id="rId2" Type="http://schemas.openxmlformats.org/officeDocument/2006/relationships/hyperlink" Target="http://www.eclemma.org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date.eclemma.org/" TargetMode="External"/><Relationship Id="rId2" Type="http://schemas.openxmlformats.org/officeDocument/2006/relationships/hyperlink" Target="http://www.eclemma.org/installation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eclemma.org/jacoco/trunk/coverage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부제목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Java </a:t>
            </a:r>
            <a:r>
              <a:rPr lang="en-US" altLang="ko-KR" dirty="0" smtClean="0"/>
              <a:t>Code </a:t>
            </a:r>
            <a:r>
              <a:rPr lang="en-US" altLang="ko-KR" dirty="0" smtClean="0"/>
              <a:t>Coverage Tools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en-US" altLang="ko-KR" dirty="0" err="1" smtClean="0"/>
              <a:t>EclEmma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JaCoCo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JaCoCo</a:t>
            </a:r>
            <a:r>
              <a:rPr lang="en-US" altLang="ko-KR" dirty="0" smtClean="0"/>
              <a:t> – Java Code Coverage Library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JaCoCo</a:t>
            </a:r>
            <a:r>
              <a:rPr lang="en-US" altLang="ko-KR" dirty="0" smtClean="0"/>
              <a:t> provides coverage measurement by load-time instrumentation.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When executing JVM, use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javaagent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/>
              <a:t>arguments to use </a:t>
            </a:r>
            <a:r>
              <a:rPr lang="en-US" altLang="ko-KR" dirty="0" err="1" smtClean="0"/>
              <a:t>JaCoCo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err="1" smtClean="0"/>
              <a:t>JaCoCo</a:t>
            </a:r>
            <a:r>
              <a:rPr lang="en-US" altLang="ko-KR" dirty="0" smtClean="0"/>
              <a:t> will generate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jacoco.exec</a:t>
            </a:r>
            <a:r>
              <a:rPr lang="en-US" altLang="ko-KR" dirty="0" smtClean="0"/>
              <a:t> which contains execution data.</a:t>
            </a:r>
          </a:p>
          <a:p>
            <a:pPr lvl="1"/>
            <a:r>
              <a:rPr lang="en-US" altLang="ko-KR" dirty="0" err="1" smtClean="0"/>
              <a:t>JaCoCo</a:t>
            </a:r>
            <a:r>
              <a:rPr lang="en-US" altLang="ko-KR" dirty="0" smtClean="0"/>
              <a:t> provides library to generate coverage reports using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jacoco.exec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/>
              <a:t>See </a:t>
            </a:r>
            <a:r>
              <a:rPr lang="en-US" altLang="ko-KR" dirty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www.eclemma.org/jacoco/trunk/doc/examples/java/ReportGenerator.java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err="1" smtClean="0"/>
              <a:t>EclEmma</a:t>
            </a:r>
            <a:r>
              <a:rPr lang="en-US" altLang="ko-KR" dirty="0" smtClean="0"/>
              <a:t> can import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jacoco.exec</a:t>
            </a:r>
            <a:r>
              <a:rPr lang="en-US" altLang="ko-KR" dirty="0" smtClean="0"/>
              <a:t> generated by </a:t>
            </a:r>
            <a:r>
              <a:rPr lang="en-US" altLang="ko-KR" dirty="0" err="1" smtClean="0"/>
              <a:t>JaCoCo</a:t>
            </a:r>
            <a:r>
              <a:rPr lang="en-US" altLang="ko-KR" dirty="0" smtClean="0"/>
              <a:t> into a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session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There are various options using </a:t>
            </a:r>
            <a:r>
              <a:rPr lang="en-US" altLang="ko-KR" dirty="0" err="1" smtClean="0"/>
              <a:t>JaCoCo</a:t>
            </a:r>
            <a:r>
              <a:rPr lang="en-US" altLang="ko-KR" dirty="0" smtClean="0"/>
              <a:t>. </a:t>
            </a:r>
            <a:r>
              <a:rPr lang="en-US" altLang="ko-KR" dirty="0"/>
              <a:t>See </a:t>
            </a:r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www.eclemma.org/jacoco/trunk/doc/agent.html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04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Demo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en-US" altLang="ko-KR" dirty="0" err="1" smtClean="0"/>
              <a:t>SafeHomeDevice</a:t>
            </a:r>
            <a:endParaRPr lang="en-US" altLang="ko-KR" dirty="0" smtClean="0"/>
          </a:p>
          <a:p>
            <a:r>
              <a:rPr lang="en-US" altLang="ko-KR" dirty="0" smtClean="0"/>
              <a:t>2. Triangle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9442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7C1-A653-486C-9E72-23D1A7B1165F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882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Introduction: Coverage-Based Testing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Code coverage measures quality of test suite.</a:t>
            </a:r>
          </a:p>
          <a:p>
            <a:endParaRPr lang="en-US" altLang="ko-KR" dirty="0"/>
          </a:p>
          <a:p>
            <a:r>
              <a:rPr lang="en-US" altLang="ko-KR" dirty="0" smtClean="0"/>
              <a:t>An element is covered if a test suite executes/makes a behavior for the element.</a:t>
            </a:r>
          </a:p>
          <a:p>
            <a:pPr lvl="1"/>
            <a:r>
              <a:rPr lang="en-US" altLang="ko-KR" dirty="0" smtClean="0"/>
              <a:t>A class is covered if a test suite accesses the class.</a:t>
            </a:r>
          </a:p>
          <a:p>
            <a:pPr lvl="1"/>
            <a:r>
              <a:rPr lang="en-US" altLang="ko-KR" dirty="0"/>
              <a:t>A method is covered if a test suite invokes the method.</a:t>
            </a:r>
          </a:p>
          <a:p>
            <a:pPr lvl="1"/>
            <a:r>
              <a:rPr lang="en-US" altLang="ko-KR" dirty="0" smtClean="0"/>
              <a:t>A statement is covered if a test suite executes the statement.</a:t>
            </a:r>
          </a:p>
          <a:p>
            <a:pPr lvl="1"/>
            <a:r>
              <a:rPr lang="en-US" altLang="ko-KR" dirty="0" smtClean="0"/>
              <a:t>A branch is covered if a test suite follows the branch.</a:t>
            </a:r>
          </a:p>
          <a:p>
            <a:pPr lvl="1"/>
            <a:r>
              <a:rPr lang="en-US" altLang="ko-KR" dirty="0" smtClean="0"/>
              <a:t>A instruction is covered if a test suite executes the instruction.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If a test suite does not an element, errors in the element cannot be found by the test suite.</a:t>
            </a:r>
          </a:p>
          <a:p>
            <a:pPr lvl="1"/>
            <a:r>
              <a:rPr lang="en-US" altLang="ko-KR" dirty="0" smtClean="0"/>
              <a:t>The higher test suite coverage, the more errors is likely to be found.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1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Coverage Measurement Tools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There are tools to measure coverage in many languages.</a:t>
            </a:r>
          </a:p>
          <a:p>
            <a:pPr lvl="1"/>
            <a:r>
              <a:rPr lang="en-US" altLang="ko-KR" dirty="0" smtClean="0"/>
              <a:t>C – </a:t>
            </a:r>
            <a:r>
              <a:rPr lang="en-US" altLang="ko-KR" dirty="0" err="1" smtClean="0"/>
              <a:t>gcov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C++ - …</a:t>
            </a:r>
          </a:p>
          <a:p>
            <a:pPr lvl="1"/>
            <a:r>
              <a:rPr lang="en-US" altLang="ko-KR" dirty="0" smtClean="0"/>
              <a:t>Java – </a:t>
            </a:r>
            <a:r>
              <a:rPr lang="en-US" altLang="ko-KR" dirty="0" err="1" smtClean="0"/>
              <a:t>EclEmma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JaCoCo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We will look into </a:t>
            </a:r>
            <a:r>
              <a:rPr lang="en-US" altLang="ko-KR" dirty="0" err="1" smtClean="0"/>
              <a:t>EclEmma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JaCoCo</a:t>
            </a:r>
            <a:r>
              <a:rPr lang="en-US" altLang="ko-KR" dirty="0" smtClean="0"/>
              <a:t> for </a:t>
            </a:r>
            <a:r>
              <a:rPr lang="en-US" altLang="ko-KR" i="1" dirty="0" err="1" smtClean="0"/>
              <a:t>SafeHome</a:t>
            </a:r>
            <a:r>
              <a:rPr lang="en-US" altLang="ko-KR" dirty="0" smtClean="0"/>
              <a:t> project.</a:t>
            </a:r>
          </a:p>
          <a:p>
            <a:pPr lvl="1"/>
            <a:r>
              <a:rPr lang="en-US" altLang="ko-KR" dirty="0" err="1" smtClean="0"/>
              <a:t>EclEmma</a:t>
            </a:r>
            <a:r>
              <a:rPr lang="en-US" altLang="ko-KR" dirty="0" smtClean="0"/>
              <a:t> </a:t>
            </a:r>
            <a:r>
              <a:rPr lang="en-US" altLang="ko-KR" dirty="0"/>
              <a:t>is an Eclipse plugin that measures Java code coverage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err="1" smtClean="0"/>
              <a:t>JaCoCo</a:t>
            </a:r>
            <a:r>
              <a:rPr lang="en-US" altLang="ko-KR" dirty="0" smtClean="0"/>
              <a:t> is Java code coverage library developed by </a:t>
            </a:r>
            <a:r>
              <a:rPr lang="en-US" altLang="ko-KR" dirty="0" err="1" smtClean="0"/>
              <a:t>EclEmma</a:t>
            </a:r>
            <a:r>
              <a:rPr lang="en-US" altLang="ko-KR" dirty="0" smtClean="0"/>
              <a:t> project team.</a:t>
            </a:r>
          </a:p>
          <a:p>
            <a:pPr lvl="1"/>
            <a:r>
              <a:rPr lang="en-US" altLang="ko-KR" dirty="0" smtClean="0"/>
              <a:t>See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://www.eclemma.org</a:t>
            </a:r>
            <a:r>
              <a:rPr lang="en-US" altLang="ko-KR" dirty="0" smtClean="0">
                <a:hlinkClick r:id="rId2"/>
              </a:rPr>
              <a:t>/</a:t>
            </a:r>
            <a:endParaRPr lang="en-US" altLang="ko-KR" dirty="0" smtClean="0"/>
          </a:p>
          <a:p>
            <a:pPr lvl="1"/>
            <a:r>
              <a:rPr lang="en-US" altLang="ko-KR" dirty="0"/>
              <a:t>See </a:t>
            </a:r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www.eclemma.org/jacoco/index.html</a:t>
            </a:r>
            <a:endParaRPr lang="en-US" altLang="ko-KR" dirty="0" smtClean="0"/>
          </a:p>
          <a:p>
            <a:r>
              <a:rPr lang="en-US" altLang="ko-KR" dirty="0" err="1" smtClean="0"/>
              <a:t>EclEmma</a:t>
            </a:r>
            <a:r>
              <a:rPr lang="en-US" altLang="ko-KR" dirty="0" smtClean="0"/>
              <a:t> can be used with JUnit, </a:t>
            </a:r>
            <a:r>
              <a:rPr lang="en-US" altLang="ko-KR" dirty="0" err="1" smtClean="0"/>
              <a:t>TestNG</a:t>
            </a:r>
            <a:r>
              <a:rPr lang="en-US" altLang="ko-KR" dirty="0" smtClean="0"/>
              <a:t>, and so on.</a:t>
            </a:r>
          </a:p>
          <a:p>
            <a:pPr lvl="1"/>
            <a:r>
              <a:rPr lang="en-US" altLang="ko-KR" dirty="0" smtClean="0"/>
              <a:t>They are Java test frameworks.</a:t>
            </a:r>
          </a:p>
          <a:p>
            <a:pPr lvl="1"/>
            <a:r>
              <a:rPr lang="en-US" altLang="ko-KR" dirty="0" smtClean="0"/>
              <a:t>JUnit is provided in Eclipse as well.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497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err="1" smtClean="0"/>
              <a:t>EclEmma</a:t>
            </a:r>
            <a:r>
              <a:rPr lang="en-US" altLang="ko-KR" sz="3600" dirty="0" smtClean="0"/>
              <a:t> – Measuring Coverage in Eclipse Example (1/3)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Target project: SafeHomeDevice.zip</a:t>
            </a:r>
          </a:p>
          <a:p>
            <a:pPr lvl="1"/>
            <a:r>
              <a:rPr lang="en-US" altLang="ko-KR" dirty="0" smtClean="0"/>
              <a:t>1. Execute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SafeHomeDevice</a:t>
            </a:r>
            <a:r>
              <a:rPr lang="en-US" altLang="ko-KR" dirty="0" smtClean="0"/>
              <a:t> with </a:t>
            </a:r>
            <a:r>
              <a:rPr lang="en-US" altLang="ko-KR" dirty="0" err="1" smtClean="0"/>
              <a:t>EclEmma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2. Click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control panel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3</a:t>
            </a:r>
            <a:r>
              <a:rPr lang="en-US" altLang="ko-KR" dirty="0"/>
              <a:t>. Click button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4. Terminate the application.</a:t>
            </a:r>
          </a:p>
          <a:p>
            <a:pPr lvl="1"/>
            <a:r>
              <a:rPr lang="en-US" altLang="ko-KR" dirty="0" smtClean="0"/>
              <a:t>5. (Cont.)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988" y="3765416"/>
            <a:ext cx="3905250" cy="21431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469" y="3767837"/>
            <a:ext cx="3556330" cy="214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err="1"/>
              <a:t>EclEmma</a:t>
            </a:r>
            <a:r>
              <a:rPr lang="en-US" altLang="ko-KR" sz="3600" dirty="0"/>
              <a:t> – Measuring Coverage in Eclipse Example </a:t>
            </a:r>
            <a:r>
              <a:rPr lang="en-US" altLang="ko-KR" sz="3600" dirty="0" smtClean="0"/>
              <a:t>(2/3)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0526" y="1272171"/>
            <a:ext cx="11806990" cy="5454450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ko-KR" dirty="0"/>
              <a:t>5. Check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DeviceControlPanelAbstract.java</a:t>
            </a:r>
            <a:r>
              <a:rPr lang="en-US" altLang="ko-KR" dirty="0" smtClean="0"/>
              <a:t>:244. Eclipse shows coverage status like the following.</a:t>
            </a:r>
            <a:endParaRPr lang="en-US" altLang="ko-KR" dirty="0"/>
          </a:p>
          <a:p>
            <a:pPr lvl="1"/>
            <a:endParaRPr lang="en-US" altLang="ko-KR" b="1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Yellow line is partially covered.</a:t>
            </a:r>
          </a:p>
          <a:p>
            <a:pPr lvl="3"/>
            <a:r>
              <a:rPr lang="en-US" altLang="ko-KR" dirty="0" smtClean="0"/>
              <a:t>Only parts of Bytecode instructions are covered or,</a:t>
            </a:r>
          </a:p>
          <a:p>
            <a:pPr lvl="3"/>
            <a:r>
              <a:rPr lang="en-US" altLang="ko-KR" dirty="0" smtClean="0"/>
              <a:t>A branch </a:t>
            </a:r>
            <a:r>
              <a:rPr lang="en-US" altLang="ko-KR" dirty="0" smtClean="0"/>
              <a:t>is </a:t>
            </a:r>
            <a:r>
              <a:rPr lang="en-US" altLang="ko-KR" dirty="0" smtClean="0"/>
              <a:t>not completely covered.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Green line is fully covered.</a:t>
            </a:r>
          </a:p>
          <a:p>
            <a:pPr lvl="2"/>
            <a:r>
              <a:rPr lang="en-US" altLang="ko-KR" dirty="0" smtClean="0"/>
              <a:t>Red line is not covered.</a:t>
            </a:r>
          </a:p>
          <a:p>
            <a:r>
              <a:rPr lang="en-US" altLang="ko-KR" dirty="0" smtClean="0"/>
              <a:t>Test </a:t>
            </a:r>
            <a:r>
              <a:rPr lang="en-US" altLang="ko-KR" dirty="0"/>
              <a:t>suite coverage is union of each test case coverage.</a:t>
            </a:r>
          </a:p>
          <a:p>
            <a:pPr lvl="1"/>
            <a:r>
              <a:rPr lang="en-US" altLang="ko-KR" dirty="0" err="1"/>
              <a:t>EclEmma</a:t>
            </a:r>
            <a:r>
              <a:rPr lang="en-US" altLang="ko-KR" dirty="0"/>
              <a:t> supports merging coverage measurement of test case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err="1" smtClean="0"/>
              <a:t>EclEmma</a:t>
            </a:r>
            <a:r>
              <a:rPr lang="en-US" altLang="ko-KR" dirty="0" smtClean="0"/>
              <a:t> manages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session</a:t>
            </a:r>
            <a:r>
              <a:rPr lang="en-US" altLang="ko-KR" dirty="0" smtClean="0"/>
              <a:t>’s.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session</a:t>
            </a:r>
            <a:r>
              <a:rPr lang="en-US" altLang="ko-KR" dirty="0" smtClean="0"/>
              <a:t> represents coverage measurement.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728" y="1923813"/>
            <a:ext cx="4989500" cy="173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err="1"/>
              <a:t>EclEmma</a:t>
            </a:r>
            <a:r>
              <a:rPr lang="en-US" altLang="ko-KR" sz="3600" dirty="0"/>
              <a:t> – Measuring Coverage in Eclipse Example </a:t>
            </a:r>
            <a:r>
              <a:rPr lang="en-US" altLang="ko-KR" sz="3600" dirty="0" smtClean="0"/>
              <a:t>(3/3)</a:t>
            </a:r>
            <a:endParaRPr lang="ko-KR" altLang="en-US" sz="3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897" y="1273760"/>
            <a:ext cx="4300800" cy="25200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26" y="1181283"/>
            <a:ext cx="4342500" cy="25200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7793" y="4080930"/>
            <a:ext cx="4334400" cy="2520000"/>
          </a:xfrm>
          <a:prstGeom prst="rect">
            <a:avLst/>
          </a:prstGeom>
        </p:spPr>
      </p:pic>
      <p:sp>
        <p:nvSpPr>
          <p:cNvPr id="12" name="등호 11"/>
          <p:cNvSpPr/>
          <p:nvPr/>
        </p:nvSpPr>
        <p:spPr>
          <a:xfrm>
            <a:off x="3090042" y="4699799"/>
            <a:ext cx="1566041" cy="1282262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덧셈 기호 12"/>
          <p:cNvSpPr/>
          <p:nvPr/>
        </p:nvSpPr>
        <p:spPr>
          <a:xfrm>
            <a:off x="4554984" y="1765738"/>
            <a:ext cx="1904871" cy="1734207"/>
          </a:xfrm>
          <a:prstGeom prst="mathPlus">
            <a:avLst>
              <a:gd name="adj1" fmla="val 1624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29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EclEmma</a:t>
            </a:r>
            <a:r>
              <a:rPr lang="en-US" altLang="ko-KR" dirty="0" smtClean="0"/>
              <a:t> Installation &amp; Configuration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From </a:t>
            </a:r>
            <a:r>
              <a:rPr lang="en-US" altLang="ko-KR" dirty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www.eclemma.org/installation.html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In Eclipse, Help-&gt;Install New Software…</a:t>
            </a:r>
          </a:p>
          <a:p>
            <a:r>
              <a:rPr lang="en-US" altLang="ko-KR" dirty="0"/>
              <a:t>Type </a:t>
            </a:r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update.eclemma.org</a:t>
            </a:r>
            <a:r>
              <a:rPr lang="en-US" altLang="ko-KR" dirty="0" smtClean="0"/>
              <a:t> at “Work with:” field.</a:t>
            </a:r>
          </a:p>
          <a:p>
            <a:r>
              <a:rPr lang="en-US" altLang="ko-KR" dirty="0" smtClean="0"/>
              <a:t>Select and install </a:t>
            </a:r>
            <a:r>
              <a:rPr lang="en-US" altLang="ko-KR" dirty="0" err="1" smtClean="0"/>
              <a:t>EclEmma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You may see application launch options provided </a:t>
            </a:r>
            <a:r>
              <a:rPr lang="en-US" altLang="ko-KR" dirty="0" err="1" smtClean="0"/>
              <a:t>EclEmma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pic>
        <p:nvPicPr>
          <p:cNvPr id="1026" name="Picture 2" descr="Launching Toolb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5" y="4996332"/>
            <a:ext cx="2643258" cy="63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8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EclEmma</a:t>
            </a:r>
            <a:r>
              <a:rPr lang="en-US" altLang="ko-KR" dirty="0" smtClean="0"/>
              <a:t> Installation &amp; Configuration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You can configure launch options as default launcher provided in Eclipse.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574" y="1774744"/>
            <a:ext cx="9364440" cy="508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7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EclEmma</a:t>
            </a:r>
            <a:r>
              <a:rPr lang="en-US" altLang="ko-KR" dirty="0" smtClean="0"/>
              <a:t> Installation &amp; Configuration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Go to Window-&gt;Show view-&gt;other-&gt;Java. And, select Coverage. Then, you can see coverage status window.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You can check coverage measurement, manage coverage data and export data in HTML format.</a:t>
            </a:r>
          </a:p>
          <a:p>
            <a:pPr lvl="1"/>
            <a:r>
              <a:rPr lang="en-US" altLang="ko-KR" dirty="0" smtClean="0"/>
              <a:t>See report template in </a:t>
            </a:r>
            <a:r>
              <a:rPr lang="en-US" altLang="ko-KR" dirty="0">
                <a:hlinkClick r:id="rId2"/>
              </a:rPr>
              <a:t>http://www.eclemma.org/jacoco/trunk/coverage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/>
              <a:t>.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9AAD-649B-4A80-B62A-9E3F2B8FA55B}" type="datetime1">
              <a:rPr lang="ko-KR" altLang="en-US" smtClean="0"/>
              <a:t>2015-05-25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Java MUSE Implementation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937-8382-40E3-B917-3FBFA3D388C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30" y="2262437"/>
            <a:ext cx="85725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2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31367</TotalTime>
  <Words>619</Words>
  <Application>Microsoft Office PowerPoint</Application>
  <PresentationFormat>와이드스크린</PresentationFormat>
  <Paragraphs>119</Paragraphs>
  <Slides>12</Slides>
  <Notes>1</Notes>
  <HiddenSlides>1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맑은 고딕</vt:lpstr>
      <vt:lpstr>Arial</vt:lpstr>
      <vt:lpstr>Courier New</vt:lpstr>
      <vt:lpstr>Wingdings</vt:lpstr>
      <vt:lpstr>Office 테마</vt:lpstr>
      <vt:lpstr>Java Code Coverage Tools - EclEmma and JaCoCo</vt:lpstr>
      <vt:lpstr>Introduction: Coverage-Based Testing</vt:lpstr>
      <vt:lpstr>Coverage Measurement Tools</vt:lpstr>
      <vt:lpstr>EclEmma – Measuring Coverage in Eclipse Example (1/3)</vt:lpstr>
      <vt:lpstr>EclEmma – Measuring Coverage in Eclipse Example (2/3)</vt:lpstr>
      <vt:lpstr>EclEmma – Measuring Coverage in Eclipse Example (3/3)</vt:lpstr>
      <vt:lpstr>EclEmma Installation &amp; Configuration (1/3)</vt:lpstr>
      <vt:lpstr>EclEmma Installation &amp; Configuration (2/3)</vt:lpstr>
      <vt:lpstr>EclEmma Installation &amp; Configuration (3/3)</vt:lpstr>
      <vt:lpstr>JaCoCo – Java Code Coverage Library</vt:lpstr>
      <vt:lpstr>Demo</vt:lpstr>
      <vt:lpstr>Appendix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SWTV</dc:creator>
  <cp:lastModifiedBy>moonzoo</cp:lastModifiedBy>
  <cp:revision>1180</cp:revision>
  <cp:lastPrinted>2015-05-25T03:57:30Z</cp:lastPrinted>
  <dcterms:created xsi:type="dcterms:W3CDTF">2014-10-24T01:06:23Z</dcterms:created>
  <dcterms:modified xsi:type="dcterms:W3CDTF">2015-05-25T09:23:13Z</dcterms:modified>
</cp:coreProperties>
</file>