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72"/>
  </p:notesMasterIdLst>
  <p:handoutMasterIdLst>
    <p:handoutMasterId r:id="rId173"/>
  </p:handoutMasterIdLst>
  <p:sldIdLst>
    <p:sldId id="292" r:id="rId2"/>
    <p:sldId id="426" r:id="rId3"/>
    <p:sldId id="427" r:id="rId4"/>
    <p:sldId id="428" r:id="rId5"/>
    <p:sldId id="429" r:id="rId6"/>
    <p:sldId id="430" r:id="rId7"/>
    <p:sldId id="431" r:id="rId8"/>
    <p:sldId id="432" r:id="rId9"/>
    <p:sldId id="433" r:id="rId10"/>
    <p:sldId id="434" r:id="rId11"/>
    <p:sldId id="435" r:id="rId12"/>
    <p:sldId id="506" r:id="rId13"/>
    <p:sldId id="507" r:id="rId14"/>
    <p:sldId id="436" r:id="rId15"/>
    <p:sldId id="437" r:id="rId16"/>
    <p:sldId id="442" r:id="rId17"/>
    <p:sldId id="443" r:id="rId18"/>
    <p:sldId id="444" r:id="rId19"/>
    <p:sldId id="445" r:id="rId20"/>
    <p:sldId id="446" r:id="rId21"/>
    <p:sldId id="447" r:id="rId22"/>
    <p:sldId id="448" r:id="rId23"/>
    <p:sldId id="449" r:id="rId24"/>
    <p:sldId id="450" r:id="rId25"/>
    <p:sldId id="451" r:id="rId26"/>
    <p:sldId id="452" r:id="rId27"/>
    <p:sldId id="453" r:id="rId28"/>
    <p:sldId id="508" r:id="rId29"/>
    <p:sldId id="509" r:id="rId30"/>
    <p:sldId id="510" r:id="rId31"/>
    <p:sldId id="454" r:id="rId32"/>
    <p:sldId id="455" r:id="rId33"/>
    <p:sldId id="456" r:id="rId34"/>
    <p:sldId id="457" r:id="rId35"/>
    <p:sldId id="458" r:id="rId36"/>
    <p:sldId id="459" r:id="rId37"/>
    <p:sldId id="463" r:id="rId38"/>
    <p:sldId id="464" r:id="rId39"/>
    <p:sldId id="465" r:id="rId40"/>
    <p:sldId id="466" r:id="rId41"/>
    <p:sldId id="467" r:id="rId42"/>
    <p:sldId id="468" r:id="rId43"/>
    <p:sldId id="469" r:id="rId44"/>
    <p:sldId id="470" r:id="rId45"/>
    <p:sldId id="511" r:id="rId46"/>
    <p:sldId id="513" r:id="rId47"/>
    <p:sldId id="514" r:id="rId48"/>
    <p:sldId id="515" r:id="rId49"/>
    <p:sldId id="471" r:id="rId50"/>
    <p:sldId id="472" r:id="rId51"/>
    <p:sldId id="473" r:id="rId52"/>
    <p:sldId id="474" r:id="rId53"/>
    <p:sldId id="475" r:id="rId54"/>
    <p:sldId id="352" r:id="rId55"/>
    <p:sldId id="353" r:id="rId56"/>
    <p:sldId id="516" r:id="rId57"/>
    <p:sldId id="517" r:id="rId58"/>
    <p:sldId id="536" r:id="rId59"/>
    <p:sldId id="354" r:id="rId60"/>
    <p:sldId id="355" r:id="rId61"/>
    <p:sldId id="356" r:id="rId62"/>
    <p:sldId id="359" r:id="rId63"/>
    <p:sldId id="360" r:id="rId64"/>
    <p:sldId id="361" r:id="rId65"/>
    <p:sldId id="362" r:id="rId66"/>
    <p:sldId id="363" r:id="rId67"/>
    <p:sldId id="364" r:id="rId68"/>
    <p:sldId id="365" r:id="rId69"/>
    <p:sldId id="366" r:id="rId70"/>
    <p:sldId id="367" r:id="rId71"/>
    <p:sldId id="368" r:id="rId72"/>
    <p:sldId id="369" r:id="rId73"/>
    <p:sldId id="370" r:id="rId74"/>
    <p:sldId id="518" r:id="rId75"/>
    <p:sldId id="519" r:id="rId76"/>
    <p:sldId id="520" r:id="rId77"/>
    <p:sldId id="521" r:id="rId78"/>
    <p:sldId id="522" r:id="rId79"/>
    <p:sldId id="523" r:id="rId80"/>
    <p:sldId id="524" r:id="rId81"/>
    <p:sldId id="537" r:id="rId82"/>
    <p:sldId id="525" r:id="rId83"/>
    <p:sldId id="538" r:id="rId84"/>
    <p:sldId id="539" r:id="rId85"/>
    <p:sldId id="540" r:id="rId86"/>
    <p:sldId id="526" r:id="rId87"/>
    <p:sldId id="541" r:id="rId88"/>
    <p:sldId id="527" r:id="rId89"/>
    <p:sldId id="528" r:id="rId90"/>
    <p:sldId id="529" r:id="rId91"/>
    <p:sldId id="542" r:id="rId92"/>
    <p:sldId id="371" r:id="rId93"/>
    <p:sldId id="372" r:id="rId94"/>
    <p:sldId id="373" r:id="rId95"/>
    <p:sldId id="374" r:id="rId96"/>
    <p:sldId id="375" r:id="rId97"/>
    <p:sldId id="376" r:id="rId98"/>
    <p:sldId id="377" r:id="rId99"/>
    <p:sldId id="378" r:id="rId100"/>
    <p:sldId id="379" r:id="rId101"/>
    <p:sldId id="380" r:id="rId102"/>
    <p:sldId id="381" r:id="rId103"/>
    <p:sldId id="382" r:id="rId104"/>
    <p:sldId id="383" r:id="rId105"/>
    <p:sldId id="503" r:id="rId106"/>
    <p:sldId id="504" r:id="rId107"/>
    <p:sldId id="505" r:id="rId108"/>
    <p:sldId id="530" r:id="rId109"/>
    <p:sldId id="543" r:id="rId110"/>
    <p:sldId id="544" r:id="rId111"/>
    <p:sldId id="531" r:id="rId112"/>
    <p:sldId id="545" r:id="rId113"/>
    <p:sldId id="546" r:id="rId114"/>
    <p:sldId id="532" r:id="rId115"/>
    <p:sldId id="547" r:id="rId116"/>
    <p:sldId id="548" r:id="rId117"/>
    <p:sldId id="533" r:id="rId118"/>
    <p:sldId id="549" r:id="rId119"/>
    <p:sldId id="534" r:id="rId120"/>
    <p:sldId id="550" r:id="rId121"/>
    <p:sldId id="551" r:id="rId122"/>
    <p:sldId id="501" r:id="rId123"/>
    <p:sldId id="502" r:id="rId124"/>
    <p:sldId id="384" r:id="rId125"/>
    <p:sldId id="385" r:id="rId126"/>
    <p:sldId id="386" r:id="rId127"/>
    <p:sldId id="387" r:id="rId128"/>
    <p:sldId id="404" r:id="rId129"/>
    <p:sldId id="405" r:id="rId130"/>
    <p:sldId id="406" r:id="rId131"/>
    <p:sldId id="407" r:id="rId132"/>
    <p:sldId id="408" r:id="rId133"/>
    <p:sldId id="409" r:id="rId134"/>
    <p:sldId id="410" r:id="rId135"/>
    <p:sldId id="411" r:id="rId136"/>
    <p:sldId id="412" r:id="rId137"/>
    <p:sldId id="413" r:id="rId138"/>
    <p:sldId id="414" r:id="rId139"/>
    <p:sldId id="415" r:id="rId140"/>
    <p:sldId id="416" r:id="rId141"/>
    <p:sldId id="417" r:id="rId142"/>
    <p:sldId id="418" r:id="rId143"/>
    <p:sldId id="419" r:id="rId144"/>
    <p:sldId id="420" r:id="rId145"/>
    <p:sldId id="535" r:id="rId146"/>
    <p:sldId id="552" r:id="rId147"/>
    <p:sldId id="485" r:id="rId148"/>
    <p:sldId id="486" r:id="rId149"/>
    <p:sldId id="487" r:id="rId150"/>
    <p:sldId id="488" r:id="rId151"/>
    <p:sldId id="489" r:id="rId152"/>
    <p:sldId id="490" r:id="rId153"/>
    <p:sldId id="491" r:id="rId154"/>
    <p:sldId id="492" r:id="rId155"/>
    <p:sldId id="493" r:id="rId156"/>
    <p:sldId id="494" r:id="rId157"/>
    <p:sldId id="495" r:id="rId158"/>
    <p:sldId id="496" r:id="rId159"/>
    <p:sldId id="497" r:id="rId160"/>
    <p:sldId id="421" r:id="rId161"/>
    <p:sldId id="422" r:id="rId162"/>
    <p:sldId id="476" r:id="rId163"/>
    <p:sldId id="477" r:id="rId164"/>
    <p:sldId id="478" r:id="rId165"/>
    <p:sldId id="479" r:id="rId166"/>
    <p:sldId id="480" r:id="rId167"/>
    <p:sldId id="481" r:id="rId168"/>
    <p:sldId id="482" r:id="rId169"/>
    <p:sldId id="483" r:id="rId170"/>
    <p:sldId id="484" r:id="rId171"/>
  </p:sldIdLst>
  <p:sldSz cx="9144000" cy="6096000"/>
  <p:notesSz cx="6667500" cy="9904413"/>
  <p:kinsoku lang="ko-KR"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5pPr>
    <a:lvl6pPr marL="2286000" algn="l" defTabSz="914400" rtl="0" eaLnBrk="1" latinLnBrk="1" hangingPunct="1">
      <a:defRPr b="1" kern="1200">
        <a:solidFill>
          <a:schemeClr val="tx1"/>
        </a:solidFill>
        <a:latin typeface="Helvetica" panose="020B0604020202020204" pitchFamily="34" charset="0"/>
        <a:ea typeface="+mn-ea"/>
        <a:cs typeface="+mn-cs"/>
      </a:defRPr>
    </a:lvl6pPr>
    <a:lvl7pPr marL="2743200" algn="l" defTabSz="914400" rtl="0" eaLnBrk="1" latinLnBrk="1" hangingPunct="1">
      <a:defRPr b="1" kern="1200">
        <a:solidFill>
          <a:schemeClr val="tx1"/>
        </a:solidFill>
        <a:latin typeface="Helvetica" panose="020B0604020202020204" pitchFamily="34" charset="0"/>
        <a:ea typeface="+mn-ea"/>
        <a:cs typeface="+mn-cs"/>
      </a:defRPr>
    </a:lvl7pPr>
    <a:lvl8pPr marL="3200400" algn="l" defTabSz="914400" rtl="0" eaLnBrk="1" latinLnBrk="1" hangingPunct="1">
      <a:defRPr b="1" kern="1200">
        <a:solidFill>
          <a:schemeClr val="tx1"/>
        </a:solidFill>
        <a:latin typeface="Helvetica" panose="020B0604020202020204" pitchFamily="34" charset="0"/>
        <a:ea typeface="+mn-ea"/>
        <a:cs typeface="+mn-cs"/>
      </a:defRPr>
    </a:lvl8pPr>
    <a:lvl9pPr marL="3657600" algn="l" defTabSz="914400" rtl="0" eaLnBrk="1" latinLnBrk="1" hangingPunct="1">
      <a:defRPr b="1" kern="1200">
        <a:solidFill>
          <a:schemeClr val="tx1"/>
        </a:solidFill>
        <a:latin typeface="Helvetica" panose="020B0604020202020204" pitchFamily="34" charset="0"/>
        <a:ea typeface="+mn-ea"/>
        <a:cs typeface="+mn-cs"/>
      </a:defRPr>
    </a:lvl9pPr>
  </p:defaultTextStyle>
  <p:extLst>
    <p:ext uri="{521415D9-36F7-43E2-AB2F-B90AF26B5E84}">
      <p14:sectionLst xmlns:p14="http://schemas.microsoft.com/office/powerpoint/2010/main">
        <p14:section name="기본 구역" id="{373928B8-B69A-4D77-A479-CDE2A5F18FF7}">
          <p14:sldIdLst>
            <p14:sldId id="292"/>
            <p14:sldId id="426"/>
            <p14:sldId id="427"/>
            <p14:sldId id="428"/>
            <p14:sldId id="429"/>
            <p14:sldId id="430"/>
            <p14:sldId id="431"/>
            <p14:sldId id="432"/>
            <p14:sldId id="433"/>
            <p14:sldId id="434"/>
            <p14:sldId id="435"/>
            <p14:sldId id="506"/>
            <p14:sldId id="507"/>
            <p14:sldId id="436"/>
            <p14:sldId id="437"/>
            <p14:sldId id="442"/>
            <p14:sldId id="443"/>
            <p14:sldId id="444"/>
            <p14:sldId id="445"/>
            <p14:sldId id="446"/>
            <p14:sldId id="447"/>
            <p14:sldId id="448"/>
            <p14:sldId id="449"/>
            <p14:sldId id="450"/>
            <p14:sldId id="451"/>
            <p14:sldId id="452"/>
            <p14:sldId id="453"/>
            <p14:sldId id="508"/>
            <p14:sldId id="509"/>
            <p14:sldId id="510"/>
            <p14:sldId id="454"/>
            <p14:sldId id="455"/>
            <p14:sldId id="456"/>
            <p14:sldId id="457"/>
            <p14:sldId id="458"/>
            <p14:sldId id="459"/>
            <p14:sldId id="463"/>
            <p14:sldId id="464"/>
            <p14:sldId id="465"/>
            <p14:sldId id="466"/>
            <p14:sldId id="467"/>
            <p14:sldId id="468"/>
            <p14:sldId id="469"/>
            <p14:sldId id="470"/>
            <p14:sldId id="511"/>
            <p14:sldId id="513"/>
            <p14:sldId id="514"/>
            <p14:sldId id="515"/>
            <p14:sldId id="471"/>
            <p14:sldId id="472"/>
            <p14:sldId id="473"/>
            <p14:sldId id="474"/>
            <p14:sldId id="475"/>
            <p14:sldId id="352"/>
            <p14:sldId id="353"/>
            <p14:sldId id="516"/>
            <p14:sldId id="517"/>
            <p14:sldId id="536"/>
            <p14:sldId id="354"/>
            <p14:sldId id="355"/>
            <p14:sldId id="356"/>
            <p14:sldId id="359"/>
            <p14:sldId id="360"/>
            <p14:sldId id="361"/>
            <p14:sldId id="362"/>
            <p14:sldId id="363"/>
            <p14:sldId id="364"/>
            <p14:sldId id="365"/>
            <p14:sldId id="366"/>
            <p14:sldId id="367"/>
            <p14:sldId id="368"/>
            <p14:sldId id="369"/>
            <p14:sldId id="370"/>
            <p14:sldId id="518"/>
            <p14:sldId id="519"/>
            <p14:sldId id="520"/>
            <p14:sldId id="521"/>
            <p14:sldId id="522"/>
            <p14:sldId id="523"/>
            <p14:sldId id="524"/>
            <p14:sldId id="537"/>
            <p14:sldId id="525"/>
            <p14:sldId id="538"/>
            <p14:sldId id="539"/>
            <p14:sldId id="540"/>
            <p14:sldId id="526"/>
            <p14:sldId id="541"/>
            <p14:sldId id="527"/>
            <p14:sldId id="528"/>
            <p14:sldId id="529"/>
            <p14:sldId id="542"/>
            <p14:sldId id="371"/>
            <p14:sldId id="372"/>
            <p14:sldId id="373"/>
            <p14:sldId id="374"/>
            <p14:sldId id="375"/>
            <p14:sldId id="376"/>
            <p14:sldId id="377"/>
            <p14:sldId id="378"/>
            <p14:sldId id="379"/>
            <p14:sldId id="380"/>
            <p14:sldId id="381"/>
            <p14:sldId id="382"/>
            <p14:sldId id="383"/>
            <p14:sldId id="503"/>
            <p14:sldId id="504"/>
            <p14:sldId id="505"/>
            <p14:sldId id="530"/>
            <p14:sldId id="543"/>
            <p14:sldId id="544"/>
            <p14:sldId id="531"/>
            <p14:sldId id="545"/>
            <p14:sldId id="546"/>
            <p14:sldId id="532"/>
            <p14:sldId id="547"/>
            <p14:sldId id="548"/>
            <p14:sldId id="533"/>
            <p14:sldId id="549"/>
            <p14:sldId id="534"/>
            <p14:sldId id="550"/>
            <p14:sldId id="551"/>
            <p14:sldId id="501"/>
            <p14:sldId id="502"/>
            <p14:sldId id="384"/>
            <p14:sldId id="385"/>
            <p14:sldId id="386"/>
            <p14:sldId id="387"/>
            <p14:sldId id="404"/>
            <p14:sldId id="405"/>
            <p14:sldId id="406"/>
            <p14:sldId id="407"/>
            <p14:sldId id="408"/>
            <p14:sldId id="409"/>
            <p14:sldId id="410"/>
            <p14:sldId id="411"/>
            <p14:sldId id="412"/>
            <p14:sldId id="413"/>
            <p14:sldId id="414"/>
            <p14:sldId id="415"/>
            <p14:sldId id="416"/>
            <p14:sldId id="417"/>
            <p14:sldId id="418"/>
            <p14:sldId id="419"/>
            <p14:sldId id="420"/>
            <p14:sldId id="535"/>
            <p14:sldId id="552"/>
          </p14:sldIdLst>
        </p14:section>
        <p14:section name="제목 없는 구역" id="{6C8469EE-6919-4FE2-B578-C2A5E3DCBE93}">
          <p14:sldIdLst>
            <p14:sldId id="485"/>
            <p14:sldId id="486"/>
            <p14:sldId id="487"/>
            <p14:sldId id="488"/>
            <p14:sldId id="489"/>
            <p14:sldId id="490"/>
            <p14:sldId id="491"/>
            <p14:sldId id="492"/>
            <p14:sldId id="493"/>
            <p14:sldId id="494"/>
            <p14:sldId id="495"/>
            <p14:sldId id="496"/>
            <p14:sldId id="497"/>
            <p14:sldId id="421"/>
            <p14:sldId id="422"/>
          </p14:sldIdLst>
        </p14:section>
        <p14:section name="제목 없는 구역" id="{40776D8F-AFF6-4488-8224-8994DEEF8BD0}">
          <p14:sldIdLst>
            <p14:sldId id="476"/>
            <p14:sldId id="477"/>
            <p14:sldId id="478"/>
            <p14:sldId id="479"/>
            <p14:sldId id="480"/>
            <p14:sldId id="481"/>
            <p14:sldId id="482"/>
            <p14:sldId id="483"/>
            <p14:sldId id="484"/>
          </p14:sldIdLst>
        </p14:section>
      </p14:sectionLst>
    </p:ext>
    <p:ext uri="{EFAFB233-063F-42B5-8137-9DF3F51BA10A}">
      <p15:sldGuideLst xmlns:p15="http://schemas.microsoft.com/office/powerpoint/2012/main">
        <p15:guide id="1" orient="horz" pos="192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99"/>
    <a:srgbClr val="FFCC66"/>
    <a:srgbClr val="C5C5C5"/>
    <a:srgbClr val="D3DE00"/>
    <a:srgbClr val="FFFFFF"/>
    <a:srgbClr val="CC00FF"/>
    <a:srgbClr val="CC9900"/>
    <a:srgbClr val="6666FF"/>
    <a:srgbClr val="9999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536" autoAdjust="0"/>
    <p:restoredTop sz="94675" autoAdjust="0"/>
  </p:normalViewPr>
  <p:slideViewPr>
    <p:cSldViewPr snapToGrid="0">
      <p:cViewPr varScale="1">
        <p:scale>
          <a:sx n="190" d="100"/>
          <a:sy n="190" d="100"/>
        </p:scale>
        <p:origin x="426" y="162"/>
      </p:cViewPr>
      <p:guideLst>
        <p:guide orient="horz" pos="19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820"/>
    </p:cViewPr>
  </p:sorterViewPr>
  <p:notesViewPr>
    <p:cSldViewPr snapToGrid="0">
      <p:cViewPr varScale="1">
        <p:scale>
          <a:sx n="74" d="100"/>
          <a:sy n="74" d="100"/>
        </p:scale>
        <p:origin x="-2130" y="-90"/>
      </p:cViewPr>
      <p:guideLst>
        <p:guide orient="horz" pos="3120"/>
        <p:guide pos="210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tableStyles" Target="tableStyles.xml"/><Relationship Id="rId172" Type="http://schemas.openxmlformats.org/officeDocument/2006/relationships/notesMaster" Target="notesMasters/notes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viewProps" Target="viewProp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theme" Target="theme/theme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11467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882650" y="849313"/>
            <a:ext cx="4914900" cy="327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sp>
    </p:spTree>
    <p:extLst>
      <p:ext uri="{BB962C8B-B14F-4D97-AF65-F5344CB8AC3E}">
        <p14:creationId xmlns:p14="http://schemas.microsoft.com/office/powerpoint/2010/main" val="90833402"/>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슬라이드 이미지 개체 틀 1"/>
          <p:cNvSpPr>
            <a:spLocks noGrp="1" noRot="1" noChangeAspect="1" noTextEdit="1"/>
          </p:cNvSpPr>
          <p:nvPr>
            <p:ph type="sldImg"/>
          </p:nvPr>
        </p:nvSpPr>
        <p:spPr>
          <a:xfrm>
            <a:off x="884238" y="849313"/>
            <a:ext cx="4911725" cy="3275012"/>
          </a:xfrm>
        </p:spPr>
      </p:sp>
      <p:sp>
        <p:nvSpPr>
          <p:cNvPr id="10243" name="슬라이드 노트 개체 틀 2"/>
          <p:cNvSpPr>
            <a:spLocks noGrp="1"/>
          </p:cNvSpPr>
          <p:nvPr>
            <p:ph type="body" idx="1"/>
          </p:nvPr>
        </p:nvSpPr>
        <p:spPr bwMode="auto">
          <a:xfrm>
            <a:off x="666750" y="4705350"/>
            <a:ext cx="5334000" cy="4457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Helvetica" panose="020B0604020202020204" pitchFamily="34" charset="0"/>
            </a:endParaRPr>
          </a:p>
        </p:txBody>
      </p:sp>
    </p:spTree>
    <p:extLst>
      <p:ext uri="{BB962C8B-B14F-4D97-AF65-F5344CB8AC3E}">
        <p14:creationId xmlns:p14="http://schemas.microsoft.com/office/powerpoint/2010/main" val="2480491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15"/>
          <p:cNvSpPr>
            <a:spLocks noGrp="1" noChangeArrowheads="1"/>
          </p:cNvSpPr>
          <p:nvPr>
            <p:ph type="sldNum" sz="quarter" idx="10"/>
          </p:nvPr>
        </p:nvSpPr>
        <p:spPr>
          <a:ln/>
        </p:spPr>
        <p:txBody>
          <a:bodyPr/>
          <a:lstStyle>
            <a:lvl1pPr>
              <a:defRPr/>
            </a:lvl1pPr>
          </a:lstStyle>
          <a:p>
            <a:pPr>
              <a:defRPr/>
            </a:pPr>
            <a:fld id="{AE254B68-2911-4618-952E-FB2353690C67}" type="slidenum">
              <a:rPr lang="ko-KR" altLang="en-US"/>
              <a:pPr>
                <a:defRPr/>
              </a:pPr>
              <a:t>‹#›</a:t>
            </a:fld>
            <a:endParaRPr lang="en-US" altLang="ko-KR"/>
          </a:p>
        </p:txBody>
      </p:sp>
    </p:spTree>
    <p:extLst>
      <p:ext uri="{BB962C8B-B14F-4D97-AF65-F5344CB8AC3E}">
        <p14:creationId xmlns:p14="http://schemas.microsoft.com/office/powerpoint/2010/main" val="34011847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422400"/>
            <a:ext cx="4038600" cy="3998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422400"/>
            <a:ext cx="4038600" cy="3998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15"/>
          <p:cNvSpPr>
            <a:spLocks noGrp="1" noChangeArrowheads="1"/>
          </p:cNvSpPr>
          <p:nvPr>
            <p:ph type="sldNum" sz="quarter" idx="10"/>
          </p:nvPr>
        </p:nvSpPr>
        <p:spPr>
          <a:ln/>
        </p:spPr>
        <p:txBody>
          <a:bodyPr/>
          <a:lstStyle>
            <a:lvl1pPr>
              <a:defRPr/>
            </a:lvl1pPr>
          </a:lstStyle>
          <a:p>
            <a:pPr>
              <a:defRPr/>
            </a:pPr>
            <a:fld id="{8557B2DE-5CB8-4229-95C2-6C072EE05844}" type="slidenum">
              <a:rPr lang="ko-KR" altLang="en-US"/>
              <a:pPr>
                <a:defRPr/>
              </a:pPr>
              <a:t>‹#›</a:t>
            </a:fld>
            <a:endParaRPr lang="en-US" altLang="ko-KR"/>
          </a:p>
        </p:txBody>
      </p:sp>
    </p:spTree>
    <p:extLst>
      <p:ext uri="{BB962C8B-B14F-4D97-AF65-F5344CB8AC3E}">
        <p14:creationId xmlns:p14="http://schemas.microsoft.com/office/powerpoint/2010/main" val="4041165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15"/>
          <p:cNvSpPr>
            <a:spLocks noGrp="1" noChangeArrowheads="1"/>
          </p:cNvSpPr>
          <p:nvPr>
            <p:ph type="sldNum" sz="quarter" idx="10"/>
          </p:nvPr>
        </p:nvSpPr>
        <p:spPr>
          <a:ln/>
        </p:spPr>
        <p:txBody>
          <a:bodyPr/>
          <a:lstStyle>
            <a:lvl1pPr>
              <a:defRPr/>
            </a:lvl1pPr>
          </a:lstStyle>
          <a:p>
            <a:pPr>
              <a:defRPr/>
            </a:pPr>
            <a:fld id="{09DF0F54-E2F9-45B6-AE7D-4FFE554DEA50}" type="slidenum">
              <a:rPr lang="ko-KR" altLang="en-US"/>
              <a:pPr>
                <a:defRPr/>
              </a:pPr>
              <a:t>‹#›</a:t>
            </a:fld>
            <a:endParaRPr lang="en-US" altLang="ko-KR"/>
          </a:p>
        </p:txBody>
      </p:sp>
    </p:spTree>
    <p:extLst>
      <p:ext uri="{BB962C8B-B14F-4D97-AF65-F5344CB8AC3E}">
        <p14:creationId xmlns:p14="http://schemas.microsoft.com/office/powerpoint/2010/main" val="294331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58795" name="Rectangle 11"/>
          <p:cNvSpPr>
            <a:spLocks noGrp="1" noRot="1" noChangeArrowheads="1"/>
          </p:cNvSpPr>
          <p:nvPr>
            <p:ph type="title"/>
          </p:nvPr>
        </p:nvSpPr>
        <p:spPr bwMode="auto">
          <a:xfrm>
            <a:off x="457200" y="244475"/>
            <a:ext cx="8229600" cy="1016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ko-KR" altLang="en-US" dirty="0" smtClean="0"/>
              <a:t>마스터 제목 스타일 편집</a:t>
            </a:r>
          </a:p>
        </p:txBody>
      </p:sp>
      <p:sp>
        <p:nvSpPr>
          <p:cNvPr id="758796" name="Rectangle 12"/>
          <p:cNvSpPr>
            <a:spLocks noGrp="1" noRot="1" noChangeArrowheads="1"/>
          </p:cNvSpPr>
          <p:nvPr>
            <p:ph type="body" idx="1"/>
          </p:nvPr>
        </p:nvSpPr>
        <p:spPr bwMode="auto">
          <a:xfrm>
            <a:off x="457200" y="1422400"/>
            <a:ext cx="8229600" cy="39989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p>
        </p:txBody>
      </p:sp>
      <p:sp>
        <p:nvSpPr>
          <p:cNvPr id="758799" name="Rectangle 15"/>
          <p:cNvSpPr>
            <a:spLocks noGrp="1" noChangeArrowheads="1"/>
          </p:cNvSpPr>
          <p:nvPr>
            <p:ph type="sldNum" sz="quarter" idx="4"/>
          </p:nvPr>
        </p:nvSpPr>
        <p:spPr bwMode="auto">
          <a:xfrm>
            <a:off x="8239125" y="5554663"/>
            <a:ext cx="631825" cy="4222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defRPr sz="1200" b="0">
                <a:latin typeface="Arial" panose="020B0604020202020204" pitchFamily="34" charset="0"/>
                <a:ea typeface="굴림" panose="020B0600000101010101" pitchFamily="50" charset="-127"/>
              </a:defRPr>
            </a:lvl1pPr>
          </a:lstStyle>
          <a:p>
            <a:pPr>
              <a:defRPr/>
            </a:pPr>
            <a:fld id="{C2A590B0-95F6-4934-B886-B8F231C4E426}" type="slidenum">
              <a:rPr lang="ko-KR" altLang="en-US"/>
              <a:pPr>
                <a:defRPr/>
              </a:pPr>
              <a:t>‹#›</a:t>
            </a:fld>
            <a:endParaRPr lang="en-US" altLang="ko-KR"/>
          </a:p>
        </p:txBody>
      </p:sp>
      <p:pic>
        <p:nvPicPr>
          <p:cNvPr id="1030" name="Picture 16"/>
          <p:cNvPicPr>
            <a:picLocks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77800" y="5702300"/>
            <a:ext cx="804863"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Lst>
  <p:timing>
    <p:tnLst>
      <p:par>
        <p:cTn id="1" dur="indefinite" restart="never" nodeType="tmRoot"/>
      </p:par>
    </p:tnLst>
  </p:timing>
  <p:hf hdr="0" dt="0"/>
  <p:txStyles>
    <p:titleStyle>
      <a:lvl1pPr algn="ctr" rtl="0" eaLnBrk="0" fontAlgn="base" hangingPunct="0">
        <a:spcBef>
          <a:spcPct val="0"/>
        </a:spcBef>
        <a:spcAft>
          <a:spcPct val="0"/>
        </a:spcAft>
        <a:defRPr sz="3600" b="1">
          <a:solidFill>
            <a:schemeClr val="bg1"/>
          </a:solidFill>
          <a:effectLst/>
          <a:latin typeface="+mj-lt"/>
          <a:ea typeface="+mj-ea"/>
          <a:cs typeface="+mj-cs"/>
        </a:defRPr>
      </a:lvl1pPr>
      <a:lvl2pPr algn="ctr" rtl="0" eaLnBrk="0" fontAlgn="base" hangingPunct="0">
        <a:spcBef>
          <a:spcPct val="0"/>
        </a:spcBef>
        <a:spcAft>
          <a:spcPct val="0"/>
        </a:spcAft>
        <a:defRPr sz="3600" b="1">
          <a:solidFill>
            <a:srgbClr val="F3FF07"/>
          </a:solidFill>
          <a:effectLst>
            <a:outerShdw blurRad="38100" dist="38100" dir="2700000" algn="tl">
              <a:srgbClr val="000000"/>
            </a:outerShdw>
          </a:effectLst>
          <a:latin typeface="Palatino" charset="0"/>
        </a:defRPr>
      </a:lvl2pPr>
      <a:lvl3pPr algn="ctr" rtl="0" eaLnBrk="0" fontAlgn="base" hangingPunct="0">
        <a:spcBef>
          <a:spcPct val="0"/>
        </a:spcBef>
        <a:spcAft>
          <a:spcPct val="0"/>
        </a:spcAft>
        <a:defRPr sz="3600" b="1">
          <a:solidFill>
            <a:srgbClr val="F3FF07"/>
          </a:solidFill>
          <a:effectLst>
            <a:outerShdw blurRad="38100" dist="38100" dir="2700000" algn="tl">
              <a:srgbClr val="000000"/>
            </a:outerShdw>
          </a:effectLst>
          <a:latin typeface="Palatino" charset="0"/>
        </a:defRPr>
      </a:lvl3pPr>
      <a:lvl4pPr algn="ctr" rtl="0" eaLnBrk="0" fontAlgn="base" hangingPunct="0">
        <a:spcBef>
          <a:spcPct val="0"/>
        </a:spcBef>
        <a:spcAft>
          <a:spcPct val="0"/>
        </a:spcAft>
        <a:defRPr sz="3600" b="1">
          <a:solidFill>
            <a:srgbClr val="F3FF07"/>
          </a:solidFill>
          <a:effectLst>
            <a:outerShdw blurRad="38100" dist="38100" dir="2700000" algn="tl">
              <a:srgbClr val="000000"/>
            </a:outerShdw>
          </a:effectLst>
          <a:latin typeface="Palatino" charset="0"/>
        </a:defRPr>
      </a:lvl4pPr>
      <a:lvl5pPr algn="ctr" rtl="0" eaLnBrk="0" fontAlgn="base" hangingPunct="0">
        <a:spcBef>
          <a:spcPct val="0"/>
        </a:spcBef>
        <a:spcAft>
          <a:spcPct val="0"/>
        </a:spcAft>
        <a:defRPr sz="3600" b="1">
          <a:solidFill>
            <a:srgbClr val="F3FF07"/>
          </a:solidFill>
          <a:effectLst>
            <a:outerShdw blurRad="38100" dist="38100" dir="2700000" algn="tl">
              <a:srgbClr val="000000"/>
            </a:outerShdw>
          </a:effectLst>
          <a:latin typeface="Palatino" charset="0"/>
        </a:defRPr>
      </a:lvl5pPr>
      <a:lvl6pPr marL="457200" algn="ctr" rtl="0" fontAlgn="base">
        <a:spcBef>
          <a:spcPct val="0"/>
        </a:spcBef>
        <a:spcAft>
          <a:spcPct val="0"/>
        </a:spcAft>
        <a:defRPr sz="3600" b="1">
          <a:solidFill>
            <a:srgbClr val="F3FF07"/>
          </a:solidFill>
          <a:effectLst>
            <a:outerShdw blurRad="38100" dist="38100" dir="2700000" algn="tl">
              <a:srgbClr val="000000"/>
            </a:outerShdw>
          </a:effectLst>
          <a:latin typeface="Palatino" charset="0"/>
        </a:defRPr>
      </a:lvl6pPr>
      <a:lvl7pPr marL="914400" algn="ctr" rtl="0" fontAlgn="base">
        <a:spcBef>
          <a:spcPct val="0"/>
        </a:spcBef>
        <a:spcAft>
          <a:spcPct val="0"/>
        </a:spcAft>
        <a:defRPr sz="3600" b="1">
          <a:solidFill>
            <a:srgbClr val="F3FF07"/>
          </a:solidFill>
          <a:effectLst>
            <a:outerShdw blurRad="38100" dist="38100" dir="2700000" algn="tl">
              <a:srgbClr val="000000"/>
            </a:outerShdw>
          </a:effectLst>
          <a:latin typeface="Palatino" charset="0"/>
        </a:defRPr>
      </a:lvl7pPr>
      <a:lvl8pPr marL="1371600" algn="ctr" rtl="0" fontAlgn="base">
        <a:spcBef>
          <a:spcPct val="0"/>
        </a:spcBef>
        <a:spcAft>
          <a:spcPct val="0"/>
        </a:spcAft>
        <a:defRPr sz="3600" b="1">
          <a:solidFill>
            <a:srgbClr val="F3FF07"/>
          </a:solidFill>
          <a:effectLst>
            <a:outerShdw blurRad="38100" dist="38100" dir="2700000" algn="tl">
              <a:srgbClr val="000000"/>
            </a:outerShdw>
          </a:effectLst>
          <a:latin typeface="Palatino" charset="0"/>
        </a:defRPr>
      </a:lvl8pPr>
      <a:lvl9pPr marL="1828800" algn="ctr" rtl="0" fontAlgn="base">
        <a:spcBef>
          <a:spcPct val="0"/>
        </a:spcBef>
        <a:spcAft>
          <a:spcPct val="0"/>
        </a:spcAft>
        <a:defRPr sz="3600" b="1">
          <a:solidFill>
            <a:srgbClr val="F3FF07"/>
          </a:solidFill>
          <a:effectLst>
            <a:outerShdw blurRad="38100" dist="38100" dir="2700000" algn="tl">
              <a:srgbClr val="000000"/>
            </a:outerShdw>
          </a:effectLst>
          <a:latin typeface="Palatino" charset="0"/>
        </a:defRPr>
      </a:lvl9pPr>
    </p:titleStyle>
    <p:bodyStyle>
      <a:lvl1pPr marL="342900" indent="-342900" algn="l" rtl="0" eaLnBrk="0" fontAlgn="base" hangingPunct="0">
        <a:spcBef>
          <a:spcPct val="20000"/>
        </a:spcBef>
        <a:spcAft>
          <a:spcPct val="0"/>
        </a:spcAft>
        <a:buClrTx/>
        <a:buSzPct val="70000"/>
        <a:buFont typeface="Wingdings" panose="05000000000000000000" pitchFamily="2" charset="2"/>
        <a:buChar char="n"/>
        <a:defRPr sz="2400">
          <a:solidFill>
            <a:schemeClr val="bg2"/>
          </a:solidFill>
          <a:effectLst/>
          <a:latin typeface="+mn-lt"/>
          <a:ea typeface="+mn-ea"/>
          <a:cs typeface="+mn-cs"/>
        </a:defRPr>
      </a:lvl1pPr>
      <a:lvl2pPr marL="742950" indent="-285750" algn="l" rtl="0" eaLnBrk="0" fontAlgn="base" hangingPunct="0">
        <a:spcBef>
          <a:spcPct val="20000"/>
        </a:spcBef>
        <a:spcAft>
          <a:spcPct val="0"/>
        </a:spcAft>
        <a:buClrTx/>
        <a:buSzPct val="70000"/>
        <a:buFont typeface="Wingdings" panose="05000000000000000000" pitchFamily="2" charset="2"/>
        <a:buChar char="l"/>
        <a:defRPr sz="2000">
          <a:solidFill>
            <a:schemeClr val="bg2"/>
          </a:solidFill>
          <a:effectLst/>
          <a:latin typeface="+mn-lt"/>
        </a:defRPr>
      </a:lvl2pPr>
      <a:lvl3pPr marL="1143000" indent="-228600" algn="l" rtl="0" eaLnBrk="0" fontAlgn="base" hangingPunct="0">
        <a:spcBef>
          <a:spcPct val="20000"/>
        </a:spcBef>
        <a:spcAft>
          <a:spcPct val="0"/>
        </a:spcAft>
        <a:buClrTx/>
        <a:buSzPct val="70000"/>
        <a:buFont typeface="Wingdings" panose="05000000000000000000" pitchFamily="2" charset="2"/>
        <a:buChar char="u"/>
        <a:defRPr sz="1800">
          <a:solidFill>
            <a:schemeClr val="bg2"/>
          </a:solidFill>
          <a:effectLst/>
          <a:latin typeface="+mn-lt"/>
        </a:defRPr>
      </a:lvl3pPr>
      <a:lvl4pPr marL="1600200" indent="-228600" algn="l" rtl="0" eaLnBrk="0" fontAlgn="base" hangingPunct="0">
        <a:spcBef>
          <a:spcPct val="20000"/>
        </a:spcBef>
        <a:spcAft>
          <a:spcPct val="0"/>
        </a:spcAft>
        <a:buClrTx/>
        <a:buSzPct val="70000"/>
        <a:buFont typeface="Wingdings" panose="05000000000000000000" pitchFamily="2" charset="2"/>
        <a:buChar char="n"/>
        <a:defRPr sz="1600">
          <a:solidFill>
            <a:schemeClr val="bg2"/>
          </a:solidFill>
          <a:effectLst/>
          <a:latin typeface="+mn-lt"/>
        </a:defRPr>
      </a:lvl4pPr>
      <a:lvl5pPr marL="2057400" indent="-228600" algn="l" rtl="0" eaLnBrk="0" fontAlgn="base" hangingPunct="0">
        <a:spcBef>
          <a:spcPct val="20000"/>
        </a:spcBef>
        <a:spcAft>
          <a:spcPct val="0"/>
        </a:spcAft>
        <a:buClrTx/>
        <a:buSzPct val="70000"/>
        <a:buFont typeface="Wingdings" panose="05000000000000000000" pitchFamily="2" charset="2"/>
        <a:buChar char="n"/>
        <a:defRPr sz="1400">
          <a:solidFill>
            <a:schemeClr val="bg2"/>
          </a:solidFill>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6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6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6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600">
          <a:solidFill>
            <a:schemeClr val="tx1"/>
          </a:solidFill>
          <a:effectLst>
            <a:outerShdw blurRad="38100" dist="38100" dir="2700000" algn="tl">
              <a:srgbClr val="000000"/>
            </a:outerShdw>
          </a:effectLst>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바닥글 개체 틀 3"/>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3075" name="슬라이드 번호 개체 틀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9D51AD05-3DF3-424E-82C7-C48E1C684C8B}" type="slidenum">
              <a:rPr lang="ko-KR" altLang="en-US" sz="1200" smtClean="0">
                <a:latin typeface="Arial" panose="020B0604020202020204" pitchFamily="34" charset="0"/>
              </a:rPr>
              <a:pPr>
                <a:spcBef>
                  <a:spcPct val="0"/>
                </a:spcBef>
                <a:buClrTx/>
                <a:buSzTx/>
                <a:buFontTx/>
                <a:buNone/>
              </a:pPr>
              <a:t>1</a:t>
            </a:fld>
            <a:endParaRPr lang="en-US" altLang="ko-KR" sz="1200" smtClean="0">
              <a:latin typeface="Arial" panose="020B0604020202020204" pitchFamily="34" charset="0"/>
            </a:endParaRPr>
          </a:p>
        </p:txBody>
      </p:sp>
      <p:sp>
        <p:nvSpPr>
          <p:cNvPr id="3076" name="Rectangle 2"/>
          <p:cNvSpPr>
            <a:spLocks noGrp="1" noRot="1" noChangeArrowheads="1"/>
          </p:cNvSpPr>
          <p:nvPr>
            <p:ph type="title"/>
          </p:nvPr>
        </p:nvSpPr>
        <p:spPr/>
        <p:txBody>
          <a:bodyPr/>
          <a:lstStyle/>
          <a:p>
            <a:pPr eaLnBrk="1" hangingPunct="1"/>
            <a:r>
              <a:rPr lang="en-US" altLang="ko-KR" dirty="0" smtClean="0">
                <a:effectLst/>
                <a:ea typeface="굴림" panose="020B0600000101010101" pitchFamily="50" charset="-127"/>
              </a:rPr>
              <a:t>Quick Overview of </a:t>
            </a:r>
            <a:r>
              <a:rPr lang="en-US" altLang="ko-KR" dirty="0" err="1" smtClean="0">
                <a:effectLst/>
                <a:ea typeface="굴림" panose="020B0600000101010101" pitchFamily="50" charset="-127"/>
              </a:rPr>
              <a:t>SafeHome</a:t>
            </a:r>
            <a:endParaRPr lang="ko-KR" altLang="en-US" b="0" dirty="0" smtClean="0">
              <a:effectLst/>
              <a:ea typeface="굴림" panose="020B0600000101010101" pitchFamily="50" charset="-127"/>
            </a:endParaRPr>
          </a:p>
        </p:txBody>
      </p:sp>
      <p:sp>
        <p:nvSpPr>
          <p:cNvPr id="821251" name="Rectangle 3"/>
          <p:cNvSpPr>
            <a:spLocks noGrp="1" noRot="1" noChangeArrowheads="1"/>
          </p:cNvSpPr>
          <p:nvPr>
            <p:ph type="body" idx="1"/>
          </p:nvPr>
        </p:nvSpPr>
        <p:spPr>
          <a:xfrm>
            <a:off x="457200" y="1432025"/>
            <a:ext cx="8229600" cy="3998913"/>
          </a:xfrm>
        </p:spPr>
        <p:txBody>
          <a:bodyPr/>
          <a:lstStyle/>
          <a:p>
            <a:pPr eaLnBrk="1" hangingPunct="1">
              <a:defRPr/>
            </a:pPr>
            <a:r>
              <a:rPr lang="en-US" altLang="ko-KR" sz="2000" dirty="0" smtClean="0">
                <a:effectLst/>
                <a:ea typeface="굴림" panose="020B0600000101010101" pitchFamily="50" charset="-127"/>
              </a:rPr>
              <a:t>The </a:t>
            </a:r>
            <a:r>
              <a:rPr lang="en-US" altLang="ko-KR" sz="2000" dirty="0" err="1" smtClean="0">
                <a:effectLst/>
                <a:ea typeface="굴림" panose="020B0600000101010101" pitchFamily="50" charset="-127"/>
              </a:rPr>
              <a:t>SafeHome</a:t>
            </a:r>
            <a:r>
              <a:rPr lang="en-US" altLang="ko-KR" sz="2000" dirty="0" smtClean="0">
                <a:effectLst/>
                <a:ea typeface="굴림" panose="020B0600000101010101" pitchFamily="50" charset="-127"/>
              </a:rPr>
              <a:t> company has developed an innovative HW</a:t>
            </a:r>
            <a:r>
              <a:rPr lang="ko-KR" altLang="en-US" sz="2000" dirty="0" smtClean="0">
                <a:effectLst/>
                <a:ea typeface="굴림" panose="020B0600000101010101" pitchFamily="50" charset="-127"/>
              </a:rPr>
              <a:t> </a:t>
            </a:r>
            <a:r>
              <a:rPr lang="en-US" altLang="ko-KR" sz="2000" dirty="0" smtClean="0">
                <a:effectLst/>
                <a:ea typeface="굴림" panose="020B0600000101010101" pitchFamily="50" charset="-127"/>
              </a:rPr>
              <a:t>box that implements wireless Internet (802.11) connectivity in a very small form factor (the size of a matchbook). </a:t>
            </a:r>
          </a:p>
          <a:p>
            <a:pPr eaLnBrk="1" hangingPunct="1">
              <a:defRPr/>
            </a:pPr>
            <a:r>
              <a:rPr lang="en-US" altLang="ko-KR" sz="2000" dirty="0" smtClean="0">
                <a:effectLst/>
                <a:ea typeface="굴림" panose="020B0600000101010101" pitchFamily="50" charset="-127"/>
              </a:rPr>
              <a:t>The idea is to use this technology to develop and market a comprehensive home automation product line. </a:t>
            </a:r>
          </a:p>
          <a:p>
            <a:pPr lvl="1" eaLnBrk="1" hangingPunct="1">
              <a:defRPr/>
            </a:pPr>
            <a:r>
              <a:rPr lang="en-US" altLang="ko-KR" sz="1800" dirty="0" smtClean="0">
                <a:effectLst/>
                <a:ea typeface="굴림" panose="020B0600000101010101" pitchFamily="50" charset="-127"/>
              </a:rPr>
              <a:t>This would provide security functions, control over telephone answering machines, lights, heating, air conditioning, and home entertainment devices. </a:t>
            </a:r>
          </a:p>
          <a:p>
            <a:pPr eaLnBrk="1" hangingPunct="1">
              <a:defRPr/>
            </a:pPr>
            <a:r>
              <a:rPr lang="en-US" altLang="ko-KR" sz="2000" dirty="0" smtClean="0">
                <a:effectLst/>
                <a:ea typeface="굴림" panose="020B0600000101010101" pitchFamily="50" charset="-127"/>
              </a:rPr>
              <a:t>The first generation of the system will only focus on </a:t>
            </a:r>
            <a:r>
              <a:rPr lang="en-US" altLang="ko-KR" sz="2000" dirty="0" smtClean="0">
                <a:solidFill>
                  <a:srgbClr val="CC0000"/>
                </a:solidFill>
                <a:effectLst/>
                <a:ea typeface="굴림" panose="020B0600000101010101" pitchFamily="50" charset="-127"/>
              </a:rPr>
              <a:t>home security and surveillance</a:t>
            </a:r>
            <a:r>
              <a:rPr lang="ko-KR" altLang="en-US" sz="2000" dirty="0" smtClean="0">
                <a:solidFill>
                  <a:srgbClr val="CC0000"/>
                </a:solidFill>
                <a:effectLst/>
                <a:ea typeface="굴림" panose="020B0600000101010101" pitchFamily="50" charset="-127"/>
              </a:rPr>
              <a:t> </a:t>
            </a:r>
            <a:r>
              <a:rPr lang="en-US" altLang="ko-KR" sz="2000" dirty="0" smtClean="0">
                <a:effectLst/>
                <a:ea typeface="굴림" panose="020B0600000101010101" pitchFamily="50" charset="-127"/>
              </a:rPr>
              <a:t>since that is a market the public readily understands.</a:t>
            </a:r>
          </a:p>
          <a:p>
            <a:pPr eaLnBrk="1" hangingPunct="1">
              <a:defRPr/>
            </a:pPr>
            <a:endParaRPr lang="ko-KR" altLang="en-US" sz="2000" dirty="0" smtClean="0">
              <a:ea typeface="굴림" panose="020B0600000101010101" pitchFamily="50"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914400"/>
            <a:ext cx="403860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programming concept, for instance, and the idea that stakeholders should be part of the team.</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Huh? You mean that marketing will work on the project team with us?</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 </a:t>
            </a:r>
            <a:r>
              <a:rPr lang="en-US" altLang="ko-KR" sz="1800" b="1" dirty="0" smtClean="0">
                <a:ea typeface="굴림" panose="020B0600000101010101" pitchFamily="50" charset="-127"/>
              </a:rPr>
              <a:t>(nodding): </a:t>
            </a:r>
            <a:r>
              <a:rPr lang="en-US" altLang="ko-KR" sz="1800" dirty="0" smtClean="0">
                <a:ea typeface="굴림" panose="020B0600000101010101" pitchFamily="50" charset="-127"/>
              </a:rPr>
              <a:t>They're a stakeholder, aren't they?</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Jeez ... they'll be requesting changes every five minutes.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Not necessarily. My friend said that there are ways to "embrace" changes during an XP project.</a:t>
            </a: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804863"/>
            <a:ext cx="4038600"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So you guys think we should use XP? </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It's definitely worth considering.</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agree. And even if we choose an incremental model as our approach, there's no reason why we can't incorporate much of what XP has to offer.</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Doug, before you said "some good, some bad." What was the "bad"?</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The thing I don't like is the way XP downplays analysis and design ... sort of says that writing code is where the action is.</a:t>
            </a:r>
            <a:endParaRPr lang="ko-KR" altLang="en-US" sz="1800" dirty="0" smtClean="0">
              <a:ea typeface="굴림" panose="020B0600000101010101" pitchFamily="50" charset="-127"/>
            </a:endParaRPr>
          </a:p>
        </p:txBody>
      </p:sp>
      <p:sp>
        <p:nvSpPr>
          <p:cNvPr id="13317"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13318"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DC5A36A1-A6C0-4FB8-A616-26DD26823866}"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10</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Using Cyclomatic Complexity</a:t>
            </a:r>
            <a:r>
              <a:rPr lang="ko-KR" altLang="en-US" sz="3200" i="1" dirty="0" smtClean="0"/>
              <a:t> </a:t>
            </a:r>
            <a:r>
              <a:rPr lang="en-US" altLang="ko-KR" sz="3200" i="1" dirty="0" smtClean="0"/>
              <a:t>(</a:t>
            </a:r>
            <a:r>
              <a:rPr lang="en-US" altLang="ko-KR" sz="3200" i="1" dirty="0" err="1" smtClean="0"/>
              <a:t>pg</a:t>
            </a:r>
            <a:r>
              <a:rPr lang="en-US" altLang="ko-KR" sz="3200" i="1" dirty="0" smtClean="0"/>
              <a:t> 504)</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Shakira's cubicle.</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Shakira</a:t>
            </a:r>
            <a:endParaRPr lang="en-US" altLang="ko-KR" sz="1400" dirty="0" smtClean="0">
              <a:solidFill>
                <a:srgbClr val="FF6699"/>
              </a:solidFill>
              <a:ea typeface="굴림" panose="020B0600000101010101" pitchFamily="50" charset="-127"/>
            </a:endParaRPr>
          </a:p>
          <a:p>
            <a:pPr lvl="1">
              <a:buFont typeface="Wingdings" panose="05000000000000000000" pitchFamily="2" charset="2"/>
              <a:buNone/>
              <a:defRPr/>
            </a:pPr>
            <a:r>
              <a:rPr lang="en-US" altLang="ko-KR" sz="1400" dirty="0" smtClean="0">
                <a:ea typeface="굴림" panose="020B0600000101010101" pitchFamily="50" charset="-127"/>
              </a:rPr>
              <a:t>	members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 who are working on test planning for the security function.</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Look ... I know that we should unit test al! the components for the security function, but there are a lot of 'em and if you consider the number of operations that have to be exercised, I don't know ... </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buFont typeface="Wingdings" panose="05000000000000000000" pitchFamily="2" charset="2"/>
              <a:buNone/>
              <a:defRPr/>
            </a:pPr>
            <a:r>
              <a:rPr lang="en-US" altLang="ko-KR" sz="1800" smtClean="0">
                <a:ea typeface="굴림" panose="020B0600000101010101" pitchFamily="50" charset="-127"/>
              </a:rPr>
              <a:t>	maybe we should forget white-box testing, integrate everything, and start running black-box tests.</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You figure we don't have enough time to do component tests, exercise the operations, and then integrate?</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Shakira</a:t>
            </a:r>
            <a:r>
              <a:rPr lang="en-US" altLang="ko-KR" sz="1800" b="1" smtClean="0">
                <a:ea typeface="굴림" panose="020B0600000101010101" pitchFamily="50" charset="-127"/>
              </a:rPr>
              <a:t>: </a:t>
            </a:r>
            <a:r>
              <a:rPr lang="en-US" altLang="ko-KR" sz="1800" smtClean="0">
                <a:ea typeface="굴림" panose="020B0600000101010101" pitchFamily="50" charset="-127"/>
              </a:rPr>
              <a:t>The deadline for the first increment is getting closer than I'd like ... yeah, I'm concerned.</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Why don't you at least run white-box tests on the operations that are likely to be the most error prone?</a:t>
            </a:r>
            <a:endParaRPr lang="ko-KR" altLang="en-US" sz="1800" smtClean="0">
              <a:ea typeface="굴림" panose="020B0600000101010101" pitchFamily="50" charset="-127"/>
            </a:endParaRPr>
          </a:p>
        </p:txBody>
      </p:sp>
      <p:sp>
        <p:nvSpPr>
          <p:cNvPr id="83973"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83974"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95C5C5ED-7648-46E7-9F1A-2DC87F113CD1}" type="slidenum">
              <a:rPr lang="ko-KR" altLang="en-US" sz="1200" smtClean="0">
                <a:latin typeface="Arial" panose="020B0604020202020204" pitchFamily="34" charset="0"/>
              </a:rPr>
              <a:pPr>
                <a:spcBef>
                  <a:spcPct val="0"/>
                </a:spcBef>
                <a:buClrTx/>
                <a:buSzTx/>
                <a:buFontTx/>
                <a:buNone/>
              </a:pPr>
              <a:t>100</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smtClean="0">
                <a:solidFill>
                  <a:srgbClr val="FF6699"/>
                </a:solidFill>
                <a:ea typeface="굴림" panose="020B0600000101010101" pitchFamily="50" charset="-127"/>
              </a:rPr>
              <a:t>Shakira</a:t>
            </a:r>
            <a:r>
              <a:rPr lang="en-US" altLang="ko-KR" sz="1800" b="1" smtClean="0">
                <a:ea typeface="굴림" panose="020B0600000101010101" pitchFamily="50" charset="-127"/>
              </a:rPr>
              <a:t> (exasperated): </a:t>
            </a:r>
            <a:r>
              <a:rPr lang="en-US" altLang="ko-KR" sz="1800" smtClean="0">
                <a:ea typeface="굴림" panose="020B0600000101010101" pitchFamily="50" charset="-127"/>
              </a:rPr>
              <a:t>And exactly how do I know which are likely to be the most error prone?</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V of </a:t>
            </a:r>
            <a:r>
              <a:rPr lang="en-US" altLang="ko-KR" sz="1800" i="1" smtClean="0">
                <a:ea typeface="굴림" panose="020B0600000101010101" pitchFamily="50" charset="-127"/>
              </a:rPr>
              <a:t>G. </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Shakira</a:t>
            </a:r>
            <a:r>
              <a:rPr lang="en-US" altLang="ko-KR" sz="1800" b="1" smtClean="0">
                <a:ea typeface="굴림" panose="020B0600000101010101" pitchFamily="50" charset="-127"/>
              </a:rPr>
              <a:t>: </a:t>
            </a:r>
            <a:r>
              <a:rPr lang="en-US" altLang="ko-KR" sz="1800" smtClean="0">
                <a:ea typeface="굴림" panose="020B0600000101010101" pitchFamily="50" charset="-127"/>
              </a:rPr>
              <a:t>Huh?</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Cyclomatic complexity--V of </a:t>
            </a:r>
            <a:r>
              <a:rPr lang="en-US" altLang="ko-KR" sz="1800" i="1" smtClean="0">
                <a:ea typeface="굴림" panose="020B0600000101010101" pitchFamily="50" charset="-127"/>
              </a:rPr>
              <a:t>G. </a:t>
            </a:r>
            <a:r>
              <a:rPr lang="en-US" altLang="ko-KR" sz="1800" smtClean="0">
                <a:ea typeface="굴림" panose="020B0600000101010101" pitchFamily="50" charset="-127"/>
              </a:rPr>
              <a:t>Just compute </a:t>
            </a:r>
            <a:r>
              <a:rPr lang="en-US" altLang="ko-KR" sz="1800" i="1" smtClean="0">
                <a:ea typeface="굴림" panose="020B0600000101010101" pitchFamily="50" charset="-127"/>
              </a:rPr>
              <a:t>V(G) </a:t>
            </a:r>
            <a:r>
              <a:rPr lang="en-US" altLang="ko-KR" sz="1800" smtClean="0">
                <a:ea typeface="굴림" panose="020B0600000101010101" pitchFamily="50" charset="-127"/>
              </a:rPr>
              <a:t>for each of the operations within each of the components and see which have the highest values for V(G). They're the ones that are most likely to be error prone.</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Shakira</a:t>
            </a:r>
            <a:r>
              <a:rPr lang="en-US" altLang="ko-KR" sz="1800" b="1" smtClean="0">
                <a:ea typeface="굴림" panose="020B0600000101010101" pitchFamily="50" charset="-127"/>
              </a:rPr>
              <a:t>: </a:t>
            </a:r>
            <a:r>
              <a:rPr lang="en-US" altLang="ko-KR" sz="1800" smtClean="0">
                <a:ea typeface="굴림" panose="020B0600000101010101" pitchFamily="50" charset="-127"/>
              </a:rPr>
              <a:t>And how do I compute </a:t>
            </a:r>
            <a:r>
              <a:rPr lang="en-US" altLang="ko-KR" sz="1800" i="1" smtClean="0">
                <a:ea typeface="굴림" panose="020B0600000101010101" pitchFamily="50" charset="-127"/>
              </a:rPr>
              <a:t>V </a:t>
            </a:r>
            <a:r>
              <a:rPr lang="en-US" altLang="ko-KR" sz="1800" smtClean="0">
                <a:ea typeface="굴림" panose="020B0600000101010101" pitchFamily="50" charset="-127"/>
              </a:rPr>
              <a:t>of </a:t>
            </a:r>
            <a:r>
              <a:rPr lang="en-US" altLang="ko-KR" sz="1800" i="1" smtClean="0">
                <a:ea typeface="굴림" panose="020B0600000101010101" pitchFamily="50" charset="-127"/>
              </a:rPr>
              <a:t>G?</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4" name="내용 개체 틀 3"/>
          <p:cNvSpPr>
            <a:spLocks noGrp="1"/>
          </p:cNvSpPr>
          <p:nvPr>
            <p:ph sz="half" idx="2"/>
          </p:nvPr>
        </p:nvSpPr>
        <p:spPr>
          <a:xfrm>
            <a:off x="4648200" y="795338"/>
            <a:ext cx="4127500" cy="4625975"/>
          </a:xfrm>
        </p:spPr>
        <p:txBody>
          <a:bodyPr/>
          <a:lstStyle/>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It's really easy. Here's a book that describes how to do it.</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Shakira</a:t>
            </a:r>
            <a:r>
              <a:rPr lang="en-US" altLang="ko-KR" sz="1800" b="1" smtClean="0">
                <a:ea typeface="굴림" panose="020B0600000101010101" pitchFamily="50" charset="-127"/>
              </a:rPr>
              <a:t> (leafing through the pages): </a:t>
            </a:r>
            <a:r>
              <a:rPr lang="en-US" altLang="ko-KR" sz="1800" smtClean="0">
                <a:ea typeface="굴림" panose="020B0600000101010101" pitchFamily="50" charset="-127"/>
              </a:rPr>
              <a:t>Okay, it doesn't look hard. I'll give it a try. The ops with the highest </a:t>
            </a:r>
            <a:r>
              <a:rPr lang="en-US" altLang="ko-KR" sz="1800" i="1" smtClean="0">
                <a:ea typeface="굴림" panose="020B0600000101010101" pitchFamily="50" charset="-127"/>
              </a:rPr>
              <a:t>V(G) </a:t>
            </a:r>
            <a:r>
              <a:rPr lang="en-US" altLang="ko-KR" sz="1800" smtClean="0">
                <a:ea typeface="굴림" panose="020B0600000101010101" pitchFamily="50" charset="-127"/>
              </a:rPr>
              <a:t>will be the candidates for white-box tests.</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Just remember that there are no guarantees. A component with a low </a:t>
            </a:r>
            <a:r>
              <a:rPr lang="en-US" altLang="ko-KR" sz="1800" i="1" smtClean="0">
                <a:ea typeface="굴림" panose="020B0600000101010101" pitchFamily="50" charset="-127"/>
              </a:rPr>
              <a:t>V(G) </a:t>
            </a:r>
            <a:r>
              <a:rPr lang="en-US" altLang="ko-KR" sz="1800" smtClean="0">
                <a:ea typeface="굴림" panose="020B0600000101010101" pitchFamily="50" charset="-127"/>
              </a:rPr>
              <a:t>can still be error prone.</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Shakira</a:t>
            </a:r>
            <a:r>
              <a:rPr lang="en-US" altLang="ko-KR" sz="1800" b="1" smtClean="0">
                <a:ea typeface="굴림" panose="020B0600000101010101" pitchFamily="50" charset="-127"/>
              </a:rPr>
              <a:t>: </a:t>
            </a:r>
            <a:r>
              <a:rPr lang="en-US" altLang="ko-KR" sz="1800" smtClean="0">
                <a:ea typeface="굴림" panose="020B0600000101010101" pitchFamily="50" charset="-127"/>
              </a:rPr>
              <a:t>Alright. But at least this'll help me to narrow down the number of components that have to undergo white-box testing.</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84997"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84998"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834CA161-64F1-42EB-A25D-21E4A899C16C}" type="slidenum">
              <a:rPr lang="ko-KR" altLang="en-US" sz="1200" smtClean="0">
                <a:latin typeface="Arial" panose="020B0604020202020204" pitchFamily="34" charset="0"/>
              </a:rPr>
              <a:pPr>
                <a:spcBef>
                  <a:spcPct val="0"/>
                </a:spcBef>
                <a:buClrTx/>
                <a:buSzTx/>
                <a:buFontTx/>
                <a:buNone/>
              </a:pPr>
              <a:t>101</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Class Testing</a:t>
            </a:r>
            <a:r>
              <a:rPr lang="ko-KR" altLang="en-US" sz="3200" i="1" dirty="0" smtClean="0"/>
              <a:t> </a:t>
            </a:r>
            <a:r>
              <a:rPr lang="en-US" altLang="ko-KR" sz="3200" i="1" dirty="0" smtClean="0"/>
              <a:t>(</a:t>
            </a:r>
            <a:r>
              <a:rPr lang="en-US" altLang="ko-KR" sz="3200" i="1" dirty="0" err="1" smtClean="0"/>
              <a:t>pg</a:t>
            </a:r>
            <a:r>
              <a:rPr lang="en-US" altLang="ko-KR" sz="3200" i="1" dirty="0" smtClean="0"/>
              <a:t> 533)</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Shakira's cubicle.</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Shakira</a:t>
            </a:r>
          </a:p>
          <a:p>
            <a:pPr lvl="1">
              <a:buFont typeface="Wingdings" panose="05000000000000000000" pitchFamily="2" charset="2"/>
              <a:buNone/>
              <a:defRPr/>
            </a:pPr>
            <a:r>
              <a:rPr lang="en-US" altLang="ko-KR" sz="1400" dirty="0" smtClean="0">
                <a:ea typeface="굴림" panose="020B0600000101010101" pitchFamily="50" charset="-127"/>
              </a:rPr>
              <a:t>	members of the </a:t>
            </a:r>
            <a:r>
              <a:rPr lang="en-US" altLang="ko-KR" sz="1400" dirty="0" err="1" smtClean="0">
                <a:ea typeface="굴림" panose="020B0600000101010101" pitchFamily="50" charset="-127"/>
              </a:rPr>
              <a:t>SafeHome</a:t>
            </a:r>
            <a:r>
              <a:rPr lang="en-US" altLang="ko-KR" sz="1400" dirty="0" smtClean="0">
                <a:ea typeface="굴림" panose="020B0600000101010101" pitchFamily="50" charset="-127"/>
              </a:rPr>
              <a:t> software engineering team who are working on test case design for the security function.</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I've developed some tests for the </a:t>
            </a:r>
            <a:r>
              <a:rPr lang="en-US" altLang="ko-KR" sz="1800" b="1" dirty="0" smtClean="0">
                <a:ea typeface="굴림" panose="020B0600000101010101" pitchFamily="50" charset="-127"/>
              </a:rPr>
              <a:t>Detector </a:t>
            </a:r>
            <a:r>
              <a:rPr lang="en-US" altLang="ko-KR" sz="1800" dirty="0" smtClean="0">
                <a:ea typeface="굴림" panose="020B0600000101010101" pitchFamily="50" charset="-127"/>
              </a:rPr>
              <a:t>class [Figure 11.4]--you know, the one that allows access to all of the </a:t>
            </a:r>
            <a:r>
              <a:rPr lang="en-US" altLang="ko-KR" sz="1800" b="1" dirty="0" smtClean="0">
                <a:ea typeface="굴림" panose="020B0600000101010101" pitchFamily="50" charset="-127"/>
              </a:rPr>
              <a:t>Sensor </a:t>
            </a:r>
            <a:r>
              <a:rPr lang="en-US" altLang="ko-KR" sz="1800" dirty="0" smtClean="0">
                <a:ea typeface="굴림" panose="020B0600000101010101" pitchFamily="50" charset="-127"/>
              </a:rPr>
              <a:t>objects for the security function. You familiar with it?</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(laughing): </a:t>
            </a:r>
            <a:r>
              <a:rPr lang="en-US" altLang="ko-KR" sz="1800" dirty="0" smtClean="0">
                <a:ea typeface="굴림" panose="020B0600000101010101" pitchFamily="50" charset="-127"/>
              </a:rPr>
              <a:t>Sure, it's the one that allowed you to add the "doggie angst" sensor.</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The one and only. Anyway, it has an interface with four ops: </a:t>
            </a:r>
            <a:r>
              <a:rPr lang="en-US" altLang="ko-KR" sz="1800" i="1" dirty="0" smtClean="0">
                <a:ea typeface="굴림" panose="020B0600000101010101" pitchFamily="50" charset="-127"/>
              </a:rPr>
              <a:t>read(), enable(), disable(), </a:t>
            </a:r>
            <a:r>
              <a:rPr lang="en-US" altLang="ko-KR" sz="1800" dirty="0" smtClean="0">
                <a:ea typeface="굴림" panose="020B0600000101010101" pitchFamily="50" charset="-127"/>
              </a:rPr>
              <a:t>and </a:t>
            </a:r>
            <a:r>
              <a:rPr lang="en-US" altLang="ko-KR" sz="1800" i="1" dirty="0" smtClean="0">
                <a:ea typeface="굴림" panose="020B0600000101010101" pitchFamily="50" charset="-127"/>
              </a:rPr>
              <a:t>test°,</a:t>
            </a:r>
            <a:r>
              <a:rPr lang="ko-KR" altLang="en-US" sz="1800" i="1" dirty="0" smtClean="0">
                <a:ea typeface="굴림" panose="020B0600000101010101" pitchFamily="50" charset="-127"/>
              </a:rPr>
              <a:t> </a:t>
            </a:r>
            <a:r>
              <a:rPr lang="en-US" altLang="ko-KR" sz="1800" dirty="0" smtClean="0">
                <a:ea typeface="굴림" panose="020B0600000101010101" pitchFamily="50" charset="-127"/>
              </a:rPr>
              <a:t>Before a sensor can be read, it must be enabled. Once it's enabled, it can be read and tested. It can be disabled at any time, except if an alarm condition is being processed. So I defined a simple test sequence that will exercise its behavioral life history.</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8602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8602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340FBF78-5EA4-47CA-968A-5EF2050D6F58}" type="slidenum">
              <a:rPr lang="ko-KR" altLang="en-US" sz="1200" smtClean="0">
                <a:latin typeface="Arial" panose="020B0604020202020204" pitchFamily="34" charset="0"/>
              </a:rPr>
              <a:pPr>
                <a:spcBef>
                  <a:spcPct val="0"/>
                </a:spcBef>
                <a:buClrTx/>
                <a:buSzTx/>
                <a:buFontTx/>
                <a:buNone/>
              </a:pPr>
              <a:t>102</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dirty="0" smtClean="0">
                <a:ea typeface="굴림" panose="020B0600000101010101" pitchFamily="50" charset="-127"/>
              </a:rPr>
              <a:t>(Shows </a:t>
            </a:r>
            <a:r>
              <a:rPr lang="en-US" altLang="ko-KR" sz="1800" dirty="0">
                <a:solidFill>
                  <a:srgbClr val="FF6699"/>
                </a:solidFill>
                <a:ea typeface="굴림" panose="020B0600000101010101" pitchFamily="50" charset="-127"/>
              </a:rPr>
              <a:t>Jamie </a:t>
            </a:r>
            <a:r>
              <a:rPr lang="en-US" altLang="ko-KR" sz="1800" dirty="0" smtClean="0">
                <a:ea typeface="굴림" panose="020B0600000101010101" pitchFamily="50" charset="-127"/>
              </a:rPr>
              <a:t>the following sequence.)</a:t>
            </a:r>
            <a:endParaRPr lang="ko-KR" altLang="en-US" sz="1800" dirty="0" smtClean="0">
              <a:ea typeface="굴림" panose="020B0600000101010101" pitchFamily="50" charset="-127"/>
            </a:endParaRPr>
          </a:p>
          <a:p>
            <a:pPr lvl="1">
              <a:buFont typeface="Palatino" charset="0"/>
              <a:buAutoNum type="arabicPeriod"/>
              <a:defRPr/>
            </a:pPr>
            <a:r>
              <a:rPr lang="en-US" altLang="ko-KR" sz="1400" dirty="0" smtClean="0">
                <a:ea typeface="굴림" panose="020B0600000101010101" pitchFamily="50" charset="-127"/>
              </a:rPr>
              <a:t>enable-test-read-disable</a:t>
            </a:r>
            <a:endParaRPr lang="ko-KR" altLang="en-US" sz="14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That'll work, but you've got to do more testing than that!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know, I know. Here are some other sequences I've come up with.</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(She shows </a:t>
            </a:r>
            <a:r>
              <a:rPr lang="en-US" altLang="ko-KR" sz="1800" dirty="0">
                <a:solidFill>
                  <a:srgbClr val="FF6699"/>
                </a:solidFill>
                <a:ea typeface="굴림" panose="020B0600000101010101" pitchFamily="50" charset="-127"/>
              </a:rPr>
              <a:t>Jamie </a:t>
            </a:r>
            <a:r>
              <a:rPr lang="en-US" altLang="ko-KR" sz="1800" dirty="0" smtClean="0">
                <a:ea typeface="굴림" panose="020B0600000101010101" pitchFamily="50" charset="-127"/>
              </a:rPr>
              <a:t>the following sequences.)</a:t>
            </a:r>
            <a:endParaRPr lang="ko-KR" altLang="en-US" sz="1800" dirty="0" smtClean="0">
              <a:ea typeface="굴림" panose="020B0600000101010101" pitchFamily="50" charset="-127"/>
            </a:endParaRPr>
          </a:p>
          <a:p>
            <a:pPr lvl="1">
              <a:buFont typeface="Palatino" charset="0"/>
              <a:buAutoNum type="arabicPeriod" startAt="2"/>
              <a:defRPr/>
            </a:pPr>
            <a:r>
              <a:rPr lang="en-US" altLang="ko-KR" sz="1400" dirty="0" smtClean="0">
                <a:ea typeface="굴림" panose="020B0600000101010101" pitchFamily="50" charset="-127"/>
              </a:rPr>
              <a:t>enable-test-[read]*-test-disable</a:t>
            </a:r>
            <a:endParaRPr lang="ko-KR" altLang="en-US" sz="1400" dirty="0" smtClean="0">
              <a:ea typeface="굴림" panose="020B0600000101010101" pitchFamily="50" charset="-127"/>
            </a:endParaRPr>
          </a:p>
          <a:p>
            <a:pPr lvl="1">
              <a:buFont typeface="Palatino" charset="0"/>
              <a:buAutoNum type="arabicPeriod" startAt="2"/>
              <a:defRPr/>
            </a:pPr>
            <a:r>
              <a:rPr lang="en-US" altLang="ko-KR" sz="1400" dirty="0" smtClean="0">
                <a:ea typeface="굴림" panose="020B0600000101010101" pitchFamily="50" charset="-127"/>
              </a:rPr>
              <a:t>[read]*</a:t>
            </a:r>
            <a:endParaRPr lang="ko-KR" altLang="en-US" sz="1400" dirty="0" smtClean="0">
              <a:ea typeface="굴림" panose="020B0600000101010101" pitchFamily="50" charset="-127"/>
            </a:endParaRPr>
          </a:p>
          <a:p>
            <a:pPr lvl="1">
              <a:buFont typeface="Palatino" charset="0"/>
              <a:buAutoNum type="arabicPeriod" startAt="2"/>
              <a:defRPr/>
            </a:pPr>
            <a:r>
              <a:rPr lang="en-US" altLang="ko-KR" sz="1400" dirty="0" smtClean="0">
                <a:ea typeface="굴림" panose="020B0600000101010101" pitchFamily="50" charset="-127"/>
              </a:rPr>
              <a:t>enable-disable-[test | read]</a:t>
            </a:r>
            <a:endParaRPr lang="ko-KR" altLang="en-US" sz="14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So let me see if I understand the intent of these. #1 goes through a normal life</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buFont typeface="Wingdings" panose="05000000000000000000" pitchFamily="2" charset="2"/>
              <a:buNone/>
              <a:defRPr/>
            </a:pPr>
            <a:r>
              <a:rPr lang="en-US" altLang="ko-KR" sz="1800" smtClean="0">
                <a:ea typeface="굴림" panose="020B0600000101010101" pitchFamily="50" charset="-127"/>
              </a:rPr>
              <a:t>	history, sort of a conventional usage. #2 repeats the read operation n times, and that's a likely scenario. #3 tries to read the sensor before it's been enabled ... that should produce an error message of some kind, right? #4 enables and disables the sensor and then tries to read it. Isn't that the same as test #3?</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Shakira</a:t>
            </a:r>
            <a:r>
              <a:rPr lang="en-US" altLang="ko-KR" sz="1800" b="1" smtClean="0">
                <a:ea typeface="굴림" panose="020B0600000101010101" pitchFamily="50" charset="-127"/>
              </a:rPr>
              <a:t>: </a:t>
            </a:r>
            <a:r>
              <a:rPr lang="en-US" altLang="ko-KR" sz="1800" smtClean="0">
                <a:ea typeface="굴림" panose="020B0600000101010101" pitchFamily="50" charset="-127"/>
              </a:rPr>
              <a:t>Actually no. In #4, the sensor has been enabled. What #4 really tests is whether the disable op works as it should. A read() or test() after disable()</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87045"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87046"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1FF80EAC-C62D-4146-A3BC-CEB0593E4ACC}" type="slidenum">
              <a:rPr lang="ko-KR" altLang="en-US" sz="1200" smtClean="0">
                <a:latin typeface="Arial" panose="020B0604020202020204" pitchFamily="34" charset="0"/>
              </a:rPr>
              <a:pPr>
                <a:spcBef>
                  <a:spcPct val="0"/>
                </a:spcBef>
                <a:buClrTx/>
                <a:buSzTx/>
                <a:buFontTx/>
                <a:buNone/>
              </a:pPr>
              <a:t>103</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should generate the error message. If it doesn't, then we have an error in the disable op.</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Cool. Just remember that the four tests have to be applied for every sensor type since all the ops may be subtly different depending on the type of sensor.</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Not to worry. That's the plan.</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defRPr/>
            </a:pPr>
            <a:endParaRPr lang="ko-KR" altLang="en-US" sz="1800" dirty="0" smtClean="0">
              <a:ea typeface="굴림" pitchFamily="50" charset="-127"/>
            </a:endParaRPr>
          </a:p>
        </p:txBody>
      </p:sp>
      <p:sp>
        <p:nvSpPr>
          <p:cNvPr id="88069"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88070"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A6158562-E6F1-4E40-98C3-3E5DAD33C765}" type="slidenum">
              <a:rPr lang="ko-KR" altLang="en-US" sz="1200" smtClean="0">
                <a:latin typeface="Arial" panose="020B0604020202020204" pitchFamily="34" charset="0"/>
              </a:rPr>
              <a:pPr>
                <a:spcBef>
                  <a:spcPct val="0"/>
                </a:spcBef>
                <a:buClrTx/>
                <a:buSzTx/>
                <a:buFontTx/>
                <a:buNone/>
              </a:pPr>
              <a:t>104</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WebApp Testing</a:t>
            </a:r>
            <a:r>
              <a:rPr lang="ko-KR" altLang="en-US" sz="3200" i="1" dirty="0" smtClean="0"/>
              <a:t> </a:t>
            </a:r>
            <a:r>
              <a:rPr lang="en-US" altLang="ko-KR" sz="3200" i="1" dirty="0" smtClean="0"/>
              <a:t>(pg555)</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8465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Doug Miller's office.</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a:t>
            </a:r>
          </a:p>
          <a:p>
            <a:pPr lvl="1">
              <a:buFont typeface="Wingdings" panose="05000000000000000000" pitchFamily="2" charset="2"/>
              <a:buNone/>
              <a:defRPr/>
            </a:pPr>
            <a:r>
              <a:rPr lang="en-US" altLang="ko-KR" sz="1400" dirty="0" smtClean="0">
                <a:ea typeface="굴림" panose="020B0600000101010101" pitchFamily="50" charset="-127"/>
              </a:rPr>
              <a:t>	(manager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group)</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Raman</a:t>
            </a:r>
          </a:p>
          <a:p>
            <a:pPr lvl="1">
              <a:buFont typeface="Wingdings" panose="05000000000000000000" pitchFamily="2" charset="2"/>
              <a:buNone/>
              <a:defRPr/>
            </a:pPr>
            <a:r>
              <a:rPr lang="en-US" altLang="ko-KR" sz="1400" dirty="0" smtClean="0">
                <a:ea typeface="굴림" panose="020B0600000101010101" pitchFamily="50" charset="-127"/>
              </a:rPr>
              <a:t>	a member of the product 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What do you think of the SafeHomeAssured.com e-commerce </a:t>
            </a:r>
            <a:r>
              <a:rPr lang="en-US" altLang="ko-KR" sz="1800" dirty="0" err="1" smtClean="0">
                <a:ea typeface="굴림" panose="020B0600000101010101" pitchFamily="50" charset="-127"/>
              </a:rPr>
              <a:t>WebApp</a:t>
            </a:r>
            <a:r>
              <a:rPr lang="en-US" altLang="ko-KR" sz="1800" dirty="0" smtClean="0">
                <a:ea typeface="굴림" panose="020B0600000101010101" pitchFamily="50" charset="-127"/>
              </a:rPr>
              <a:t> V0.0?</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The outsourcing vendor's done a good job. Sharon [development manager for the</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vendor] tells me they're testing as we speak.</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I'd like you and the rest of the team to do a little informal testing on the e-commerce site.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(grimacing): </a:t>
            </a:r>
            <a:r>
              <a:rPr lang="en-US" altLang="ko-KR" sz="1800" dirty="0" smtClean="0">
                <a:ea typeface="굴림" panose="020B0600000101010101" pitchFamily="50" charset="-127"/>
              </a:rPr>
              <a:t>I thought we were going to hire a third-party testing company to validate the </a:t>
            </a:r>
            <a:r>
              <a:rPr lang="en-US" altLang="ko-KR" sz="1800" dirty="0" err="1" smtClean="0">
                <a:ea typeface="굴림" panose="020B0600000101010101" pitchFamily="50" charset="-127"/>
              </a:rPr>
              <a:t>WebApp</a:t>
            </a:r>
            <a:r>
              <a:rPr lang="en-US" altLang="ko-KR" sz="1800" dirty="0" smtClean="0">
                <a:ea typeface="굴림" panose="020B0600000101010101" pitchFamily="50" charset="-127"/>
              </a:rPr>
              <a:t>. We're still killing ourselves trying to get the product software out the door.</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We're going to hire a testing vendor for performance and security testing, and our outsourcing vendor is already testing. Just thought another</a:t>
            </a:r>
            <a:endParaRPr lang="ko-KR" altLang="en-US" sz="1800" dirty="0" smtClean="0">
              <a:ea typeface="굴림" panose="020B0600000101010101" pitchFamily="50" charset="-127"/>
            </a:endParaRPr>
          </a:p>
        </p:txBody>
      </p:sp>
      <p:sp>
        <p:nvSpPr>
          <p:cNvPr id="10650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0650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A9D56D54-F3BE-468F-B4AA-3347BF550365}" type="slidenum">
              <a:rPr lang="ko-KR" altLang="en-US" sz="1200" smtClean="0">
                <a:latin typeface="Arial" panose="020B0604020202020204" pitchFamily="34" charset="0"/>
              </a:rPr>
              <a:pPr>
                <a:spcBef>
                  <a:spcPct val="0"/>
                </a:spcBef>
                <a:buClrTx/>
                <a:buSzTx/>
                <a:buFontTx/>
                <a:buNone/>
              </a:pPr>
              <a:t>105</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387298411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point of view would be helpful, and besides, we'd like to keep costs in line, so .. .</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(sighs): </a:t>
            </a:r>
            <a:r>
              <a:rPr lang="en-US" altLang="ko-KR" sz="1800" dirty="0" smtClean="0">
                <a:ea typeface="굴림" panose="020B0600000101010101" pitchFamily="50" charset="-127"/>
              </a:rPr>
              <a:t>What are you looking for?</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want to be sure that the interface and all navigation are solid.</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dirty="0" smtClean="0">
                <a:ea typeface="굴림" panose="020B0600000101010101" pitchFamily="50" charset="-127"/>
              </a:rPr>
              <a:t>: I suppose we can start with the use-cases for each of the major interface functions:</a:t>
            </a:r>
            <a:endParaRPr lang="ko-KR" altLang="en-US" sz="1800" dirty="0" smtClean="0">
              <a:ea typeface="굴림" panose="020B0600000101010101" pitchFamily="50" charset="-127"/>
            </a:endParaRPr>
          </a:p>
          <a:p>
            <a:pPr lvl="1">
              <a:defRPr/>
            </a:pPr>
            <a:r>
              <a:rPr lang="en-US" altLang="ko-KR" sz="1600" b="1" dirty="0" smtClean="0">
                <a:ea typeface="굴림" panose="020B0600000101010101" pitchFamily="50" charset="-127"/>
              </a:rPr>
              <a:t>Learn</a:t>
            </a:r>
            <a:r>
              <a:rPr lang="en-US" altLang="ko-KR" sz="1400" b="1" dirty="0" smtClean="0">
                <a:ea typeface="굴림" panose="020B0600000101010101" pitchFamily="50" charset="-127"/>
              </a:rPr>
              <a:t> </a:t>
            </a:r>
            <a:r>
              <a:rPr lang="en-US" altLang="ko-KR" sz="1600" b="1" dirty="0" smtClean="0">
                <a:ea typeface="굴림" panose="020B0600000101010101" pitchFamily="50" charset="-127"/>
              </a:rPr>
              <a:t>about </a:t>
            </a:r>
            <a:r>
              <a:rPr lang="en-US" altLang="ko-KR" sz="1600" b="1" i="1" dirty="0" err="1" smtClean="0">
                <a:ea typeface="굴림" panose="020B0600000101010101" pitchFamily="50" charset="-127"/>
              </a:rPr>
              <a:t>SafeHome</a:t>
            </a:r>
            <a:endParaRPr lang="ko-KR" altLang="en-US" sz="1600" dirty="0" smtClean="0">
              <a:ea typeface="굴림" panose="020B0600000101010101" pitchFamily="50" charset="-127"/>
            </a:endParaRPr>
          </a:p>
          <a:p>
            <a:pPr lvl="1">
              <a:defRPr/>
            </a:pPr>
            <a:r>
              <a:rPr lang="en-US" altLang="ko-KR" sz="1600" b="1" dirty="0" smtClean="0">
                <a:ea typeface="굴림" panose="020B0600000101010101" pitchFamily="50" charset="-127"/>
              </a:rPr>
              <a:t>Specify the </a:t>
            </a:r>
            <a:r>
              <a:rPr lang="en-US" altLang="ko-KR" sz="1600" b="1" i="1" dirty="0" err="1" smtClean="0">
                <a:ea typeface="굴림" panose="020B0600000101010101" pitchFamily="50" charset="-127"/>
              </a:rPr>
              <a:t>SafeHome</a:t>
            </a:r>
            <a:r>
              <a:rPr lang="en-US" altLang="ko-KR" sz="1600" b="1" i="1" dirty="0" smtClean="0">
                <a:ea typeface="굴림" panose="020B0600000101010101" pitchFamily="50" charset="-127"/>
              </a:rPr>
              <a:t> </a:t>
            </a:r>
            <a:r>
              <a:rPr lang="en-US" altLang="ko-KR" sz="1600" b="1" dirty="0" smtClean="0">
                <a:ea typeface="굴림" panose="020B0600000101010101" pitchFamily="50" charset="-127"/>
              </a:rPr>
              <a:t>system you need Purchase a </a:t>
            </a:r>
            <a:r>
              <a:rPr lang="en-US" altLang="ko-KR" sz="1600" b="1" i="1" dirty="0" err="1" smtClean="0">
                <a:ea typeface="굴림" panose="020B0600000101010101" pitchFamily="50" charset="-127"/>
              </a:rPr>
              <a:t>SafeHome</a:t>
            </a:r>
            <a:r>
              <a:rPr lang="en-US" altLang="ko-KR" sz="1600" b="1" i="1" dirty="0" smtClean="0">
                <a:ea typeface="굴림" panose="020B0600000101010101" pitchFamily="50" charset="-127"/>
              </a:rPr>
              <a:t> </a:t>
            </a:r>
            <a:r>
              <a:rPr lang="en-US" altLang="ko-KR" sz="1600" b="1" dirty="0" smtClean="0">
                <a:ea typeface="굴림" panose="020B0600000101010101" pitchFamily="50" charset="-127"/>
              </a:rPr>
              <a:t>system</a:t>
            </a:r>
            <a:endParaRPr lang="ko-KR" altLang="en-US" sz="1600" dirty="0" smtClean="0">
              <a:ea typeface="굴림" panose="020B0600000101010101" pitchFamily="50" charset="-127"/>
            </a:endParaRPr>
          </a:p>
          <a:p>
            <a:pPr lvl="1">
              <a:defRPr/>
            </a:pPr>
            <a:r>
              <a:rPr lang="en-US" altLang="ko-KR" sz="1600" b="1" dirty="0" smtClean="0">
                <a:ea typeface="굴림" panose="020B0600000101010101" pitchFamily="50" charset="-127"/>
              </a:rPr>
              <a:t>Get technical support</a:t>
            </a:r>
            <a:endParaRPr lang="ko-KR" altLang="en-US" sz="16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Good. But take the navigation paths all the way to their conclusion.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(looking through a notebook of use-cases): </a:t>
            </a:r>
            <a:r>
              <a:rPr lang="en-US" altLang="ko-KR" sz="1800" dirty="0" smtClean="0">
                <a:ea typeface="굴림" panose="020B0600000101010101" pitchFamily="50" charset="-127"/>
              </a:rPr>
              <a:t>Yeah, when you select </a:t>
            </a:r>
            <a:r>
              <a:rPr lang="en-US" altLang="ko-KR" sz="1800" b="1" dirty="0" smtClean="0">
                <a:ea typeface="굴림" panose="020B0600000101010101" pitchFamily="50" charset="-127"/>
              </a:rPr>
              <a:t>Specify the </a:t>
            </a:r>
            <a:r>
              <a:rPr lang="en-US" altLang="ko-KR" sz="1800" b="1" i="1" dirty="0" err="1" smtClean="0">
                <a:ea typeface="굴림" panose="020B0600000101010101" pitchFamily="50" charset="-127"/>
              </a:rPr>
              <a:t>SafeHome</a:t>
            </a:r>
            <a:r>
              <a:rPr lang="en-US" altLang="ko-KR" sz="1800" b="1" i="1" dirty="0" smtClean="0">
                <a:ea typeface="굴림" panose="020B0600000101010101" pitchFamily="50" charset="-127"/>
              </a:rPr>
              <a:t> </a:t>
            </a:r>
            <a:r>
              <a:rPr lang="en-US" altLang="ko-KR" sz="1800" b="1" dirty="0" smtClean="0">
                <a:ea typeface="굴림" panose="020B0600000101010101" pitchFamily="50" charset="-127"/>
              </a:rPr>
              <a:t>system you need, </a:t>
            </a:r>
            <a:r>
              <a:rPr lang="en-US" altLang="ko-KR" sz="1800" dirty="0" smtClean="0">
                <a:ea typeface="굴림" panose="020B0600000101010101" pitchFamily="50" charset="-127"/>
              </a:rPr>
              <a:t>that'll take you to:</a:t>
            </a:r>
            <a:endParaRPr lang="ko-KR" altLang="en-US" sz="1800" dirty="0" smtClean="0">
              <a:ea typeface="굴림" panose="020B0600000101010101" pitchFamily="50" charset="-127"/>
            </a:endParaRPr>
          </a:p>
          <a:p>
            <a:pPr lvl="1">
              <a:defRPr/>
            </a:pPr>
            <a:r>
              <a:rPr lang="en-US" altLang="ko-KR" sz="1600" b="1" dirty="0" smtClean="0">
                <a:ea typeface="굴림" panose="020B0600000101010101" pitchFamily="50" charset="-127"/>
              </a:rPr>
              <a:t>Select </a:t>
            </a:r>
            <a:r>
              <a:rPr lang="en-US" altLang="ko-KR" sz="1600" b="1" i="1" dirty="0" err="1" smtClean="0">
                <a:ea typeface="굴림" panose="020B0600000101010101" pitchFamily="50" charset="-127"/>
              </a:rPr>
              <a:t>SafeHome</a:t>
            </a:r>
            <a:r>
              <a:rPr lang="en-US" altLang="ko-KR" sz="1600" b="1" i="1" dirty="0" smtClean="0">
                <a:ea typeface="굴림" panose="020B0600000101010101" pitchFamily="50" charset="-127"/>
              </a:rPr>
              <a:t> </a:t>
            </a:r>
            <a:r>
              <a:rPr lang="en-US" altLang="ko-KR" sz="1600" b="1" dirty="0" smtClean="0">
                <a:ea typeface="굴림" panose="020B0600000101010101" pitchFamily="50" charset="-127"/>
              </a:rPr>
              <a:t>components</a:t>
            </a:r>
            <a:endParaRPr lang="ko-KR" altLang="en-US" sz="1600" dirty="0" smtClean="0">
              <a:ea typeface="굴림" panose="020B0600000101010101" pitchFamily="50" charset="-127"/>
            </a:endParaRPr>
          </a:p>
          <a:p>
            <a:pPr lvl="1">
              <a:defRPr/>
            </a:pPr>
            <a:r>
              <a:rPr lang="en-US" altLang="ko-KR" sz="1600" b="1" dirty="0" smtClean="0">
                <a:ea typeface="굴림" panose="020B0600000101010101" pitchFamily="50" charset="-127"/>
              </a:rPr>
              <a:t>Get </a:t>
            </a:r>
            <a:r>
              <a:rPr lang="en-US" altLang="ko-KR" sz="1600" b="1" i="1" dirty="0" err="1" smtClean="0">
                <a:ea typeface="굴림" panose="020B0600000101010101" pitchFamily="50" charset="-127"/>
              </a:rPr>
              <a:t>SafeHome</a:t>
            </a:r>
            <a:r>
              <a:rPr lang="en-US" altLang="ko-KR" sz="1600" b="1" i="1" dirty="0" smtClean="0">
                <a:ea typeface="굴림" panose="020B0600000101010101" pitchFamily="50" charset="-127"/>
              </a:rPr>
              <a:t> </a:t>
            </a:r>
            <a:r>
              <a:rPr lang="en-US" altLang="ko-KR" sz="1600" b="1" dirty="0" smtClean="0">
                <a:ea typeface="굴림" panose="020B0600000101010101" pitchFamily="50" charset="-127"/>
              </a:rPr>
              <a:t>component recommendations</a:t>
            </a:r>
            <a:endParaRPr lang="ko-KR" altLang="en-US" sz="1400" dirty="0" smtClean="0">
              <a:ea typeface="굴림" panose="020B0600000101010101" pitchFamily="50" charset="-127"/>
            </a:endParaRPr>
          </a:p>
          <a:p>
            <a:pPr>
              <a:buFont typeface="Wingdings" panose="05000000000000000000" pitchFamily="2" charset="2"/>
              <a:buNone/>
              <a:defRPr/>
            </a:pPr>
            <a:r>
              <a:rPr lang="en-US" altLang="ko-KR" sz="1800" dirty="0" smtClean="0">
                <a:ea typeface="굴림" panose="020B0600000101010101" pitchFamily="50" charset="-127"/>
              </a:rPr>
              <a:t>	We can exercise the semantics of each path.</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While you're there, check out the content that appears at each navigation node.</a:t>
            </a:r>
            <a:endParaRPr lang="ko-KR" altLang="en-US" sz="1800" dirty="0" smtClean="0">
              <a:ea typeface="굴림" panose="020B0600000101010101" pitchFamily="50" charset="-127"/>
            </a:endParaRPr>
          </a:p>
        </p:txBody>
      </p:sp>
      <p:sp>
        <p:nvSpPr>
          <p:cNvPr id="107525"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07526"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8F60A06D-913A-40A0-A181-A3134C7D0CBE}" type="slidenum">
              <a:rPr lang="ko-KR" altLang="en-US" sz="1200" smtClean="0">
                <a:latin typeface="Arial" panose="020B0604020202020204" pitchFamily="34" charset="0"/>
              </a:rPr>
              <a:pPr>
                <a:spcBef>
                  <a:spcPct val="0"/>
                </a:spcBef>
                <a:buClrTx/>
                <a:buSzTx/>
                <a:buFontTx/>
                <a:buNone/>
              </a:pPr>
              <a:t>106</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237135164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Of course . . . and the functional elements as well. Who's testing usability?</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Oh… the testing vendor will coordinate usability testing. We've hired a market research firm to line up 20 typical users for the usability study, but if you guys uncover any usability issues ..</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know, pass them along. </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Thanks, Vinod.</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defRPr/>
            </a:pPr>
            <a:endParaRPr lang="ko-KR" altLang="en-US" sz="1800" dirty="0" smtClean="0">
              <a:ea typeface="굴림" pitchFamily="50" charset="-127"/>
            </a:endParaRPr>
          </a:p>
        </p:txBody>
      </p:sp>
      <p:sp>
        <p:nvSpPr>
          <p:cNvPr id="108549"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08550"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53D18288-BA62-4D47-833B-D649B57A029A}" type="slidenum">
              <a:rPr lang="ko-KR" altLang="en-US" sz="1200" smtClean="0">
                <a:latin typeface="Arial" panose="020B0604020202020204" pitchFamily="34" charset="0"/>
              </a:rPr>
              <a:pPr>
                <a:spcBef>
                  <a:spcPct val="0"/>
                </a:spcBef>
                <a:buClrTx/>
                <a:buSzTx/>
                <a:buFontTx/>
                <a:buNone/>
              </a:pPr>
              <a:t>107</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338367582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44475"/>
            <a:ext cx="9144000" cy="560388"/>
          </a:xfrm>
        </p:spPr>
        <p:txBody>
          <a:bodyPr>
            <a:normAutofit/>
          </a:bodyPr>
          <a:lstStyle/>
          <a:p>
            <a:pPr>
              <a:defRPr/>
            </a:pPr>
            <a:r>
              <a:rPr lang="en-US" altLang="ko-KR" sz="2400" i="1" dirty="0" err="1" smtClean="0">
                <a:ea typeface="굴림" pitchFamily="50" charset="-127"/>
              </a:rPr>
              <a:t>MobileApp</a:t>
            </a:r>
            <a:r>
              <a:rPr lang="en-US" altLang="ko-KR" sz="2400" i="1" dirty="0" smtClean="0">
                <a:ea typeface="굴림" pitchFamily="50" charset="-127"/>
              </a:rPr>
              <a:t> testing in the Production Environment (</a:t>
            </a:r>
            <a:r>
              <a:rPr lang="en-US" altLang="ko-KR" sz="2400" i="1" dirty="0" err="1" smtClean="0">
                <a:ea typeface="굴림" pitchFamily="50" charset="-127"/>
              </a:rPr>
              <a:t>pg</a:t>
            </a:r>
            <a:r>
              <a:rPr lang="en-US" altLang="ko-KR" sz="2400" i="1" dirty="0" smtClean="0">
                <a:ea typeface="굴림" pitchFamily="50" charset="-127"/>
              </a:rPr>
              <a:t> 574)</a:t>
            </a:r>
            <a:endParaRPr lang="ko-KR" altLang="en-US" sz="24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a:ea typeface="굴림" panose="020B0600000101010101" pitchFamily="50" charset="-127"/>
              </a:rPr>
              <a:t>The scene: </a:t>
            </a:r>
          </a:p>
          <a:p>
            <a:pPr lvl="1">
              <a:defRPr/>
            </a:pPr>
            <a:r>
              <a:rPr lang="en-US" altLang="ko-KR" sz="1400" dirty="0">
                <a:ea typeface="굴림" panose="020B0600000101010101" pitchFamily="50" charset="-127"/>
              </a:rPr>
              <a:t>Doug Miller's office.</a:t>
            </a:r>
            <a:endParaRPr lang="ko-KR" altLang="en-US" sz="1400" dirty="0">
              <a:ea typeface="굴림" panose="020B0600000101010101" pitchFamily="50" charset="-127"/>
            </a:endParaRPr>
          </a:p>
          <a:p>
            <a:pPr>
              <a:defRPr/>
            </a:pPr>
            <a:r>
              <a:rPr lang="en-US" altLang="ko-KR" sz="1800" b="1" dirty="0">
                <a:ea typeface="굴림" panose="020B0600000101010101" pitchFamily="50" charset="-127"/>
              </a:rPr>
              <a:t>The players: </a:t>
            </a:r>
          </a:p>
          <a:p>
            <a:pPr lvl="1">
              <a:defRPr/>
            </a:pPr>
            <a:r>
              <a:rPr lang="en-US" altLang="ko-KR" sz="1400" dirty="0">
                <a:solidFill>
                  <a:srgbClr val="00B050"/>
                </a:solidFill>
                <a:ea typeface="굴림" panose="020B0600000101010101" pitchFamily="50" charset="-127"/>
              </a:rPr>
              <a:t>Doug </a:t>
            </a:r>
            <a:r>
              <a:rPr lang="en-US" altLang="ko-KR" sz="1400" dirty="0">
                <a:ea typeface="굴림" panose="020B0600000101010101" pitchFamily="50" charset="-127"/>
              </a:rPr>
              <a:t>Miller </a:t>
            </a:r>
          </a:p>
          <a:p>
            <a:pPr lvl="1">
              <a:buNone/>
              <a:defRPr/>
            </a:pPr>
            <a:r>
              <a:rPr lang="en-US" altLang="ko-KR" sz="1400" dirty="0">
                <a:ea typeface="굴림" panose="020B0600000101010101" pitchFamily="50" charset="-127"/>
              </a:rPr>
              <a:t>	(manager of the </a:t>
            </a:r>
            <a:r>
              <a:rPr lang="en-US" altLang="ko-KR" sz="1400" i="1" dirty="0" err="1">
                <a:ea typeface="굴림" panose="020B0600000101010101" pitchFamily="50" charset="-127"/>
              </a:rPr>
              <a:t>SafeHome</a:t>
            </a:r>
            <a:r>
              <a:rPr lang="en-US" altLang="ko-KR" sz="1400" i="1" dirty="0">
                <a:ea typeface="굴림" panose="020B0600000101010101" pitchFamily="50" charset="-127"/>
              </a:rPr>
              <a:t> </a:t>
            </a:r>
            <a:r>
              <a:rPr lang="en-US" altLang="ko-KR" sz="1400" dirty="0">
                <a:ea typeface="굴림" panose="020B0600000101010101" pitchFamily="50" charset="-127"/>
              </a:rPr>
              <a:t>software engineering group)</a:t>
            </a:r>
          </a:p>
          <a:p>
            <a:pPr lvl="1">
              <a:defRPr/>
            </a:pPr>
            <a:r>
              <a:rPr lang="en-US" altLang="ko-KR" sz="1400" dirty="0">
                <a:solidFill>
                  <a:srgbClr val="FF6699"/>
                </a:solidFill>
                <a:ea typeface="굴림" panose="020B0600000101010101" pitchFamily="50" charset="-127"/>
              </a:rPr>
              <a:t>Vinod</a:t>
            </a:r>
            <a:r>
              <a:rPr lang="en-US" altLang="ko-KR" sz="1400" dirty="0">
                <a:ea typeface="굴림" panose="020B0600000101010101" pitchFamily="50" charset="-127"/>
              </a:rPr>
              <a:t> Raman</a:t>
            </a:r>
          </a:p>
          <a:p>
            <a:pPr lvl="1">
              <a:buNone/>
              <a:defRPr/>
            </a:pPr>
            <a:r>
              <a:rPr lang="en-US" altLang="ko-KR" sz="1400" dirty="0">
                <a:ea typeface="굴림" panose="020B0600000101010101" pitchFamily="50" charset="-127"/>
              </a:rPr>
              <a:t>	a member of the product software engineering team.</a:t>
            </a:r>
            <a:endParaRPr lang="ko-KR" altLang="en-US" sz="1400" dirty="0">
              <a:ea typeface="굴림" panose="020B0600000101010101" pitchFamily="50" charset="-127"/>
            </a:endParaRPr>
          </a:p>
          <a:p>
            <a:pPr>
              <a:defRPr/>
            </a:pPr>
            <a:r>
              <a:rPr lang="en-US" altLang="ko-KR" sz="1800" b="1" dirty="0">
                <a:ea typeface="굴림" panose="020B0600000101010101" pitchFamily="50" charset="-127"/>
              </a:rPr>
              <a:t>The conversation:</a:t>
            </a:r>
            <a:endParaRPr lang="ko-KR" altLang="en-US" sz="1800" dirty="0">
              <a:ea typeface="굴림" panose="020B0600000101010101" pitchFamily="50" charset="-127"/>
            </a:endParaRPr>
          </a:p>
          <a:p>
            <a:pPr>
              <a:defRPr/>
            </a:pPr>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 </a:t>
            </a:r>
            <a:r>
              <a:rPr lang="en-US" altLang="ko-KR" sz="1800" dirty="0" smtClean="0">
                <a:ea typeface="굴림" panose="020B0600000101010101" pitchFamily="50" charset="-127"/>
              </a:rPr>
              <a:t>What do you think of the e-commerce portion of our </a:t>
            </a:r>
            <a:r>
              <a:rPr lang="en-US" altLang="ko-KR" sz="1800" b="1" dirty="0" err="1" smtClean="0">
                <a:ea typeface="굴림" panose="020B0600000101010101" pitchFamily="50" charset="-127"/>
              </a:rPr>
              <a:t>SafeHomeAssured</a:t>
            </a:r>
            <a:r>
              <a:rPr lang="en-US" altLang="ko-KR" sz="1800" dirty="0" smtClean="0">
                <a:ea typeface="굴림" panose="020B0600000101010101" pitchFamily="50" charset="-127"/>
              </a:rPr>
              <a:t> </a:t>
            </a:r>
            <a:r>
              <a:rPr lang="en-US" altLang="ko-KR" sz="1800" dirty="0" err="1" smtClean="0">
                <a:ea typeface="굴림" panose="020B0600000101010101" pitchFamily="50" charset="-127"/>
              </a:rPr>
              <a:t>MobileApp</a:t>
            </a:r>
            <a:r>
              <a:rPr lang="en-US" altLang="ko-KR" sz="1800" dirty="0" smtClean="0">
                <a:ea typeface="굴림" panose="020B0600000101010101" pitchFamily="50" charset="-127"/>
              </a:rPr>
              <a:t> V0.0?</a:t>
            </a: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a:t>
            </a:r>
            <a:r>
              <a:rPr lang="en-US" altLang="ko-KR" sz="1800" dirty="0" smtClean="0">
                <a:ea typeface="굴림" panose="020B0600000101010101" pitchFamily="50" charset="-127"/>
              </a:rPr>
              <a:t> The outsourcing vendor has done a good job of adapting the </a:t>
            </a:r>
            <a:r>
              <a:rPr lang="en-US" altLang="ko-KR" sz="1800" dirty="0" err="1" smtClean="0">
                <a:ea typeface="굴림" panose="020B0600000101010101" pitchFamily="50" charset="-127"/>
              </a:rPr>
              <a:t>WebApp</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buClr>
                <a:schemeClr val="tx1"/>
              </a:buClr>
              <a:defRPr/>
            </a:pPr>
            <a:r>
              <a:rPr lang="en-US" altLang="ko-KR" sz="1800" b="1" dirty="0">
                <a:ea typeface="굴림" panose="020B0600000101010101" pitchFamily="50" charset="-127"/>
              </a:rPr>
              <a:t>SafeHomeAssured.com</a:t>
            </a:r>
            <a:r>
              <a:rPr lang="en-US" altLang="ko-KR" sz="1800" dirty="0">
                <a:ea typeface="굴림" panose="020B0600000101010101" pitchFamily="50" charset="-127"/>
              </a:rPr>
              <a:t> to the mobile environment. Sharon [development manager for the vendor] tells me they’re testing the prototype as we speak.</a:t>
            </a:r>
          </a:p>
          <a:p>
            <a:pPr>
              <a:defRPr/>
            </a:pPr>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a:t>
            </a:r>
            <a:r>
              <a:rPr lang="en-US" altLang="ko-KR" sz="1800" dirty="0">
                <a:ea typeface="굴림" panose="020B0600000101010101" pitchFamily="50" charset="-127"/>
              </a:rPr>
              <a:t> I heard they were doing testing for the e-commerce site using device emulators. I think we should do a little testing on actual devices.</a:t>
            </a:r>
          </a:p>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 (grimacing): </a:t>
            </a:r>
            <a:r>
              <a:rPr lang="en-US" altLang="ko-KR" sz="1800" dirty="0">
                <a:ea typeface="굴림" panose="020B0600000101010101" pitchFamily="50" charset="-127"/>
              </a:rPr>
              <a:t>I thought we were going to hire a third-party testing company to validate the </a:t>
            </a:r>
            <a:r>
              <a:rPr lang="en-US" altLang="ko-KR" sz="1800" dirty="0" err="1">
                <a:ea typeface="굴림" panose="020B0600000101010101" pitchFamily="50" charset="-127"/>
              </a:rPr>
              <a:t>MobileApp</a:t>
            </a:r>
            <a:r>
              <a:rPr lang="en-US" altLang="ko-KR" sz="1800" dirty="0">
                <a:ea typeface="굴림" panose="020B0600000101010101" pitchFamily="50" charset="-127"/>
              </a:rPr>
              <a:t> We’re still killing ourselves trying to get the product software out the door</a:t>
            </a:r>
            <a:r>
              <a:rPr lang="en-US" altLang="ko-KR" sz="1800" dirty="0" smtClean="0">
                <a:ea typeface="굴림" panose="020B0600000101010101" pitchFamily="50" charset="-127"/>
              </a:rPr>
              <a:t>.</a:t>
            </a:r>
            <a:endParaRPr lang="en-US" altLang="ko-KR" sz="1800" dirty="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dirty="0">
                <a:latin typeface="Avant Garde" charset="0"/>
                <a:ea typeface="굴림" panose="020B0600000101010101" pitchFamily="50" charset="-127"/>
              </a:rPr>
              <a:t>   </a:t>
            </a:r>
            <a:endParaRPr lang="en-US" altLang="ko-KR" sz="1800" b="0" dirty="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108</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332462167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44475"/>
            <a:ext cx="9144000" cy="560388"/>
          </a:xfrm>
        </p:spPr>
        <p:txBody>
          <a:bodyPr>
            <a:normAutofit/>
          </a:bodyPr>
          <a:lstStyle/>
          <a:p>
            <a:pPr>
              <a:defRPr/>
            </a:pPr>
            <a:endParaRPr lang="ko-KR" altLang="en-US" sz="24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 </a:t>
            </a:r>
            <a:r>
              <a:rPr lang="en-US" altLang="ko-KR" sz="1800" dirty="0">
                <a:ea typeface="굴림" panose="020B0600000101010101" pitchFamily="50" charset="-127"/>
              </a:rPr>
              <a:t>We’re going to hire a testing vendor for performance, security testing, and configuration testing. Our outsourcing vendor is already doing some testing. I just thought another point of view would be helpful, and besides, we’d like to keep costs in line, so . . .</a:t>
            </a:r>
          </a:p>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 (sighs): </a:t>
            </a:r>
            <a:r>
              <a:rPr lang="en-US" altLang="ko-KR" sz="1800" dirty="0">
                <a:ea typeface="굴림" panose="020B0600000101010101" pitchFamily="50" charset="-127"/>
              </a:rPr>
              <a:t>What are you looking for?</a:t>
            </a:r>
          </a:p>
          <a:p>
            <a:pPr>
              <a:defRPr/>
            </a:pPr>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a:t>
            </a:r>
            <a:r>
              <a:rPr lang="en-US" altLang="ko-KR" sz="1800" dirty="0">
                <a:ea typeface="굴림" panose="020B0600000101010101" pitchFamily="50" charset="-127"/>
              </a:rPr>
              <a:t> I want to be sure that the user experience is solid.</a:t>
            </a:r>
          </a:p>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 </a:t>
            </a:r>
            <a:r>
              <a:rPr lang="en-US" altLang="ko-KR" sz="1800" dirty="0">
                <a:ea typeface="굴림" panose="020B0600000101010101" pitchFamily="50" charset="-127"/>
              </a:rPr>
              <a:t>I suppose we can start with the use cases for each of the major interface functions</a:t>
            </a:r>
            <a:r>
              <a:rPr lang="en-US" altLang="ko-KR" sz="1800" dirty="0" smtClean="0">
                <a:ea typeface="굴림" panose="020B0600000101010101" pitchFamily="50" charset="-127"/>
              </a:rPr>
              <a:t>.</a:t>
            </a:r>
            <a:endParaRPr lang="en-US" altLang="ko-KR" sz="1800" dirty="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a:t>
            </a:r>
            <a:r>
              <a:rPr lang="en-US" altLang="ko-KR" sz="1800" dirty="0">
                <a:ea typeface="굴림" panose="020B0600000101010101" pitchFamily="50" charset="-127"/>
              </a:rPr>
              <a:t> Good. But follow the logic paths from their beginning to their conclusion. Take a look at the weighted device platform matrix. I’d like you to check its performance on the top six most important devices, and while you're there, check out the content that appears at each navigation node. Make sure it takes the device characteristics into account as each screen display is rendered.</a:t>
            </a:r>
          </a:p>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a:t>
            </a:r>
            <a:r>
              <a:rPr lang="en-US" altLang="ko-KR" sz="1800" dirty="0">
                <a:ea typeface="굴림" panose="020B0600000101010101" pitchFamily="50" charset="-127"/>
              </a:rPr>
              <a:t> Of course . . . And the functional elements as well. Who’s testing usability</a:t>
            </a:r>
            <a:r>
              <a:rPr lang="en-US" altLang="ko-KR" sz="1800" dirty="0" smtClean="0">
                <a:ea typeface="굴림" panose="020B0600000101010101" pitchFamily="50" charset="-127"/>
              </a:rPr>
              <a:t>?</a:t>
            </a:r>
            <a:endParaRPr lang="en-US" altLang="ko-KR" sz="1800" dirty="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dirty="0">
                <a:latin typeface="Avant Garde" charset="0"/>
                <a:ea typeface="굴림" panose="020B0600000101010101" pitchFamily="50" charset="-127"/>
              </a:rPr>
              <a:t>   </a:t>
            </a:r>
            <a:endParaRPr lang="en-US" altLang="ko-KR" sz="1800" b="0" dirty="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109</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814380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dirty="0" smtClean="0">
                <a:ea typeface="굴림" panose="020B0600000101010101" pitchFamily="50" charset="-127"/>
              </a:rPr>
              <a:t>(The team members look at one another and smile.)</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So you agree with the XP approach?</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(speaking for both): </a:t>
            </a:r>
            <a:r>
              <a:rPr lang="en-US" altLang="ko-KR" sz="1800" dirty="0" smtClean="0">
                <a:ea typeface="굴림" panose="020B0600000101010101" pitchFamily="50" charset="-127"/>
              </a:rPr>
              <a:t>Writing code is what we do, Boss!</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 </a:t>
            </a:r>
            <a:r>
              <a:rPr lang="en-US" altLang="ko-KR" sz="1800" b="1" dirty="0" smtClean="0">
                <a:ea typeface="굴림" panose="020B0600000101010101" pitchFamily="50" charset="-127"/>
              </a:rPr>
              <a:t>(laughing): </a:t>
            </a:r>
            <a:r>
              <a:rPr lang="en-US" altLang="ko-KR" sz="1800" dirty="0" smtClean="0">
                <a:ea typeface="굴림" panose="020B0600000101010101" pitchFamily="50" charset="-127"/>
              </a:rPr>
              <a:t>True, but I'd like to see you spend a little less time coding and then re-coding and a little more time analyzing what has to be done and designing a solution that works.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Maybe we can have it both ways, agility with a little discipline.</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think we can, Vinod. In fact, I'm sure of it.</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14341"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14342"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A3DC4D33-1BF7-4F17-8845-28E8845558DB}"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11</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44475"/>
            <a:ext cx="9144000" cy="560388"/>
          </a:xfrm>
        </p:spPr>
        <p:txBody>
          <a:bodyPr>
            <a:normAutofit/>
          </a:bodyPr>
          <a:lstStyle/>
          <a:p>
            <a:pPr>
              <a:defRPr/>
            </a:pPr>
            <a:endParaRPr lang="ko-KR" altLang="en-US" sz="24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a:t>
            </a:r>
            <a:r>
              <a:rPr lang="en-US" altLang="ko-KR" sz="1800" dirty="0">
                <a:ea typeface="굴림" panose="020B0600000101010101" pitchFamily="50" charset="-127"/>
              </a:rPr>
              <a:t> Oh . . . the testing vendor will coordinate usability testing. We’ve hired a market research firm to line up 20 typical users for the usability study, but if you guys uncover any usability issues . . .</a:t>
            </a:r>
          </a:p>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a:t>
            </a:r>
            <a:r>
              <a:rPr lang="en-US" altLang="ko-KR" sz="1800" dirty="0">
                <a:ea typeface="굴림" panose="020B0600000101010101" pitchFamily="50" charset="-127"/>
              </a:rPr>
              <a:t> I know, pass them along.</a:t>
            </a:r>
          </a:p>
          <a:p>
            <a:pPr>
              <a:defRPr/>
            </a:pPr>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 (smiling): </a:t>
            </a:r>
            <a:r>
              <a:rPr lang="en-US" altLang="ko-KR" sz="1800" dirty="0">
                <a:ea typeface="굴림" panose="020B0600000101010101" pitchFamily="50" charset="-127"/>
              </a:rPr>
              <a:t>Thanks, Vinod.</a:t>
            </a:r>
            <a:endParaRPr lang="ko-KR" altLang="en-US" sz="1800" dirty="0">
              <a:ea typeface="굴림" panose="020B0600000101010101" pitchFamily="50" charset="-127"/>
            </a:endParaRPr>
          </a:p>
          <a:p>
            <a:pPr>
              <a:buNone/>
              <a:defRPr/>
            </a:pPr>
            <a:endParaRPr lang="ko-KR" altLang="en-US" sz="1800" dirty="0">
              <a:ea typeface="굴림" panose="020B0600000101010101" pitchFamily="50" charset="-127"/>
            </a:endParaRPr>
          </a:p>
          <a:p>
            <a:pPr>
              <a:defRPr/>
            </a:pPr>
            <a:endParaRPr lang="en-US" altLang="ko-KR" sz="1800" dirty="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endParaRPr lang="en-US" altLang="ko-KR" sz="1800" dirty="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dirty="0">
                <a:latin typeface="Avant Garde" charset="0"/>
                <a:ea typeface="굴림" panose="020B0600000101010101" pitchFamily="50" charset="-127"/>
              </a:rPr>
              <a:t>   </a:t>
            </a:r>
            <a:endParaRPr lang="en-US" altLang="ko-KR" sz="1800" b="0" dirty="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110</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2820614688"/>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44475"/>
            <a:ext cx="9144000" cy="560388"/>
          </a:xfrm>
        </p:spPr>
        <p:txBody>
          <a:bodyPr>
            <a:normAutofit/>
          </a:bodyPr>
          <a:lstStyle/>
          <a:p>
            <a:pPr>
              <a:defRPr/>
            </a:pPr>
            <a:r>
              <a:rPr lang="en-US" altLang="ko-KR" sz="2400" i="1" dirty="0">
                <a:ea typeface="굴림" pitchFamily="50" charset="-127"/>
              </a:rPr>
              <a:t>Stakeholder </a:t>
            </a:r>
            <a:r>
              <a:rPr lang="en-US" altLang="ko-KR" sz="2400" i="1" dirty="0" smtClean="0">
                <a:ea typeface="굴림" pitchFamily="50" charset="-127"/>
              </a:rPr>
              <a:t>Security Concerns (</a:t>
            </a:r>
            <a:r>
              <a:rPr lang="en-US" altLang="ko-KR" sz="2400" i="1" dirty="0" err="1">
                <a:ea typeface="굴림" pitchFamily="50" charset="-127"/>
              </a:rPr>
              <a:t>pg</a:t>
            </a:r>
            <a:r>
              <a:rPr lang="en-US" altLang="ko-KR" sz="2400" i="1" dirty="0">
                <a:ea typeface="굴림" pitchFamily="50" charset="-127"/>
              </a:rPr>
              <a:t> </a:t>
            </a:r>
            <a:r>
              <a:rPr lang="en-US" altLang="ko-KR" sz="2400" i="1" dirty="0" smtClean="0">
                <a:ea typeface="굴림" pitchFamily="50" charset="-127"/>
              </a:rPr>
              <a:t>586)</a:t>
            </a:r>
            <a:endParaRPr lang="ko-KR" altLang="en-US" sz="24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a:ea typeface="굴림" panose="020B0600000101010101" pitchFamily="50" charset="-127"/>
              </a:rPr>
              <a:t>The scene: </a:t>
            </a:r>
          </a:p>
          <a:p>
            <a:pPr lvl="1">
              <a:defRPr/>
            </a:pPr>
            <a:r>
              <a:rPr lang="en-US" altLang="ko-KR" sz="1400" dirty="0" smtClean="0">
                <a:ea typeface="굴림" panose="020B0600000101010101" pitchFamily="50" charset="-127"/>
              </a:rPr>
              <a:t>Software engineering team workspace.</a:t>
            </a:r>
            <a:endParaRPr lang="ko-KR" altLang="en-US" sz="1400" dirty="0">
              <a:ea typeface="굴림" panose="020B0600000101010101" pitchFamily="50" charset="-127"/>
            </a:endParaRPr>
          </a:p>
          <a:p>
            <a:pPr>
              <a:defRPr/>
            </a:pPr>
            <a:r>
              <a:rPr lang="en-US" altLang="ko-KR" sz="1800" b="1" dirty="0">
                <a:ea typeface="굴림" panose="020B0600000101010101" pitchFamily="50" charset="-127"/>
              </a:rPr>
              <a:t>The players: </a:t>
            </a:r>
          </a:p>
          <a:p>
            <a:pPr lvl="1">
              <a:defRPr/>
            </a:pPr>
            <a:r>
              <a:rPr lang="en-US" altLang="ko-KR" sz="1400" dirty="0">
                <a:solidFill>
                  <a:srgbClr val="FF6699"/>
                </a:solidFill>
                <a:ea typeface="굴림" panose="020B0600000101010101" pitchFamily="50" charset="-127"/>
              </a:rPr>
              <a:t>Jamie</a:t>
            </a:r>
            <a:r>
              <a:rPr lang="en-US" altLang="ko-KR" sz="1400" dirty="0">
                <a:ea typeface="굴림" panose="020B0600000101010101" pitchFamily="50" charset="-127"/>
              </a:rPr>
              <a:t> Lazar, software team member; </a:t>
            </a:r>
          </a:p>
          <a:p>
            <a:pPr lvl="1">
              <a:defRPr/>
            </a:pPr>
            <a:r>
              <a:rPr lang="en-US" altLang="ko-KR" sz="1400" dirty="0">
                <a:solidFill>
                  <a:srgbClr val="FF6699"/>
                </a:solidFill>
                <a:ea typeface="굴림" panose="020B0600000101010101" pitchFamily="50" charset="-127"/>
              </a:rPr>
              <a:t>Vinod</a:t>
            </a:r>
            <a:r>
              <a:rPr lang="en-US" altLang="ko-KR" sz="1400" dirty="0">
                <a:ea typeface="굴림" panose="020B0600000101010101" pitchFamily="50" charset="-127"/>
              </a:rPr>
              <a:t> Raman, software team member; </a:t>
            </a:r>
          </a:p>
          <a:p>
            <a:pPr lvl="1">
              <a:defRPr/>
            </a:pPr>
            <a:r>
              <a:rPr lang="en-US" altLang="ko-KR" sz="1400" dirty="0">
                <a:solidFill>
                  <a:srgbClr val="FF6699"/>
                </a:solidFill>
                <a:ea typeface="굴림" panose="020B0600000101010101" pitchFamily="50" charset="-127"/>
              </a:rPr>
              <a:t>Ed </a:t>
            </a:r>
            <a:r>
              <a:rPr lang="en-US" altLang="ko-KR" sz="1400" dirty="0">
                <a:ea typeface="굴림" panose="020B0600000101010101" pitchFamily="50" charset="-127"/>
              </a:rPr>
              <a:t>Robbins, software team member; </a:t>
            </a:r>
          </a:p>
          <a:p>
            <a:pPr lvl="1">
              <a:defRPr/>
            </a:pPr>
            <a:r>
              <a:rPr lang="en-US" altLang="ko-KR" sz="1400" dirty="0">
                <a:solidFill>
                  <a:srgbClr val="00B050"/>
                </a:solidFill>
                <a:ea typeface="굴림" panose="020B0600000101010101" pitchFamily="50" charset="-127"/>
              </a:rPr>
              <a:t>Doug </a:t>
            </a:r>
            <a:r>
              <a:rPr lang="en-US" altLang="ko-KR" sz="1400" dirty="0">
                <a:ea typeface="굴림" panose="020B0600000101010101" pitchFamily="50" charset="-127"/>
              </a:rPr>
              <a:t>Miller, software engineering manager; </a:t>
            </a:r>
            <a:endParaRPr lang="en-US" altLang="ko-KR" sz="1400" dirty="0" smtClean="0">
              <a:ea typeface="굴림" panose="020B0600000101010101" pitchFamily="50" charset="-127"/>
            </a:endParaRPr>
          </a:p>
          <a:p>
            <a:pPr lvl="1">
              <a:defRPr/>
            </a:pPr>
            <a:r>
              <a:rPr lang="en-US" altLang="ko-KR" sz="1400" dirty="0" smtClean="0">
                <a:solidFill>
                  <a:srgbClr val="FFC000"/>
                </a:solidFill>
                <a:ea typeface="굴림" panose="020B0600000101010101" pitchFamily="50" charset="-127"/>
              </a:rPr>
              <a:t>Lisa </a:t>
            </a:r>
            <a:r>
              <a:rPr lang="en-US" altLang="ko-KR" sz="1400" dirty="0" smtClean="0">
                <a:ea typeface="굴림" panose="020B0600000101010101" pitchFamily="50" charset="-127"/>
              </a:rPr>
              <a:t>Perez</a:t>
            </a:r>
            <a:br>
              <a:rPr lang="en-US" altLang="ko-KR" sz="1400" dirty="0" smtClean="0">
                <a:ea typeface="굴림" panose="020B0600000101010101" pitchFamily="50" charset="-127"/>
              </a:rPr>
            </a:br>
            <a:r>
              <a:rPr lang="en-US" altLang="ko-KR" sz="1400" dirty="0" smtClean="0">
                <a:ea typeface="굴림" panose="020B0600000101010101" pitchFamily="50" charset="-127"/>
              </a:rPr>
              <a:t>Marketing team member;</a:t>
            </a:r>
            <a:endParaRPr lang="en-US" altLang="ko-KR" sz="1400" dirty="0">
              <a:ea typeface="굴림" panose="020B0600000101010101" pitchFamily="50" charset="-127"/>
            </a:endParaRPr>
          </a:p>
          <a:p>
            <a:pPr lvl="1">
              <a:defRPr/>
            </a:pPr>
            <a:r>
              <a:rPr lang="en-US" altLang="ko-KR" sz="1400" dirty="0">
                <a:ea typeface="굴림" panose="020B0600000101010101" pitchFamily="50" charset="-127"/>
              </a:rPr>
              <a:t>a product engineering </a:t>
            </a:r>
            <a:r>
              <a:rPr lang="en-US" altLang="ko-KR" sz="1400" dirty="0" smtClean="0">
                <a:ea typeface="굴림" panose="020B0600000101010101" pitchFamily="50" charset="-127"/>
              </a:rPr>
              <a:t>representative.</a:t>
            </a:r>
            <a:endParaRPr lang="ko-KR" altLang="en-US" sz="1400" dirty="0">
              <a:ea typeface="굴림" panose="020B0600000101010101" pitchFamily="50" charset="-127"/>
            </a:endParaRPr>
          </a:p>
          <a:p>
            <a:pPr>
              <a:defRPr/>
            </a:pPr>
            <a:r>
              <a:rPr lang="en-US" altLang="ko-KR" sz="1800" b="1" dirty="0" smtClean="0">
                <a:ea typeface="굴림" panose="020B0600000101010101" pitchFamily="50" charset="-127"/>
              </a:rPr>
              <a:t>The conversation</a:t>
            </a:r>
            <a:r>
              <a:rPr lang="en-US" altLang="ko-KR" sz="1800" b="1" dirty="0">
                <a:ea typeface="굴림" panose="020B0600000101010101" pitchFamily="50" charset="-127"/>
              </a:rPr>
              <a:t>:</a:t>
            </a:r>
            <a:endParaRPr lang="ko-KR" altLang="en-US" sz="1800" dirty="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If it’s okay, I’ll act as facilitator for this meeting.</a:t>
            </a: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buClr>
                <a:schemeClr val="tx1"/>
              </a:buClr>
              <a:defRPr/>
            </a:pPr>
            <a:r>
              <a:rPr lang="en-US" altLang="ko-KR" sz="1800" dirty="0" smtClean="0">
                <a:ea typeface="굴림" panose="020B0600000101010101" pitchFamily="50" charset="-127"/>
              </a:rPr>
              <a:t>(Everyone nods in agreement)</a:t>
            </a:r>
            <a:br>
              <a:rPr lang="en-US" altLang="ko-KR" sz="1800" dirty="0" smtClean="0">
                <a:ea typeface="굴림" panose="020B0600000101010101" pitchFamily="50" charset="-127"/>
              </a:rPr>
            </a:br>
            <a:r>
              <a:rPr lang="en-US" altLang="ko-KR" sz="1800" dirty="0" smtClean="0">
                <a:ea typeface="굴림" panose="020B0600000101010101" pitchFamily="50" charset="-127"/>
              </a:rPr>
              <a:t/>
            </a:r>
            <a:br>
              <a:rPr lang="en-US" altLang="ko-KR" sz="1800" dirty="0" smtClean="0">
                <a:ea typeface="굴림" panose="020B0600000101010101" pitchFamily="50" charset="-127"/>
              </a:rPr>
            </a:br>
            <a:r>
              <a:rPr lang="en-US" altLang="ko-KR" sz="1800" dirty="0" smtClean="0">
                <a:ea typeface="굴림" panose="020B0600000101010101" pitchFamily="50" charset="-127"/>
              </a:rPr>
              <a:t>We need to begin determining the security concerns for the </a:t>
            </a:r>
            <a:r>
              <a:rPr lang="en-US" altLang="ko-KR" sz="1800" i="1" dirty="0" err="1" smtClean="0">
                <a:ea typeface="굴림" panose="020B0600000101010101" pitchFamily="50" charset="-127"/>
              </a:rPr>
              <a:t>SafeHome</a:t>
            </a:r>
            <a:r>
              <a:rPr lang="en-US" altLang="ko-KR" sz="1800" dirty="0" smtClean="0">
                <a:ea typeface="굴림" panose="020B0600000101010101" pitchFamily="50" charset="-127"/>
              </a:rPr>
              <a:t> Project.</a:t>
            </a: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a:t>
            </a:r>
            <a:r>
              <a:rPr lang="en-US" altLang="ko-KR" sz="1800" dirty="0" smtClean="0">
                <a:ea typeface="굴림" panose="020B0600000101010101" pitchFamily="50" charset="-127"/>
              </a:rPr>
              <a:t> Can we begin by listing the things we’re worried about protecting?</a:t>
            </a: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Well, what if an outsider hacks into </a:t>
            </a:r>
            <a:r>
              <a:rPr lang="en-US" altLang="ko-KR" sz="1800" i="1" dirty="0" err="1" smtClean="0">
                <a:ea typeface="굴림" panose="020B0600000101010101" pitchFamily="50" charset="-127"/>
              </a:rPr>
              <a:t>SafeHome</a:t>
            </a:r>
            <a:r>
              <a:rPr lang="en-US" altLang="ko-KR" sz="1800" dirty="0" smtClean="0">
                <a:ea typeface="굴림" panose="020B0600000101010101" pitchFamily="50" charset="-127"/>
              </a:rPr>
              <a:t> and manages to rob or damage a homeowner’s house?</a:t>
            </a:r>
          </a:p>
          <a:p>
            <a:pPr>
              <a:defRPr/>
            </a:pPr>
            <a:r>
              <a:rPr lang="en-US" altLang="ko-KR" sz="1800" b="1" dirty="0" smtClean="0">
                <a:solidFill>
                  <a:srgbClr val="FFC000"/>
                </a:solidFill>
                <a:ea typeface="굴림" panose="020B0600000101010101" pitchFamily="50" charset="-127"/>
              </a:rPr>
              <a:t>Lisa</a:t>
            </a:r>
            <a:r>
              <a:rPr lang="en-US" altLang="ko-KR" sz="1800" b="1" dirty="0" smtClean="0">
                <a:ea typeface="굴림" panose="020B0600000101010101" pitchFamily="50" charset="-127"/>
              </a:rPr>
              <a:t>:</a:t>
            </a:r>
            <a:r>
              <a:rPr lang="en-US" altLang="ko-KR" sz="1800" dirty="0" smtClean="0">
                <a:ea typeface="굴림" panose="020B0600000101010101" pitchFamily="50" charset="-127"/>
              </a:rPr>
              <a:t> The company’s reputation would suffer if it was known some hacker disabled our systems.</a:t>
            </a: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111</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341076242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44475"/>
            <a:ext cx="9144000" cy="560388"/>
          </a:xfrm>
        </p:spPr>
        <p:txBody>
          <a:bodyPr>
            <a:normAutofit/>
          </a:bodyPr>
          <a:lstStyle/>
          <a:p>
            <a:pPr>
              <a:defRPr/>
            </a:pPr>
            <a:endParaRPr lang="ko-KR" altLang="en-US" sz="24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a:solidFill>
                  <a:srgbClr val="FF6699"/>
                </a:solidFill>
                <a:ea typeface="굴림" panose="020B0600000101010101" pitchFamily="50" charset="-127"/>
              </a:rPr>
              <a:t>Jamie</a:t>
            </a:r>
            <a:r>
              <a:rPr lang="en-US" altLang="ko-KR" sz="1800" b="1" dirty="0">
                <a:ea typeface="굴림" panose="020B0600000101010101" pitchFamily="50" charset="-127"/>
              </a:rPr>
              <a:t>:</a:t>
            </a:r>
            <a:r>
              <a:rPr lang="en-US" altLang="ko-KR" sz="1800" dirty="0">
                <a:ea typeface="굴림" panose="020B0600000101010101" pitchFamily="50" charset="-127"/>
              </a:rPr>
              <a:t> Not to mention the liability if the system was determined to be poorly designed.</a:t>
            </a:r>
          </a:p>
          <a:p>
            <a:pPr>
              <a:defRPr/>
            </a:pPr>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a:t>
            </a:r>
            <a:r>
              <a:rPr lang="en-US" altLang="ko-KR" sz="1800" dirty="0">
                <a:ea typeface="굴림" panose="020B0600000101010101" pitchFamily="50" charset="-127"/>
              </a:rPr>
              <a:t> The web interface to the product makes it possible for someone to intercept passwords as they’re transmitted.</a:t>
            </a:r>
          </a:p>
          <a:p>
            <a:pPr>
              <a:defRPr/>
            </a:pPr>
            <a:r>
              <a:rPr lang="en-US" altLang="ko-KR" sz="1800" b="1" dirty="0">
                <a:solidFill>
                  <a:srgbClr val="FF6699"/>
                </a:solidFill>
                <a:ea typeface="굴림" panose="020B0600000101010101" pitchFamily="50" charset="-127"/>
              </a:rPr>
              <a:t>Ed</a:t>
            </a:r>
            <a:r>
              <a:rPr lang="en-US" altLang="ko-KR" sz="1800" b="1" dirty="0">
                <a:ea typeface="굴림" panose="020B0600000101010101" pitchFamily="50" charset="-127"/>
              </a:rPr>
              <a:t>:</a:t>
            </a:r>
            <a:r>
              <a:rPr lang="en-US" altLang="ko-KR" sz="1800" dirty="0">
                <a:ea typeface="굴림" panose="020B0600000101010101" pitchFamily="50" charset="-127"/>
              </a:rPr>
              <a:t> More importantly, the web interface will require a database containing customer information, so we have privacy concerns</a:t>
            </a:r>
            <a:r>
              <a:rPr lang="en-US" altLang="ko-KR" sz="1800" dirty="0" smtClean="0">
                <a:ea typeface="굴림" panose="020B0600000101010101" pitchFamily="50" charset="-127"/>
              </a:rPr>
              <a:t>.</a:t>
            </a:r>
            <a:endParaRPr lang="en-US" altLang="ko-KR" sz="1800" dirty="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a:t>
            </a:r>
            <a:r>
              <a:rPr lang="en-US" altLang="ko-KR" sz="1800" dirty="0">
                <a:ea typeface="굴림" panose="020B0600000101010101" pitchFamily="50" charset="-127"/>
              </a:rPr>
              <a:t> Perhaps this would be a good time to have everyone spend 10 minutes listing each asset they think might be lost or compromised by an attack</a:t>
            </a:r>
          </a:p>
          <a:p>
            <a:pPr>
              <a:defRPr/>
            </a:pPr>
            <a:r>
              <a:rPr lang="en-US" altLang="ko-KR" sz="1800" dirty="0">
                <a:ea typeface="굴림" panose="020B0600000101010101" pitchFamily="50" charset="-127"/>
              </a:rPr>
              <a:t>(10 minutes pass)</a:t>
            </a:r>
          </a:p>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a:t>
            </a:r>
            <a:r>
              <a:rPr lang="en-US" altLang="ko-KR" sz="1800" dirty="0">
                <a:ea typeface="굴림" panose="020B0600000101010101" pitchFamily="50" charset="-127"/>
              </a:rPr>
              <a:t> OK, let’s post them on the whiteboard and see if there are similar concerns.</a:t>
            </a:r>
          </a:p>
          <a:p>
            <a:pPr>
              <a:defRPr/>
            </a:pPr>
            <a:r>
              <a:rPr lang="en-US" altLang="ko-KR" sz="1800" dirty="0">
                <a:ea typeface="굴림" panose="020B0600000101010101" pitchFamily="50" charset="-127"/>
              </a:rPr>
              <a:t>(15 minutes and the list is created)</a:t>
            </a:r>
          </a:p>
          <a:p>
            <a:pPr>
              <a:defRPr/>
            </a:pPr>
            <a:r>
              <a:rPr lang="en-US" altLang="ko-KR" sz="1800" b="1" dirty="0">
                <a:solidFill>
                  <a:srgbClr val="FFC000"/>
                </a:solidFill>
                <a:ea typeface="굴림" panose="020B0600000101010101" pitchFamily="50" charset="-127"/>
              </a:rPr>
              <a:t>Lisa</a:t>
            </a:r>
            <a:r>
              <a:rPr lang="en-US" altLang="ko-KR" sz="1800" b="1" dirty="0">
                <a:ea typeface="굴림" panose="020B0600000101010101" pitchFamily="50" charset="-127"/>
              </a:rPr>
              <a:t>:</a:t>
            </a:r>
            <a:r>
              <a:rPr lang="en-US" altLang="ko-KR" sz="1800" dirty="0">
                <a:ea typeface="굴림" panose="020B0600000101010101" pitchFamily="50" charset="-127"/>
              </a:rPr>
              <a:t> That looks like a lot of concerns. How can we handle them all?</a:t>
            </a:r>
          </a:p>
          <a:p>
            <a:pPr>
              <a:defRPr/>
            </a:pPr>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 </a:t>
            </a:r>
            <a:r>
              <a:rPr lang="en-US" altLang="ko-KR" sz="1800" dirty="0">
                <a:ea typeface="굴림" panose="020B0600000101010101" pitchFamily="50" charset="-127"/>
              </a:rPr>
              <a:t>We need to prioritize our list based on the cost to repair the damage caused by losing the asset</a:t>
            </a:r>
            <a:r>
              <a:rPr lang="en-US" altLang="ko-KR" sz="1800" dirty="0" smtClean="0">
                <a:ea typeface="굴림" panose="020B0600000101010101" pitchFamily="50" charset="-127"/>
              </a:rPr>
              <a:t>.</a:t>
            </a:r>
            <a:endParaRPr lang="ko-KR" altLang="en-US" sz="1800" dirty="0">
              <a:ea typeface="굴림" panose="020B0600000101010101" pitchFamily="50" charset="-127"/>
            </a:endParaRPr>
          </a:p>
          <a:p>
            <a:pPr>
              <a:defRPr/>
            </a:pPr>
            <a:endParaRPr lang="en-US" altLang="ko-KR" sz="1800" dirty="0" smtClean="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112</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1464700563"/>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44475"/>
            <a:ext cx="9144000" cy="560388"/>
          </a:xfrm>
        </p:spPr>
        <p:txBody>
          <a:bodyPr>
            <a:normAutofit/>
          </a:bodyPr>
          <a:lstStyle/>
          <a:p>
            <a:pPr>
              <a:defRPr/>
            </a:pPr>
            <a:endParaRPr lang="ko-KR" altLang="en-US" sz="24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a:solidFill>
                  <a:srgbClr val="FFC000"/>
                </a:solidFill>
                <a:ea typeface="굴림" panose="020B0600000101010101" pitchFamily="50" charset="-127"/>
              </a:rPr>
              <a:t>Lisa</a:t>
            </a:r>
            <a:r>
              <a:rPr lang="en-US" altLang="ko-KR" sz="1800" b="1" dirty="0">
                <a:ea typeface="굴림" panose="020B0600000101010101" pitchFamily="50" charset="-127"/>
              </a:rPr>
              <a:t>:</a:t>
            </a:r>
            <a:r>
              <a:rPr lang="en-US" altLang="ko-KR" sz="1800" dirty="0">
                <a:ea typeface="굴림" panose="020B0600000101010101" pitchFamily="50" charset="-127"/>
              </a:rPr>
              <a:t> How can we do that?</a:t>
            </a:r>
          </a:p>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a:t>
            </a:r>
            <a:r>
              <a:rPr lang="en-US" altLang="ko-KR" sz="1800" dirty="0">
                <a:ea typeface="굴림" panose="020B0600000101010101" pitchFamily="50" charset="-127"/>
              </a:rPr>
              <a:t> We need to get real costs for replacing the lost assets using historic project data. And Lisa, you need to talk to legal and get their take on what our liability might.</a:t>
            </a:r>
            <a:endParaRPr lang="ko-KR" altLang="en-US" sz="1800" dirty="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endParaRPr lang="en-US" altLang="ko-KR" sz="1800" dirty="0" smtClean="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113</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417160477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44475"/>
            <a:ext cx="9144000" cy="560388"/>
          </a:xfrm>
        </p:spPr>
        <p:txBody>
          <a:bodyPr>
            <a:normAutofit/>
          </a:bodyPr>
          <a:lstStyle/>
          <a:p>
            <a:pPr>
              <a:defRPr/>
            </a:pPr>
            <a:r>
              <a:rPr lang="en-US" altLang="ko-KR" sz="2400" i="1" dirty="0" smtClean="0">
                <a:ea typeface="굴림" pitchFamily="50" charset="-127"/>
              </a:rPr>
              <a:t>Building the Security Case (</a:t>
            </a:r>
            <a:r>
              <a:rPr lang="en-US" altLang="ko-KR" sz="2400" i="1" dirty="0" err="1" smtClean="0">
                <a:ea typeface="굴림" pitchFamily="50" charset="-127"/>
              </a:rPr>
              <a:t>pg</a:t>
            </a:r>
            <a:r>
              <a:rPr lang="en-US" altLang="ko-KR" sz="2400" i="1" dirty="0" smtClean="0">
                <a:ea typeface="굴림" pitchFamily="50" charset="-127"/>
              </a:rPr>
              <a:t> 593)</a:t>
            </a:r>
            <a:endParaRPr lang="ko-KR" altLang="en-US" sz="24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a:ea typeface="굴림" panose="020B0600000101010101" pitchFamily="50" charset="-127"/>
              </a:rPr>
              <a:t>The scene: </a:t>
            </a:r>
          </a:p>
          <a:p>
            <a:pPr lvl="1">
              <a:defRPr/>
            </a:pPr>
            <a:r>
              <a:rPr lang="en-US" altLang="ko-KR" sz="1400" dirty="0">
                <a:ea typeface="굴림" panose="020B0600000101010101" pitchFamily="50" charset="-127"/>
              </a:rPr>
              <a:t>Software engineering team workspace.</a:t>
            </a:r>
            <a:endParaRPr lang="ko-KR" altLang="en-US" sz="1400" dirty="0">
              <a:ea typeface="굴림" panose="020B0600000101010101" pitchFamily="50" charset="-127"/>
            </a:endParaRPr>
          </a:p>
          <a:p>
            <a:pPr>
              <a:defRPr/>
            </a:pPr>
            <a:r>
              <a:rPr lang="en-US" altLang="ko-KR" sz="1800" b="1" dirty="0">
                <a:ea typeface="굴림" panose="020B0600000101010101" pitchFamily="50" charset="-127"/>
              </a:rPr>
              <a:t>The players: </a:t>
            </a:r>
          </a:p>
          <a:p>
            <a:pPr lvl="1">
              <a:defRPr/>
            </a:pPr>
            <a:r>
              <a:rPr lang="en-US" altLang="ko-KR" sz="1400" dirty="0">
                <a:solidFill>
                  <a:srgbClr val="FF6699"/>
                </a:solidFill>
                <a:ea typeface="굴림" panose="020B0600000101010101" pitchFamily="50" charset="-127"/>
              </a:rPr>
              <a:t>Jamie </a:t>
            </a:r>
            <a:r>
              <a:rPr lang="en-US" altLang="ko-KR" sz="1400" dirty="0">
                <a:ea typeface="굴림" panose="020B0600000101010101" pitchFamily="50" charset="-127"/>
              </a:rPr>
              <a:t>Lazar, software team member; </a:t>
            </a:r>
          </a:p>
          <a:p>
            <a:pPr lvl="1">
              <a:defRPr/>
            </a:pPr>
            <a:r>
              <a:rPr lang="en-US" altLang="ko-KR" sz="1400" dirty="0">
                <a:solidFill>
                  <a:srgbClr val="FF6699"/>
                </a:solidFill>
                <a:ea typeface="굴림" panose="020B0600000101010101" pitchFamily="50" charset="-127"/>
              </a:rPr>
              <a:t>Vinod</a:t>
            </a:r>
            <a:r>
              <a:rPr lang="en-US" altLang="ko-KR" sz="1400" dirty="0">
                <a:ea typeface="굴림" panose="020B0600000101010101" pitchFamily="50" charset="-127"/>
              </a:rPr>
              <a:t> Raman, software team member; </a:t>
            </a:r>
          </a:p>
          <a:p>
            <a:pPr lvl="1">
              <a:defRPr/>
            </a:pPr>
            <a:r>
              <a:rPr lang="en-US" altLang="ko-KR" sz="1400" dirty="0">
                <a:solidFill>
                  <a:srgbClr val="FF6699"/>
                </a:solidFill>
                <a:ea typeface="굴림" panose="020B0600000101010101" pitchFamily="50" charset="-127"/>
              </a:rPr>
              <a:t>Ed</a:t>
            </a:r>
            <a:r>
              <a:rPr lang="en-US" altLang="ko-KR" sz="1400" dirty="0">
                <a:ea typeface="굴림" panose="020B0600000101010101" pitchFamily="50" charset="-127"/>
              </a:rPr>
              <a:t> Robbins, software team member; </a:t>
            </a:r>
          </a:p>
          <a:p>
            <a:pPr lvl="1">
              <a:defRPr/>
            </a:pPr>
            <a:r>
              <a:rPr lang="en-US" altLang="ko-KR" sz="1400" dirty="0" smtClean="0">
                <a:solidFill>
                  <a:srgbClr val="00B0F0"/>
                </a:solidFill>
                <a:ea typeface="굴림" panose="020B0600000101010101" pitchFamily="50" charset="-127"/>
              </a:rPr>
              <a:t>Bridget </a:t>
            </a:r>
            <a:r>
              <a:rPr lang="en-US" altLang="ko-KR" sz="1400" dirty="0" smtClean="0">
                <a:ea typeface="굴림" panose="020B0600000101010101" pitchFamily="50" charset="-127"/>
              </a:rPr>
              <a:t>Thornton</a:t>
            </a:r>
            <a:br>
              <a:rPr lang="en-US" altLang="ko-KR" sz="1400" dirty="0" smtClean="0">
                <a:ea typeface="굴림" panose="020B0600000101010101" pitchFamily="50" charset="-127"/>
              </a:rPr>
            </a:br>
            <a:r>
              <a:rPr lang="en-US" altLang="ko-KR" sz="1400" dirty="0" smtClean="0">
                <a:ea typeface="굴림" panose="020B0600000101010101" pitchFamily="50" charset="-127"/>
              </a:rPr>
              <a:t>software quality group leader.</a:t>
            </a:r>
            <a:endParaRPr lang="en-US" altLang="ko-KR" sz="1400" dirty="0">
              <a:ea typeface="굴림" panose="020B0600000101010101" pitchFamily="50" charset="-127"/>
            </a:endParaRPr>
          </a:p>
          <a:p>
            <a:pPr>
              <a:defRPr/>
            </a:pPr>
            <a:r>
              <a:rPr lang="en-US" altLang="ko-KR" sz="1800" b="1" dirty="0" smtClean="0">
                <a:ea typeface="굴림" panose="020B0600000101010101" pitchFamily="50" charset="-127"/>
              </a:rPr>
              <a:t>The </a:t>
            </a:r>
            <a:r>
              <a:rPr lang="en-US" altLang="ko-KR" sz="1800" b="1" dirty="0">
                <a:ea typeface="굴림" panose="020B0600000101010101" pitchFamily="50" charset="-127"/>
              </a:rPr>
              <a:t>conversation:</a:t>
            </a:r>
            <a:endParaRPr lang="ko-KR" altLang="en-US" sz="1800" dirty="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a:t>
            </a:r>
            <a:r>
              <a:rPr lang="en-US" altLang="ko-KR" sz="1800" dirty="0" smtClean="0">
                <a:ea typeface="굴림" panose="020B0600000101010101" pitchFamily="50" charset="-127"/>
              </a:rPr>
              <a:t> Thanks for joining us Bridget, we need to build the security case for </a:t>
            </a:r>
            <a:r>
              <a:rPr lang="en-US" altLang="ko-KR" sz="1800" i="1" dirty="0" err="1" smtClean="0">
                <a:ea typeface="굴림" panose="020B0600000101010101" pitchFamily="50" charset="-127"/>
              </a:rPr>
              <a:t>SafeHome</a:t>
            </a:r>
            <a:r>
              <a:rPr lang="en-US" altLang="ko-KR" sz="1800" dirty="0" smtClean="0">
                <a:ea typeface="굴림" panose="020B0600000101010101" pitchFamily="50" charset="-127"/>
              </a:rPr>
              <a:t> project.</a:t>
            </a: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How should we get started?</a:t>
            </a:r>
            <a:endParaRPr lang="ko-KR" altLang="en-US" sz="1800" dirty="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b="1" dirty="0" smtClean="0">
                <a:solidFill>
                  <a:srgbClr val="00B0F0"/>
                </a:solidFill>
                <a:ea typeface="굴림" panose="020B0600000101010101" pitchFamily="50" charset="-127"/>
              </a:rPr>
              <a:t>Bridget</a:t>
            </a:r>
            <a:r>
              <a:rPr lang="en-US" altLang="ko-KR" sz="1800" b="1" dirty="0" smtClean="0">
                <a:ea typeface="굴림" panose="020B0600000101010101" pitchFamily="50" charset="-127"/>
              </a:rPr>
              <a:t>:</a:t>
            </a:r>
            <a:r>
              <a:rPr lang="en-US" altLang="ko-KR" sz="1800" dirty="0" smtClean="0">
                <a:ea typeface="굴림" panose="020B0600000101010101" pitchFamily="50" charset="-127"/>
              </a:rPr>
              <a:t> We might start by picking one security concern and see what evidence we can find to support the case for it.</a:t>
            </a: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a:t>
            </a:r>
            <a:r>
              <a:rPr lang="en-US" altLang="ko-KR" sz="1800" dirty="0" smtClean="0">
                <a:ea typeface="굴림" panose="020B0600000101010101" pitchFamily="50" charset="-127"/>
              </a:rPr>
              <a:t> What kind of evidence?</a:t>
            </a:r>
          </a:p>
          <a:p>
            <a:pPr>
              <a:defRPr/>
            </a:pPr>
            <a:r>
              <a:rPr lang="en-US" altLang="ko-KR" sz="1800" b="1" dirty="0" smtClean="0">
                <a:solidFill>
                  <a:srgbClr val="00B0F0"/>
                </a:solidFill>
                <a:ea typeface="굴림" panose="020B0600000101010101" pitchFamily="50" charset="-127"/>
              </a:rPr>
              <a:t>Bridget</a:t>
            </a:r>
            <a:r>
              <a:rPr lang="en-US" altLang="ko-KR" sz="1800" b="1" dirty="0" smtClean="0">
                <a:ea typeface="굴림" panose="020B0600000101010101" pitchFamily="50" charset="-127"/>
              </a:rPr>
              <a:t>: </a:t>
            </a:r>
            <a:r>
              <a:rPr lang="en-US" altLang="ko-KR" sz="1800" dirty="0" smtClean="0">
                <a:ea typeface="굴림" panose="020B0600000101010101" pitchFamily="50" charset="-127"/>
              </a:rPr>
              <a:t>Let’s pick one of the security concerns first.</a:t>
            </a: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a:t>
            </a:r>
            <a:r>
              <a:rPr lang="en-US" altLang="ko-KR" sz="1800" dirty="0" smtClean="0">
                <a:ea typeface="굴림" panose="020B0600000101010101" pitchFamily="50" charset="-127"/>
              </a:rPr>
              <a:t> Let’s focus on security concerns related to the customer database.</a:t>
            </a:r>
          </a:p>
          <a:p>
            <a:pPr>
              <a:defRPr/>
            </a:pPr>
            <a:r>
              <a:rPr lang="en-US" altLang="ko-KR" sz="1800" b="1" dirty="0" smtClean="0">
                <a:solidFill>
                  <a:srgbClr val="00B0F0"/>
                </a:solidFill>
                <a:ea typeface="굴림" panose="020B0600000101010101" pitchFamily="50" charset="-127"/>
              </a:rPr>
              <a:t>Bridget</a:t>
            </a:r>
            <a:r>
              <a:rPr lang="en-US" altLang="ko-KR" sz="1800" b="1" dirty="0" smtClean="0">
                <a:ea typeface="굴림" panose="020B0600000101010101" pitchFamily="50" charset="-127"/>
              </a:rPr>
              <a:t>: </a:t>
            </a:r>
            <a:r>
              <a:rPr lang="en-US" altLang="ko-KR" sz="1800" dirty="0" smtClean="0">
                <a:ea typeface="굴림" panose="020B0600000101010101" pitchFamily="50" charset="-127"/>
              </a:rPr>
              <a:t>OK, let’s start by listing the security claims made for accessing the database.</a:t>
            </a: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Do you mean the security model elements that refer to the database?</a:t>
            </a: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114</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3775467229"/>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44475"/>
            <a:ext cx="9144000" cy="560388"/>
          </a:xfrm>
        </p:spPr>
        <p:txBody>
          <a:bodyPr>
            <a:normAutofit/>
          </a:bodyPr>
          <a:lstStyle/>
          <a:p>
            <a:pPr>
              <a:defRPr/>
            </a:pPr>
            <a:endParaRPr lang="ko-KR" altLang="en-US" sz="24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a:solidFill>
                  <a:srgbClr val="00B0F0"/>
                </a:solidFill>
                <a:ea typeface="굴림" panose="020B0600000101010101" pitchFamily="50" charset="-127"/>
              </a:rPr>
              <a:t>Bridget</a:t>
            </a:r>
            <a:r>
              <a:rPr lang="en-US" altLang="ko-KR" sz="1800" b="1" dirty="0">
                <a:ea typeface="굴림" panose="020B0600000101010101" pitchFamily="50" charset="-127"/>
              </a:rPr>
              <a:t>: </a:t>
            </a:r>
            <a:r>
              <a:rPr lang="en-US" altLang="ko-KR" sz="1800" dirty="0">
                <a:ea typeface="굴림" panose="020B0600000101010101" pitchFamily="50" charset="-127"/>
              </a:rPr>
              <a:t>Yes. Next, we take a look at the completed inspection checklists and the summaries of the formal technical reviews that have been happening as each project milestone is completed.</a:t>
            </a:r>
          </a:p>
          <a:p>
            <a:pPr>
              <a:defRPr/>
            </a:pPr>
            <a:r>
              <a:rPr lang="en-US" altLang="ko-KR" sz="1800" b="1" dirty="0">
                <a:solidFill>
                  <a:srgbClr val="FF6699"/>
                </a:solidFill>
                <a:ea typeface="굴림" panose="020B0600000101010101" pitchFamily="50" charset="-127"/>
              </a:rPr>
              <a:t>Ed</a:t>
            </a:r>
            <a:r>
              <a:rPr lang="en-US" altLang="ko-KR" sz="1800" b="1" dirty="0">
                <a:ea typeface="굴림" panose="020B0600000101010101" pitchFamily="50" charset="-127"/>
              </a:rPr>
              <a:t>:</a:t>
            </a:r>
            <a:r>
              <a:rPr lang="en-US" altLang="ko-KR" sz="1800" dirty="0">
                <a:ea typeface="굴림" panose="020B0600000101010101" pitchFamily="50" charset="-127"/>
              </a:rPr>
              <a:t> What about the process audits and change request documents produced by your group?</a:t>
            </a:r>
          </a:p>
          <a:p>
            <a:pPr>
              <a:defRPr/>
            </a:pPr>
            <a:r>
              <a:rPr lang="en-US" altLang="ko-KR" sz="1800" b="1" dirty="0">
                <a:solidFill>
                  <a:srgbClr val="00B0F0"/>
                </a:solidFill>
                <a:ea typeface="굴림" panose="020B0600000101010101" pitchFamily="50" charset="-127"/>
              </a:rPr>
              <a:t>Bridget</a:t>
            </a:r>
            <a:r>
              <a:rPr lang="en-US" altLang="ko-KR" sz="1800" b="1" dirty="0">
                <a:ea typeface="굴림" panose="020B0600000101010101" pitchFamily="50" charset="-127"/>
              </a:rPr>
              <a:t>:</a:t>
            </a:r>
            <a:r>
              <a:rPr lang="en-US" altLang="ko-KR" sz="1800" dirty="0">
                <a:ea typeface="굴림" panose="020B0600000101010101" pitchFamily="50" charset="-127"/>
              </a:rPr>
              <a:t> Those are important to include as well.</a:t>
            </a:r>
          </a:p>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a:t>
            </a:r>
            <a:r>
              <a:rPr lang="en-US" altLang="ko-KR" sz="1800" dirty="0">
                <a:ea typeface="굴림" panose="020B0600000101010101" pitchFamily="50" charset="-127"/>
              </a:rPr>
              <a:t> We used an ITG to create and run most of the system test cases</a:t>
            </a:r>
            <a:r>
              <a:rPr lang="en-US" altLang="ko-KR" sz="1800" dirty="0" smtClean="0">
                <a:ea typeface="굴림" panose="020B0600000101010101" pitchFamily="50" charset="-127"/>
              </a:rPr>
              <a:t>.</a:t>
            </a:r>
            <a:endParaRPr lang="en-US" altLang="ko-KR" sz="1800" dirty="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b="1" dirty="0">
                <a:solidFill>
                  <a:srgbClr val="00B0F0"/>
                </a:solidFill>
                <a:ea typeface="굴림" panose="020B0600000101010101" pitchFamily="50" charset="-127"/>
              </a:rPr>
              <a:t>Bridget</a:t>
            </a:r>
            <a:r>
              <a:rPr lang="en-US" altLang="ko-KR" sz="1800" b="1" dirty="0">
                <a:ea typeface="굴림" panose="020B0600000101010101" pitchFamily="50" charset="-127"/>
              </a:rPr>
              <a:t>:</a:t>
            </a:r>
            <a:r>
              <a:rPr lang="en-US" altLang="ko-KR" sz="1800" dirty="0">
                <a:ea typeface="굴림" panose="020B0600000101010101" pitchFamily="50" charset="-127"/>
              </a:rPr>
              <a:t> A summary of the behavior of the security test cases comparing expected and actual output is a very important part of the security case.</a:t>
            </a:r>
          </a:p>
          <a:p>
            <a:pPr>
              <a:defRPr/>
            </a:pPr>
            <a:r>
              <a:rPr lang="en-US" altLang="ko-KR" sz="1800" b="1" dirty="0">
                <a:solidFill>
                  <a:srgbClr val="FF6699"/>
                </a:solidFill>
                <a:ea typeface="굴림" panose="020B0600000101010101" pitchFamily="50" charset="-127"/>
              </a:rPr>
              <a:t>Jamie</a:t>
            </a:r>
            <a:r>
              <a:rPr lang="en-US" altLang="ko-KR" sz="1800" b="1" dirty="0">
                <a:ea typeface="굴림" panose="020B0600000101010101" pitchFamily="50" charset="-127"/>
              </a:rPr>
              <a:t>: </a:t>
            </a:r>
            <a:r>
              <a:rPr lang="en-US" altLang="ko-KR" sz="1800" dirty="0">
                <a:ea typeface="굴림" panose="020B0600000101010101" pitchFamily="50" charset="-127"/>
              </a:rPr>
              <a:t>That seems like a lot of information to get a handle on.</a:t>
            </a:r>
          </a:p>
          <a:p>
            <a:pPr>
              <a:defRPr/>
            </a:pPr>
            <a:r>
              <a:rPr lang="en-US" altLang="ko-KR" sz="1800" b="1" dirty="0">
                <a:solidFill>
                  <a:srgbClr val="00B0F0"/>
                </a:solidFill>
                <a:ea typeface="굴림" panose="020B0600000101010101" pitchFamily="50" charset="-127"/>
              </a:rPr>
              <a:t>Bridget</a:t>
            </a:r>
            <a:r>
              <a:rPr lang="en-US" altLang="ko-KR" sz="1800" b="1" dirty="0">
                <a:ea typeface="굴림" panose="020B0600000101010101" pitchFamily="50" charset="-127"/>
              </a:rPr>
              <a:t>:</a:t>
            </a:r>
            <a:r>
              <a:rPr lang="en-US" altLang="ko-KR" sz="1800" dirty="0">
                <a:ea typeface="굴림" panose="020B0600000101010101" pitchFamily="50" charset="-127"/>
              </a:rPr>
              <a:t> It is. That’s why the next step is to take each claim made for database security and summarize the evidence supporting or refuting the claim of adequate asset protection.</a:t>
            </a:r>
          </a:p>
          <a:p>
            <a:pPr>
              <a:defRPr/>
            </a:pPr>
            <a:r>
              <a:rPr lang="en-US" altLang="ko-KR" sz="1800" b="1" dirty="0">
                <a:solidFill>
                  <a:srgbClr val="FF6699"/>
                </a:solidFill>
                <a:ea typeface="굴림" panose="020B0600000101010101" pitchFamily="50" charset="-127"/>
              </a:rPr>
              <a:t>Ed</a:t>
            </a:r>
            <a:r>
              <a:rPr lang="en-US" altLang="ko-KR" sz="1800" b="1" dirty="0">
                <a:ea typeface="굴림" panose="020B0600000101010101" pitchFamily="50" charset="-127"/>
              </a:rPr>
              <a:t>:</a:t>
            </a:r>
            <a:r>
              <a:rPr lang="en-US" altLang="ko-KR" sz="1800" dirty="0">
                <a:ea typeface="굴림" panose="020B0600000101010101" pitchFamily="50" charset="-127"/>
              </a:rPr>
              <a:t> Can you help us review our security case when it’s assembled?</a:t>
            </a:r>
          </a:p>
          <a:p>
            <a:pPr>
              <a:defRPr/>
            </a:pPr>
            <a:endParaRPr lang="en-US" altLang="ko-KR" sz="1800" dirty="0" smtClean="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115</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123106703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44475"/>
            <a:ext cx="9144000" cy="560388"/>
          </a:xfrm>
        </p:spPr>
        <p:txBody>
          <a:bodyPr>
            <a:normAutofit/>
          </a:bodyPr>
          <a:lstStyle/>
          <a:p>
            <a:pPr>
              <a:defRPr/>
            </a:pPr>
            <a:endParaRPr lang="ko-KR" altLang="en-US" sz="24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a:solidFill>
                  <a:srgbClr val="00B0F0"/>
                </a:solidFill>
                <a:ea typeface="굴림" panose="020B0600000101010101" pitchFamily="50" charset="-127"/>
              </a:rPr>
              <a:t>Bridget</a:t>
            </a:r>
            <a:r>
              <a:rPr lang="en-US" altLang="ko-KR" sz="1800" b="1" dirty="0">
                <a:ea typeface="굴림" panose="020B0600000101010101" pitchFamily="50" charset="-127"/>
              </a:rPr>
              <a:t>:</a:t>
            </a:r>
            <a:r>
              <a:rPr lang="en-US" altLang="ko-KR" sz="1800" dirty="0">
                <a:ea typeface="굴림" panose="020B0600000101010101" pitchFamily="50" charset="-127"/>
              </a:rPr>
              <a:t> Of course. My group needs to have an ongoing dialog with your team as this project moves forward, both pre- and post-launch.</a:t>
            </a:r>
            <a:endParaRPr lang="ko-KR" altLang="en-US" sz="1800" dirty="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endParaRPr lang="en-US" altLang="ko-KR" sz="1800" dirty="0" smtClean="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116</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1214103597"/>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44475"/>
            <a:ext cx="9144000" cy="560388"/>
          </a:xfrm>
        </p:spPr>
        <p:txBody>
          <a:bodyPr>
            <a:normAutofit/>
          </a:bodyPr>
          <a:lstStyle/>
          <a:p>
            <a:pPr>
              <a:defRPr/>
            </a:pPr>
            <a:r>
              <a:rPr lang="en-US" altLang="ko-KR" sz="2400" i="1" dirty="0">
                <a:ea typeface="굴림" pitchFamily="50" charset="-127"/>
              </a:rPr>
              <a:t>Security </a:t>
            </a:r>
            <a:r>
              <a:rPr lang="en-US" altLang="ko-KR" sz="2400" i="1" dirty="0" smtClean="0">
                <a:ea typeface="굴림" pitchFamily="50" charset="-127"/>
              </a:rPr>
              <a:t>Steps (</a:t>
            </a:r>
            <a:r>
              <a:rPr lang="en-US" altLang="ko-KR" sz="2400" i="1" dirty="0" err="1">
                <a:ea typeface="굴림" pitchFamily="50" charset="-127"/>
              </a:rPr>
              <a:t>pg</a:t>
            </a:r>
            <a:r>
              <a:rPr lang="en-US" altLang="ko-KR" sz="2400" i="1" dirty="0">
                <a:ea typeface="굴림" pitchFamily="50" charset="-127"/>
              </a:rPr>
              <a:t> </a:t>
            </a:r>
            <a:r>
              <a:rPr lang="en-US" altLang="ko-KR" sz="2400" i="1" dirty="0" smtClean="0">
                <a:ea typeface="굴림" pitchFamily="50" charset="-127"/>
              </a:rPr>
              <a:t>595)</a:t>
            </a:r>
            <a:endParaRPr lang="ko-KR" altLang="en-US" sz="24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a:ea typeface="굴림" panose="020B0600000101010101" pitchFamily="50" charset="-127"/>
              </a:rPr>
              <a:t>The scene: </a:t>
            </a:r>
          </a:p>
          <a:p>
            <a:pPr lvl="1">
              <a:defRPr/>
            </a:pPr>
            <a:r>
              <a:rPr lang="en-US" altLang="ko-KR" sz="1400" dirty="0">
                <a:ea typeface="굴림" panose="020B0600000101010101" pitchFamily="50" charset="-127"/>
              </a:rPr>
              <a:t>Software engineering team workspace.</a:t>
            </a:r>
            <a:endParaRPr lang="ko-KR" altLang="en-US" sz="1400" dirty="0">
              <a:ea typeface="굴림" panose="020B0600000101010101" pitchFamily="50" charset="-127"/>
            </a:endParaRPr>
          </a:p>
          <a:p>
            <a:pPr>
              <a:defRPr/>
            </a:pPr>
            <a:r>
              <a:rPr lang="en-US" altLang="ko-KR" sz="1800" b="1" dirty="0">
                <a:ea typeface="굴림" panose="020B0600000101010101" pitchFamily="50" charset="-127"/>
              </a:rPr>
              <a:t>The players: </a:t>
            </a:r>
          </a:p>
          <a:p>
            <a:pPr lvl="1">
              <a:defRPr/>
            </a:pPr>
            <a:r>
              <a:rPr lang="en-US" altLang="ko-KR" sz="1400" dirty="0">
                <a:solidFill>
                  <a:srgbClr val="FF6699"/>
                </a:solidFill>
                <a:ea typeface="굴림" panose="020B0600000101010101" pitchFamily="50" charset="-127"/>
              </a:rPr>
              <a:t>Jamie</a:t>
            </a:r>
            <a:r>
              <a:rPr lang="en-US" altLang="ko-KR" sz="1400" dirty="0">
                <a:ea typeface="굴림" panose="020B0600000101010101" pitchFamily="50" charset="-127"/>
              </a:rPr>
              <a:t> Lazar, software team member; </a:t>
            </a:r>
          </a:p>
          <a:p>
            <a:pPr lvl="1">
              <a:defRPr/>
            </a:pPr>
            <a:r>
              <a:rPr lang="en-US" altLang="ko-KR" sz="1400" dirty="0">
                <a:solidFill>
                  <a:srgbClr val="FF6699"/>
                </a:solidFill>
                <a:ea typeface="굴림" panose="020B0600000101010101" pitchFamily="50" charset="-127"/>
              </a:rPr>
              <a:t>Vinod </a:t>
            </a:r>
            <a:r>
              <a:rPr lang="en-US" altLang="ko-KR" sz="1400" dirty="0">
                <a:ea typeface="굴림" panose="020B0600000101010101" pitchFamily="50" charset="-127"/>
              </a:rPr>
              <a:t>Raman, software team member; </a:t>
            </a:r>
          </a:p>
          <a:p>
            <a:pPr lvl="1">
              <a:defRPr/>
            </a:pPr>
            <a:r>
              <a:rPr lang="en-US" altLang="ko-KR" sz="1400" dirty="0" smtClean="0">
                <a:solidFill>
                  <a:srgbClr val="00B0F0"/>
                </a:solidFill>
                <a:ea typeface="굴림" panose="020B0600000101010101" pitchFamily="50" charset="-127"/>
              </a:rPr>
              <a:t>Bridget </a:t>
            </a:r>
            <a:r>
              <a:rPr lang="en-US" altLang="ko-KR" sz="1400" dirty="0">
                <a:ea typeface="굴림" panose="020B0600000101010101" pitchFamily="50" charset="-127"/>
              </a:rPr>
              <a:t>Thornton</a:t>
            </a:r>
            <a:br>
              <a:rPr lang="en-US" altLang="ko-KR" sz="1400" dirty="0">
                <a:ea typeface="굴림" panose="020B0600000101010101" pitchFamily="50" charset="-127"/>
              </a:rPr>
            </a:br>
            <a:r>
              <a:rPr lang="en-US" altLang="ko-KR" sz="1400" dirty="0">
                <a:ea typeface="굴림" panose="020B0600000101010101" pitchFamily="50" charset="-127"/>
              </a:rPr>
              <a:t>software quality group leader.</a:t>
            </a:r>
          </a:p>
          <a:p>
            <a:pPr>
              <a:defRPr/>
            </a:pPr>
            <a:r>
              <a:rPr lang="en-US" altLang="ko-KR" sz="1800" b="1" dirty="0">
                <a:ea typeface="굴림" panose="020B0600000101010101" pitchFamily="50" charset="-127"/>
              </a:rPr>
              <a:t>The conversation:</a:t>
            </a:r>
            <a:endParaRPr lang="ko-KR" altLang="en-US" sz="1800" dirty="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a:t>
            </a:r>
            <a:r>
              <a:rPr lang="en-US" altLang="ko-KR" sz="1800" dirty="0" smtClean="0">
                <a:ea typeface="굴림" panose="020B0600000101010101" pitchFamily="50" charset="-127"/>
              </a:rPr>
              <a:t> Hi Bridget. Doug wants us to work on security risk analysis.</a:t>
            </a:r>
          </a:p>
          <a:p>
            <a:pPr>
              <a:defRPr/>
            </a:pPr>
            <a:r>
              <a:rPr lang="en-US" altLang="ko-KR" sz="1800" b="1" dirty="0" smtClean="0">
                <a:solidFill>
                  <a:srgbClr val="00B0F0"/>
                </a:solidFill>
                <a:ea typeface="굴림" panose="020B0600000101010101" pitchFamily="50" charset="-127"/>
              </a:rPr>
              <a:t>Bridget</a:t>
            </a:r>
            <a:r>
              <a:rPr lang="en-US" altLang="ko-KR" sz="1800" b="1" dirty="0" smtClean="0">
                <a:ea typeface="굴림" panose="020B0600000101010101" pitchFamily="50" charset="-127"/>
              </a:rPr>
              <a:t>: </a:t>
            </a:r>
            <a:r>
              <a:rPr lang="en-US" altLang="ko-KR" sz="1800" dirty="0" smtClean="0">
                <a:ea typeface="굴림" panose="020B0600000101010101" pitchFamily="50" charset="-127"/>
              </a:rPr>
              <a:t>Is this to help set the security priorities for development?</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think so.</a:t>
            </a: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a:t>
            </a:r>
            <a:r>
              <a:rPr lang="en-US" altLang="ko-KR" sz="1800" dirty="0" smtClean="0">
                <a:ea typeface="굴림" panose="020B0600000101010101" pitchFamily="50" charset="-127"/>
              </a:rPr>
              <a:t> Can we look at database security concerns?</a:t>
            </a:r>
          </a:p>
          <a:p>
            <a:pPr>
              <a:defRPr/>
            </a:pPr>
            <a:r>
              <a:rPr lang="en-US" altLang="ko-KR" sz="1800" b="1" dirty="0" smtClean="0">
                <a:solidFill>
                  <a:srgbClr val="00B0F0"/>
                </a:solidFill>
                <a:ea typeface="굴림" panose="020B0600000101010101" pitchFamily="50" charset="-127"/>
              </a:rPr>
              <a:t>Bridget</a:t>
            </a:r>
            <a:r>
              <a:rPr lang="en-US" altLang="ko-KR" sz="1800" b="1" dirty="0" smtClean="0">
                <a:ea typeface="굴림" panose="020B0600000101010101" pitchFamily="50" charset="-127"/>
              </a:rPr>
              <a:t>:</a:t>
            </a:r>
            <a:r>
              <a:rPr lang="en-US" altLang="ko-KR" sz="1800" dirty="0" smtClean="0">
                <a:ea typeface="굴림" panose="020B0600000101010101" pitchFamily="50" charset="-127"/>
              </a:rPr>
              <a:t> Sure. We know what the costs are to back up and repair the data records using historical data. We may not know the liability damages that might be awarded if customer data is stolen, but we have industry data on those costs.</a:t>
            </a: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Is that all we need?</a:t>
            </a:r>
          </a:p>
          <a:p>
            <a:pPr>
              <a:defRPr/>
            </a:pPr>
            <a:r>
              <a:rPr lang="en-US" altLang="ko-KR" sz="1800" b="1" dirty="0" smtClean="0">
                <a:solidFill>
                  <a:srgbClr val="00B0F0"/>
                </a:solidFill>
                <a:ea typeface="굴림" panose="020B0600000101010101" pitchFamily="50" charset="-127"/>
              </a:rPr>
              <a:t>Bridget</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Well, you already have the system architectural diagrams. It’s easier to verify that all data exchanged among the components have been validated. We’ll also need to</a:t>
            </a:r>
            <a:endParaRPr lang="ko-KR" altLang="en-US" sz="1800" dirty="0" smtClean="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117</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6187416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sz="half" idx="1"/>
          </p:nvPr>
        </p:nvSpPr>
        <p:spPr>
          <a:xfrm>
            <a:off x="457200" y="795338"/>
            <a:ext cx="4038600" cy="4625975"/>
          </a:xfrm>
        </p:spPr>
        <p:txBody>
          <a:bodyPr/>
          <a:lstStyle/>
          <a:p>
            <a:pPr>
              <a:buClr>
                <a:schemeClr val="tx1"/>
              </a:buClr>
              <a:defRPr/>
            </a:pPr>
            <a:r>
              <a:rPr lang="en-US" altLang="ko-KR" sz="1800" dirty="0">
                <a:ea typeface="굴림" panose="020B0600000101010101" pitchFamily="50" charset="-127"/>
              </a:rPr>
              <a:t>determine the threats to each asset.</a:t>
            </a:r>
          </a:p>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a:t>
            </a:r>
            <a:r>
              <a:rPr lang="en-US" altLang="ko-KR" sz="1800" dirty="0">
                <a:ea typeface="굴림" panose="020B0600000101010101" pitchFamily="50" charset="-127"/>
              </a:rPr>
              <a:t> How do we do that?</a:t>
            </a:r>
          </a:p>
          <a:p>
            <a:pPr>
              <a:defRPr/>
            </a:pPr>
            <a:r>
              <a:rPr lang="en-US" altLang="ko-KR" sz="1800" b="1" dirty="0">
                <a:solidFill>
                  <a:srgbClr val="00B0F0"/>
                </a:solidFill>
                <a:ea typeface="굴림" panose="020B0600000101010101" pitchFamily="50" charset="-127"/>
              </a:rPr>
              <a:t>Bridget</a:t>
            </a:r>
            <a:r>
              <a:rPr lang="en-US" altLang="ko-KR" sz="1800" b="1" dirty="0">
                <a:ea typeface="굴림" panose="020B0600000101010101" pitchFamily="50" charset="-127"/>
              </a:rPr>
              <a:t>:</a:t>
            </a:r>
            <a:r>
              <a:rPr lang="en-US" altLang="ko-KR" sz="1800" dirty="0">
                <a:ea typeface="굴림" panose="020B0600000101010101" pitchFamily="50" charset="-127"/>
              </a:rPr>
              <a:t> We might create an attack tree. We would start by setting an attack goal at the root. For example, an attacker’s goal might be to steal customer information.</a:t>
            </a:r>
          </a:p>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 </a:t>
            </a:r>
            <a:r>
              <a:rPr lang="en-US" altLang="ko-KR" sz="1800" dirty="0">
                <a:ea typeface="굴림" panose="020B0600000101010101" pitchFamily="50" charset="-127"/>
              </a:rPr>
              <a:t>And . . .</a:t>
            </a:r>
          </a:p>
          <a:p>
            <a:pPr>
              <a:defRPr/>
            </a:pPr>
            <a:r>
              <a:rPr lang="en-US" altLang="ko-KR" sz="1800" b="1" dirty="0">
                <a:solidFill>
                  <a:srgbClr val="00B0F0"/>
                </a:solidFill>
                <a:ea typeface="굴림" panose="020B0600000101010101" pitchFamily="50" charset="-127"/>
              </a:rPr>
              <a:t>Bridget</a:t>
            </a:r>
            <a:r>
              <a:rPr lang="en-US" altLang="ko-KR" sz="1800" b="1" dirty="0">
                <a:ea typeface="굴림" panose="020B0600000101010101" pitchFamily="50" charset="-127"/>
              </a:rPr>
              <a:t>:</a:t>
            </a:r>
            <a:r>
              <a:rPr lang="en-US" altLang="ko-KR" sz="1800" dirty="0">
                <a:ea typeface="굴림" panose="020B0600000101010101" pitchFamily="50" charset="-127"/>
              </a:rPr>
              <a:t> You then look at your database attack pattern catalog to see which apply and list each as </a:t>
            </a:r>
            <a:r>
              <a:rPr lang="en-US" altLang="ko-KR" sz="1800" dirty="0" err="1">
                <a:ea typeface="굴림" panose="020B0600000101010101" pitchFamily="50" charset="-127"/>
              </a:rPr>
              <a:t>subgoals</a:t>
            </a:r>
            <a:r>
              <a:rPr lang="en-US" altLang="ko-KR" sz="1800" dirty="0">
                <a:ea typeface="굴림" panose="020B0600000101010101" pitchFamily="50" charset="-127"/>
              </a:rPr>
              <a:t> in the tree.</a:t>
            </a:r>
          </a:p>
          <a:p>
            <a:pPr>
              <a:defRPr/>
            </a:pPr>
            <a:r>
              <a:rPr lang="en-US" altLang="ko-KR" sz="1800" b="1" dirty="0">
                <a:solidFill>
                  <a:srgbClr val="FF6699"/>
                </a:solidFill>
                <a:ea typeface="굴림" panose="020B0600000101010101" pitchFamily="50" charset="-127"/>
              </a:rPr>
              <a:t>Jamie</a:t>
            </a:r>
            <a:r>
              <a:rPr lang="en-US" altLang="ko-KR" sz="1800" b="1" dirty="0">
                <a:ea typeface="굴림" panose="020B0600000101010101" pitchFamily="50" charset="-127"/>
              </a:rPr>
              <a:t>:</a:t>
            </a:r>
            <a:r>
              <a:rPr lang="en-US" altLang="ko-KR" sz="1800" dirty="0">
                <a:ea typeface="굴림" panose="020B0600000101010101" pitchFamily="50" charset="-127"/>
              </a:rPr>
              <a:t> Then what</a:t>
            </a:r>
            <a:r>
              <a:rPr lang="en-US" altLang="ko-KR" sz="1800" dirty="0" smtClean="0">
                <a:ea typeface="굴림" panose="020B0600000101010101" pitchFamily="50" charset="-127"/>
              </a:rPr>
              <a:t>?</a:t>
            </a:r>
          </a:p>
          <a:p>
            <a:pPr>
              <a:defRPr/>
            </a:pPr>
            <a:r>
              <a:rPr lang="en-US" altLang="ko-KR" sz="1800" b="1" dirty="0">
                <a:solidFill>
                  <a:srgbClr val="00B0F0"/>
                </a:solidFill>
                <a:ea typeface="굴림" panose="020B0600000101010101" pitchFamily="50" charset="-127"/>
              </a:rPr>
              <a:t>Bridget</a:t>
            </a:r>
            <a:r>
              <a:rPr lang="en-US" altLang="ko-KR" sz="1800" b="1" dirty="0">
                <a:ea typeface="굴림" panose="020B0600000101010101" pitchFamily="50" charset="-127"/>
              </a:rPr>
              <a:t>:</a:t>
            </a:r>
            <a:r>
              <a:rPr lang="en-US" altLang="ko-KR" sz="1800" dirty="0">
                <a:ea typeface="굴림" panose="020B0600000101010101" pitchFamily="50" charset="-127"/>
              </a:rPr>
              <a:t> You need to refine the threats and create </a:t>
            </a:r>
            <a:r>
              <a:rPr lang="en-US" altLang="ko-KR" sz="1800" dirty="0" smtClean="0">
                <a:ea typeface="굴림" panose="020B0600000101010101" pitchFamily="50" charset="-127"/>
              </a:rPr>
              <a:t>risk</a:t>
            </a:r>
            <a:endParaRPr lang="en-US" altLang="ko-KR" sz="1800" dirty="0">
              <a:ea typeface="굴림" panose="020B0600000101010101" pitchFamily="50" charset="-127"/>
            </a:endParaRPr>
          </a:p>
        </p:txBody>
      </p:sp>
      <p:sp>
        <p:nvSpPr>
          <p:cNvPr id="4" name="내용 개체 틀 3"/>
          <p:cNvSpPr>
            <a:spLocks noGrp="1"/>
          </p:cNvSpPr>
          <p:nvPr>
            <p:ph sz="half" idx="2"/>
          </p:nvPr>
        </p:nvSpPr>
        <p:spPr>
          <a:xfrm>
            <a:off x="4648200" y="493586"/>
            <a:ext cx="4038600" cy="4625975"/>
          </a:xfrm>
        </p:spPr>
        <p:txBody>
          <a:bodyPr/>
          <a:lstStyle/>
          <a:p>
            <a:pPr>
              <a:buClr>
                <a:schemeClr val="tx1"/>
              </a:buClr>
              <a:defRPr/>
            </a:pPr>
            <a:r>
              <a:rPr lang="en-US" altLang="ko-KR" sz="1800" dirty="0" smtClean="0">
                <a:ea typeface="굴림" panose="020B0600000101010101" pitchFamily="50" charset="-127"/>
              </a:rPr>
              <a:t>information sheets </a:t>
            </a:r>
            <a:r>
              <a:rPr lang="en-US" altLang="ko-KR" sz="1800" dirty="0">
                <a:ea typeface="굴림" panose="020B0600000101010101" pitchFamily="50" charset="-127"/>
              </a:rPr>
              <a:t>for </a:t>
            </a:r>
            <a:r>
              <a:rPr lang="en-US" altLang="ko-KR" sz="1800" dirty="0" smtClean="0">
                <a:ea typeface="굴림" panose="020B0600000101010101" pitchFamily="50" charset="-127"/>
              </a:rPr>
              <a:t>each</a:t>
            </a:r>
            <a:r>
              <a:rPr lang="en-US" altLang="ko-KR" sz="1800" dirty="0">
                <a:ea typeface="굴림" panose="020B0600000101010101" pitchFamily="50" charset="-127"/>
              </a:rPr>
              <a:t>, describing impact of the threat and any monitoring or mitigation steps that should be in place to address it.</a:t>
            </a:r>
          </a:p>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a:t>
            </a:r>
            <a:r>
              <a:rPr lang="en-US" altLang="ko-KR" sz="1800" dirty="0">
                <a:ea typeface="굴림" panose="020B0600000101010101" pitchFamily="50" charset="-127"/>
              </a:rPr>
              <a:t> How does this help set development priorities?</a:t>
            </a:r>
          </a:p>
          <a:p>
            <a:pPr>
              <a:defRPr/>
            </a:pPr>
            <a:r>
              <a:rPr lang="en-US" altLang="ko-KR" sz="1800" b="1" dirty="0">
                <a:solidFill>
                  <a:srgbClr val="00B0F0"/>
                </a:solidFill>
                <a:ea typeface="굴림" panose="020B0600000101010101" pitchFamily="50" charset="-127"/>
              </a:rPr>
              <a:t>Bridget</a:t>
            </a:r>
            <a:r>
              <a:rPr lang="en-US" altLang="ko-KR" sz="1800" b="1" dirty="0">
                <a:ea typeface="굴림" panose="020B0600000101010101" pitchFamily="50" charset="-127"/>
              </a:rPr>
              <a:t>:</a:t>
            </a:r>
            <a:r>
              <a:rPr lang="en-US" altLang="ko-KR" sz="1800" dirty="0">
                <a:ea typeface="굴림" panose="020B0600000101010101" pitchFamily="50" charset="-127"/>
              </a:rPr>
              <a:t> You determine the cost of each threat by computing the annual loss expectancy (ALE) for each threat using historical data. We can help you with that part of the process.</a:t>
            </a:r>
          </a:p>
          <a:p>
            <a:pPr>
              <a:defRPr/>
            </a:pPr>
            <a:r>
              <a:rPr lang="en-US" altLang="ko-KR" sz="1800" b="1" dirty="0">
                <a:solidFill>
                  <a:srgbClr val="FF6699"/>
                </a:solidFill>
                <a:ea typeface="굴림" panose="020B0600000101010101" pitchFamily="50" charset="-127"/>
              </a:rPr>
              <a:t>Jamie</a:t>
            </a:r>
            <a:r>
              <a:rPr lang="en-US" altLang="ko-KR" sz="1800" b="1" dirty="0">
                <a:ea typeface="굴림" panose="020B0600000101010101" pitchFamily="50" charset="-127"/>
              </a:rPr>
              <a:t>:</a:t>
            </a:r>
            <a:r>
              <a:rPr lang="en-US" altLang="ko-KR" sz="1800" dirty="0">
                <a:ea typeface="굴림" panose="020B0600000101010101" pitchFamily="50" charset="-127"/>
              </a:rPr>
              <a:t> Thanks Bridget. We’ll be back to get your input on that ALE computation once we have the threats identified and refined.</a:t>
            </a:r>
            <a:endParaRPr lang="ko-KR" altLang="en-US" sz="1800" dirty="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118</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299290240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44475"/>
            <a:ext cx="9144000" cy="560388"/>
          </a:xfrm>
        </p:spPr>
        <p:txBody>
          <a:bodyPr>
            <a:normAutofit/>
          </a:bodyPr>
          <a:lstStyle/>
          <a:p>
            <a:pPr>
              <a:defRPr/>
            </a:pPr>
            <a:r>
              <a:rPr lang="en-US" altLang="ko-KR" sz="2400" i="1" dirty="0">
                <a:ea typeface="굴림" pitchFamily="50" charset="-127"/>
              </a:rPr>
              <a:t>Security </a:t>
            </a:r>
            <a:r>
              <a:rPr lang="en-US" altLang="ko-KR" sz="2400" i="1" dirty="0" smtClean="0">
                <a:ea typeface="굴림" pitchFamily="50" charset="-127"/>
              </a:rPr>
              <a:t>Test Case Creation (</a:t>
            </a:r>
            <a:r>
              <a:rPr lang="en-US" altLang="ko-KR" sz="2400" i="1" dirty="0" err="1">
                <a:ea typeface="굴림" pitchFamily="50" charset="-127"/>
              </a:rPr>
              <a:t>pg</a:t>
            </a:r>
            <a:r>
              <a:rPr lang="en-US" altLang="ko-KR" sz="2400" i="1" dirty="0">
                <a:ea typeface="굴림" pitchFamily="50" charset="-127"/>
              </a:rPr>
              <a:t> </a:t>
            </a:r>
            <a:r>
              <a:rPr lang="en-US" altLang="ko-KR" sz="2400" i="1" dirty="0" smtClean="0">
                <a:ea typeface="굴림" pitchFamily="50" charset="-127"/>
              </a:rPr>
              <a:t>597-598)</a:t>
            </a:r>
            <a:endParaRPr lang="ko-KR" altLang="en-US" sz="24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a:ea typeface="굴림" panose="020B0600000101010101" pitchFamily="50" charset="-127"/>
              </a:rPr>
              <a:t>The scene: </a:t>
            </a:r>
          </a:p>
          <a:p>
            <a:pPr lvl="1">
              <a:defRPr/>
            </a:pPr>
            <a:r>
              <a:rPr lang="en-US" altLang="ko-KR" sz="1400" dirty="0" smtClean="0">
                <a:ea typeface="굴림" panose="020B0600000101010101" pitchFamily="50" charset="-127"/>
              </a:rPr>
              <a:t>Vinod’s cubical.</a:t>
            </a:r>
            <a:endParaRPr lang="ko-KR" altLang="en-US" sz="1400" dirty="0">
              <a:ea typeface="굴림" panose="020B0600000101010101" pitchFamily="50" charset="-127"/>
            </a:endParaRPr>
          </a:p>
          <a:p>
            <a:pPr>
              <a:defRPr/>
            </a:pPr>
            <a:r>
              <a:rPr lang="en-US" altLang="ko-KR" sz="1800" b="1" dirty="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a:t>
            </a:r>
            <a:r>
              <a:rPr lang="en-US" altLang="ko-KR" sz="1400" dirty="0">
                <a:ea typeface="굴림" panose="020B0600000101010101" pitchFamily="50" charset="-127"/>
              </a:rPr>
              <a:t>Raman, software team member; </a:t>
            </a:r>
          </a:p>
          <a:p>
            <a:pPr lvl="1">
              <a:defRPr/>
            </a:pPr>
            <a:r>
              <a:rPr lang="en-US" altLang="ko-KR" sz="1400" dirty="0">
                <a:solidFill>
                  <a:srgbClr val="FF6699"/>
                </a:solidFill>
                <a:ea typeface="굴림" panose="020B0600000101010101" pitchFamily="50" charset="-127"/>
              </a:rPr>
              <a:t>Ed </a:t>
            </a:r>
            <a:r>
              <a:rPr lang="en-US" altLang="ko-KR" sz="1400" dirty="0">
                <a:ea typeface="굴림" panose="020B0600000101010101" pitchFamily="50" charset="-127"/>
              </a:rPr>
              <a:t>Robbins, software team </a:t>
            </a:r>
            <a:r>
              <a:rPr lang="en-US" altLang="ko-KR" sz="1400" dirty="0" smtClean="0">
                <a:ea typeface="굴림" panose="020B0600000101010101" pitchFamily="50" charset="-127"/>
              </a:rPr>
              <a:t>member</a:t>
            </a:r>
            <a:r>
              <a:rPr lang="en-US" altLang="ko-KR" sz="1400" dirty="0">
                <a:ea typeface="굴림" panose="020B0600000101010101" pitchFamily="50" charset="-127"/>
              </a:rPr>
              <a:t>.</a:t>
            </a:r>
          </a:p>
          <a:p>
            <a:pPr>
              <a:defRPr/>
            </a:pPr>
            <a:r>
              <a:rPr lang="en-US" altLang="ko-KR" sz="1800" b="1" dirty="0" smtClean="0">
                <a:ea typeface="굴림" panose="020B0600000101010101" pitchFamily="50" charset="-127"/>
              </a:rPr>
              <a:t>The </a:t>
            </a:r>
            <a:r>
              <a:rPr lang="en-US" altLang="ko-KR" sz="1800" b="1" dirty="0">
                <a:ea typeface="굴림" panose="020B0600000101010101" pitchFamily="50" charset="-127"/>
              </a:rPr>
              <a:t>conversation:</a:t>
            </a:r>
            <a:endParaRPr lang="ko-KR" altLang="en-US" sz="1800" dirty="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a:t>
            </a:r>
            <a:r>
              <a:rPr lang="en-US" altLang="ko-KR" sz="1800" dirty="0" smtClean="0">
                <a:ea typeface="굴림" panose="020B0600000101010101" pitchFamily="50" charset="-127"/>
              </a:rPr>
              <a:t> We need to create a security test case for accessing the </a:t>
            </a:r>
            <a:r>
              <a:rPr lang="en-US" altLang="ko-KR" sz="1800" i="1" dirty="0" err="1" smtClean="0">
                <a:ea typeface="굴림" panose="020B0600000101010101" pitchFamily="50" charset="-127"/>
              </a:rPr>
              <a:t>SafeHome</a:t>
            </a:r>
            <a:r>
              <a:rPr lang="en-US" altLang="ko-KR" sz="1800" dirty="0" smtClean="0">
                <a:ea typeface="굴림" panose="020B0600000101010101" pitchFamily="50" charset="-127"/>
              </a:rPr>
              <a:t> video offsite.</a:t>
            </a:r>
          </a:p>
          <a:p>
            <a:pPr>
              <a:defRPr/>
            </a:pPr>
            <a:r>
              <a:rPr lang="en-US" altLang="ko-KR" sz="1800" b="1" dirty="0" smtClean="0">
                <a:solidFill>
                  <a:srgbClr val="FF6699"/>
                </a:solidFill>
                <a:ea typeface="굴림" panose="020B0600000101010101" pitchFamily="50" charset="-127"/>
              </a:rPr>
              <a:t>Ed:</a:t>
            </a:r>
            <a:r>
              <a:rPr lang="en-US" altLang="ko-KR" sz="1800" dirty="0" smtClean="0">
                <a:solidFill>
                  <a:srgbClr val="FF6699"/>
                </a:solidFill>
                <a:ea typeface="굴림" panose="020B0600000101010101" pitchFamily="50" charset="-127"/>
              </a:rPr>
              <a:t> </a:t>
            </a:r>
            <a:r>
              <a:rPr lang="en-US" altLang="ko-KR" sz="1800" dirty="0" smtClean="0">
                <a:ea typeface="굴림" panose="020B0600000101010101" pitchFamily="50" charset="-127"/>
              </a:rPr>
              <a:t>We should start by reviewing the security use case that Doug and Bridget [software quality group leader] developed.</a:t>
            </a: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 </a:t>
            </a:r>
            <a:r>
              <a:rPr lang="en-US" altLang="ko-KR" sz="1800" dirty="0">
                <a:ea typeface="굴림" panose="020B0600000101010101" pitchFamily="50" charset="-127"/>
              </a:rPr>
              <a:t>I suppose we could let the ITG contractors do this, but this seems like a pretty straightforward test case. It should be added to the set of test cases we use for regression testing, too.</a:t>
            </a:r>
            <a:endParaRPr lang="ko-KR" altLang="en-US" sz="1800" dirty="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a:t>
            </a:r>
            <a:r>
              <a:rPr lang="en-US" altLang="ko-KR" sz="1800" dirty="0" smtClean="0">
                <a:ea typeface="굴림" panose="020B0600000101010101" pitchFamily="50" charset="-127"/>
              </a:rPr>
              <a:t> Okay, the password use case calls for the user to log on to a website using a secure connection with a valid user ID, two levels of passwords, and the user to enter a four-digit pin after requesting the video feed request.</a:t>
            </a: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119</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928036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36563" y="195263"/>
            <a:ext cx="8229600" cy="560387"/>
          </a:xfrm>
        </p:spPr>
        <p:txBody>
          <a:bodyPr>
            <a:normAutofit fontScale="90000"/>
          </a:bodyPr>
          <a:lstStyle/>
          <a:p>
            <a:pPr>
              <a:defRPr/>
            </a:pPr>
            <a:r>
              <a:rPr lang="en-US" sz="3200" i="1" dirty="0" smtClean="0"/>
              <a:t>Team Structure</a:t>
            </a:r>
            <a:r>
              <a:rPr lang="ko-KR" altLang="en-US" sz="3200" i="1" dirty="0" smtClean="0"/>
              <a:t> </a:t>
            </a:r>
            <a:r>
              <a:rPr lang="en-US" altLang="ko-KR" sz="3200" i="1" dirty="0" smtClean="0"/>
              <a:t>(</a:t>
            </a:r>
            <a:r>
              <a:rPr lang="en-US" altLang="ko-KR" sz="3200" i="1" dirty="0" err="1" smtClean="0"/>
              <a:t>pg</a:t>
            </a:r>
            <a:r>
              <a:rPr lang="en-US" altLang="ko-KR" sz="3200" i="1" dirty="0" smtClean="0"/>
              <a:t> 93)</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Doug Miller's office prior to the initiation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project.</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a:t>
            </a:r>
          </a:p>
          <a:p>
            <a:pPr lvl="1">
              <a:buFont typeface="Wingdings" panose="05000000000000000000" pitchFamily="2" charset="2"/>
              <a:buNone/>
              <a:defRPr/>
            </a:pPr>
            <a:r>
              <a:rPr lang="en-US" altLang="ko-KR" sz="1400" dirty="0" smtClean="0">
                <a:ea typeface="굴림" panose="020B0600000101010101" pitchFamily="50" charset="-127"/>
              </a:rPr>
              <a:t>	(manager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Raman, </a:t>
            </a: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Lazar, other members of the product 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Have you guys had a chance to look over the preliminary info on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that marketing's prepared?</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587875" y="706438"/>
            <a:ext cx="4168775" cy="4625975"/>
          </a:xfrm>
        </p:spPr>
        <p:txBody>
          <a:bodyPr/>
          <a:lstStyle/>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(nodding and looking at his teammates): </a:t>
            </a:r>
            <a:r>
              <a:rPr lang="en-US" altLang="ko-KR" sz="1800" dirty="0" smtClean="0">
                <a:ea typeface="굴림" panose="020B0600000101010101" pitchFamily="50" charset="-127"/>
              </a:rPr>
              <a:t>Yes. But we have a bunch of questions.</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Let's hold on that for a moment. I'd like to talk about how we're going to structure the team, who's responsible for what. . . .</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I'm really into the agile philosophy, Doug. I think we should be a self-organizing team.</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agree. Given the tight time line and some of the uncertainty, and that fact that we're all really competent [laughs], that seems like the right way to go.</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109573"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09574"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415BAC8E-9E56-4457-9652-7EADFCD84E11}" type="slidenum">
              <a:rPr lang="ko-KR" altLang="en-US" sz="1200" smtClean="0">
                <a:latin typeface="Arial" panose="020B0604020202020204" pitchFamily="34" charset="0"/>
              </a:rPr>
              <a:pPr>
                <a:spcBef>
                  <a:spcPct val="0"/>
                </a:spcBef>
                <a:buClrTx/>
                <a:buSzTx/>
                <a:buFontTx/>
                <a:buNone/>
              </a:pPr>
              <a:t>12</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2420296864"/>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44475"/>
            <a:ext cx="9144000" cy="560388"/>
          </a:xfrm>
        </p:spPr>
        <p:txBody>
          <a:bodyPr>
            <a:normAutofit/>
          </a:bodyPr>
          <a:lstStyle/>
          <a:p>
            <a:pPr>
              <a:defRPr/>
            </a:pPr>
            <a:endParaRPr lang="ko-KR" altLang="en-US" sz="24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a:t>
            </a:r>
            <a:r>
              <a:rPr lang="en-US" altLang="ko-KR" sz="1800" dirty="0">
                <a:ea typeface="굴림" panose="020B0600000101010101" pitchFamily="50" charset="-127"/>
              </a:rPr>
              <a:t> That gives us several logic paths to test. There are four pieces of data for the user to enter. Each input needs to be tested with a good value, an incorrect value, a null value, and an incorrectly formatted data value.</a:t>
            </a: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a:t>
            </a:r>
            <a:r>
              <a:rPr lang="en-US" altLang="ko-KR" sz="1800" dirty="0" smtClean="0">
                <a:ea typeface="굴림" panose="020B0600000101010101" pitchFamily="50" charset="-127"/>
              </a:rPr>
              <a:t> </a:t>
            </a:r>
            <a:r>
              <a:rPr lang="en-US" altLang="ko-KR" sz="1800" dirty="0">
                <a:ea typeface="굴림" panose="020B0600000101010101" pitchFamily="50" charset="-127"/>
              </a:rPr>
              <a:t>To cover all logic paths requires 256 distinct test cases.</a:t>
            </a:r>
          </a:p>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a:t>
            </a:r>
            <a:r>
              <a:rPr lang="en-US" altLang="ko-KR" sz="1800" dirty="0">
                <a:ea typeface="굴림" panose="020B0600000101010101" pitchFamily="50" charset="-127"/>
              </a:rPr>
              <a:t> Yes, it does. We also need to define the response for each.</a:t>
            </a:r>
          </a:p>
          <a:p>
            <a:pPr>
              <a:defRPr/>
            </a:pPr>
            <a:r>
              <a:rPr lang="en-US" altLang="ko-KR" sz="1800" b="1" dirty="0">
                <a:solidFill>
                  <a:srgbClr val="FF6699"/>
                </a:solidFill>
                <a:ea typeface="굴림" panose="020B0600000101010101" pitchFamily="50" charset="-127"/>
              </a:rPr>
              <a:t>Ed</a:t>
            </a:r>
            <a:r>
              <a:rPr lang="en-US" altLang="ko-KR" sz="1800" b="1" dirty="0">
                <a:ea typeface="굴림" panose="020B0600000101010101" pitchFamily="50" charset="-127"/>
              </a:rPr>
              <a:t>: </a:t>
            </a:r>
            <a:r>
              <a:rPr lang="en-US" altLang="ko-KR" sz="1800" dirty="0">
                <a:ea typeface="굴림" panose="020B0600000101010101" pitchFamily="50" charset="-127"/>
              </a:rPr>
              <a:t>Based on the security policy, the user has three attempts for each piece of information</a:t>
            </a:r>
            <a:r>
              <a:rPr lang="en-US" altLang="ko-KR" sz="1800" dirty="0" smtClean="0">
                <a:ea typeface="굴림" panose="020B0600000101010101" pitchFamily="50" charset="-127"/>
              </a:rPr>
              <a:t>.</a:t>
            </a:r>
            <a:endParaRPr lang="en-US" altLang="ko-KR" sz="1800" dirty="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a:t>
            </a:r>
            <a:r>
              <a:rPr lang="en-US" altLang="ko-KR" sz="1800" dirty="0">
                <a:ea typeface="굴림" panose="020B0600000101010101" pitchFamily="50" charset="-127"/>
              </a:rPr>
              <a:t> Right, and the user is prompted to enter the data after each bad attempt.</a:t>
            </a:r>
          </a:p>
          <a:p>
            <a:pPr>
              <a:defRPr/>
            </a:pPr>
            <a:r>
              <a:rPr lang="en-US" altLang="ko-KR" sz="1800" b="1" dirty="0">
                <a:solidFill>
                  <a:srgbClr val="FF6699"/>
                </a:solidFill>
                <a:ea typeface="굴림" panose="020B0600000101010101" pitchFamily="50" charset="-127"/>
              </a:rPr>
              <a:t>Ed</a:t>
            </a:r>
            <a:r>
              <a:rPr lang="en-US" altLang="ko-KR" sz="1800" b="1" dirty="0">
                <a:ea typeface="굴림" panose="020B0600000101010101" pitchFamily="50" charset="-127"/>
              </a:rPr>
              <a:t>:</a:t>
            </a:r>
            <a:r>
              <a:rPr lang="en-US" altLang="ko-KR" sz="1800" dirty="0">
                <a:ea typeface="굴림" panose="020B0600000101010101" pitchFamily="50" charset="-127"/>
              </a:rPr>
              <a:t> And if any one of them fails on the third attempt the system is supposed to send an e-mail alert to the company and the user.</a:t>
            </a:r>
          </a:p>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a:t>
            </a:r>
            <a:r>
              <a:rPr lang="en-US" altLang="ko-KR" sz="1800" dirty="0">
                <a:ea typeface="굴림" panose="020B0600000101010101" pitchFamily="50" charset="-127"/>
              </a:rPr>
              <a:t> It would probably be good to randomize the order the test cases are presented to the password checker. We might need to run our test cases more than once to be confident the password checker is not history sensitive</a:t>
            </a:r>
            <a:r>
              <a:rPr lang="en-US" altLang="ko-KR" sz="1800" dirty="0" smtClean="0">
                <a:ea typeface="굴림" panose="020B0600000101010101" pitchFamily="50" charset="-127"/>
              </a:rPr>
              <a:t>.</a:t>
            </a:r>
            <a:endParaRPr lang="en-US" altLang="ko-KR" sz="1800" dirty="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120</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1834719361"/>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44475"/>
            <a:ext cx="9144000" cy="560388"/>
          </a:xfrm>
        </p:spPr>
        <p:txBody>
          <a:bodyPr>
            <a:normAutofit/>
          </a:bodyPr>
          <a:lstStyle/>
          <a:p>
            <a:pPr>
              <a:defRPr/>
            </a:pPr>
            <a:endParaRPr lang="ko-KR" altLang="en-US" sz="24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a:solidFill>
                  <a:srgbClr val="FF6699"/>
                </a:solidFill>
                <a:ea typeface="굴림" panose="020B0600000101010101" pitchFamily="50" charset="-127"/>
              </a:rPr>
              <a:t>Ed</a:t>
            </a:r>
            <a:r>
              <a:rPr lang="en-US" altLang="ko-KR" sz="1800" b="1" dirty="0">
                <a:ea typeface="굴림" panose="020B0600000101010101" pitchFamily="50" charset="-127"/>
              </a:rPr>
              <a:t>: </a:t>
            </a:r>
            <a:r>
              <a:rPr lang="en-US" altLang="ko-KR" sz="1800" dirty="0">
                <a:ea typeface="굴림" panose="020B0600000101010101" pitchFamily="50" charset="-127"/>
              </a:rPr>
              <a:t>We should write a small program to run through these test cases and log the results.</a:t>
            </a:r>
          </a:p>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a:t>
            </a:r>
            <a:r>
              <a:rPr lang="en-US" altLang="ko-KR" sz="1800" dirty="0">
                <a:ea typeface="굴림" panose="020B0600000101010101" pitchFamily="50" charset="-127"/>
              </a:rPr>
              <a:t> Yeah, this is a lot of work. Maybe we should let the ITG work with Bridget’s SQA team to develop the security tests.</a:t>
            </a:r>
            <a:endParaRPr lang="ko-KR" altLang="en-US" sz="1800" dirty="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endParaRPr lang="en-US" altLang="ko-KR" sz="1800" dirty="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121</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160400420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SCM Issues</a:t>
            </a:r>
            <a:r>
              <a:rPr lang="ko-KR" altLang="en-US" sz="3200" i="1" dirty="0" smtClean="0"/>
              <a:t> </a:t>
            </a:r>
            <a:r>
              <a:rPr lang="en-US" altLang="ko-KR" sz="3200" i="1" dirty="0" smtClean="0"/>
              <a:t>(</a:t>
            </a:r>
            <a:r>
              <a:rPr lang="en-US" altLang="ko-KR" sz="3200" i="1" dirty="0" err="1" smtClean="0"/>
              <a:t>pg</a:t>
            </a:r>
            <a:r>
              <a:rPr lang="en-US" altLang="ko-KR" sz="3200" i="1" dirty="0" smtClean="0"/>
              <a:t> 638)</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Doug Miller's office as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project begins.</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a:t>
            </a:r>
          </a:p>
          <a:p>
            <a:pPr lvl="1">
              <a:buFont typeface="Wingdings" panose="05000000000000000000" pitchFamily="2" charset="2"/>
              <a:buNone/>
              <a:defRPr/>
            </a:pPr>
            <a:r>
              <a:rPr lang="en-US" altLang="ko-KR" sz="1400" dirty="0" smtClean="0">
                <a:ea typeface="굴림" panose="020B0600000101010101" pitchFamily="50" charset="-127"/>
              </a:rPr>
              <a:t>	(manager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 </a:t>
            </a:r>
            <a:r>
              <a:rPr lang="en-US" altLang="ko-KR" sz="1400" dirty="0" smtClean="0">
                <a:ea typeface="굴림" panose="020B0600000101010101" pitchFamily="50" charset="-127"/>
              </a:rPr>
              <a:t>;</a:t>
            </a:r>
            <a:endParaRPr lang="en-US" altLang="ko-KR" sz="1400" dirty="0" smtClean="0">
              <a:ea typeface="굴림" panose="020B0600000101010101" pitchFamily="50" charset="-127"/>
            </a:endParaRP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Raman, </a:t>
            </a: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Lazar, other members of the product 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know it's early, but we've got to talk about change management.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(laughing): </a:t>
            </a:r>
            <a:r>
              <a:rPr lang="en-US" altLang="ko-KR" sz="1800" dirty="0" smtClean="0">
                <a:ea typeface="굴림" panose="020B0600000101010101" pitchFamily="50" charset="-127"/>
              </a:rPr>
              <a:t>Hardly. Marketing called this morning</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with a few "second thoughts." Nothing major, but it's just the beginning.</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We've been pretty informal about change management on past projects.</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know, but this is bigger and more visible, and as I recall ...</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(nodding): </a:t>
            </a:r>
            <a:r>
              <a:rPr lang="en-US" altLang="ko-KR" sz="1800" dirty="0" smtClean="0">
                <a:ea typeface="굴림" panose="020B0600000101010101" pitchFamily="50" charset="-127"/>
              </a:rPr>
              <a:t>We got killed by uncontrolled changes on the home lighting control project ... remember the delays that ...</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 </a:t>
            </a:r>
            <a:r>
              <a:rPr lang="en-US" altLang="ko-KR" sz="1800" b="1" dirty="0" smtClean="0">
                <a:ea typeface="굴림" panose="020B0600000101010101" pitchFamily="50" charset="-127"/>
              </a:rPr>
              <a:t>(frowning): </a:t>
            </a:r>
            <a:r>
              <a:rPr lang="en-US" altLang="ko-KR" sz="1800" dirty="0" smtClean="0">
                <a:ea typeface="굴림" panose="020B0600000101010101" pitchFamily="50" charset="-127"/>
              </a:rPr>
              <a:t>A nightmare that I'd prefer not to relive.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So what do we do.</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129029"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29030"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0692C5FC-1396-4BFC-BA02-05B55A9ED212}" type="slidenum">
              <a:rPr lang="ko-KR" altLang="en-US" sz="1200" smtClean="0">
                <a:latin typeface="Arial" panose="020B0604020202020204" pitchFamily="34" charset="0"/>
              </a:rPr>
              <a:pPr>
                <a:spcBef>
                  <a:spcPct val="0"/>
                </a:spcBef>
                <a:buClrTx/>
                <a:buSzTx/>
                <a:buFontTx/>
                <a:buNone/>
              </a:pPr>
              <a:t>122</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2955583127"/>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As I see it, three things. First we have to develop--or borrow--a change control process.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You mean how people request changes?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Yeah, but also how we evaluate the change, decide when to do it (if that's what we decide), and how we keep records of what's affected by the change.</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Second, we've got to get a really good SCM tool for change and version control.</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 can build a database</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for all of our work products.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They're called SCIs in this context, and most good tools provide some support for that.</a:t>
            </a: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That's a good start, now we have to ...</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Uh, Doug, you said there were three things</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 </a:t>
            </a:r>
            <a:r>
              <a:rPr lang="en-US" altLang="ko-KR" sz="1800" b="1" dirty="0" smtClean="0">
                <a:ea typeface="굴림" panose="020B0600000101010101" pitchFamily="50" charset="-127"/>
              </a:rPr>
              <a:t>(smiling): </a:t>
            </a:r>
            <a:r>
              <a:rPr lang="en-US" altLang="ko-KR" sz="1800" dirty="0" smtClean="0">
                <a:ea typeface="굴림" panose="020B0600000101010101" pitchFamily="50" charset="-127"/>
              </a:rPr>
              <a:t>Third--we've all got to commit to follow the change management process and use the tools--no matter what, okay?</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130053"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30054"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5AB95ACC-A4CE-4D8E-B257-28961C39356B}" type="slidenum">
              <a:rPr lang="ko-KR" altLang="en-US" sz="1200" smtClean="0">
                <a:latin typeface="Arial" panose="020B0604020202020204" pitchFamily="34" charset="0"/>
              </a:rPr>
              <a:pPr>
                <a:spcBef>
                  <a:spcPct val="0"/>
                </a:spcBef>
                <a:buClrTx/>
                <a:buSzTx/>
                <a:buFontTx/>
                <a:buNone/>
              </a:pPr>
              <a:t>123</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3701403650"/>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Debating Product Metrics</a:t>
            </a:r>
            <a:r>
              <a:rPr lang="ko-KR" altLang="en-US" sz="3200" i="1" dirty="0" smtClean="0"/>
              <a:t> </a:t>
            </a:r>
            <a:r>
              <a:rPr lang="en-US" altLang="ko-KR" sz="3200" i="1" dirty="0" smtClean="0"/>
              <a:t>(</a:t>
            </a:r>
            <a:r>
              <a:rPr lang="en-US" altLang="ko-KR" sz="3200" i="1" dirty="0" err="1" smtClean="0"/>
              <a:t>pg</a:t>
            </a:r>
            <a:r>
              <a:rPr lang="en-US" altLang="ko-KR" sz="3200" i="1" dirty="0" smtClean="0"/>
              <a:t> 658)</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Vinod's cubicle.</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Ed</a:t>
            </a:r>
          </a:p>
          <a:p>
            <a:pPr lvl="1">
              <a:buFont typeface="Wingdings" panose="05000000000000000000" pitchFamily="2" charset="2"/>
              <a:buNone/>
              <a:defRPr/>
            </a:pPr>
            <a:r>
              <a:rPr lang="en-US" altLang="ko-KR" sz="1400" dirty="0" smtClean="0">
                <a:ea typeface="굴림" panose="020B0600000101010101" pitchFamily="50" charset="-127"/>
              </a:rPr>
              <a:t>	members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 who are continuing work on component-level design and test case design.</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Doug [Doug Miller, software engineering manager] told me that we should all use product metrics, but he was kind of vague. He also said that he wouldn't push the matter ... using</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them was up to us.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That's good, 'cause there's no way I have time to start measuring stuff. We're fighting to maintain the schedule as it is.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agree with Jamie. We're up against it, here ... no time.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Yeah, I know, but there's probably some merit to using them.</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I'm not arguing that, Vinod. It's a time thing ... and I for one don't have any to spare.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But what if measuring saves you time? </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89093"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89094"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4BBE07C3-E169-4CE1-BA63-BB3187CF8C79}" type="slidenum">
              <a:rPr lang="ko-KR" altLang="en-US" sz="1200" smtClean="0">
                <a:latin typeface="Arial" panose="020B0604020202020204" pitchFamily="34" charset="0"/>
              </a:rPr>
              <a:pPr>
                <a:spcBef>
                  <a:spcPct val="0"/>
                </a:spcBef>
                <a:buClrTx/>
                <a:buSzTx/>
                <a:buFontTx/>
                <a:buNone/>
              </a:pPr>
              <a:t>124</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Wrong, it takes time and like Jamie said ... </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No, wait ... what if it saves us time? </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How?</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Rework ... that's how. If a metric we use helps us avoid one major or even moderate problem, and that saves us from having to rework a part of the system, we save time. No?</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It's possible, I suppose, but can you guarantee that some product metric will help us find a problem?</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Can you guarantee that it</a:t>
            </a:r>
            <a:endParaRPr lang="ko-KR" altLang="en-US" sz="180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won't? </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So what are you proposing?</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think we should select a few design metrics, probably class-oriented, and use them as part of our review process for every component we develop.</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I'm not real familiar with class-oriented metrics.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I'll spend some time checking them out and make a recommendation ... okay with you guys?</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a:t>
            </a:r>
            <a:r>
              <a:rPr lang="en-US" altLang="ko-KR" sz="1800" dirty="0">
                <a:solidFill>
                  <a:srgbClr val="FF6699"/>
                </a:solidFill>
                <a:ea typeface="굴림" panose="020B0600000101010101" pitchFamily="50" charset="-127"/>
              </a:rPr>
              <a:t>Ed </a:t>
            </a:r>
            <a:r>
              <a:rPr lang="en-US" altLang="ko-KR" sz="1800" dirty="0" smtClean="0">
                <a:ea typeface="굴림" panose="020B0600000101010101" pitchFamily="50" charset="-127"/>
              </a:rPr>
              <a:t>and </a:t>
            </a:r>
            <a:r>
              <a:rPr lang="en-US" altLang="ko-KR" sz="1800" dirty="0">
                <a:solidFill>
                  <a:srgbClr val="FF6699"/>
                </a:solidFill>
                <a:ea typeface="굴림" panose="020B0600000101010101" pitchFamily="50" charset="-127"/>
              </a:rPr>
              <a:t>Jamie </a:t>
            </a:r>
            <a:r>
              <a:rPr lang="en-US" altLang="ko-KR" sz="1800" dirty="0" smtClean="0">
                <a:ea typeface="굴림" panose="020B0600000101010101" pitchFamily="50" charset="-127"/>
              </a:rPr>
              <a:t>nod without much enthusiasm.)</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90117"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90118"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0A6D86FF-6F7C-4F3F-90AE-479C6D8D77B2}" type="slidenum">
              <a:rPr lang="ko-KR" altLang="en-US" sz="1200" smtClean="0">
                <a:latin typeface="Arial" panose="020B0604020202020204" pitchFamily="34" charset="0"/>
              </a:rPr>
              <a:pPr>
                <a:spcBef>
                  <a:spcPct val="0"/>
                </a:spcBef>
                <a:buClrTx/>
                <a:buSzTx/>
                <a:buFontTx/>
                <a:buNone/>
              </a:pPr>
              <a:t>125</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Applying CK Metrics</a:t>
            </a:r>
            <a:r>
              <a:rPr lang="ko-KR" altLang="en-US" sz="3200" i="1" dirty="0" smtClean="0"/>
              <a:t> </a:t>
            </a:r>
            <a:r>
              <a:rPr lang="en-US" altLang="ko-KR" sz="3200" i="1" dirty="0" smtClean="0"/>
              <a:t>(</a:t>
            </a:r>
            <a:r>
              <a:rPr lang="en-US" altLang="ko-KR" sz="3200" i="1" dirty="0" err="1" smtClean="0"/>
              <a:t>pg</a:t>
            </a:r>
            <a:r>
              <a:rPr lang="en-US" altLang="ko-KR" sz="3200" i="1" dirty="0" smtClean="0"/>
              <a:t> 669)</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Vinod's cubicle.</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Shakira</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Ed</a:t>
            </a:r>
          </a:p>
          <a:p>
            <a:pPr lvl="1">
              <a:buFont typeface="Wingdings" panose="05000000000000000000" pitchFamily="2" charset="2"/>
              <a:buNone/>
              <a:defRPr/>
            </a:pPr>
            <a:r>
              <a:rPr lang="en-US" altLang="ko-KR" sz="1400" dirty="0" smtClean="0">
                <a:ea typeface="굴림" panose="020B0600000101010101" pitchFamily="50" charset="-127"/>
              </a:rPr>
              <a:t>	members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 who are continuing work on component-level design and test case design.</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Did you guys get a chance to read the description of the CK metrics suite I sent you on Wednesday and make those measurements?</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Wasn't too complicated. I went back to my UML class and sequence diagrams, like you suggested, and got rough counts for DIT, RFC, and LCOM. I couldn't find the CRC model, so I didn't count CBO.</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(smiling): </a:t>
            </a:r>
            <a:r>
              <a:rPr lang="en-US" altLang="ko-KR" sz="1800" dirty="0" smtClean="0">
                <a:ea typeface="굴림" panose="020B0600000101010101" pitchFamily="50" charset="-127"/>
              </a:rPr>
              <a:t>You couldn't find the CRC model because I had it.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That's what I love about this team, superb communication.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did my counts . . . did you guys develop numbers for the CK metrics?</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9114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9114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BDBCA783-E81A-4F46-8223-7960CA242B65}" type="slidenum">
              <a:rPr lang="ko-KR" altLang="en-US" sz="1200" smtClean="0">
                <a:latin typeface="Arial" panose="020B0604020202020204" pitchFamily="34" charset="0"/>
              </a:rPr>
              <a:pPr>
                <a:spcBef>
                  <a:spcPct val="0"/>
                </a:spcBef>
                <a:buClrTx/>
                <a:buSzTx/>
                <a:buFontTx/>
                <a:buNone/>
              </a:pPr>
              <a:t>126</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317500" y="795338"/>
            <a:ext cx="4433888" cy="4625975"/>
          </a:xfrm>
        </p:spPr>
        <p:txBody>
          <a:bodyPr/>
          <a:lstStyle/>
          <a:p>
            <a:pPr>
              <a:defRPr/>
            </a:pPr>
            <a:r>
              <a:rPr lang="en-US" altLang="ko-KR" sz="1800" dirty="0" smtClean="0">
                <a:ea typeface="굴림" panose="020B0600000101010101" pitchFamily="50" charset="-127"/>
              </a:rPr>
              <a:t>(</a:t>
            </a:r>
            <a:r>
              <a:rPr lang="en-US" altLang="ko-KR" sz="1800" dirty="0">
                <a:solidFill>
                  <a:srgbClr val="FF6699"/>
                </a:solidFill>
                <a:ea typeface="굴림" panose="020B0600000101010101" pitchFamily="50" charset="-127"/>
              </a:rPr>
              <a:t>Jamie </a:t>
            </a:r>
            <a:r>
              <a:rPr lang="en-US" altLang="ko-KR" sz="1800" dirty="0" smtClean="0">
                <a:ea typeface="굴림" panose="020B0600000101010101" pitchFamily="50" charset="-127"/>
              </a:rPr>
              <a:t>and </a:t>
            </a:r>
            <a:r>
              <a:rPr lang="en-US" altLang="ko-KR" sz="1800" dirty="0">
                <a:solidFill>
                  <a:srgbClr val="FF6699"/>
                </a:solidFill>
                <a:ea typeface="굴림" panose="020B0600000101010101" pitchFamily="50" charset="-127"/>
              </a:rPr>
              <a:t>Ed </a:t>
            </a:r>
            <a:r>
              <a:rPr lang="en-US" altLang="ko-KR" sz="1800" dirty="0" smtClean="0">
                <a:ea typeface="굴림" panose="020B0600000101010101" pitchFamily="50" charset="-127"/>
              </a:rPr>
              <a:t>nod in the affirmative.)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Since I had the CRC cards, I took a look at CBO, and it looked pretty uniform across most of the classes. There was one exception, which I noted.</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There are a few classes where RFC is pretty high, compared with the averages . . . maybe we should take a look at simplifying them.</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Maybe yes, maybe no. I'm still concerned about time, and I don't want to fix stuff that isn't really broken.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agree with that. Maybe we</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443413" y="676275"/>
            <a:ext cx="4371975" cy="4625975"/>
          </a:xfrm>
        </p:spPr>
        <p:txBody>
          <a:bodyPr/>
          <a:lstStyle/>
          <a:p>
            <a:pPr>
              <a:buFont typeface="Wingdings" panose="05000000000000000000" pitchFamily="2" charset="2"/>
              <a:buNone/>
              <a:defRPr/>
            </a:pPr>
            <a:r>
              <a:rPr lang="en-US" altLang="ko-KR" sz="1800" smtClean="0">
                <a:ea typeface="굴림" panose="020B0600000101010101" pitchFamily="50" charset="-127"/>
              </a:rPr>
              <a:t>	should look for classes that have bad numbers in at least two or more of the CK metrics. Kind of two strikes and you're modified.</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Shakira</a:t>
            </a:r>
            <a:r>
              <a:rPr lang="en-US" altLang="ko-KR" sz="1800" b="1" smtClean="0">
                <a:ea typeface="굴림" panose="020B0600000101010101" pitchFamily="50" charset="-127"/>
              </a:rPr>
              <a:t> (looking over Ed's list of classes with high RFC): </a:t>
            </a:r>
            <a:r>
              <a:rPr lang="en-US" altLang="ko-KR" sz="1800" smtClean="0">
                <a:ea typeface="굴림" panose="020B0600000101010101" pitchFamily="50" charset="-127"/>
              </a:rPr>
              <a:t>Look, see this class? It's got a high LCOM m well as a high RFC. Two strikes?</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Yeah I think so . . . it'll be difficult to implement because of complexity and difficult to test for the same reason. Probably worth designing two separate classes to achieve the same behavior.</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You think modifying it'll save us time? </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Over the long haul, yes.</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92165"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92166"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36CC5240-0A27-42D4-8D80-0830C7C5BE9A}" type="slidenum">
              <a:rPr lang="ko-KR" altLang="en-US" sz="1200" smtClean="0">
                <a:latin typeface="Arial" panose="020B0604020202020204" pitchFamily="34" charset="0"/>
              </a:rPr>
              <a:pPr>
                <a:spcBef>
                  <a:spcPct val="0"/>
                </a:spcBef>
                <a:buClrTx/>
                <a:buSzTx/>
                <a:buFontTx/>
                <a:buNone/>
              </a:pPr>
              <a:t>127</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36563" y="195263"/>
            <a:ext cx="8229600" cy="560387"/>
          </a:xfrm>
        </p:spPr>
        <p:txBody>
          <a:bodyPr>
            <a:normAutofit fontScale="90000"/>
          </a:bodyPr>
          <a:lstStyle/>
          <a:p>
            <a:pPr>
              <a:defRPr/>
            </a:pPr>
            <a:r>
              <a:rPr lang="en-US" sz="3200" i="1" dirty="0" smtClean="0"/>
              <a:t>Team Structure</a:t>
            </a:r>
            <a:r>
              <a:rPr lang="ko-KR" altLang="en-US" sz="3200" i="1" dirty="0" smtClean="0"/>
              <a:t> </a:t>
            </a:r>
            <a:r>
              <a:rPr lang="en-US" altLang="ko-KR" sz="3200" i="1" dirty="0" smtClean="0"/>
              <a:t>(</a:t>
            </a:r>
            <a:r>
              <a:rPr lang="en-US" altLang="ko-KR" sz="3200" i="1" dirty="0" err="1" smtClean="0"/>
              <a:t>pg</a:t>
            </a:r>
            <a:r>
              <a:rPr lang="en-US" altLang="ko-KR" sz="3200" i="1" dirty="0" smtClean="0"/>
              <a:t> 693)</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Doug Miller's office prior to the initiation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project.</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a:t>
            </a:r>
          </a:p>
          <a:p>
            <a:pPr lvl="1">
              <a:buFont typeface="Wingdings" panose="05000000000000000000" pitchFamily="2" charset="2"/>
              <a:buNone/>
              <a:defRPr/>
            </a:pPr>
            <a:r>
              <a:rPr lang="en-US" altLang="ko-KR" sz="1400" dirty="0" smtClean="0">
                <a:ea typeface="굴림" panose="020B0600000101010101" pitchFamily="50" charset="-127"/>
              </a:rPr>
              <a:t>	(manager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Raman, </a:t>
            </a: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Lazar, other members of the product 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Have you guys had a chance to look over the preliminary info on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that marketing's prepared?</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587875" y="706438"/>
            <a:ext cx="4168775" cy="4625975"/>
          </a:xfrm>
        </p:spPr>
        <p:txBody>
          <a:bodyPr/>
          <a:lstStyle/>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(nodding and looking at his teammates): </a:t>
            </a:r>
            <a:r>
              <a:rPr lang="en-US" altLang="ko-KR" sz="1800" dirty="0" smtClean="0">
                <a:ea typeface="굴림" panose="020B0600000101010101" pitchFamily="50" charset="-127"/>
              </a:rPr>
              <a:t>Yes. But we have a bunch of questions.</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Let's hold on that for a moment. I'd like to talk about how we're going to structure the team, who's responsible for what. . . .</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I'm really into the agile philosophy, Doug. I think we should be a self-organizing team.</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agree. Given the tight time line and some of the uncertainty, and that fact that we're all really competent [laughs], that seems like the right way to go.</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109573"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09574"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415BAC8E-9E56-4457-9652-7EADFCD84E11}" type="slidenum">
              <a:rPr lang="ko-KR" altLang="en-US" sz="1200" smtClean="0">
                <a:latin typeface="Arial" panose="020B0604020202020204" pitchFamily="34" charset="0"/>
              </a:rPr>
              <a:pPr>
                <a:spcBef>
                  <a:spcPct val="0"/>
                </a:spcBef>
                <a:buClrTx/>
                <a:buSzTx/>
                <a:buFontTx/>
                <a:buNone/>
              </a:pPr>
              <a:t>128</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That's okay with me, but you guys know the drill.</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(smiling and talking as if she were reciting something): </a:t>
            </a:r>
            <a:r>
              <a:rPr lang="en-US" altLang="ko-KR" sz="1800" dirty="0" smtClean="0">
                <a:ea typeface="굴림" panose="020B0600000101010101" pitchFamily="50" charset="-127"/>
              </a:rPr>
              <a:t>We make tactical decisions, about who does what and when, but it's our responsibility to get product out the door on time.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and with quality.</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Exactly. But remember there are constraints. Marketing defines the software increments to be produced--in consultation with us, of course.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And?</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And, we're going to use UML as our modeling approach.</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But keep extraneous documentation to an absolute minimum.</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Who is the liaison with me?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 decided that Vinod will be the tech lead—he's got the most experience, so Vinod is your liaison, but feel free to talk to any of us.</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 </a:t>
            </a:r>
            <a:r>
              <a:rPr lang="en-US" altLang="ko-KR" sz="1800" b="1" dirty="0" smtClean="0">
                <a:ea typeface="굴림" panose="020B0600000101010101" pitchFamily="50" charset="-127"/>
              </a:rPr>
              <a:t>(laughing): </a:t>
            </a:r>
            <a:r>
              <a:rPr lang="en-US" altLang="ko-KR" sz="1800" dirty="0" smtClean="0">
                <a:ea typeface="굴림" panose="020B0600000101010101" pitchFamily="50" charset="-127"/>
              </a:rPr>
              <a:t>Don't worry, I will.</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110597"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10598"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CC45C43E-5D3E-4BAD-B7B3-8B261FD5E789}" type="slidenum">
              <a:rPr lang="ko-KR" altLang="en-US" sz="1200" smtClean="0">
                <a:latin typeface="Arial" panose="020B0604020202020204" pitchFamily="34" charset="0"/>
              </a:rPr>
              <a:pPr>
                <a:spcBef>
                  <a:spcPct val="0"/>
                </a:spcBef>
                <a:buClrTx/>
                <a:buSzTx/>
                <a:buFontTx/>
                <a:buNone/>
              </a:pPr>
              <a:t>129</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That's okay with me, but you guys know the drill.</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(smiling and talking as if she were reciting something): </a:t>
            </a:r>
            <a:r>
              <a:rPr lang="en-US" altLang="ko-KR" sz="1800" dirty="0" smtClean="0">
                <a:ea typeface="굴림" panose="020B0600000101010101" pitchFamily="50" charset="-127"/>
              </a:rPr>
              <a:t>We make tactical decisions, about who does what and when, but it's our responsibility to get product out the door on time.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and with quality.</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Exactly. But remember there are constraints. Marketing defines the software increments to be produced--in consultation with us, of course.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And?</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110597"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10598"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CC45C43E-5D3E-4BAD-B7B3-8B261FD5E789}" type="slidenum">
              <a:rPr lang="ko-KR" altLang="en-US" sz="1200" smtClean="0">
                <a:latin typeface="Arial" panose="020B0604020202020204" pitchFamily="34" charset="0"/>
              </a:rPr>
              <a:pPr>
                <a:spcBef>
                  <a:spcPct val="0"/>
                </a:spcBef>
                <a:buClrTx/>
                <a:buSzTx/>
                <a:buFontTx/>
                <a:buNone/>
              </a:pPr>
              <a:t>13</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2070624956"/>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Establishing a Metrics Approach</a:t>
            </a:r>
            <a:r>
              <a:rPr lang="ko-KR" altLang="en-US" sz="3200" i="1" dirty="0" smtClean="0"/>
              <a:t> </a:t>
            </a:r>
            <a:r>
              <a:rPr lang="en-US" altLang="ko-KR" sz="3200" i="1" dirty="0" smtClean="0"/>
              <a:t>(</a:t>
            </a:r>
            <a:r>
              <a:rPr lang="en-US" altLang="ko-KR" sz="3200" i="1" dirty="0" err="1" smtClean="0"/>
              <a:t>pg</a:t>
            </a:r>
            <a:r>
              <a:rPr lang="en-US" altLang="ko-KR" sz="3200" i="1" dirty="0" smtClean="0"/>
              <a:t> 708)</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Doug Miller's office as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project is about to begin.</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a:t>
            </a:r>
          </a:p>
          <a:p>
            <a:pPr lvl="1">
              <a:buFont typeface="Wingdings" panose="05000000000000000000" pitchFamily="2" charset="2"/>
              <a:buNone/>
              <a:defRPr/>
            </a:pPr>
            <a:r>
              <a:rPr lang="en-US" altLang="ko-KR" sz="1400" dirty="0" smtClean="0">
                <a:ea typeface="굴림" panose="020B0600000101010101" pitchFamily="50" charset="-127"/>
              </a:rPr>
              <a:t>	(manager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Raman, </a:t>
            </a: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Lazar</a:t>
            </a:r>
          </a:p>
          <a:p>
            <a:pPr lvl="1">
              <a:buFont typeface="Wingdings" panose="05000000000000000000" pitchFamily="2" charset="2"/>
              <a:buNone/>
              <a:defRPr/>
            </a:pPr>
            <a:r>
              <a:rPr lang="en-US" altLang="ko-KR" sz="1400" dirty="0" smtClean="0">
                <a:ea typeface="굴림" panose="020B0600000101010101" pitchFamily="50" charset="-127"/>
              </a:rPr>
              <a:t>	members of the product 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Before we start work on this project, I'd like you guys to define and collect a set of simple metrics. To start, you'll have to define your goals.</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(frowning): </a:t>
            </a:r>
            <a:r>
              <a:rPr lang="en-US" altLang="ko-KR" sz="1800" dirty="0" smtClean="0">
                <a:ea typeface="굴림" panose="020B0600000101010101" pitchFamily="50" charset="-127"/>
              </a:rPr>
              <a:t>We've never done that before, and ...</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(interrupting): </a:t>
            </a:r>
            <a:r>
              <a:rPr lang="en-US" altLang="ko-KR" sz="1800" dirty="0" smtClean="0">
                <a:ea typeface="굴림" panose="020B0600000101010101" pitchFamily="50" charset="-127"/>
              </a:rPr>
              <a:t>And based on the timeline management has been talking about, we'll never have the time. What good are metrics anyway?</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 </a:t>
            </a:r>
            <a:r>
              <a:rPr lang="en-US" altLang="ko-KR" sz="1800" b="1" dirty="0" smtClean="0">
                <a:ea typeface="굴림" panose="020B0600000101010101" pitchFamily="50" charset="-127"/>
              </a:rPr>
              <a:t>(raising his hand to stop the onslaught): </a:t>
            </a:r>
            <a:r>
              <a:rPr lang="en-US" altLang="ko-KR" sz="1800" dirty="0" smtClean="0">
                <a:ea typeface="굴림" panose="020B0600000101010101" pitchFamily="50" charset="-127"/>
              </a:rPr>
              <a:t>Slow down and take a breath, guys. The fact that we've never done it before is all the more reason to start now, and the metrics work I'm talking about shouldn't take much time at all ... in fact, it just might save us time.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How?</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11162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1162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F54CA792-CBCA-48A9-A191-510A36C4C53E}" type="slidenum">
              <a:rPr lang="ko-KR" altLang="en-US" sz="1200" smtClean="0">
                <a:latin typeface="Arial" panose="020B0604020202020204" pitchFamily="34" charset="0"/>
              </a:rPr>
              <a:pPr>
                <a:spcBef>
                  <a:spcPct val="0"/>
                </a:spcBef>
                <a:buClrTx/>
                <a:buSzTx/>
                <a:buFontTx/>
                <a:buNone/>
              </a:pPr>
              <a:t>130</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Look, we're going to be doing a lot more in-house software engineering as our products get more</a:t>
            </a:r>
            <a:r>
              <a:rPr lang="ko-KR" altLang="en-US" sz="1800" dirty="0" smtClean="0">
                <a:ea typeface="굴림" panose="020B0600000101010101" pitchFamily="50" charset="-127"/>
              </a:rPr>
              <a:t> </a:t>
            </a:r>
            <a:r>
              <a:rPr lang="en-US" altLang="ko-KR" sz="1800" dirty="0" smtClean="0">
                <a:ea typeface="굴림" panose="020B0600000101010101" pitchFamily="50" charset="-127"/>
              </a:rPr>
              <a:t>intelligent, become Web enabled, all that ... and we need to understand the process we use to build software ... and improve it so we can build software better. The only way to do that is to measure.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But we're under time pressure, Doug. I'm not in favor of more paper pushing ... we need the time to do our work, not collect data.</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defRPr/>
            </a:pPr>
            <a:r>
              <a:rPr lang="en-US" altLang="ko-KR" sz="1800" b="1" dirty="0" smtClean="0">
                <a:solidFill>
                  <a:srgbClr val="00B050"/>
                </a:solidFill>
                <a:ea typeface="굴림" panose="020B0600000101010101" pitchFamily="50" charset="-127"/>
              </a:rPr>
              <a:t>Doug </a:t>
            </a:r>
            <a:r>
              <a:rPr lang="en-US" altLang="ko-KR" sz="1800" b="1" dirty="0" smtClean="0">
                <a:ea typeface="굴림" panose="020B0600000101010101" pitchFamily="50" charset="-127"/>
              </a:rPr>
              <a:t>(calmly): </a:t>
            </a:r>
            <a:r>
              <a:rPr lang="en-US" altLang="ko-KR" sz="1800" dirty="0" smtClean="0">
                <a:ea typeface="굴림" panose="020B0600000101010101" pitchFamily="50" charset="-127"/>
              </a:rPr>
              <a:t>Jamie, an engineer's work involves collecting data, evaluating it, and using the results to improve the product and the process. Am I wrong?</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No, but ...</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What if we hold the number of measures we collect to no more than five or six and focus on quality?</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No one can argue against high quality ...</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True ... but, I don't know, I still think this isn't necessary.</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112645"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12646"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1094767F-ED0C-451A-A28C-CB3C9CBDDCC3}" type="slidenum">
              <a:rPr lang="ko-KR" altLang="en-US" sz="1200" smtClean="0">
                <a:latin typeface="Arial" panose="020B0604020202020204" pitchFamily="34" charset="0"/>
              </a:rPr>
              <a:pPr>
                <a:spcBef>
                  <a:spcPct val="0"/>
                </a:spcBef>
                <a:buClrTx/>
                <a:buSzTx/>
                <a:buFontTx/>
                <a:buNone/>
              </a:pPr>
              <a:t>131</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46125"/>
            <a:ext cx="4164013"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I'm going to ask you to humor me on this one. How much do you guys know about software metrics?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(looking at Vinod): </a:t>
            </a:r>
            <a:r>
              <a:rPr lang="en-US" altLang="ko-KR" sz="1800" dirty="0" smtClean="0">
                <a:ea typeface="굴림" panose="020B0600000101010101" pitchFamily="50" charset="-127"/>
              </a:rPr>
              <a:t>Not much.</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Here are some Web refs ... spend a few hours getting up to speed.</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(smiling): </a:t>
            </a:r>
            <a:r>
              <a:rPr lang="en-US" altLang="ko-KR" sz="1800" dirty="0" smtClean="0">
                <a:ea typeface="굴림" panose="020B0600000101010101" pitchFamily="50" charset="-127"/>
              </a:rPr>
              <a:t>I thought you said this wouldn't take any time.</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Time you spend learning is never wasted ... go do it and then we'll establish some goals, ask a few questions, and define the metrics we need to collect.</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defRPr/>
            </a:pPr>
            <a:endParaRPr lang="ko-KR" altLang="en-US" sz="1800" dirty="0" smtClean="0">
              <a:ea typeface="굴림" pitchFamily="50" charset="-127"/>
            </a:endParaRPr>
          </a:p>
        </p:txBody>
      </p:sp>
      <p:sp>
        <p:nvSpPr>
          <p:cNvPr id="113669"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13670"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B11173EF-3204-4A59-8FCD-31918558B2DE}" type="slidenum">
              <a:rPr lang="ko-KR" altLang="en-US" sz="1200" smtClean="0">
                <a:latin typeface="Arial" panose="020B0604020202020204" pitchFamily="34" charset="0"/>
              </a:rPr>
              <a:pPr>
                <a:spcBef>
                  <a:spcPct val="0"/>
                </a:spcBef>
                <a:buClrTx/>
                <a:buSzTx/>
                <a:buFontTx/>
                <a:buNone/>
              </a:pPr>
              <a:t>132</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Establishing a Metrics Approach</a:t>
            </a:r>
            <a:r>
              <a:rPr lang="ko-KR" altLang="en-US" sz="3200" i="1" dirty="0" smtClean="0"/>
              <a:t> </a:t>
            </a:r>
            <a:r>
              <a:rPr lang="en-US" altLang="ko-KR" sz="3200" i="1" dirty="0" smtClean="0"/>
              <a:t>(</a:t>
            </a:r>
            <a:r>
              <a:rPr lang="en-US" altLang="ko-KR" sz="3200" i="1" dirty="0" err="1" smtClean="0"/>
              <a:t>pg</a:t>
            </a:r>
            <a:r>
              <a:rPr lang="en-US" altLang="ko-KR" sz="3200" i="1" dirty="0" smtClean="0"/>
              <a:t> 719)</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Doug Miller's office two days after initial meeting on software metrics.</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a:t>
            </a:r>
          </a:p>
          <a:p>
            <a:pPr lvl="1">
              <a:buFont typeface="Wingdings" panose="05000000000000000000" pitchFamily="2" charset="2"/>
              <a:buNone/>
              <a:defRPr/>
            </a:pPr>
            <a:r>
              <a:rPr lang="en-US" altLang="ko-KR" sz="1400" dirty="0" smtClean="0">
                <a:ea typeface="굴림" panose="020B0600000101010101" pitchFamily="50" charset="-127"/>
              </a:rPr>
              <a:t>	(manager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 </a:t>
            </a:r>
            <a:r>
              <a:rPr lang="en-US" altLang="ko-KR" sz="1400" dirty="0" smtClean="0">
                <a:ea typeface="굴림" panose="020B0600000101010101" pitchFamily="50" charset="-127"/>
              </a:rPr>
              <a:t>;</a:t>
            </a:r>
            <a:endParaRPr lang="en-US" altLang="ko-KR" sz="1400" dirty="0" smtClean="0">
              <a:ea typeface="굴림" panose="020B0600000101010101" pitchFamily="50" charset="-127"/>
            </a:endParaRP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Raman, </a:t>
            </a: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Lazar</a:t>
            </a:r>
          </a:p>
          <a:p>
            <a:pPr lvl="1">
              <a:buFont typeface="Wingdings" panose="05000000000000000000" pitchFamily="2" charset="2"/>
              <a:buNone/>
              <a:defRPr/>
            </a:pPr>
            <a:r>
              <a:rPr lang="en-US" altLang="ko-KR" sz="1400" dirty="0" smtClean="0">
                <a:ea typeface="굴림" panose="020B0600000101010101" pitchFamily="50" charset="-127"/>
              </a:rPr>
              <a:t>	members of the product 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You both had a chance to learn a little about process and project metrics?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and Jamie: </a:t>
            </a:r>
            <a:r>
              <a:rPr lang="en-US" altLang="ko-KR" sz="1800" dirty="0" smtClean="0">
                <a:ea typeface="굴림" panose="020B0600000101010101" pitchFamily="50" charset="-127"/>
              </a:rPr>
              <a:t>[Both nod]</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It's always a good idea to establish goals when you adopt any metrics. What are yours?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Our metrics should focus on quality. In fact, our overall goal is to keep the number of errors we pass on from one software engineering activity to the next to an absolute minimum.</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And be very sure you keep the number of defects released with the product to as close to zero as possible.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(nodding): </a:t>
            </a:r>
            <a:r>
              <a:rPr lang="en-US" altLang="ko-KR" sz="1800" dirty="0" smtClean="0">
                <a:ea typeface="굴림" panose="020B0600000101010101" pitchFamily="50" charset="-127"/>
              </a:rPr>
              <a:t>Of course.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like DRE as a metric, and</a:t>
            </a:r>
            <a:endParaRPr lang="ko-KR" altLang="en-US" sz="1800" dirty="0" smtClean="0">
              <a:ea typeface="굴림" panose="020B0600000101010101" pitchFamily="50" charset="-127"/>
            </a:endParaRPr>
          </a:p>
        </p:txBody>
      </p:sp>
      <p:sp>
        <p:nvSpPr>
          <p:cNvPr id="114693"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14694"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B8994170-525A-4356-8A52-C488C4B82101}" type="slidenum">
              <a:rPr lang="ko-KR" altLang="en-US" sz="1200" smtClean="0">
                <a:latin typeface="Arial" panose="020B0604020202020204" pitchFamily="34" charset="0"/>
              </a:rPr>
              <a:pPr>
                <a:spcBef>
                  <a:spcPct val="0"/>
                </a:spcBef>
                <a:buClrTx/>
                <a:buSzTx/>
                <a:buFontTx/>
                <a:buNone/>
              </a:pPr>
              <a:t>133</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I think we can use it for the entire project. Also, we can use it as we move from one framework activity to the next. It'll encourage us to find errors at each step.</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I'd also like to collect the number of hours we spend on reviews.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And the overall effort we spend on each software engineering task.</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You can compute a review-to-development ratio ... might be interesting.</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I'd like to track some use-case data as well. Like the</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amount of effort required to develop a use-case, the amount of effort required to build software to implement a use-case, and ...</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 </a:t>
            </a:r>
            <a:r>
              <a:rPr lang="en-US" altLang="ko-KR" sz="1800" b="1" dirty="0" smtClean="0">
                <a:ea typeface="굴림" panose="020B0600000101010101" pitchFamily="50" charset="-127"/>
              </a:rPr>
              <a:t>(smiling): </a:t>
            </a:r>
            <a:r>
              <a:rPr lang="en-US" altLang="ko-KR" sz="1800" dirty="0" smtClean="0">
                <a:ea typeface="굴림" panose="020B0600000101010101" pitchFamily="50" charset="-127"/>
              </a:rPr>
              <a:t>I thought we were going to keep this simple.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 should, but once you get into this metrics stuff, there's a lot of interesting things to look at.</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agree, but let's walk before we run, and stick to our goal. Limit data to be collected to five or six items, and we're ready to go.</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115717"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15718"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A8FD9BA-E4F9-4201-A87F-F076AF8D1EAF}" type="slidenum">
              <a:rPr lang="ko-KR" altLang="en-US" sz="1200" smtClean="0">
                <a:latin typeface="Arial" panose="020B0604020202020204" pitchFamily="34" charset="0"/>
              </a:rPr>
              <a:pPr>
                <a:spcBef>
                  <a:spcPct val="0"/>
                </a:spcBef>
                <a:buClrTx/>
                <a:buSzTx/>
                <a:buFontTx/>
                <a:buNone/>
              </a:pPr>
              <a:t>134</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Estimating</a:t>
            </a:r>
            <a:r>
              <a:rPr lang="ko-KR" altLang="en-US" sz="3200" i="1" dirty="0" smtClean="0"/>
              <a:t> </a:t>
            </a:r>
            <a:r>
              <a:rPr lang="en-US" altLang="ko-KR" sz="3200" i="1" dirty="0" smtClean="0"/>
              <a:t>(</a:t>
            </a:r>
            <a:r>
              <a:rPr lang="en-US" altLang="ko-KR" sz="3200" i="1" dirty="0" err="1" smtClean="0"/>
              <a:t>pg</a:t>
            </a:r>
            <a:r>
              <a:rPr lang="en-US" altLang="ko-KR" sz="3200" i="1" dirty="0" smtClean="0"/>
              <a:t> 737-738)</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Doug Miller's office as project planning begins.</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a:t>
            </a:r>
          </a:p>
          <a:p>
            <a:pPr lvl="1">
              <a:buFont typeface="Wingdings" panose="05000000000000000000" pitchFamily="2" charset="2"/>
              <a:buNone/>
              <a:defRPr/>
            </a:pPr>
            <a:r>
              <a:rPr lang="en-US" altLang="ko-KR" sz="1400" dirty="0" smtClean="0">
                <a:ea typeface="굴림" panose="020B0600000101010101" pitchFamily="50" charset="-127"/>
              </a:rPr>
              <a:t>	(manager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 </a:t>
            </a:r>
            <a:r>
              <a:rPr lang="en-US" altLang="ko-KR" sz="1400" dirty="0" smtClean="0">
                <a:ea typeface="굴림" panose="020B0600000101010101" pitchFamily="50" charset="-127"/>
              </a:rPr>
              <a:t>;</a:t>
            </a:r>
            <a:endParaRPr lang="en-US" altLang="ko-KR" sz="1400" dirty="0" smtClean="0">
              <a:ea typeface="굴림" panose="020B0600000101010101" pitchFamily="50" charset="-127"/>
            </a:endParaRP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Raman, </a:t>
            </a: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Lazar, other members of the product 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 need to develop an effort estimate for the project, and then we've got to define a micro-schedule for the first increment and a macro schedule</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for the</a:t>
            </a:r>
            <a:r>
              <a:rPr lang="ko-KR" altLang="en-US" sz="1800" dirty="0" smtClean="0">
                <a:ea typeface="굴림" panose="020B0600000101010101" pitchFamily="50" charset="-127"/>
              </a:rPr>
              <a:t> </a:t>
            </a:r>
            <a:r>
              <a:rPr lang="en-US" altLang="ko-KR" sz="1800" dirty="0" smtClean="0">
                <a:ea typeface="굴림" panose="020B0600000101010101" pitchFamily="50" charset="-127"/>
              </a:rPr>
              <a:t>remaining increments.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(nodding): </a:t>
            </a:r>
            <a:r>
              <a:rPr lang="en-US" altLang="ko-KR" sz="1800" dirty="0" smtClean="0">
                <a:ea typeface="굴림" panose="020B0600000101010101" pitchFamily="50" charset="-127"/>
              </a:rPr>
              <a:t>Okay, but we haven't defined any increments yet.</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True, but that's why we need to estimate.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(frowning): </a:t>
            </a:r>
            <a:r>
              <a:rPr lang="en-US" altLang="ko-KR" sz="1800" dirty="0" smtClean="0">
                <a:ea typeface="굴림" panose="020B0600000101010101" pitchFamily="50" charset="-127"/>
              </a:rPr>
              <a:t>You want to know how long it's going to take us?</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Here's what I need. First, we need to functionally decompose the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software ... at a high level ... then we've got to estimate the number of lines of code that each function will take ... then ....</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11674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1674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F145A24-3379-4E0F-898C-7995F58E96E2}" type="slidenum">
              <a:rPr lang="ko-KR" altLang="en-US" sz="1200" smtClean="0">
                <a:latin typeface="Arial" panose="020B0604020202020204" pitchFamily="34" charset="0"/>
              </a:rPr>
              <a:pPr>
                <a:spcBef>
                  <a:spcPct val="0"/>
                </a:spcBef>
                <a:buClrTx/>
                <a:buSzTx/>
                <a:buFontTx/>
                <a:buNone/>
              </a:pPr>
              <a:t>135</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Whoa! How are we supposed to do that?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I've done it on past projects. You use use-cases, determine the functionality required to implement each, guesstimate the LOC count for each piece of the function. The best approach is to have everyone do it independently and then compare results.</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Or you can do a functional decomposition for the entire project.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But that'll take forever, and we've got to get started.</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No ... it can be done in a few hours ... this morning, in fact.</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agree ... we can't expect exactitude, just a ball-park idea of what the size of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will be.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think we should just estimate effort ... that's all.</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We'll do that too. Then use both estimates as a cross check.</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Let's go do it....</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117765"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17766"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EFA07D5F-C2B9-45EE-9027-4A8C6391D46B}" type="slidenum">
              <a:rPr lang="ko-KR" altLang="en-US" sz="1200" smtClean="0">
                <a:latin typeface="Arial" panose="020B0604020202020204" pitchFamily="34" charset="0"/>
              </a:rPr>
              <a:pPr>
                <a:spcBef>
                  <a:spcPct val="0"/>
                </a:spcBef>
                <a:buClrTx/>
                <a:buSzTx/>
                <a:buFontTx/>
                <a:buNone/>
              </a:pPr>
              <a:t>136</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Outsourcing</a:t>
            </a:r>
            <a:r>
              <a:rPr lang="ko-KR" altLang="en-US" sz="3200" i="1" dirty="0" smtClean="0"/>
              <a:t> </a:t>
            </a:r>
            <a:r>
              <a:rPr lang="en-US" altLang="ko-KR" sz="3200" i="1" dirty="0" smtClean="0"/>
              <a:t>(</a:t>
            </a:r>
            <a:r>
              <a:rPr lang="en-US" altLang="ko-KR" sz="3200" i="1" dirty="0" err="1" smtClean="0"/>
              <a:t>pg</a:t>
            </a:r>
            <a:r>
              <a:rPr lang="en-US" altLang="ko-KR" sz="3200" i="1" dirty="0" smtClean="0"/>
              <a:t> 751-752)</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27355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Meeting room at CPI Corporation.</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0000"/>
                </a:solidFill>
                <a:ea typeface="굴림" panose="020B0600000101010101" pitchFamily="50" charset="-127"/>
              </a:rPr>
              <a:t>Mal </a:t>
            </a:r>
            <a:r>
              <a:rPr lang="en-US" altLang="ko-KR" sz="1400" dirty="0" smtClean="0">
                <a:ea typeface="굴림" panose="020B0600000101010101" pitchFamily="50" charset="-127"/>
              </a:rPr>
              <a:t>Golden</a:t>
            </a:r>
          </a:p>
          <a:p>
            <a:pPr lvl="1">
              <a:buFont typeface="Wingdings" panose="05000000000000000000" pitchFamily="2" charset="2"/>
              <a:buNone/>
              <a:defRPr/>
            </a:pPr>
            <a:r>
              <a:rPr lang="en-US" altLang="ko-KR" sz="1400" dirty="0" smtClean="0">
                <a:ea typeface="굴림" panose="020B0600000101010101" pitchFamily="50" charset="-127"/>
              </a:rPr>
              <a:t>	senior manager, product development; </a:t>
            </a:r>
          </a:p>
          <a:p>
            <a:pPr lvl="1">
              <a:defRPr/>
            </a:pPr>
            <a:r>
              <a:rPr lang="en-US" altLang="ko-KR" sz="1400" dirty="0" smtClean="0">
                <a:solidFill>
                  <a:schemeClr val="accent1"/>
                </a:solidFill>
                <a:ea typeface="굴림" panose="020B0600000101010101" pitchFamily="50" charset="-127"/>
              </a:rPr>
              <a:t>Lee</a:t>
            </a:r>
            <a:r>
              <a:rPr lang="en-US" altLang="ko-KR" sz="1400" dirty="0" smtClean="0">
                <a:ea typeface="굴림" panose="020B0600000101010101" pitchFamily="50" charset="-127"/>
              </a:rPr>
              <a:t> Warren</a:t>
            </a:r>
          </a:p>
          <a:p>
            <a:pPr lvl="1">
              <a:buFont typeface="Wingdings" panose="05000000000000000000" pitchFamily="2" charset="2"/>
              <a:buNone/>
              <a:defRPr/>
            </a:pPr>
            <a:r>
              <a:rPr lang="en-US" altLang="ko-KR" sz="1400" dirty="0" smtClean="0">
                <a:ea typeface="굴림" panose="020B0600000101010101" pitchFamily="50" charset="-127"/>
              </a:rPr>
              <a:t>	engineering manager; </a:t>
            </a:r>
          </a:p>
          <a:p>
            <a:pPr lvl="1">
              <a:defRPr/>
            </a:pPr>
            <a:r>
              <a:rPr lang="en-US" altLang="ko-KR" sz="1400" dirty="0" smtClean="0">
                <a:solidFill>
                  <a:schemeClr val="hlink"/>
                </a:solidFill>
                <a:ea typeface="굴림" panose="020B0600000101010101" pitchFamily="50" charset="-127"/>
              </a:rPr>
              <a:t>Joe</a:t>
            </a:r>
            <a:r>
              <a:rPr lang="en-US" altLang="ko-KR" sz="1400" dirty="0" smtClean="0">
                <a:ea typeface="굴림" panose="020B0600000101010101" pitchFamily="50" charset="-127"/>
              </a:rPr>
              <a:t> </a:t>
            </a:r>
            <a:r>
              <a:rPr lang="en-US" altLang="ko-KR" sz="1400" dirty="0" err="1" smtClean="0">
                <a:ea typeface="굴림" panose="020B0600000101010101" pitchFamily="50" charset="-127"/>
              </a:rPr>
              <a:t>Camalleri</a:t>
            </a:r>
            <a:endParaRPr lang="en-US" altLang="ko-KR" sz="1400" dirty="0" smtClean="0">
              <a:ea typeface="굴림" panose="020B0600000101010101" pitchFamily="50" charset="-127"/>
            </a:endParaRPr>
          </a:p>
          <a:p>
            <a:pPr lvl="1">
              <a:buFont typeface="Wingdings" panose="05000000000000000000" pitchFamily="2" charset="2"/>
              <a:buNone/>
              <a:defRPr/>
            </a:pPr>
            <a:r>
              <a:rPr lang="en-US" altLang="ko-KR" sz="1400" dirty="0" smtClean="0">
                <a:ea typeface="굴림" panose="020B0600000101010101" pitchFamily="50" charset="-127"/>
              </a:rPr>
              <a:t>	executive VP, business development;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a:t>
            </a:r>
          </a:p>
          <a:p>
            <a:pPr lvl="1">
              <a:buFont typeface="Wingdings" panose="05000000000000000000" pitchFamily="2" charset="2"/>
              <a:buNone/>
              <a:defRPr/>
            </a:pPr>
            <a:r>
              <a:rPr lang="en-US" altLang="ko-KR" sz="1400" dirty="0" smtClean="0">
                <a:ea typeface="굴림" panose="020B0600000101010101" pitchFamily="50" charset="-127"/>
              </a:rPr>
              <a:t>	project manager, software engineering.</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chemeClr val="hlink"/>
                </a:solidFill>
                <a:ea typeface="굴림" panose="020B0600000101010101" pitchFamily="50" charset="-127"/>
              </a:rPr>
              <a:t>Joe</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We're considering outsourcing the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software engineering portion of the product.</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defRPr/>
            </a:pPr>
            <a:r>
              <a:rPr lang="en-US" altLang="ko-KR" sz="1800" b="1" dirty="0" smtClean="0">
                <a:solidFill>
                  <a:srgbClr val="00B050"/>
                </a:solidFill>
                <a:ea typeface="굴림" panose="020B0600000101010101" pitchFamily="50" charset="-127"/>
              </a:rPr>
              <a:t>Doug </a:t>
            </a:r>
            <a:r>
              <a:rPr lang="en-US" altLang="ko-KR" sz="1800" b="1" dirty="0" smtClean="0">
                <a:ea typeface="굴림" panose="020B0600000101010101" pitchFamily="50" charset="-127"/>
              </a:rPr>
              <a:t>(shocked): </a:t>
            </a:r>
            <a:r>
              <a:rPr lang="en-US" altLang="ko-KR" sz="1800" dirty="0" smtClean="0">
                <a:ea typeface="굴림" panose="020B0600000101010101" pitchFamily="50" charset="-127"/>
              </a:rPr>
              <a:t>When did this happen?</a:t>
            </a:r>
            <a:endParaRPr lang="ko-KR" altLang="en-US" sz="1800" dirty="0" smtClean="0">
              <a:ea typeface="굴림" panose="020B0600000101010101" pitchFamily="50" charset="-127"/>
            </a:endParaRPr>
          </a:p>
          <a:p>
            <a:pPr>
              <a:defRPr/>
            </a:pPr>
            <a:r>
              <a:rPr lang="en-US" altLang="ko-KR" sz="1800" b="1" dirty="0" smtClean="0">
                <a:ea typeface="굴림" panose="020B0600000101010101" pitchFamily="50" charset="-127"/>
              </a:rPr>
              <a:t>Lee: </a:t>
            </a:r>
            <a:r>
              <a:rPr lang="en-US" altLang="ko-KR" sz="1800" dirty="0" smtClean="0">
                <a:ea typeface="굴림" panose="020B0600000101010101" pitchFamily="50" charset="-127"/>
              </a:rPr>
              <a:t>We got a quote from an offshore developer. It comes in at 30 percent below what your group seems to believe it will cost. Here. [Hands the quote to Doug who reads it.]</a:t>
            </a:r>
            <a:endParaRPr lang="ko-KR" altLang="en-US" sz="1800" dirty="0" smtClean="0">
              <a:ea typeface="굴림" panose="020B0600000101010101" pitchFamily="50" charset="-127"/>
            </a:endParaRPr>
          </a:p>
          <a:p>
            <a:pPr>
              <a:defRPr/>
            </a:pPr>
            <a:r>
              <a:rPr lang="en-US" altLang="ko-KR" sz="1800" b="1" dirty="0" smtClean="0">
                <a:solidFill>
                  <a:srgbClr val="FF0000"/>
                </a:solidFill>
                <a:ea typeface="굴림" panose="020B0600000101010101" pitchFamily="50" charset="-127"/>
              </a:rPr>
              <a:t>Mal</a:t>
            </a:r>
            <a:r>
              <a:rPr lang="en-US" altLang="ko-KR" sz="1800" b="1" dirty="0" smtClean="0">
                <a:ea typeface="굴림" panose="020B0600000101010101" pitchFamily="50" charset="-127"/>
              </a:rPr>
              <a:t>: </a:t>
            </a:r>
            <a:r>
              <a:rPr lang="en-US" altLang="ko-KR" sz="1800" dirty="0" smtClean="0">
                <a:ea typeface="굴림" panose="020B0600000101010101" pitchFamily="50" charset="-127"/>
              </a:rPr>
              <a:t>As you know, Doug, we're trying to keep costs down, and 30 percent is 30 percent. Besides, these people come highly recommended.</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 </a:t>
            </a:r>
            <a:r>
              <a:rPr lang="en-US" altLang="ko-KR" sz="1800" b="1" dirty="0" smtClean="0">
                <a:ea typeface="굴림" panose="020B0600000101010101" pitchFamily="50" charset="-127"/>
              </a:rPr>
              <a:t>(taking a breath and trying to remain calm): </a:t>
            </a:r>
            <a:r>
              <a:rPr lang="en-US" altLang="ko-KR" sz="1800" dirty="0" smtClean="0">
                <a:ea typeface="굴림" panose="020B0600000101010101" pitchFamily="50" charset="-127"/>
              </a:rPr>
              <a:t>You guys caught me by surprise here, but before</a:t>
            </a:r>
            <a:endParaRPr lang="ko-KR" altLang="en-US" sz="1800" dirty="0" smtClean="0">
              <a:ea typeface="굴림" panose="020B0600000101010101" pitchFamily="50" charset="-127"/>
            </a:endParaRPr>
          </a:p>
        </p:txBody>
      </p:sp>
      <p:sp>
        <p:nvSpPr>
          <p:cNvPr id="118789"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18790"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40469E22-07EF-4497-A1FF-6A294D523804}" type="slidenum">
              <a:rPr lang="ko-KR" altLang="en-US" sz="1200" smtClean="0">
                <a:latin typeface="Arial" panose="020B0604020202020204" pitchFamily="34" charset="0"/>
              </a:rPr>
              <a:pPr>
                <a:spcBef>
                  <a:spcPct val="0"/>
                </a:spcBef>
                <a:buClrTx/>
                <a:buSzTx/>
                <a:buFontTx/>
                <a:buNone/>
              </a:pPr>
              <a:t>137</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you make a final decision, a few comments?</a:t>
            </a:r>
            <a:endParaRPr lang="ko-KR" altLang="en-US" sz="1800" dirty="0" smtClean="0">
              <a:ea typeface="굴림" panose="020B0600000101010101" pitchFamily="50" charset="-127"/>
            </a:endParaRPr>
          </a:p>
          <a:p>
            <a:pPr>
              <a:defRPr/>
            </a:pPr>
            <a:r>
              <a:rPr lang="en-US" altLang="ko-KR" sz="1800" b="1" dirty="0" smtClean="0">
                <a:solidFill>
                  <a:schemeClr val="hlink"/>
                </a:solidFill>
                <a:ea typeface="굴림" panose="020B0600000101010101" pitchFamily="50" charset="-127"/>
              </a:rPr>
              <a:t>Joe</a:t>
            </a:r>
            <a:r>
              <a:rPr lang="en-US" altLang="ko-KR" sz="1800" b="1" dirty="0" smtClean="0">
                <a:ea typeface="굴림" panose="020B0600000101010101" pitchFamily="50" charset="-127"/>
              </a:rPr>
              <a:t> (nodding): </a:t>
            </a:r>
            <a:r>
              <a:rPr lang="en-US" altLang="ko-KR" sz="1800" dirty="0" smtClean="0">
                <a:ea typeface="굴림" panose="020B0600000101010101" pitchFamily="50" charset="-127"/>
              </a:rPr>
              <a:t>Sure, go ahead.</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 haven't worked with this outsourcing company before, right?</a:t>
            </a:r>
            <a:endParaRPr lang="ko-KR" altLang="en-US" sz="1800" dirty="0" smtClean="0">
              <a:ea typeface="굴림" panose="020B0600000101010101" pitchFamily="50" charset="-127"/>
            </a:endParaRPr>
          </a:p>
          <a:p>
            <a:pPr>
              <a:defRPr/>
            </a:pPr>
            <a:r>
              <a:rPr lang="en-US" altLang="ko-KR" sz="1800" b="1" dirty="0" smtClean="0">
                <a:solidFill>
                  <a:srgbClr val="FF0000"/>
                </a:solidFill>
                <a:ea typeface="굴림" panose="020B0600000101010101" pitchFamily="50" charset="-127"/>
              </a:rPr>
              <a:t>Mal</a:t>
            </a:r>
            <a:r>
              <a:rPr lang="en-US" altLang="ko-KR" sz="1800" b="1" dirty="0" smtClean="0">
                <a:ea typeface="굴림" panose="020B0600000101010101" pitchFamily="50" charset="-127"/>
              </a:rPr>
              <a:t>: </a:t>
            </a:r>
            <a:r>
              <a:rPr lang="en-US" altLang="ko-KR" sz="1800" dirty="0" smtClean="0">
                <a:ea typeface="굴림" panose="020B0600000101010101" pitchFamily="50" charset="-127"/>
              </a:rPr>
              <a:t>Right, but ....</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And they note that any changes to spec will be billed at an additional rate, right?</a:t>
            </a:r>
            <a:endParaRPr lang="ko-KR" altLang="en-US" sz="1800" dirty="0" smtClean="0">
              <a:ea typeface="굴림" panose="020B0600000101010101" pitchFamily="50" charset="-127"/>
            </a:endParaRPr>
          </a:p>
          <a:p>
            <a:pPr>
              <a:defRPr/>
            </a:pPr>
            <a:r>
              <a:rPr lang="en-US" altLang="ko-KR" sz="1800" b="1" dirty="0" smtClean="0">
                <a:solidFill>
                  <a:schemeClr val="hlink"/>
                </a:solidFill>
                <a:ea typeface="굴림" panose="020B0600000101010101" pitchFamily="50" charset="-127"/>
              </a:rPr>
              <a:t>Joe</a:t>
            </a:r>
            <a:r>
              <a:rPr lang="en-US" altLang="ko-KR" sz="1800" b="1" dirty="0" smtClean="0">
                <a:ea typeface="굴림" panose="020B0600000101010101" pitchFamily="50" charset="-127"/>
              </a:rPr>
              <a:t> (frowning): </a:t>
            </a:r>
            <a:r>
              <a:rPr lang="en-US" altLang="ko-KR" sz="1800" dirty="0" smtClean="0">
                <a:ea typeface="굴림" panose="020B0600000101010101" pitchFamily="50" charset="-127"/>
              </a:rPr>
              <a:t>True, but we expect that things will be reasonably stable.</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A bad assumption, Joe. </a:t>
            </a:r>
            <a:r>
              <a:rPr lang="en-US" altLang="ko-KR" sz="1800" b="1" dirty="0" smtClean="0">
                <a:ea typeface="굴림" panose="020B0600000101010101" pitchFamily="50" charset="-127"/>
              </a:rPr>
              <a:t>Joe: </a:t>
            </a:r>
            <a:r>
              <a:rPr lang="en-US" altLang="ko-KR" sz="1800" dirty="0" smtClean="0">
                <a:ea typeface="굴림" panose="020B0600000101010101" pitchFamily="50" charset="-127"/>
              </a:rPr>
              <a:t>Well, ....</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It's likely that we'll release new versions of this product over the next few years. And it's reasonable to assume that software will provide many of the new features, right?</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[All nod.]</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Have we ever coordinated an international project before?</a:t>
            </a:r>
            <a:endParaRPr lang="ko-KR" altLang="en-US" sz="1800" dirty="0" smtClean="0">
              <a:ea typeface="굴림" panose="020B0600000101010101" pitchFamily="50" charset="-127"/>
            </a:endParaRPr>
          </a:p>
          <a:p>
            <a:pPr>
              <a:defRPr/>
            </a:pPr>
            <a:r>
              <a:rPr lang="en-US" altLang="ko-KR" sz="1800" b="1" dirty="0" smtClean="0">
                <a:solidFill>
                  <a:schemeClr val="accent1"/>
                </a:solidFill>
                <a:ea typeface="굴림" panose="020B0600000101010101" pitchFamily="50" charset="-127"/>
              </a:rPr>
              <a:t>Lee</a:t>
            </a:r>
            <a:r>
              <a:rPr lang="en-US" altLang="ko-KR" sz="1800" b="1" dirty="0" smtClean="0">
                <a:ea typeface="굴림" panose="020B0600000101010101" pitchFamily="50" charset="-127"/>
              </a:rPr>
              <a:t> (looking concerned): </a:t>
            </a:r>
            <a:r>
              <a:rPr lang="en-US" altLang="ko-KR" sz="1800" dirty="0" smtClean="0">
                <a:ea typeface="굴림" panose="020B0600000101010101" pitchFamily="50" charset="-127"/>
              </a:rPr>
              <a:t>No, but I'm told ....</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 </a:t>
            </a:r>
            <a:r>
              <a:rPr lang="en-US" altLang="ko-KR" sz="1800" b="1" dirty="0" smtClean="0">
                <a:ea typeface="굴림" panose="020B0600000101010101" pitchFamily="50" charset="-127"/>
              </a:rPr>
              <a:t>(trying to suppress his anger): </a:t>
            </a:r>
            <a:r>
              <a:rPr lang="en-US" altLang="ko-KR" sz="1800" dirty="0" smtClean="0">
                <a:ea typeface="굴림" panose="020B0600000101010101" pitchFamily="50" charset="-127"/>
              </a:rPr>
              <a:t>So what you're telling me is: (1) we're about to work with an unknown vendor, (2) the costs to do this are not as low as they</a:t>
            </a:r>
            <a:endParaRPr lang="ko-KR" altLang="en-US" sz="1800" dirty="0" smtClean="0">
              <a:ea typeface="굴림" panose="020B0600000101010101" pitchFamily="50" charset="-127"/>
            </a:endParaRPr>
          </a:p>
        </p:txBody>
      </p:sp>
      <p:sp>
        <p:nvSpPr>
          <p:cNvPr id="119813"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19814"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E808CF79-7530-4374-80E0-2785BF7F9C0A}" type="slidenum">
              <a:rPr lang="ko-KR" altLang="en-US" sz="1200" smtClean="0">
                <a:latin typeface="Arial" panose="020B0604020202020204" pitchFamily="34" charset="0"/>
              </a:rPr>
              <a:pPr>
                <a:spcBef>
                  <a:spcPct val="0"/>
                </a:spcBef>
                <a:buClrTx/>
                <a:buSzTx/>
                <a:buFontTx/>
                <a:buNone/>
              </a:pPr>
              <a:t>138</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seem, (3) we're de facto committing to work with them over many product releases, no matter what they do on the first one, and (4) we're going to learn on-the-job relative to an international project.</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[All remain silent.]</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Guys ... I think this is a mistake, and I'd like you to take a day to reconsider. We'll have far more control if we do the work in house. We have the expertise, and I can guarantee that it won't cost us much more ... the risk will be lower, and I know you're all</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risk averse, as I am.</a:t>
            </a:r>
            <a:endParaRPr lang="ko-KR" altLang="en-US" sz="1800" dirty="0" smtClean="0">
              <a:ea typeface="굴림" panose="020B0600000101010101" pitchFamily="50" charset="-127"/>
            </a:endParaRPr>
          </a:p>
          <a:p>
            <a:pPr>
              <a:defRPr/>
            </a:pPr>
            <a:r>
              <a:rPr lang="en-US" altLang="ko-KR" sz="1800" b="1" dirty="0" smtClean="0">
                <a:solidFill>
                  <a:schemeClr val="hlink"/>
                </a:solidFill>
                <a:ea typeface="굴림" panose="020B0600000101010101" pitchFamily="50" charset="-127"/>
              </a:rPr>
              <a:t>Joe</a:t>
            </a:r>
            <a:r>
              <a:rPr lang="en-US" altLang="ko-KR" sz="1800" b="1" dirty="0" smtClean="0">
                <a:ea typeface="굴림" panose="020B0600000101010101" pitchFamily="50" charset="-127"/>
              </a:rPr>
              <a:t> (frowning): </a:t>
            </a:r>
            <a:r>
              <a:rPr lang="en-US" altLang="ko-KR" sz="1800" dirty="0" smtClean="0">
                <a:ea typeface="굴림" panose="020B0600000101010101" pitchFamily="50" charset="-127"/>
              </a:rPr>
              <a:t>You've made a few good points, but you have a vested interest in keeping this project in-house.</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That's true, but it doesn't change the facts.</a:t>
            </a:r>
            <a:endParaRPr lang="ko-KR" altLang="en-US" sz="1800" dirty="0" smtClean="0">
              <a:ea typeface="굴림" panose="020B0600000101010101" pitchFamily="50" charset="-127"/>
            </a:endParaRPr>
          </a:p>
          <a:p>
            <a:pPr>
              <a:defRPr/>
            </a:pPr>
            <a:r>
              <a:rPr lang="en-US" altLang="ko-KR" sz="1800" b="1" dirty="0" smtClean="0">
                <a:solidFill>
                  <a:schemeClr val="hlink"/>
                </a:solidFill>
                <a:ea typeface="굴림" panose="020B0600000101010101" pitchFamily="50" charset="-127"/>
              </a:rPr>
              <a:t>Joe</a:t>
            </a:r>
            <a:r>
              <a:rPr lang="en-US" altLang="ko-KR" sz="1800" b="1" dirty="0" smtClean="0">
                <a:ea typeface="굴림" panose="020B0600000101010101" pitchFamily="50" charset="-127"/>
              </a:rPr>
              <a:t> (with a sigh): </a:t>
            </a:r>
            <a:r>
              <a:rPr lang="en-US" altLang="ko-KR" sz="1800" dirty="0" smtClean="0">
                <a:ea typeface="굴림" panose="020B0600000101010101" pitchFamily="50" charset="-127"/>
              </a:rPr>
              <a:t>Okay, let's table this for a day or two, give it some more thought, and meet again for a final decision. Doug, can I speak with you privately?</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Sure ... I really do want to be sure we do the right thing.</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120837"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20838"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71F72312-7BB1-4440-A574-2849E24AB536}" type="slidenum">
              <a:rPr lang="ko-KR" altLang="en-US" sz="1200" smtClean="0">
                <a:latin typeface="Arial" panose="020B0604020202020204" pitchFamily="34" charset="0"/>
              </a:rPr>
              <a:pPr>
                <a:spcBef>
                  <a:spcPct val="0"/>
                </a:spcBef>
                <a:buClrTx/>
                <a:buSzTx/>
                <a:buFontTx/>
                <a:buNone/>
              </a:pPr>
              <a:t>139</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r>
              <a:rPr lang="en-US" altLang="ko-KR" sz="3200" i="1" dirty="0" smtClean="0">
                <a:ea typeface="굴림" panose="020B0600000101010101" pitchFamily="50" charset="-127"/>
              </a:rPr>
              <a:t>Communication Mistakes  (</a:t>
            </a:r>
            <a:r>
              <a:rPr lang="en-US" altLang="ko-KR" sz="3200" i="1" dirty="0" err="1" smtClean="0">
                <a:ea typeface="굴림" panose="020B0600000101010101" pitchFamily="50" charset="-127"/>
              </a:rPr>
              <a:t>pg</a:t>
            </a:r>
            <a:r>
              <a:rPr lang="en-US" altLang="ko-KR" sz="3200" i="1" dirty="0" smtClean="0">
                <a:ea typeface="굴림" panose="020B0600000101010101" pitchFamily="50" charset="-127"/>
              </a:rPr>
              <a:t> 111-112)</a:t>
            </a:r>
            <a:endParaRPr lang="ko-KR" altLang="en-US" sz="3200" dirty="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Software engineering team workspace.</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Lazar, software team member;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Raman, software team member; </a:t>
            </a:r>
          </a:p>
          <a:p>
            <a:pPr lvl="1">
              <a:defRPr/>
            </a:pPr>
            <a:r>
              <a:rPr lang="en-US" altLang="ko-KR" sz="1400" dirty="0" smtClean="0">
                <a:solidFill>
                  <a:srgbClr val="FF6699"/>
                </a:solidFill>
                <a:ea typeface="굴림" panose="020B0600000101010101" pitchFamily="50" charset="-127"/>
              </a:rPr>
              <a:t>Ed</a:t>
            </a:r>
            <a:r>
              <a:rPr lang="en-US" altLang="ko-KR" sz="1400" dirty="0" smtClean="0">
                <a:ea typeface="굴림" panose="020B0600000101010101" pitchFamily="50" charset="-127"/>
              </a:rPr>
              <a:t> Robbins software team member.</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What have you heard about this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project? </a:t>
            </a: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The kick-off meeting is scheduled for next week.</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I've already done a little bit of investigation, but it didn't go well."</a:t>
            </a: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What do you mean?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Well, I gave Lisa Perez a call. She's the marketing honcho on this thing."</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And ... ?</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wanted her to tell me about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features and functions ... that sort of thing. Instead, she began asking me questions about security systems, surveillance systems ... I'm no expert.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What does that tell you? </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a:t>
            </a:r>
            <a:r>
              <a:rPr lang="en-US" altLang="ko-KR" sz="1800" b="1" dirty="0">
                <a:solidFill>
                  <a:srgbClr val="FF6699"/>
                </a:solidFill>
                <a:ea typeface="굴림" panose="020B0600000101010101" pitchFamily="50" charset="-127"/>
              </a:rPr>
              <a:t>Jamie </a:t>
            </a:r>
            <a:r>
              <a:rPr lang="en-US" altLang="ko-KR" sz="1800" dirty="0" smtClean="0">
                <a:ea typeface="굴림" panose="020B0600000101010101" pitchFamily="50" charset="-127"/>
              </a:rPr>
              <a:t>shrugs.)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That marketing will need</a:t>
            </a:r>
            <a:endParaRPr lang="ko-KR" altLang="en-US" sz="1800" dirty="0" smtClean="0">
              <a:ea typeface="굴림" panose="020B0600000101010101" pitchFamily="50" charset="-127"/>
            </a:endParaRPr>
          </a:p>
        </p:txBody>
      </p:sp>
      <p:sp>
        <p:nvSpPr>
          <p:cNvPr id="15365"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15366"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589E52CE-F443-4570-A013-DB5754EF5A09}"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14</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Tracking the Schedule</a:t>
            </a:r>
            <a:r>
              <a:rPr lang="ko-KR" altLang="en-US" sz="3200" i="1" dirty="0" smtClean="0"/>
              <a:t> </a:t>
            </a:r>
            <a:r>
              <a:rPr lang="en-US" altLang="ko-KR" sz="3200" i="1" dirty="0" smtClean="0"/>
              <a:t>(</a:t>
            </a:r>
            <a:r>
              <a:rPr lang="en-US" altLang="ko-KR" sz="3200" i="1" dirty="0" err="1" smtClean="0"/>
              <a:t>pg</a:t>
            </a:r>
            <a:r>
              <a:rPr lang="en-US" altLang="ko-KR" sz="3200" i="1" dirty="0" smtClean="0"/>
              <a:t> 772)</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Doug Miller's office, prior to the initiation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project.</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a:t>
            </a:r>
          </a:p>
          <a:p>
            <a:pPr lvl="1">
              <a:buFont typeface="Wingdings" panose="05000000000000000000" pitchFamily="2" charset="2"/>
              <a:buNone/>
              <a:defRPr/>
            </a:pPr>
            <a:r>
              <a:rPr lang="en-US" altLang="ko-KR" sz="1400" dirty="0" smtClean="0">
                <a:ea typeface="굴림" panose="020B0600000101010101" pitchFamily="50" charset="-127"/>
              </a:rPr>
              <a:t>	(manager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 </a:t>
            </a:r>
            <a:r>
              <a:rPr lang="en-US" altLang="ko-KR" sz="1400" dirty="0" smtClean="0">
                <a:ea typeface="굴림" panose="020B0600000101010101" pitchFamily="50" charset="-127"/>
              </a:rPr>
              <a:t>;</a:t>
            </a:r>
            <a:endParaRPr lang="en-US" altLang="ko-KR" sz="1400" dirty="0" smtClean="0">
              <a:ea typeface="굴림" panose="020B0600000101010101" pitchFamily="50" charset="-127"/>
            </a:endParaRP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Raman, </a:t>
            </a: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Lazar, other members of the product 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 </a:t>
            </a:r>
            <a:r>
              <a:rPr lang="en-US" altLang="ko-KR" sz="1800" b="1" dirty="0" smtClean="0">
                <a:ea typeface="굴림" panose="020B0600000101010101" pitchFamily="50" charset="-127"/>
              </a:rPr>
              <a:t>(glancing at a </a:t>
            </a:r>
            <a:r>
              <a:rPr lang="en-US" altLang="ko-KR" sz="1800" b="1" dirty="0" err="1" smtClean="0">
                <a:ea typeface="굴림" panose="020B0600000101010101" pitchFamily="50" charset="-127"/>
              </a:rPr>
              <a:t>Powerpoint</a:t>
            </a:r>
            <a:r>
              <a:rPr lang="en-US" altLang="ko-KR" sz="1800" b="1" dirty="0" smtClean="0">
                <a:ea typeface="굴림" panose="020B0600000101010101" pitchFamily="50" charset="-127"/>
              </a:rPr>
              <a:t> slide): </a:t>
            </a:r>
            <a:r>
              <a:rPr lang="en-US" altLang="ko-KR" sz="1800" dirty="0" smtClean="0">
                <a:ea typeface="굴림" panose="020B0600000101010101" pitchFamily="50" charset="-127"/>
              </a:rPr>
              <a:t>The schedule for the first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increment seems reasonable, but we're going to</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have trouble tracking progress.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 concerned look on his face): </a:t>
            </a:r>
            <a:r>
              <a:rPr lang="en-US" altLang="ko-KR" sz="1800" dirty="0" smtClean="0">
                <a:ea typeface="굴림" panose="020B0600000101010101" pitchFamily="50" charset="-127"/>
              </a:rPr>
              <a:t>Why? We have tasks scheduled on a daily basis, plenty of work products, and we've been sure that we're not over-allocating resources.</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All good, but how do we know when the analysis model for the first increment is complete?</a:t>
            </a: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Things are iterative, so that's difficult.</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understand that, but ... well, for instance, take </a:t>
            </a:r>
            <a:r>
              <a:rPr lang="en-US" altLang="ko-KR" sz="1800" i="1" dirty="0" smtClean="0">
                <a:ea typeface="굴림" panose="020B0600000101010101" pitchFamily="50" charset="-127"/>
              </a:rPr>
              <a:t>analysis classes defined. </a:t>
            </a:r>
            <a:r>
              <a:rPr lang="en-US" altLang="ko-KR" sz="1800" dirty="0" smtClean="0">
                <a:ea typeface="굴림" panose="020B0600000101010101" pitchFamily="50" charset="-127"/>
              </a:rPr>
              <a:t>You indicated that as a milestone.</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12186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2186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F35239F6-02BA-4D5A-9127-8FFD13EB00AB}" type="slidenum">
              <a:rPr lang="ko-KR" altLang="en-US" sz="1200" smtClean="0">
                <a:latin typeface="Arial" panose="020B0604020202020204" pitchFamily="34" charset="0"/>
              </a:rPr>
              <a:pPr>
                <a:spcBef>
                  <a:spcPct val="0"/>
                </a:spcBef>
                <a:buClrTx/>
                <a:buSzTx/>
                <a:buFontTx/>
                <a:buNone/>
              </a:pPr>
              <a:t>140</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 have.</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Who makes that determination?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(aggravated): </a:t>
            </a:r>
            <a:r>
              <a:rPr lang="en-US" altLang="ko-KR" sz="1800" dirty="0" smtClean="0">
                <a:ea typeface="굴림" panose="020B0600000101010101" pitchFamily="50" charset="-127"/>
              </a:rPr>
              <a:t>They're done when they're done.</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That's not good enough, </a:t>
            </a:r>
            <a:r>
              <a:rPr lang="en-US" altLang="ko-KR" sz="1800" dirty="0" smtClean="0">
                <a:solidFill>
                  <a:srgbClr val="FF6699"/>
                </a:solidFill>
                <a:ea typeface="굴림" panose="020B0600000101010101" pitchFamily="50" charset="-127"/>
              </a:rPr>
              <a:t>Jamie</a:t>
            </a:r>
            <a:r>
              <a:rPr lang="en-US" altLang="ko-KR" sz="1800" dirty="0" smtClean="0">
                <a:ea typeface="굴림" panose="020B0600000101010101" pitchFamily="50" charset="-127"/>
              </a:rPr>
              <a:t>. We have to schedule FTRs [formal technical reviews, Chapter 26], and you haven't done that. The successful completion of a review on the analysis model, for instance, is a reasonable milestone. Understand?</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(frowning): </a:t>
            </a:r>
            <a:r>
              <a:rPr lang="en-US" altLang="ko-KR" sz="1800" dirty="0" smtClean="0">
                <a:ea typeface="굴림" panose="020B0600000101010101" pitchFamily="50" charset="-127"/>
              </a:rPr>
              <a:t>Okay, back to the drawing board.</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It shouldn't take more than an hour to make the corrections ... everyone else can get started now.</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122885"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22886"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F3648511-6E3A-4E8E-B7D3-406F333AC2AA}" type="slidenum">
              <a:rPr lang="ko-KR" altLang="en-US" sz="1200" smtClean="0">
                <a:latin typeface="Arial" panose="020B0604020202020204" pitchFamily="34" charset="0"/>
              </a:rPr>
              <a:pPr>
                <a:spcBef>
                  <a:spcPct val="0"/>
                </a:spcBef>
                <a:buClrTx/>
                <a:buSzTx/>
                <a:buFontTx/>
                <a:buNone/>
              </a:pPr>
              <a:t>141</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Risk Analysis</a:t>
            </a:r>
            <a:r>
              <a:rPr lang="ko-KR" altLang="en-US" sz="3200" i="1" dirty="0" smtClean="0"/>
              <a:t> </a:t>
            </a:r>
            <a:r>
              <a:rPr lang="en-US" altLang="ko-KR" sz="3200" i="1" dirty="0" smtClean="0"/>
              <a:t>(</a:t>
            </a:r>
            <a:r>
              <a:rPr lang="en-US" altLang="ko-KR" sz="3200" i="1" dirty="0" err="1" smtClean="0"/>
              <a:t>pg</a:t>
            </a:r>
            <a:r>
              <a:rPr lang="en-US" altLang="ko-KR" sz="3200" i="1" dirty="0" smtClean="0"/>
              <a:t> 787)</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Doug Miller's office, prior to the initiation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project.</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a:t>
            </a:r>
          </a:p>
          <a:p>
            <a:pPr lvl="1">
              <a:buFont typeface="Wingdings" panose="05000000000000000000" pitchFamily="2" charset="2"/>
              <a:buNone/>
              <a:defRPr/>
            </a:pPr>
            <a:r>
              <a:rPr lang="en-US" altLang="ko-KR" sz="1400" dirty="0" smtClean="0">
                <a:ea typeface="굴림" panose="020B0600000101010101" pitchFamily="50" charset="-127"/>
              </a:rPr>
              <a:t>	(manager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 </a:t>
            </a:r>
            <a:r>
              <a:rPr lang="en-US" altLang="ko-KR" sz="1400" dirty="0" smtClean="0">
                <a:ea typeface="굴림" panose="020B0600000101010101" pitchFamily="50" charset="-127"/>
              </a:rPr>
              <a:t>;</a:t>
            </a:r>
            <a:endParaRPr lang="en-US" altLang="ko-KR" sz="1400" dirty="0" smtClean="0">
              <a:ea typeface="굴림" panose="020B0600000101010101" pitchFamily="50" charset="-127"/>
            </a:endParaRP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Raman, </a:t>
            </a: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Lazar, other members of the product 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I'd like to spend some time brainstorming risks for the </a:t>
            </a:r>
            <a:r>
              <a:rPr lang="en-US" altLang="ko-KR" sz="1800" i="1" dirty="0" err="1" smtClean="0">
                <a:ea typeface="굴림" panose="020B0600000101010101" pitchFamily="50" charset="-127"/>
              </a:rPr>
              <a:t>SafeHome</a:t>
            </a:r>
            <a:r>
              <a:rPr lang="en-US" altLang="ko-KR" sz="1800" dirty="0" smtClean="0">
                <a:ea typeface="굴림" panose="020B0600000101010101" pitchFamily="50" charset="-127"/>
              </a:rPr>
              <a:t> project.</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As in what can go wrong?</a:t>
            </a:r>
            <a:endParaRPr lang="en-US" altLang="ko-KR" sz="1800" b="1"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Yep. Here are a few categories where things can go wrong. [He shows everyone the categories noted in the introduction to Section 25.3.]</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Umm ... do you want us to just call them out,</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No here's what I thought we'd do. Everyone make a list of risks ... right now ...</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(Ten minutes pass; everyone is writing.) </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Okay, stop.</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But I'm not done!</a:t>
            </a:r>
            <a:endParaRPr lang="ko-KR" altLang="en-US" sz="1800" dirty="0" smtClean="0">
              <a:ea typeface="굴림" panose="020B0600000101010101" pitchFamily="50" charset="-127"/>
            </a:endParaRPr>
          </a:p>
        </p:txBody>
      </p:sp>
      <p:sp>
        <p:nvSpPr>
          <p:cNvPr id="123909"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23910"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06C49CE0-9BE6-4700-875D-505A1F929BD7}" type="slidenum">
              <a:rPr lang="ko-KR" altLang="en-US" sz="1200" smtClean="0">
                <a:latin typeface="Arial" panose="020B0604020202020204" pitchFamily="34" charset="0"/>
              </a:rPr>
              <a:pPr>
                <a:spcBef>
                  <a:spcPct val="0"/>
                </a:spcBef>
                <a:buClrTx/>
                <a:buSzTx/>
                <a:buFontTx/>
                <a:buNone/>
              </a:pPr>
              <a:t>142</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That's okay. We'll revisit</a:t>
            </a:r>
            <a:r>
              <a:rPr lang="ko-KR" altLang="en-US" sz="1800" dirty="0" smtClean="0">
                <a:ea typeface="굴림" panose="020B0600000101010101" pitchFamily="50" charset="-127"/>
              </a:rPr>
              <a:t> </a:t>
            </a:r>
            <a:r>
              <a:rPr lang="en-US" altLang="ko-KR" sz="1800" dirty="0" smtClean="0">
                <a:ea typeface="굴림" panose="020B0600000101010101" pitchFamily="50" charset="-127"/>
              </a:rPr>
              <a:t>the list again. Now, for each item on your list, assign a percent likelihood that the risk will occur. Then, assign an impact to the project on a scale of 1 (minor) to 5 (catastrophic).</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So if I think that the risk is a coin flip, I specify a 50 percent likelihood, and if I think it'll have a moderate project impact, I specify a 3, right?</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Exactly.</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(Five minutes pass; everyone is writing.)</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Okay, stop. Now we'll make a group list on the white board. I'll do the writing, we'll call out one entry from your list in round robin format.</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(Fifteen minutes pass; the list is created.)</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(pointing at the board and laughing): </a:t>
            </a:r>
            <a:r>
              <a:rPr lang="en-US" altLang="ko-KR" sz="1800" dirty="0" smtClean="0">
                <a:ea typeface="굴림" panose="020B0600000101010101" pitchFamily="50" charset="-127"/>
              </a:rPr>
              <a:t>Vinod, that risk (pointing toward an entry on the board) is ridiculous. There's a higher likelihood that we'll all get hit by lightning. We should remove it.</a:t>
            </a:r>
            <a:endParaRPr lang="ko-KR" altLang="en-US" sz="1800" dirty="0" smtClean="0">
              <a:ea typeface="굴림" panose="020B0600000101010101" pitchFamily="50" charset="-127"/>
            </a:endParaRPr>
          </a:p>
        </p:txBody>
      </p:sp>
      <p:sp>
        <p:nvSpPr>
          <p:cNvPr id="124933"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24934"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1FAA5C23-F55E-4048-932A-D40418DD358F}" type="slidenum">
              <a:rPr lang="ko-KR" altLang="en-US" sz="1200" smtClean="0">
                <a:latin typeface="Arial" panose="020B0604020202020204" pitchFamily="34" charset="0"/>
              </a:rPr>
              <a:pPr>
                <a:spcBef>
                  <a:spcPct val="0"/>
                </a:spcBef>
                <a:buClrTx/>
                <a:buSzTx/>
                <a:buFontTx/>
                <a:buNone/>
              </a:pPr>
              <a:t>143</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No, let's leave it for now. We consider all risks, no matter how weird. Later we'll winnow the list.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But we already have over 40 risks ... how on earth can we manage them all?</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 can't. That's why we'll define a cut-off after we sort these guys. I'll do that off-line, and we'll meet again tomorrow. For now, get back to work ... and in your spare time, think about any risks that we've missed.</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defRPr/>
            </a:pPr>
            <a:endParaRPr lang="ko-KR" altLang="en-US" sz="1800" dirty="0" smtClean="0">
              <a:ea typeface="굴림" pitchFamily="50" charset="-127"/>
            </a:endParaRPr>
          </a:p>
        </p:txBody>
      </p:sp>
      <p:sp>
        <p:nvSpPr>
          <p:cNvPr id="125957"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25958"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1DB0A41F-072C-4B5D-87BC-BF78EF4C9483}" type="slidenum">
              <a:rPr lang="ko-KR" altLang="en-US" sz="1200" smtClean="0">
                <a:latin typeface="Arial" panose="020B0604020202020204" pitchFamily="34" charset="0"/>
              </a:rPr>
              <a:pPr>
                <a:spcBef>
                  <a:spcPct val="0"/>
                </a:spcBef>
                <a:buClrTx/>
                <a:buSzTx/>
                <a:buFontTx/>
                <a:buNone/>
              </a:pPr>
              <a:t>144</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Conclusion? </a:t>
            </a:r>
            <a:r>
              <a:rPr lang="en-US" altLang="ko-KR" sz="3200" i="1" dirty="0" smtClean="0"/>
              <a:t>(</a:t>
            </a:r>
            <a:r>
              <a:rPr lang="en-US" altLang="ko-KR" sz="3200" i="1" dirty="0" err="1" smtClean="0"/>
              <a:t>pg</a:t>
            </a:r>
            <a:r>
              <a:rPr lang="en-US" altLang="ko-KR" sz="3200" i="1" dirty="0" smtClean="0"/>
              <a:t> 862)</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a:ea typeface="굴림" panose="020B0600000101010101" pitchFamily="50" charset="-127"/>
              </a:rPr>
              <a:t>The scene: </a:t>
            </a:r>
          </a:p>
          <a:p>
            <a:pPr lvl="1">
              <a:defRPr/>
            </a:pPr>
            <a:r>
              <a:rPr lang="en-US" altLang="ko-KR" sz="1400" dirty="0">
                <a:ea typeface="굴림" panose="020B0600000101010101" pitchFamily="50" charset="-127"/>
              </a:rPr>
              <a:t>Doug Miller's </a:t>
            </a:r>
            <a:r>
              <a:rPr lang="en-US" altLang="ko-KR" sz="1400" dirty="0" smtClean="0">
                <a:ea typeface="굴림" panose="020B0600000101010101" pitchFamily="50" charset="-127"/>
              </a:rPr>
              <a:t>office.</a:t>
            </a:r>
            <a:endParaRPr lang="ko-KR" altLang="en-US" sz="1400" dirty="0">
              <a:ea typeface="굴림" panose="020B0600000101010101" pitchFamily="50" charset="-127"/>
            </a:endParaRPr>
          </a:p>
          <a:p>
            <a:pPr>
              <a:defRPr/>
            </a:pPr>
            <a:r>
              <a:rPr lang="en-US" altLang="ko-KR" sz="1800" b="1" dirty="0">
                <a:ea typeface="굴림" panose="020B0600000101010101" pitchFamily="50" charset="-127"/>
              </a:rPr>
              <a:t>The players: </a:t>
            </a:r>
          </a:p>
          <a:p>
            <a:pPr lvl="1">
              <a:defRPr/>
            </a:pPr>
            <a:r>
              <a:rPr lang="en-US" altLang="ko-KR" sz="1400" dirty="0">
                <a:solidFill>
                  <a:srgbClr val="00B050"/>
                </a:solidFill>
                <a:ea typeface="굴림" panose="020B0600000101010101" pitchFamily="50" charset="-127"/>
              </a:rPr>
              <a:t>Doug </a:t>
            </a:r>
            <a:r>
              <a:rPr lang="en-US" altLang="ko-KR" sz="1400" dirty="0">
                <a:ea typeface="굴림" panose="020B0600000101010101" pitchFamily="50" charset="-127"/>
              </a:rPr>
              <a:t>Miller </a:t>
            </a:r>
          </a:p>
          <a:p>
            <a:pPr lvl="1">
              <a:buNone/>
              <a:defRPr/>
            </a:pPr>
            <a:r>
              <a:rPr lang="en-US" altLang="ko-KR" sz="1400" dirty="0">
                <a:ea typeface="굴림" panose="020B0600000101010101" pitchFamily="50" charset="-127"/>
              </a:rPr>
              <a:t>	(manager of the </a:t>
            </a:r>
            <a:r>
              <a:rPr lang="en-US" altLang="ko-KR" sz="1400" i="1" dirty="0" err="1">
                <a:ea typeface="굴림" panose="020B0600000101010101" pitchFamily="50" charset="-127"/>
              </a:rPr>
              <a:t>SafeHome</a:t>
            </a:r>
            <a:r>
              <a:rPr lang="en-US" altLang="ko-KR" sz="1400" i="1" dirty="0">
                <a:ea typeface="굴림" panose="020B0600000101010101" pitchFamily="50" charset="-127"/>
              </a:rPr>
              <a:t> </a:t>
            </a:r>
            <a:r>
              <a:rPr lang="en-US" altLang="ko-KR" sz="1400" dirty="0">
                <a:ea typeface="굴림" panose="020B0600000101010101" pitchFamily="50" charset="-127"/>
              </a:rPr>
              <a:t>software engineering </a:t>
            </a:r>
            <a:r>
              <a:rPr lang="en-US" altLang="ko-KR" sz="1400" dirty="0" smtClean="0">
                <a:ea typeface="굴림" panose="020B0600000101010101" pitchFamily="50" charset="-127"/>
              </a:rPr>
              <a:t>group) ;</a:t>
            </a:r>
            <a:endParaRPr lang="en-US" altLang="ko-KR" sz="1400" dirty="0">
              <a:ea typeface="굴림" panose="020B0600000101010101" pitchFamily="50" charset="-127"/>
            </a:endParaRPr>
          </a:p>
          <a:p>
            <a:pPr lvl="1">
              <a:defRPr/>
            </a:pPr>
            <a:r>
              <a:rPr lang="en-US" altLang="ko-KR" sz="1400" dirty="0">
                <a:solidFill>
                  <a:srgbClr val="FF6699"/>
                </a:solidFill>
                <a:ea typeface="굴림" panose="020B0600000101010101" pitchFamily="50" charset="-127"/>
              </a:rPr>
              <a:t>Vinod</a:t>
            </a:r>
            <a:r>
              <a:rPr lang="en-US" altLang="ko-KR" sz="1400" dirty="0">
                <a:ea typeface="굴림" panose="020B0600000101010101" pitchFamily="50" charset="-127"/>
              </a:rPr>
              <a:t> Raman, </a:t>
            </a:r>
            <a:r>
              <a:rPr lang="en-US" altLang="ko-KR" sz="1400" dirty="0" smtClean="0">
                <a:ea typeface="굴림" panose="020B0600000101010101" pitchFamily="50" charset="-127"/>
              </a:rPr>
              <a:t/>
            </a:r>
            <a:br>
              <a:rPr lang="en-US" altLang="ko-KR" sz="1400" dirty="0" smtClean="0">
                <a:ea typeface="굴림" panose="020B0600000101010101" pitchFamily="50" charset="-127"/>
              </a:rPr>
            </a:br>
            <a:r>
              <a:rPr lang="en-US" altLang="ko-KR" sz="1400" dirty="0" smtClean="0">
                <a:ea typeface="굴림" panose="020B0600000101010101" pitchFamily="50" charset="-127"/>
              </a:rPr>
              <a:t>a member </a:t>
            </a:r>
            <a:r>
              <a:rPr lang="en-US" altLang="ko-KR" sz="1400" dirty="0">
                <a:ea typeface="굴림" panose="020B0600000101010101" pitchFamily="50" charset="-127"/>
              </a:rPr>
              <a:t>of the product software engineering team.</a:t>
            </a:r>
            <a:endParaRPr lang="ko-KR" altLang="en-US" sz="1400" dirty="0">
              <a:ea typeface="굴림" panose="020B0600000101010101" pitchFamily="50" charset="-127"/>
            </a:endParaRPr>
          </a:p>
          <a:p>
            <a:pPr>
              <a:defRPr/>
            </a:pPr>
            <a:r>
              <a:rPr lang="en-US" altLang="ko-KR" sz="1800" b="1" dirty="0">
                <a:ea typeface="굴림" panose="020B0600000101010101" pitchFamily="50" charset="-127"/>
              </a:rPr>
              <a:t>The conversation:</a:t>
            </a:r>
            <a:endParaRPr lang="ko-KR" altLang="en-US" sz="1800" dirty="0">
              <a:ea typeface="굴림" panose="020B0600000101010101" pitchFamily="50" charset="-127"/>
            </a:endParaRPr>
          </a:p>
          <a:p>
            <a:pPr>
              <a:defRPr/>
            </a:pPr>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 </a:t>
            </a:r>
            <a:r>
              <a:rPr lang="en-US" altLang="ko-KR" sz="1800" dirty="0" smtClean="0">
                <a:ea typeface="굴림" panose="020B0600000101010101" pitchFamily="50" charset="-127"/>
              </a:rPr>
              <a:t>I’m really pleased that we got it done without too much drama.</a:t>
            </a: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(sighing and learning back in his chair): </a:t>
            </a:r>
            <a:r>
              <a:rPr lang="en-US" altLang="ko-KR" sz="1800" dirty="0" smtClean="0">
                <a:ea typeface="굴림" panose="020B0600000101010101" pitchFamily="50" charset="-127"/>
              </a:rPr>
              <a:t>Yeah, but the project grew, didn’t it.</a:t>
            </a:r>
            <a:endParaRPr lang="ko-KR" altLang="en-US" sz="1800" dirty="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And you’re surprised? </a:t>
            </a:r>
            <a:r>
              <a:rPr lang="en-US" altLang="ko-KR" sz="1800" dirty="0" smtClean="0">
                <a:ea typeface="굴림" panose="020B0600000101010101" pitchFamily="50" charset="-127"/>
              </a:rPr>
              <a:t>When we started </a:t>
            </a:r>
            <a:r>
              <a:rPr lang="en-US" altLang="ko-KR" sz="1800" i="1" dirty="0" err="1" smtClean="0">
                <a:ea typeface="굴림" panose="020B0600000101010101" pitchFamily="50" charset="-127"/>
              </a:rPr>
              <a:t>SafeHome</a:t>
            </a:r>
            <a:r>
              <a:rPr lang="en-US" altLang="ko-KR" sz="1800" dirty="0" smtClean="0">
                <a:ea typeface="굴림" panose="020B0600000101010101" pitchFamily="50" charset="-127"/>
              </a:rPr>
              <a:t>, marketing thought a desktop app would do the trick and then . . .</a:t>
            </a: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(smiling): </a:t>
            </a:r>
            <a:r>
              <a:rPr lang="en-US" altLang="ko-KR" sz="1800" dirty="0" smtClean="0">
                <a:ea typeface="굴림" panose="020B0600000101010101" pitchFamily="50" charset="-127"/>
              </a:rPr>
              <a:t>And then, the Web and mobility took over.</a:t>
            </a: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a:t>
            </a:r>
            <a:r>
              <a:rPr lang="en-US" altLang="ko-KR" sz="1800" dirty="0" smtClean="0">
                <a:ea typeface="굴림" panose="020B0600000101010101" pitchFamily="50" charset="-127"/>
              </a:rPr>
              <a:t> But we all learned a lot.</a:t>
            </a: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a:t>
            </a:r>
            <a:r>
              <a:rPr lang="en-US" altLang="ko-KR" sz="1800" dirty="0" smtClean="0">
                <a:ea typeface="굴림" panose="020B0600000101010101" pitchFamily="50" charset="-127"/>
              </a:rPr>
              <a:t> We did. The tech stuff was interesting, but the software engineering stuff is probably what allowed us to get it done close to schedule.</a:t>
            </a: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Yeah, that and hard work by all of you guys.</a:t>
            </a:r>
            <a:r>
              <a:rPr lang="ko-KR" altLang="en-US" sz="1800" dirty="0">
                <a:ea typeface="굴림" panose="020B0600000101010101" pitchFamily="50" charset="-127"/>
              </a:rPr>
              <a:t> </a:t>
            </a:r>
            <a:r>
              <a:rPr lang="en-US" altLang="ko-KR" sz="1800" dirty="0" smtClean="0">
                <a:ea typeface="굴림" panose="020B0600000101010101" pitchFamily="50" charset="-127"/>
              </a:rPr>
              <a:t>What are you seeing from customer support? How’s quality in the field?</a:t>
            </a:r>
          </a:p>
        </p:txBody>
      </p:sp>
      <p:sp>
        <p:nvSpPr>
          <p:cNvPr id="123909"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23910"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06C49CE0-9BE6-4700-875D-505A1F929BD7}" type="slidenum">
              <a:rPr lang="ko-KR" altLang="en-US" sz="1200" smtClean="0">
                <a:latin typeface="Arial" panose="020B0604020202020204" pitchFamily="34" charset="0"/>
              </a:rPr>
              <a:pPr>
                <a:spcBef>
                  <a:spcPct val="0"/>
                </a:spcBef>
                <a:buClrTx/>
                <a:buSzTx/>
                <a:buFontTx/>
                <a:buNone/>
              </a:pPr>
              <a:t>145</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3968483425"/>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 </a:t>
            </a:r>
            <a:r>
              <a:rPr lang="en-US" altLang="ko-KR" sz="1800" dirty="0">
                <a:ea typeface="굴림" panose="020B0600000101010101" pitchFamily="50" charset="-127"/>
              </a:rPr>
              <a:t>There are a few issues, but nothing really serious. We’re on it. In fact, I </a:t>
            </a:r>
            <a:r>
              <a:rPr lang="en-US" altLang="ko-KR" sz="1800" dirty="0" err="1">
                <a:ea typeface="굴림" panose="020B0600000101010101" pitchFamily="50" charset="-127"/>
              </a:rPr>
              <a:t>gotta</a:t>
            </a:r>
            <a:r>
              <a:rPr lang="en-US" altLang="ko-KR" sz="1800" dirty="0">
                <a:ea typeface="굴림" panose="020B0600000101010101" pitchFamily="50" charset="-127"/>
              </a:rPr>
              <a:t> meet with Jamie on one of </a:t>
            </a:r>
            <a:r>
              <a:rPr lang="en-US" altLang="ko-KR" sz="1800" dirty="0" smtClean="0">
                <a:ea typeface="굴림" panose="020B0600000101010101" pitchFamily="50" charset="-127"/>
              </a:rPr>
              <a:t>them in </a:t>
            </a:r>
            <a:r>
              <a:rPr lang="en-US" altLang="ko-KR" sz="1800" dirty="0">
                <a:ea typeface="굴림" panose="020B0600000101010101" pitchFamily="50" charset="-127"/>
              </a:rPr>
              <a:t>five minutes.</a:t>
            </a:r>
          </a:p>
          <a:p>
            <a:pPr>
              <a:defRPr/>
            </a:pPr>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a:t>
            </a:r>
            <a:r>
              <a:rPr lang="en-US" altLang="ko-KR" sz="1800" dirty="0">
                <a:ea typeface="굴림" panose="020B0600000101010101" pitchFamily="50" charset="-127"/>
              </a:rPr>
              <a:t> Before you go . . .</a:t>
            </a:r>
          </a:p>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 (on his way out the door): </a:t>
            </a:r>
            <a:r>
              <a:rPr lang="en-US" altLang="ko-KR" sz="1800" dirty="0">
                <a:ea typeface="굴림" panose="020B0600000101010101" pitchFamily="50" charset="-127"/>
              </a:rPr>
              <a:t>I know, more work, right?</a:t>
            </a:r>
          </a:p>
          <a:p>
            <a:pPr>
              <a:defRPr/>
            </a:pPr>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a:t>
            </a:r>
            <a:r>
              <a:rPr lang="en-US" altLang="ko-KR" sz="1800" dirty="0">
                <a:ea typeface="굴림" panose="020B0600000101010101" pitchFamily="50" charset="-127"/>
              </a:rPr>
              <a:t> Engineering has developed a new sensor . . . Very high tech . . . We’ll need to integrate it in </a:t>
            </a:r>
            <a:r>
              <a:rPr lang="en-US" altLang="ko-KR" sz="1800" i="1" dirty="0" err="1">
                <a:ea typeface="굴림" panose="020B0600000101010101" pitchFamily="50" charset="-127"/>
              </a:rPr>
              <a:t>SafeHome</a:t>
            </a:r>
            <a:r>
              <a:rPr lang="en-US" altLang="ko-KR" sz="1800" dirty="0">
                <a:ea typeface="굴림" panose="020B0600000101010101" pitchFamily="50" charset="-127"/>
              </a:rPr>
              <a:t> II.</a:t>
            </a:r>
          </a:p>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a:t>
            </a:r>
            <a:r>
              <a:rPr lang="en-US" altLang="ko-KR" sz="1800" dirty="0">
                <a:ea typeface="굴림" panose="020B0600000101010101" pitchFamily="50" charset="-127"/>
              </a:rPr>
              <a:t> </a:t>
            </a:r>
            <a:r>
              <a:rPr lang="en-US" altLang="ko-KR" sz="1800" i="1" dirty="0" err="1">
                <a:ea typeface="굴림" panose="020B0600000101010101" pitchFamily="50" charset="-127"/>
              </a:rPr>
              <a:t>SafeHome</a:t>
            </a:r>
            <a:r>
              <a:rPr lang="en-US" altLang="ko-KR" sz="1800" dirty="0">
                <a:ea typeface="굴림" panose="020B0600000101010101" pitchFamily="50" charset="-127"/>
              </a:rPr>
              <a:t> II?</a:t>
            </a:r>
          </a:p>
          <a:p>
            <a:pPr>
              <a:defRPr/>
            </a:pPr>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a:t>
            </a:r>
            <a:r>
              <a:rPr lang="en-US" altLang="ko-KR" sz="1800" dirty="0">
                <a:ea typeface="굴림" panose="020B0600000101010101" pitchFamily="50" charset="-127"/>
              </a:rPr>
              <a:t> Yeah, </a:t>
            </a:r>
            <a:r>
              <a:rPr lang="en-US" altLang="ko-KR" sz="1800" i="1" dirty="0" err="1">
                <a:ea typeface="굴림" panose="020B0600000101010101" pitchFamily="50" charset="-127"/>
              </a:rPr>
              <a:t>SafeHome</a:t>
            </a:r>
            <a:r>
              <a:rPr lang="en-US" altLang="ko-KR" sz="1800" dirty="0">
                <a:ea typeface="굴림" panose="020B0600000101010101" pitchFamily="50" charset="-127"/>
              </a:rPr>
              <a:t> II. We’ll begin planning next week.</a:t>
            </a:r>
          </a:p>
        </p:txBody>
      </p:sp>
      <p:sp>
        <p:nvSpPr>
          <p:cNvPr id="4" name="내용 개체 틀 3"/>
          <p:cNvSpPr>
            <a:spLocks noGrp="1"/>
          </p:cNvSpPr>
          <p:nvPr>
            <p:ph sz="half" idx="2"/>
          </p:nvPr>
        </p:nvSpPr>
        <p:spPr>
          <a:xfrm>
            <a:off x="4648200" y="795338"/>
            <a:ext cx="4167188" cy="4625975"/>
          </a:xfrm>
        </p:spPr>
        <p:txBody>
          <a:bodyPr/>
          <a:lstStyle/>
          <a:p>
            <a:pPr>
              <a:defRPr/>
            </a:pPr>
            <a:endParaRPr lang="en-US" altLang="ko-KR" sz="1800" dirty="0" smtClean="0">
              <a:ea typeface="굴림" panose="020B0600000101010101" pitchFamily="50" charset="-127"/>
            </a:endParaRPr>
          </a:p>
        </p:txBody>
      </p:sp>
      <p:sp>
        <p:nvSpPr>
          <p:cNvPr id="123909"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23910"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06C49CE0-9BE6-4700-875D-505A1F929BD7}" type="slidenum">
              <a:rPr lang="ko-KR" altLang="en-US" sz="1200" smtClean="0">
                <a:latin typeface="Arial" panose="020B0604020202020204" pitchFamily="34" charset="0"/>
              </a:rPr>
              <a:pPr>
                <a:spcBef>
                  <a:spcPct val="0"/>
                </a:spcBef>
                <a:buClrTx/>
                <a:buSzTx/>
                <a:buFontTx/>
                <a:buNone/>
              </a:pPr>
              <a:t>146</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2943959545"/>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Autofit/>
          </a:bodyPr>
          <a:lstStyle/>
          <a:p>
            <a:pPr>
              <a:defRPr/>
            </a:pPr>
            <a:r>
              <a:rPr lang="en-US" sz="2400" i="1" dirty="0" smtClean="0"/>
              <a:t>Requirements Gathering for WebApps</a:t>
            </a:r>
            <a:r>
              <a:rPr lang="ko-KR" altLang="en-US" sz="2400" i="1" dirty="0" smtClean="0"/>
              <a:t> </a:t>
            </a:r>
            <a:r>
              <a:rPr lang="en-US" altLang="ko-KR" sz="2400" i="1" dirty="0" smtClean="0"/>
              <a:t>(pg518-519)</a:t>
            </a:r>
            <a:endParaRPr lang="ko-KR" altLang="en-US" sz="24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Doug Miller's office.</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a:t>
            </a:r>
          </a:p>
          <a:p>
            <a:pPr lvl="1">
              <a:buFont typeface="Wingdings" panose="05000000000000000000" pitchFamily="2" charset="2"/>
              <a:buNone/>
              <a:defRPr/>
            </a:pPr>
            <a:r>
              <a:rPr lang="en-US" altLang="ko-KR" sz="1400" dirty="0" smtClean="0">
                <a:ea typeface="굴림" panose="020B0600000101010101" pitchFamily="50" charset="-127"/>
              </a:rPr>
              <a:t>	manager of the software engineering group;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Raman</a:t>
            </a:r>
          </a:p>
          <a:p>
            <a:pPr lvl="1">
              <a:buFont typeface="Wingdings" panose="05000000000000000000" pitchFamily="2" charset="2"/>
              <a:buNone/>
              <a:defRPr/>
            </a:pPr>
            <a:r>
              <a:rPr lang="en-US" altLang="ko-KR" sz="1400" dirty="0" smtClean="0">
                <a:ea typeface="굴림" panose="020B0600000101010101" pitchFamily="50" charset="-127"/>
              </a:rPr>
              <a:t>	a member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 </a:t>
            </a:r>
          </a:p>
          <a:p>
            <a:pPr lvl="1">
              <a:defRPr/>
            </a:pPr>
            <a:r>
              <a:rPr lang="en-US" altLang="ko-KR" sz="1400" dirty="0" smtClean="0">
                <a:solidFill>
                  <a:schemeClr val="hlink"/>
                </a:solidFill>
                <a:ea typeface="굴림" panose="020B0600000101010101" pitchFamily="50" charset="-127"/>
              </a:rPr>
              <a:t>three marketing people</a:t>
            </a:r>
            <a:r>
              <a:rPr lang="en-US" altLang="ko-KR" sz="1400" dirty="0" smtClean="0">
                <a:ea typeface="굴림" panose="020B0600000101010101" pitchFamily="50" charset="-127"/>
              </a:rPr>
              <a:t>.</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Management has decided that we're going to build an e-commerce site to sell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Whoa, Doug! We have no time to do that ... we're swamped with product software work.</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276725"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know, I know ... we're going to outsource the development to a company that specializes in</a:t>
            </a:r>
            <a:r>
              <a:rPr lang="ko-KR" altLang="en-US" sz="1800" dirty="0" smtClean="0">
                <a:ea typeface="굴림" panose="020B0600000101010101" pitchFamily="50" charset="-127"/>
              </a:rPr>
              <a:t> </a:t>
            </a:r>
            <a:r>
              <a:rPr lang="en-US" altLang="ko-KR" sz="1800" dirty="0" smtClean="0">
                <a:ea typeface="굴림" panose="020B0600000101010101" pitchFamily="50" charset="-127"/>
              </a:rPr>
              <a:t>constructing e-commerce sites. They tell us that they'll get it up and running in under one month ... lots of reusable components.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Hmmm. Okay ... then why am I here?</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To expedite things--they want us to take a pass at requirements gathering for the site. I'd like you to meet with the various stakeholders to gather some insight into basic requirements.</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93189"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93190"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AB2D117D-286D-4EAC-A6C0-C6212DA1945F}" type="slidenum">
              <a:rPr lang="ko-KR" altLang="en-US" sz="1200" smtClean="0">
                <a:latin typeface="Arial" panose="020B0604020202020204" pitchFamily="34" charset="0"/>
              </a:rPr>
              <a:pPr>
                <a:spcBef>
                  <a:spcPct val="0"/>
                </a:spcBef>
                <a:buClrTx/>
                <a:buSzTx/>
                <a:buFontTx/>
                <a:buNone/>
              </a:pPr>
              <a:t>147</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3900617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(exasperated): </a:t>
            </a:r>
            <a:r>
              <a:rPr lang="en-US" altLang="ko-KR" sz="1800" dirty="0" smtClean="0">
                <a:ea typeface="굴림" panose="020B0600000101010101" pitchFamily="50" charset="-127"/>
              </a:rPr>
              <a:t>Doug ... you're not hearing me ... we're maxed out </a:t>
            </a:r>
            <a:r>
              <a:rPr lang="en-US" altLang="ko-KR" sz="1800" dirty="0" err="1" smtClean="0">
                <a:ea typeface="굴림" panose="020B0600000101010101" pitchFamily="50" charset="-127"/>
              </a:rPr>
              <a:t>timewise</a:t>
            </a:r>
            <a:r>
              <a:rPr lang="en-US" altLang="ko-KR" sz="1800" dirty="0" smtClean="0">
                <a:ea typeface="굴림" panose="020B0600000101010101" pitchFamily="50" charset="-127"/>
              </a:rPr>
              <a:t> and this ....</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 </a:t>
            </a:r>
            <a:r>
              <a:rPr lang="en-US" altLang="ko-KR" sz="1800" b="1" dirty="0" smtClean="0">
                <a:ea typeface="굴림" panose="020B0600000101010101" pitchFamily="50" charset="-127"/>
              </a:rPr>
              <a:t>(interrupting): </a:t>
            </a:r>
            <a:r>
              <a:rPr lang="en-US" altLang="ko-KR" sz="1800" dirty="0" smtClean="0">
                <a:ea typeface="굴림" panose="020B0600000101010101" pitchFamily="50" charset="-127"/>
              </a:rPr>
              <a:t>Just give it one day of your time, Vinod. Meet with the marketing types and get them to spec the basic content, function, you know, the usual drill.</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(resigned): </a:t>
            </a:r>
            <a:r>
              <a:rPr lang="en-US" altLang="ko-KR" sz="1800" dirty="0" smtClean="0">
                <a:ea typeface="굴림" panose="020B0600000101010101" pitchFamily="50" charset="-127"/>
              </a:rPr>
              <a:t>Okay, I'll give 'em a call and schedule something for tomorrow, but you're not making my life any easier.</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 </a:t>
            </a:r>
            <a:r>
              <a:rPr lang="en-US" altLang="ko-KR" sz="1800" b="1" dirty="0" smtClean="0">
                <a:ea typeface="굴림" panose="020B0600000101010101" pitchFamily="50" charset="-127"/>
              </a:rPr>
              <a:t>(smiling): </a:t>
            </a:r>
            <a:r>
              <a:rPr lang="en-US" altLang="ko-KR" sz="1800" dirty="0" smtClean="0">
                <a:ea typeface="굴림" panose="020B0600000101010101" pitchFamily="50" charset="-127"/>
              </a:rPr>
              <a:t>That's why you get the big bucks. </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Right.</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(Vinod meets with three marketing people the following day.)</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You were telling me about the user's objectives and background.</a:t>
            </a:r>
            <a:endParaRPr lang="ko-KR" altLang="en-US" sz="1800" dirty="0" smtClean="0">
              <a:ea typeface="굴림" panose="020B0600000101010101" pitchFamily="50" charset="-127"/>
            </a:endParaRPr>
          </a:p>
          <a:p>
            <a:pPr>
              <a:defRPr/>
            </a:pPr>
            <a:r>
              <a:rPr lang="en-US" altLang="ko-KR" sz="1800" b="1" dirty="0" smtClean="0">
                <a:solidFill>
                  <a:srgbClr val="FFCC66"/>
                </a:solidFill>
                <a:ea typeface="굴림" panose="020B0600000101010101" pitchFamily="50" charset="-127"/>
              </a:rPr>
              <a:t>Marketing person #1</a:t>
            </a:r>
            <a:r>
              <a:rPr lang="en-US" altLang="ko-KR" sz="1800" b="1" dirty="0" smtClean="0">
                <a:ea typeface="굴림" panose="020B0600000101010101" pitchFamily="50" charset="-127"/>
              </a:rPr>
              <a:t>: </a:t>
            </a:r>
            <a:r>
              <a:rPr lang="en-US" altLang="ko-KR" sz="1800" dirty="0" smtClean="0">
                <a:ea typeface="굴림" panose="020B0600000101010101" pitchFamily="50" charset="-127"/>
              </a:rPr>
              <a:t>Like I said, we want the user to be able to customize the entire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system, you know, pick sensors, control panels, features and functions, then get a "bill of materials" automatically generated, get pricing, and then purchase the system via the Web site.</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94213"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94214"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575B0308-641D-4AC5-AE23-28D96B6D0B68}" type="slidenum">
              <a:rPr lang="ko-KR" altLang="en-US" sz="1200" smtClean="0">
                <a:latin typeface="Arial" panose="020B0604020202020204" pitchFamily="34" charset="0"/>
              </a:rPr>
              <a:pPr>
                <a:spcBef>
                  <a:spcPct val="0"/>
                </a:spcBef>
                <a:buClrTx/>
                <a:buSzTx/>
                <a:buFontTx/>
                <a:buNone/>
              </a:pPr>
              <a:t>148</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3103867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294188" cy="4625975"/>
          </a:xfrm>
        </p:spPr>
        <p:txBody>
          <a:bodyPr/>
          <a:lstStyle/>
          <a:p>
            <a:pPr>
              <a:defRPr/>
            </a:pPr>
            <a:r>
              <a:rPr lang="en-US" altLang="ko-KR" sz="1800" b="1" smtClean="0">
                <a:solidFill>
                  <a:srgbClr val="FFCC66"/>
                </a:solidFill>
                <a:ea typeface="굴림" panose="020B0600000101010101" pitchFamily="50" charset="-127"/>
              </a:rPr>
              <a:t>Marketing person #2</a:t>
            </a:r>
            <a:r>
              <a:rPr lang="en-US" altLang="ko-KR" sz="1800" b="1" smtClean="0">
                <a:ea typeface="굴림" panose="020B0600000101010101" pitchFamily="50" charset="-127"/>
              </a:rPr>
              <a:t>: </a:t>
            </a:r>
            <a:r>
              <a:rPr lang="en-US" altLang="ko-KR" sz="1800" smtClean="0">
                <a:ea typeface="굴림" panose="020B0600000101010101" pitchFamily="50" charset="-127"/>
              </a:rPr>
              <a:t>We assume that the user is a homeowner--not technical--so we need to guide him or her through the process step by step.</a:t>
            </a:r>
            <a:endParaRPr lang="ko-KR" altLang="en-US" sz="1800" smtClean="0">
              <a:ea typeface="굴림" panose="020B0600000101010101" pitchFamily="50" charset="-127"/>
            </a:endParaRPr>
          </a:p>
          <a:p>
            <a:pPr>
              <a:defRPr/>
            </a:pPr>
            <a:r>
              <a:rPr lang="en-US" altLang="ko-KR" sz="1800" b="1" smtClean="0">
                <a:solidFill>
                  <a:srgbClr val="FFCC66"/>
                </a:solidFill>
                <a:ea typeface="굴림" panose="020B0600000101010101" pitchFamily="50" charset="-127"/>
              </a:rPr>
              <a:t>Marketing person #3</a:t>
            </a:r>
            <a:r>
              <a:rPr lang="en-US" altLang="ko-KR" sz="1800" b="1" smtClean="0">
                <a:ea typeface="굴림" panose="020B0600000101010101" pitchFamily="50" charset="-127"/>
              </a:rPr>
              <a:t>: </a:t>
            </a:r>
            <a:r>
              <a:rPr lang="en-US" altLang="ko-KR" sz="1800" smtClean="0">
                <a:ea typeface="굴림" panose="020B0600000101010101" pitchFamily="50" charset="-127"/>
              </a:rPr>
              <a:t>I'm not technical, but I'm worried about the specialty stuff that we need to do in addition to the basic e-commerce stuff.</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(addressing #3): </a:t>
            </a:r>
            <a:r>
              <a:rPr lang="en-US" altLang="ko-KR" sz="1800" smtClean="0">
                <a:ea typeface="굴림" panose="020B0600000101010101" pitchFamily="50" charset="-127"/>
              </a:rPr>
              <a:t>Meaning?</a:t>
            </a:r>
            <a:endParaRPr lang="ko-KR" altLang="en-US" sz="1800" smtClean="0">
              <a:ea typeface="굴림" panose="020B0600000101010101" pitchFamily="50" charset="-127"/>
            </a:endParaRPr>
          </a:p>
          <a:p>
            <a:pPr>
              <a:defRPr/>
            </a:pPr>
            <a:r>
              <a:rPr lang="en-US" altLang="ko-KR" sz="1800" b="1" smtClean="0">
                <a:solidFill>
                  <a:srgbClr val="FFCC66"/>
                </a:solidFill>
                <a:ea typeface="굴림" panose="020B0600000101010101" pitchFamily="50" charset="-127"/>
              </a:rPr>
              <a:t>Marketing person #3</a:t>
            </a:r>
            <a:r>
              <a:rPr lang="en-US" altLang="ko-KR" sz="1800" b="1" smtClean="0">
                <a:ea typeface="굴림" panose="020B0600000101010101" pitchFamily="50" charset="-127"/>
              </a:rPr>
              <a:t>: </a:t>
            </a:r>
            <a:r>
              <a:rPr lang="en-US" altLang="ko-KR" sz="1800" smtClean="0">
                <a:ea typeface="굴림" panose="020B0600000101010101" pitchFamily="50" charset="-127"/>
              </a:rPr>
              <a:t>The hard part is going to be guiding the user through the "customizing process" in a way that is simple and complete. The actual e-commerce</a:t>
            </a:r>
            <a:endParaRPr lang="ko-KR" altLang="en-US" sz="1800" smtClean="0">
              <a:ea typeface="굴림" panose="020B0600000101010101" pitchFamily="50" charset="-127"/>
            </a:endParaRPr>
          </a:p>
        </p:txBody>
      </p:sp>
      <p:sp>
        <p:nvSpPr>
          <p:cNvPr id="4" name="내용 개체 틀 3"/>
          <p:cNvSpPr>
            <a:spLocks noGrp="1"/>
          </p:cNvSpPr>
          <p:nvPr>
            <p:ph sz="half" idx="2"/>
          </p:nvPr>
        </p:nvSpPr>
        <p:spPr>
          <a:xfrm>
            <a:off x="4568825" y="795338"/>
            <a:ext cx="4306888" cy="4625975"/>
          </a:xfrm>
        </p:spPr>
        <p:txBody>
          <a:bodyPr/>
          <a:lstStyle/>
          <a:p>
            <a:pPr>
              <a:buFont typeface="Wingdings" panose="05000000000000000000" pitchFamily="2" charset="2"/>
              <a:buNone/>
              <a:defRPr/>
            </a:pPr>
            <a:r>
              <a:rPr lang="en-US" altLang="ko-KR" sz="1800" smtClean="0">
                <a:ea typeface="굴림" panose="020B0600000101010101" pitchFamily="50" charset="-127"/>
              </a:rPr>
              <a:t>	stuff is pretty straightforward.</a:t>
            </a:r>
            <a:endParaRPr lang="ko-KR" altLang="en-US" sz="1800" smtClean="0">
              <a:ea typeface="굴림" panose="020B0600000101010101" pitchFamily="50" charset="-127"/>
            </a:endParaRPr>
          </a:p>
          <a:p>
            <a:pPr>
              <a:defRPr/>
            </a:pPr>
            <a:r>
              <a:rPr lang="en-US" altLang="ko-KR" sz="1800" b="1" smtClean="0">
                <a:solidFill>
                  <a:srgbClr val="FFCC66"/>
                </a:solidFill>
                <a:ea typeface="굴림" panose="020B0600000101010101" pitchFamily="50" charset="-127"/>
              </a:rPr>
              <a:t>Marketing person #1</a:t>
            </a:r>
            <a:r>
              <a:rPr lang="en-US" altLang="ko-KR" sz="1800" b="1" smtClean="0">
                <a:ea typeface="굴림" panose="020B0600000101010101" pitchFamily="50" charset="-127"/>
              </a:rPr>
              <a:t>: </a:t>
            </a:r>
            <a:r>
              <a:rPr lang="en-US" altLang="ko-KR" sz="1800" smtClean="0">
                <a:ea typeface="굴림" panose="020B0600000101010101" pitchFamily="50" charset="-127"/>
              </a:rPr>
              <a:t>We've got to provide an 800 number for people who don't want to do the customization themselves.</a:t>
            </a:r>
            <a:endParaRPr lang="ko-KR" altLang="en-US" sz="1800" smtClean="0">
              <a:ea typeface="굴림" panose="020B0600000101010101" pitchFamily="50" charset="-127"/>
            </a:endParaRPr>
          </a:p>
          <a:p>
            <a:pPr>
              <a:defRPr/>
            </a:pPr>
            <a:r>
              <a:rPr lang="en-US" altLang="ko-KR" sz="1800" b="1" smtClean="0">
                <a:solidFill>
                  <a:srgbClr val="FFCC66"/>
                </a:solidFill>
                <a:ea typeface="굴림" panose="020B0600000101010101" pitchFamily="50" charset="-127"/>
              </a:rPr>
              <a:t>Marketing person #3</a:t>
            </a:r>
            <a:r>
              <a:rPr lang="en-US" altLang="ko-KR" sz="1800" b="1" smtClean="0">
                <a:ea typeface="굴림" panose="020B0600000101010101" pitchFamily="50" charset="-127"/>
              </a:rPr>
              <a:t>: </a:t>
            </a:r>
            <a:r>
              <a:rPr lang="en-US" altLang="ko-KR" sz="1800" smtClean="0">
                <a:ea typeface="굴림" panose="020B0600000101010101" pitchFamily="50" charset="-127"/>
              </a:rPr>
              <a:t>I agree.</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Okay, we're going to have to talk about exactly how you'd like to do the product customization as a presales activity, but let's hold on that for a moment. I have a few other fundamental questions.</a:t>
            </a: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(looking at Marketing person #2): </a:t>
            </a:r>
            <a:r>
              <a:rPr lang="en-US" altLang="ko-KR" sz="1800" smtClean="0">
                <a:ea typeface="굴림" panose="020B0600000101010101" pitchFamily="50" charset="-127"/>
              </a:rPr>
              <a:t>You said that you wanted to guide the users through the process. Any special approach?</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95237"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95238"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FCC0BB3E-D98A-4FE8-AAC4-55EE1574E534}" type="slidenum">
              <a:rPr lang="ko-KR" altLang="en-US" sz="1200" smtClean="0">
                <a:latin typeface="Arial" panose="020B0604020202020204" pitchFamily="34" charset="0"/>
              </a:rPr>
              <a:pPr>
                <a:spcBef>
                  <a:spcPct val="0"/>
                </a:spcBef>
                <a:buClrTx/>
                <a:buSzTx/>
                <a:buFontTx/>
                <a:buNone/>
              </a:pPr>
              <a:t>149</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3513884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buFont typeface="Wingdings" panose="05000000000000000000" pitchFamily="2" charset="2"/>
              <a:buNone/>
              <a:defRPr/>
            </a:pPr>
            <a:r>
              <a:rPr lang="en-US" altLang="ko-KR" sz="1800" smtClean="0">
                <a:ea typeface="굴림" panose="020B0600000101010101" pitchFamily="50" charset="-127"/>
              </a:rPr>
              <a:t>     us to act as consultants and that we'd better do some homework on this product area before our kick-off meeting. Doug said that he wanted us to "collaborate" with our customer, so we'd better learn how to do that.</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Probably would have been better to stop by her office. Phone calls just don't work as well for this sort of thing.</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You're both right. We've got to get our act together or our early communications will be a struggle.</a:t>
            </a:r>
            <a:endParaRPr lang="ko-KR" altLang="en-US" sz="180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I </a:t>
            </a:r>
            <a:r>
              <a:rPr lang="en-US" altLang="ko-KR" sz="1800" smtClean="0">
                <a:ea typeface="굴림" panose="020B0600000101010101" pitchFamily="50" charset="-127"/>
              </a:rPr>
              <a:t>saw Doug reading a book on "requirements engineering." I'll bet that lists some principles of good communication. I'm going to borrow it from him.</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Good idea ... then you can teach us. </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(smiling): </a:t>
            </a:r>
            <a:r>
              <a:rPr lang="en-US" altLang="ko-KR" sz="1800" smtClean="0">
                <a:ea typeface="굴림" panose="020B0600000101010101" pitchFamily="50" charset="-127"/>
              </a:rPr>
              <a:t>Yeah, right.</a:t>
            </a:r>
            <a:endParaRPr lang="ko-KR" altLang="en-US" sz="1800" smtClean="0">
              <a:ea typeface="굴림" panose="020B0600000101010101" pitchFamily="50" charset="-127"/>
            </a:endParaRPr>
          </a:p>
        </p:txBody>
      </p:sp>
      <p:sp>
        <p:nvSpPr>
          <p:cNvPr id="16389"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16390"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1C04450B-5C0C-4DA9-8066-704661440828}"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15</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273550" cy="4625975"/>
          </a:xfrm>
        </p:spPr>
        <p:txBody>
          <a:bodyPr/>
          <a:lstStyle/>
          <a:p>
            <a:pPr>
              <a:defRPr/>
            </a:pPr>
            <a:r>
              <a:rPr lang="en-US" altLang="ko-KR" sz="1800" b="1" smtClean="0">
                <a:solidFill>
                  <a:srgbClr val="FFCC66"/>
                </a:solidFill>
                <a:ea typeface="굴림" panose="020B0600000101010101" pitchFamily="50" charset="-127"/>
              </a:rPr>
              <a:t>Marketing person #2</a:t>
            </a:r>
            <a:r>
              <a:rPr lang="en-US" altLang="ko-KR" sz="1800" b="1" smtClean="0">
                <a:ea typeface="굴림" panose="020B0600000101010101" pitchFamily="50" charset="-127"/>
              </a:rPr>
              <a:t>: </a:t>
            </a:r>
            <a:r>
              <a:rPr lang="en-US" altLang="ko-KR" sz="1800" smtClean="0">
                <a:ea typeface="굴림" panose="020B0600000101010101" pitchFamily="50" charset="-127"/>
              </a:rPr>
              <a:t>I'd like to see a step-by-step process, with fill-in-the-blanks responses to basic requirements questions, pull down menus, that sort of thing. Each step is a window, and each window's data is validated before moving to the next step.</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Have you checked that out with representative users?</a:t>
            </a:r>
            <a:endParaRPr lang="ko-KR" altLang="en-US" sz="1800" smtClean="0">
              <a:ea typeface="굴림" panose="020B0600000101010101" pitchFamily="50" charset="-127"/>
            </a:endParaRPr>
          </a:p>
          <a:p>
            <a:pPr>
              <a:defRPr/>
            </a:pPr>
            <a:r>
              <a:rPr lang="en-US" altLang="ko-KR" sz="1800" b="1" smtClean="0">
                <a:solidFill>
                  <a:srgbClr val="FFCC66"/>
                </a:solidFill>
                <a:ea typeface="굴림" panose="020B0600000101010101" pitchFamily="50" charset="-127"/>
              </a:rPr>
              <a:t>Marketing person #2</a:t>
            </a:r>
            <a:r>
              <a:rPr lang="en-US" altLang="ko-KR" sz="1800" b="1" smtClean="0">
                <a:ea typeface="굴림" panose="020B0600000101010101" pitchFamily="50" charset="-127"/>
              </a:rPr>
              <a:t>: </a:t>
            </a:r>
            <a:r>
              <a:rPr lang="en-US" altLang="ko-KR" sz="1800" smtClean="0">
                <a:ea typeface="굴림" panose="020B0600000101010101" pitchFamily="50" charset="-127"/>
              </a:rPr>
              <a:t>No, but I will.</a:t>
            </a: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One more thing ... how does a user find our site?</a:t>
            </a:r>
            <a:endParaRPr lang="ko-KR" altLang="en-US" sz="1800" smtClean="0">
              <a:ea typeface="굴림" panose="020B0600000101010101" pitchFamily="50" charset="-127"/>
            </a:endParaRPr>
          </a:p>
          <a:p>
            <a:pPr>
              <a:defRPr/>
            </a:pPr>
            <a:r>
              <a:rPr lang="en-US" altLang="ko-KR" sz="1800" b="1" smtClean="0">
                <a:solidFill>
                  <a:srgbClr val="FFCC66"/>
                </a:solidFill>
                <a:ea typeface="굴림" panose="020B0600000101010101" pitchFamily="50" charset="-127"/>
              </a:rPr>
              <a:t>Marketing person #1</a:t>
            </a:r>
            <a:r>
              <a:rPr lang="en-US" altLang="ko-KR" sz="1800" b="1" smtClean="0">
                <a:ea typeface="굴림" panose="020B0600000101010101" pitchFamily="50" charset="-127"/>
              </a:rPr>
              <a:t>: </a:t>
            </a:r>
            <a:r>
              <a:rPr lang="en-US" altLang="ko-KR" sz="1800" smtClean="0">
                <a:ea typeface="굴림" panose="020B0600000101010101" pitchFamily="50" charset="-127"/>
              </a:rPr>
              <a:t>We're working on an ad campaign that </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buFont typeface="Wingdings" panose="05000000000000000000" pitchFamily="2" charset="2"/>
              <a:buNone/>
              <a:defRPr/>
            </a:pPr>
            <a:r>
              <a:rPr lang="en-US" altLang="ko-KR" sz="1800" smtClean="0">
                <a:ea typeface="굴림" panose="020B0600000101010101" pitchFamily="50" charset="-127"/>
              </a:rPr>
              <a:t>	will paste www.SafeHomeAssured .com in magazine ads, targeted direct mail, context-sensitive ads that appear in search engines, and maybe even some TV and radio spots.</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What I mean is ... they'll always enter through the home page.</a:t>
            </a:r>
            <a:endParaRPr lang="ko-KR" altLang="en-US" sz="1800" smtClean="0">
              <a:ea typeface="굴림" panose="020B0600000101010101" pitchFamily="50" charset="-127"/>
            </a:endParaRPr>
          </a:p>
          <a:p>
            <a:pPr>
              <a:defRPr/>
            </a:pPr>
            <a:r>
              <a:rPr lang="en-US" altLang="ko-KR" sz="1800" b="1" smtClean="0">
                <a:solidFill>
                  <a:srgbClr val="FFCC66"/>
                </a:solidFill>
                <a:ea typeface="굴림" panose="020B0600000101010101" pitchFamily="50" charset="-127"/>
              </a:rPr>
              <a:t>Marketing person #3</a:t>
            </a:r>
            <a:r>
              <a:rPr lang="en-US" altLang="ko-KR" sz="1800" b="1" smtClean="0">
                <a:ea typeface="굴림" panose="020B0600000101010101" pitchFamily="50" charset="-127"/>
              </a:rPr>
              <a:t>: </a:t>
            </a:r>
            <a:r>
              <a:rPr lang="en-US" altLang="ko-KR" sz="1800" smtClean="0">
                <a:ea typeface="굴림" panose="020B0600000101010101" pitchFamily="50" charset="-127"/>
              </a:rPr>
              <a:t>That's what we'd like.</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Okay, now we've got to get to work. Let's explore the details of how you want to customize systems on-line.</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9626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9626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41D6FE50-9610-4814-AAAA-9286C9D83E79}" type="slidenum">
              <a:rPr lang="ko-KR" altLang="en-US" sz="1200" smtClean="0">
                <a:latin typeface="Arial" panose="020B0604020202020204" pitchFamily="34" charset="0"/>
              </a:rPr>
              <a:pPr>
                <a:spcBef>
                  <a:spcPct val="0"/>
                </a:spcBef>
                <a:buClrTx/>
                <a:buSzTx/>
                <a:buFontTx/>
                <a:buNone/>
              </a:pPr>
              <a:t>150</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873241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Outsourcing Preliminaries</a:t>
            </a:r>
            <a:r>
              <a:rPr lang="ko-KR" altLang="en-US" sz="3200" i="1" dirty="0" smtClean="0"/>
              <a:t> </a:t>
            </a:r>
            <a:r>
              <a:rPr lang="en-US" altLang="ko-KR" sz="3200" i="1" dirty="0" smtClean="0"/>
              <a:t>(pg529)</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Doug Miller's office.</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a:t>
            </a:r>
          </a:p>
          <a:p>
            <a:pPr lvl="1">
              <a:buFont typeface="Wingdings" panose="05000000000000000000" pitchFamily="2" charset="2"/>
              <a:buNone/>
              <a:defRPr/>
            </a:pPr>
            <a:r>
              <a:rPr lang="en-US" altLang="ko-KR" sz="1400" dirty="0" smtClean="0">
                <a:ea typeface="굴림" panose="020B0600000101010101" pitchFamily="50" charset="-127"/>
              </a:rPr>
              <a:t>	(manager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 </a:t>
            </a:r>
          </a:p>
          <a:p>
            <a:pPr lvl="1">
              <a:defRPr/>
            </a:pPr>
            <a:r>
              <a:rPr lang="en-US" altLang="ko-KR" sz="1400" dirty="0" smtClean="0">
                <a:solidFill>
                  <a:srgbClr val="66FFCC"/>
                </a:solidFill>
                <a:ea typeface="굴림" panose="020B0600000101010101" pitchFamily="50" charset="-127"/>
              </a:rPr>
              <a:t>Sharon</a:t>
            </a:r>
            <a:r>
              <a:rPr lang="en-US" altLang="ko-KR" sz="1400" dirty="0" smtClean="0">
                <a:ea typeface="굴림" panose="020B0600000101010101" pitchFamily="50" charset="-127"/>
              </a:rPr>
              <a:t> Woods</a:t>
            </a:r>
          </a:p>
          <a:p>
            <a:pPr lvl="1">
              <a:buFont typeface="Wingdings" panose="05000000000000000000" pitchFamily="2" charset="2"/>
              <a:buNone/>
              <a:defRPr/>
            </a:pPr>
            <a:r>
              <a:rPr lang="en-US" altLang="ko-KR" sz="1400" dirty="0" smtClean="0">
                <a:ea typeface="굴림" panose="020B0600000101010101" pitchFamily="50" charset="-127"/>
              </a:rPr>
              <a:t>	an employee of e-</a:t>
            </a:r>
            <a:r>
              <a:rPr lang="en-US" altLang="ko-KR" sz="1400" dirty="0" err="1" smtClean="0">
                <a:ea typeface="굴림" panose="020B0600000101010101" pitchFamily="50" charset="-127"/>
              </a:rPr>
              <a:t>CommerceSystems</a:t>
            </a:r>
            <a:r>
              <a:rPr lang="en-US" altLang="ko-KR" sz="1400" dirty="0" smtClean="0">
                <a:ea typeface="굴림" panose="020B0600000101010101" pitchFamily="50" charset="-127"/>
              </a:rPr>
              <a:t>, the outsourcing vendor for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e-commerce Web site and manager of the Web engineering team that will be doing the work.</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Good to finally meet with you, Sharon. We've certainly got some work to do over the next month or so.</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defRPr/>
            </a:pPr>
            <a:r>
              <a:rPr lang="en-US" altLang="ko-KR" sz="1800" b="1" dirty="0" smtClean="0">
                <a:solidFill>
                  <a:srgbClr val="66FFCC"/>
                </a:solidFill>
                <a:ea typeface="굴림" panose="020B0600000101010101" pitchFamily="50" charset="-127"/>
              </a:rPr>
              <a:t>Sharon</a:t>
            </a:r>
            <a:r>
              <a:rPr lang="en-US" altLang="ko-KR" sz="1800" b="1" dirty="0" smtClean="0">
                <a:ea typeface="굴림" panose="020B0600000101010101" pitchFamily="50" charset="-127"/>
              </a:rPr>
              <a:t> (smiling): </a:t>
            </a:r>
            <a:r>
              <a:rPr lang="en-US" altLang="ko-KR" sz="1800" dirty="0" smtClean="0">
                <a:ea typeface="굴림" panose="020B0600000101010101" pitchFamily="50" charset="-127"/>
              </a:rPr>
              <a:t>We do, but you guys seem to have your act together. Vinod has already given us a draft specification for the site and has also defined most of the important content objects and site functionality.</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Good. What else do you need?</a:t>
            </a:r>
            <a:endParaRPr lang="ko-KR" altLang="en-US" sz="1800" dirty="0" smtClean="0">
              <a:ea typeface="굴림" panose="020B0600000101010101" pitchFamily="50" charset="-127"/>
            </a:endParaRPr>
          </a:p>
          <a:p>
            <a:pPr>
              <a:defRPr/>
            </a:pPr>
            <a:r>
              <a:rPr lang="en-US" altLang="ko-KR" sz="1800" b="1" dirty="0" smtClean="0">
                <a:solidFill>
                  <a:srgbClr val="66FFCC"/>
                </a:solidFill>
                <a:ea typeface="굴림" panose="020B0600000101010101" pitchFamily="50" charset="-127"/>
              </a:rPr>
              <a:t>Sharon</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The e-commerce functionality is easy. The thing that worries me is the front end ... the work required to have the user customize the product pre-purchase.</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97285"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97286"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8777FE44-4D1C-4511-8A75-CA527980DB0D}" type="slidenum">
              <a:rPr lang="ko-KR" altLang="en-US" sz="1200" smtClean="0">
                <a:latin typeface="Arial" panose="020B0604020202020204" pitchFamily="34" charset="0"/>
              </a:rPr>
              <a:pPr>
                <a:spcBef>
                  <a:spcPct val="0"/>
                </a:spcBef>
                <a:buClrTx/>
                <a:buSzTx/>
                <a:buFontTx/>
                <a:buNone/>
              </a:pPr>
              <a:t>151</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1346437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Vinod gave you the basic procedure, didn't he?</a:t>
            </a:r>
            <a:endParaRPr lang="ko-KR" altLang="en-US" sz="1800" dirty="0" smtClean="0">
              <a:ea typeface="굴림" panose="020B0600000101010101" pitchFamily="50" charset="-127"/>
            </a:endParaRPr>
          </a:p>
          <a:p>
            <a:pPr>
              <a:defRPr/>
            </a:pPr>
            <a:r>
              <a:rPr lang="en-US" altLang="ko-KR" sz="1800" b="1" dirty="0" smtClean="0">
                <a:solidFill>
                  <a:srgbClr val="66FFCC"/>
                </a:solidFill>
                <a:ea typeface="굴림" panose="020B0600000101010101" pitchFamily="50" charset="-127"/>
              </a:rPr>
              <a:t>Sharon</a:t>
            </a:r>
            <a:r>
              <a:rPr lang="en-US" altLang="ko-KR" sz="1800" dirty="0" smtClean="0">
                <a:ea typeface="굴림" panose="020B0600000101010101" pitchFamily="50" charset="-127"/>
              </a:rPr>
              <a:t>: He did, but I'd like to validate it with some real users. We'll also need to contact your content developers to get proper descriptions for each sensor, pictures, pricing, interface/interconnection info, that sort of thing.</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Did Vinod have time to do a rough storyboard of the customization process for you?</a:t>
            </a:r>
            <a:endParaRPr lang="ko-KR" altLang="en-US" sz="1800" dirty="0" smtClean="0">
              <a:ea typeface="굴림" panose="020B0600000101010101" pitchFamily="50" charset="-127"/>
            </a:endParaRPr>
          </a:p>
          <a:p>
            <a:pPr>
              <a:defRPr/>
            </a:pPr>
            <a:r>
              <a:rPr lang="en-US" altLang="ko-KR" sz="1800" b="1" dirty="0" smtClean="0">
                <a:solidFill>
                  <a:srgbClr val="66FFCC"/>
                </a:solidFill>
                <a:ea typeface="굴림" panose="020B0600000101010101" pitchFamily="50" charset="-127"/>
              </a:rPr>
              <a:t>Sharon</a:t>
            </a:r>
            <a:r>
              <a:rPr lang="en-US" altLang="ko-KR" sz="1800" b="1" dirty="0" smtClean="0">
                <a:ea typeface="굴림" panose="020B0600000101010101" pitchFamily="50" charset="-127"/>
              </a:rPr>
              <a:t>: </a:t>
            </a:r>
            <a:r>
              <a:rPr lang="en-US" altLang="ko-KR" sz="1800" dirty="0" smtClean="0">
                <a:ea typeface="굴림" panose="020B0600000101010101" pitchFamily="50" charset="-127"/>
              </a:rPr>
              <a:t>He's working on it as we speak. Said he had to put out a fire on the product side. He</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knows it's critical .. said he'd e-mail it to me tomorrow morning.</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Okay . . . look, I'd like to stay in the loop on this project. Can we establish some ground rules for oversight on our end. I don't want to get in your way, but....</a:t>
            </a:r>
            <a:endParaRPr lang="ko-KR" altLang="en-US" sz="1800" dirty="0" smtClean="0">
              <a:ea typeface="굴림" panose="020B0600000101010101" pitchFamily="50" charset="-127"/>
            </a:endParaRPr>
          </a:p>
          <a:p>
            <a:pPr>
              <a:defRPr/>
            </a:pPr>
            <a:r>
              <a:rPr lang="en-US" altLang="ko-KR" sz="1800" b="1" dirty="0" smtClean="0">
                <a:solidFill>
                  <a:srgbClr val="66FFCC"/>
                </a:solidFill>
                <a:ea typeface="굴림" panose="020B0600000101010101" pitchFamily="50" charset="-127"/>
              </a:rPr>
              <a:t>Sharon</a:t>
            </a:r>
            <a:r>
              <a:rPr lang="en-US" altLang="ko-KR" sz="1800" b="1" dirty="0" smtClean="0">
                <a:ea typeface="굴림" panose="020B0600000101010101" pitchFamily="50" charset="-127"/>
              </a:rPr>
              <a:t>: </a:t>
            </a:r>
            <a:r>
              <a:rPr lang="en-US" altLang="ko-KR" sz="1800" dirty="0" smtClean="0">
                <a:ea typeface="굴림" panose="020B0600000101010101" pitchFamily="50" charset="-127"/>
              </a:rPr>
              <a:t>Not a problem, we like to keep our clients involved.</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I'll serve as liaison for this project. All communication will come through me or someone like Vinod that I appoint. Since we're on a tight schedule, I'd like to establish a schedule that has</a:t>
            </a:r>
            <a:endParaRPr lang="ko-KR" altLang="en-US" sz="1800" dirty="0" smtClean="0">
              <a:ea typeface="굴림" panose="020B0600000101010101" pitchFamily="50" charset="-127"/>
            </a:endParaRPr>
          </a:p>
        </p:txBody>
      </p:sp>
      <p:sp>
        <p:nvSpPr>
          <p:cNvPr id="98309"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98310"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668D2B85-F00F-475A-B580-0FD982B08B58}" type="slidenum">
              <a:rPr lang="ko-KR" altLang="en-US" sz="1200" smtClean="0">
                <a:latin typeface="Arial" panose="020B0604020202020204" pitchFamily="34" charset="0"/>
              </a:rPr>
              <a:pPr>
                <a:spcBef>
                  <a:spcPct val="0"/>
                </a:spcBef>
                <a:buClrTx/>
                <a:buSzTx/>
                <a:buFontTx/>
                <a:buNone/>
              </a:pPr>
              <a:t>152</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2197954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dirty="0" smtClean="0">
                <a:ea typeface="굴림" panose="020B0600000101010101" pitchFamily="50" charset="-127"/>
              </a:rPr>
              <a:t>one-day granularity and talk or e-mail with you everyday about accomplishments, problems, etc. I know it's a lot, but that's what I think is appropriate.</a:t>
            </a:r>
            <a:endParaRPr lang="ko-KR" altLang="en-US" sz="1800" dirty="0" smtClean="0">
              <a:ea typeface="굴림" panose="020B0600000101010101" pitchFamily="50" charset="-127"/>
            </a:endParaRPr>
          </a:p>
          <a:p>
            <a:pPr>
              <a:defRPr/>
            </a:pPr>
            <a:r>
              <a:rPr lang="en-US" altLang="ko-KR" sz="1800" b="1" dirty="0" smtClean="0">
                <a:solidFill>
                  <a:srgbClr val="66FFCC"/>
                </a:solidFill>
                <a:ea typeface="굴림" panose="020B0600000101010101" pitchFamily="50" charset="-127"/>
              </a:rPr>
              <a:t>Sharon</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That's okay.</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 </a:t>
            </a:r>
            <a:r>
              <a:rPr lang="en-US" altLang="ko-KR" sz="1800" b="1" dirty="0" smtClean="0">
                <a:ea typeface="굴림" panose="020B0600000101010101" pitchFamily="50" charset="-127"/>
              </a:rPr>
              <a:t>(picking up a few pages of paper from his desktop and handing them to Sharon): </a:t>
            </a:r>
            <a:r>
              <a:rPr lang="en-US" altLang="ko-KR" sz="1800" dirty="0" smtClean="0">
                <a:ea typeface="굴림" panose="020B0600000101010101" pitchFamily="50" charset="-127"/>
              </a:rPr>
              <a:t>I've written up a rough schedule with milestone dates ... what do you think?</a:t>
            </a:r>
            <a:endParaRPr lang="ko-KR" altLang="en-US" sz="1800" dirty="0" smtClean="0">
              <a:ea typeface="굴림" panose="020B0600000101010101" pitchFamily="50" charset="-127"/>
            </a:endParaRPr>
          </a:p>
          <a:p>
            <a:pPr>
              <a:defRPr/>
            </a:pPr>
            <a:r>
              <a:rPr lang="en-US" altLang="ko-KR" sz="1800" b="1" dirty="0" smtClean="0">
                <a:solidFill>
                  <a:srgbClr val="66FFCC"/>
                </a:solidFill>
                <a:ea typeface="굴림" panose="020B0600000101010101" pitchFamily="50" charset="-127"/>
              </a:rPr>
              <a:t>Sharon</a:t>
            </a:r>
            <a:r>
              <a:rPr lang="en-US" altLang="ko-KR" sz="1800" b="1" dirty="0" smtClean="0">
                <a:ea typeface="굴림" panose="020B0600000101010101" pitchFamily="50" charset="-127"/>
              </a:rPr>
              <a:t> (after studying the schedule): </a:t>
            </a:r>
            <a:r>
              <a:rPr lang="en-US" altLang="ko-KR" sz="1800" dirty="0" smtClean="0">
                <a:ea typeface="굴림" panose="020B0600000101010101" pitchFamily="50" charset="-127"/>
              </a:rPr>
              <a:t>Hmmm. I'm not sure this'll work for us. Let me work up</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an alternative and e-mail it to you later today.</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Sure.</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99333"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99334"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EB13DAAC-6E67-4133-B6BA-80B92729693C}" type="slidenum">
              <a:rPr lang="ko-KR" altLang="en-US" sz="1200" smtClean="0">
                <a:latin typeface="Arial" panose="020B0604020202020204" pitchFamily="34" charset="0"/>
              </a:rPr>
              <a:pPr>
                <a:spcBef>
                  <a:spcPct val="0"/>
                </a:spcBef>
                <a:buClrTx/>
                <a:buSzTx/>
                <a:buFontTx/>
                <a:buNone/>
              </a:pPr>
              <a:t>153</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3080873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a:bodyPr>
          <a:lstStyle/>
          <a:p>
            <a:pPr>
              <a:defRPr/>
            </a:pPr>
            <a:r>
              <a:rPr lang="en-US" sz="2800" i="1" dirty="0" smtClean="0"/>
              <a:t>Refining Use-Cases for WebApps</a:t>
            </a:r>
            <a:r>
              <a:rPr lang="ko-KR" altLang="en-US" sz="2800" i="1" dirty="0" smtClean="0"/>
              <a:t> </a:t>
            </a:r>
            <a:r>
              <a:rPr lang="en-US" altLang="ko-KR" sz="2800" i="1" dirty="0" smtClean="0"/>
              <a:t>(pg543-544)</a:t>
            </a:r>
            <a:endParaRPr lang="ko-KR" altLang="en-US" sz="28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Doug Miller's office.</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a:t>
            </a:r>
          </a:p>
          <a:p>
            <a:pPr lvl="1">
              <a:buFont typeface="Wingdings" panose="05000000000000000000" pitchFamily="2" charset="2"/>
              <a:buNone/>
              <a:defRPr/>
            </a:pPr>
            <a:r>
              <a:rPr lang="en-US" altLang="ko-KR" sz="1400" dirty="0" smtClean="0">
                <a:ea typeface="굴림" panose="020B0600000101010101" pitchFamily="50" charset="-127"/>
              </a:rPr>
              <a:t>	(manager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group)</a:t>
            </a:r>
          </a:p>
          <a:p>
            <a:pPr lvl="1">
              <a:defRPr/>
            </a:pPr>
            <a:r>
              <a:rPr lang="en-US" altLang="ko-KR" sz="1400" dirty="0" smtClean="0">
                <a:solidFill>
                  <a:srgbClr val="66FFCC"/>
                </a:solidFill>
                <a:ea typeface="굴림" panose="020B0600000101010101" pitchFamily="50" charset="-127"/>
              </a:rPr>
              <a:t>Sharon</a:t>
            </a:r>
            <a:r>
              <a:rPr lang="en-US" altLang="ko-KR" sz="1400" dirty="0" smtClean="0">
                <a:ea typeface="굴림" panose="020B0600000101010101" pitchFamily="50" charset="-127"/>
              </a:rPr>
              <a:t> Woods</a:t>
            </a:r>
          </a:p>
          <a:p>
            <a:pPr lvl="1">
              <a:buFont typeface="Wingdings" panose="05000000000000000000" pitchFamily="2" charset="2"/>
              <a:buNone/>
              <a:defRPr/>
            </a:pPr>
            <a:r>
              <a:rPr lang="en-US" altLang="ko-KR" sz="1400" dirty="0" smtClean="0">
                <a:ea typeface="굴림" panose="020B0600000101010101" pitchFamily="50" charset="-127"/>
              </a:rPr>
              <a:t>	manager of the outsourcing vendor's Web engineering team for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e-commerce Web site</a:t>
            </a:r>
          </a:p>
          <a:p>
            <a:pPr lvl="1">
              <a:defRPr/>
            </a:pPr>
            <a:r>
              <a:rPr lang="en-US" altLang="ko-KR" sz="1400" dirty="0" smtClean="0">
                <a:solidFill>
                  <a:srgbClr val="CC9900"/>
                </a:solidFill>
                <a:ea typeface="굴림" panose="020B0600000101010101" pitchFamily="50" charset="-127"/>
              </a:rPr>
              <a:t>Sam</a:t>
            </a:r>
            <a:r>
              <a:rPr lang="en-US" altLang="ko-KR" sz="1400" dirty="0" smtClean="0">
                <a:ea typeface="굴림" panose="020B0600000101010101" pitchFamily="50" charset="-127"/>
              </a:rPr>
              <a:t> Chen</a:t>
            </a:r>
          </a:p>
          <a:p>
            <a:pPr lvl="1">
              <a:buFont typeface="Wingdings" panose="05000000000000000000" pitchFamily="2" charset="2"/>
              <a:buNone/>
              <a:defRPr/>
            </a:pPr>
            <a:r>
              <a:rPr lang="en-US" altLang="ko-KR" sz="1400" dirty="0" smtClean="0">
                <a:ea typeface="굴림" panose="020B0600000101010101" pitchFamily="50" charset="-127"/>
              </a:rPr>
              <a:t>	manager of the SafeHomeAssured.com customer support organization.</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Glad to hear things are progressing well, Sharon. </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Analysis modeling is almost complete?</a:t>
            </a:r>
            <a:endParaRPr lang="ko-KR" altLang="en-US" sz="1800" dirty="0" smtClean="0">
              <a:ea typeface="굴림" panose="020B0600000101010101" pitchFamily="50" charset="-127"/>
            </a:endParaRPr>
          </a:p>
          <a:p>
            <a:pPr>
              <a:defRPr/>
            </a:pPr>
            <a:r>
              <a:rPr lang="en-US" altLang="ko-KR" sz="1800" b="1" dirty="0" smtClean="0">
                <a:solidFill>
                  <a:srgbClr val="66FFCC"/>
                </a:solidFill>
                <a:ea typeface="굴림" panose="020B0600000101010101" pitchFamily="50" charset="-127"/>
              </a:rPr>
              <a:t>Sharon</a:t>
            </a:r>
            <a:r>
              <a:rPr lang="en-US" altLang="ko-KR" sz="1800" b="1" dirty="0" smtClean="0">
                <a:ea typeface="굴림" panose="020B0600000101010101" pitchFamily="50" charset="-127"/>
              </a:rPr>
              <a:t> (smiling): </a:t>
            </a:r>
            <a:r>
              <a:rPr lang="en-US" altLang="ko-KR" sz="1800" dirty="0" smtClean="0">
                <a:ea typeface="굴림" panose="020B0600000101010101" pitchFamily="50" charset="-127"/>
              </a:rPr>
              <a:t>We're making progress. The only set of use-cases left to develop from the user hierarchy [Figure 18.1] is the </a:t>
            </a:r>
            <a:r>
              <a:rPr lang="en-US" altLang="ko-KR" sz="1800" i="1" dirty="0" smtClean="0">
                <a:ea typeface="굴림" panose="020B0600000101010101" pitchFamily="50" charset="-127"/>
              </a:rPr>
              <a:t>customer service staff </a:t>
            </a:r>
            <a:r>
              <a:rPr lang="en-US" altLang="ko-KR" sz="1800" dirty="0" smtClean="0">
                <a:ea typeface="굴림" panose="020B0600000101010101" pitchFamily="50" charset="-127"/>
              </a:rPr>
              <a:t>category.</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 </a:t>
            </a:r>
            <a:r>
              <a:rPr lang="en-US" altLang="ko-KR" sz="1800" b="1" dirty="0" smtClean="0">
                <a:ea typeface="굴림" panose="020B0600000101010101" pitchFamily="50" charset="-127"/>
              </a:rPr>
              <a:t>(looking at Sam): </a:t>
            </a:r>
            <a:r>
              <a:rPr lang="en-US" altLang="ko-KR" sz="1800" dirty="0" smtClean="0">
                <a:ea typeface="굴림" panose="020B0600000101010101" pitchFamily="50" charset="-127"/>
              </a:rPr>
              <a:t>And you have those now, Sam?</a:t>
            </a:r>
            <a:endParaRPr lang="ko-KR" altLang="en-US" sz="1800" dirty="0" smtClean="0">
              <a:ea typeface="굴림" panose="020B0600000101010101" pitchFamily="50" charset="-127"/>
            </a:endParaRPr>
          </a:p>
          <a:p>
            <a:pPr>
              <a:defRPr/>
            </a:pPr>
            <a:r>
              <a:rPr lang="en-US" altLang="ko-KR" sz="1800" b="1" dirty="0" smtClean="0">
                <a:solidFill>
                  <a:srgbClr val="CC9900"/>
                </a:solidFill>
                <a:ea typeface="굴림" panose="020B0600000101010101" pitchFamily="50" charset="-127"/>
              </a:rPr>
              <a:t>Sam</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do. I've e-mailed them to you, Sharon, and cc'd you, Doug. Here's the hardcopy version. (He hands sheets of paper to Doug and Sharon.)</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100357"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00358"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97F2473-F68A-45EF-BF3C-C8823D9D000C}" type="slidenum">
              <a:rPr lang="ko-KR" altLang="en-US" sz="1200" smtClean="0">
                <a:latin typeface="Arial" panose="020B0604020202020204" pitchFamily="34" charset="0"/>
              </a:rPr>
              <a:pPr>
                <a:spcBef>
                  <a:spcPct val="0"/>
                </a:spcBef>
                <a:buClrTx/>
                <a:buSzTx/>
                <a:buFontTx/>
                <a:buNone/>
              </a:pPr>
              <a:t>154</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2318566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solidFill>
                  <a:srgbClr val="CC9900"/>
                </a:solidFill>
                <a:ea typeface="굴림" panose="020B0600000101010101" pitchFamily="50" charset="-127"/>
              </a:rPr>
              <a:t>Sam</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The way we look at it, we want to use the SafeHomeAssured.com Web site as a support tool when customers phone in an order. Our phone reps will complete all necessary forms, etc. and process the order for the customer.</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Why not just refer the customer to the Web site?</a:t>
            </a:r>
            <a:endParaRPr lang="ko-KR" altLang="en-US" sz="1800" dirty="0" smtClean="0">
              <a:ea typeface="굴림" panose="020B0600000101010101" pitchFamily="50" charset="-127"/>
            </a:endParaRPr>
          </a:p>
          <a:p>
            <a:pPr>
              <a:defRPr/>
            </a:pPr>
            <a:r>
              <a:rPr lang="en-US" altLang="ko-KR" sz="1800" b="1" dirty="0" smtClean="0">
                <a:solidFill>
                  <a:srgbClr val="CC9900"/>
                </a:solidFill>
                <a:ea typeface="굴림" panose="020B0600000101010101" pitchFamily="50" charset="-127"/>
              </a:rPr>
              <a:t>Sam</a:t>
            </a:r>
            <a:r>
              <a:rPr lang="en-US" altLang="ko-KR" sz="1800" b="1" dirty="0" smtClean="0">
                <a:ea typeface="굴림" panose="020B0600000101010101" pitchFamily="50" charset="-127"/>
              </a:rPr>
              <a:t> (smiling): </a:t>
            </a:r>
            <a:r>
              <a:rPr lang="en-US" altLang="ko-KR" sz="1800" dirty="0" smtClean="0">
                <a:ea typeface="굴림" panose="020B0600000101010101" pitchFamily="50" charset="-127"/>
              </a:rPr>
              <a:t>You techies think that everyone is comfortable with the Web. They're not! Plenty of people still like the telephone, so we have to give them that option. </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buFont typeface="Wingdings" panose="05000000000000000000" pitchFamily="2" charset="2"/>
              <a:buNone/>
              <a:defRPr/>
            </a:pPr>
            <a:r>
              <a:rPr lang="en-US" altLang="ko-KR" sz="1800" smtClean="0">
                <a:ea typeface="굴림" panose="020B0600000101010101" pitchFamily="50" charset="-127"/>
              </a:rPr>
              <a:t>	But we don't want to build a separate order processing system when most of the pieces are already in place on the Web.</a:t>
            </a:r>
            <a:endParaRPr lang="ko-KR" altLang="en-US" sz="1800" smtClean="0">
              <a:ea typeface="굴림" panose="020B0600000101010101" pitchFamily="50" charset="-127"/>
            </a:endParaRPr>
          </a:p>
          <a:p>
            <a:pPr>
              <a:defRPr/>
            </a:pPr>
            <a:r>
              <a:rPr lang="en-US" altLang="ko-KR" sz="1800" b="1" smtClean="0">
                <a:solidFill>
                  <a:srgbClr val="66FFCC"/>
                </a:solidFill>
                <a:ea typeface="굴림" panose="020B0600000101010101" pitchFamily="50" charset="-127"/>
              </a:rPr>
              <a:t>Sharon</a:t>
            </a:r>
            <a:r>
              <a:rPr lang="en-US" altLang="ko-KR" sz="1800" b="1" smtClean="0">
                <a:ea typeface="굴림" panose="020B0600000101010101" pitchFamily="50" charset="-127"/>
              </a:rPr>
              <a:t>: </a:t>
            </a:r>
            <a:r>
              <a:rPr lang="en-US" altLang="ko-KR" sz="1800" smtClean="0">
                <a:ea typeface="굴림" panose="020B0600000101010101" pitchFamily="50" charset="-127"/>
              </a:rPr>
              <a:t>Makes sense.</a:t>
            </a:r>
            <a:endParaRPr lang="ko-KR" altLang="en-US" sz="1800" smtClean="0">
              <a:ea typeface="굴림" panose="020B0600000101010101" pitchFamily="50" charset="-127"/>
            </a:endParaRPr>
          </a:p>
          <a:p>
            <a:pPr>
              <a:defRPr/>
            </a:pPr>
            <a:r>
              <a:rPr lang="en-US" altLang="ko-KR" sz="1800" smtClean="0">
                <a:ea typeface="굴림" panose="020B0600000101010101" pitchFamily="50" charset="-127"/>
              </a:rPr>
              <a:t>(All parties read the use-cases [an example follows]):</a:t>
            </a:r>
            <a:endParaRPr lang="ko-KR" altLang="en-US" sz="1800" smtClean="0">
              <a:ea typeface="굴림" panose="020B0600000101010101" pitchFamily="50" charset="-127"/>
            </a:endParaRPr>
          </a:p>
          <a:p>
            <a:pPr>
              <a:defRPr/>
            </a:pPr>
            <a:r>
              <a:rPr lang="en-US" altLang="ko-KR" sz="1800" smtClean="0">
                <a:ea typeface="굴림" panose="020B0600000101010101" pitchFamily="50" charset="-127"/>
              </a:rPr>
              <a:t>Use-case: </a:t>
            </a:r>
            <a:r>
              <a:rPr lang="en-US" altLang="ko-KR" sz="1800" i="1" smtClean="0">
                <a:ea typeface="굴림" panose="020B0600000101010101" pitchFamily="50" charset="-127"/>
              </a:rPr>
              <a:t>describe home layout </a:t>
            </a:r>
            <a:r>
              <a:rPr lang="en-US" altLang="ko-KR" sz="1800" smtClean="0">
                <a:ea typeface="굴림" panose="020B0600000101010101" pitchFamily="50" charset="-127"/>
              </a:rPr>
              <a:t>[note that this differs from the use-case of the same name for </a:t>
            </a:r>
            <a:r>
              <a:rPr lang="en-US" altLang="ko-KR" sz="1800" i="1" smtClean="0">
                <a:ea typeface="굴림" panose="020B0600000101010101" pitchFamily="50" charset="-127"/>
              </a:rPr>
              <a:t>new customer </a:t>
            </a:r>
            <a:r>
              <a:rPr lang="en-US" altLang="ko-KR" sz="1800" smtClean="0">
                <a:ea typeface="굴림" panose="020B0600000101010101" pitchFamily="50" charset="-127"/>
              </a:rPr>
              <a:t>category]</a:t>
            </a:r>
            <a:endParaRPr lang="ko-KR" altLang="en-US" sz="1800" smtClean="0">
              <a:ea typeface="굴림" panose="020B0600000101010101" pitchFamily="50" charset="-127"/>
            </a:endParaRPr>
          </a:p>
          <a:p>
            <a:pPr>
              <a:defRPr/>
            </a:pPr>
            <a:r>
              <a:rPr lang="en-US" altLang="ko-KR" sz="1800" i="1" smtClean="0">
                <a:ea typeface="굴림" panose="020B0600000101010101" pitchFamily="50" charset="-127"/>
              </a:rPr>
              <a:t>I will ask the customer (via the phone) to describe each room of the house and will enter room dimensions and other characteristics on one big form</a:t>
            </a:r>
            <a:endParaRPr lang="ko-KR" altLang="en-US" sz="1800" smtClean="0">
              <a:ea typeface="굴림" panose="020B0600000101010101" pitchFamily="50" charset="-127"/>
            </a:endParaRPr>
          </a:p>
        </p:txBody>
      </p:sp>
      <p:sp>
        <p:nvSpPr>
          <p:cNvPr id="1013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013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FC2DA7DB-0A8A-464D-B2F1-62909CC28936}" type="slidenum">
              <a:rPr lang="ko-KR" altLang="en-US" sz="1200" smtClean="0">
                <a:latin typeface="Arial" panose="020B0604020202020204" pitchFamily="34" charset="0"/>
              </a:rPr>
              <a:pPr>
                <a:spcBef>
                  <a:spcPct val="0"/>
                </a:spcBef>
                <a:buClrTx/>
                <a:buSzTx/>
                <a:buFontTx/>
                <a:buNone/>
              </a:pPr>
              <a:t>155</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4005764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buFont typeface="Wingdings" panose="05000000000000000000" pitchFamily="2" charset="2"/>
              <a:buNone/>
              <a:defRPr/>
            </a:pPr>
            <a:r>
              <a:rPr lang="en-US" altLang="ko-KR" sz="1800" i="1" dirty="0" smtClean="0">
                <a:ea typeface="굴림" panose="020B0600000101010101" pitchFamily="50" charset="-127"/>
              </a:rPr>
              <a:t>	designed specifically for customer support personnel. Once the house data are entered I can save the data under the customer's name or phone number.</a:t>
            </a:r>
            <a:endParaRPr lang="ko-KR" altLang="en-US" sz="1800" dirty="0" smtClean="0">
              <a:ea typeface="굴림" panose="020B0600000101010101" pitchFamily="50" charset="-127"/>
            </a:endParaRPr>
          </a:p>
          <a:p>
            <a:pPr>
              <a:defRPr/>
            </a:pPr>
            <a:r>
              <a:rPr lang="en-US" altLang="ko-KR" sz="1800" b="1" dirty="0" smtClean="0">
                <a:solidFill>
                  <a:srgbClr val="66FFCC"/>
                </a:solidFill>
                <a:ea typeface="굴림" panose="020B0600000101010101" pitchFamily="50" charset="-127"/>
              </a:rPr>
              <a:t>Sharon</a:t>
            </a:r>
            <a:r>
              <a:rPr lang="en-US" altLang="ko-KR" sz="1800" b="1" dirty="0" smtClean="0">
                <a:ea typeface="굴림" panose="020B0600000101010101" pitchFamily="50" charset="-127"/>
              </a:rPr>
              <a:t>: </a:t>
            </a:r>
            <a:r>
              <a:rPr lang="en-US" altLang="ko-KR" sz="1800" dirty="0" smtClean="0">
                <a:ea typeface="굴림" panose="020B0600000101010101" pitchFamily="50" charset="-127"/>
              </a:rPr>
              <a:t>Sam, you've been kind of terse in your preliminary use-case descriptions. I think we're going to need to flesh them out a bit.</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 </a:t>
            </a:r>
            <a:r>
              <a:rPr lang="en-US" altLang="ko-KR" sz="1800" b="1" dirty="0" smtClean="0">
                <a:ea typeface="굴림" panose="020B0600000101010101" pitchFamily="50" charset="-127"/>
              </a:rPr>
              <a:t>(nodding): </a:t>
            </a:r>
            <a:r>
              <a:rPr lang="en-US" altLang="ko-KR" sz="1800" dirty="0" smtClean="0">
                <a:ea typeface="굴림" panose="020B0600000101010101" pitchFamily="50" charset="-127"/>
              </a:rPr>
              <a:t>I agree. </a:t>
            </a:r>
            <a:endParaRPr lang="ko-KR" altLang="en-US" sz="1800" dirty="0" smtClean="0">
              <a:ea typeface="굴림" panose="020B0600000101010101" pitchFamily="50" charset="-127"/>
            </a:endParaRPr>
          </a:p>
          <a:p>
            <a:pPr>
              <a:defRPr/>
            </a:pPr>
            <a:r>
              <a:rPr lang="en-US" altLang="ko-KR" sz="1800" b="1" dirty="0" smtClean="0">
                <a:solidFill>
                  <a:srgbClr val="CC9900"/>
                </a:solidFill>
                <a:ea typeface="굴림" panose="020B0600000101010101" pitchFamily="50" charset="-127"/>
              </a:rPr>
              <a:t>Sam</a:t>
            </a:r>
            <a:r>
              <a:rPr lang="en-US" altLang="ko-KR" sz="1800" b="1" dirty="0" smtClean="0">
                <a:ea typeface="굴림" panose="020B0600000101010101" pitchFamily="50" charset="-127"/>
              </a:rPr>
              <a:t> (frowning): </a:t>
            </a:r>
            <a:r>
              <a:rPr lang="en-US" altLang="ko-KR" sz="1800" dirty="0" smtClean="0">
                <a:ea typeface="굴림" panose="020B0600000101010101" pitchFamily="50" charset="-127"/>
              </a:rPr>
              <a:t>How so?</a:t>
            </a:r>
            <a:endParaRPr lang="ko-KR" altLang="en-US" sz="1800" dirty="0" smtClean="0">
              <a:ea typeface="굴림" panose="020B0600000101010101" pitchFamily="50" charset="-127"/>
            </a:endParaRPr>
          </a:p>
          <a:p>
            <a:pPr>
              <a:defRPr/>
            </a:pPr>
            <a:r>
              <a:rPr lang="en-US" altLang="ko-KR" sz="1800" b="1" dirty="0" smtClean="0">
                <a:solidFill>
                  <a:srgbClr val="66FFCC"/>
                </a:solidFill>
                <a:ea typeface="굴림" panose="020B0600000101010101" pitchFamily="50" charset="-127"/>
              </a:rPr>
              <a:t>Sharon</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Well ... you mention "one big form designed specifically for customer support personnel."</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buFont typeface="Wingdings" panose="05000000000000000000" pitchFamily="2" charset="2"/>
              <a:buNone/>
              <a:defRPr/>
            </a:pPr>
            <a:r>
              <a:rPr lang="en-US" altLang="ko-KR" sz="1800" smtClean="0">
                <a:ea typeface="굴림" panose="020B0600000101010101" pitchFamily="50" charset="-127"/>
              </a:rPr>
              <a:t>	We're going to need more detail.</a:t>
            </a:r>
            <a:endParaRPr lang="ko-KR" altLang="en-US" sz="1800" smtClean="0">
              <a:ea typeface="굴림" panose="020B0600000101010101" pitchFamily="50" charset="-127"/>
            </a:endParaRPr>
          </a:p>
          <a:p>
            <a:pPr>
              <a:defRPr/>
            </a:pPr>
            <a:r>
              <a:rPr lang="en-US" altLang="ko-KR" sz="1800" b="1" smtClean="0">
                <a:solidFill>
                  <a:srgbClr val="CC9900"/>
                </a:solidFill>
                <a:ea typeface="굴림" panose="020B0600000101010101" pitchFamily="50" charset="-127"/>
              </a:rPr>
              <a:t>Sam</a:t>
            </a:r>
            <a:r>
              <a:rPr lang="en-US" altLang="ko-KR" sz="1800" smtClean="0">
                <a:ea typeface="굴림" panose="020B0600000101010101" pitchFamily="50" charset="-127"/>
              </a:rPr>
              <a:t>: What I meant was that we don't need to walk our reps through the process like you do for an on-line customer. One big form should do the trick.</a:t>
            </a:r>
            <a:endParaRPr lang="ko-KR" altLang="en-US" sz="1800" smtClean="0">
              <a:ea typeface="굴림" panose="020B0600000101010101" pitchFamily="50" charset="-127"/>
            </a:endParaRPr>
          </a:p>
          <a:p>
            <a:pPr>
              <a:defRPr/>
            </a:pPr>
            <a:r>
              <a:rPr lang="en-US" altLang="ko-KR" sz="1800" b="1" smtClean="0">
                <a:solidFill>
                  <a:srgbClr val="66FFCC"/>
                </a:solidFill>
                <a:ea typeface="굴림" panose="020B0600000101010101" pitchFamily="50" charset="-127"/>
              </a:rPr>
              <a:t>Sharon</a:t>
            </a:r>
            <a:r>
              <a:rPr lang="en-US" altLang="ko-KR" sz="1800" b="1" smtClean="0">
                <a:ea typeface="굴림" panose="020B0600000101010101" pitchFamily="50" charset="-127"/>
              </a:rPr>
              <a:t>: </a:t>
            </a:r>
            <a:r>
              <a:rPr lang="en-US" altLang="ko-KR" sz="1800" smtClean="0">
                <a:ea typeface="굴림" panose="020B0600000101010101" pitchFamily="50" charset="-127"/>
              </a:rPr>
              <a:t>Let's sketch out what the form should look like.</a:t>
            </a:r>
            <a:r>
              <a:rPr lang="ko-KR" altLang="en-US" sz="1800" smtClean="0">
                <a:ea typeface="굴림" panose="020B0600000101010101" pitchFamily="50" charset="-127"/>
              </a:rPr>
              <a:t> </a:t>
            </a:r>
            <a:r>
              <a:rPr lang="en-US" altLang="ko-KR" sz="1800" smtClean="0">
                <a:ea typeface="굴림" panose="020B0600000101010101" pitchFamily="50" charset="-127"/>
              </a:rPr>
              <a:t>The parties work to provide sufficient detail to allow Sharon's team to make effective use of the use-case.</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102405"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02406"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E5741C7B-19B0-42B0-8340-4A4F5A191975}" type="slidenum">
              <a:rPr lang="ko-KR" altLang="en-US" sz="1200" smtClean="0">
                <a:latin typeface="Arial" panose="020B0604020202020204" pitchFamily="34" charset="0"/>
              </a:rPr>
              <a:pPr>
                <a:spcBef>
                  <a:spcPct val="0"/>
                </a:spcBef>
                <a:buClrTx/>
                <a:buSzTx/>
                <a:buFontTx/>
                <a:buNone/>
              </a:pPr>
              <a:t>156</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1340530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Interface Design Review</a:t>
            </a:r>
            <a:r>
              <a:rPr lang="ko-KR" altLang="en-US" sz="3200" i="1" dirty="0" smtClean="0"/>
              <a:t> </a:t>
            </a:r>
            <a:r>
              <a:rPr lang="en-US" altLang="ko-KR" sz="3200" i="1" dirty="0" smtClean="0"/>
              <a:t>(pg569-570)</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Doug Miller's office.</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a:t>
            </a:r>
          </a:p>
          <a:p>
            <a:pPr lvl="1">
              <a:buFont typeface="Wingdings" panose="05000000000000000000" pitchFamily="2" charset="2"/>
              <a:buNone/>
              <a:defRPr/>
            </a:pPr>
            <a:r>
              <a:rPr lang="en-US" altLang="ko-KR" sz="1400" dirty="0" smtClean="0">
                <a:ea typeface="굴림" panose="020B0600000101010101" pitchFamily="50" charset="-127"/>
              </a:rPr>
              <a:t>	(manager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group)</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Raman</a:t>
            </a:r>
          </a:p>
          <a:p>
            <a:pPr lvl="1">
              <a:buFont typeface="Wingdings" panose="05000000000000000000" pitchFamily="2" charset="2"/>
              <a:buNone/>
              <a:defRPr/>
            </a:pPr>
            <a:r>
              <a:rPr lang="en-US" altLang="ko-KR" sz="1400" dirty="0" smtClean="0">
                <a:ea typeface="굴림" panose="020B0600000101010101" pitchFamily="50" charset="-127"/>
              </a:rPr>
              <a:t>	a member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product 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Vinod, have you and the team had a chance to review the SafeHomeAssured.com e-commerce interface prototype?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Yeah ... we all went through it from a technical point</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646113"/>
            <a:ext cx="4167188"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of view, and I have a bunch of notes. I e-mailed 'em to Sharon [manager of the Web engineering team for the outsourcing vendor for the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e-commerce Web site yesterday.</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You and Sharon can get together and discuss the small stuff ... give me a summary of the important issues. </a:t>
            </a: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Overall, they've done a good job, nothing ground breaking, but it's a typical e-commerce interface, decent aesthetics, reasonable layout. They've hit all the important functions....</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103429"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03430"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09DC016D-76AC-4656-B732-B07AE30E5EA2}" type="slidenum">
              <a:rPr lang="ko-KR" altLang="en-US" sz="1200" smtClean="0">
                <a:latin typeface="Arial" panose="020B0604020202020204" pitchFamily="34" charset="0"/>
              </a:rPr>
              <a:pPr>
                <a:spcBef>
                  <a:spcPct val="0"/>
                </a:spcBef>
                <a:buClrTx/>
                <a:buSzTx/>
                <a:buFontTx/>
                <a:buNone/>
              </a:pPr>
              <a:t>157</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3214621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solidFill>
                  <a:srgbClr val="00B050"/>
                </a:solidFill>
                <a:ea typeface="굴림" panose="020B0600000101010101" pitchFamily="50" charset="-127"/>
              </a:rPr>
              <a:t>Doug </a:t>
            </a:r>
            <a:r>
              <a:rPr lang="en-US" altLang="ko-KR" sz="1800" b="1" dirty="0" smtClean="0">
                <a:ea typeface="굴림" panose="020B0600000101010101" pitchFamily="50" charset="-127"/>
              </a:rPr>
              <a:t>(smiling ruefully): </a:t>
            </a:r>
            <a:r>
              <a:rPr lang="en-US" altLang="ko-KR" sz="1800" dirty="0" smtClean="0">
                <a:ea typeface="굴림" panose="020B0600000101010101" pitchFamily="50" charset="-127"/>
              </a:rPr>
              <a:t>But?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Well, there are a few things.... </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Such as ... ?</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(showing Doug a sequence of storyboards for the interface prototype): </a:t>
            </a:r>
            <a:r>
              <a:rPr lang="en-US" altLang="ko-KR" sz="1800" dirty="0" smtClean="0">
                <a:ea typeface="굴림" panose="020B0600000101010101" pitchFamily="50" charset="-127"/>
              </a:rPr>
              <a:t>Here's the major functions menu that's displayed on the home page:</a:t>
            </a:r>
            <a:endParaRPr lang="ko-KR" altLang="en-US" sz="1800" dirty="0" smtClean="0">
              <a:ea typeface="굴림" panose="020B0600000101010101" pitchFamily="50" charset="-127"/>
            </a:endParaRPr>
          </a:p>
          <a:p>
            <a:pPr lvl="1">
              <a:defRPr/>
            </a:pPr>
            <a:r>
              <a:rPr lang="en-US" altLang="ko-KR" sz="1600" b="1" dirty="0" smtClean="0">
                <a:ea typeface="굴림" panose="020B0600000101010101" pitchFamily="50" charset="-127"/>
              </a:rPr>
              <a:t>Learn about </a:t>
            </a:r>
            <a:r>
              <a:rPr lang="en-US" altLang="ko-KR" sz="1600" b="1" i="1" dirty="0" err="1" smtClean="0">
                <a:ea typeface="굴림" panose="020B0600000101010101" pitchFamily="50" charset="-127"/>
              </a:rPr>
              <a:t>SafeHome</a:t>
            </a:r>
            <a:endParaRPr lang="ko-KR" altLang="en-US" sz="1600" dirty="0" smtClean="0">
              <a:ea typeface="굴림" panose="020B0600000101010101" pitchFamily="50" charset="-127"/>
            </a:endParaRPr>
          </a:p>
          <a:p>
            <a:pPr lvl="1">
              <a:defRPr/>
            </a:pPr>
            <a:r>
              <a:rPr lang="en-US" altLang="ko-KR" sz="1600" b="1" dirty="0" smtClean="0">
                <a:ea typeface="굴림" panose="020B0600000101010101" pitchFamily="50" charset="-127"/>
              </a:rPr>
              <a:t>Describe your home</a:t>
            </a:r>
            <a:endParaRPr lang="ko-KR" altLang="en-US" sz="1600" dirty="0" smtClean="0">
              <a:ea typeface="굴림" panose="020B0600000101010101" pitchFamily="50" charset="-127"/>
            </a:endParaRPr>
          </a:p>
          <a:p>
            <a:pPr lvl="1">
              <a:defRPr/>
            </a:pPr>
            <a:r>
              <a:rPr lang="en-US" altLang="ko-KR" sz="1600" b="1" dirty="0" smtClean="0">
                <a:ea typeface="굴림" panose="020B0600000101010101" pitchFamily="50" charset="-127"/>
              </a:rPr>
              <a:t>Get </a:t>
            </a:r>
            <a:r>
              <a:rPr lang="en-US" altLang="ko-KR" sz="1600" b="1" i="1" dirty="0" err="1" smtClean="0">
                <a:ea typeface="굴림" panose="020B0600000101010101" pitchFamily="50" charset="-127"/>
              </a:rPr>
              <a:t>SafeHome</a:t>
            </a:r>
            <a:r>
              <a:rPr lang="en-US" altLang="ko-KR" sz="1600" b="1" i="1" dirty="0" smtClean="0">
                <a:ea typeface="굴림" panose="020B0600000101010101" pitchFamily="50" charset="-127"/>
              </a:rPr>
              <a:t> </a:t>
            </a:r>
            <a:r>
              <a:rPr lang="en-US" altLang="ko-KR" sz="1600" b="1" dirty="0" smtClean="0">
                <a:ea typeface="굴림" panose="020B0600000101010101" pitchFamily="50" charset="-127"/>
              </a:rPr>
              <a:t>component recommendations Purchase a </a:t>
            </a:r>
            <a:r>
              <a:rPr lang="en-US" altLang="ko-KR" sz="1600" b="1" i="1" dirty="0" err="1" smtClean="0">
                <a:ea typeface="굴림" panose="020B0600000101010101" pitchFamily="50" charset="-127"/>
              </a:rPr>
              <a:t>SafeHome</a:t>
            </a:r>
            <a:r>
              <a:rPr lang="en-US" altLang="ko-KR" sz="1600" b="1" i="1" dirty="0" smtClean="0">
                <a:ea typeface="굴림" panose="020B0600000101010101" pitchFamily="50" charset="-127"/>
              </a:rPr>
              <a:t> </a:t>
            </a:r>
            <a:r>
              <a:rPr lang="en-US" altLang="ko-KR" sz="1600" b="1" dirty="0" smtClean="0">
                <a:ea typeface="굴림" panose="020B0600000101010101" pitchFamily="50" charset="-127"/>
              </a:rPr>
              <a:t>system</a:t>
            </a:r>
            <a:endParaRPr lang="ko-KR" altLang="en-US" sz="1600" dirty="0" smtClean="0">
              <a:ea typeface="굴림" panose="020B0600000101010101" pitchFamily="50" charset="-127"/>
            </a:endParaRPr>
          </a:p>
          <a:p>
            <a:pPr lvl="1">
              <a:defRPr/>
            </a:pPr>
            <a:r>
              <a:rPr lang="en-US" altLang="ko-KR" sz="1600" b="1" dirty="0" smtClean="0">
                <a:ea typeface="굴림" panose="020B0600000101010101" pitchFamily="50" charset="-127"/>
              </a:rPr>
              <a:t>Get technical support</a:t>
            </a:r>
            <a:endParaRPr lang="ko-KR" altLang="en-US" sz="16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67188"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The problem isn't with these functions, they're all okay, but the level of abstraction isn't right.</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They're all major functions, aren't they?</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They are, but here's the thing ... you can purchase a system by inputting a list of components. no real need to describe the house, if you don't want to. I'd suggest only four menu options on the home page:</a:t>
            </a:r>
            <a:endParaRPr lang="ko-KR" altLang="en-US" sz="1800" dirty="0" smtClean="0">
              <a:ea typeface="굴림" panose="020B0600000101010101" pitchFamily="50" charset="-127"/>
            </a:endParaRPr>
          </a:p>
          <a:p>
            <a:pPr lvl="1">
              <a:defRPr/>
            </a:pPr>
            <a:r>
              <a:rPr lang="en-US" altLang="ko-KR" sz="1600" b="1" dirty="0" smtClean="0">
                <a:ea typeface="굴림" panose="020B0600000101010101" pitchFamily="50" charset="-127"/>
              </a:rPr>
              <a:t>Learn about </a:t>
            </a:r>
            <a:r>
              <a:rPr lang="en-US" altLang="ko-KR" sz="1600" b="1" i="1" dirty="0" err="1" smtClean="0">
                <a:ea typeface="굴림" panose="020B0600000101010101" pitchFamily="50" charset="-127"/>
              </a:rPr>
              <a:t>SafeHome</a:t>
            </a:r>
            <a:endParaRPr lang="ko-KR" altLang="en-US" sz="1600" dirty="0" smtClean="0">
              <a:ea typeface="굴림" panose="020B0600000101010101" pitchFamily="50" charset="-127"/>
            </a:endParaRPr>
          </a:p>
          <a:p>
            <a:pPr lvl="1">
              <a:defRPr/>
            </a:pPr>
            <a:r>
              <a:rPr lang="en-US" altLang="ko-KR" sz="1600" b="1" dirty="0" smtClean="0">
                <a:ea typeface="굴림" panose="020B0600000101010101" pitchFamily="50" charset="-127"/>
              </a:rPr>
              <a:t>Specify the </a:t>
            </a:r>
            <a:r>
              <a:rPr lang="en-US" altLang="ko-KR" sz="1600" b="1" i="1" dirty="0" err="1" smtClean="0">
                <a:ea typeface="굴림" panose="020B0600000101010101" pitchFamily="50" charset="-127"/>
              </a:rPr>
              <a:t>SafeHome</a:t>
            </a:r>
            <a:r>
              <a:rPr lang="en-US" altLang="ko-KR" sz="1600" b="1" i="1" dirty="0" smtClean="0">
                <a:ea typeface="굴림" panose="020B0600000101010101" pitchFamily="50" charset="-127"/>
              </a:rPr>
              <a:t> </a:t>
            </a:r>
            <a:r>
              <a:rPr lang="en-US" altLang="ko-KR" sz="1600" b="1" dirty="0" smtClean="0">
                <a:ea typeface="굴림" panose="020B0600000101010101" pitchFamily="50" charset="-127"/>
              </a:rPr>
              <a:t>system you need Purchase a </a:t>
            </a:r>
            <a:r>
              <a:rPr lang="en-US" altLang="ko-KR" sz="1600" b="1" i="1" dirty="0" err="1" smtClean="0">
                <a:ea typeface="굴림" panose="020B0600000101010101" pitchFamily="50" charset="-127"/>
              </a:rPr>
              <a:t>SafeHome</a:t>
            </a:r>
            <a:r>
              <a:rPr lang="en-US" altLang="ko-KR" sz="1600" b="1" i="1" dirty="0" smtClean="0">
                <a:ea typeface="굴림" panose="020B0600000101010101" pitchFamily="50" charset="-127"/>
              </a:rPr>
              <a:t> </a:t>
            </a:r>
            <a:r>
              <a:rPr lang="en-US" altLang="ko-KR" sz="1600" b="1" dirty="0" smtClean="0">
                <a:ea typeface="굴림" panose="020B0600000101010101" pitchFamily="50" charset="-127"/>
              </a:rPr>
              <a:t>system</a:t>
            </a:r>
            <a:endParaRPr lang="ko-KR" altLang="en-US" sz="16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104453"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04454"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AF2562C1-4F1E-412F-B888-A3DAFB4040C7}" type="slidenum">
              <a:rPr lang="ko-KR" altLang="en-US" sz="1200" smtClean="0">
                <a:latin typeface="Arial" panose="020B0604020202020204" pitchFamily="34" charset="0"/>
              </a:rPr>
              <a:pPr>
                <a:spcBef>
                  <a:spcPct val="0"/>
                </a:spcBef>
                <a:buClrTx/>
                <a:buSzTx/>
                <a:buFontTx/>
                <a:buNone/>
              </a:pPr>
              <a:t>158</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29699265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lvl="1">
              <a:defRPr/>
            </a:pPr>
            <a:r>
              <a:rPr lang="en-US" altLang="ko-KR" sz="1600" b="1" dirty="0" smtClean="0">
                <a:ea typeface="굴림" pitchFamily="50" charset="-127"/>
              </a:rPr>
              <a:t>Get technical support</a:t>
            </a:r>
            <a:endParaRPr lang="ko-KR" altLang="en-US" sz="1600" dirty="0" smtClean="0">
              <a:ea typeface="굴림" pitchFamily="50" charset="-127"/>
            </a:endParaRPr>
          </a:p>
          <a:p>
            <a:pPr>
              <a:buFont typeface="Wingdings" panose="05000000000000000000" pitchFamily="2" charset="2"/>
              <a:buNone/>
              <a:defRPr/>
            </a:pPr>
            <a:r>
              <a:rPr lang="en-US" altLang="ko-KR" sz="1800" dirty="0" smtClean="0">
                <a:ea typeface="굴림" pitchFamily="50" charset="-127"/>
              </a:rPr>
              <a:t>	When you select </a:t>
            </a:r>
            <a:r>
              <a:rPr lang="en-US" altLang="ko-KR" sz="1800" b="1" dirty="0" smtClean="0">
                <a:ea typeface="굴림" pitchFamily="50" charset="-127"/>
              </a:rPr>
              <a:t>specify the </a:t>
            </a:r>
            <a:r>
              <a:rPr lang="en-US" altLang="ko-KR" sz="1800" b="1" i="1" dirty="0" smtClean="0">
                <a:ea typeface="굴림" pitchFamily="50" charset="-127"/>
              </a:rPr>
              <a:t>SafeHome </a:t>
            </a:r>
            <a:r>
              <a:rPr lang="en-US" altLang="ko-KR" sz="1800" b="1" dirty="0" smtClean="0">
                <a:ea typeface="굴림" pitchFamily="50" charset="-127"/>
              </a:rPr>
              <a:t>system you need, </a:t>
            </a:r>
            <a:r>
              <a:rPr lang="en-US" altLang="ko-KR" sz="1800" dirty="0" smtClean="0">
                <a:ea typeface="굴림" pitchFamily="50" charset="-127"/>
              </a:rPr>
              <a:t>you'll then have the following options:</a:t>
            </a:r>
            <a:endParaRPr lang="ko-KR" altLang="en-US" sz="1800" dirty="0" smtClean="0">
              <a:ea typeface="굴림" pitchFamily="50" charset="-127"/>
            </a:endParaRPr>
          </a:p>
          <a:p>
            <a:pPr lvl="1">
              <a:defRPr/>
            </a:pPr>
            <a:r>
              <a:rPr lang="en-US" altLang="ko-KR" sz="1600" b="1" dirty="0" smtClean="0">
                <a:ea typeface="굴림" pitchFamily="50" charset="-127"/>
              </a:rPr>
              <a:t>Select </a:t>
            </a:r>
            <a:r>
              <a:rPr lang="en-US" altLang="ko-KR" sz="1600" b="1" i="1" dirty="0" smtClean="0">
                <a:ea typeface="굴림" pitchFamily="50" charset="-127"/>
              </a:rPr>
              <a:t>SafeHome </a:t>
            </a:r>
            <a:r>
              <a:rPr lang="en-US" altLang="ko-KR" sz="1600" b="1" dirty="0" smtClean="0">
                <a:ea typeface="굴림" pitchFamily="50" charset="-127"/>
              </a:rPr>
              <a:t>components</a:t>
            </a:r>
            <a:endParaRPr lang="ko-KR" altLang="en-US" sz="1600" dirty="0" smtClean="0">
              <a:ea typeface="굴림" pitchFamily="50" charset="-127"/>
            </a:endParaRPr>
          </a:p>
          <a:p>
            <a:pPr lvl="1">
              <a:defRPr/>
            </a:pPr>
            <a:r>
              <a:rPr lang="en-US" altLang="ko-KR" sz="1600" b="1" dirty="0" smtClean="0">
                <a:ea typeface="굴림" pitchFamily="50" charset="-127"/>
              </a:rPr>
              <a:t>Get </a:t>
            </a:r>
            <a:r>
              <a:rPr lang="en-US" altLang="ko-KR" sz="1600" b="1" i="1" dirty="0" smtClean="0">
                <a:ea typeface="굴림" pitchFamily="50" charset="-127"/>
              </a:rPr>
              <a:t>SafeHome </a:t>
            </a:r>
            <a:r>
              <a:rPr lang="en-US" altLang="ko-KR" sz="1600" b="1" dirty="0" smtClean="0">
                <a:ea typeface="굴림" pitchFamily="50" charset="-127"/>
              </a:rPr>
              <a:t>component recommendations</a:t>
            </a:r>
            <a:endParaRPr lang="ko-KR" altLang="en-US" sz="1600" dirty="0" smtClean="0">
              <a:ea typeface="굴림" pitchFamily="50" charset="-127"/>
            </a:endParaRPr>
          </a:p>
          <a:p>
            <a:pPr>
              <a:buFont typeface="Wingdings" panose="05000000000000000000" pitchFamily="2" charset="2"/>
              <a:buNone/>
              <a:defRPr/>
            </a:pPr>
            <a:r>
              <a:rPr lang="en-US" altLang="ko-KR" sz="1800" dirty="0" smtClean="0">
                <a:ea typeface="굴림" pitchFamily="50" charset="-127"/>
              </a:rPr>
              <a:t>	If you're a knowledgeable user, you'll select components from a set of categorized pull-down menus for sensors, cameras, control panels, etc. If you need help, you'll ask for a recommendation and that will require that you describe your</a:t>
            </a:r>
            <a:endParaRPr lang="ko-KR" altLang="en-US" sz="1800" dirty="0" smtClean="0">
              <a:ea typeface="굴림" pitchFamily="50" charset="-127"/>
            </a:endParaRPr>
          </a:p>
        </p:txBody>
      </p:sp>
      <p:sp>
        <p:nvSpPr>
          <p:cNvPr id="4" name="내용 개체 틀 3"/>
          <p:cNvSpPr>
            <a:spLocks noGrp="1"/>
          </p:cNvSpPr>
          <p:nvPr>
            <p:ph sz="half" idx="2"/>
          </p:nvPr>
        </p:nvSpPr>
        <p:spPr>
          <a:xfrm>
            <a:off x="4648200" y="795338"/>
            <a:ext cx="4167188"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house. I think it's a bit more logical.</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agree. Have you talked with Sharon about this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No, I want to discuss this with marketing first, and then I'll give her a call.</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105477"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05478"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A2DD38BD-A8E4-4882-910C-6B1A346AC78D}" type="slidenum">
              <a:rPr lang="ko-KR" altLang="en-US" sz="1200" smtClean="0">
                <a:latin typeface="Arial" panose="020B0604020202020204" pitchFamily="34" charset="0"/>
              </a:rPr>
              <a:pPr>
                <a:spcBef>
                  <a:spcPct val="0"/>
                </a:spcBef>
                <a:buClrTx/>
                <a:buSzTx/>
                <a:buFontTx/>
                <a:buNone/>
              </a:pPr>
              <a:t>159</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794271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Autofit/>
          </a:bodyPr>
          <a:lstStyle/>
          <a:p>
            <a:pPr>
              <a:defRPr/>
            </a:pPr>
            <a:r>
              <a:rPr lang="en-US" altLang="ko-KR" sz="2400" i="1" dirty="0" smtClean="0">
                <a:ea typeface="굴림" panose="020B0600000101010101" pitchFamily="50" charset="-127"/>
              </a:rPr>
              <a:t>Conducting a Requirements Gathering Meeting (pg145)</a:t>
            </a:r>
            <a:endParaRPr lang="ko-KR" altLang="en-US" sz="2400" dirty="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A meeting room. The first requirements gathering meeting is in progress.</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Lazar, software team member;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Raman, software team member; </a:t>
            </a:r>
          </a:p>
          <a:p>
            <a:pPr lvl="1">
              <a:defRPr/>
            </a:pPr>
            <a:r>
              <a:rPr lang="en-US" altLang="ko-KR" sz="1400" dirty="0" smtClean="0">
                <a:solidFill>
                  <a:srgbClr val="FF6699"/>
                </a:solidFill>
                <a:ea typeface="굴림" panose="020B0600000101010101" pitchFamily="50" charset="-127"/>
              </a:rPr>
              <a:t>Ed</a:t>
            </a:r>
            <a:r>
              <a:rPr lang="en-US" altLang="ko-KR" sz="1400" dirty="0" smtClean="0">
                <a:ea typeface="굴림" panose="020B0600000101010101" pitchFamily="50" charset="-127"/>
              </a:rPr>
              <a:t> Robbins, software team member;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software engineering manager; </a:t>
            </a:r>
          </a:p>
          <a:p>
            <a:pPr lvl="1">
              <a:defRPr/>
            </a:pPr>
            <a:r>
              <a:rPr lang="en-US" altLang="ko-KR" sz="1400" dirty="0" smtClean="0">
                <a:solidFill>
                  <a:srgbClr val="FFCC66"/>
                </a:solidFill>
                <a:ea typeface="굴림" panose="020B0600000101010101" pitchFamily="50" charset="-127"/>
              </a:rPr>
              <a:t>three members of marketing</a:t>
            </a:r>
            <a:r>
              <a:rPr lang="en-US" altLang="ko-KR" sz="1400" dirty="0" smtClean="0">
                <a:ea typeface="굴림" panose="020B0600000101010101" pitchFamily="50" charset="-127"/>
              </a:rPr>
              <a:t>; </a:t>
            </a:r>
          </a:p>
          <a:p>
            <a:pPr lvl="1">
              <a:defRPr/>
            </a:pPr>
            <a:r>
              <a:rPr lang="en-US" altLang="ko-KR" sz="1400" dirty="0" smtClean="0">
                <a:ea typeface="굴림" panose="020B0600000101010101" pitchFamily="50" charset="-127"/>
              </a:rPr>
              <a:t>a product engineering representative; </a:t>
            </a:r>
          </a:p>
          <a:p>
            <a:pPr lvl="1">
              <a:defRPr/>
            </a:pPr>
            <a:r>
              <a:rPr lang="en-US" altLang="ko-KR" sz="1400" dirty="0" smtClean="0">
                <a:solidFill>
                  <a:srgbClr val="00B0F0"/>
                </a:solidFill>
                <a:ea typeface="굴림" panose="020B0600000101010101" pitchFamily="50" charset="-127"/>
              </a:rPr>
              <a:t>a facilitator</a:t>
            </a:r>
            <a:r>
              <a:rPr lang="en-US" altLang="ko-KR" sz="1400" dirty="0" smtClean="0">
                <a:ea typeface="굴림" panose="020B0600000101010101" pitchFamily="50" charset="-127"/>
              </a:rPr>
              <a:t>.</a:t>
            </a:r>
            <a:endParaRPr lang="ko-KR" altLang="en-US" sz="14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00B0F0"/>
                </a:solidFill>
                <a:ea typeface="굴림" panose="020B0600000101010101" pitchFamily="50" charset="-127"/>
              </a:rPr>
              <a:t>Facilitator </a:t>
            </a:r>
            <a:r>
              <a:rPr lang="en-US" altLang="ko-KR" sz="1800" b="1" dirty="0" smtClean="0">
                <a:ea typeface="굴림" panose="020B0600000101010101" pitchFamily="50" charset="-127"/>
              </a:rPr>
              <a:t>(pointing at white board): </a:t>
            </a:r>
            <a:r>
              <a:rPr lang="en-US" altLang="ko-KR" sz="1800" dirty="0" smtClean="0">
                <a:ea typeface="굴림" panose="020B0600000101010101" pitchFamily="50" charset="-127"/>
              </a:rPr>
              <a:t>So that's the current list of objects and services for the home security function.</a:t>
            </a:r>
            <a:endParaRPr lang="ko-KR" altLang="en-US" sz="1800" dirty="0" smtClean="0">
              <a:ea typeface="굴림" panose="020B0600000101010101" pitchFamily="50" charset="-127"/>
            </a:endParaRPr>
          </a:p>
          <a:p>
            <a:pPr>
              <a:defRPr/>
            </a:pPr>
            <a:r>
              <a:rPr lang="en-US" altLang="ko-KR" sz="1800" b="1" dirty="0" smtClean="0">
                <a:solidFill>
                  <a:srgbClr val="FFCC66"/>
                </a:solidFill>
                <a:ea typeface="굴림" panose="020B0600000101010101" pitchFamily="50" charset="-127"/>
              </a:rPr>
              <a:t>Marketing person</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That about covers it from our point of view.</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Didn't someone mention that they wanted all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functionality to be accessible via the Internet? That would include the home security function, no?</a:t>
            </a:r>
            <a:endParaRPr lang="ko-KR" altLang="en-US" sz="1800" dirty="0" smtClean="0">
              <a:ea typeface="굴림" panose="020B0600000101010101" pitchFamily="50" charset="-127"/>
            </a:endParaRPr>
          </a:p>
          <a:p>
            <a:pPr>
              <a:defRPr/>
            </a:pPr>
            <a:r>
              <a:rPr lang="en-US" altLang="ko-KR" sz="1800" b="1" dirty="0" smtClean="0">
                <a:solidFill>
                  <a:srgbClr val="FFCC66"/>
                </a:solidFill>
                <a:ea typeface="굴림" panose="020B0600000101010101" pitchFamily="50" charset="-127"/>
              </a:rPr>
              <a:t>Marketing person</a:t>
            </a:r>
            <a:r>
              <a:rPr lang="en-US" altLang="ko-KR" sz="1800" b="1" dirty="0" smtClean="0">
                <a:ea typeface="굴림" panose="020B0600000101010101" pitchFamily="50" charset="-127"/>
              </a:rPr>
              <a:t>: </a:t>
            </a:r>
            <a:r>
              <a:rPr lang="en-US" altLang="ko-KR" sz="1800" dirty="0" smtClean="0">
                <a:ea typeface="굴림" panose="020B0600000101010101" pitchFamily="50" charset="-127"/>
              </a:rPr>
              <a:t>Yes, that's right ... we'll have to add that functionality and the appropriate objects.</a:t>
            </a:r>
            <a:endParaRPr lang="ko-KR" altLang="en-US" sz="1800" dirty="0" smtClean="0">
              <a:ea typeface="굴림" panose="020B0600000101010101" pitchFamily="50" charset="-127"/>
            </a:endParaRPr>
          </a:p>
        </p:txBody>
      </p:sp>
      <p:sp>
        <p:nvSpPr>
          <p:cNvPr id="21509"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21510"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D5250B1B-7F06-47DD-8F08-A1F2765BB96A}"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16</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dirty="0" smtClean="0"/>
              <a:t>SQA Issues</a:t>
            </a:r>
            <a:r>
              <a:rPr lang="ko-KR" altLang="en-US" sz="3200" dirty="0" smtClean="0"/>
              <a:t> </a:t>
            </a:r>
            <a:r>
              <a:rPr lang="en-US" altLang="ko-KR" sz="3200" dirty="0" smtClean="0"/>
              <a:t>(pg 758-759)</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64013"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Doug Miller's office as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project begins.</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a:t>
            </a:r>
          </a:p>
          <a:p>
            <a:pPr lvl="1">
              <a:buFont typeface="Wingdings" panose="05000000000000000000" pitchFamily="2" charset="2"/>
              <a:buNone/>
              <a:defRPr/>
            </a:pPr>
            <a:r>
              <a:rPr lang="en-US" altLang="ko-KR" sz="1400" dirty="0" smtClean="0">
                <a:ea typeface="굴림" panose="020B0600000101010101" pitchFamily="50" charset="-127"/>
              </a:rPr>
              <a:t>	(manager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 </a:t>
            </a:r>
          </a:p>
          <a:p>
            <a:pPr lvl="1">
              <a:defRPr/>
            </a:pPr>
            <a:r>
              <a:rPr lang="en-US" altLang="ko-KR" sz="1400" dirty="0" smtClean="0">
                <a:ea typeface="굴림" panose="020B0600000101010101" pitchFamily="50" charset="-127"/>
              </a:rPr>
              <a:t>other members of the 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know we didn't spend time developing an SQA plan for this project, but we're already into it and we have to consider quality ... right?</a:t>
            </a: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Sure. We've already decided that as we develop the</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568825" y="795338"/>
            <a:ext cx="426720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requirements model [Chapters 7 and 8],</a:t>
            </a:r>
            <a:r>
              <a:rPr lang="ko-KR" altLang="en-US" sz="1800" dirty="0" smtClean="0">
                <a:ea typeface="굴림" panose="020B0600000101010101" pitchFamily="50" charset="-127"/>
              </a:rPr>
              <a:t> </a:t>
            </a:r>
            <a:r>
              <a:rPr lang="en-US" altLang="ko-KR" sz="1800" dirty="0" smtClean="0">
                <a:ea typeface="굴림" panose="020B0600000101010101" pitchFamily="50" charset="-127"/>
              </a:rPr>
              <a:t>Ed has committed to develop a V&amp;V procedure for each requirement.</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That's really good, but we're not going to wait until testing to evaluate quality, are we?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No! Of course not. We've got reviews scheduled into the project plan for this software increment. We'll begin quality control with the reviews.</a:t>
            </a: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I'm a bit concerned that we won't have enough time to conduct all the reviews. In fact, I know we won't.</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1269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269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EE0BA840-05D7-48C7-B727-A98790B19072}" type="slidenum">
              <a:rPr lang="ko-KR" altLang="en-US" sz="1200" smtClean="0">
                <a:latin typeface="Arial" panose="020B0604020202020204" pitchFamily="34" charset="0"/>
              </a:rPr>
              <a:pPr>
                <a:spcBef>
                  <a:spcPct val="0"/>
                </a:spcBef>
                <a:buClrTx/>
                <a:buSzTx/>
                <a:buFontTx/>
                <a:buNone/>
              </a:pPr>
              <a:t>160</a:t>
            </a:fld>
            <a:endParaRPr lang="en-US" altLang="ko-KR" sz="1200" smtClean="0">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307975" y="627063"/>
            <a:ext cx="4443413"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Hmmm. So what do you propose?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say we select those elements of the analysis and design model that are most critical to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and review them.</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But what if we miss something in a part of the model we don't review?</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read something about a sampling technique [Section 26.4.4] that might help us target candidates for review. (Shakira explains the approach.)</a:t>
            </a: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Maybe ... but I'm not sure we even have time to sample every element of the models.</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578350" y="636588"/>
            <a:ext cx="4316413" cy="4625975"/>
          </a:xfrm>
        </p:spPr>
        <p:txBody>
          <a:bodyPr/>
          <a:lstStyle/>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What do you want us to do, Doug?</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Let's steal something from Extreme Programming [Chapter 4]. We'll develop the elements of each model in pairs--two people--and conduct an informal review of each as we go. We'll then target "critical" elements for a more formal team review, but keep those reviews to a minimum. That way, everything gets looked at by more than one set of eyes, but we still maintain our delivery dates.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That means we're going to have to revise the schedule.</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So be it. Quality trumps schedule on this project.</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128005"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128006"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05CA1503-8DD8-44C8-BB1B-300B70602A99}" type="slidenum">
              <a:rPr lang="ko-KR" altLang="en-US" sz="1200" smtClean="0">
                <a:latin typeface="Arial" panose="020B0604020202020204" pitchFamily="34" charset="0"/>
              </a:rPr>
              <a:pPr>
                <a:spcBef>
                  <a:spcPct val="0"/>
                </a:spcBef>
                <a:buClrTx/>
                <a:buSzTx/>
                <a:buFontTx/>
                <a:buNone/>
              </a:pPr>
              <a:t>161</a:t>
            </a:fld>
            <a:endParaRPr lang="en-US" altLang="ko-KR" sz="1200" smtClean="0">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a:bodyPr>
          <a:lstStyle/>
          <a:p>
            <a:pPr>
              <a:defRPr/>
            </a:pPr>
            <a:r>
              <a:rPr lang="en-US" altLang="ko-KR" sz="2800" i="1" dirty="0" smtClean="0">
                <a:ea typeface="굴림" panose="020B0600000101010101" pitchFamily="50" charset="-127"/>
              </a:rPr>
              <a:t>Preliminary System Engineering</a:t>
            </a:r>
            <a:r>
              <a:rPr lang="ko-KR" altLang="en-US" sz="2800" i="1" dirty="0" smtClean="0">
                <a:ea typeface="굴림" panose="020B0600000101010101" pitchFamily="50" charset="-127"/>
              </a:rPr>
              <a:t> </a:t>
            </a:r>
            <a:r>
              <a:rPr lang="en-US" altLang="ko-KR" sz="2800" i="1" dirty="0" smtClean="0">
                <a:ea typeface="굴림" panose="020B0600000101010101" pitchFamily="50" charset="-127"/>
              </a:rPr>
              <a:t>(pg163-164)</a:t>
            </a:r>
            <a:endParaRPr lang="ko-KR" altLang="en-US" sz="2800" dirty="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smtClean="0">
                <a:ea typeface="굴림" panose="020B0600000101010101" pitchFamily="50" charset="-127"/>
              </a:rPr>
              <a:t>The scene: </a:t>
            </a:r>
          </a:p>
          <a:p>
            <a:pPr lvl="1">
              <a:defRPr/>
            </a:pPr>
            <a:r>
              <a:rPr lang="en-US" altLang="ko-KR" sz="1400" smtClean="0">
                <a:ea typeface="굴림" panose="020B0600000101010101" pitchFamily="50" charset="-127"/>
              </a:rPr>
              <a:t>Software engineering team workspace after the </a:t>
            </a:r>
            <a:r>
              <a:rPr lang="en-US" altLang="ko-KR" sz="1400" i="1" smtClean="0">
                <a:ea typeface="굴림" panose="020B0600000101010101" pitchFamily="50" charset="-127"/>
              </a:rPr>
              <a:t>SafeHome </a:t>
            </a:r>
            <a:r>
              <a:rPr lang="en-US" altLang="ko-KR" sz="1400" smtClean="0">
                <a:ea typeface="굴림" panose="020B0600000101010101" pitchFamily="50" charset="-127"/>
              </a:rPr>
              <a:t>kickoff meeting has occurred.</a:t>
            </a:r>
            <a:endParaRPr lang="ko-KR" altLang="en-US" sz="1400" smtClean="0">
              <a:ea typeface="굴림" panose="020B0600000101010101" pitchFamily="50" charset="-127"/>
            </a:endParaRPr>
          </a:p>
          <a:p>
            <a:pPr>
              <a:defRPr/>
            </a:pPr>
            <a:r>
              <a:rPr lang="en-US" altLang="ko-KR" sz="1800" b="1" smtClean="0">
                <a:ea typeface="굴림" panose="020B0600000101010101" pitchFamily="50" charset="-127"/>
              </a:rPr>
              <a:t>The players: </a:t>
            </a:r>
          </a:p>
          <a:p>
            <a:pPr lvl="1">
              <a:defRPr/>
            </a:pPr>
            <a:r>
              <a:rPr lang="en-US" altLang="ko-KR" sz="1400" smtClean="0">
                <a:solidFill>
                  <a:srgbClr val="FF6699"/>
                </a:solidFill>
                <a:ea typeface="굴림" panose="020B0600000101010101" pitchFamily="50" charset="-127"/>
              </a:rPr>
              <a:t>Jamie</a:t>
            </a:r>
            <a:r>
              <a:rPr lang="en-US" altLang="ko-KR" sz="1400" smtClean="0">
                <a:ea typeface="굴림" panose="020B0600000101010101" pitchFamily="50" charset="-127"/>
              </a:rPr>
              <a:t> Lazar, software team member; </a:t>
            </a:r>
          </a:p>
          <a:p>
            <a:pPr lvl="1">
              <a:defRPr/>
            </a:pPr>
            <a:r>
              <a:rPr lang="en-US" altLang="ko-KR" sz="1400" smtClean="0">
                <a:solidFill>
                  <a:srgbClr val="FF6699"/>
                </a:solidFill>
                <a:ea typeface="굴림" panose="020B0600000101010101" pitchFamily="50" charset="-127"/>
              </a:rPr>
              <a:t>Vinod</a:t>
            </a:r>
            <a:r>
              <a:rPr lang="en-US" altLang="ko-KR" sz="1400" smtClean="0">
                <a:ea typeface="굴림" panose="020B0600000101010101" pitchFamily="50" charset="-127"/>
              </a:rPr>
              <a:t> Raman, software team member; </a:t>
            </a:r>
          </a:p>
          <a:p>
            <a:pPr lvl="1">
              <a:defRPr/>
            </a:pPr>
            <a:r>
              <a:rPr lang="en-US" altLang="ko-KR" sz="1400" smtClean="0">
                <a:solidFill>
                  <a:srgbClr val="FF6699"/>
                </a:solidFill>
                <a:ea typeface="굴림" panose="020B0600000101010101" pitchFamily="50" charset="-127"/>
              </a:rPr>
              <a:t>Ed</a:t>
            </a:r>
            <a:r>
              <a:rPr lang="en-US" altLang="ko-KR" sz="1400" smtClean="0">
                <a:ea typeface="굴림" panose="020B0600000101010101" pitchFamily="50" charset="-127"/>
              </a:rPr>
              <a:t> Robbins, software team member.</a:t>
            </a:r>
          </a:p>
          <a:p>
            <a:pPr>
              <a:defRPr/>
            </a:pPr>
            <a:r>
              <a:rPr lang="en-US" altLang="ko-KR" sz="1800" b="1" smtClean="0">
                <a:ea typeface="굴림" panose="020B0600000101010101" pitchFamily="50" charset="-127"/>
              </a:rPr>
              <a:t>The conversation:</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I think it went pretty well.</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Yeah ... but all we did was look at the overall system--we've got plenty of requirements gathering work left to do for the software.</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That's why we have additional meetings scheduling for the next five days. By the way, I suggested that two of the "customers" move over here for the next few weeks. You know, live with us so we can really communicate, er, collaborate.</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How did that go?</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Well, they looked at me like I was crazy, but Doug [the software engineering manager] likes the idea--it's agile--so he's talking to them.</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I was taking notes using my PDA during the meeting, and I</a:t>
            </a:r>
            <a:endParaRPr lang="ko-KR" altLang="en-US" sz="1800" smtClean="0">
              <a:ea typeface="굴림" panose="020B0600000101010101" pitchFamily="50" charset="-127"/>
            </a:endParaRPr>
          </a:p>
        </p:txBody>
      </p:sp>
      <p:sp>
        <p:nvSpPr>
          <p:cNvPr id="17413"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17414"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700D48F8-3053-40E9-9265-32A8E5A600D6}"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162</a:t>
            </a:fld>
            <a:endParaRPr lang="en-US" altLang="ko-KR" sz="1200" b="0">
              <a:latin typeface="Arial" panose="020B0604020202020204" pitchFamily="34" charset="0"/>
              <a:ea typeface="굴림" panose="020B0600000101010101" pitchFamily="50" charset="-127"/>
            </a:endParaRPr>
          </a:p>
        </p:txBody>
      </p:sp>
    </p:spTree>
    <p:extLst>
      <p:ext uri="{BB962C8B-B14F-4D97-AF65-F5344CB8AC3E}">
        <p14:creationId xmlns:p14="http://schemas.microsoft.com/office/powerpoint/2010/main" val="1202479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124325" cy="4625975"/>
          </a:xfrm>
        </p:spPr>
        <p:txBody>
          <a:bodyPr/>
          <a:lstStyle/>
          <a:p>
            <a:pPr>
              <a:defRPr/>
            </a:pPr>
            <a:r>
              <a:rPr lang="en-US" altLang="ko-KR" sz="1800" smtClean="0">
                <a:ea typeface="굴림" panose="020B0600000101010101" pitchFamily="50" charset="-127"/>
              </a:rPr>
              <a:t>came up with a list of basic functions.</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Cool, let's see.</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I've already e-mailed both of you a copy. Take a look and we'll talk.</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How about after lunch?</a:t>
            </a:r>
            <a:endParaRPr lang="ko-KR" altLang="en-US" sz="1800" smtClean="0">
              <a:ea typeface="굴림" panose="020B0600000101010101" pitchFamily="50" charset="-127"/>
            </a:endParaRPr>
          </a:p>
          <a:p>
            <a:pPr>
              <a:defRPr/>
            </a:pPr>
            <a:r>
              <a:rPr lang="en-US" altLang="ko-KR" sz="1800" smtClean="0">
                <a:ea typeface="굴림" panose="020B0600000101010101" pitchFamily="50" charset="-127"/>
              </a:rPr>
              <a:t>(Jamie and Vinod received the following from Ed) Preliminary notes of the structure/functionality of </a:t>
            </a:r>
            <a:r>
              <a:rPr lang="en-US" altLang="ko-KR" sz="1800" i="1" smtClean="0">
                <a:ea typeface="굴림" panose="020B0600000101010101" pitchFamily="50" charset="-127"/>
              </a:rPr>
              <a:t>SafeHome:</a:t>
            </a:r>
          </a:p>
          <a:p>
            <a:pPr lvl="1">
              <a:defRPr/>
            </a:pPr>
            <a:r>
              <a:rPr lang="en-US" altLang="ko-KR" sz="1400" smtClean="0">
                <a:ea typeface="굴림" panose="020B0600000101010101" pitchFamily="50" charset="-127"/>
              </a:rPr>
              <a:t>The system will make use of one or more PCs, various wall-mounted and/or handheld control</a:t>
            </a:r>
            <a:endParaRPr lang="ko-KR" altLang="en-US" sz="14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lvl="1">
              <a:buFont typeface="Wingdings" panose="05000000000000000000" pitchFamily="2" charset="2"/>
              <a:buNone/>
              <a:defRPr/>
            </a:pPr>
            <a:r>
              <a:rPr lang="en-US" altLang="ko-KR" sz="1400" smtClean="0">
                <a:ea typeface="굴림" panose="020B0600000101010101" pitchFamily="50" charset="-127"/>
              </a:rPr>
              <a:t>     panels, various sensors, and applicance/device controllers.</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All will communicate via wireless protocols (e.g., 802.11b) and will be designed for new-home construction and for application within existing homes.</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All hardware with the exception of our new wireless box will be off the shelf.</a:t>
            </a:r>
            <a:endParaRPr lang="ko-KR" altLang="en-US" sz="1400" smtClean="0">
              <a:ea typeface="굴림" panose="020B0600000101010101" pitchFamily="50" charset="-127"/>
            </a:endParaRPr>
          </a:p>
          <a:p>
            <a:pPr>
              <a:defRPr/>
            </a:pPr>
            <a:r>
              <a:rPr lang="en-US" altLang="ko-KR" sz="1800" smtClean="0">
                <a:ea typeface="굴림" panose="020B0600000101010101" pitchFamily="50" charset="-127"/>
              </a:rPr>
              <a:t>Basic software functionality that I could glean from our kick­off conversation.</a:t>
            </a:r>
            <a:endParaRPr lang="ko-KR" altLang="en-US" sz="1800" smtClean="0">
              <a:ea typeface="굴림" panose="020B0600000101010101" pitchFamily="50" charset="-127"/>
            </a:endParaRPr>
          </a:p>
          <a:p>
            <a:pPr>
              <a:defRPr/>
            </a:pPr>
            <a:r>
              <a:rPr lang="en-US" altLang="ko-KR" sz="1800" smtClean="0">
                <a:ea typeface="굴림" panose="020B0600000101010101" pitchFamily="50" charset="-127"/>
              </a:rPr>
              <a:t>Home security functions:</a:t>
            </a:r>
            <a:endParaRPr lang="ko-KR" altLang="en-US" sz="1800" smtClean="0">
              <a:ea typeface="굴림" panose="020B0600000101010101" pitchFamily="50" charset="-127"/>
            </a:endParaRPr>
          </a:p>
          <a:p>
            <a:pPr lvl="1">
              <a:defRPr/>
            </a:pPr>
            <a:r>
              <a:rPr lang="en-US" altLang="ko-KR" sz="1400" smtClean="0">
                <a:ea typeface="굴림" panose="020B0600000101010101" pitchFamily="50" charset="-127"/>
              </a:rPr>
              <a:t>Standard window/door/motion sensor monitoring for unauthorized access (break-ins).</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Monitoring for fire, smoke, and CO levels.</a:t>
            </a:r>
            <a:endParaRPr lang="ko-KR" altLang="en-US" sz="1400" smtClean="0">
              <a:ea typeface="굴림" panose="020B0600000101010101" pitchFamily="50" charset="-127"/>
            </a:endParaRPr>
          </a:p>
        </p:txBody>
      </p:sp>
      <p:sp>
        <p:nvSpPr>
          <p:cNvPr id="18437"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18438"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C6948311-4B96-4D18-BA0B-6303C485BA5B}"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163</a:t>
            </a:fld>
            <a:endParaRPr lang="en-US" altLang="ko-KR" sz="1200" b="0">
              <a:latin typeface="Arial" panose="020B0604020202020204" pitchFamily="34" charset="0"/>
              <a:ea typeface="굴림" panose="020B0600000101010101" pitchFamily="50" charset="-127"/>
            </a:endParaRPr>
          </a:p>
        </p:txBody>
      </p:sp>
    </p:spTree>
    <p:extLst>
      <p:ext uri="{BB962C8B-B14F-4D97-AF65-F5344CB8AC3E}">
        <p14:creationId xmlns:p14="http://schemas.microsoft.com/office/powerpoint/2010/main" val="3504731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lvl="1">
              <a:defRPr/>
            </a:pPr>
            <a:r>
              <a:rPr lang="en-US" altLang="ko-KR" sz="1400" smtClean="0">
                <a:ea typeface="굴림" panose="020B0600000101010101" pitchFamily="50" charset="-127"/>
              </a:rPr>
              <a:t>Monitoring for water levels in basement (e.g., flood or broken water heater).</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Monitoring for outside movement.</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Change security setting via the Internet.</a:t>
            </a:r>
            <a:endParaRPr lang="ko-KR" altLang="en-US" sz="1400" smtClean="0">
              <a:ea typeface="굴림" panose="020B0600000101010101" pitchFamily="50" charset="-127"/>
            </a:endParaRPr>
          </a:p>
          <a:p>
            <a:pPr>
              <a:defRPr/>
            </a:pPr>
            <a:r>
              <a:rPr lang="en-US" altLang="ko-KR" sz="1800" smtClean="0">
                <a:ea typeface="굴림" panose="020B0600000101010101" pitchFamily="50" charset="-127"/>
              </a:rPr>
              <a:t>Home surveillance functions:</a:t>
            </a:r>
            <a:endParaRPr lang="ko-KR" altLang="en-US" sz="1800" smtClean="0">
              <a:ea typeface="굴림" panose="020B0600000101010101" pitchFamily="50" charset="-127"/>
            </a:endParaRPr>
          </a:p>
          <a:p>
            <a:pPr lvl="1">
              <a:defRPr/>
            </a:pPr>
            <a:r>
              <a:rPr lang="en-US" altLang="ko-KR" sz="1400" smtClean="0">
                <a:ea typeface="굴림" panose="020B0600000101010101" pitchFamily="50" charset="-127"/>
              </a:rPr>
              <a:t>Connect to one or more video cameras placed inside/outside house.</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Control pan/zoom for cameras.</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Define camera monitoring zones.</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Display camera views on PC.</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Access camera views via the Internet.</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Selectively record camera output digitally.</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Replay camera output.</a:t>
            </a:r>
            <a:endParaRPr lang="ko-KR" altLang="en-US" sz="14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smtClean="0">
                <a:ea typeface="굴림" panose="020B0600000101010101" pitchFamily="50" charset="-127"/>
              </a:rPr>
              <a:t>Home management functions:</a:t>
            </a:r>
            <a:endParaRPr lang="ko-KR" altLang="en-US" sz="1800" smtClean="0">
              <a:ea typeface="굴림" panose="020B0600000101010101" pitchFamily="50" charset="-127"/>
            </a:endParaRPr>
          </a:p>
          <a:p>
            <a:pPr lvl="1">
              <a:defRPr/>
            </a:pPr>
            <a:r>
              <a:rPr lang="en-US" altLang="ko-KR" sz="1400" smtClean="0">
                <a:ea typeface="굴림" panose="020B0600000101010101" pitchFamily="50" charset="-127"/>
              </a:rPr>
              <a:t>Control lighting.</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Control appliances.</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Control HVAC.</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Control video/audio equipment throughout house.</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Ability to set house for "vacation/travel mode" with one button sets.</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Set appliances/lighting/HVAC accordingly.</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Set answering machine message.</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Contacts vendors to stop paper, mail, etc.</a:t>
            </a:r>
            <a:endParaRPr lang="ko-KR" altLang="en-US" sz="14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19461"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19462"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05943B3F-7B72-4D41-A82F-7BDC3B291840}"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164</a:t>
            </a:fld>
            <a:endParaRPr lang="en-US" altLang="ko-KR" sz="1200" b="0">
              <a:latin typeface="Arial" panose="020B0604020202020204" pitchFamily="34" charset="0"/>
              <a:ea typeface="굴림" panose="020B0600000101010101" pitchFamily="50" charset="-127"/>
            </a:endParaRPr>
          </a:p>
        </p:txBody>
      </p:sp>
    </p:spTree>
    <p:extLst>
      <p:ext uri="{BB962C8B-B14F-4D97-AF65-F5344CB8AC3E}">
        <p14:creationId xmlns:p14="http://schemas.microsoft.com/office/powerpoint/2010/main" val="2342102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smtClean="0">
                <a:ea typeface="굴림" panose="020B0600000101010101" pitchFamily="50" charset="-127"/>
              </a:rPr>
              <a:t>Communication management functions:</a:t>
            </a:r>
            <a:endParaRPr lang="ko-KR" altLang="en-US" sz="1800" smtClean="0">
              <a:ea typeface="굴림" panose="020B0600000101010101" pitchFamily="50" charset="-127"/>
            </a:endParaRPr>
          </a:p>
          <a:p>
            <a:pPr lvl="1">
              <a:defRPr/>
            </a:pPr>
            <a:r>
              <a:rPr lang="en-US" altLang="ko-KR" sz="1400" smtClean="0">
                <a:ea typeface="굴림" panose="020B0600000101010101" pitchFamily="50" charset="-127"/>
              </a:rPr>
              <a:t>Answering machine functions.</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List of callers via caller ID.</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Messages, time-stamped.</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Message text via voice recognition system.</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E-mail functions (all standard e-mail functions).</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Standard e-mail display.</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Voice read of e-mail via phone access.</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Personal phone book.</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Link to PDA.</a:t>
            </a:r>
            <a:endParaRPr lang="ko-KR" altLang="en-US" sz="1400" smtClean="0">
              <a:ea typeface="굴림" panose="020B0600000101010101" pitchFamily="50" charset="-127"/>
            </a:endParaRPr>
          </a:p>
          <a:p>
            <a:pPr lvl="1">
              <a:defRPr/>
            </a:pPr>
            <a:endParaRPr lang="ko-KR" altLang="en-US" sz="140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smtClean="0">
                <a:ea typeface="굴림" panose="020B0600000101010101" pitchFamily="50" charset="-127"/>
              </a:rPr>
              <a:t>Other functions:</a:t>
            </a:r>
            <a:endParaRPr lang="ko-KR" altLang="en-US" sz="1800" smtClean="0">
              <a:ea typeface="굴림" panose="020B0600000101010101" pitchFamily="50" charset="-127"/>
            </a:endParaRPr>
          </a:p>
          <a:p>
            <a:pPr lvl="1">
              <a:defRPr/>
            </a:pPr>
            <a:r>
              <a:rPr lang="en-US" altLang="ko-KR" sz="1400" smtClean="0">
                <a:ea typeface="굴림" panose="020B0600000101010101" pitchFamily="50" charset="-127"/>
              </a:rPr>
              <a:t>As yet undefined.</a:t>
            </a:r>
            <a:endParaRPr lang="ko-KR" altLang="en-US" sz="1400" smtClean="0">
              <a:ea typeface="굴림" panose="020B0600000101010101" pitchFamily="50" charset="-127"/>
            </a:endParaRPr>
          </a:p>
          <a:p>
            <a:pPr lvl="1">
              <a:defRPr/>
            </a:pPr>
            <a:r>
              <a:rPr lang="en-US" altLang="ko-KR" sz="1400" smtClean="0">
                <a:ea typeface="굴림" panose="020B0600000101010101" pitchFamily="50" charset="-127"/>
              </a:rPr>
              <a:t>All functions are accessible via the Internet with appro­priate password protection.</a:t>
            </a:r>
            <a:endParaRPr lang="ko-KR" altLang="en-US" sz="14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20485"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20486"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7938C0A2-DEBC-4199-A291-8AA0656AB8F6}"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165</a:t>
            </a:fld>
            <a:endParaRPr lang="en-US" altLang="ko-KR" sz="1200" b="0">
              <a:latin typeface="Arial" panose="020B0604020202020204" pitchFamily="34" charset="0"/>
              <a:ea typeface="굴림" panose="020B0600000101010101" pitchFamily="50" charset="-127"/>
            </a:endParaRPr>
          </a:p>
        </p:txBody>
      </p:sp>
    </p:spTree>
    <p:extLst>
      <p:ext uri="{BB962C8B-B14F-4D97-AF65-F5344CB8AC3E}">
        <p14:creationId xmlns:p14="http://schemas.microsoft.com/office/powerpoint/2010/main" val="120468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r>
              <a:rPr lang="en-US" altLang="ko-KR" sz="3200" i="1" dirty="0" smtClean="0">
                <a:ea typeface="굴림" panose="020B0600000101010101" pitchFamily="50" charset="-127"/>
              </a:rPr>
              <a:t>Data Flow Modeling</a:t>
            </a:r>
            <a:r>
              <a:rPr lang="ko-KR" altLang="en-US" sz="3200" i="1" dirty="0" smtClean="0">
                <a:ea typeface="굴림" panose="020B0600000101010101" pitchFamily="50" charset="-127"/>
              </a:rPr>
              <a:t> </a:t>
            </a:r>
            <a:r>
              <a:rPr lang="en-US" altLang="ko-KR" sz="3200" i="1" dirty="0" smtClean="0">
                <a:ea typeface="굴림" panose="020B0600000101010101" pitchFamily="50" charset="-127"/>
              </a:rPr>
              <a:t>(pg231-232)</a:t>
            </a:r>
            <a:endParaRPr lang="ko-KR" altLang="en-US" sz="3200" dirty="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smtClean="0">
                <a:ea typeface="굴림" panose="020B0600000101010101" pitchFamily="50" charset="-127"/>
              </a:rPr>
              <a:t>The scene: </a:t>
            </a:r>
          </a:p>
          <a:p>
            <a:pPr lvl="1">
              <a:defRPr/>
            </a:pPr>
            <a:r>
              <a:rPr lang="en-US" altLang="ko-KR" sz="1400" smtClean="0">
                <a:ea typeface="굴림" panose="020B0600000101010101" pitchFamily="50" charset="-127"/>
              </a:rPr>
              <a:t>Jamie's cubicle, after the last requirements gathering meeting has concluded.</a:t>
            </a:r>
            <a:endParaRPr lang="ko-KR" altLang="en-US" sz="1400" smtClean="0">
              <a:ea typeface="굴림" panose="020B0600000101010101" pitchFamily="50" charset="-127"/>
            </a:endParaRPr>
          </a:p>
          <a:p>
            <a:pPr>
              <a:defRPr/>
            </a:pPr>
            <a:r>
              <a:rPr lang="en-US" altLang="ko-KR" sz="1800" b="1" smtClean="0">
                <a:ea typeface="굴림" panose="020B0600000101010101" pitchFamily="50" charset="-127"/>
              </a:rPr>
              <a:t>The players: </a:t>
            </a:r>
          </a:p>
          <a:p>
            <a:pPr lvl="1">
              <a:defRPr/>
            </a:pPr>
            <a:r>
              <a:rPr lang="en-US" altLang="ko-KR" sz="1400" smtClean="0">
                <a:solidFill>
                  <a:srgbClr val="FF6699"/>
                </a:solidFill>
                <a:ea typeface="굴림" panose="020B0600000101010101" pitchFamily="50" charset="-127"/>
              </a:rPr>
              <a:t>Jamie</a:t>
            </a:r>
            <a:r>
              <a:rPr lang="en-US" altLang="ko-KR" sz="1400" smtClean="0">
                <a:ea typeface="굴림" panose="020B0600000101010101" pitchFamily="50" charset="-127"/>
              </a:rPr>
              <a:t>, </a:t>
            </a:r>
            <a:r>
              <a:rPr lang="en-US" altLang="ko-KR" sz="1400" smtClean="0">
                <a:solidFill>
                  <a:srgbClr val="FF6699"/>
                </a:solidFill>
                <a:ea typeface="굴림" panose="020B0600000101010101" pitchFamily="50" charset="-127"/>
              </a:rPr>
              <a:t>Vinod, Ed</a:t>
            </a:r>
          </a:p>
          <a:p>
            <a:pPr lvl="1">
              <a:buFont typeface="Wingdings" panose="05000000000000000000" pitchFamily="2" charset="2"/>
              <a:buNone/>
              <a:defRPr/>
            </a:pPr>
            <a:r>
              <a:rPr lang="en-US" altLang="ko-KR" sz="1400" smtClean="0">
                <a:ea typeface="굴림" panose="020B0600000101010101" pitchFamily="50" charset="-127"/>
              </a:rPr>
              <a:t>	all members of the </a:t>
            </a:r>
            <a:r>
              <a:rPr lang="en-US" altLang="ko-KR" sz="1400" i="1" smtClean="0">
                <a:ea typeface="굴림" panose="020B0600000101010101" pitchFamily="50" charset="-127"/>
              </a:rPr>
              <a:t>SafeHome </a:t>
            </a:r>
            <a:r>
              <a:rPr lang="en-US" altLang="ko-KR" sz="1400" smtClean="0">
                <a:ea typeface="굴림" panose="020B0600000101010101" pitchFamily="50" charset="-127"/>
              </a:rPr>
              <a:t>software engineering team.</a:t>
            </a:r>
            <a:endParaRPr lang="ko-KR" altLang="en-US" sz="1400" smtClean="0">
              <a:ea typeface="굴림" panose="020B0600000101010101" pitchFamily="50" charset="-127"/>
            </a:endParaRPr>
          </a:p>
          <a:p>
            <a:pPr>
              <a:defRPr/>
            </a:pPr>
            <a:r>
              <a:rPr lang="en-US" altLang="ko-KR" sz="1800" b="1" smtClean="0">
                <a:ea typeface="굴림" panose="020B0600000101010101" pitchFamily="50" charset="-127"/>
              </a:rPr>
              <a:t>The conversation:</a:t>
            </a:r>
            <a:endParaRPr lang="ko-KR" altLang="en-US" sz="1800" smtClean="0">
              <a:ea typeface="굴림" panose="020B0600000101010101" pitchFamily="50" charset="-127"/>
            </a:endParaRPr>
          </a:p>
          <a:p>
            <a:pPr>
              <a:defRPr/>
            </a:pPr>
            <a:r>
              <a:rPr lang="en-US" altLang="ko-KR" sz="1800" smtClean="0">
                <a:ea typeface="굴림" panose="020B0600000101010101" pitchFamily="50" charset="-127"/>
              </a:rPr>
              <a:t>(Jamie has sketched out the models shown in Figures 8.9 through 8.12 and is showing them to Ed and Vinod.)</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I took a software engineering course in college, and they taught us this stuff. The prof said it's a bit old fashioned, but you know what? It helps me to clarify things.</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That's cool. But I don't see any classes or objects here.</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No ... this is just a flow model with a little behavioral stuff thrown in.</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So these DFDs represent an I-P-O view of the software, right?</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I-P-O?</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39941"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39942"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A150B887-A68B-4EDB-94D6-9D81A5858FAD}"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166</a:t>
            </a:fld>
            <a:endParaRPr lang="en-US" altLang="ko-KR" sz="1200" b="0">
              <a:latin typeface="Arial" panose="020B0604020202020204" pitchFamily="34" charset="0"/>
              <a:ea typeface="굴림" panose="020B0600000101010101" pitchFamily="50" charset="-127"/>
            </a:endParaRPr>
          </a:p>
        </p:txBody>
      </p:sp>
    </p:spTree>
    <p:extLst>
      <p:ext uri="{BB962C8B-B14F-4D97-AF65-F5344CB8AC3E}">
        <p14:creationId xmlns:p14="http://schemas.microsoft.com/office/powerpoint/2010/main" val="1228565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Input-process-output. The DFDs are actually pretty intuitive ... if you look at 'em for a moment, they show how data objects flow through the system and get transformed as they go.</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Looks like we could convert every bubble into an executable component . . . at least at the lowest level of the DFD.</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That's the cool part, you can. In fact there's a way to translate the DFDs into a design architecture.</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Really?</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Yeah, but first we've got to develop a complete analysis model, and this isn't it.</a:t>
            </a: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Well, it's a first step, but we're going to have to address class-based elements and also behavior aspects, although this state diagram does some of that.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We've got a lot of work to do and not much time to do it.</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a:t>
            </a:r>
            <a:r>
              <a:rPr lang="en-US" altLang="ko-KR" sz="1800" dirty="0" smtClean="0">
                <a:solidFill>
                  <a:srgbClr val="00B050"/>
                </a:solidFill>
                <a:ea typeface="굴림" panose="020B0600000101010101" pitchFamily="50" charset="-127"/>
              </a:rPr>
              <a:t>Doug-</a:t>
            </a:r>
            <a:r>
              <a:rPr lang="en-US" altLang="ko-KR" sz="1800" dirty="0" smtClean="0">
                <a:ea typeface="굴림" panose="020B0600000101010101" pitchFamily="50" charset="-127"/>
              </a:rPr>
              <a:t>-the software engineering manager--walks into the cubical.)</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0965"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40966"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3473BA1C-0989-4D0F-B119-C52474D784AB}"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167</a:t>
            </a:fld>
            <a:endParaRPr lang="en-US" altLang="ko-KR" sz="1200" b="0">
              <a:latin typeface="Arial" panose="020B0604020202020204" pitchFamily="34" charset="0"/>
              <a:ea typeface="굴림" panose="020B0600000101010101" pitchFamily="50" charset="-127"/>
            </a:endParaRPr>
          </a:p>
        </p:txBody>
      </p:sp>
    </p:spTree>
    <p:extLst>
      <p:ext uri="{BB962C8B-B14F-4D97-AF65-F5344CB8AC3E}">
        <p14:creationId xmlns:p14="http://schemas.microsoft.com/office/powerpoint/2010/main" val="1542063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So the next few days will be spent developing the analysis model, huh?</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(looking proud): </a:t>
            </a:r>
            <a:r>
              <a:rPr lang="en-US" altLang="ko-KR" sz="1800" dirty="0" smtClean="0">
                <a:ea typeface="굴림" panose="020B0600000101010101" pitchFamily="50" charset="-127"/>
              </a:rPr>
              <a:t>We've already begun.</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Good, we've got a lot of work to do and not much time to do it.</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(The three software engineers look at one another and smile.)</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endParaRPr lang="ko-KR" altLang="en-US" sz="1800" smtClean="0">
              <a:ea typeface="굴림" panose="020B0600000101010101" pitchFamily="50" charset="-127"/>
            </a:endParaRPr>
          </a:p>
        </p:txBody>
      </p:sp>
      <p:sp>
        <p:nvSpPr>
          <p:cNvPr id="41989"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41990"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8E14FCC1-7E94-4A18-B318-6DC120B1544C}"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168</a:t>
            </a:fld>
            <a:endParaRPr lang="en-US" altLang="ko-KR" sz="1200" b="0">
              <a:latin typeface="Arial" panose="020B0604020202020204" pitchFamily="34" charset="0"/>
              <a:ea typeface="굴림" panose="020B0600000101010101" pitchFamily="50" charset="-127"/>
            </a:endParaRPr>
          </a:p>
        </p:txBody>
      </p:sp>
    </p:spTree>
    <p:extLst>
      <p:ext uri="{BB962C8B-B14F-4D97-AF65-F5344CB8AC3E}">
        <p14:creationId xmlns:p14="http://schemas.microsoft.com/office/powerpoint/2010/main" val="129375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Refining a First-Cut Architecture</a:t>
            </a:r>
            <a:r>
              <a:rPr lang="ko-KR" altLang="en-US" sz="3200" i="1" dirty="0" smtClean="0"/>
              <a:t> </a:t>
            </a:r>
            <a:r>
              <a:rPr lang="en-US" altLang="ko-KR" sz="3200" i="1" dirty="0" smtClean="0"/>
              <a:t>(pg315)</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Jamie's cubicle, as design modeling continues.</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Ed</a:t>
            </a:r>
          </a:p>
          <a:p>
            <a:pPr lvl="1">
              <a:buFont typeface="Wingdings" panose="05000000000000000000" pitchFamily="2" charset="2"/>
              <a:buNone/>
              <a:defRPr/>
            </a:pPr>
            <a:r>
              <a:rPr lang="en-US" altLang="ko-KR" sz="1400" dirty="0" smtClean="0">
                <a:ea typeface="굴림" panose="020B0600000101010101" pitchFamily="50" charset="-127"/>
              </a:rPr>
              <a:t>	members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(Ed has just completed a first-cut design of the </a:t>
            </a:r>
            <a:r>
              <a:rPr lang="en-US" altLang="ko-KR" sz="1800" i="1" dirty="0" smtClean="0">
                <a:ea typeface="굴림" panose="020B0600000101010101" pitchFamily="50" charset="-127"/>
              </a:rPr>
              <a:t>monitor sensors </a:t>
            </a:r>
            <a:r>
              <a:rPr lang="en-US" altLang="ko-KR" sz="1800" dirty="0" smtClean="0">
                <a:ea typeface="굴림" panose="020B0600000101010101" pitchFamily="50" charset="-127"/>
              </a:rPr>
              <a:t>subsystem. He stops in to ask Jamie her opinion.)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So here's the architecture that I derived.</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smtClean="0">
                <a:ea typeface="굴림" panose="020B0600000101010101" pitchFamily="50" charset="-127"/>
              </a:rPr>
              <a:t>(Ed shows Jamie Figure 10.17, which she studies for a few moments.)</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That's cool, but I think we can do a few things to make it simpler ... and better.</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Such as?</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Well, why did you use the </a:t>
            </a:r>
            <a:r>
              <a:rPr lang="en-US" altLang="ko-KR" sz="1800" i="1" smtClean="0">
                <a:ea typeface="굴림" panose="020B0600000101010101" pitchFamily="50" charset="-127"/>
              </a:rPr>
              <a:t>sensor input controller </a:t>
            </a:r>
            <a:r>
              <a:rPr lang="en-US" altLang="ko-KR" sz="1800" smtClean="0">
                <a:ea typeface="굴림" panose="020B0600000101010101" pitchFamily="50" charset="-127"/>
              </a:rPr>
              <a:t>component?</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Because you need a controller for the mapping.</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Not really. The controller doesn't do much, since we're managing a single flow path for</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61445"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61446"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8FE68155-FC13-43F3-933D-87311D2267BE}" type="slidenum">
              <a:rPr lang="ko-KR" altLang="en-US" sz="1200" smtClean="0">
                <a:latin typeface="Arial" panose="020B0604020202020204" pitchFamily="34" charset="0"/>
              </a:rPr>
              <a:pPr>
                <a:spcBef>
                  <a:spcPct val="0"/>
                </a:spcBef>
                <a:buClrTx/>
                <a:buSzTx/>
                <a:buFontTx/>
                <a:buNone/>
              </a:pPr>
              <a:t>169</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3970258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solidFill>
                  <a:srgbClr val="00B0F0"/>
                </a:solidFill>
                <a:ea typeface="굴림" panose="020B0600000101010101" pitchFamily="50" charset="-127"/>
              </a:rPr>
              <a:t>Facilitator</a:t>
            </a:r>
            <a:r>
              <a:rPr lang="en-US" altLang="ko-KR" sz="1800" b="1" dirty="0" smtClean="0">
                <a:ea typeface="굴림" panose="020B0600000101010101" pitchFamily="50" charset="-127"/>
              </a:rPr>
              <a:t>: </a:t>
            </a:r>
            <a:r>
              <a:rPr lang="en-US" altLang="ko-KR" sz="1800" dirty="0" smtClean="0">
                <a:ea typeface="굴림" panose="020B0600000101010101" pitchFamily="50" charset="-127"/>
              </a:rPr>
              <a:t>Does that also add some constraints?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It does, both technical and legal. </a:t>
            </a:r>
            <a:endParaRPr lang="ko-KR" altLang="en-US" sz="1800" dirty="0" smtClean="0">
              <a:ea typeface="굴림" panose="020B0600000101010101" pitchFamily="50" charset="-127"/>
            </a:endParaRPr>
          </a:p>
          <a:p>
            <a:pPr>
              <a:defRPr/>
            </a:pPr>
            <a:r>
              <a:rPr lang="en-US" altLang="ko-KR" sz="1800" b="1" dirty="0" smtClean="0">
                <a:ea typeface="굴림" panose="020B0600000101010101" pitchFamily="50" charset="-127"/>
              </a:rPr>
              <a:t>Production rep: </a:t>
            </a:r>
            <a:r>
              <a:rPr lang="en-US" altLang="ko-KR" sz="1800" dirty="0" smtClean="0">
                <a:ea typeface="굴림" panose="020B0600000101010101" pitchFamily="50" charset="-127"/>
              </a:rPr>
              <a:t>Meaning?</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 better make sure an outsider can't hack into the system, disarm it, and rob the place or worse. Heavy liability on our part.</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Very true.</a:t>
            </a:r>
            <a:endParaRPr lang="ko-KR" altLang="en-US" sz="1800" dirty="0" smtClean="0">
              <a:ea typeface="굴림" panose="020B0600000101010101" pitchFamily="50" charset="-127"/>
            </a:endParaRPr>
          </a:p>
          <a:p>
            <a:pPr>
              <a:defRPr/>
            </a:pPr>
            <a:r>
              <a:rPr lang="en-US" altLang="ko-KR" sz="1800" b="1" dirty="0" smtClean="0">
                <a:ea typeface="굴림" panose="020B0600000101010101" pitchFamily="50" charset="-127"/>
              </a:rPr>
              <a:t>Marketing: </a:t>
            </a:r>
            <a:r>
              <a:rPr lang="en-US" altLang="ko-KR" sz="1800" dirty="0" smtClean="0">
                <a:ea typeface="굴림" panose="020B0600000101010101" pitchFamily="50" charset="-127"/>
              </a:rPr>
              <a:t>But we still need Internet connectivity . just be sure to stop an outsider from getting in.</a:t>
            </a: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That's easier said than done and....</a:t>
            </a:r>
            <a:endParaRPr lang="ko-KR" altLang="en-US" sz="1800" dirty="0" smtClean="0">
              <a:ea typeface="굴림" panose="020B0600000101010101" pitchFamily="50" charset="-127"/>
            </a:endParaRPr>
          </a:p>
          <a:p>
            <a:pPr>
              <a:defRPr/>
            </a:pPr>
            <a:r>
              <a:rPr lang="en-US" altLang="ko-KR" sz="1800" b="1" dirty="0" smtClean="0">
                <a:solidFill>
                  <a:srgbClr val="00B0F0"/>
                </a:solidFill>
                <a:ea typeface="굴림" panose="020B0600000101010101" pitchFamily="50" charset="-127"/>
              </a:rPr>
              <a:t>Facilitator </a:t>
            </a:r>
            <a:r>
              <a:rPr lang="en-US" altLang="ko-KR" sz="1800" b="1" dirty="0" smtClean="0">
                <a:ea typeface="굴림" panose="020B0600000101010101" pitchFamily="50" charset="-127"/>
              </a:rPr>
              <a:t>(interrupting): </a:t>
            </a:r>
            <a:r>
              <a:rPr lang="en-US" altLang="ko-KR" sz="1800" dirty="0" smtClean="0">
                <a:ea typeface="굴림" panose="020B0600000101010101" pitchFamily="50" charset="-127"/>
              </a:rPr>
              <a:t>I don't want to debate this issue now. Let's note it as an action item and proceed. (Doug, serving as the recorder for the meeting, makes an appropriate note.)</a:t>
            </a:r>
            <a:endParaRPr lang="ko-KR" altLang="en-US" sz="1800" dirty="0" smtClean="0">
              <a:ea typeface="굴림" panose="020B0600000101010101" pitchFamily="50" charset="-127"/>
            </a:endParaRPr>
          </a:p>
          <a:p>
            <a:pPr>
              <a:defRPr/>
            </a:pPr>
            <a:r>
              <a:rPr lang="en-US" altLang="ko-KR" sz="1800" b="1" dirty="0" smtClean="0">
                <a:solidFill>
                  <a:srgbClr val="00B0F0"/>
                </a:solidFill>
                <a:ea typeface="굴림" panose="020B0600000101010101" pitchFamily="50" charset="-127"/>
              </a:rPr>
              <a:t>Facilitator</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have a feeling there's still more to consider here.</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(The group spends the next 45 minutes refining and ex­panding the details of the home security function.)</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22533"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22534"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483AF783-C1F2-431C-A0C7-B9C144F0E800}"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17</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buFont typeface="Wingdings" panose="05000000000000000000" pitchFamily="2" charset="2"/>
              <a:buNone/>
              <a:defRPr/>
            </a:pPr>
            <a:r>
              <a:rPr lang="en-US" altLang="ko-KR" sz="1800" smtClean="0">
                <a:ea typeface="굴림" panose="020B0600000101010101" pitchFamily="50" charset="-127"/>
              </a:rPr>
              <a:t>	incoming data. We can eliminate the controller with no ill effects.</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I can live with that, I'll make the change and ...</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(smiling): </a:t>
            </a:r>
            <a:r>
              <a:rPr lang="en-US" altLang="ko-KR" sz="1800" smtClean="0">
                <a:ea typeface="굴림" panose="020B0600000101010101" pitchFamily="50" charset="-127"/>
              </a:rPr>
              <a:t>Hold up! We can also implode the components </a:t>
            </a:r>
            <a:r>
              <a:rPr lang="en-US" altLang="ko-KR" sz="1800" i="1" smtClean="0">
                <a:ea typeface="굴림" panose="020B0600000101010101" pitchFamily="50" charset="-127"/>
              </a:rPr>
              <a:t>establish alarm conditions </a:t>
            </a:r>
            <a:r>
              <a:rPr lang="en-US" altLang="ko-KR" sz="1800" smtClean="0">
                <a:ea typeface="굴림" panose="020B0600000101010101" pitchFamily="50" charset="-127"/>
              </a:rPr>
              <a:t>and </a:t>
            </a:r>
            <a:r>
              <a:rPr lang="en-US" altLang="ko-KR" sz="1800" i="1" smtClean="0">
                <a:ea typeface="굴림" panose="020B0600000101010101" pitchFamily="50" charset="-127"/>
              </a:rPr>
              <a:t>select phone number. </a:t>
            </a:r>
            <a:r>
              <a:rPr lang="en-US" altLang="ko-KR" sz="1800" smtClean="0">
                <a:ea typeface="굴림" panose="020B0600000101010101" pitchFamily="50" charset="-127"/>
              </a:rPr>
              <a:t>The transform controller you show isn't really necessary, and the small decrease in cohesion is tolerable.</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Simplification, huh?</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Yep. And while we're making refinements, it would be a good idea to implode the components format </a:t>
            </a:r>
            <a:r>
              <a:rPr lang="en-US" altLang="ko-KR" sz="1800" i="1" smtClean="0">
                <a:ea typeface="굴림" panose="020B0600000101010101" pitchFamily="50" charset="-127"/>
              </a:rPr>
              <a:t>display </a:t>
            </a:r>
            <a:r>
              <a:rPr lang="en-US" altLang="ko-KR" sz="1800" smtClean="0">
                <a:ea typeface="굴림" panose="020B0600000101010101" pitchFamily="50" charset="-127"/>
              </a:rPr>
              <a:t>and </a:t>
            </a:r>
            <a:r>
              <a:rPr lang="en-US" altLang="ko-KR" sz="1800" i="1" smtClean="0">
                <a:ea typeface="굴림" panose="020B0600000101010101" pitchFamily="50" charset="-127"/>
              </a:rPr>
              <a:t>generate display. </a:t>
            </a:r>
            <a:r>
              <a:rPr lang="en-US" altLang="ko-KR" sz="1800" smtClean="0">
                <a:ea typeface="굴림" panose="020B0600000101010101" pitchFamily="50" charset="-127"/>
              </a:rPr>
              <a:t>Display formatting for the control panel is simple. We can define a new module called </a:t>
            </a:r>
            <a:r>
              <a:rPr lang="en-US" altLang="ko-KR" sz="1800" i="1" smtClean="0">
                <a:ea typeface="굴림" panose="020B0600000101010101" pitchFamily="50" charset="-127"/>
              </a:rPr>
              <a:t>produce display</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(sketching): </a:t>
            </a:r>
            <a:r>
              <a:rPr lang="en-US" altLang="ko-KR" sz="1800" smtClean="0">
                <a:ea typeface="굴림" panose="020B0600000101010101" pitchFamily="50" charset="-127"/>
              </a:rPr>
              <a:t>So this is what you think we should do?</a:t>
            </a:r>
            <a:endParaRPr lang="ko-KR" altLang="en-US" sz="1800" smtClean="0">
              <a:ea typeface="굴림" panose="020B0600000101010101" pitchFamily="50" charset="-127"/>
            </a:endParaRPr>
          </a:p>
          <a:p>
            <a:pPr>
              <a:defRPr/>
            </a:pPr>
            <a:r>
              <a:rPr lang="en-US" altLang="ko-KR" sz="1800" smtClean="0">
                <a:ea typeface="굴림" panose="020B0600000101010101" pitchFamily="50" charset="-127"/>
              </a:rPr>
              <a:t>(He shows Jamie Figure 10.18.) </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It's a start.</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62469"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62470"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4FA33889-452E-47D6-9A4D-8DC189CE530F}" type="slidenum">
              <a:rPr lang="ko-KR" altLang="en-US" sz="1200" smtClean="0">
                <a:latin typeface="Arial" panose="020B0604020202020204" pitchFamily="34" charset="0"/>
              </a:rPr>
              <a:pPr>
                <a:spcBef>
                  <a:spcPct val="0"/>
                </a:spcBef>
                <a:buClrTx/>
                <a:buSzTx/>
                <a:buFontTx/>
                <a:buNone/>
              </a:pPr>
              <a:t>170</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2762994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0" y="244475"/>
            <a:ext cx="9144000" cy="560388"/>
          </a:xfrm>
        </p:spPr>
        <p:txBody>
          <a:bodyPr>
            <a:normAutofit fontScale="90000"/>
          </a:bodyPr>
          <a:lstStyle/>
          <a:p>
            <a:pPr>
              <a:defRPr/>
            </a:pPr>
            <a:r>
              <a:rPr lang="en-US" altLang="ko-KR" sz="3200" i="1" dirty="0" smtClean="0">
                <a:ea typeface="굴림" panose="020B0600000101010101" pitchFamily="50" charset="-127"/>
              </a:rPr>
              <a:t>Developing a Preliminary User Scenario</a:t>
            </a:r>
            <a:r>
              <a:rPr lang="ko-KR" altLang="en-US" sz="3200" i="1" dirty="0" smtClean="0">
                <a:ea typeface="굴림" panose="020B0600000101010101" pitchFamily="50" charset="-127"/>
              </a:rPr>
              <a:t> </a:t>
            </a:r>
            <a:r>
              <a:rPr lang="en-US" altLang="ko-KR" sz="3200" i="1" dirty="0" smtClean="0">
                <a:ea typeface="굴림" panose="020B0600000101010101" pitchFamily="50" charset="-127"/>
              </a:rPr>
              <a:t>(</a:t>
            </a:r>
            <a:r>
              <a:rPr lang="en-US" altLang="ko-KR" sz="3200" i="1" dirty="0" err="1" smtClean="0">
                <a:ea typeface="굴림" panose="020B0600000101010101" pitchFamily="50" charset="-127"/>
              </a:rPr>
              <a:t>pg</a:t>
            </a:r>
            <a:r>
              <a:rPr lang="en-US" altLang="ko-KR" sz="3200" i="1" dirty="0" smtClean="0">
                <a:ea typeface="굴림" panose="020B0600000101010101" pitchFamily="50" charset="-127"/>
              </a:rPr>
              <a:t> 147)</a:t>
            </a:r>
            <a:endParaRPr lang="ko-KR" altLang="en-US" sz="3200" dirty="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A meeting room, continuing the first requirements gathering meeting.</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Lazar, software team member;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Raman, software team member; </a:t>
            </a:r>
          </a:p>
          <a:p>
            <a:pPr lvl="1">
              <a:defRPr/>
            </a:pPr>
            <a:r>
              <a:rPr lang="en-US" altLang="ko-KR" sz="1400" dirty="0" smtClean="0">
                <a:solidFill>
                  <a:srgbClr val="FF6699"/>
                </a:solidFill>
                <a:ea typeface="굴림" panose="020B0600000101010101" pitchFamily="50" charset="-127"/>
              </a:rPr>
              <a:t>Ed</a:t>
            </a:r>
            <a:r>
              <a:rPr lang="en-US" altLang="ko-KR" sz="1400" dirty="0" smtClean="0">
                <a:ea typeface="굴림" panose="020B0600000101010101" pitchFamily="50" charset="-127"/>
              </a:rPr>
              <a:t> Robbins, software team member;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software engineering manager; </a:t>
            </a:r>
          </a:p>
          <a:p>
            <a:pPr lvl="1">
              <a:defRPr/>
            </a:pPr>
            <a:r>
              <a:rPr lang="en-US" altLang="ko-KR" sz="1400" dirty="0" smtClean="0">
                <a:solidFill>
                  <a:schemeClr val="hlink"/>
                </a:solidFill>
                <a:ea typeface="굴림" panose="020B0600000101010101" pitchFamily="50" charset="-127"/>
              </a:rPr>
              <a:t>three members of marketing</a:t>
            </a:r>
            <a:r>
              <a:rPr lang="en-US" altLang="ko-KR" sz="1400" dirty="0" smtClean="0">
                <a:ea typeface="굴림" panose="020B0600000101010101" pitchFamily="50" charset="-127"/>
              </a:rPr>
              <a:t>;</a:t>
            </a:r>
          </a:p>
          <a:p>
            <a:pPr lvl="1">
              <a:defRPr/>
            </a:pPr>
            <a:r>
              <a:rPr lang="en-US" altLang="ko-KR" sz="1400" dirty="0" smtClean="0">
                <a:ea typeface="굴림" panose="020B0600000101010101" pitchFamily="50" charset="-127"/>
              </a:rPr>
              <a:t>a product engineering representative; </a:t>
            </a:r>
          </a:p>
          <a:p>
            <a:pPr lvl="1">
              <a:defRPr/>
            </a:pPr>
            <a:r>
              <a:rPr lang="en-US" altLang="ko-KR" sz="1400" dirty="0" smtClean="0">
                <a:solidFill>
                  <a:srgbClr val="00B0F0"/>
                </a:solidFill>
                <a:ea typeface="굴림" panose="020B0600000101010101" pitchFamily="50" charset="-127"/>
              </a:rPr>
              <a:t>a facilitator</a:t>
            </a:r>
            <a:r>
              <a:rPr lang="en-US" altLang="ko-KR" sz="1400" dirty="0" smtClean="0">
                <a:ea typeface="굴림" panose="020B0600000101010101" pitchFamily="50" charset="-127"/>
              </a:rPr>
              <a:t>.</a:t>
            </a:r>
            <a:endParaRPr lang="ko-KR" altLang="en-US" sz="14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935038"/>
            <a:ext cx="4038600" cy="4625975"/>
          </a:xfrm>
        </p:spPr>
        <p:txBody>
          <a:bodyPr/>
          <a:lstStyle/>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00B0F0"/>
                </a:solidFill>
                <a:ea typeface="굴림" panose="020B0600000101010101" pitchFamily="50" charset="-127"/>
              </a:rPr>
              <a:t>Facilitator</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We've been talking about security for access to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functionality that will be accessible via the Internet. I'd like to try something.</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Let's develop a user scenario for access to the home security function.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How?</a:t>
            </a:r>
            <a:endParaRPr lang="ko-KR" altLang="en-US" sz="1800" dirty="0" smtClean="0">
              <a:ea typeface="굴림" panose="020B0600000101010101" pitchFamily="50" charset="-127"/>
            </a:endParaRPr>
          </a:p>
          <a:p>
            <a:pPr>
              <a:defRPr/>
            </a:pPr>
            <a:r>
              <a:rPr lang="en-US" altLang="ko-KR" sz="1800" b="1" dirty="0" smtClean="0">
                <a:solidFill>
                  <a:srgbClr val="00B0F0"/>
                </a:solidFill>
                <a:ea typeface="굴림" panose="020B0600000101010101" pitchFamily="50" charset="-127"/>
              </a:rPr>
              <a:t>Facilitator</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 can do it a couple of different ways, but for now, I'd like to keep things really informal. Tell us (he points at a marketing person) how you envision accessing the system.</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23557"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23558"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C046B8D2-B8A4-4007-971C-76116CDCC646}"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18</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solidFill>
                  <a:srgbClr val="FFCC66"/>
                </a:solidFill>
                <a:ea typeface="굴림" panose="020B0600000101010101" pitchFamily="50" charset="-127"/>
              </a:rPr>
              <a:t>Marketing person</a:t>
            </a:r>
            <a:r>
              <a:rPr lang="en-US" altLang="ko-KR" sz="1800" b="1" dirty="0" smtClean="0">
                <a:ea typeface="굴림" panose="020B0600000101010101" pitchFamily="50" charset="-127"/>
              </a:rPr>
              <a:t>: </a:t>
            </a:r>
            <a:r>
              <a:rPr lang="en-US" altLang="ko-KR" sz="1800" dirty="0" smtClean="0">
                <a:ea typeface="굴림" panose="020B0600000101010101" pitchFamily="50" charset="-127"/>
              </a:rPr>
              <a:t>Um. .. , well, this is the kind of thing I'd do if I was away from home and I had to let someone into the house, say a housekeeper or repair guy, who didn't have the security code.</a:t>
            </a:r>
            <a:endParaRPr lang="ko-KR" altLang="en-US" sz="1800" dirty="0" smtClean="0">
              <a:ea typeface="굴림" panose="020B0600000101010101" pitchFamily="50" charset="-127"/>
            </a:endParaRPr>
          </a:p>
          <a:p>
            <a:pPr>
              <a:defRPr/>
            </a:pPr>
            <a:r>
              <a:rPr lang="en-US" altLang="ko-KR" sz="1800" b="1" dirty="0" smtClean="0">
                <a:solidFill>
                  <a:srgbClr val="00B0F0"/>
                </a:solidFill>
                <a:ea typeface="굴림" panose="020B0600000101010101" pitchFamily="50" charset="-127"/>
              </a:rPr>
              <a:t>Facilitator </a:t>
            </a:r>
            <a:r>
              <a:rPr lang="en-US" altLang="ko-KR" sz="1800" b="1" dirty="0" smtClean="0">
                <a:ea typeface="굴림" panose="020B0600000101010101" pitchFamily="50" charset="-127"/>
              </a:rPr>
              <a:t>(smiling): </a:t>
            </a:r>
            <a:r>
              <a:rPr lang="en-US" altLang="ko-KR" sz="1800" dirty="0" smtClean="0">
                <a:ea typeface="굴림" panose="020B0600000101010101" pitchFamily="50" charset="-127"/>
              </a:rPr>
              <a:t>That's the </a:t>
            </a:r>
            <a:r>
              <a:rPr lang="en-US" altLang="ko-KR" sz="1800" i="1" dirty="0" smtClean="0">
                <a:ea typeface="굴림" panose="020B0600000101010101" pitchFamily="50" charset="-127"/>
              </a:rPr>
              <a:t>reason </a:t>
            </a:r>
            <a:r>
              <a:rPr lang="en-US" altLang="ko-KR" sz="1800" dirty="0" smtClean="0">
                <a:ea typeface="굴림" panose="020B0600000101010101" pitchFamily="50" charset="-127"/>
              </a:rPr>
              <a:t>you'd do it .. . tell me </a:t>
            </a:r>
            <a:r>
              <a:rPr lang="en-US" altLang="ko-KR" sz="1800" i="1" dirty="0" smtClean="0">
                <a:ea typeface="굴림" panose="020B0600000101010101" pitchFamily="50" charset="-127"/>
              </a:rPr>
              <a:t>how </a:t>
            </a:r>
            <a:r>
              <a:rPr lang="en-US" altLang="ko-KR" sz="1800" dirty="0" smtClean="0">
                <a:ea typeface="굴림" panose="020B0600000101010101" pitchFamily="50" charset="-127"/>
              </a:rPr>
              <a:t>you'd actually do this.</a:t>
            </a:r>
            <a:endParaRPr lang="ko-KR" altLang="en-US" sz="1800" dirty="0" smtClean="0">
              <a:ea typeface="굴림" panose="020B0600000101010101" pitchFamily="50" charset="-127"/>
            </a:endParaRPr>
          </a:p>
          <a:p>
            <a:pPr>
              <a:defRPr/>
            </a:pPr>
            <a:r>
              <a:rPr lang="en-US" altLang="ko-KR" sz="1800" b="1" dirty="0" smtClean="0">
                <a:solidFill>
                  <a:srgbClr val="FFCC66"/>
                </a:solidFill>
                <a:ea typeface="굴림" panose="020B0600000101010101" pitchFamily="50" charset="-127"/>
              </a:rPr>
              <a:t>Marketing person</a:t>
            </a:r>
            <a:r>
              <a:rPr lang="en-US" altLang="ko-KR" sz="1800" b="1" dirty="0" smtClean="0">
                <a:ea typeface="굴림" panose="020B0600000101010101" pitchFamily="50" charset="-127"/>
              </a:rPr>
              <a:t>: </a:t>
            </a:r>
            <a:r>
              <a:rPr lang="en-US" altLang="ko-KR" sz="1800" dirty="0" smtClean="0">
                <a:ea typeface="굴림" panose="020B0600000101010101" pitchFamily="50" charset="-127"/>
              </a:rPr>
              <a:t>Um . . . the first thing I'd need is a PC. I'd log on to a Web site we'd maintain for all users of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I'd provide my user id and ...</a:t>
            </a: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(interrupting): </a:t>
            </a:r>
            <a:r>
              <a:rPr lang="en-US" altLang="ko-KR" sz="1800" dirty="0" smtClean="0">
                <a:ea typeface="굴림" panose="020B0600000101010101" pitchFamily="50" charset="-127"/>
              </a:rPr>
              <a:t>The Web page would have to be secure, encrypted, to guarantee that we're safe and....</a:t>
            </a:r>
            <a:endParaRPr lang="ko-KR" altLang="en-US" sz="1800" dirty="0" smtClean="0">
              <a:ea typeface="굴림" panose="020B0600000101010101" pitchFamily="50" charset="-127"/>
            </a:endParaRPr>
          </a:p>
          <a:p>
            <a:pPr>
              <a:defRPr/>
            </a:pPr>
            <a:r>
              <a:rPr lang="en-US" altLang="ko-KR" sz="1800" b="1" dirty="0" smtClean="0">
                <a:solidFill>
                  <a:srgbClr val="00B0F0"/>
                </a:solidFill>
                <a:ea typeface="굴림" panose="020B0600000101010101" pitchFamily="50" charset="-127"/>
              </a:rPr>
              <a:t>Facilitator </a:t>
            </a:r>
            <a:r>
              <a:rPr lang="en-US" altLang="ko-KR" sz="1800" b="1" dirty="0" smtClean="0">
                <a:ea typeface="굴림" panose="020B0600000101010101" pitchFamily="50" charset="-127"/>
              </a:rPr>
              <a:t>(interrupting): </a:t>
            </a:r>
            <a:r>
              <a:rPr lang="en-US" altLang="ko-KR" sz="1800" dirty="0" smtClean="0">
                <a:ea typeface="굴림" panose="020B0600000101010101" pitchFamily="50" charset="-127"/>
              </a:rPr>
              <a:t>That's good information, Vinod, but it's technical. Let's just focus on how the end-user will use this capability, OK?</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No problem.</a:t>
            </a:r>
            <a:endParaRPr lang="ko-KR" altLang="en-US" sz="1800" dirty="0" smtClean="0">
              <a:ea typeface="굴림" panose="020B0600000101010101" pitchFamily="50" charset="-127"/>
            </a:endParaRPr>
          </a:p>
          <a:p>
            <a:pPr>
              <a:defRPr/>
            </a:pPr>
            <a:r>
              <a:rPr lang="en-US" altLang="ko-KR" sz="1800" b="1" dirty="0" smtClean="0">
                <a:solidFill>
                  <a:srgbClr val="FFCC66"/>
                </a:solidFill>
                <a:ea typeface="굴림" panose="020B0600000101010101" pitchFamily="50" charset="-127"/>
              </a:rPr>
              <a:t>Marketing person</a:t>
            </a:r>
            <a:r>
              <a:rPr lang="en-US" altLang="ko-KR" sz="1800" b="1" dirty="0" smtClean="0">
                <a:ea typeface="굴림" panose="020B0600000101010101" pitchFamily="50" charset="-127"/>
              </a:rPr>
              <a:t>: </a:t>
            </a:r>
            <a:r>
              <a:rPr lang="en-US" altLang="ko-KR" sz="1800" dirty="0" smtClean="0">
                <a:ea typeface="굴림" panose="020B0600000101010101" pitchFamily="50" charset="-127"/>
              </a:rPr>
              <a:t>So, as I was saying, I'd log on to a Web site and provide my user id and two levels of passwords.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What if I forget my password?</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24581"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24582"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7E01BD7E-9247-4351-8CFA-1DAD2CBE0E5D}"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19</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바닥글 개체 틀 3"/>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4099" name="슬라이드 번호 개체 틀 4"/>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9FCDF158-A2D4-4A67-AA5E-B5012C5B5BCE}"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2</a:t>
            </a:fld>
            <a:endParaRPr lang="en-US" altLang="ko-KR" sz="1200" b="0">
              <a:latin typeface="Arial" panose="020B0604020202020204" pitchFamily="34" charset="0"/>
              <a:ea typeface="굴림" panose="020B0600000101010101" pitchFamily="50" charset="-127"/>
            </a:endParaRPr>
          </a:p>
        </p:txBody>
      </p:sp>
      <p:sp>
        <p:nvSpPr>
          <p:cNvPr id="828418" name="Rectangle 2"/>
          <p:cNvSpPr>
            <a:spLocks noGrp="1" noRot="1" noChangeArrowheads="1"/>
          </p:cNvSpPr>
          <p:nvPr>
            <p:ph type="title" idx="4294967295"/>
          </p:nvPr>
        </p:nvSpPr>
        <p:spPr>
          <a:xfrm>
            <a:off x="131763" y="65088"/>
            <a:ext cx="8924925" cy="1016000"/>
          </a:xfrm>
        </p:spPr>
        <p:txBody>
          <a:bodyPr/>
          <a:lstStyle/>
          <a:p>
            <a:pPr eaLnBrk="1" hangingPunct="1">
              <a:defRPr/>
            </a:pPr>
            <a:r>
              <a:rPr lang="en-US" i="1" dirty="0" smtClean="0"/>
              <a:t>How a Project Starts (</a:t>
            </a:r>
            <a:r>
              <a:rPr lang="en-US" i="1" dirty="0" err="1" smtClean="0"/>
              <a:t>pg</a:t>
            </a:r>
            <a:r>
              <a:rPr lang="en-US" i="1" dirty="0" smtClean="0"/>
              <a:t> 26)</a:t>
            </a:r>
            <a:endParaRPr lang="en-US" altLang="ko-KR" dirty="0" smtClean="0">
              <a:ea typeface="굴림" pitchFamily="50" charset="-127"/>
            </a:endParaRPr>
          </a:p>
        </p:txBody>
      </p:sp>
      <p:sp>
        <p:nvSpPr>
          <p:cNvPr id="828419" name="Rectangle 3"/>
          <p:cNvSpPr>
            <a:spLocks noGrp="1" noRot="1" noChangeArrowheads="1"/>
          </p:cNvSpPr>
          <p:nvPr>
            <p:ph type="body" idx="4294967295"/>
          </p:nvPr>
        </p:nvSpPr>
        <p:spPr>
          <a:xfrm>
            <a:off x="242888" y="960438"/>
            <a:ext cx="4262437" cy="4700587"/>
          </a:xfrm>
        </p:spPr>
        <p:txBody>
          <a:bodyPr>
            <a:noAutofit/>
          </a:bodyPr>
          <a:lstStyle/>
          <a:p>
            <a:pPr>
              <a:defRPr/>
            </a:pPr>
            <a:r>
              <a:rPr lang="en-US" altLang="ko-KR" sz="1600" b="1" dirty="0" smtClean="0">
                <a:ea typeface="굴림" panose="020B0600000101010101" pitchFamily="50" charset="-127"/>
              </a:rPr>
              <a:t>The scene: </a:t>
            </a:r>
          </a:p>
          <a:p>
            <a:pPr lvl="1">
              <a:defRPr/>
            </a:pPr>
            <a:r>
              <a:rPr lang="en-US" altLang="ko-KR" sz="1400" dirty="0" smtClean="0">
                <a:ea typeface="굴림" panose="020B0600000101010101" pitchFamily="50" charset="-127"/>
              </a:rPr>
              <a:t>Meeting room at CPI Corporation, a (fictional) company that makes consumer products for home and commercial use.</a:t>
            </a:r>
            <a:endParaRPr lang="ko-KR" altLang="en-US" sz="1400" dirty="0" smtClean="0">
              <a:ea typeface="굴림" panose="020B0600000101010101" pitchFamily="50" charset="-127"/>
            </a:endParaRPr>
          </a:p>
          <a:p>
            <a:pPr>
              <a:defRPr/>
            </a:pPr>
            <a:r>
              <a:rPr lang="en-US" altLang="ko-KR" sz="1600" b="1" dirty="0" smtClean="0">
                <a:ea typeface="굴림" panose="020B0600000101010101" pitchFamily="50" charset="-127"/>
              </a:rPr>
              <a:t>The players: </a:t>
            </a:r>
          </a:p>
          <a:p>
            <a:pPr lvl="1">
              <a:defRPr/>
            </a:pPr>
            <a:r>
              <a:rPr lang="en-US" altLang="ko-KR" sz="1400" dirty="0" smtClean="0">
                <a:solidFill>
                  <a:srgbClr val="FF0000"/>
                </a:solidFill>
                <a:ea typeface="굴림" panose="020B0600000101010101" pitchFamily="50" charset="-127"/>
              </a:rPr>
              <a:t>Mal</a:t>
            </a:r>
            <a:r>
              <a:rPr lang="en-US" altLang="ko-KR" sz="1400" dirty="0" smtClean="0">
                <a:solidFill>
                  <a:srgbClr val="C00000"/>
                </a:solidFill>
                <a:ea typeface="굴림" panose="020B0600000101010101" pitchFamily="50" charset="-127"/>
              </a:rPr>
              <a:t> </a:t>
            </a:r>
            <a:r>
              <a:rPr lang="en-US" altLang="ko-KR" sz="1400" dirty="0" smtClean="0">
                <a:ea typeface="굴림" panose="020B0600000101010101" pitchFamily="50" charset="-127"/>
              </a:rPr>
              <a:t>Golden, senior manager, product development; </a:t>
            </a:r>
          </a:p>
          <a:p>
            <a:pPr lvl="1">
              <a:defRPr/>
            </a:pPr>
            <a:r>
              <a:rPr lang="en-US" altLang="ko-KR" sz="1400" dirty="0" smtClean="0">
                <a:solidFill>
                  <a:srgbClr val="D1039B"/>
                </a:solidFill>
                <a:ea typeface="굴림" panose="020B0600000101010101" pitchFamily="50" charset="-127"/>
              </a:rPr>
              <a:t>Lisa</a:t>
            </a:r>
            <a:r>
              <a:rPr lang="en-US" altLang="ko-KR" sz="1400" dirty="0" smtClean="0">
                <a:ea typeface="굴림" panose="020B0600000101010101" pitchFamily="50" charset="-127"/>
              </a:rPr>
              <a:t> Perez, marketing manager;</a:t>
            </a:r>
          </a:p>
          <a:p>
            <a:pPr lvl="1">
              <a:defRPr/>
            </a:pPr>
            <a:r>
              <a:rPr lang="en-US" altLang="ko-KR" sz="1400" dirty="0" smtClean="0">
                <a:solidFill>
                  <a:schemeClr val="accent1"/>
                </a:solidFill>
                <a:ea typeface="굴림" panose="020B0600000101010101" pitchFamily="50" charset="-127"/>
              </a:rPr>
              <a:t>Lee</a:t>
            </a:r>
            <a:r>
              <a:rPr lang="en-US" altLang="ko-KR" sz="1400" dirty="0" smtClean="0">
                <a:ea typeface="굴림" panose="020B0600000101010101" pitchFamily="50" charset="-127"/>
              </a:rPr>
              <a:t> Warren, engineering manager; </a:t>
            </a:r>
          </a:p>
          <a:p>
            <a:pPr lvl="1">
              <a:defRPr/>
            </a:pPr>
            <a:r>
              <a:rPr lang="en-US" altLang="ko-KR" sz="1400" dirty="0" smtClean="0">
                <a:solidFill>
                  <a:schemeClr val="hlink"/>
                </a:solidFill>
                <a:ea typeface="굴림" panose="020B0600000101010101" pitchFamily="50" charset="-127"/>
              </a:rPr>
              <a:t>Joe</a:t>
            </a:r>
            <a:r>
              <a:rPr lang="en-US" altLang="ko-KR" sz="1400" dirty="0" smtClean="0">
                <a:ea typeface="굴림" panose="020B0600000101010101" pitchFamily="50" charset="-127"/>
              </a:rPr>
              <a:t> </a:t>
            </a:r>
            <a:r>
              <a:rPr lang="en-US" altLang="ko-KR" sz="1400" dirty="0" err="1" smtClean="0">
                <a:ea typeface="굴림" panose="020B0600000101010101" pitchFamily="50" charset="-127"/>
              </a:rPr>
              <a:t>Camalleri</a:t>
            </a:r>
            <a:r>
              <a:rPr lang="en-US" altLang="ko-KR" sz="1400" dirty="0" smtClean="0">
                <a:ea typeface="굴림" panose="020B0600000101010101" pitchFamily="50" charset="-127"/>
              </a:rPr>
              <a:t>, executive VP, business development.</a:t>
            </a:r>
            <a:endParaRPr lang="ko-KR" altLang="en-US" sz="1400" dirty="0" smtClean="0">
              <a:ea typeface="굴림" panose="020B0600000101010101" pitchFamily="50" charset="-127"/>
            </a:endParaRPr>
          </a:p>
          <a:p>
            <a:pPr>
              <a:buFont typeface="Wingdings" panose="05000000000000000000" pitchFamily="2" charset="2"/>
              <a:buNone/>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chemeClr val="hlink"/>
                </a:solidFill>
                <a:ea typeface="굴림" panose="020B0600000101010101" pitchFamily="50" charset="-127"/>
              </a:rPr>
              <a:t>Joe</a:t>
            </a:r>
            <a:r>
              <a:rPr lang="en-US" altLang="ko-KR" sz="1800" b="1" dirty="0" smtClean="0">
                <a:ea typeface="굴림" panose="020B0600000101010101" pitchFamily="50" charset="-127"/>
              </a:rPr>
              <a:t>: </a:t>
            </a:r>
            <a:r>
              <a:rPr lang="en-US" altLang="ko-KR" sz="1800" dirty="0" smtClean="0">
                <a:ea typeface="굴림" panose="020B0600000101010101" pitchFamily="50" charset="-127"/>
              </a:rPr>
              <a:t>Okay, Lee, what's this I hear about your folks developing a what? A generic universal wireless box?</a:t>
            </a:r>
            <a:endParaRPr lang="ko-KR" altLang="en-US" sz="1800" dirty="0" smtClean="0">
              <a:ea typeface="굴림" panose="020B0600000101010101" pitchFamily="50" charset="-127"/>
            </a:endParaRPr>
          </a:p>
          <a:p>
            <a:pPr>
              <a:defRPr/>
            </a:pPr>
            <a:r>
              <a:rPr lang="en-US" altLang="ko-KR" sz="1800" b="1" dirty="0" smtClean="0">
                <a:solidFill>
                  <a:schemeClr val="accent1"/>
                </a:solidFill>
                <a:ea typeface="굴림" panose="020B0600000101010101" pitchFamily="50" charset="-127"/>
              </a:rPr>
              <a:t>Lee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It's pretty cool, about the</a:t>
            </a:r>
          </a:p>
        </p:txBody>
      </p:sp>
      <p:sp>
        <p:nvSpPr>
          <p:cNvPr id="8" name="Rectangle 3"/>
          <p:cNvSpPr txBox="1">
            <a:spLocks noRot="1" noChangeArrowheads="1"/>
          </p:cNvSpPr>
          <p:nvPr/>
        </p:nvSpPr>
        <p:spPr bwMode="auto">
          <a:xfrm>
            <a:off x="4498975" y="960438"/>
            <a:ext cx="4329113" cy="4700587"/>
          </a:xfrm>
          <a:prstGeom prst="rect">
            <a:avLst/>
          </a:prstGeom>
          <a:noFill/>
          <a:ln w="9525">
            <a:noFill/>
            <a:miter lim="800000"/>
            <a:headEnd/>
            <a:tailEnd/>
          </a:ln>
          <a:effectLst/>
        </p:spPr>
        <p:txBody>
          <a:bodyPr/>
          <a:lstStyle>
            <a:lvl1pPr marL="342900" indent="-342900">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spcBef>
                <a:spcPct val="20000"/>
              </a:spcBef>
              <a:buClr>
                <a:srgbClr val="FFCC00"/>
              </a:buClr>
              <a:buSzPct val="70000"/>
              <a:defRPr/>
            </a:pPr>
            <a:r>
              <a:rPr lang="en-US" altLang="ko-KR" b="0" dirty="0" smtClean="0">
                <a:solidFill>
                  <a:srgbClr val="FFFFFF"/>
                </a:solidFill>
                <a:effectLst>
                  <a:outerShdw blurRad="38100" dist="38100" dir="2700000" algn="tl">
                    <a:srgbClr val="000000"/>
                  </a:outerShdw>
                </a:effectLst>
                <a:latin typeface="Palatino" charset="0"/>
                <a:ea typeface="굴림" panose="020B0600000101010101" pitchFamily="50" charset="-127"/>
              </a:rPr>
              <a:t>     </a:t>
            </a:r>
            <a:r>
              <a:rPr lang="en-US" altLang="ko-KR" b="0" dirty="0" smtClean="0">
                <a:solidFill>
                  <a:schemeClr val="bg2"/>
                </a:solidFill>
                <a:latin typeface="Palatino" charset="0"/>
                <a:ea typeface="굴림" panose="020B0600000101010101" pitchFamily="50" charset="-127"/>
              </a:rPr>
              <a:t>size of a small matchbook. We can attach it to sensors of all kinds, a digital camera, just about anything. Using the 802.11 b wireless protocol. It allows us to access the device's output without wires. We think it'll lead to a whole new generation of products.</a:t>
            </a:r>
            <a:endParaRPr lang="ko-KR" altLang="en-US" b="0" dirty="0" smtClean="0">
              <a:solidFill>
                <a:schemeClr val="bg2"/>
              </a:solidFill>
              <a:latin typeface="Palatino" charset="0"/>
              <a:ea typeface="굴림" panose="020B0600000101010101" pitchFamily="50" charset="-127"/>
            </a:endParaRPr>
          </a:p>
          <a:p>
            <a:pPr>
              <a:spcBef>
                <a:spcPct val="20000"/>
              </a:spcBef>
              <a:buClr>
                <a:srgbClr val="FFCC00"/>
              </a:buClr>
              <a:buSzPct val="70000"/>
              <a:buFont typeface="Wingdings" panose="05000000000000000000" pitchFamily="2" charset="2"/>
              <a:buChar char="n"/>
              <a:defRPr/>
            </a:pPr>
            <a:r>
              <a:rPr lang="en-US" altLang="ko-KR" dirty="0" smtClean="0">
                <a:solidFill>
                  <a:schemeClr val="hlink"/>
                </a:solidFill>
                <a:latin typeface="Palatino" charset="0"/>
                <a:ea typeface="굴림" panose="020B0600000101010101" pitchFamily="50" charset="-127"/>
              </a:rPr>
              <a:t>Joe</a:t>
            </a:r>
            <a:r>
              <a:rPr lang="en-US" altLang="ko-KR" dirty="0" smtClean="0">
                <a:solidFill>
                  <a:schemeClr val="bg2"/>
                </a:solidFill>
                <a:latin typeface="Palatino" charset="0"/>
                <a:ea typeface="굴림" panose="020B0600000101010101" pitchFamily="50" charset="-127"/>
              </a:rPr>
              <a:t>: </a:t>
            </a:r>
            <a:r>
              <a:rPr lang="en-US" altLang="ko-KR" b="0" dirty="0" smtClean="0">
                <a:solidFill>
                  <a:schemeClr val="bg2"/>
                </a:solidFill>
                <a:latin typeface="Palatino" charset="0"/>
                <a:ea typeface="굴림" panose="020B0600000101010101" pitchFamily="50" charset="-127"/>
              </a:rPr>
              <a:t>You agree, Mal?</a:t>
            </a:r>
          </a:p>
          <a:p>
            <a:pPr>
              <a:spcBef>
                <a:spcPct val="20000"/>
              </a:spcBef>
              <a:buClr>
                <a:srgbClr val="FF0000"/>
              </a:buClr>
              <a:buSzPct val="70000"/>
              <a:buFont typeface="Wingdings" panose="05000000000000000000" pitchFamily="2" charset="2"/>
              <a:buChar char="n"/>
              <a:defRPr/>
            </a:pPr>
            <a:r>
              <a:rPr lang="en-US" altLang="ko-KR" dirty="0" smtClean="0">
                <a:solidFill>
                  <a:srgbClr val="FF0000"/>
                </a:solidFill>
                <a:latin typeface="Palatino" charset="0"/>
                <a:ea typeface="굴림" panose="020B0600000101010101" pitchFamily="50" charset="-127"/>
              </a:rPr>
              <a:t>Mal</a:t>
            </a:r>
            <a:r>
              <a:rPr lang="en-US" altLang="ko-KR" dirty="0" smtClean="0">
                <a:solidFill>
                  <a:schemeClr val="bg2"/>
                </a:solidFill>
                <a:latin typeface="Palatino" charset="0"/>
                <a:ea typeface="굴림" panose="020B0600000101010101" pitchFamily="50" charset="-127"/>
              </a:rPr>
              <a:t>: </a:t>
            </a:r>
            <a:r>
              <a:rPr lang="en-US" altLang="ko-KR" b="0" dirty="0" smtClean="0">
                <a:solidFill>
                  <a:schemeClr val="bg2"/>
                </a:solidFill>
                <a:latin typeface="Palatino" charset="0"/>
                <a:ea typeface="굴림" panose="020B0600000101010101" pitchFamily="50" charset="-127"/>
              </a:rPr>
              <a:t>I do. In fact, with sales as flat as they've been this year, we need something new. Lisa and I have been doing a little market research, and we think we've got a line of products that could be big.</a:t>
            </a:r>
            <a:endParaRPr lang="ko-KR" altLang="en-US" b="0" dirty="0" smtClean="0">
              <a:solidFill>
                <a:schemeClr val="bg2"/>
              </a:solidFill>
              <a:latin typeface="Palatino" charset="0"/>
              <a:ea typeface="굴림" panose="020B0600000101010101" pitchFamily="50" charset="-127"/>
            </a:endParaRPr>
          </a:p>
          <a:p>
            <a:pPr>
              <a:spcBef>
                <a:spcPct val="20000"/>
              </a:spcBef>
              <a:buClr>
                <a:srgbClr val="FFCC00"/>
              </a:buClr>
              <a:buSzPct val="70000"/>
              <a:buFont typeface="Wingdings" panose="05000000000000000000" pitchFamily="2" charset="2"/>
              <a:buChar char="n"/>
              <a:defRPr/>
            </a:pPr>
            <a:r>
              <a:rPr lang="en-US" altLang="ko-KR" dirty="0" smtClean="0">
                <a:solidFill>
                  <a:schemeClr val="hlink"/>
                </a:solidFill>
                <a:latin typeface="Palatino" charset="0"/>
                <a:ea typeface="굴림" panose="020B0600000101010101" pitchFamily="50" charset="-127"/>
              </a:rPr>
              <a:t>Joe</a:t>
            </a:r>
            <a:r>
              <a:rPr lang="en-US" altLang="ko-KR" dirty="0" smtClean="0">
                <a:solidFill>
                  <a:schemeClr val="bg2"/>
                </a:solidFill>
                <a:latin typeface="Palatino" charset="0"/>
                <a:ea typeface="굴림" panose="020B0600000101010101" pitchFamily="50" charset="-127"/>
              </a:rPr>
              <a:t>: </a:t>
            </a:r>
            <a:r>
              <a:rPr lang="en-US" altLang="ko-KR" b="0" dirty="0" smtClean="0">
                <a:solidFill>
                  <a:schemeClr val="bg2"/>
                </a:solidFill>
                <a:latin typeface="Palatino" charset="0"/>
                <a:ea typeface="굴림" panose="020B0600000101010101" pitchFamily="50" charset="-127"/>
              </a:rPr>
              <a:t>How big... , bottom-line big?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solidFill>
                  <a:srgbClr val="00B0F0"/>
                </a:solidFill>
                <a:ea typeface="굴림" panose="020B0600000101010101" pitchFamily="50" charset="-127"/>
              </a:rPr>
              <a:t>Facilitator </a:t>
            </a:r>
            <a:r>
              <a:rPr lang="en-US" altLang="ko-KR" sz="1800" b="1" dirty="0" smtClean="0">
                <a:ea typeface="굴림" panose="020B0600000101010101" pitchFamily="50" charset="-127"/>
              </a:rPr>
              <a:t>(interrupting): </a:t>
            </a:r>
            <a:r>
              <a:rPr lang="en-US" altLang="ko-KR" sz="1800" dirty="0" smtClean="0">
                <a:ea typeface="굴림" panose="020B0600000101010101" pitchFamily="50" charset="-127"/>
              </a:rPr>
              <a:t>Good point, Jamie, but let's not address that now. We'll make a note of that and call it an "exception." I'm sure there'll be others.</a:t>
            </a:r>
            <a:endParaRPr lang="ko-KR" altLang="en-US" sz="1800" dirty="0" smtClean="0">
              <a:ea typeface="굴림" panose="020B0600000101010101" pitchFamily="50" charset="-127"/>
            </a:endParaRPr>
          </a:p>
          <a:p>
            <a:pPr>
              <a:defRPr/>
            </a:pPr>
            <a:r>
              <a:rPr lang="en-US" altLang="ko-KR" sz="1800" b="1" dirty="0" smtClean="0">
                <a:solidFill>
                  <a:srgbClr val="FFCC66"/>
                </a:solidFill>
                <a:ea typeface="굴림" panose="020B0600000101010101" pitchFamily="50" charset="-127"/>
              </a:rPr>
              <a:t>Marketing person</a:t>
            </a:r>
            <a:r>
              <a:rPr lang="en-US" altLang="ko-KR" sz="1800" b="1" dirty="0" smtClean="0">
                <a:ea typeface="굴림" panose="020B0600000101010101" pitchFamily="50" charset="-127"/>
              </a:rPr>
              <a:t>: </a:t>
            </a:r>
            <a:r>
              <a:rPr lang="en-US" altLang="ko-KR" sz="1800" dirty="0" smtClean="0">
                <a:ea typeface="굴림" panose="020B0600000101010101" pitchFamily="50" charset="-127"/>
              </a:rPr>
              <a:t>After I enter the passwords, a screen representing all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functions will appear. I'd select the home security function. The system might request that I verify who I am, say by asking for my address or phone number or something. It would then display a picture of the</a:t>
            </a: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buFont typeface="Wingdings" panose="05000000000000000000" pitchFamily="2" charset="2"/>
              <a:buNone/>
              <a:defRPr/>
            </a:pPr>
            <a:r>
              <a:rPr lang="en-US" altLang="ko-KR" sz="1800" smtClean="0">
                <a:ea typeface="굴림" panose="020B0600000101010101" pitchFamily="50" charset="-127"/>
              </a:rPr>
              <a:t>	security system control panel along with a list of functions that I can perform--arm the system, disarm the system, disarm one or more sensors. I suppose it might also allow me to reconfigure security zones and other things like that, but I'm not sure.</a:t>
            </a:r>
            <a:endParaRPr lang="ko-KR" altLang="en-US" sz="1800" smtClean="0">
              <a:ea typeface="굴림" panose="020B0600000101010101" pitchFamily="50" charset="-127"/>
            </a:endParaRPr>
          </a:p>
          <a:p>
            <a:pPr>
              <a:defRPr/>
            </a:pPr>
            <a:r>
              <a:rPr lang="en-US" altLang="ko-KR" sz="1800" smtClean="0">
                <a:ea typeface="굴림" panose="020B0600000101010101" pitchFamily="50" charset="-127"/>
              </a:rPr>
              <a:t>(As the marketing person continues talking, Doug takes co­pious notes. These form the basis for the first informal use-case scenario. Alternatively, the marketing person could have been asked to write the scenario, but this would be done outside the meeting.)</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25605"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25606"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EF185D83-A66B-49DD-98D8-789CDDDFD8E4}"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20</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Autofit/>
          </a:bodyPr>
          <a:lstStyle/>
          <a:p>
            <a:pPr>
              <a:defRPr/>
            </a:pPr>
            <a:r>
              <a:rPr lang="en-US" altLang="ko-KR" sz="2400" i="1" dirty="0" smtClean="0">
                <a:ea typeface="굴림" panose="020B0600000101010101" pitchFamily="50" charset="-127"/>
              </a:rPr>
              <a:t>Developing a High-Level Use-Case Diagram</a:t>
            </a:r>
            <a:r>
              <a:rPr lang="ko-KR" altLang="en-US" sz="2400" i="1" dirty="0" smtClean="0">
                <a:ea typeface="굴림" panose="020B0600000101010101" pitchFamily="50" charset="-127"/>
              </a:rPr>
              <a:t> </a:t>
            </a:r>
            <a:r>
              <a:rPr lang="en-US" altLang="ko-KR" sz="2400" i="1" dirty="0" smtClean="0">
                <a:ea typeface="굴림" panose="020B0600000101010101" pitchFamily="50" charset="-127"/>
              </a:rPr>
              <a:t>(</a:t>
            </a:r>
            <a:r>
              <a:rPr lang="en-US" altLang="ko-KR" sz="2400" i="1" dirty="0" err="1" smtClean="0">
                <a:ea typeface="굴림" panose="020B0600000101010101" pitchFamily="50" charset="-127"/>
              </a:rPr>
              <a:t>pg</a:t>
            </a:r>
            <a:r>
              <a:rPr lang="en-US" altLang="ko-KR" sz="2400" i="1" dirty="0" smtClean="0">
                <a:ea typeface="굴림" panose="020B0600000101010101" pitchFamily="50" charset="-127"/>
              </a:rPr>
              <a:t> 153)</a:t>
            </a:r>
            <a:endParaRPr lang="ko-KR" altLang="en-US" sz="2400" dirty="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A meeting room, continuing the requirements gathering meeting.</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Lazar, software team member;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Raman, software team member; </a:t>
            </a:r>
          </a:p>
          <a:p>
            <a:pPr lvl="1">
              <a:defRPr/>
            </a:pPr>
            <a:r>
              <a:rPr lang="en-US" altLang="ko-KR" sz="1400" dirty="0" smtClean="0">
                <a:solidFill>
                  <a:srgbClr val="FF6699"/>
                </a:solidFill>
                <a:ea typeface="굴림" panose="020B0600000101010101" pitchFamily="50" charset="-127"/>
              </a:rPr>
              <a:t>Ed</a:t>
            </a:r>
            <a:r>
              <a:rPr lang="en-US" altLang="ko-KR" sz="1400" dirty="0" smtClean="0">
                <a:ea typeface="굴림" panose="020B0600000101010101" pitchFamily="50" charset="-127"/>
              </a:rPr>
              <a:t> Robbins, software team member;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software engineering manager; </a:t>
            </a:r>
          </a:p>
          <a:p>
            <a:pPr lvl="1">
              <a:defRPr/>
            </a:pPr>
            <a:r>
              <a:rPr lang="en-US" altLang="ko-KR" sz="1400" dirty="0" smtClean="0">
                <a:solidFill>
                  <a:schemeClr val="hlink"/>
                </a:solidFill>
                <a:ea typeface="굴림" panose="020B0600000101010101" pitchFamily="50" charset="-127"/>
              </a:rPr>
              <a:t>three members of marketing</a:t>
            </a:r>
            <a:r>
              <a:rPr lang="en-US" altLang="ko-KR" sz="1400" dirty="0" smtClean="0">
                <a:ea typeface="굴림" panose="020B0600000101010101" pitchFamily="50" charset="-127"/>
              </a:rPr>
              <a:t>; </a:t>
            </a:r>
          </a:p>
          <a:p>
            <a:pPr lvl="1">
              <a:defRPr/>
            </a:pPr>
            <a:r>
              <a:rPr lang="en-US" altLang="ko-KR" sz="1400" dirty="0" smtClean="0">
                <a:ea typeface="굴림" panose="020B0600000101010101" pitchFamily="50" charset="-127"/>
              </a:rPr>
              <a:t>a product engineering representative;</a:t>
            </a:r>
          </a:p>
          <a:p>
            <a:pPr lvl="1">
              <a:defRPr/>
            </a:pPr>
            <a:r>
              <a:rPr lang="en-US" altLang="ko-KR" sz="1400" dirty="0" smtClean="0">
                <a:solidFill>
                  <a:srgbClr val="00B0F0"/>
                </a:solidFill>
                <a:ea typeface="굴림" panose="020B0600000101010101" pitchFamily="50" charset="-127"/>
              </a:rPr>
              <a:t>a facilitator</a:t>
            </a:r>
            <a:r>
              <a:rPr lang="en-US" altLang="ko-KR" sz="1400" dirty="0" smtClean="0">
                <a:ea typeface="굴림" panose="020B0600000101010101" pitchFamily="50" charset="-127"/>
              </a:rPr>
              <a:t>.</a:t>
            </a:r>
            <a:endParaRPr lang="ko-KR" altLang="en-US" sz="14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00B0F0"/>
                </a:solidFill>
                <a:ea typeface="굴림" panose="020B0600000101010101" pitchFamily="50" charset="-127"/>
              </a:rPr>
              <a:t>Facilitator</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We've spent a fair amount of time talking about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home security functionality. During the break I sketched a use-case diagram to summarize the important scenarios that are part of this function. Take a look.</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(All attendees look at Figure 7.3.)</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I'm just beginning to learn UML notation. So the home security function is represented by the big box with the ovals inside it? And the</a:t>
            </a:r>
            <a:endParaRPr lang="ko-KR" altLang="en-US" sz="1800" dirty="0" smtClean="0">
              <a:ea typeface="굴림" panose="020B0600000101010101" pitchFamily="50" charset="-127"/>
            </a:endParaRPr>
          </a:p>
        </p:txBody>
      </p:sp>
      <p:sp>
        <p:nvSpPr>
          <p:cNvPr id="26629"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26630"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CF0FF5F3-C5D3-4B04-B9BE-7D86FBEFA54C}"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21</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676275"/>
            <a:ext cx="403860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ovals represent use-cases that we've written in text?</a:t>
            </a:r>
            <a:endParaRPr lang="ko-KR" altLang="en-US" sz="1800" dirty="0" smtClean="0">
              <a:ea typeface="굴림" panose="020B0600000101010101" pitchFamily="50" charset="-127"/>
            </a:endParaRPr>
          </a:p>
          <a:p>
            <a:pPr>
              <a:defRPr/>
            </a:pPr>
            <a:r>
              <a:rPr lang="en-US" altLang="ko-KR" sz="1800" b="1" dirty="0" smtClean="0">
                <a:solidFill>
                  <a:srgbClr val="00B0F0"/>
                </a:solidFill>
                <a:ea typeface="굴림" panose="020B0600000101010101" pitchFamily="50" charset="-127"/>
              </a:rPr>
              <a:t>Facilitator</a:t>
            </a:r>
            <a:r>
              <a:rPr lang="en-US" altLang="ko-KR" sz="1800" b="1" dirty="0" smtClean="0">
                <a:ea typeface="굴림" panose="020B0600000101010101" pitchFamily="50" charset="-127"/>
              </a:rPr>
              <a:t>: </a:t>
            </a:r>
            <a:r>
              <a:rPr lang="en-US" altLang="ko-KR" sz="1800" dirty="0" smtClean="0">
                <a:ea typeface="굴림" panose="020B0600000101010101" pitchFamily="50" charset="-127"/>
              </a:rPr>
              <a:t>Yep. And the stick figures represent actors--the people or things that interact with the system</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as described by the use-case ... oh, I use the labeled square to represent an actor that's not a person, in this case, sensors.</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Is that legal in UML?</a:t>
            </a:r>
            <a:endParaRPr lang="ko-KR" altLang="en-US" sz="1800" dirty="0" smtClean="0">
              <a:ea typeface="굴림" panose="020B0600000101010101" pitchFamily="50" charset="-127"/>
            </a:endParaRPr>
          </a:p>
          <a:p>
            <a:pPr>
              <a:defRPr/>
            </a:pPr>
            <a:r>
              <a:rPr lang="en-US" altLang="ko-KR" sz="1800" b="1" dirty="0" smtClean="0">
                <a:solidFill>
                  <a:srgbClr val="00B0F0"/>
                </a:solidFill>
                <a:ea typeface="굴림" panose="020B0600000101010101" pitchFamily="50" charset="-127"/>
              </a:rPr>
              <a:t>Facilitator</a:t>
            </a:r>
            <a:r>
              <a:rPr lang="en-US" altLang="ko-KR" sz="1800" b="1" dirty="0" smtClean="0">
                <a:ea typeface="굴림" panose="020B0600000101010101" pitchFamily="50" charset="-127"/>
              </a:rPr>
              <a:t>: </a:t>
            </a:r>
            <a:r>
              <a:rPr lang="en-US" altLang="ko-KR" sz="1800" dirty="0" smtClean="0">
                <a:ea typeface="굴림" panose="020B0600000101010101" pitchFamily="50" charset="-127"/>
              </a:rPr>
              <a:t>Legality isn't the issue. The point is to communicate information. I view the use of a human-like stick figure for representing a device to be misleading. So I've</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596900"/>
            <a:ext cx="403860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adapted things a bit. I don't think it creates a problem.</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Okay, so we have use-case narratives for each of the ovals. Do we need to develop the more detailed template-based narratives I've read about?</a:t>
            </a:r>
            <a:endParaRPr lang="ko-KR" altLang="en-US" sz="1800" dirty="0" smtClean="0">
              <a:ea typeface="굴림" panose="020B0600000101010101" pitchFamily="50" charset="-127"/>
            </a:endParaRPr>
          </a:p>
          <a:p>
            <a:pPr>
              <a:defRPr/>
            </a:pPr>
            <a:r>
              <a:rPr lang="en-US" altLang="ko-KR" sz="1800" b="1" dirty="0" smtClean="0">
                <a:solidFill>
                  <a:srgbClr val="00B0F0"/>
                </a:solidFill>
                <a:ea typeface="굴림" panose="020B0600000101010101" pitchFamily="50" charset="-127"/>
              </a:rPr>
              <a:t>Facilitator</a:t>
            </a:r>
            <a:r>
              <a:rPr lang="en-US" altLang="ko-KR" sz="1800" b="1" dirty="0" smtClean="0">
                <a:ea typeface="굴림" panose="020B0600000101010101" pitchFamily="50" charset="-127"/>
              </a:rPr>
              <a:t>: </a:t>
            </a:r>
            <a:r>
              <a:rPr lang="en-US" altLang="ko-KR" sz="1800" dirty="0" smtClean="0">
                <a:ea typeface="굴림" panose="020B0600000101010101" pitchFamily="50" charset="-127"/>
              </a:rPr>
              <a:t>Probably, but that can wait until we've considered other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functions.</a:t>
            </a:r>
            <a:endParaRPr lang="ko-KR" altLang="en-US" sz="1800" dirty="0" smtClean="0">
              <a:ea typeface="굴림" panose="020B0600000101010101" pitchFamily="50" charset="-127"/>
            </a:endParaRPr>
          </a:p>
          <a:p>
            <a:pPr>
              <a:defRPr/>
            </a:pPr>
            <a:r>
              <a:rPr lang="en-US" altLang="ko-KR" sz="1800" b="1" dirty="0" smtClean="0">
                <a:solidFill>
                  <a:srgbClr val="FFCC66"/>
                </a:solidFill>
                <a:ea typeface="굴림" panose="020B0600000101010101" pitchFamily="50" charset="-127"/>
              </a:rPr>
              <a:t>Marketing person</a:t>
            </a:r>
            <a:r>
              <a:rPr lang="en-US" altLang="ko-KR" sz="1800" b="1" dirty="0" smtClean="0">
                <a:ea typeface="굴림" panose="020B0600000101010101" pitchFamily="50" charset="-127"/>
              </a:rPr>
              <a:t>: </a:t>
            </a:r>
            <a:r>
              <a:rPr lang="en-US" altLang="ko-KR" sz="1800" dirty="0" smtClean="0">
                <a:ea typeface="굴림" panose="020B0600000101010101" pitchFamily="50" charset="-127"/>
              </a:rPr>
              <a:t>Wait, I've been looking at this diagram, and all of a sudden I realize we missed something.</a:t>
            </a:r>
            <a:endParaRPr lang="ko-KR" altLang="en-US" sz="1800" dirty="0" smtClean="0">
              <a:ea typeface="굴림" panose="020B0600000101010101" pitchFamily="50" charset="-127"/>
            </a:endParaRPr>
          </a:p>
          <a:p>
            <a:pPr>
              <a:defRPr/>
            </a:pPr>
            <a:r>
              <a:rPr lang="en-US" altLang="ko-KR" sz="1800" b="1" dirty="0" smtClean="0">
                <a:solidFill>
                  <a:srgbClr val="00B0F0"/>
                </a:solidFill>
                <a:ea typeface="굴림" panose="020B0600000101010101" pitchFamily="50" charset="-127"/>
              </a:rPr>
              <a:t>Facilitator</a:t>
            </a:r>
            <a:r>
              <a:rPr lang="en-US" altLang="ko-KR" sz="1800" b="1" dirty="0" smtClean="0">
                <a:ea typeface="굴림" panose="020B0600000101010101" pitchFamily="50" charset="-127"/>
              </a:rPr>
              <a:t>: </a:t>
            </a:r>
            <a:r>
              <a:rPr lang="en-US" altLang="ko-KR" sz="1800" dirty="0" smtClean="0">
                <a:ea typeface="굴림" panose="020B0600000101010101" pitchFamily="50" charset="-127"/>
              </a:rPr>
              <a:t>Oh really. Tell me what we've missed. (The meeting continues.)</a:t>
            </a:r>
            <a:endParaRPr lang="ko-KR" altLang="en-US" sz="1800" dirty="0" smtClean="0">
              <a:ea typeface="굴림" panose="020B0600000101010101" pitchFamily="50" charset="-127"/>
            </a:endParaRPr>
          </a:p>
          <a:p>
            <a:pPr>
              <a:buFont typeface="Wingdings" panose="05000000000000000000" pitchFamily="2" charset="2"/>
              <a:buNone/>
              <a:defRPr/>
            </a:pPr>
            <a:endParaRPr lang="ko-KR" altLang="en-US" sz="1800" dirty="0" smtClean="0">
              <a:ea typeface="굴림" panose="020B0600000101010101" pitchFamily="50" charset="-127"/>
            </a:endParaRPr>
          </a:p>
        </p:txBody>
      </p:sp>
      <p:sp>
        <p:nvSpPr>
          <p:cNvPr id="27653"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27654"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F02B37F7-620C-496B-8DE6-327649C4966F}"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22</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r>
              <a:rPr lang="en-US" altLang="ko-KR" sz="3200" i="1" dirty="0" smtClean="0">
                <a:ea typeface="굴림" panose="020B0600000101010101" pitchFamily="50" charset="-127"/>
              </a:rPr>
              <a:t>Preliminary Behavioral Modeling</a:t>
            </a:r>
            <a:r>
              <a:rPr lang="ko-KR" altLang="en-US" sz="3200" i="1" dirty="0" smtClean="0">
                <a:ea typeface="굴림" panose="020B0600000101010101" pitchFamily="50" charset="-127"/>
              </a:rPr>
              <a:t> </a:t>
            </a:r>
            <a:r>
              <a:rPr lang="en-US" altLang="ko-KR" sz="3200" i="1" dirty="0" smtClean="0">
                <a:ea typeface="굴림" panose="020B0600000101010101" pitchFamily="50" charset="-127"/>
              </a:rPr>
              <a:t>(</a:t>
            </a:r>
            <a:r>
              <a:rPr lang="en-US" altLang="ko-KR" sz="3200" i="1" dirty="0" err="1" smtClean="0">
                <a:ea typeface="굴림" panose="020B0600000101010101" pitchFamily="50" charset="-127"/>
              </a:rPr>
              <a:t>pg</a:t>
            </a:r>
            <a:r>
              <a:rPr lang="en-US" altLang="ko-KR" sz="3200" i="1" dirty="0" smtClean="0">
                <a:ea typeface="굴림" panose="020B0600000101010101" pitchFamily="50" charset="-127"/>
              </a:rPr>
              <a:t> 157)</a:t>
            </a:r>
            <a:endParaRPr lang="ko-KR" altLang="en-US" sz="3200" dirty="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A meeting room, continuing the requirements meeting.</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Lazar, software team member;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Raman, software team member; </a:t>
            </a:r>
          </a:p>
          <a:p>
            <a:pPr lvl="1">
              <a:defRPr/>
            </a:pPr>
            <a:r>
              <a:rPr lang="en-US" altLang="ko-KR" sz="1400" dirty="0" smtClean="0">
                <a:solidFill>
                  <a:srgbClr val="FF6699"/>
                </a:solidFill>
                <a:ea typeface="굴림" panose="020B0600000101010101" pitchFamily="50" charset="-127"/>
              </a:rPr>
              <a:t>Ed</a:t>
            </a:r>
            <a:r>
              <a:rPr lang="en-US" altLang="ko-KR" sz="1400" dirty="0" smtClean="0">
                <a:ea typeface="굴림" panose="020B0600000101010101" pitchFamily="50" charset="-127"/>
              </a:rPr>
              <a:t> Robbins, software team member;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software engineering manager;</a:t>
            </a:r>
          </a:p>
          <a:p>
            <a:pPr lvl="1">
              <a:defRPr/>
            </a:pPr>
            <a:r>
              <a:rPr lang="en-US" altLang="ko-KR" sz="1400" dirty="0" smtClean="0">
                <a:solidFill>
                  <a:schemeClr val="hlink"/>
                </a:solidFill>
                <a:ea typeface="굴림" panose="020B0600000101010101" pitchFamily="50" charset="-127"/>
              </a:rPr>
              <a:t>three members of marketing</a:t>
            </a:r>
            <a:r>
              <a:rPr lang="en-US" altLang="ko-KR" sz="1400" dirty="0" smtClean="0">
                <a:ea typeface="굴림" panose="020B0600000101010101" pitchFamily="50" charset="-127"/>
              </a:rPr>
              <a:t>; </a:t>
            </a:r>
          </a:p>
          <a:p>
            <a:pPr lvl="1">
              <a:defRPr/>
            </a:pPr>
            <a:r>
              <a:rPr lang="en-US" altLang="ko-KR" sz="1400" dirty="0" smtClean="0">
                <a:ea typeface="굴림" panose="020B0600000101010101" pitchFamily="50" charset="-127"/>
              </a:rPr>
              <a:t>a product engineering representative; </a:t>
            </a:r>
          </a:p>
          <a:p>
            <a:pPr lvl="1">
              <a:defRPr/>
            </a:pPr>
            <a:r>
              <a:rPr lang="en-US" altLang="ko-KR" sz="1400" dirty="0" smtClean="0">
                <a:solidFill>
                  <a:srgbClr val="00B0F0"/>
                </a:solidFill>
                <a:ea typeface="굴림" panose="020B0600000101010101" pitchFamily="50" charset="-127"/>
              </a:rPr>
              <a:t>a facilitator</a:t>
            </a:r>
            <a:r>
              <a:rPr lang="en-US" altLang="ko-KR" sz="1400" dirty="0" smtClean="0">
                <a:ea typeface="굴림" panose="020B0600000101010101" pitchFamily="50" charset="-127"/>
              </a:rPr>
              <a:t>.</a:t>
            </a:r>
            <a:endParaRPr lang="ko-KR" altLang="en-US" sz="14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00B0F0"/>
                </a:solidFill>
                <a:ea typeface="굴림" panose="020B0600000101010101" pitchFamily="50" charset="-127"/>
              </a:rPr>
              <a:t>Facilitator</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We've just about finished talking about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home security functionality. But before we do, I want to discuss the behavior of the function.</a:t>
            </a:r>
            <a:endParaRPr lang="ko-KR" altLang="en-US" sz="1800" dirty="0" smtClean="0">
              <a:ea typeface="굴림" panose="020B0600000101010101" pitchFamily="50" charset="-127"/>
            </a:endParaRPr>
          </a:p>
          <a:p>
            <a:pPr>
              <a:defRPr/>
            </a:pPr>
            <a:r>
              <a:rPr lang="en-US" altLang="ko-KR" sz="1800" b="1" dirty="0" smtClean="0">
                <a:solidFill>
                  <a:srgbClr val="FFCC66"/>
                </a:solidFill>
                <a:ea typeface="굴림" panose="020B0600000101010101" pitchFamily="50" charset="-127"/>
              </a:rPr>
              <a:t>Marketing person</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don't understand what you mean by behavior.</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(laughing): </a:t>
            </a:r>
            <a:r>
              <a:rPr lang="en-US" altLang="ko-KR" sz="1800" dirty="0" smtClean="0">
                <a:ea typeface="굴림" panose="020B0600000101010101" pitchFamily="50" charset="-127"/>
              </a:rPr>
              <a:t>That's when you give the product a "timeout" if it misbehaves.</a:t>
            </a:r>
            <a:endParaRPr lang="ko-KR" altLang="en-US" sz="1800" dirty="0" smtClean="0">
              <a:ea typeface="굴림" panose="020B0600000101010101" pitchFamily="50" charset="-127"/>
            </a:endParaRPr>
          </a:p>
          <a:p>
            <a:pPr>
              <a:defRPr/>
            </a:pPr>
            <a:r>
              <a:rPr lang="en-US" altLang="ko-KR" sz="1800" b="1" dirty="0" smtClean="0">
                <a:solidFill>
                  <a:srgbClr val="00B0F0"/>
                </a:solidFill>
                <a:ea typeface="굴림" panose="020B0600000101010101" pitchFamily="50" charset="-127"/>
              </a:rPr>
              <a:t>Facilitator</a:t>
            </a:r>
            <a:r>
              <a:rPr lang="en-US" altLang="ko-KR" sz="1800" b="1" dirty="0" smtClean="0">
                <a:ea typeface="굴림" panose="020B0600000101010101" pitchFamily="50" charset="-127"/>
              </a:rPr>
              <a:t>: </a:t>
            </a:r>
            <a:r>
              <a:rPr lang="en-US" altLang="ko-KR" sz="1800" dirty="0" smtClean="0">
                <a:ea typeface="굴림" panose="020B0600000101010101" pitchFamily="50" charset="-127"/>
              </a:rPr>
              <a:t>Not exactly. Let me explain.</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(The facilitator explains the</a:t>
            </a:r>
            <a:endParaRPr lang="ko-KR" altLang="en-US" sz="1800" dirty="0" smtClean="0">
              <a:ea typeface="굴림" panose="020B0600000101010101" pitchFamily="50" charset="-127"/>
            </a:endParaRPr>
          </a:p>
        </p:txBody>
      </p:sp>
      <p:sp>
        <p:nvSpPr>
          <p:cNvPr id="28677"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28678"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D47A508B-D682-44D0-8258-08B458EC9F4E}"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23</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basics of behavioral modeling to the requirements gathering team.)</a:t>
            </a:r>
            <a:endParaRPr lang="ko-KR" altLang="en-US" sz="1800" dirty="0" smtClean="0">
              <a:ea typeface="굴림" panose="020B0600000101010101" pitchFamily="50" charset="-127"/>
            </a:endParaRPr>
          </a:p>
          <a:p>
            <a:pPr>
              <a:defRPr/>
            </a:pPr>
            <a:r>
              <a:rPr lang="en-US" altLang="ko-KR" sz="1800" b="1" dirty="0" smtClean="0">
                <a:solidFill>
                  <a:srgbClr val="FFCC66"/>
                </a:solidFill>
                <a:ea typeface="굴림" panose="020B0600000101010101" pitchFamily="50" charset="-127"/>
              </a:rPr>
              <a:t>Marketing person</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This seems a little technical. I'm not sure I can help here.</a:t>
            </a:r>
            <a:endParaRPr lang="ko-KR" altLang="en-US" sz="1800" dirty="0" smtClean="0">
              <a:ea typeface="굴림" panose="020B0600000101010101" pitchFamily="50" charset="-127"/>
            </a:endParaRPr>
          </a:p>
          <a:p>
            <a:pPr>
              <a:defRPr/>
            </a:pPr>
            <a:r>
              <a:rPr lang="en-US" altLang="ko-KR" sz="1800" b="1" dirty="0" smtClean="0">
                <a:solidFill>
                  <a:srgbClr val="00B0F0"/>
                </a:solidFill>
                <a:ea typeface="굴림" panose="020B0600000101010101" pitchFamily="50" charset="-127"/>
              </a:rPr>
              <a:t>Facilitator</a:t>
            </a:r>
            <a:r>
              <a:rPr lang="en-US" altLang="ko-KR" sz="1800" b="1" dirty="0" smtClean="0">
                <a:ea typeface="굴림" panose="020B0600000101010101" pitchFamily="50" charset="-127"/>
              </a:rPr>
              <a:t>: </a:t>
            </a:r>
            <a:r>
              <a:rPr lang="en-US" altLang="ko-KR" sz="1800" dirty="0" smtClean="0">
                <a:ea typeface="굴림" panose="020B0600000101010101" pitchFamily="50" charset="-127"/>
              </a:rPr>
              <a:t>Sure you can. What behavior do you observe from the user's point of view?</a:t>
            </a:r>
            <a:endParaRPr lang="ko-KR" altLang="en-US" sz="1800" dirty="0" smtClean="0">
              <a:ea typeface="굴림" panose="020B0600000101010101" pitchFamily="50" charset="-127"/>
            </a:endParaRPr>
          </a:p>
          <a:p>
            <a:pPr>
              <a:defRPr/>
            </a:pPr>
            <a:r>
              <a:rPr lang="en-US" altLang="ko-KR" sz="1800" b="1" dirty="0" smtClean="0">
                <a:solidFill>
                  <a:srgbClr val="FFCC66"/>
                </a:solidFill>
                <a:ea typeface="굴림" panose="020B0600000101010101" pitchFamily="50" charset="-127"/>
              </a:rPr>
              <a:t>Marketing person</a:t>
            </a:r>
            <a:r>
              <a:rPr lang="en-US" altLang="ko-KR" sz="1800" b="1" dirty="0" smtClean="0">
                <a:ea typeface="굴림" panose="020B0600000101010101" pitchFamily="50" charset="-127"/>
              </a:rPr>
              <a:t>: Uh... , </a:t>
            </a:r>
            <a:r>
              <a:rPr lang="en-US" altLang="ko-KR" sz="1800" dirty="0" smtClean="0">
                <a:ea typeface="굴림" panose="020B0600000101010101" pitchFamily="50" charset="-127"/>
              </a:rPr>
              <a:t>well the system will be </a:t>
            </a:r>
            <a:r>
              <a:rPr lang="en-US" altLang="ko-KR" sz="1800" i="1" dirty="0" smtClean="0">
                <a:ea typeface="굴림" panose="020B0600000101010101" pitchFamily="50" charset="-127"/>
              </a:rPr>
              <a:t>monitoring </a:t>
            </a:r>
            <a:r>
              <a:rPr lang="en-US" altLang="ko-KR" sz="1800" dirty="0" smtClean="0">
                <a:ea typeface="굴림" panose="020B0600000101010101" pitchFamily="50" charset="-127"/>
              </a:rPr>
              <a:t>the sensors. It'll be </a:t>
            </a:r>
            <a:r>
              <a:rPr lang="en-US" altLang="ko-KR" sz="1800" i="1" dirty="0" smtClean="0">
                <a:ea typeface="굴림" panose="020B0600000101010101" pitchFamily="50" charset="-127"/>
              </a:rPr>
              <a:t>reading commands </a:t>
            </a:r>
            <a:r>
              <a:rPr lang="en-US" altLang="ko-KR" sz="1800" dirty="0" smtClean="0">
                <a:ea typeface="굴림" panose="020B0600000101010101" pitchFamily="50" charset="-127"/>
              </a:rPr>
              <a:t>from the homeowner. It'll be </a:t>
            </a:r>
            <a:r>
              <a:rPr lang="en-US" altLang="ko-KR" sz="1800" i="1" dirty="0" smtClean="0">
                <a:ea typeface="굴림" panose="020B0600000101010101" pitchFamily="50" charset="-127"/>
              </a:rPr>
              <a:t>displaying </a:t>
            </a:r>
            <a:r>
              <a:rPr lang="en-US" altLang="ko-KR" sz="1800" dirty="0" smtClean="0">
                <a:ea typeface="굴림" panose="020B0600000101010101" pitchFamily="50" charset="-127"/>
              </a:rPr>
              <a:t>its status.</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smtClean="0">
                <a:solidFill>
                  <a:srgbClr val="00B0F0"/>
                </a:solidFill>
                <a:ea typeface="굴림" panose="020B0600000101010101" pitchFamily="50" charset="-127"/>
              </a:rPr>
              <a:t>Facilitator</a:t>
            </a:r>
            <a:r>
              <a:rPr lang="en-US" altLang="ko-KR" sz="1800" b="1" dirty="0" smtClean="0">
                <a:ea typeface="굴림" panose="020B0600000101010101" pitchFamily="50" charset="-127"/>
              </a:rPr>
              <a:t>: </a:t>
            </a:r>
            <a:r>
              <a:rPr lang="en-US" altLang="ko-KR" sz="1800" dirty="0" smtClean="0">
                <a:ea typeface="굴림" panose="020B0600000101010101" pitchFamily="50" charset="-127"/>
              </a:rPr>
              <a:t>See, you can do it.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It'll also be </a:t>
            </a:r>
            <a:r>
              <a:rPr lang="en-US" altLang="ko-KR" sz="1800" i="1" dirty="0" smtClean="0">
                <a:ea typeface="굴림" panose="020B0600000101010101" pitchFamily="50" charset="-127"/>
              </a:rPr>
              <a:t>polling </a:t>
            </a:r>
            <a:r>
              <a:rPr lang="en-US" altLang="ko-KR" sz="1800" dirty="0" smtClean="0">
                <a:ea typeface="굴림" panose="020B0600000101010101" pitchFamily="50" charset="-127"/>
              </a:rPr>
              <a:t>the PC to determine if there is any input from it, for example Internet-based access or configuration information.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Yeah, in fact, </a:t>
            </a:r>
            <a:r>
              <a:rPr lang="en-US" altLang="ko-KR" sz="1800" i="1" dirty="0" smtClean="0">
                <a:ea typeface="굴림" panose="020B0600000101010101" pitchFamily="50" charset="-127"/>
              </a:rPr>
              <a:t>configuring the system </a:t>
            </a:r>
            <a:r>
              <a:rPr lang="en-US" altLang="ko-KR" sz="1800" dirty="0" smtClean="0">
                <a:ea typeface="굴림" panose="020B0600000101010101" pitchFamily="50" charset="-127"/>
              </a:rPr>
              <a:t>is a state in its own right.</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You guys are rolling. Let's give this a bit more thought . . . Is there a way to diagram this stuff?</a:t>
            </a:r>
            <a:endParaRPr lang="ko-KR" altLang="en-US" sz="1800" dirty="0" smtClean="0">
              <a:ea typeface="굴림" panose="020B0600000101010101" pitchFamily="50" charset="-127"/>
            </a:endParaRPr>
          </a:p>
          <a:p>
            <a:pPr>
              <a:defRPr/>
            </a:pPr>
            <a:r>
              <a:rPr lang="en-US" altLang="ko-KR" sz="1800" b="1" dirty="0" smtClean="0">
                <a:solidFill>
                  <a:srgbClr val="00B0F0"/>
                </a:solidFill>
                <a:ea typeface="굴림" panose="020B0600000101010101" pitchFamily="50" charset="-127"/>
              </a:rPr>
              <a:t>Facilitator</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There is, but let's postpone that until after the meeting.</a:t>
            </a:r>
            <a:endParaRPr lang="ko-KR" altLang="en-US" sz="1800" dirty="0" smtClean="0">
              <a:ea typeface="굴림" panose="020B0600000101010101" pitchFamily="50" charset="-127"/>
            </a:endParaRPr>
          </a:p>
        </p:txBody>
      </p:sp>
      <p:sp>
        <p:nvSpPr>
          <p:cNvPr id="29701"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29702"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1DC74B9A-D827-4714-A93E-0F2AC2EEEFE8}"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24</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r>
              <a:rPr lang="en-US" altLang="ko-KR" sz="3200" i="1" dirty="0" smtClean="0">
                <a:ea typeface="굴림" panose="020B0600000101010101" pitchFamily="50" charset="-127"/>
              </a:rPr>
              <a:t>The Start of a Negotiation</a:t>
            </a:r>
            <a:r>
              <a:rPr lang="ko-KR" altLang="en-US" sz="3200" i="1" dirty="0" smtClean="0">
                <a:ea typeface="굴림" panose="020B0600000101010101" pitchFamily="50" charset="-127"/>
              </a:rPr>
              <a:t> </a:t>
            </a:r>
            <a:r>
              <a:rPr lang="en-US" altLang="ko-KR" sz="3200" i="1" dirty="0" smtClean="0">
                <a:ea typeface="굴림" panose="020B0600000101010101" pitchFamily="50" charset="-127"/>
              </a:rPr>
              <a:t>(</a:t>
            </a:r>
            <a:r>
              <a:rPr lang="en-US" altLang="ko-KR" sz="3200" i="1" dirty="0" err="1" smtClean="0">
                <a:ea typeface="굴림" panose="020B0600000101010101" pitchFamily="50" charset="-127"/>
              </a:rPr>
              <a:t>pg</a:t>
            </a:r>
            <a:r>
              <a:rPr lang="en-US" altLang="ko-KR" sz="3200" i="1" dirty="0" smtClean="0">
                <a:ea typeface="굴림" panose="020B0600000101010101" pitchFamily="50" charset="-127"/>
              </a:rPr>
              <a:t> 160)</a:t>
            </a:r>
            <a:endParaRPr lang="ko-KR" altLang="en-US" sz="3200" dirty="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Lisa Perez's office, after the first requirements gathering meeting.</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software engineering manager</a:t>
            </a:r>
          </a:p>
          <a:p>
            <a:pPr lvl="1">
              <a:defRPr/>
            </a:pPr>
            <a:r>
              <a:rPr lang="en-US" altLang="ko-KR" sz="1400" dirty="0" smtClean="0">
                <a:solidFill>
                  <a:srgbClr val="D1039B"/>
                </a:solidFill>
                <a:ea typeface="굴림" panose="020B0600000101010101" pitchFamily="50" charset="-127"/>
              </a:rPr>
              <a:t>Lisa</a:t>
            </a:r>
            <a:r>
              <a:rPr lang="en-US" altLang="ko-KR" sz="1400" dirty="0" smtClean="0">
                <a:ea typeface="굴림" panose="020B0600000101010101" pitchFamily="50" charset="-127"/>
              </a:rPr>
              <a:t> Perez, marketing manager.</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D1039B"/>
                </a:solidFill>
                <a:ea typeface="굴림" panose="020B0600000101010101" pitchFamily="50" charset="-127"/>
              </a:rPr>
              <a:t>Lisa</a:t>
            </a:r>
            <a:r>
              <a:rPr lang="en-US" altLang="ko-KR" sz="1800" b="1" dirty="0" smtClean="0">
                <a:ea typeface="굴림" panose="020B0600000101010101" pitchFamily="50" charset="-127"/>
              </a:rPr>
              <a:t>: </a:t>
            </a:r>
            <a:r>
              <a:rPr lang="en-US" altLang="ko-KR" sz="1800" dirty="0" smtClean="0">
                <a:ea typeface="굴림" panose="020B0600000101010101" pitchFamily="50" charset="-127"/>
              </a:rPr>
              <a:t>So, I hear the first meeting went really well.</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Actually, it did. You sent some good people to the meeting ... they really contributed.</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smtClean="0">
                <a:solidFill>
                  <a:srgbClr val="D1039B"/>
                </a:solidFill>
                <a:ea typeface="굴림" panose="020B0600000101010101" pitchFamily="50" charset="-127"/>
              </a:rPr>
              <a:t>Lisa</a:t>
            </a:r>
            <a:r>
              <a:rPr lang="en-US" altLang="ko-KR" sz="1800" b="1" dirty="0" smtClean="0">
                <a:ea typeface="굴림" panose="020B0600000101010101" pitchFamily="50" charset="-127"/>
              </a:rPr>
              <a:t> (smiling): </a:t>
            </a:r>
            <a:r>
              <a:rPr lang="en-US" altLang="ko-KR" sz="1800" dirty="0" smtClean="0">
                <a:ea typeface="굴림" panose="020B0600000101010101" pitchFamily="50" charset="-127"/>
              </a:rPr>
              <a:t>Yeah, they actually told me they got into it, and it wasn't a propeller head activity.</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 </a:t>
            </a:r>
            <a:r>
              <a:rPr lang="en-US" altLang="ko-KR" sz="1800" b="1" dirty="0" smtClean="0">
                <a:ea typeface="굴림" panose="020B0600000101010101" pitchFamily="50" charset="-127"/>
              </a:rPr>
              <a:t>(laughing): </a:t>
            </a:r>
            <a:r>
              <a:rPr lang="en-US" altLang="ko-KR" sz="1800" dirty="0" smtClean="0">
                <a:ea typeface="굴림" panose="020B0600000101010101" pitchFamily="50" charset="-127"/>
              </a:rPr>
              <a:t>I'll be sure to take off my techie beanie the next time I visit ... Look, Lisa, I think we may have a problem with getting all of the functionality for the home security function out by the dates your management is talking about. It's early, I know, but I've already been doing a little back of the envelope planning and....</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30725"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30726"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8CBD9B91-04C6-48B2-BE0C-3CE65B8CB618}"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25</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dirty="0" smtClean="0">
                <a:solidFill>
                  <a:srgbClr val="D1039B"/>
                </a:solidFill>
                <a:ea typeface="굴림" panose="020B0600000101010101" pitchFamily="50" charset="-127"/>
              </a:rPr>
              <a:t>Lisa</a:t>
            </a:r>
            <a:r>
              <a:rPr lang="en-US" altLang="ko-KR" sz="1800" dirty="0" smtClean="0">
                <a:ea typeface="굴림" panose="020B0600000101010101" pitchFamily="50" charset="-127"/>
              </a:rPr>
              <a:t>: We've got to have it by that date, Doug. What functionality are you talking about?</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figure we can get full home security functionality out by the drop-dead date, but we'll have to delay Internet access till the second release.</a:t>
            </a:r>
            <a:endParaRPr lang="ko-KR" altLang="en-US" sz="1800" dirty="0" smtClean="0">
              <a:ea typeface="굴림" panose="020B0600000101010101" pitchFamily="50" charset="-127"/>
            </a:endParaRPr>
          </a:p>
          <a:p>
            <a:pPr>
              <a:defRPr/>
            </a:pPr>
            <a:r>
              <a:rPr lang="en-US" altLang="ko-KR" sz="1800" dirty="0" smtClean="0">
                <a:solidFill>
                  <a:srgbClr val="D1039B"/>
                </a:solidFill>
                <a:ea typeface="굴림" panose="020B0600000101010101" pitchFamily="50" charset="-127"/>
              </a:rPr>
              <a:t>Lisa</a:t>
            </a:r>
            <a:r>
              <a:rPr lang="en-US" altLang="ko-KR" sz="1800" dirty="0" smtClean="0">
                <a:ea typeface="굴림" panose="020B0600000101010101" pitchFamily="50" charset="-127"/>
              </a:rPr>
              <a:t>: Doug, it's the Internet access that gives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"gee whiz" appeal. We're going to build our entire marketing campaign around it. We've </a:t>
            </a:r>
            <a:r>
              <a:rPr lang="en-US" altLang="ko-KR" sz="1800" dirty="0" err="1" smtClean="0">
                <a:ea typeface="굴림" panose="020B0600000101010101" pitchFamily="50" charset="-127"/>
              </a:rPr>
              <a:t>gotta</a:t>
            </a:r>
            <a:r>
              <a:rPr lang="en-US" altLang="ko-KR" sz="1800" dirty="0" smtClean="0">
                <a:ea typeface="굴림" panose="020B0600000101010101" pitchFamily="50" charset="-127"/>
              </a:rPr>
              <a:t> have it!</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understand your situation, I really do. The problem is that in order to give you Internet access, we'll need a fully secure Web site up and running. That takes time and people. We'll also have to build a lot of additional functionality into the first release . . . I don't think we can do it with the resources we've got.</a:t>
            </a:r>
            <a:endParaRPr lang="ko-KR" altLang="en-US" sz="1800" dirty="0" smtClean="0">
              <a:ea typeface="굴림" panose="020B0600000101010101" pitchFamily="50" charset="-127"/>
            </a:endParaRPr>
          </a:p>
          <a:p>
            <a:pPr>
              <a:defRPr/>
            </a:pPr>
            <a:r>
              <a:rPr lang="en-US" altLang="ko-KR" sz="1800" b="1" dirty="0" smtClean="0">
                <a:solidFill>
                  <a:srgbClr val="D1039B"/>
                </a:solidFill>
                <a:ea typeface="굴림" panose="020B0600000101010101" pitchFamily="50" charset="-127"/>
              </a:rPr>
              <a:t>Lisa</a:t>
            </a:r>
            <a:r>
              <a:rPr lang="en-US" altLang="ko-KR" sz="1800" b="1" dirty="0" smtClean="0">
                <a:ea typeface="굴림" panose="020B0600000101010101" pitchFamily="50" charset="-127"/>
              </a:rPr>
              <a:t> (frowning): </a:t>
            </a:r>
            <a:r>
              <a:rPr lang="en-US" altLang="ko-KR" sz="1800" dirty="0" smtClean="0">
                <a:ea typeface="굴림" panose="020B0600000101010101" pitchFamily="50" charset="-127"/>
              </a:rPr>
              <a:t>I see, but you've got to figure out a way to get it done. It's pivotal to home security functions and to other functions as well ... the other</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31749"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31750"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BAF83DB7-8FAD-4F1F-BD49-90CF4026EABA}"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26</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dirty="0" smtClean="0">
                <a:ea typeface="굴림" panose="020B0600000101010101" pitchFamily="50" charset="-127"/>
              </a:rPr>
              <a:t>functions can wait until the next releases . . . I'll agree to that.</a:t>
            </a:r>
            <a:endParaRPr lang="ko-KR" altLang="en-US" sz="1800" dirty="0" smtClean="0">
              <a:ea typeface="굴림" panose="020B0600000101010101" pitchFamily="50" charset="-127"/>
            </a:endParaRPr>
          </a:p>
          <a:p>
            <a:pPr>
              <a:defRPr/>
            </a:pPr>
            <a:r>
              <a:rPr lang="en-US" altLang="ko-KR" sz="1800" dirty="0" smtClean="0">
                <a:solidFill>
                  <a:srgbClr val="D1039B"/>
                </a:solidFill>
                <a:ea typeface="굴림" panose="020B0600000101010101" pitchFamily="50" charset="-127"/>
              </a:rPr>
              <a:t>Lisa</a:t>
            </a:r>
            <a:r>
              <a:rPr lang="en-US" altLang="ko-KR" sz="1800" dirty="0" smtClean="0">
                <a:ea typeface="굴림" panose="020B0600000101010101" pitchFamily="50" charset="-127"/>
              </a:rPr>
              <a:t> and </a:t>
            </a:r>
            <a:r>
              <a:rPr lang="en-US" altLang="ko-KR" sz="1800" dirty="0" smtClean="0">
                <a:solidFill>
                  <a:srgbClr val="00B050"/>
                </a:solidFill>
                <a:ea typeface="굴림" panose="020B0600000101010101" pitchFamily="50" charset="-127"/>
              </a:rPr>
              <a:t>Doug </a:t>
            </a:r>
            <a:r>
              <a:rPr lang="en-US" altLang="ko-KR" sz="1800" dirty="0" smtClean="0">
                <a:ea typeface="굴림" panose="020B0600000101010101" pitchFamily="50" charset="-127"/>
              </a:rPr>
              <a:t>appear to be at an impasse, and yet they must negotiate a solution to this problem. Can they both "win" here? Playing the role of a mediator, what would you suggest?</a:t>
            </a: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endParaRPr lang="ko-KR" altLang="en-US" sz="1800" smtClean="0">
              <a:ea typeface="굴림" panose="020B0600000101010101" pitchFamily="50" charset="-127"/>
            </a:endParaRPr>
          </a:p>
        </p:txBody>
      </p:sp>
      <p:sp>
        <p:nvSpPr>
          <p:cNvPr id="32773"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32774"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6EE601A2-504C-4A1B-B464-D1062EC4DB13}"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27</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r>
              <a:rPr lang="en-US" altLang="ko-KR" sz="3200" i="1" dirty="0" smtClean="0">
                <a:ea typeface="굴림" panose="020B0600000101010101" pitchFamily="50" charset="-127"/>
              </a:rPr>
              <a:t>Domain Analysis</a:t>
            </a:r>
            <a:r>
              <a:rPr lang="ko-KR" altLang="en-US" sz="3200" i="1" dirty="0" smtClean="0">
                <a:ea typeface="굴림" panose="020B0600000101010101" pitchFamily="50" charset="-127"/>
              </a:rPr>
              <a:t> </a:t>
            </a:r>
            <a:r>
              <a:rPr lang="en-US" altLang="ko-KR" sz="3200" i="1" dirty="0" smtClean="0">
                <a:ea typeface="굴림" panose="020B0600000101010101" pitchFamily="50" charset="-127"/>
              </a:rPr>
              <a:t>(</a:t>
            </a:r>
            <a:r>
              <a:rPr lang="en-US" altLang="ko-KR" sz="3200" i="1" dirty="0" err="1" smtClean="0">
                <a:ea typeface="굴림" panose="020B0600000101010101" pitchFamily="50" charset="-127"/>
              </a:rPr>
              <a:t>pg</a:t>
            </a:r>
            <a:r>
              <a:rPr lang="en-US" altLang="ko-KR" sz="3200" i="1" dirty="0" smtClean="0">
                <a:ea typeface="굴림" panose="020B0600000101010101" pitchFamily="50" charset="-127"/>
              </a:rPr>
              <a:t> 171)</a:t>
            </a:r>
            <a:endParaRPr lang="ko-KR" altLang="en-US" sz="3200" dirty="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Doug Miller’s office, after a meeting with marketing.</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software engineering manager;</a:t>
            </a:r>
          </a:p>
          <a:p>
            <a:pPr lvl="1">
              <a:defRPr/>
            </a:pPr>
            <a:r>
              <a:rPr lang="en-US" altLang="ko-KR" sz="1400" dirty="0">
                <a:solidFill>
                  <a:srgbClr val="FF6699"/>
                </a:solidFill>
                <a:ea typeface="굴림" panose="020B0600000101010101" pitchFamily="50" charset="-127"/>
              </a:rPr>
              <a:t>Vinod </a:t>
            </a:r>
            <a:r>
              <a:rPr lang="en-US" altLang="ko-KR" sz="1400" dirty="0" smtClean="0">
                <a:ea typeface="굴림" panose="020B0600000101010101" pitchFamily="50" charset="-127"/>
              </a:rPr>
              <a:t>Raman, software team member.</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p>
          <a:p>
            <a:r>
              <a:rPr lang="en-US" altLang="ko-KR" sz="1800" b="1" dirty="0" smtClean="0">
                <a:solidFill>
                  <a:srgbClr val="00B050"/>
                </a:solidFill>
              </a:rPr>
              <a:t>Doug</a:t>
            </a:r>
            <a:r>
              <a:rPr lang="en-US" altLang="ko-KR" sz="1800" b="1" dirty="0" smtClean="0"/>
              <a:t>:</a:t>
            </a:r>
            <a:r>
              <a:rPr lang="en-US" altLang="ko-KR" sz="1800" dirty="0" smtClean="0"/>
              <a:t> I </a:t>
            </a:r>
            <a:r>
              <a:rPr lang="en-US" altLang="ko-KR" sz="1800" dirty="0"/>
              <a:t>need you for a special project, Vinod. I’m </a:t>
            </a:r>
            <a:r>
              <a:rPr lang="en-US" altLang="ko-KR" sz="1800" dirty="0" smtClean="0"/>
              <a:t>going to </a:t>
            </a:r>
            <a:r>
              <a:rPr lang="en-US" altLang="ko-KR" sz="1800" dirty="0"/>
              <a:t>pull you out of the requirements gathering meetings.</a:t>
            </a:r>
          </a:p>
          <a:p>
            <a:r>
              <a:rPr lang="en-US" altLang="ko-KR" sz="1800" b="1" dirty="0">
                <a:solidFill>
                  <a:srgbClr val="FF6699"/>
                </a:solidFill>
                <a:ea typeface="굴림" panose="020B0600000101010101" pitchFamily="50" charset="-127"/>
              </a:rPr>
              <a:t>Vinod </a:t>
            </a:r>
            <a:r>
              <a:rPr lang="en-US" altLang="ko-KR" sz="1800" b="1" dirty="0">
                <a:ea typeface="굴림" panose="020B0600000101010101" pitchFamily="50" charset="-127"/>
              </a:rPr>
              <a:t>(frowning): </a:t>
            </a:r>
            <a:r>
              <a:rPr lang="en-US" altLang="ko-KR" sz="1800" dirty="0" smtClean="0"/>
              <a:t>Too </a:t>
            </a:r>
            <a:r>
              <a:rPr lang="en-US" altLang="ko-KR" sz="1800" dirty="0"/>
              <a:t>bad. That format </a:t>
            </a:r>
            <a:r>
              <a:rPr lang="en-US" altLang="ko-KR" sz="1800" dirty="0" smtClean="0"/>
              <a:t>actually works </a:t>
            </a:r>
            <a:r>
              <a:rPr lang="en-US" altLang="ko-KR" sz="1800" dirty="0"/>
              <a:t>. . . I was getting something out of it. What’s up?</a:t>
            </a: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r>
              <a:rPr lang="en-US" altLang="ko-KR" sz="1800" b="1" dirty="0" smtClean="0">
                <a:solidFill>
                  <a:srgbClr val="00B050"/>
                </a:solidFill>
              </a:rPr>
              <a:t>Doug</a:t>
            </a:r>
            <a:r>
              <a:rPr lang="en-US" altLang="ko-KR" sz="1800" dirty="0" smtClean="0"/>
              <a:t>: </a:t>
            </a:r>
            <a:r>
              <a:rPr lang="en-US" altLang="ko-KR" sz="1800" dirty="0"/>
              <a:t>Jamie and Ed will cover for you. Anyway, marketing insists that we deliver the Internet </a:t>
            </a:r>
            <a:r>
              <a:rPr lang="en-US" altLang="ko-KR" sz="1800" dirty="0" smtClean="0"/>
              <a:t>capability along </a:t>
            </a:r>
            <a:r>
              <a:rPr lang="en-US" altLang="ko-KR" sz="1800" dirty="0"/>
              <a:t>with the home security function in the first release </a:t>
            </a:r>
            <a:r>
              <a:rPr lang="en-US" altLang="ko-KR" sz="1800" dirty="0" smtClean="0"/>
              <a:t>of </a:t>
            </a:r>
            <a:r>
              <a:rPr lang="en-US" altLang="ko-KR" sz="1800" i="1" dirty="0" err="1" smtClean="0"/>
              <a:t>SafeHome</a:t>
            </a:r>
            <a:r>
              <a:rPr lang="en-US" altLang="ko-KR" sz="1800" dirty="0" smtClean="0"/>
              <a:t>. We’re </a:t>
            </a:r>
            <a:r>
              <a:rPr lang="en-US" altLang="ko-KR" sz="1800" dirty="0"/>
              <a:t>under the gun on this . . . not </a:t>
            </a:r>
            <a:r>
              <a:rPr lang="en-US" altLang="ko-KR" sz="1800" dirty="0" smtClean="0"/>
              <a:t>enough time </a:t>
            </a:r>
            <a:r>
              <a:rPr lang="en-US" altLang="ko-KR" sz="1800" dirty="0"/>
              <a:t>or people, so we’ve got to solve both </a:t>
            </a:r>
            <a:r>
              <a:rPr lang="en-US" altLang="ko-KR" sz="1800" dirty="0" smtClean="0"/>
              <a:t>problems—the PC </a:t>
            </a:r>
            <a:r>
              <a:rPr lang="en-US" altLang="ko-KR" sz="1800" dirty="0"/>
              <a:t>interface and the Web interface—at once.</a:t>
            </a:r>
          </a:p>
          <a:p>
            <a:r>
              <a:rPr lang="en-US" altLang="ko-KR" sz="1800" b="1" dirty="0" smtClean="0">
                <a:solidFill>
                  <a:srgbClr val="FF6699"/>
                </a:solidFill>
                <a:ea typeface="굴림" panose="020B0600000101010101" pitchFamily="50" charset="-127"/>
              </a:rPr>
              <a:t>Vinod </a:t>
            </a:r>
            <a:r>
              <a:rPr lang="en-US" altLang="ko-KR" sz="1800" b="1" dirty="0" smtClean="0"/>
              <a:t>(looking </a:t>
            </a:r>
            <a:r>
              <a:rPr lang="en-US" altLang="ko-KR" sz="1800" b="1" dirty="0"/>
              <a:t>confused</a:t>
            </a:r>
            <a:r>
              <a:rPr lang="en-US" altLang="ko-KR" sz="1800" b="1" dirty="0" smtClean="0"/>
              <a:t>):</a:t>
            </a:r>
            <a:r>
              <a:rPr lang="en-US" altLang="ko-KR" sz="1800" dirty="0" smtClean="0"/>
              <a:t> I </a:t>
            </a:r>
            <a:r>
              <a:rPr lang="en-US" altLang="ko-KR" sz="1800" dirty="0"/>
              <a:t>didn’t know the plan </a:t>
            </a:r>
            <a:r>
              <a:rPr lang="en-US" altLang="ko-KR" sz="1800" dirty="0" smtClean="0"/>
              <a:t>was set </a:t>
            </a:r>
            <a:r>
              <a:rPr lang="en-US" altLang="ko-KR" sz="1800" dirty="0"/>
              <a:t>. . . we’re not even finished with requirements </a:t>
            </a:r>
            <a:r>
              <a:rPr lang="en-US" altLang="ko-KR" sz="1800" dirty="0" smtClean="0"/>
              <a:t>gathering.</a:t>
            </a:r>
          </a:p>
        </p:txBody>
      </p:sp>
      <p:sp>
        <p:nvSpPr>
          <p:cNvPr id="30725"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30726"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8CBD9B91-04C6-48B2-BE0C-3CE65B8CB618}"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28</a:t>
            </a:fld>
            <a:endParaRPr lang="en-US" altLang="ko-KR" sz="1200" b="0">
              <a:latin typeface="Arial" panose="020B0604020202020204" pitchFamily="34" charset="0"/>
              <a:ea typeface="굴림" panose="020B0600000101010101" pitchFamily="50" charset="-127"/>
            </a:endParaRPr>
          </a:p>
        </p:txBody>
      </p:sp>
    </p:spTree>
    <p:extLst>
      <p:ext uri="{BB962C8B-B14F-4D97-AF65-F5344CB8AC3E}">
        <p14:creationId xmlns:p14="http://schemas.microsoft.com/office/powerpoint/2010/main" val="28747567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r>
              <a:rPr lang="en-US" altLang="ko-KR" sz="1800" b="1" dirty="0" smtClean="0">
                <a:solidFill>
                  <a:srgbClr val="00B050"/>
                </a:solidFill>
              </a:rPr>
              <a:t>Doug </a:t>
            </a:r>
            <a:r>
              <a:rPr lang="en-US" altLang="ko-KR" sz="1800" b="1" dirty="0" smtClean="0"/>
              <a:t>(a </a:t>
            </a:r>
            <a:r>
              <a:rPr lang="en-US" altLang="ko-KR" sz="1800" b="1" dirty="0"/>
              <a:t>wan smile):</a:t>
            </a:r>
            <a:r>
              <a:rPr lang="en-US" altLang="ko-KR" sz="1800" dirty="0"/>
              <a:t> I know, but the time lines are so short that I decided to begin strategizing with marketing right now . . . anyhow, we’ll revisit any tentative plan once we have the info from all of the requirements gathering meetings.</a:t>
            </a:r>
          </a:p>
          <a:p>
            <a:r>
              <a:rPr lang="en-US" altLang="ko-KR" sz="1800" b="1" dirty="0" smtClean="0">
                <a:solidFill>
                  <a:srgbClr val="FF6699"/>
                </a:solidFill>
                <a:ea typeface="굴림" panose="020B0600000101010101" pitchFamily="50" charset="-127"/>
              </a:rPr>
              <a:t>Vinod</a:t>
            </a:r>
            <a:r>
              <a:rPr lang="en-US" altLang="ko-KR" sz="1800" b="1" dirty="0" smtClean="0"/>
              <a:t>:</a:t>
            </a:r>
            <a:r>
              <a:rPr lang="en-US" altLang="ko-KR" sz="1800" dirty="0" smtClean="0"/>
              <a:t> </a:t>
            </a:r>
            <a:r>
              <a:rPr lang="en-US" altLang="ko-KR" sz="1800" dirty="0"/>
              <a:t>Okay, what’s up? What do you want me to do?</a:t>
            </a:r>
          </a:p>
          <a:p>
            <a:r>
              <a:rPr lang="en-US" altLang="ko-KR" sz="1800" b="1" dirty="0" smtClean="0">
                <a:solidFill>
                  <a:srgbClr val="00B050"/>
                </a:solidFill>
              </a:rPr>
              <a:t>Doug</a:t>
            </a:r>
            <a:r>
              <a:rPr lang="en-US" altLang="ko-KR" sz="1800" b="1" dirty="0" smtClean="0"/>
              <a:t>:</a:t>
            </a:r>
            <a:r>
              <a:rPr lang="en-US" altLang="ko-KR" sz="1800" dirty="0" smtClean="0"/>
              <a:t> </a:t>
            </a:r>
            <a:r>
              <a:rPr lang="en-US" altLang="ko-KR" sz="1800" dirty="0"/>
              <a:t>Do you know what “domain analysis” is?</a:t>
            </a:r>
          </a:p>
          <a:p>
            <a:r>
              <a:rPr lang="en-US" altLang="ko-KR" sz="1800" b="1" dirty="0" smtClean="0">
                <a:solidFill>
                  <a:srgbClr val="FF6699"/>
                </a:solidFill>
                <a:ea typeface="굴림" panose="020B0600000101010101" pitchFamily="50" charset="-127"/>
              </a:rPr>
              <a:t>Vinod</a:t>
            </a:r>
            <a:r>
              <a:rPr lang="en-US" altLang="ko-KR" sz="1800" b="1" dirty="0" smtClean="0"/>
              <a:t>:</a:t>
            </a:r>
            <a:r>
              <a:rPr lang="en-US" altLang="ko-KR" sz="1800" dirty="0" smtClean="0"/>
              <a:t> </a:t>
            </a:r>
            <a:r>
              <a:rPr lang="en-US" altLang="ko-KR" sz="1800" dirty="0"/>
              <a:t>Sort of. You look for similar patterns in Apps that do the same kinds of things as the App you’re building. If possible, you then steal the patterns and reuse them in your work</a:t>
            </a:r>
            <a:r>
              <a:rPr lang="en-US" altLang="ko-KR" sz="1800" dirty="0" smtClean="0"/>
              <a:t>.</a:t>
            </a:r>
            <a:endParaRPr lang="en-US" altLang="ko-KR" sz="1800" dirty="0"/>
          </a:p>
        </p:txBody>
      </p:sp>
      <p:sp>
        <p:nvSpPr>
          <p:cNvPr id="4" name="내용 개체 틀 3"/>
          <p:cNvSpPr>
            <a:spLocks noGrp="1"/>
          </p:cNvSpPr>
          <p:nvPr>
            <p:ph sz="half" idx="4294967295"/>
          </p:nvPr>
        </p:nvSpPr>
        <p:spPr>
          <a:xfrm>
            <a:off x="4648200" y="795338"/>
            <a:ext cx="4038600" cy="4625975"/>
          </a:xfrm>
        </p:spPr>
        <p:txBody>
          <a:bodyPr/>
          <a:lstStyle/>
          <a:p>
            <a:r>
              <a:rPr lang="en-US" altLang="ko-KR" sz="1800" b="1" dirty="0" smtClean="0">
                <a:solidFill>
                  <a:srgbClr val="00B050"/>
                </a:solidFill>
              </a:rPr>
              <a:t>Doug</a:t>
            </a:r>
            <a:r>
              <a:rPr lang="en-US" altLang="ko-KR" sz="1800" b="1" dirty="0" smtClean="0"/>
              <a:t>:</a:t>
            </a:r>
            <a:r>
              <a:rPr lang="en-US" altLang="ko-KR" sz="1800" dirty="0" smtClean="0"/>
              <a:t> </a:t>
            </a:r>
            <a:r>
              <a:rPr lang="en-US" altLang="ko-KR" sz="1800" dirty="0"/>
              <a:t>Not sure I like the word steal, but basically you have it right. What I’d like you to do is to begin researching existing user interfaces for systems that control something like </a:t>
            </a:r>
            <a:r>
              <a:rPr lang="en-US" altLang="ko-KR" sz="1800" i="1" dirty="0" err="1"/>
              <a:t>SafeHome</a:t>
            </a:r>
            <a:r>
              <a:rPr lang="en-US" altLang="ko-KR" sz="1800" dirty="0"/>
              <a:t>. I want you to propose a set of patterns and analysis classes that can be common to both the PC-based interface that’ll sit in the house and the browser-based interface that is accessible via the Internet.</a:t>
            </a:r>
          </a:p>
          <a:p>
            <a:r>
              <a:rPr lang="en-US" altLang="ko-KR" sz="1800" b="1" dirty="0" smtClean="0">
                <a:solidFill>
                  <a:srgbClr val="FF6699"/>
                </a:solidFill>
                <a:ea typeface="굴림" panose="020B0600000101010101" pitchFamily="50" charset="-127"/>
              </a:rPr>
              <a:t>Vinod</a:t>
            </a:r>
            <a:r>
              <a:rPr lang="en-US" altLang="ko-KR" sz="1800" b="1" dirty="0" smtClean="0"/>
              <a:t>:</a:t>
            </a:r>
            <a:r>
              <a:rPr lang="en-US" altLang="ko-KR" sz="1800" dirty="0" smtClean="0"/>
              <a:t> </a:t>
            </a:r>
            <a:r>
              <a:rPr lang="en-US" altLang="ko-KR" sz="1800" dirty="0"/>
              <a:t>We can save time by making them the same . . . why don’t we just do that</a:t>
            </a:r>
            <a:r>
              <a:rPr lang="en-US" altLang="ko-KR" sz="1800" dirty="0" smtClean="0"/>
              <a:t>?</a:t>
            </a:r>
            <a:endParaRPr lang="en-US" altLang="ko-KR" sz="1800" dirty="0"/>
          </a:p>
        </p:txBody>
      </p:sp>
      <p:sp>
        <p:nvSpPr>
          <p:cNvPr id="31749"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31750"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BAF83DB7-8FAD-4F1F-BD49-90CF4026EABA}"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29</a:t>
            </a:fld>
            <a:endParaRPr lang="en-US" altLang="ko-KR" sz="1200" b="0">
              <a:latin typeface="Arial" panose="020B0604020202020204" pitchFamily="34" charset="0"/>
              <a:ea typeface="굴림" panose="020B0600000101010101" pitchFamily="50" charset="-127"/>
            </a:endParaRPr>
          </a:p>
        </p:txBody>
      </p:sp>
    </p:spTree>
    <p:extLst>
      <p:ext uri="{BB962C8B-B14F-4D97-AF65-F5344CB8AC3E}">
        <p14:creationId xmlns:p14="http://schemas.microsoft.com/office/powerpoint/2010/main" val="2271889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766763"/>
          </a:xfrm>
        </p:spPr>
        <p:txBody>
          <a:bodyPr/>
          <a:lstStyle/>
          <a:p>
            <a:pPr>
              <a:defRPr/>
            </a:pPr>
            <a:endParaRPr lang="ko-KR" altLang="en-US" smtClean="0">
              <a:ea typeface="굴림" panose="020B0600000101010101" pitchFamily="50" charset="-127"/>
            </a:endParaRPr>
          </a:p>
        </p:txBody>
      </p:sp>
      <p:sp>
        <p:nvSpPr>
          <p:cNvPr id="5123" name="바닥글 개체 틀 3"/>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5124" name="슬라이드 번호 개체 틀 4"/>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205A8E86-061C-4C9A-A918-5C33C707ED72}"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3</a:t>
            </a:fld>
            <a:endParaRPr lang="en-US" altLang="ko-KR" sz="1200" b="0">
              <a:latin typeface="Arial" panose="020B0604020202020204" pitchFamily="34" charset="0"/>
              <a:ea typeface="굴림" panose="020B0600000101010101" pitchFamily="50" charset="-127"/>
            </a:endParaRPr>
          </a:p>
        </p:txBody>
      </p:sp>
      <p:sp>
        <p:nvSpPr>
          <p:cNvPr id="6" name="Rectangle 3"/>
          <p:cNvSpPr txBox="1">
            <a:spLocks noRot="1" noChangeArrowheads="1"/>
          </p:cNvSpPr>
          <p:nvPr/>
        </p:nvSpPr>
        <p:spPr bwMode="auto">
          <a:xfrm>
            <a:off x="4264025" y="827680"/>
            <a:ext cx="4859338" cy="5268320"/>
          </a:xfrm>
          <a:prstGeom prst="rect">
            <a:avLst/>
          </a:prstGeom>
          <a:noFill/>
          <a:ln w="9525">
            <a:noFill/>
            <a:miter lim="800000"/>
            <a:headEnd/>
            <a:tailEnd/>
          </a:ln>
          <a:effectLst/>
        </p:spPr>
        <p:txBody>
          <a:bodyPr/>
          <a:lstStyle>
            <a:lvl1pPr marL="342900" indent="-342900">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spcBef>
                <a:spcPct val="20000"/>
              </a:spcBef>
              <a:buClr>
                <a:srgbClr val="00B0F0"/>
              </a:buClr>
              <a:buSzPct val="70000"/>
              <a:buFont typeface="Wingdings" panose="05000000000000000000" pitchFamily="2" charset="2"/>
              <a:buChar char="n"/>
              <a:defRPr/>
            </a:pPr>
            <a:r>
              <a:rPr lang="en-US" altLang="ko-KR" dirty="0" smtClean="0">
                <a:solidFill>
                  <a:schemeClr val="accent1"/>
                </a:solidFill>
                <a:latin typeface="Palatino" charset="0"/>
                <a:ea typeface="굴림" panose="020B0600000101010101" pitchFamily="50" charset="-127"/>
              </a:rPr>
              <a:t>Lee</a:t>
            </a:r>
            <a:r>
              <a:rPr lang="en-US" altLang="ko-KR" dirty="0" smtClean="0">
                <a:solidFill>
                  <a:schemeClr val="bg2"/>
                </a:solidFill>
                <a:latin typeface="Palatino" charset="0"/>
                <a:ea typeface="굴림" panose="020B0600000101010101" pitchFamily="50" charset="-127"/>
              </a:rPr>
              <a:t>: (jumping in) </a:t>
            </a:r>
            <a:r>
              <a:rPr lang="en-US" altLang="ko-KR" b="0" dirty="0" smtClean="0">
                <a:solidFill>
                  <a:schemeClr val="bg2"/>
                </a:solidFill>
                <a:latin typeface="Palatino" charset="0"/>
                <a:ea typeface="굴림" panose="020B0600000101010101" pitchFamily="50" charset="-127"/>
              </a:rPr>
              <a:t>Engineering's done a technical feasibility study of this idea, Joe. It's doable at low manufacturing cost. Most hardware is off the shelf. Software is an issue, but it's nothing that we can't do.</a:t>
            </a:r>
            <a:endParaRPr lang="ko-KR" altLang="en-US" b="0" dirty="0" smtClean="0">
              <a:solidFill>
                <a:schemeClr val="bg2"/>
              </a:solidFill>
              <a:latin typeface="Palatino" charset="0"/>
              <a:ea typeface="굴림" panose="020B0600000101010101" pitchFamily="50" charset="-127"/>
            </a:endParaRPr>
          </a:p>
          <a:p>
            <a:pPr>
              <a:spcBef>
                <a:spcPct val="20000"/>
              </a:spcBef>
              <a:buClr>
                <a:srgbClr val="FFCC00"/>
              </a:buClr>
              <a:buSzPct val="70000"/>
              <a:buFont typeface="Wingdings" panose="05000000000000000000" pitchFamily="2" charset="2"/>
              <a:buChar char="n"/>
              <a:defRPr/>
            </a:pPr>
            <a:r>
              <a:rPr lang="en-US" altLang="ko-KR" dirty="0" smtClean="0">
                <a:solidFill>
                  <a:schemeClr val="hlink"/>
                </a:solidFill>
                <a:latin typeface="Palatino" charset="0"/>
                <a:ea typeface="굴림" panose="020B0600000101010101" pitchFamily="50" charset="-127"/>
              </a:rPr>
              <a:t>Joe</a:t>
            </a:r>
            <a:r>
              <a:rPr lang="en-US" altLang="ko-KR" dirty="0" smtClean="0">
                <a:solidFill>
                  <a:schemeClr val="bg2"/>
                </a:solidFill>
                <a:latin typeface="Palatino" charset="0"/>
                <a:ea typeface="굴림" panose="020B0600000101010101" pitchFamily="50" charset="-127"/>
              </a:rPr>
              <a:t>: </a:t>
            </a:r>
            <a:r>
              <a:rPr lang="en-US" altLang="ko-KR" b="0" dirty="0" smtClean="0">
                <a:solidFill>
                  <a:schemeClr val="bg2"/>
                </a:solidFill>
                <a:latin typeface="Palatino" charset="0"/>
                <a:ea typeface="굴림" panose="020B0600000101010101" pitchFamily="50" charset="-127"/>
              </a:rPr>
              <a:t>Interesting. Now, I asked about the bottom line.</a:t>
            </a:r>
            <a:endParaRPr lang="en-US" altLang="ko-KR" dirty="0" smtClean="0">
              <a:solidFill>
                <a:schemeClr val="bg2"/>
              </a:solidFill>
              <a:latin typeface="Palatino" charset="0"/>
              <a:ea typeface="굴림" panose="020B0600000101010101" pitchFamily="50" charset="-127"/>
            </a:endParaRPr>
          </a:p>
          <a:p>
            <a:pPr>
              <a:spcBef>
                <a:spcPct val="20000"/>
              </a:spcBef>
              <a:buClr>
                <a:srgbClr val="FF0000"/>
              </a:buClr>
              <a:buSzPct val="70000"/>
              <a:buFont typeface="Wingdings" panose="05000000000000000000" pitchFamily="2" charset="2"/>
              <a:buChar char="n"/>
              <a:defRPr/>
            </a:pPr>
            <a:r>
              <a:rPr lang="en-US" altLang="ko-KR" dirty="0" smtClean="0">
                <a:solidFill>
                  <a:srgbClr val="FF0000"/>
                </a:solidFill>
                <a:latin typeface="Palatino" charset="0"/>
                <a:ea typeface="굴림" panose="020B0600000101010101" pitchFamily="50" charset="-127"/>
              </a:rPr>
              <a:t>Mal</a:t>
            </a:r>
            <a:r>
              <a:rPr lang="en-US" altLang="ko-KR" dirty="0" smtClean="0">
                <a:solidFill>
                  <a:schemeClr val="bg2"/>
                </a:solidFill>
                <a:latin typeface="Palatino" charset="0"/>
                <a:ea typeface="굴림" panose="020B0600000101010101" pitchFamily="50" charset="-127"/>
              </a:rPr>
              <a:t>: </a:t>
            </a:r>
            <a:r>
              <a:rPr lang="en-US" altLang="ko-KR" b="0" dirty="0" smtClean="0">
                <a:solidFill>
                  <a:schemeClr val="bg2"/>
                </a:solidFill>
                <a:latin typeface="Palatino" charset="0"/>
                <a:ea typeface="굴림" panose="020B0600000101010101" pitchFamily="50" charset="-127"/>
              </a:rPr>
              <a:t>PCs have penetrated 60 percent of all households in the USA. If we could price this thing right, it could be a killer-App. Nobody else has our wireless box--it's proprietary. We'll have a two-year jump on the competition. Revenue? Maybe as much as $30-40 million in the second year.</a:t>
            </a:r>
            <a:endParaRPr lang="ko-KR" altLang="en-US" b="0" dirty="0" smtClean="0">
              <a:solidFill>
                <a:schemeClr val="bg2"/>
              </a:solidFill>
              <a:latin typeface="Palatino" charset="0"/>
              <a:ea typeface="굴림" panose="020B0600000101010101" pitchFamily="50" charset="-127"/>
            </a:endParaRPr>
          </a:p>
          <a:p>
            <a:pPr>
              <a:spcBef>
                <a:spcPct val="20000"/>
              </a:spcBef>
              <a:buClr>
                <a:srgbClr val="FFCC00"/>
              </a:buClr>
              <a:buSzPct val="70000"/>
              <a:buFont typeface="Wingdings" panose="05000000000000000000" pitchFamily="2" charset="2"/>
              <a:buChar char="n"/>
              <a:defRPr/>
            </a:pPr>
            <a:r>
              <a:rPr lang="en-US" altLang="ko-KR" dirty="0" smtClean="0">
                <a:solidFill>
                  <a:srgbClr val="FFC000"/>
                </a:solidFill>
                <a:latin typeface="Palatino" charset="0"/>
                <a:ea typeface="굴림" panose="020B0600000101010101" pitchFamily="50" charset="-127"/>
              </a:rPr>
              <a:t>Joe</a:t>
            </a:r>
            <a:r>
              <a:rPr lang="en-US" altLang="ko-KR" dirty="0" smtClean="0">
                <a:solidFill>
                  <a:schemeClr val="bg2"/>
                </a:solidFill>
                <a:latin typeface="Palatino" charset="0"/>
                <a:ea typeface="굴림" panose="020B0600000101010101" pitchFamily="50" charset="-127"/>
              </a:rPr>
              <a:t> (smiling): </a:t>
            </a:r>
            <a:r>
              <a:rPr lang="en-US" altLang="ko-KR" b="0" dirty="0" smtClean="0">
                <a:solidFill>
                  <a:schemeClr val="bg2"/>
                </a:solidFill>
                <a:latin typeface="Palatino" charset="0"/>
                <a:ea typeface="굴림" panose="020B0600000101010101" pitchFamily="50" charset="-127"/>
              </a:rPr>
              <a:t>Let's take this to the next level. I'm interested.</a:t>
            </a:r>
            <a:endParaRPr lang="ko-KR" altLang="en-US" b="0" dirty="0" smtClean="0">
              <a:solidFill>
                <a:schemeClr val="bg2"/>
              </a:solidFill>
              <a:latin typeface="Palatino" charset="0"/>
              <a:ea typeface="굴림" panose="020B0600000101010101" pitchFamily="50" charset="-127"/>
            </a:endParaRPr>
          </a:p>
        </p:txBody>
      </p:sp>
      <p:sp>
        <p:nvSpPr>
          <p:cNvPr id="7" name="Rectangle 3"/>
          <p:cNvSpPr txBox="1">
            <a:spLocks noRot="1" noChangeArrowheads="1"/>
          </p:cNvSpPr>
          <p:nvPr/>
        </p:nvSpPr>
        <p:spPr bwMode="auto">
          <a:xfrm>
            <a:off x="231775" y="1035050"/>
            <a:ext cx="4329113" cy="4700588"/>
          </a:xfrm>
          <a:prstGeom prst="rect">
            <a:avLst/>
          </a:prstGeom>
          <a:noFill/>
          <a:ln w="9525">
            <a:noFill/>
            <a:miter lim="800000"/>
            <a:headEnd/>
            <a:tailEnd/>
          </a:ln>
          <a:effectLst/>
        </p:spPr>
        <p:txBody>
          <a:bodyPr/>
          <a:lstStyle>
            <a:lvl1pPr marL="342900" indent="-342900">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spcBef>
                <a:spcPct val="20000"/>
              </a:spcBef>
              <a:buClr>
                <a:srgbClr val="FF0000"/>
              </a:buClr>
              <a:buSzPct val="70000"/>
              <a:buFont typeface="Wingdings" panose="05000000000000000000" pitchFamily="2" charset="2"/>
              <a:buChar char="n"/>
              <a:defRPr/>
            </a:pPr>
            <a:r>
              <a:rPr lang="en-US" altLang="ko-KR" dirty="0" smtClean="0">
                <a:solidFill>
                  <a:srgbClr val="FF0000"/>
                </a:solidFill>
                <a:latin typeface="Palatino" charset="0"/>
                <a:ea typeface="굴림" panose="020B0600000101010101" pitchFamily="50" charset="-127"/>
              </a:rPr>
              <a:t>Mal</a:t>
            </a:r>
            <a:r>
              <a:rPr lang="en-US" altLang="ko-KR" dirty="0" smtClean="0">
                <a:solidFill>
                  <a:schemeClr val="bg2"/>
                </a:solidFill>
                <a:latin typeface="Palatino" charset="0"/>
                <a:ea typeface="굴림" panose="020B0600000101010101" pitchFamily="50" charset="-127"/>
              </a:rPr>
              <a:t>: (avoiding a direct commitment): </a:t>
            </a:r>
            <a:r>
              <a:rPr lang="en-US" altLang="ko-KR" b="0" dirty="0" smtClean="0">
                <a:solidFill>
                  <a:schemeClr val="bg2"/>
                </a:solidFill>
                <a:latin typeface="Palatino" charset="0"/>
                <a:ea typeface="굴림" panose="020B0600000101010101" pitchFamily="50" charset="-127"/>
              </a:rPr>
              <a:t>Tell him about our idea, Lisa.</a:t>
            </a:r>
            <a:endParaRPr lang="ko-KR" altLang="en-US" b="0" dirty="0" smtClean="0">
              <a:solidFill>
                <a:schemeClr val="bg2"/>
              </a:solidFill>
              <a:latin typeface="Palatino" charset="0"/>
              <a:ea typeface="굴림" panose="020B0600000101010101" pitchFamily="50" charset="-127"/>
            </a:endParaRPr>
          </a:p>
          <a:p>
            <a:pPr>
              <a:spcBef>
                <a:spcPct val="20000"/>
              </a:spcBef>
              <a:buClr>
                <a:schemeClr val="accent6"/>
              </a:buClr>
              <a:buSzPct val="70000"/>
              <a:buFont typeface="Wingdings" panose="05000000000000000000" pitchFamily="2" charset="2"/>
              <a:buChar char="n"/>
              <a:defRPr/>
            </a:pPr>
            <a:r>
              <a:rPr lang="en-US" altLang="ko-KR" dirty="0" smtClean="0">
                <a:solidFill>
                  <a:srgbClr val="D1039B"/>
                </a:solidFill>
                <a:latin typeface="Palatino" charset="0"/>
                <a:ea typeface="굴림" panose="020B0600000101010101" pitchFamily="50" charset="-127"/>
              </a:rPr>
              <a:t>Lisa</a:t>
            </a:r>
            <a:r>
              <a:rPr lang="en-US" altLang="ko-KR" dirty="0" smtClean="0">
                <a:solidFill>
                  <a:schemeClr val="bg2"/>
                </a:solidFill>
                <a:latin typeface="Palatino" charset="0"/>
                <a:ea typeface="굴림" panose="020B0600000101010101" pitchFamily="50" charset="-127"/>
              </a:rPr>
              <a:t>: </a:t>
            </a:r>
            <a:r>
              <a:rPr lang="en-US" altLang="ko-KR" b="0" dirty="0" smtClean="0">
                <a:solidFill>
                  <a:schemeClr val="bg2"/>
                </a:solidFill>
                <a:latin typeface="Palatino" charset="0"/>
                <a:ea typeface="굴림" panose="020B0600000101010101" pitchFamily="50" charset="-127"/>
              </a:rPr>
              <a:t>It's a whole new generation of what we call "home management</a:t>
            </a:r>
            <a:r>
              <a:rPr lang="ko-KR" altLang="en-US" b="0" dirty="0">
                <a:solidFill>
                  <a:schemeClr val="bg2"/>
                </a:solidFill>
                <a:latin typeface="Palatino" charset="0"/>
                <a:ea typeface="굴림" panose="020B0600000101010101" pitchFamily="50" charset="-127"/>
              </a:rPr>
              <a:t> </a:t>
            </a:r>
            <a:r>
              <a:rPr lang="en-US" altLang="ko-KR" b="0" dirty="0" smtClean="0">
                <a:solidFill>
                  <a:schemeClr val="bg2"/>
                </a:solidFill>
                <a:latin typeface="Palatino" charset="0"/>
                <a:ea typeface="굴림" panose="020B0600000101010101" pitchFamily="50" charset="-127"/>
              </a:rPr>
              <a:t>products." We call 'em </a:t>
            </a:r>
            <a:r>
              <a:rPr lang="en-US" altLang="ko-KR" b="0" i="1" dirty="0" err="1" smtClean="0">
                <a:solidFill>
                  <a:schemeClr val="bg2"/>
                </a:solidFill>
                <a:latin typeface="Palatino" charset="0"/>
                <a:ea typeface="굴림" panose="020B0600000101010101" pitchFamily="50" charset="-127"/>
              </a:rPr>
              <a:t>SafeHome</a:t>
            </a:r>
            <a:r>
              <a:rPr lang="en-US" altLang="ko-KR" b="0" i="1" dirty="0" smtClean="0">
                <a:solidFill>
                  <a:schemeClr val="bg2"/>
                </a:solidFill>
                <a:latin typeface="Palatino" charset="0"/>
                <a:ea typeface="굴림" panose="020B0600000101010101" pitchFamily="50" charset="-127"/>
              </a:rPr>
              <a:t>. </a:t>
            </a:r>
            <a:r>
              <a:rPr lang="en-US" altLang="ko-KR" b="0" dirty="0" smtClean="0">
                <a:solidFill>
                  <a:schemeClr val="bg2"/>
                </a:solidFill>
                <a:latin typeface="Palatino" charset="0"/>
                <a:ea typeface="굴림" panose="020B0600000101010101" pitchFamily="50" charset="-127"/>
              </a:rPr>
              <a:t>They use the new wireless interface, provide homeowners or small business people with a system that's controlled by their PC--home security, home surveillance, appliance and device control. You know, turn down the home air conditioner while you're driving home, that sort of thing.</a:t>
            </a:r>
            <a:endParaRPr lang="ko-KR" altLang="en-US" b="0" dirty="0" smtClean="0">
              <a:solidFill>
                <a:schemeClr val="bg2"/>
              </a:solidFill>
              <a:latin typeface="Palatino"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r>
              <a:rPr lang="en-US" altLang="ko-KR" sz="1800" b="1" dirty="0" smtClean="0">
                <a:solidFill>
                  <a:srgbClr val="00B050"/>
                </a:solidFill>
              </a:rPr>
              <a:t>Doug</a:t>
            </a:r>
            <a:r>
              <a:rPr lang="en-US" altLang="ko-KR" sz="1800" b="1" dirty="0" smtClean="0"/>
              <a:t>:</a:t>
            </a:r>
            <a:r>
              <a:rPr lang="en-US" altLang="ko-KR" sz="1800" dirty="0" smtClean="0"/>
              <a:t> </a:t>
            </a:r>
            <a:r>
              <a:rPr lang="en-US" altLang="ko-KR" sz="1800" dirty="0"/>
              <a:t>Ah . . . it’s nice to have people who think like you do. That’s the whole point—we can save time and effort </a:t>
            </a:r>
            <a:r>
              <a:rPr lang="en-US" altLang="ko-KR" sz="1800" dirty="0" smtClean="0"/>
              <a:t>if both </a:t>
            </a:r>
            <a:r>
              <a:rPr lang="en-US" altLang="ko-KR" sz="1800" dirty="0"/>
              <a:t>interfaces are nearly identical, implemented with </a:t>
            </a:r>
            <a:r>
              <a:rPr lang="en-US" altLang="ko-KR" sz="1800" dirty="0" smtClean="0"/>
              <a:t>the same </a:t>
            </a:r>
            <a:r>
              <a:rPr lang="en-US" altLang="ko-KR" sz="1800" dirty="0"/>
              <a:t>code, blah, blah, that marketing insists on.</a:t>
            </a:r>
          </a:p>
          <a:p>
            <a:r>
              <a:rPr lang="en-US" altLang="ko-KR" sz="1800" b="1" dirty="0" smtClean="0">
                <a:solidFill>
                  <a:srgbClr val="FF6699"/>
                </a:solidFill>
                <a:ea typeface="굴림" panose="020B0600000101010101" pitchFamily="50" charset="-127"/>
              </a:rPr>
              <a:t>Vinod</a:t>
            </a:r>
            <a:r>
              <a:rPr lang="en-US" altLang="ko-KR" sz="1800" b="1" dirty="0" smtClean="0"/>
              <a:t>:</a:t>
            </a:r>
            <a:r>
              <a:rPr lang="en-US" altLang="ko-KR" sz="1800" dirty="0" smtClean="0"/>
              <a:t> So </a:t>
            </a:r>
            <a:r>
              <a:rPr lang="en-US" altLang="ko-KR" sz="1800" dirty="0"/>
              <a:t>you want, what—classes, analysis </a:t>
            </a:r>
            <a:r>
              <a:rPr lang="en-US" altLang="ko-KR" sz="1800" dirty="0" smtClean="0"/>
              <a:t>patterns, design </a:t>
            </a:r>
            <a:r>
              <a:rPr lang="en-US" altLang="ko-KR" sz="1800" dirty="0"/>
              <a:t>patterns?</a:t>
            </a:r>
          </a:p>
          <a:p>
            <a:r>
              <a:rPr lang="en-US" altLang="ko-KR" sz="1800" b="1" dirty="0" smtClean="0">
                <a:solidFill>
                  <a:srgbClr val="00B050"/>
                </a:solidFill>
              </a:rPr>
              <a:t>Doug</a:t>
            </a:r>
            <a:r>
              <a:rPr lang="en-US" altLang="ko-KR" sz="1800" b="1" dirty="0" smtClean="0"/>
              <a:t>:</a:t>
            </a:r>
            <a:r>
              <a:rPr lang="en-US" altLang="ko-KR" sz="1800" dirty="0" smtClean="0"/>
              <a:t> All </a:t>
            </a:r>
            <a:r>
              <a:rPr lang="en-US" altLang="ko-KR" sz="1800" dirty="0"/>
              <a:t>of ‘em. Nothing formal at this point. I just </a:t>
            </a:r>
            <a:r>
              <a:rPr lang="en-US" altLang="ko-KR" sz="1800" dirty="0" smtClean="0"/>
              <a:t>want to </a:t>
            </a:r>
            <a:r>
              <a:rPr lang="en-US" altLang="ko-KR" sz="1800" dirty="0"/>
              <a:t>get a head start on our internal analysis and design work</a:t>
            </a:r>
            <a:r>
              <a:rPr lang="en-US" altLang="ko-KR" sz="1800" dirty="0" smtClean="0"/>
              <a:t>.</a:t>
            </a:r>
            <a:endParaRPr lang="en-US" altLang="ko-KR" sz="1800" dirty="0"/>
          </a:p>
        </p:txBody>
      </p:sp>
      <p:sp>
        <p:nvSpPr>
          <p:cNvPr id="4" name="내용 개체 틀 3"/>
          <p:cNvSpPr>
            <a:spLocks noGrp="1"/>
          </p:cNvSpPr>
          <p:nvPr>
            <p:ph sz="half" idx="4294967295"/>
          </p:nvPr>
        </p:nvSpPr>
        <p:spPr>
          <a:xfrm>
            <a:off x="4648200" y="795338"/>
            <a:ext cx="4038600" cy="4625975"/>
          </a:xfrm>
        </p:spPr>
        <p:txBody>
          <a:bodyPr/>
          <a:lstStyle/>
          <a:p>
            <a:r>
              <a:rPr lang="en-US" altLang="ko-KR" sz="1800" b="1" dirty="0" smtClean="0">
                <a:solidFill>
                  <a:srgbClr val="FF6699"/>
                </a:solidFill>
                <a:ea typeface="굴림" panose="020B0600000101010101" pitchFamily="50" charset="-127"/>
              </a:rPr>
              <a:t>Vinod</a:t>
            </a:r>
            <a:r>
              <a:rPr lang="en-US" altLang="ko-KR" sz="1800" b="1" dirty="0" smtClean="0"/>
              <a:t>:</a:t>
            </a:r>
            <a:r>
              <a:rPr lang="en-US" altLang="ko-KR" sz="1800" dirty="0" smtClean="0"/>
              <a:t> </a:t>
            </a:r>
            <a:r>
              <a:rPr lang="en-US" altLang="ko-KR" sz="1800" dirty="0"/>
              <a:t>I’ll go to our class library and see what we’ve got. I’ll also use a patterns template I saw in a book I was reading a few months back.</a:t>
            </a:r>
          </a:p>
          <a:p>
            <a:r>
              <a:rPr lang="en-US" altLang="ko-KR" sz="1800" b="1" dirty="0" smtClean="0">
                <a:solidFill>
                  <a:srgbClr val="00B050"/>
                </a:solidFill>
              </a:rPr>
              <a:t>Doug</a:t>
            </a:r>
            <a:r>
              <a:rPr lang="en-US" altLang="ko-KR" sz="1800" b="1" dirty="0" smtClean="0"/>
              <a:t>:</a:t>
            </a:r>
            <a:r>
              <a:rPr lang="en-US" altLang="ko-KR" sz="1800" dirty="0" smtClean="0"/>
              <a:t> </a:t>
            </a:r>
            <a:r>
              <a:rPr lang="en-US" altLang="ko-KR" sz="1800" dirty="0"/>
              <a:t>Good. Go to work.</a:t>
            </a:r>
            <a:endParaRPr lang="ko-KR" altLang="en-US" sz="1800" dirty="0">
              <a:ea typeface="굴림" panose="020B0600000101010101" pitchFamily="50" charset="-127"/>
            </a:endParaRPr>
          </a:p>
        </p:txBody>
      </p:sp>
      <p:sp>
        <p:nvSpPr>
          <p:cNvPr id="31749"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31750"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BAF83DB7-8FAD-4F1F-BD49-90CF4026EABA}"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30</a:t>
            </a:fld>
            <a:endParaRPr lang="en-US" altLang="ko-KR" sz="1200" b="0">
              <a:latin typeface="Arial" panose="020B0604020202020204" pitchFamily="34" charset="0"/>
              <a:ea typeface="굴림" panose="020B0600000101010101" pitchFamily="50" charset="-127"/>
            </a:endParaRPr>
          </a:p>
        </p:txBody>
      </p:sp>
    </p:spTree>
    <p:extLst>
      <p:ext uri="{BB962C8B-B14F-4D97-AF65-F5344CB8AC3E}">
        <p14:creationId xmlns:p14="http://schemas.microsoft.com/office/powerpoint/2010/main" val="8014729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0" y="244475"/>
            <a:ext cx="9144000" cy="560388"/>
          </a:xfrm>
        </p:spPr>
        <p:txBody>
          <a:bodyPr>
            <a:noAutofit/>
          </a:bodyPr>
          <a:lstStyle/>
          <a:p>
            <a:pPr>
              <a:defRPr/>
            </a:pPr>
            <a:r>
              <a:rPr lang="en-US" altLang="ko-KR" sz="2400" i="1" dirty="0" smtClean="0">
                <a:ea typeface="굴림" panose="020B0600000101010101" pitchFamily="50" charset="-127"/>
              </a:rPr>
              <a:t>Developing Another Preliminary User Scenario</a:t>
            </a:r>
            <a:r>
              <a:rPr lang="ko-KR" altLang="en-US" sz="2400" i="1" dirty="0" smtClean="0">
                <a:ea typeface="굴림" panose="020B0600000101010101" pitchFamily="50" charset="-127"/>
              </a:rPr>
              <a:t> </a:t>
            </a:r>
            <a:r>
              <a:rPr lang="en-US" altLang="ko-KR" sz="2400" i="1" dirty="0" smtClean="0">
                <a:ea typeface="굴림" panose="020B0600000101010101" pitchFamily="50" charset="-127"/>
              </a:rPr>
              <a:t>(</a:t>
            </a:r>
            <a:r>
              <a:rPr lang="en-US" altLang="ko-KR" sz="2400" i="1" dirty="0" err="1" smtClean="0">
                <a:ea typeface="굴림" panose="020B0600000101010101" pitchFamily="50" charset="-127"/>
              </a:rPr>
              <a:t>pg</a:t>
            </a:r>
            <a:r>
              <a:rPr lang="en-US" altLang="ko-KR" sz="2400" i="1" dirty="0" smtClean="0">
                <a:ea typeface="굴림" panose="020B0600000101010101" pitchFamily="50" charset="-127"/>
              </a:rPr>
              <a:t> 174)</a:t>
            </a:r>
            <a:endParaRPr lang="ko-KR" altLang="en-US" sz="2400" dirty="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A meeting room, during the second requirements gathering meeting.</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Lazar, software team member; </a:t>
            </a:r>
          </a:p>
          <a:p>
            <a:pPr lvl="1">
              <a:defRPr/>
            </a:pPr>
            <a:r>
              <a:rPr lang="en-US" altLang="ko-KR" sz="1400" dirty="0" smtClean="0">
                <a:solidFill>
                  <a:srgbClr val="FF6699"/>
                </a:solidFill>
                <a:ea typeface="굴림" panose="020B0600000101010101" pitchFamily="50" charset="-127"/>
              </a:rPr>
              <a:t>Ed</a:t>
            </a:r>
            <a:r>
              <a:rPr lang="en-US" altLang="ko-KR" sz="1400" dirty="0" smtClean="0">
                <a:ea typeface="굴림" panose="020B0600000101010101" pitchFamily="50" charset="-127"/>
              </a:rPr>
              <a:t> Robbins, software team member;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software engineering manager; </a:t>
            </a:r>
          </a:p>
          <a:p>
            <a:pPr lvl="1">
              <a:defRPr/>
            </a:pPr>
            <a:r>
              <a:rPr lang="en-US" altLang="ko-KR" sz="1400" dirty="0" smtClean="0">
                <a:solidFill>
                  <a:schemeClr val="hlink"/>
                </a:solidFill>
                <a:ea typeface="굴림" panose="020B0600000101010101" pitchFamily="50" charset="-127"/>
              </a:rPr>
              <a:t>three members of marketing</a:t>
            </a:r>
            <a:r>
              <a:rPr lang="en-US" altLang="ko-KR" sz="1400" dirty="0" smtClean="0">
                <a:ea typeface="굴림" panose="020B0600000101010101" pitchFamily="50" charset="-127"/>
              </a:rPr>
              <a:t>; </a:t>
            </a:r>
          </a:p>
          <a:p>
            <a:pPr lvl="1">
              <a:defRPr/>
            </a:pPr>
            <a:r>
              <a:rPr lang="en-US" altLang="ko-KR" sz="1400" dirty="0" smtClean="0">
                <a:ea typeface="굴림" panose="020B0600000101010101" pitchFamily="50" charset="-127"/>
              </a:rPr>
              <a:t>a product engineering representative; </a:t>
            </a:r>
          </a:p>
          <a:p>
            <a:pPr lvl="1">
              <a:defRPr/>
            </a:pPr>
            <a:r>
              <a:rPr lang="en-US" altLang="ko-KR" sz="1400" dirty="0" smtClean="0">
                <a:solidFill>
                  <a:srgbClr val="00B0F0"/>
                </a:solidFill>
                <a:ea typeface="굴림" panose="020B0600000101010101" pitchFamily="50" charset="-127"/>
              </a:rPr>
              <a:t>a facilitator</a:t>
            </a:r>
            <a:r>
              <a:rPr lang="en-US" altLang="ko-KR" sz="1400" dirty="0" smtClean="0">
                <a:ea typeface="굴림" panose="020B0600000101010101" pitchFamily="50" charset="-127"/>
              </a:rPr>
              <a:t>.</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00B0F0"/>
                </a:solidFill>
                <a:ea typeface="굴림" panose="020B0600000101010101" pitchFamily="50" charset="-127"/>
              </a:rPr>
              <a:t>Facilitator</a:t>
            </a:r>
            <a:r>
              <a:rPr lang="en-US" altLang="ko-KR" sz="1800" b="1" dirty="0" smtClean="0">
                <a:ea typeface="굴림" panose="020B0600000101010101" pitchFamily="50" charset="-127"/>
              </a:rPr>
              <a:t>: </a:t>
            </a:r>
            <a:r>
              <a:rPr lang="en-US" altLang="ko-KR" sz="1800" dirty="0" smtClean="0">
                <a:ea typeface="굴림" panose="020B0600000101010101" pitchFamily="50" charset="-127"/>
              </a:rPr>
              <a:t>It's time that we begin talking about the</a:t>
            </a: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surveillance function. Let's develop a user scenario for access to the home security function.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Who plays the role of the actor on this?</a:t>
            </a:r>
            <a:endParaRPr lang="ko-KR" altLang="en-US" sz="1800" dirty="0" smtClean="0">
              <a:ea typeface="굴림" panose="020B0600000101010101" pitchFamily="50" charset="-127"/>
            </a:endParaRPr>
          </a:p>
          <a:p>
            <a:pPr>
              <a:defRPr/>
            </a:pPr>
            <a:r>
              <a:rPr lang="en-US" altLang="ko-KR" sz="1800" b="1" dirty="0" smtClean="0">
                <a:solidFill>
                  <a:srgbClr val="00B0F0"/>
                </a:solidFill>
                <a:ea typeface="굴림" panose="020B0600000101010101" pitchFamily="50" charset="-127"/>
              </a:rPr>
              <a:t>Facilitator</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think Meredith (a marketing person) has been working on that functionality. Why don't you play the role.</a:t>
            </a:r>
            <a:endParaRPr lang="ko-KR" altLang="en-US" sz="1800" dirty="0" smtClean="0">
              <a:ea typeface="굴림" panose="020B0600000101010101" pitchFamily="50" charset="-127"/>
            </a:endParaRPr>
          </a:p>
          <a:p>
            <a:pPr>
              <a:defRPr/>
            </a:pPr>
            <a:r>
              <a:rPr lang="en-US" altLang="ko-KR" sz="1800" b="1" dirty="0" smtClean="0">
                <a:ea typeface="굴림" panose="020B0600000101010101" pitchFamily="50" charset="-127"/>
              </a:rPr>
              <a:t>Meredith: </a:t>
            </a:r>
            <a:r>
              <a:rPr lang="en-US" altLang="ko-KR" sz="1800" dirty="0" smtClean="0">
                <a:ea typeface="굴림" panose="020B0600000101010101" pitchFamily="50" charset="-127"/>
              </a:rPr>
              <a:t>You want to do it the same way we did it last time, right?</a:t>
            </a:r>
            <a:endParaRPr lang="ko-KR" altLang="en-US" sz="1800" dirty="0" smtClean="0">
              <a:ea typeface="굴림" panose="020B0600000101010101" pitchFamily="50" charset="-127"/>
            </a:endParaRPr>
          </a:p>
          <a:p>
            <a:pPr>
              <a:defRPr/>
            </a:pPr>
            <a:r>
              <a:rPr lang="en-US" altLang="ko-KR" sz="1800" b="1" dirty="0" smtClean="0">
                <a:solidFill>
                  <a:srgbClr val="00B0F0"/>
                </a:solidFill>
                <a:ea typeface="굴림" panose="020B0600000101010101" pitchFamily="50" charset="-127"/>
              </a:rPr>
              <a:t>Facilitator</a:t>
            </a:r>
            <a:r>
              <a:rPr lang="en-US" altLang="ko-KR" sz="1800" b="1" dirty="0" smtClean="0">
                <a:ea typeface="굴림" panose="020B0600000101010101" pitchFamily="50" charset="-127"/>
              </a:rPr>
              <a:t>: </a:t>
            </a:r>
            <a:r>
              <a:rPr lang="en-US" altLang="ko-KR" sz="1800" dirty="0" smtClean="0">
                <a:ea typeface="굴림" panose="020B0600000101010101" pitchFamily="50" charset="-127"/>
              </a:rPr>
              <a:t>Right ... same way.</a:t>
            </a:r>
            <a:endParaRPr lang="ko-KR" altLang="en-US" sz="1800" dirty="0" smtClean="0">
              <a:ea typeface="굴림" panose="020B0600000101010101" pitchFamily="50" charset="-127"/>
            </a:endParaRPr>
          </a:p>
          <a:p>
            <a:pPr>
              <a:defRPr/>
            </a:pPr>
            <a:r>
              <a:rPr lang="en-US" altLang="ko-KR" sz="1800" b="1" dirty="0" smtClean="0">
                <a:ea typeface="굴림" panose="020B0600000101010101" pitchFamily="50" charset="-127"/>
              </a:rPr>
              <a:t>Meredith: </a:t>
            </a:r>
            <a:r>
              <a:rPr lang="en-US" altLang="ko-KR" sz="1800" dirty="0" smtClean="0">
                <a:ea typeface="굴림" panose="020B0600000101010101" pitchFamily="50" charset="-127"/>
              </a:rPr>
              <a:t>Well, obviously the reason for surveillance is to</a:t>
            </a:r>
            <a:endParaRPr lang="ko-KR" altLang="en-US" sz="1800" dirty="0" smtClean="0">
              <a:ea typeface="굴림" panose="020B0600000101010101" pitchFamily="50" charset="-127"/>
            </a:endParaRPr>
          </a:p>
        </p:txBody>
      </p:sp>
      <p:sp>
        <p:nvSpPr>
          <p:cNvPr id="33797"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33798"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2C80F466-9BF9-4F00-860D-35A00042A001}"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31</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allow the homeowner to check out the house while he or she is away, to record and play back video that is captured ... that sort of thing.</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Will the video be digital, and will it be stored on disk?</a:t>
            </a:r>
            <a:endParaRPr lang="ko-KR" altLang="en-US" sz="1800" dirty="0" smtClean="0">
              <a:ea typeface="굴림" panose="020B0600000101010101" pitchFamily="50" charset="-127"/>
            </a:endParaRPr>
          </a:p>
          <a:p>
            <a:pPr>
              <a:defRPr/>
            </a:pPr>
            <a:r>
              <a:rPr lang="en-US" altLang="ko-KR" sz="1800" b="1" dirty="0" smtClean="0">
                <a:solidFill>
                  <a:srgbClr val="00B0F0"/>
                </a:solidFill>
                <a:ea typeface="굴림" panose="020B0600000101010101" pitchFamily="50" charset="-127"/>
              </a:rPr>
              <a:t>Facilitator</a:t>
            </a:r>
            <a:r>
              <a:rPr lang="en-US" altLang="ko-KR" sz="1800" b="1" dirty="0" smtClean="0">
                <a:ea typeface="굴림" panose="020B0600000101010101" pitchFamily="50" charset="-127"/>
              </a:rPr>
              <a:t>: </a:t>
            </a:r>
            <a:r>
              <a:rPr lang="en-US" altLang="ko-KR" sz="1800" dirty="0" smtClean="0">
                <a:ea typeface="굴림" panose="020B0600000101010101" pitchFamily="50" charset="-127"/>
              </a:rPr>
              <a:t>Good question, but let's postpone implementation issues for now. Meredith?</a:t>
            </a:r>
            <a:endParaRPr lang="ko-KR" altLang="en-US" sz="1800" dirty="0" smtClean="0">
              <a:ea typeface="굴림" panose="020B0600000101010101" pitchFamily="50" charset="-127"/>
            </a:endParaRPr>
          </a:p>
          <a:p>
            <a:pPr>
              <a:defRPr/>
            </a:pPr>
            <a:r>
              <a:rPr lang="en-US" altLang="ko-KR" sz="1800" b="1" dirty="0" smtClean="0">
                <a:ea typeface="굴림" panose="020B0600000101010101" pitchFamily="50" charset="-127"/>
              </a:rPr>
              <a:t>Meredith: </a:t>
            </a:r>
            <a:r>
              <a:rPr lang="en-US" altLang="ko-KR" sz="1800" dirty="0" smtClean="0">
                <a:ea typeface="굴림" panose="020B0600000101010101" pitchFamily="50" charset="-127"/>
              </a:rPr>
              <a:t>Okay, so basically there are two parts to the surveillance function ... the first configures the system including laying out a floor plan--we need tools to help the</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homeowner do this--and the second part is the actual surveillance function itself. Since the layout is part of the configuration activity, I'll focus on the surveillance function.</a:t>
            </a:r>
            <a:endParaRPr lang="ko-KR" altLang="en-US" sz="1800" dirty="0" smtClean="0">
              <a:ea typeface="굴림" panose="020B0600000101010101" pitchFamily="50" charset="-127"/>
            </a:endParaRPr>
          </a:p>
          <a:p>
            <a:pPr>
              <a:defRPr/>
            </a:pPr>
            <a:r>
              <a:rPr lang="en-US" altLang="ko-KR" sz="1800" b="1" dirty="0" smtClean="0">
                <a:solidFill>
                  <a:srgbClr val="00B0F0"/>
                </a:solidFill>
                <a:ea typeface="굴림" panose="020B0600000101010101" pitchFamily="50" charset="-127"/>
              </a:rPr>
              <a:t>Facilitator </a:t>
            </a:r>
            <a:r>
              <a:rPr lang="en-US" altLang="ko-KR" sz="1800" b="1" dirty="0" smtClean="0">
                <a:ea typeface="굴림" panose="020B0600000101010101" pitchFamily="50" charset="-127"/>
              </a:rPr>
              <a:t>(smiling): </a:t>
            </a:r>
            <a:r>
              <a:rPr lang="en-US" altLang="ko-KR" sz="1800" dirty="0" smtClean="0">
                <a:ea typeface="굴림" panose="020B0600000101010101" pitchFamily="50" charset="-127"/>
              </a:rPr>
              <a:t>Took the words right out of my mouth.</a:t>
            </a:r>
            <a:endParaRPr lang="ko-KR" altLang="en-US" sz="1800" dirty="0" smtClean="0">
              <a:ea typeface="굴림" panose="020B0600000101010101" pitchFamily="50" charset="-127"/>
            </a:endParaRPr>
          </a:p>
          <a:p>
            <a:pPr>
              <a:defRPr/>
            </a:pPr>
            <a:r>
              <a:rPr lang="en-US" altLang="ko-KR" sz="1800" b="1" dirty="0" smtClean="0">
                <a:ea typeface="굴림" panose="020B0600000101010101" pitchFamily="50" charset="-127"/>
              </a:rPr>
              <a:t>Meredith: </a:t>
            </a:r>
            <a:r>
              <a:rPr lang="en-US" altLang="ko-KR" sz="1800" dirty="0" smtClean="0">
                <a:ea typeface="굴림" panose="020B0600000101010101" pitchFamily="50" charset="-127"/>
              </a:rPr>
              <a:t>Um ... I want to gain access to the surveillance function either via the PC or via the Internet. My feeling is that the Internet access would be more frequently used. Anyway, I want to be able to display camera views on a PC and</a:t>
            </a:r>
            <a:endParaRPr lang="ko-KR" altLang="en-US" sz="1800" dirty="0" smtClean="0">
              <a:ea typeface="굴림" panose="020B0600000101010101" pitchFamily="50" charset="-127"/>
            </a:endParaRPr>
          </a:p>
        </p:txBody>
      </p:sp>
      <p:sp>
        <p:nvSpPr>
          <p:cNvPr id="34821"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34822"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8EB0BEC0-C568-4383-A99F-E07AC223D586}"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32</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control pan and zoom for a specific camera. I specify the camera by selecting it from the house floor plan. I want to selectively record camera output and replay camera output. I also want to be able to block access to one or more cameras with a specific password. And I want the option of seeing small windows that show views from all cameras and then be able to pick the one I want enlarged.</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Those are called thumbnail views.</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smtClean="0">
                <a:ea typeface="굴림" panose="020B0600000101010101" pitchFamily="50" charset="-127"/>
              </a:rPr>
              <a:t>Meredith: </a:t>
            </a:r>
            <a:r>
              <a:rPr lang="en-US" altLang="ko-KR" sz="1800" dirty="0" smtClean="0">
                <a:ea typeface="굴림" panose="020B0600000101010101" pitchFamily="50" charset="-127"/>
              </a:rPr>
              <a:t>Okay, then I want thumbnail views from all the cameras. I also want the interface to the surveillance function to have the same look and feel as all other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interfaces. I want it to be intuitive, meaning I don't want to have to read a manual to use it.</a:t>
            </a:r>
            <a:endParaRPr lang="ko-KR" altLang="en-US" sz="1800" dirty="0" smtClean="0">
              <a:ea typeface="굴림" panose="020B0600000101010101" pitchFamily="50" charset="-127"/>
            </a:endParaRPr>
          </a:p>
          <a:p>
            <a:pPr>
              <a:defRPr/>
            </a:pPr>
            <a:r>
              <a:rPr lang="en-US" altLang="ko-KR" sz="1800" b="1" dirty="0" smtClean="0">
                <a:solidFill>
                  <a:srgbClr val="00B0F0"/>
                </a:solidFill>
                <a:ea typeface="굴림" panose="020B0600000101010101" pitchFamily="50" charset="-127"/>
              </a:rPr>
              <a:t>Facilitator</a:t>
            </a:r>
            <a:r>
              <a:rPr lang="en-US" altLang="ko-KR" sz="1800" b="1" dirty="0" smtClean="0">
                <a:ea typeface="굴림" panose="020B0600000101010101" pitchFamily="50" charset="-127"/>
              </a:rPr>
              <a:t>: </a:t>
            </a:r>
            <a:r>
              <a:rPr lang="en-US" altLang="ko-KR" sz="1800" dirty="0" smtClean="0">
                <a:ea typeface="굴림" panose="020B0600000101010101" pitchFamily="50" charset="-127"/>
              </a:rPr>
              <a:t>Good job, now, let's go into this function in a bit more detail....</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35845"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35846"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3907E7E2-C9AD-4F80-9F17-EE3185E93EBA}"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33</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Autofit/>
          </a:bodyPr>
          <a:lstStyle/>
          <a:p>
            <a:pPr>
              <a:defRPr/>
            </a:pPr>
            <a:r>
              <a:rPr lang="en-US" altLang="ko-KR" sz="2400" i="1" dirty="0" smtClean="0">
                <a:ea typeface="굴림" panose="020B0600000101010101" pitchFamily="50" charset="-127"/>
              </a:rPr>
              <a:t>Use-Case Template for Surveillance</a:t>
            </a:r>
            <a:r>
              <a:rPr lang="ko-KR" altLang="en-US" sz="2400" i="1" dirty="0" smtClean="0">
                <a:ea typeface="굴림" panose="020B0600000101010101" pitchFamily="50" charset="-127"/>
              </a:rPr>
              <a:t> </a:t>
            </a:r>
            <a:r>
              <a:rPr lang="en-US" altLang="ko-KR" sz="2400" i="1" dirty="0" smtClean="0">
                <a:ea typeface="굴림" panose="020B0600000101010101" pitchFamily="50" charset="-127"/>
              </a:rPr>
              <a:t>(</a:t>
            </a:r>
            <a:r>
              <a:rPr lang="en-US" altLang="ko-KR" sz="2400" i="1" dirty="0" err="1" smtClean="0">
                <a:ea typeface="굴림" panose="020B0600000101010101" pitchFamily="50" charset="-127"/>
              </a:rPr>
              <a:t>pg</a:t>
            </a:r>
            <a:r>
              <a:rPr lang="en-US" altLang="ko-KR" sz="2400" i="1" dirty="0" smtClean="0">
                <a:ea typeface="굴림" panose="020B0600000101010101" pitchFamily="50" charset="-127"/>
              </a:rPr>
              <a:t> 178)</a:t>
            </a:r>
            <a:endParaRPr lang="ko-KR" altLang="en-US" sz="2400" dirty="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dirty="0" smtClean="0">
                <a:ea typeface="굴림" panose="020B0600000101010101" pitchFamily="50" charset="-127"/>
              </a:rPr>
              <a:t>Use-case: </a:t>
            </a:r>
          </a:p>
          <a:p>
            <a:pPr lvl="1">
              <a:defRPr/>
            </a:pPr>
            <a:r>
              <a:rPr lang="en-US" altLang="ko-KR" sz="1400" dirty="0" smtClean="0">
                <a:ea typeface="굴림" panose="020B0600000101010101" pitchFamily="50" charset="-127"/>
              </a:rPr>
              <a:t>Access camera surveillance--display camera views (ACS-DCV).</a:t>
            </a:r>
            <a:endParaRPr lang="ko-KR" altLang="en-US" sz="1400" dirty="0" smtClean="0">
              <a:ea typeface="굴림" panose="020B0600000101010101" pitchFamily="50" charset="-127"/>
            </a:endParaRPr>
          </a:p>
          <a:p>
            <a:pPr>
              <a:defRPr/>
            </a:pPr>
            <a:r>
              <a:rPr lang="en-US" altLang="ko-KR" sz="1800" dirty="0" smtClean="0">
                <a:ea typeface="굴림" panose="020B0600000101010101" pitchFamily="50" charset="-127"/>
              </a:rPr>
              <a:t>Primary actor:</a:t>
            </a:r>
          </a:p>
          <a:p>
            <a:pPr lvl="1">
              <a:defRPr/>
            </a:pPr>
            <a:r>
              <a:rPr lang="en-US" altLang="ko-KR" sz="1400" dirty="0" smtClean="0">
                <a:ea typeface="굴림" panose="020B0600000101010101" pitchFamily="50" charset="-127"/>
              </a:rPr>
              <a:t>Homeowner.</a:t>
            </a:r>
            <a:endParaRPr lang="ko-KR" altLang="en-US" sz="1400" dirty="0" smtClean="0">
              <a:ea typeface="굴림" panose="020B0600000101010101" pitchFamily="50" charset="-127"/>
            </a:endParaRPr>
          </a:p>
          <a:p>
            <a:pPr>
              <a:defRPr/>
            </a:pPr>
            <a:r>
              <a:rPr lang="en-US" altLang="ko-KR" sz="1800" dirty="0" smtClean="0">
                <a:ea typeface="굴림" panose="020B0600000101010101" pitchFamily="50" charset="-127"/>
              </a:rPr>
              <a:t>Goal in context:</a:t>
            </a:r>
          </a:p>
          <a:p>
            <a:pPr lvl="1">
              <a:defRPr/>
            </a:pPr>
            <a:r>
              <a:rPr lang="en-US" altLang="ko-KR" sz="1400" dirty="0" smtClean="0">
                <a:ea typeface="굴림" panose="020B0600000101010101" pitchFamily="50" charset="-127"/>
              </a:rPr>
              <a:t>To view output of camera placed throughout the house from any remote location via the Internet.</a:t>
            </a:r>
            <a:endParaRPr lang="ko-KR" altLang="en-US" sz="1400" dirty="0" smtClean="0">
              <a:ea typeface="굴림" panose="020B0600000101010101" pitchFamily="50" charset="-127"/>
            </a:endParaRPr>
          </a:p>
          <a:p>
            <a:pPr>
              <a:defRPr/>
            </a:pPr>
            <a:r>
              <a:rPr lang="en-US" altLang="ko-KR" sz="1800" dirty="0" smtClean="0">
                <a:ea typeface="굴림" panose="020B0600000101010101" pitchFamily="50" charset="-127"/>
              </a:rPr>
              <a:t>Preconditions:</a:t>
            </a:r>
          </a:p>
          <a:p>
            <a:pPr lvl="1">
              <a:defRPr/>
            </a:pPr>
            <a:r>
              <a:rPr lang="en-US" altLang="ko-KR" sz="1400" dirty="0" smtClean="0">
                <a:ea typeface="굴림" panose="020B0600000101010101" pitchFamily="50" charset="-127"/>
              </a:rPr>
              <a:t>System must be fully configured; appropriate user ID and passwords must be obtained.</a:t>
            </a:r>
          </a:p>
          <a:p>
            <a:pPr>
              <a:defRPr/>
            </a:pPr>
            <a:r>
              <a:rPr lang="en-US" altLang="ko-KR" sz="1800" dirty="0" smtClean="0">
                <a:ea typeface="굴림" panose="020B0600000101010101" pitchFamily="50" charset="-127"/>
              </a:rPr>
              <a:t>Trigger:	</a:t>
            </a:r>
          </a:p>
          <a:p>
            <a:pPr lvl="1">
              <a:defRPr/>
            </a:pPr>
            <a:r>
              <a:rPr lang="en-US" altLang="ko-KR" sz="1400" dirty="0" smtClean="0">
                <a:ea typeface="굴림" panose="020B0600000101010101" pitchFamily="50" charset="-127"/>
              </a:rPr>
              <a:t>The homeowner decides to take a look inside the house while away.</a:t>
            </a:r>
            <a:endParaRPr lang="ko-KR" altLang="en-US" sz="1400" dirty="0" smtClean="0">
              <a:ea typeface="굴림" panose="020B0600000101010101" pitchFamily="50" charset="-127"/>
            </a:endParaRPr>
          </a:p>
          <a:p>
            <a:pPr lvl="1">
              <a:defRPr/>
            </a:pPr>
            <a:endParaRPr lang="ko-KR" altLang="en-US" sz="14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dirty="0" smtClean="0">
                <a:ea typeface="굴림" panose="020B0600000101010101" pitchFamily="50" charset="-127"/>
              </a:rPr>
              <a:t>Scenario:</a:t>
            </a:r>
            <a:endParaRPr lang="ko-KR" altLang="en-US" sz="1800" dirty="0" smtClean="0">
              <a:ea typeface="굴림" panose="020B0600000101010101" pitchFamily="50" charset="-127"/>
            </a:endParaRPr>
          </a:p>
          <a:p>
            <a:pPr lvl="1">
              <a:buFont typeface="Palatino" charset="0"/>
              <a:buAutoNum type="arabicPeriod"/>
              <a:defRPr/>
            </a:pPr>
            <a:r>
              <a:rPr lang="en-US" altLang="ko-KR" sz="1400" dirty="0" smtClean="0">
                <a:ea typeface="굴림" panose="020B0600000101010101" pitchFamily="50" charset="-127"/>
              </a:rPr>
              <a:t>The homeowner logs onto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Products </a:t>
            </a:r>
            <a:r>
              <a:rPr lang="en-US" altLang="ko-KR" sz="1400" dirty="0" smtClean="0">
                <a:ea typeface="굴림" panose="020B0600000101010101" pitchFamily="50" charset="-127"/>
              </a:rPr>
              <a:t>Web site.</a:t>
            </a:r>
            <a:endParaRPr lang="ko-KR" altLang="en-US" sz="1400" dirty="0" smtClean="0">
              <a:ea typeface="굴림" panose="020B0600000101010101" pitchFamily="50" charset="-127"/>
            </a:endParaRPr>
          </a:p>
          <a:p>
            <a:pPr lvl="1">
              <a:buFont typeface="Palatino" charset="0"/>
              <a:buAutoNum type="arabicPeriod"/>
              <a:defRPr/>
            </a:pPr>
            <a:r>
              <a:rPr lang="en-US" altLang="ko-KR" sz="1400" dirty="0" smtClean="0">
                <a:ea typeface="굴림" panose="020B0600000101010101" pitchFamily="50" charset="-127"/>
              </a:rPr>
              <a:t>The homeowner enters his or her user ID.</a:t>
            </a:r>
            <a:endParaRPr lang="ko-KR" altLang="en-US" sz="1400" dirty="0" smtClean="0">
              <a:ea typeface="굴림" panose="020B0600000101010101" pitchFamily="50" charset="-127"/>
            </a:endParaRPr>
          </a:p>
          <a:p>
            <a:pPr lvl="1">
              <a:buFont typeface="Palatino" charset="0"/>
              <a:buAutoNum type="arabicPeriod"/>
              <a:defRPr/>
            </a:pPr>
            <a:r>
              <a:rPr lang="en-US" altLang="ko-KR" sz="1400" dirty="0" smtClean="0">
                <a:ea typeface="굴림" panose="020B0600000101010101" pitchFamily="50" charset="-127"/>
              </a:rPr>
              <a:t>The homeowner enters two passwords (each at least eight characters in length).</a:t>
            </a:r>
            <a:endParaRPr lang="ko-KR" altLang="en-US" sz="1400" dirty="0" smtClean="0">
              <a:ea typeface="굴림" panose="020B0600000101010101" pitchFamily="50" charset="-127"/>
            </a:endParaRPr>
          </a:p>
          <a:p>
            <a:pPr lvl="1">
              <a:buFont typeface="Palatino" charset="0"/>
              <a:buAutoNum type="arabicPeriod"/>
              <a:defRPr/>
            </a:pPr>
            <a:r>
              <a:rPr lang="en-US" altLang="ko-KR" sz="1400" dirty="0" smtClean="0">
                <a:ea typeface="굴림" panose="020B0600000101010101" pitchFamily="50" charset="-127"/>
              </a:rPr>
              <a:t>The system displays all major function buttons.</a:t>
            </a:r>
            <a:endParaRPr lang="ko-KR" altLang="en-US" sz="1400" dirty="0" smtClean="0">
              <a:ea typeface="굴림" panose="020B0600000101010101" pitchFamily="50" charset="-127"/>
            </a:endParaRPr>
          </a:p>
          <a:p>
            <a:pPr lvl="1">
              <a:buFont typeface="Palatino" charset="0"/>
              <a:buAutoNum type="arabicPeriod"/>
              <a:defRPr/>
            </a:pPr>
            <a:r>
              <a:rPr lang="en-US" altLang="ko-KR" sz="1400" dirty="0" smtClean="0">
                <a:ea typeface="굴림" panose="020B0600000101010101" pitchFamily="50" charset="-127"/>
              </a:rPr>
              <a:t>The homeowner selects "surveillance" from the major function buttons.</a:t>
            </a:r>
          </a:p>
          <a:p>
            <a:pPr lvl="1">
              <a:buFont typeface="Palatino" charset="0"/>
              <a:buAutoNum type="arabicPeriod"/>
              <a:defRPr/>
            </a:pPr>
            <a:r>
              <a:rPr lang="en-US" altLang="ko-KR" sz="1400" dirty="0" smtClean="0">
                <a:ea typeface="굴림" panose="020B0600000101010101" pitchFamily="50" charset="-127"/>
              </a:rPr>
              <a:t>The homeowner selects "pick a camera."</a:t>
            </a:r>
            <a:endParaRPr lang="ko-KR" altLang="en-US" sz="1400" dirty="0" smtClean="0">
              <a:ea typeface="굴림" panose="020B0600000101010101" pitchFamily="50" charset="-127"/>
            </a:endParaRPr>
          </a:p>
          <a:p>
            <a:pPr lvl="1">
              <a:buFont typeface="Palatino" charset="0"/>
              <a:buAutoNum type="arabicPeriod"/>
              <a:defRPr/>
            </a:pPr>
            <a:r>
              <a:rPr lang="en-US" altLang="ko-KR" sz="1400" dirty="0" smtClean="0">
                <a:ea typeface="굴림" panose="020B0600000101010101" pitchFamily="50" charset="-127"/>
              </a:rPr>
              <a:t>The system displays the floor plan of the house.</a:t>
            </a:r>
            <a:endParaRPr lang="ko-KR" altLang="en-US" sz="1400" dirty="0" smtClean="0">
              <a:ea typeface="굴림" panose="020B0600000101010101" pitchFamily="50" charset="-127"/>
            </a:endParaRPr>
          </a:p>
          <a:p>
            <a:pPr lvl="1">
              <a:buFont typeface="Palatino" charset="0"/>
              <a:buAutoNum type="arabicPeriod"/>
              <a:defRPr/>
            </a:pPr>
            <a:r>
              <a:rPr lang="en-US" altLang="ko-KR" sz="1400" dirty="0" smtClean="0">
                <a:ea typeface="굴림" panose="020B0600000101010101" pitchFamily="50" charset="-127"/>
              </a:rPr>
              <a:t>The homeowner selects a camera icon from the floor plan.</a:t>
            </a:r>
          </a:p>
        </p:txBody>
      </p:sp>
      <p:sp>
        <p:nvSpPr>
          <p:cNvPr id="36869"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36870"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4342EDCB-29FA-4BC0-B0C8-FB1FDE2B0FA4}"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34</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marL="800100" lvl="1" indent="-342900">
              <a:buFont typeface="Palatino" charset="0"/>
              <a:buAutoNum type="arabicPeriod" startAt="9"/>
              <a:defRPr/>
            </a:pPr>
            <a:r>
              <a:rPr lang="en-US" altLang="ko-KR" sz="1400" smtClean="0">
                <a:ea typeface="굴림" panose="020B0600000101010101" pitchFamily="50" charset="-127"/>
              </a:rPr>
              <a:t>The homeowner selects the "view" button.</a:t>
            </a:r>
            <a:endParaRPr lang="ko-KR" altLang="en-US" sz="1400" smtClean="0">
              <a:ea typeface="굴림" panose="020B0600000101010101" pitchFamily="50" charset="-127"/>
            </a:endParaRPr>
          </a:p>
          <a:p>
            <a:pPr marL="800100" lvl="1" indent="-342900">
              <a:buFont typeface="Palatino" charset="0"/>
              <a:buAutoNum type="arabicPeriod" startAt="9"/>
              <a:defRPr/>
            </a:pPr>
            <a:r>
              <a:rPr lang="en-US" altLang="ko-KR" sz="1400" smtClean="0">
                <a:ea typeface="굴림" panose="020B0600000101010101" pitchFamily="50" charset="-127"/>
              </a:rPr>
              <a:t>The system displays a viewing window that is identified by the camera ID.</a:t>
            </a:r>
            <a:endParaRPr lang="ko-KR" altLang="en-US" sz="1400" smtClean="0">
              <a:ea typeface="굴림" panose="020B0600000101010101" pitchFamily="50" charset="-127"/>
            </a:endParaRPr>
          </a:p>
          <a:p>
            <a:pPr marL="800100" lvl="1" indent="-342900">
              <a:buFont typeface="Palatino" charset="0"/>
              <a:buAutoNum type="arabicPeriod" startAt="9"/>
              <a:defRPr/>
            </a:pPr>
            <a:r>
              <a:rPr lang="en-US" altLang="ko-KR" sz="1400" smtClean="0">
                <a:ea typeface="굴림" panose="020B0600000101010101" pitchFamily="50" charset="-127"/>
              </a:rPr>
              <a:t>The system displays video output within the viewing window at one frame per second.</a:t>
            </a:r>
          </a:p>
          <a:p>
            <a:pPr>
              <a:defRPr/>
            </a:pPr>
            <a:r>
              <a:rPr lang="en-US" altLang="ko-KR" sz="1800" smtClean="0">
                <a:ea typeface="굴림" panose="020B0600000101010101" pitchFamily="50" charset="-127"/>
              </a:rPr>
              <a:t>Exceptions:</a:t>
            </a:r>
            <a:endParaRPr lang="ko-KR" altLang="en-US" sz="1800" smtClean="0">
              <a:ea typeface="굴림" panose="020B0600000101010101" pitchFamily="50" charset="-127"/>
            </a:endParaRPr>
          </a:p>
          <a:p>
            <a:pPr marL="800100" lvl="1" indent="-342900">
              <a:buFont typeface="Palatino" charset="0"/>
              <a:buAutoNum type="arabicPeriod"/>
              <a:defRPr/>
            </a:pPr>
            <a:r>
              <a:rPr lang="en-US" altLang="ko-KR" sz="1400" smtClean="0">
                <a:ea typeface="굴림" panose="020B0600000101010101" pitchFamily="50" charset="-127"/>
              </a:rPr>
              <a:t>ID or passwords are incorrect or not recognized—see use-case: "validate ID and passwords."</a:t>
            </a:r>
            <a:endParaRPr lang="ko-KR" altLang="en-US" sz="1400" smtClean="0">
              <a:ea typeface="굴림" panose="020B0600000101010101" pitchFamily="50" charset="-127"/>
            </a:endParaRPr>
          </a:p>
          <a:p>
            <a:pPr marL="800100" lvl="1" indent="-342900">
              <a:buFont typeface="Palatino" charset="0"/>
              <a:buAutoNum type="arabicPeriod"/>
              <a:defRPr/>
            </a:pPr>
            <a:r>
              <a:rPr lang="en-US" altLang="ko-KR" sz="1400" smtClean="0">
                <a:ea typeface="굴림" panose="020B0600000101010101" pitchFamily="50" charset="-127"/>
              </a:rPr>
              <a:t>Surveillance function not configured for this system--system displays appropriate error message; see use-case: "configure surveillance function."</a:t>
            </a:r>
            <a:endParaRPr lang="ko-KR" altLang="en-US" sz="140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marL="800100" lvl="1" indent="-342900">
              <a:buFont typeface="Palatino" charset="0"/>
              <a:buAutoNum type="arabicPeriod" startAt="3"/>
              <a:defRPr/>
            </a:pPr>
            <a:r>
              <a:rPr lang="en-US" altLang="ko-KR" sz="1400" smtClean="0">
                <a:ea typeface="굴림" panose="020B0600000101010101" pitchFamily="50" charset="-127"/>
              </a:rPr>
              <a:t>Homeowner selects "view thumbnail snapshots for all cameras"--see use-case: "view thumbnail snapshots for all cameras."</a:t>
            </a:r>
            <a:endParaRPr lang="ko-KR" altLang="en-US" sz="1400" smtClean="0">
              <a:ea typeface="굴림" panose="020B0600000101010101" pitchFamily="50" charset="-127"/>
            </a:endParaRPr>
          </a:p>
          <a:p>
            <a:pPr marL="800100" lvl="1" indent="-342900">
              <a:buFont typeface="Palatino" charset="0"/>
              <a:buAutoNum type="arabicPeriod" startAt="3"/>
              <a:defRPr/>
            </a:pPr>
            <a:r>
              <a:rPr lang="en-US" altLang="ko-KR" sz="1400" smtClean="0">
                <a:ea typeface="굴림" panose="020B0600000101010101" pitchFamily="50" charset="-127"/>
              </a:rPr>
              <a:t>A floor plan is not available or has not been configured--display appropriate error message and see use-case: "configure floor plan."</a:t>
            </a:r>
            <a:endParaRPr lang="ko-KR" altLang="en-US" sz="1400" smtClean="0">
              <a:ea typeface="굴림" panose="020B0600000101010101" pitchFamily="50" charset="-127"/>
            </a:endParaRPr>
          </a:p>
          <a:p>
            <a:pPr marL="800100" lvl="1" indent="-342900">
              <a:buFont typeface="Palatino" charset="0"/>
              <a:buAutoNum type="arabicPeriod" startAt="3"/>
              <a:defRPr/>
            </a:pPr>
            <a:r>
              <a:rPr lang="en-US" altLang="ko-KR" sz="1400" smtClean="0">
                <a:ea typeface="굴림" panose="020B0600000101010101" pitchFamily="50" charset="-127"/>
              </a:rPr>
              <a:t>An alarm condition is encountered--see use-case: "alarm condition encountered."</a:t>
            </a:r>
            <a:endParaRPr lang="ko-KR" altLang="en-US" sz="1400" smtClean="0">
              <a:ea typeface="굴림" panose="020B0600000101010101" pitchFamily="50" charset="-127"/>
            </a:endParaRPr>
          </a:p>
          <a:p>
            <a:pPr>
              <a:defRPr/>
            </a:pPr>
            <a:r>
              <a:rPr lang="en-US" altLang="ko-KR" sz="1800" smtClean="0">
                <a:ea typeface="굴림" panose="020B0600000101010101" pitchFamily="50" charset="-127"/>
              </a:rPr>
              <a:t>Priority: </a:t>
            </a:r>
          </a:p>
          <a:p>
            <a:pPr marL="800100" lvl="1" indent="-342900">
              <a:buFont typeface="Wingdings" panose="05000000000000000000" pitchFamily="2" charset="2"/>
              <a:buNone/>
              <a:defRPr/>
            </a:pPr>
            <a:r>
              <a:rPr lang="en-US" altLang="ko-KR" sz="1400" smtClean="0">
                <a:ea typeface="굴림" panose="020B0600000101010101" pitchFamily="50" charset="-127"/>
              </a:rPr>
              <a:t>	Moderate priority, to be implemented after basic functions.</a:t>
            </a:r>
            <a:endParaRPr lang="ko-KR" altLang="en-US" sz="1400" smtClean="0">
              <a:ea typeface="굴림" panose="020B0600000101010101" pitchFamily="50" charset="-127"/>
            </a:endParaRPr>
          </a:p>
          <a:p>
            <a:pPr>
              <a:defRPr/>
            </a:pPr>
            <a:r>
              <a:rPr lang="en-US" altLang="ko-KR" sz="1800" smtClean="0">
                <a:ea typeface="굴림" panose="020B0600000101010101" pitchFamily="50" charset="-127"/>
              </a:rPr>
              <a:t>When available: Third increment.</a:t>
            </a:r>
            <a:endParaRPr lang="ko-KR" altLang="en-US" sz="1800" smtClean="0">
              <a:ea typeface="굴림" panose="020B0600000101010101" pitchFamily="50" charset="-127"/>
            </a:endParaRPr>
          </a:p>
          <a:p>
            <a:pPr>
              <a:defRPr/>
            </a:pPr>
            <a:r>
              <a:rPr lang="en-US" altLang="ko-KR" sz="1800" smtClean="0">
                <a:ea typeface="굴림" panose="020B0600000101010101" pitchFamily="50" charset="-127"/>
              </a:rPr>
              <a:t>Frequency of use: Infrequent.</a:t>
            </a:r>
            <a:endParaRPr lang="ko-KR" altLang="en-US" sz="1800" smtClean="0">
              <a:ea typeface="굴림" panose="020B0600000101010101" pitchFamily="50" charset="-127"/>
            </a:endParaRPr>
          </a:p>
          <a:p>
            <a:pPr marL="800100" lvl="1" indent="-342900">
              <a:buFont typeface="Palatino" charset="0"/>
              <a:buAutoNum type="arabicPeriod" startAt="9"/>
              <a:defRPr/>
            </a:pPr>
            <a:endParaRPr lang="en-US" altLang="ko-KR" sz="1400" smtClean="0">
              <a:ea typeface="굴림" panose="020B0600000101010101" pitchFamily="50" charset="-127"/>
            </a:endParaRPr>
          </a:p>
          <a:p>
            <a:pPr marL="800100" lvl="1" indent="-342900">
              <a:buFont typeface="Palatino" charset="0"/>
              <a:buAutoNum type="arabicPeriod" startAt="9"/>
              <a:defRPr/>
            </a:pPr>
            <a:endParaRPr lang="ko-KR" altLang="en-US" sz="1400" smtClean="0">
              <a:ea typeface="굴림" panose="020B0600000101010101" pitchFamily="50" charset="-127"/>
            </a:endParaRPr>
          </a:p>
          <a:p>
            <a:pPr>
              <a:defRPr/>
            </a:pP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37893"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37894"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749E7CA4-6549-44E0-8AC3-718AA4E8DCB1}"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35</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dirty="0" smtClean="0">
                <a:ea typeface="굴림" panose="020B0600000101010101" pitchFamily="50" charset="-127"/>
              </a:rPr>
              <a:t>Channel to actor:	</a:t>
            </a:r>
          </a:p>
          <a:p>
            <a:pPr lvl="1">
              <a:buFont typeface="Wingdings" panose="05000000000000000000" pitchFamily="2" charset="2"/>
              <a:buNone/>
              <a:defRPr/>
            </a:pPr>
            <a:r>
              <a:rPr lang="en-US" altLang="ko-KR" sz="1400" dirty="0" smtClean="0">
                <a:ea typeface="굴림" panose="020B0600000101010101" pitchFamily="50" charset="-127"/>
              </a:rPr>
              <a:t>	Via PC-based browser and Internet connection to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Web site.</a:t>
            </a:r>
            <a:endParaRPr lang="ko-KR" altLang="en-US" sz="1400" dirty="0" smtClean="0">
              <a:ea typeface="굴림" panose="020B0600000101010101" pitchFamily="50" charset="-127"/>
            </a:endParaRPr>
          </a:p>
          <a:p>
            <a:pPr>
              <a:defRPr/>
            </a:pPr>
            <a:r>
              <a:rPr lang="en-US" altLang="ko-KR" sz="1800" dirty="0" smtClean="0">
                <a:ea typeface="굴림" panose="020B0600000101010101" pitchFamily="50" charset="-127"/>
              </a:rPr>
              <a:t>Secondary actors:	</a:t>
            </a:r>
          </a:p>
          <a:p>
            <a:pPr lvl="1">
              <a:buFont typeface="Wingdings" panose="05000000000000000000" pitchFamily="2" charset="2"/>
              <a:buNone/>
              <a:defRPr/>
            </a:pPr>
            <a:r>
              <a:rPr lang="en-US" altLang="ko-KR" sz="1400" dirty="0" smtClean="0">
                <a:ea typeface="굴림" panose="020B0600000101010101" pitchFamily="50" charset="-127"/>
              </a:rPr>
              <a:t>	System administrator, cameras.</a:t>
            </a:r>
            <a:endParaRPr lang="ko-KR" altLang="en-US" sz="1400" dirty="0" smtClean="0">
              <a:ea typeface="굴림" panose="020B0600000101010101" pitchFamily="50" charset="-127"/>
            </a:endParaRPr>
          </a:p>
          <a:p>
            <a:pPr>
              <a:defRPr/>
            </a:pPr>
            <a:r>
              <a:rPr lang="en-US" altLang="ko-KR" sz="1800" dirty="0" smtClean="0">
                <a:ea typeface="굴림" panose="020B0600000101010101" pitchFamily="50" charset="-127"/>
              </a:rPr>
              <a:t>Channels to secondary actors:</a:t>
            </a:r>
            <a:endParaRPr lang="ko-KR" altLang="en-US" sz="1800" dirty="0" smtClean="0">
              <a:ea typeface="굴림" panose="020B0600000101010101" pitchFamily="50" charset="-127"/>
            </a:endParaRPr>
          </a:p>
          <a:p>
            <a:pPr lvl="1">
              <a:buFont typeface="Palatino" charset="0"/>
              <a:buAutoNum type="arabicPeriod"/>
              <a:defRPr/>
            </a:pPr>
            <a:r>
              <a:rPr lang="en-US" altLang="ko-KR" sz="1400" dirty="0" smtClean="0">
                <a:ea typeface="굴림" panose="020B0600000101010101" pitchFamily="50" charset="-127"/>
              </a:rPr>
              <a:t>System administrator: PC-based system</a:t>
            </a:r>
            <a:endParaRPr lang="ko-KR" altLang="en-US" sz="1400" dirty="0" smtClean="0">
              <a:ea typeface="굴림" panose="020B0600000101010101" pitchFamily="50" charset="-127"/>
            </a:endParaRPr>
          </a:p>
          <a:p>
            <a:pPr lvl="1">
              <a:buFont typeface="Palatino" charset="0"/>
              <a:buAutoNum type="arabicPeriod"/>
              <a:defRPr/>
            </a:pPr>
            <a:r>
              <a:rPr lang="en-US" altLang="ko-KR" sz="1400" dirty="0" smtClean="0">
                <a:ea typeface="굴림" panose="020B0600000101010101" pitchFamily="50" charset="-127"/>
              </a:rPr>
              <a:t>Cameras: wireless connectivity</a:t>
            </a:r>
            <a:endParaRPr lang="ko-KR" altLang="en-US" sz="1400" dirty="0" smtClean="0">
              <a:ea typeface="굴림" panose="020B0600000101010101" pitchFamily="50" charset="-127"/>
            </a:endParaRPr>
          </a:p>
          <a:p>
            <a:pPr>
              <a:defRPr/>
            </a:pPr>
            <a:r>
              <a:rPr lang="en-US" altLang="ko-KR" sz="1800" dirty="0" smtClean="0">
                <a:ea typeface="굴림" panose="020B0600000101010101" pitchFamily="50" charset="-127"/>
              </a:rPr>
              <a:t>Open issues:</a:t>
            </a:r>
            <a:endParaRPr lang="ko-KR" altLang="en-US" sz="1800" dirty="0" smtClean="0">
              <a:ea typeface="굴림" panose="020B0600000101010101" pitchFamily="50" charset="-127"/>
            </a:endParaRPr>
          </a:p>
          <a:p>
            <a:pPr lvl="1">
              <a:buFont typeface="Palatino" charset="0"/>
              <a:buAutoNum type="arabicPeriod"/>
              <a:defRPr/>
            </a:pPr>
            <a:r>
              <a:rPr lang="en-US" altLang="ko-KR" sz="1400" dirty="0" smtClean="0">
                <a:ea typeface="굴림" panose="020B0600000101010101" pitchFamily="50" charset="-127"/>
              </a:rPr>
              <a:t>What mechanisms protect unauthorized use of this capability by employees of the company?</a:t>
            </a:r>
            <a:endParaRPr lang="ko-KR" altLang="en-US" sz="14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marL="800100" lvl="1" indent="-342900">
              <a:buFont typeface="+mj-lt"/>
              <a:buAutoNum type="arabicPeriod" startAt="2"/>
              <a:defRPr/>
            </a:pPr>
            <a:r>
              <a:rPr lang="en-US" altLang="ko-KR" sz="1400" dirty="0" smtClean="0">
                <a:ea typeface="굴림" panose="020B0600000101010101" pitchFamily="50" charset="-127"/>
              </a:rPr>
              <a:t>Is security sufficient? Hacking into this feature would represent a major invasion of privacy.</a:t>
            </a:r>
            <a:endParaRPr lang="ko-KR" altLang="en-US" sz="1400" dirty="0" smtClean="0">
              <a:ea typeface="굴림" panose="020B0600000101010101" pitchFamily="50" charset="-127"/>
            </a:endParaRPr>
          </a:p>
          <a:p>
            <a:pPr lvl="1">
              <a:buFont typeface="Palatino" charset="0"/>
              <a:buAutoNum type="arabicPeriod" startAt="2"/>
              <a:defRPr/>
            </a:pPr>
            <a:r>
              <a:rPr lang="en-US" altLang="ko-KR" sz="1400" dirty="0" smtClean="0">
                <a:ea typeface="굴림" panose="020B0600000101010101" pitchFamily="50" charset="-127"/>
              </a:rPr>
              <a:t>Will system response via the Internet be acceptable given the bandwidth required for camera views?</a:t>
            </a:r>
            <a:endParaRPr lang="ko-KR" altLang="en-US" sz="1400" dirty="0" smtClean="0">
              <a:ea typeface="굴림" panose="020B0600000101010101" pitchFamily="50" charset="-127"/>
            </a:endParaRPr>
          </a:p>
          <a:p>
            <a:pPr lvl="1">
              <a:buFont typeface="Palatino" charset="0"/>
              <a:buAutoNum type="arabicPeriod" startAt="2"/>
              <a:defRPr/>
            </a:pPr>
            <a:r>
              <a:rPr lang="en-US" altLang="ko-KR" sz="1400" dirty="0" smtClean="0">
                <a:ea typeface="굴림" panose="020B0600000101010101" pitchFamily="50" charset="-127"/>
              </a:rPr>
              <a:t>Will we develop a capability to provide video at a higher frames-per-second rate when high bandwidth connections are available?</a:t>
            </a:r>
            <a:endParaRPr lang="ko-KR" altLang="en-US" sz="14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38917"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38918"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076C5E09-C1CA-440F-BCBE-DBC9869E81BB}"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36</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r>
              <a:rPr lang="en-US" altLang="ko-KR" sz="3200" i="1" dirty="0" smtClean="0">
                <a:ea typeface="굴림" panose="020B0600000101010101" pitchFamily="50" charset="-127"/>
              </a:rPr>
              <a:t>Class Models</a:t>
            </a:r>
            <a:r>
              <a:rPr lang="ko-KR" altLang="en-US" sz="3200" i="1" dirty="0" smtClean="0">
                <a:ea typeface="굴림" panose="020B0600000101010101" pitchFamily="50" charset="-127"/>
              </a:rPr>
              <a:t> </a:t>
            </a:r>
            <a:r>
              <a:rPr lang="en-US" altLang="ko-KR" sz="3200" i="1" dirty="0" smtClean="0">
                <a:ea typeface="굴림" panose="020B0600000101010101" pitchFamily="50" charset="-127"/>
              </a:rPr>
              <a:t>(</a:t>
            </a:r>
            <a:r>
              <a:rPr lang="en-US" altLang="ko-KR" sz="3200" i="1" dirty="0" err="1" smtClean="0">
                <a:ea typeface="굴림" panose="020B0600000101010101" pitchFamily="50" charset="-127"/>
              </a:rPr>
              <a:t>pg</a:t>
            </a:r>
            <a:r>
              <a:rPr lang="en-US" altLang="ko-KR" sz="3200" i="1" dirty="0" smtClean="0">
                <a:ea typeface="굴림" panose="020B0600000101010101" pitchFamily="50" charset="-127"/>
              </a:rPr>
              <a:t> 190-191)</a:t>
            </a:r>
            <a:endParaRPr lang="ko-KR" altLang="en-US" sz="3200" dirty="0" smtClean="0">
              <a:ea typeface="굴림" panose="020B0600000101010101" pitchFamily="50" charset="-127"/>
            </a:endParaRPr>
          </a:p>
        </p:txBody>
      </p:sp>
      <p:sp>
        <p:nvSpPr>
          <p:cNvPr id="3" name="내용 개체 틀 2"/>
          <p:cNvSpPr>
            <a:spLocks noGrp="1"/>
          </p:cNvSpPr>
          <p:nvPr>
            <p:ph sz="half" idx="4294967295"/>
          </p:nvPr>
        </p:nvSpPr>
        <p:spPr>
          <a:xfrm>
            <a:off x="436563" y="665163"/>
            <a:ext cx="4038600" cy="4627562"/>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solidFill>
                  <a:srgbClr val="FF6699"/>
                </a:solidFill>
                <a:ea typeface="굴림" panose="020B0600000101010101" pitchFamily="50" charset="-127"/>
              </a:rPr>
              <a:t>Ed</a:t>
            </a:r>
            <a:r>
              <a:rPr lang="en-US" altLang="ko-KR" sz="1400" dirty="0" smtClean="0">
                <a:ea typeface="굴림" panose="020B0600000101010101" pitchFamily="50" charset="-127"/>
              </a:rPr>
              <a:t>'s cubicle, as analysis modeling begins.</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Ed</a:t>
            </a:r>
          </a:p>
          <a:p>
            <a:pPr lvl="1">
              <a:buFont typeface="Wingdings" panose="05000000000000000000" pitchFamily="2" charset="2"/>
              <a:buNone/>
              <a:defRPr/>
            </a:pPr>
            <a:r>
              <a:rPr lang="en-US" altLang="ko-KR" sz="1400" dirty="0" smtClean="0">
                <a:ea typeface="굴림" panose="020B0600000101010101" pitchFamily="50" charset="-127"/>
              </a:rPr>
              <a:t>	all members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a:t>
            </a:r>
            <a:r>
              <a:rPr lang="en-US" altLang="ko-KR" sz="1800" dirty="0">
                <a:solidFill>
                  <a:srgbClr val="FF6699"/>
                </a:solidFill>
                <a:ea typeface="굴림" panose="020B0600000101010101" pitchFamily="50" charset="-127"/>
              </a:rPr>
              <a:t>Ed </a:t>
            </a:r>
            <a:r>
              <a:rPr lang="en-US" altLang="ko-KR" sz="1800" dirty="0" smtClean="0">
                <a:ea typeface="굴림" panose="020B0600000101010101" pitchFamily="50" charset="-127"/>
              </a:rPr>
              <a:t>has been working to extract classes from the use-case template for </a:t>
            </a:r>
            <a:r>
              <a:rPr lang="en-US" altLang="ko-KR" sz="1800" b="1" dirty="0" smtClean="0">
                <a:ea typeface="굴림" panose="020B0600000101010101" pitchFamily="50" charset="-127"/>
              </a:rPr>
              <a:t>Access camera surveillance--display camera views" </a:t>
            </a:r>
            <a:r>
              <a:rPr lang="en-US" altLang="ko-KR" sz="1800" dirty="0" smtClean="0">
                <a:ea typeface="굴림" panose="020B0600000101010101" pitchFamily="50" charset="-127"/>
              </a:rPr>
              <a:t>[presented in an earlier sidebar in this chapter] and is presenting the classes he has extracted to his colleagues.)</a:t>
            </a: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So when the homeowner wants to pick a camera, he or she has to pick it from a floor plan. I've defined a </a:t>
            </a:r>
            <a:r>
              <a:rPr lang="en-US" altLang="ko-KR" sz="1800" b="1" dirty="0" err="1" smtClean="0">
                <a:ea typeface="굴림" panose="020B0600000101010101" pitchFamily="50" charset="-127"/>
              </a:rPr>
              <a:t>FloorPlan</a:t>
            </a:r>
            <a:r>
              <a:rPr lang="en-US" altLang="ko-KR" sz="1800" b="1" dirty="0" smtClean="0">
                <a:ea typeface="굴림" panose="020B0600000101010101" pitchFamily="50" charset="-127"/>
              </a:rPr>
              <a:t> </a:t>
            </a:r>
            <a:r>
              <a:rPr lang="en-US" altLang="ko-KR" sz="1800" dirty="0" smtClean="0">
                <a:ea typeface="굴림" panose="020B0600000101010101" pitchFamily="50" charset="-127"/>
              </a:rPr>
              <a:t>class. Here's the diagram.</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(They look at Figure 8.14.)</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So </a:t>
            </a:r>
            <a:r>
              <a:rPr lang="en-US" altLang="ko-KR" sz="1800" b="1" dirty="0" err="1" smtClean="0">
                <a:ea typeface="굴림" panose="020B0600000101010101" pitchFamily="50" charset="-127"/>
              </a:rPr>
              <a:t>FloorPlan</a:t>
            </a:r>
            <a:r>
              <a:rPr lang="en-US" altLang="ko-KR" sz="1800" b="1" dirty="0" smtClean="0">
                <a:ea typeface="굴림" panose="020B0600000101010101" pitchFamily="50" charset="-127"/>
              </a:rPr>
              <a:t> </a:t>
            </a:r>
            <a:r>
              <a:rPr lang="en-US" altLang="ko-KR" sz="1800" dirty="0" smtClean="0">
                <a:ea typeface="굴림" panose="020B0600000101010101" pitchFamily="50" charset="-127"/>
              </a:rPr>
              <a:t>is a class that is put together with walls that are composed of wall segments, doors and windows, and also cameras; that's what those labeled lines mean, right?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Yeah, they're called "associations." One class</a:t>
            </a:r>
            <a:r>
              <a:rPr lang="ko-KR" altLang="en-US" sz="1800" dirty="0">
                <a:ea typeface="굴림" panose="020B0600000101010101" pitchFamily="50" charset="-127"/>
              </a:rPr>
              <a:t> </a:t>
            </a:r>
            <a:r>
              <a:rPr lang="en-US" altLang="ko-KR" sz="1800" dirty="0" smtClean="0">
                <a:ea typeface="굴림" panose="020B0600000101010101" pitchFamily="50" charset="-127"/>
              </a:rPr>
              <a:t>is associated with another according to the associations</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3013"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43014"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4F6D12A8-B1F0-4254-A7AA-0B4903B9B735}"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37</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I've shown. [Associations are discussed in Section 8.7.5.]</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So the actual floor plan is made up of walls and contains cameras and sensors that are placed within those walls. How does the floor plan know where to put those objects?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It doesn't, but the other classes do. See the attributes under, say, </a:t>
            </a:r>
            <a:r>
              <a:rPr lang="en-US" altLang="ko-KR" sz="1800" b="1" dirty="0" err="1" smtClean="0">
                <a:ea typeface="굴림" panose="020B0600000101010101" pitchFamily="50" charset="-127"/>
              </a:rPr>
              <a:t>WallSegment</a:t>
            </a:r>
            <a:r>
              <a:rPr lang="en-US" altLang="ko-KR" sz="1800" b="1" dirty="0" smtClean="0">
                <a:ea typeface="굴림" panose="020B0600000101010101" pitchFamily="50" charset="-127"/>
              </a:rPr>
              <a:t>, </a:t>
            </a:r>
            <a:r>
              <a:rPr lang="en-US" altLang="ko-KR" sz="1800" dirty="0" smtClean="0">
                <a:ea typeface="굴림" panose="020B0600000101010101" pitchFamily="50" charset="-127"/>
              </a:rPr>
              <a:t>which is used to build a wall. The wall segment has start and stop coordinates and the </a:t>
            </a:r>
            <a:r>
              <a:rPr lang="en-US" altLang="ko-KR" sz="1800" i="1" dirty="0" smtClean="0">
                <a:ea typeface="굴림" panose="020B0600000101010101" pitchFamily="50" charset="-127"/>
              </a:rPr>
              <a:t>draw () </a:t>
            </a:r>
            <a:r>
              <a:rPr lang="en-US" altLang="ko-KR" sz="1800" dirty="0" smtClean="0">
                <a:ea typeface="굴림" panose="020B0600000101010101" pitchFamily="50" charset="-127"/>
              </a:rPr>
              <a:t>operation does the rest.</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And the same goes for windows and doors. Looks like camera has a few extra attributes.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Yeah, I need them to provide pan and zoom info.</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have a question. Why does the camera have an ID but the others don't?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We'll need to identify each camera for display purposes.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Makes sense to me, but I do have a few more questions.</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4037"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44038"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D4A58B08-FB2C-4D8E-B37F-E8A1AD25B19B}"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38</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dirty="0" smtClean="0">
                <a:ea typeface="굴림" panose="020B0600000101010101" pitchFamily="50" charset="-127"/>
              </a:rPr>
              <a:t>(</a:t>
            </a:r>
            <a:r>
              <a:rPr lang="en-US" altLang="ko-KR" sz="1800" b="1" dirty="0">
                <a:solidFill>
                  <a:srgbClr val="FF6699"/>
                </a:solidFill>
                <a:ea typeface="굴림" panose="020B0600000101010101" pitchFamily="50" charset="-127"/>
              </a:rPr>
              <a:t>Jamie </a:t>
            </a:r>
            <a:r>
              <a:rPr lang="en-US" altLang="ko-KR" sz="1800" dirty="0" smtClean="0">
                <a:ea typeface="굴림" panose="020B0600000101010101" pitchFamily="50" charset="-127"/>
              </a:rPr>
              <a:t>asks questions which result in minor modifications.)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Do you have CRC cards for each of the classes? If so, we ought to role play through them, just make sure nothing has been omitted.</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I'm not quite sure how to do them.</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It's not hard, and they really pay off. I'll show you.</a:t>
            </a: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endParaRPr lang="ko-KR" altLang="en-US" sz="1800" smtClean="0">
              <a:ea typeface="굴림" panose="020B0600000101010101" pitchFamily="50" charset="-127"/>
            </a:endParaRPr>
          </a:p>
        </p:txBody>
      </p:sp>
      <p:sp>
        <p:nvSpPr>
          <p:cNvPr id="45061"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45062"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91BDB602-42A3-47F2-9317-FF21FF2A8246}"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39</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758825"/>
          </a:xfrm>
        </p:spPr>
        <p:txBody>
          <a:bodyPr>
            <a:normAutofit/>
          </a:bodyPr>
          <a:lstStyle/>
          <a:p>
            <a:pPr>
              <a:defRPr/>
            </a:pPr>
            <a:r>
              <a:rPr lang="en-US" altLang="ko-KR" sz="2800" i="1" dirty="0" smtClean="0">
                <a:ea typeface="굴림" panose="020B0600000101010101" pitchFamily="50" charset="-127"/>
              </a:rPr>
              <a:t>Selecting a Process Model, Part 1(</a:t>
            </a:r>
            <a:r>
              <a:rPr lang="en-US" altLang="ko-KR" sz="2800" i="1" dirty="0" err="1" smtClean="0">
                <a:ea typeface="굴림" panose="020B0600000101010101" pitchFamily="50" charset="-127"/>
              </a:rPr>
              <a:t>pg</a:t>
            </a:r>
            <a:r>
              <a:rPr lang="en-US" altLang="ko-KR" sz="2800" i="1" dirty="0" smtClean="0">
                <a:ea typeface="굴림" panose="020B0600000101010101" pitchFamily="50" charset="-127"/>
              </a:rPr>
              <a:t> </a:t>
            </a:r>
            <a:r>
              <a:rPr lang="en-US" altLang="ko-KR" sz="2800" dirty="0" smtClean="0">
                <a:ea typeface="굴림" panose="020B0600000101010101" pitchFamily="50" charset="-127"/>
              </a:rPr>
              <a:t>47</a:t>
            </a:r>
            <a:r>
              <a:rPr lang="en-US" altLang="ko-KR" sz="2800" i="1" dirty="0" smtClean="0">
                <a:ea typeface="굴림" panose="020B0600000101010101" pitchFamily="50" charset="-127"/>
              </a:rPr>
              <a:t>)</a:t>
            </a:r>
            <a:endParaRPr lang="ko-KR" altLang="en-US" sz="2800" dirty="0" smtClean="0">
              <a:ea typeface="굴림" panose="020B0600000101010101" pitchFamily="50" charset="-127"/>
            </a:endParaRPr>
          </a:p>
        </p:txBody>
      </p:sp>
      <p:sp>
        <p:nvSpPr>
          <p:cNvPr id="3" name="내용 개체 틀 2"/>
          <p:cNvSpPr>
            <a:spLocks noGrp="1"/>
          </p:cNvSpPr>
          <p:nvPr>
            <p:ph idx="4294967295"/>
          </p:nvPr>
        </p:nvSpPr>
        <p:spPr>
          <a:xfrm>
            <a:off x="457200" y="1035050"/>
            <a:ext cx="4035425" cy="4043363"/>
          </a:xfrm>
        </p:spPr>
        <p:txBody>
          <a:bodyPr/>
          <a:lstStyle/>
          <a:p>
            <a:pPr>
              <a:defRPr/>
            </a:pPr>
            <a:r>
              <a:rPr lang="en-US" altLang="ko-KR" sz="1600" b="1" dirty="0" smtClean="0">
                <a:ea typeface="굴림" panose="020B0600000101010101" pitchFamily="50" charset="-127"/>
              </a:rPr>
              <a:t>The scene: </a:t>
            </a:r>
          </a:p>
          <a:p>
            <a:pPr lvl="1">
              <a:defRPr/>
            </a:pPr>
            <a:r>
              <a:rPr lang="en-US" altLang="ko-KR" sz="1400" dirty="0" smtClean="0">
                <a:ea typeface="굴림" panose="020B0600000101010101" pitchFamily="50" charset="-127"/>
              </a:rPr>
              <a:t>Meeting room for the software engineering group at CPI Corporation, a (fictional) company that makes consumer products for home and commercial use.</a:t>
            </a:r>
            <a:endParaRPr lang="ko-KR" altLang="en-US" sz="1400" dirty="0" smtClean="0">
              <a:ea typeface="굴림" panose="020B0600000101010101" pitchFamily="50" charset="-127"/>
            </a:endParaRPr>
          </a:p>
          <a:p>
            <a:pPr>
              <a:defRPr/>
            </a:pPr>
            <a:r>
              <a:rPr lang="en-US" altLang="ko-KR" sz="1600" b="1" dirty="0" smtClean="0">
                <a:ea typeface="굴림" panose="020B0600000101010101" pitchFamily="50" charset="-127"/>
              </a:rPr>
              <a:t>The players: </a:t>
            </a:r>
          </a:p>
          <a:p>
            <a:pPr lvl="1">
              <a:defRPr/>
            </a:pPr>
            <a:r>
              <a:rPr lang="en-US" altLang="ko-KR" sz="1400" dirty="0" smtClean="0">
                <a:solidFill>
                  <a:schemeClr val="accent1"/>
                </a:solidFill>
                <a:ea typeface="굴림" panose="020B0600000101010101" pitchFamily="50" charset="-127"/>
              </a:rPr>
              <a:t>Lee</a:t>
            </a:r>
            <a:r>
              <a:rPr lang="en-US" altLang="ko-KR" sz="1400" dirty="0" smtClean="0">
                <a:ea typeface="굴림" panose="020B0600000101010101" pitchFamily="50" charset="-127"/>
              </a:rPr>
              <a:t> Warren, engineering manager;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software engineering manager; </a:t>
            </a:r>
          </a:p>
          <a:p>
            <a:pPr lvl="1">
              <a:defRPr/>
            </a:pP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Lazar, software team member;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Raman, software team member; </a:t>
            </a:r>
          </a:p>
          <a:p>
            <a:pPr lvl="1">
              <a:defRPr/>
            </a:pPr>
            <a:r>
              <a:rPr lang="en-US" altLang="ko-KR" sz="1400" dirty="0" smtClean="0">
                <a:solidFill>
                  <a:srgbClr val="FF6699"/>
                </a:solidFill>
                <a:ea typeface="굴림" panose="020B0600000101010101" pitchFamily="50" charset="-127"/>
              </a:rPr>
              <a:t>Ed</a:t>
            </a:r>
            <a:r>
              <a:rPr lang="en-US" altLang="ko-KR" sz="1400" dirty="0" smtClean="0">
                <a:ea typeface="굴림" panose="020B0600000101010101" pitchFamily="50" charset="-127"/>
              </a:rPr>
              <a:t> Robbins, software team member.</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chemeClr val="accent1"/>
                </a:solidFill>
                <a:ea typeface="굴림" panose="020B0600000101010101" pitchFamily="50" charset="-127"/>
              </a:rPr>
              <a:t>Lee</a:t>
            </a:r>
            <a:r>
              <a:rPr lang="en-US" altLang="ko-KR" sz="1800" b="1" dirty="0" smtClean="0">
                <a:ea typeface="굴림" panose="020B0600000101010101" pitchFamily="50" charset="-127"/>
              </a:rPr>
              <a:t>: </a:t>
            </a:r>
            <a:r>
              <a:rPr lang="en-US" altLang="ko-KR" sz="1800" dirty="0" smtClean="0">
                <a:ea typeface="굴림" panose="020B0600000101010101" pitchFamily="50" charset="-127"/>
              </a:rPr>
              <a:t>So let's recapitulate. I've spent some time discussing the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product line as we</a:t>
            </a:r>
            <a:endParaRPr lang="ko-KR" altLang="en-US" dirty="0" smtClean="0">
              <a:ea typeface="굴림" panose="020B0600000101010101" pitchFamily="50" charset="-127"/>
            </a:endParaRPr>
          </a:p>
        </p:txBody>
      </p:sp>
      <p:sp>
        <p:nvSpPr>
          <p:cNvPr id="6148" name="바닥글 개체 틀 3"/>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6149" name="슬라이드 번호 개체 틀 4"/>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A986FCEA-3648-4A09-AD2A-B8D4E4C562A0}"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4</a:t>
            </a:fld>
            <a:endParaRPr lang="en-US" altLang="ko-KR" sz="1200" b="0">
              <a:latin typeface="Arial" panose="020B0604020202020204" pitchFamily="34" charset="0"/>
              <a:ea typeface="굴림" panose="020B0600000101010101" pitchFamily="50" charset="-127"/>
            </a:endParaRPr>
          </a:p>
        </p:txBody>
      </p:sp>
      <p:sp>
        <p:nvSpPr>
          <p:cNvPr id="6" name="내용 개체 틀 2"/>
          <p:cNvSpPr txBox="1">
            <a:spLocks/>
          </p:cNvSpPr>
          <p:nvPr/>
        </p:nvSpPr>
        <p:spPr bwMode="auto">
          <a:xfrm>
            <a:off x="4724400" y="1008063"/>
            <a:ext cx="4035425" cy="4044950"/>
          </a:xfrm>
          <a:prstGeom prst="rect">
            <a:avLst/>
          </a:prstGeom>
          <a:noFill/>
          <a:ln w="9525">
            <a:noFill/>
            <a:miter lim="800000"/>
            <a:headEnd/>
            <a:tailEnd/>
          </a:ln>
          <a:effectLst/>
        </p:spPr>
        <p:txBody>
          <a:bodyPr/>
          <a:lstStyle>
            <a:lvl1pPr marL="342900" indent="14288">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spcBef>
                <a:spcPct val="20000"/>
              </a:spcBef>
              <a:buSzPct val="70000"/>
              <a:defRPr/>
            </a:pPr>
            <a:r>
              <a:rPr lang="en-US" altLang="ko-KR" b="0" dirty="0" smtClean="0">
                <a:solidFill>
                  <a:schemeClr val="bg2"/>
                </a:solidFill>
                <a:latin typeface="Palatino" charset="0"/>
                <a:ea typeface="굴림" panose="020B0600000101010101" pitchFamily="50" charset="-127"/>
              </a:rPr>
              <a:t>see it at the moment. No doubt, we've got a lot of work to do to simply define the thing, but I'd like you guys to begin thinking about how you're going to approach the software part of this project.</a:t>
            </a:r>
            <a:endParaRPr lang="ko-KR" altLang="en-US" b="0" dirty="0" smtClean="0">
              <a:solidFill>
                <a:schemeClr val="bg2"/>
              </a:solidFill>
              <a:latin typeface="Palatino" charset="0"/>
              <a:ea typeface="굴림" panose="020B0600000101010101" pitchFamily="50" charset="-127"/>
            </a:endParaRPr>
          </a:p>
          <a:p>
            <a:pPr>
              <a:spcBef>
                <a:spcPct val="20000"/>
              </a:spcBef>
              <a:buSzPct val="70000"/>
              <a:buFont typeface="Wingdings" panose="05000000000000000000" pitchFamily="2" charset="2"/>
              <a:buChar char="n"/>
              <a:defRPr/>
            </a:pPr>
            <a:r>
              <a:rPr lang="en-US" altLang="ko-KR" dirty="0" smtClean="0">
                <a:solidFill>
                  <a:srgbClr val="00B050"/>
                </a:solidFill>
                <a:latin typeface="Palatino" charset="0"/>
                <a:ea typeface="굴림" panose="020B0600000101010101" pitchFamily="50" charset="-127"/>
              </a:rPr>
              <a:t>Doug</a:t>
            </a:r>
            <a:r>
              <a:rPr lang="en-US" altLang="ko-KR" dirty="0" smtClean="0">
                <a:solidFill>
                  <a:schemeClr val="bg2"/>
                </a:solidFill>
                <a:latin typeface="Palatino" charset="0"/>
                <a:ea typeface="굴림" panose="020B0600000101010101" pitchFamily="50" charset="-127"/>
              </a:rPr>
              <a:t>: </a:t>
            </a:r>
            <a:r>
              <a:rPr lang="en-US" altLang="ko-KR" b="0" dirty="0" smtClean="0">
                <a:solidFill>
                  <a:schemeClr val="bg2"/>
                </a:solidFill>
                <a:latin typeface="Palatino" charset="0"/>
                <a:ea typeface="굴림" panose="020B0600000101010101" pitchFamily="50" charset="-127"/>
              </a:rPr>
              <a:t>Seems like we've been pretty disorganized in our approach to software in the past.</a:t>
            </a:r>
          </a:p>
          <a:p>
            <a:pPr>
              <a:spcBef>
                <a:spcPct val="20000"/>
              </a:spcBef>
              <a:buSzPct val="70000"/>
              <a:buFont typeface="Wingdings" panose="05000000000000000000" pitchFamily="2" charset="2"/>
              <a:buChar char="n"/>
              <a:defRPr/>
            </a:pPr>
            <a:r>
              <a:rPr lang="en-US" altLang="ko-KR" dirty="0" smtClean="0">
                <a:solidFill>
                  <a:srgbClr val="FF6699"/>
                </a:solidFill>
                <a:latin typeface="Palatino" charset="0"/>
                <a:ea typeface="굴림" panose="020B0600000101010101" pitchFamily="50" charset="-127"/>
              </a:rPr>
              <a:t>Ed</a:t>
            </a:r>
            <a:r>
              <a:rPr lang="en-US" altLang="ko-KR" dirty="0" smtClean="0">
                <a:solidFill>
                  <a:schemeClr val="bg2"/>
                </a:solidFill>
                <a:latin typeface="Palatino" charset="0"/>
                <a:ea typeface="굴림" panose="020B0600000101010101" pitchFamily="50" charset="-127"/>
              </a:rPr>
              <a:t>: </a:t>
            </a:r>
            <a:r>
              <a:rPr lang="en-US" altLang="ko-KR" b="0" dirty="0" smtClean="0">
                <a:solidFill>
                  <a:schemeClr val="bg2"/>
                </a:solidFill>
                <a:latin typeface="Palatino" charset="0"/>
                <a:ea typeface="굴림" panose="020B0600000101010101" pitchFamily="50" charset="-127"/>
              </a:rPr>
              <a:t>I don't know, Doug. We always got product out the door.</a:t>
            </a:r>
            <a:endParaRPr lang="ko-KR" altLang="en-US" b="0" dirty="0" smtClean="0">
              <a:solidFill>
                <a:schemeClr val="bg2"/>
              </a:solidFill>
              <a:latin typeface="Palatino" charset="0"/>
              <a:ea typeface="굴림" panose="020B0600000101010101" pitchFamily="50" charset="-127"/>
            </a:endParaRPr>
          </a:p>
          <a:p>
            <a:pPr>
              <a:spcBef>
                <a:spcPct val="20000"/>
              </a:spcBef>
              <a:buSzPct val="70000"/>
              <a:buFont typeface="Wingdings" panose="05000000000000000000" pitchFamily="2" charset="2"/>
              <a:buChar char="n"/>
              <a:defRPr/>
            </a:pPr>
            <a:r>
              <a:rPr lang="en-US" altLang="ko-KR" dirty="0" smtClean="0">
                <a:solidFill>
                  <a:srgbClr val="00B050"/>
                </a:solidFill>
                <a:latin typeface="Palatino" charset="0"/>
                <a:ea typeface="굴림" panose="020B0600000101010101" pitchFamily="50" charset="-127"/>
              </a:rPr>
              <a:t>Doug</a:t>
            </a:r>
            <a:r>
              <a:rPr lang="en-US" altLang="ko-KR" dirty="0" smtClean="0">
                <a:solidFill>
                  <a:schemeClr val="bg2"/>
                </a:solidFill>
                <a:latin typeface="Palatino" charset="0"/>
                <a:ea typeface="굴림" panose="020B0600000101010101" pitchFamily="50" charset="-127"/>
              </a:rPr>
              <a:t>: </a:t>
            </a:r>
            <a:r>
              <a:rPr lang="en-US" altLang="ko-KR" b="0" dirty="0" smtClean="0">
                <a:solidFill>
                  <a:schemeClr val="bg2"/>
                </a:solidFill>
                <a:latin typeface="Palatino" charset="0"/>
                <a:ea typeface="굴림" panose="020B0600000101010101" pitchFamily="50" charset="-127"/>
              </a:rPr>
              <a:t>True, but not without a lot of grief, and this project looks like it's bigger and more</a:t>
            </a:r>
            <a:endParaRPr lang="ko-KR" altLang="en-US" sz="2400" b="0" dirty="0" smtClean="0">
              <a:solidFill>
                <a:schemeClr val="bg2"/>
              </a:solidFill>
              <a:latin typeface="Palatino"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r>
              <a:rPr lang="en-US" altLang="ko-KR" sz="3200" i="1" dirty="0" smtClean="0">
                <a:ea typeface="굴림" panose="020B0600000101010101" pitchFamily="50" charset="-127"/>
              </a:rPr>
              <a:t>CRC models</a:t>
            </a:r>
            <a:r>
              <a:rPr lang="ko-KR" altLang="en-US" sz="3200" i="1" dirty="0" smtClean="0">
                <a:ea typeface="굴림" panose="020B0600000101010101" pitchFamily="50" charset="-127"/>
              </a:rPr>
              <a:t> </a:t>
            </a:r>
            <a:r>
              <a:rPr lang="en-US" altLang="ko-KR" sz="3200" i="1" dirty="0" smtClean="0">
                <a:ea typeface="굴림" panose="020B0600000101010101" pitchFamily="50" charset="-127"/>
              </a:rPr>
              <a:t>(</a:t>
            </a:r>
            <a:r>
              <a:rPr lang="en-US" altLang="ko-KR" sz="3200" i="1" dirty="0" err="1" smtClean="0">
                <a:ea typeface="굴림" panose="020B0600000101010101" pitchFamily="50" charset="-127"/>
              </a:rPr>
              <a:t>pg</a:t>
            </a:r>
            <a:r>
              <a:rPr lang="en-US" altLang="ko-KR" sz="3200" i="1" dirty="0" smtClean="0">
                <a:ea typeface="굴림" panose="020B0600000101010101" pitchFamily="50" charset="-127"/>
              </a:rPr>
              <a:t> 197-198)</a:t>
            </a:r>
            <a:endParaRPr lang="ko-KR" altLang="en-US" sz="3200" dirty="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solidFill>
                  <a:srgbClr val="FF6699"/>
                </a:solidFill>
                <a:ea typeface="굴림" panose="020B0600000101010101" pitchFamily="50" charset="-127"/>
              </a:rPr>
              <a:t>Ed</a:t>
            </a:r>
            <a:r>
              <a:rPr lang="en-US" altLang="ko-KR" sz="1400" dirty="0" smtClean="0">
                <a:ea typeface="굴림" panose="020B0600000101010101" pitchFamily="50" charset="-127"/>
              </a:rPr>
              <a:t>'s cubicle, as analysis modeling continues.</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Ed</a:t>
            </a:r>
          </a:p>
          <a:p>
            <a:pPr lvl="1">
              <a:buFont typeface="Wingdings" panose="05000000000000000000" pitchFamily="2" charset="2"/>
              <a:buNone/>
              <a:defRPr/>
            </a:pPr>
            <a:r>
              <a:rPr lang="en-US" altLang="ko-KR" sz="1400" dirty="0" smtClean="0">
                <a:ea typeface="굴림" panose="020B0600000101010101" pitchFamily="50" charset="-127"/>
              </a:rPr>
              <a:t>	members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a:t>
            </a:r>
            <a:r>
              <a:rPr lang="en-US" altLang="ko-KR" sz="1800" dirty="0">
                <a:solidFill>
                  <a:srgbClr val="FF6699"/>
                </a:solidFill>
                <a:ea typeface="굴림" panose="020B0600000101010101" pitchFamily="50" charset="-127"/>
              </a:rPr>
              <a:t>Vinod </a:t>
            </a:r>
            <a:r>
              <a:rPr lang="en-US" altLang="ko-KR" sz="1800" dirty="0" smtClean="0">
                <a:ea typeface="굴림" panose="020B0600000101010101" pitchFamily="50" charset="-127"/>
              </a:rPr>
              <a:t>has decided to show </a:t>
            </a:r>
            <a:r>
              <a:rPr lang="en-US" altLang="ko-KR" sz="1800" dirty="0">
                <a:solidFill>
                  <a:srgbClr val="FF6699"/>
                </a:solidFill>
                <a:ea typeface="굴림" panose="020B0600000101010101" pitchFamily="50" charset="-127"/>
              </a:rPr>
              <a:t>Ed </a:t>
            </a:r>
            <a:r>
              <a:rPr lang="en-US" altLang="ko-KR" sz="1800" dirty="0" smtClean="0">
                <a:ea typeface="굴림" panose="020B0600000101010101" pitchFamily="50" charset="-127"/>
              </a:rPr>
              <a:t>how to develop CRC cards by showing him an example.)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While you've been working on surveillance and Jamie has been tied up with security, I've been working on the home management function.</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What's the status of that? Marketing kept changing its mind.</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Here's the first cut use-case for the whole function ... we've refined it a bit, but it should give you an overall view.</a:t>
            </a:r>
            <a:endParaRPr lang="ko-KR" altLang="en-US" sz="1800" dirty="0" smtClean="0">
              <a:ea typeface="굴림" panose="020B0600000101010101" pitchFamily="50" charset="-127"/>
            </a:endParaRPr>
          </a:p>
          <a:p>
            <a:pPr>
              <a:defRPr/>
            </a:pPr>
            <a:r>
              <a:rPr lang="en-US" altLang="ko-KR" sz="1800" b="1" dirty="0" smtClean="0">
                <a:ea typeface="굴림" panose="020B0600000101010101" pitchFamily="50" charset="-127"/>
              </a:rPr>
              <a:t>Use-case: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home management function.</a:t>
            </a:r>
            <a:endParaRPr lang="ko-KR" altLang="en-US" sz="1800" dirty="0" smtClean="0">
              <a:ea typeface="굴림" panose="020B0600000101010101" pitchFamily="50" charset="-127"/>
            </a:endParaRPr>
          </a:p>
          <a:p>
            <a:pPr>
              <a:defRPr/>
            </a:pPr>
            <a:r>
              <a:rPr lang="en-US" altLang="ko-KR" sz="1800" b="1" dirty="0" smtClean="0">
                <a:ea typeface="굴림" panose="020B0600000101010101" pitchFamily="50" charset="-127"/>
              </a:rPr>
              <a:t>Narrative: </a:t>
            </a:r>
            <a:r>
              <a:rPr lang="en-US" altLang="ko-KR" sz="1800" dirty="0" smtClean="0">
                <a:ea typeface="굴림" panose="020B0600000101010101" pitchFamily="50" charset="-127"/>
              </a:rPr>
              <a:t>We want to use the home management interface on a </a:t>
            </a:r>
            <a:r>
              <a:rPr lang="en-US" altLang="ko-KR" sz="1800" b="1" dirty="0" smtClean="0">
                <a:ea typeface="굴림" panose="020B0600000101010101" pitchFamily="50" charset="-127"/>
              </a:rPr>
              <a:t>PC </a:t>
            </a:r>
            <a:r>
              <a:rPr lang="en-US" altLang="ko-KR" sz="1800" dirty="0" smtClean="0">
                <a:ea typeface="굴림" panose="020B0600000101010101" pitchFamily="50" charset="-127"/>
              </a:rPr>
              <a:t>or an Internet connection to control electronic devices that have wireless interface controllers. The system should allow me to turn specific lights</a:t>
            </a:r>
            <a:endParaRPr lang="ko-KR" altLang="en-US" sz="1800" dirty="0" smtClean="0">
              <a:ea typeface="굴림" panose="020B0600000101010101" pitchFamily="50" charset="-127"/>
            </a:endParaRPr>
          </a:p>
        </p:txBody>
      </p:sp>
      <p:sp>
        <p:nvSpPr>
          <p:cNvPr id="46085"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46086"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A6E75B6E-C559-419B-809D-6960D3229F98}"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40</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on and off, to control appliances that are connected to a wireless interface, to set my heating and air conditioning system to temperatures that I define. To do this, I want to select the devices from a floor plan of the house. Each device must be identified on the floor plan. As an optional feature, I want to control all audio‑visual devices--audio, television, DVD, digital recorders, and so forth.</a:t>
            </a:r>
            <a:r>
              <a:rPr lang="ko-KR" altLang="en-US" sz="1800" dirty="0" smtClean="0">
                <a:ea typeface="굴림" panose="020B0600000101010101" pitchFamily="50" charset="-127"/>
              </a:rPr>
              <a:t> </a:t>
            </a:r>
            <a:r>
              <a:rPr lang="en-US" altLang="ko-KR" sz="1800" dirty="0" smtClean="0">
                <a:ea typeface="굴림" panose="020B0600000101010101" pitchFamily="50" charset="-127"/>
              </a:rPr>
              <a:t>With a single selection, I want to be able to set the entire house for various situations.</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buFont typeface="Wingdings" panose="05000000000000000000" pitchFamily="2" charset="2"/>
              <a:buNone/>
              <a:defRPr/>
            </a:pP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One is </a:t>
            </a:r>
            <a:r>
              <a:rPr lang="en-US" altLang="ko-KR" sz="1800" i="1" dirty="0" smtClean="0">
                <a:ea typeface="굴림" panose="020B0600000101010101" pitchFamily="50" charset="-127"/>
              </a:rPr>
              <a:t>home, </a:t>
            </a:r>
            <a:r>
              <a:rPr lang="en-US" altLang="ko-KR" sz="1800" dirty="0" smtClean="0">
                <a:ea typeface="굴림" panose="020B0600000101010101" pitchFamily="50" charset="-127"/>
              </a:rPr>
              <a:t>another is </a:t>
            </a:r>
            <a:r>
              <a:rPr lang="en-US" altLang="ko-KR" sz="1800" i="1" dirty="0" smtClean="0">
                <a:ea typeface="굴림" panose="020B0600000101010101" pitchFamily="50" charset="-127"/>
              </a:rPr>
              <a:t>away, </a:t>
            </a:r>
            <a:r>
              <a:rPr lang="en-US" altLang="ko-KR" sz="1800" dirty="0" smtClean="0">
                <a:ea typeface="굴림" panose="020B0600000101010101" pitchFamily="50" charset="-127"/>
              </a:rPr>
              <a:t>a third is </a:t>
            </a:r>
            <a:r>
              <a:rPr lang="en-US" altLang="ko-KR" sz="1800" i="1" dirty="0" smtClean="0">
                <a:ea typeface="굴림" panose="020B0600000101010101" pitchFamily="50" charset="-127"/>
              </a:rPr>
              <a:t>overnight travel, </a:t>
            </a:r>
            <a:r>
              <a:rPr lang="en-US" altLang="ko-KR" sz="1800" dirty="0" smtClean="0">
                <a:ea typeface="굴림" panose="020B0600000101010101" pitchFamily="50" charset="-127"/>
              </a:rPr>
              <a:t>and a fourth is </a:t>
            </a:r>
            <a:r>
              <a:rPr lang="en-US" altLang="ko-KR" sz="1800" i="1" dirty="0" smtClean="0">
                <a:ea typeface="굴림" panose="020B0600000101010101" pitchFamily="50" charset="-127"/>
              </a:rPr>
              <a:t>extended travel. </a:t>
            </a:r>
            <a:r>
              <a:rPr lang="en-US" altLang="ko-KR" sz="1800" dirty="0" smtClean="0">
                <a:ea typeface="굴림" panose="020B0600000101010101" pitchFamily="50" charset="-127"/>
              </a:rPr>
              <a:t>All of these situations will have settings that will be applied to all devices. In the </a:t>
            </a:r>
            <a:r>
              <a:rPr lang="en-US" altLang="ko-KR" sz="1800" i="1" dirty="0" smtClean="0">
                <a:ea typeface="굴림" panose="020B0600000101010101" pitchFamily="50" charset="-127"/>
              </a:rPr>
              <a:t>overnight travel </a:t>
            </a:r>
            <a:r>
              <a:rPr lang="en-US" altLang="ko-KR" sz="1800" dirty="0" smtClean="0">
                <a:ea typeface="굴림" panose="020B0600000101010101" pitchFamily="50" charset="-127"/>
              </a:rPr>
              <a:t>and </a:t>
            </a:r>
            <a:r>
              <a:rPr lang="en-US" altLang="ko-KR" sz="1800" i="1" dirty="0" smtClean="0">
                <a:ea typeface="굴림" panose="020B0600000101010101" pitchFamily="50" charset="-127"/>
              </a:rPr>
              <a:t>extended travel </a:t>
            </a:r>
            <a:r>
              <a:rPr lang="en-US" altLang="ko-KR" sz="1800" dirty="0" smtClean="0">
                <a:ea typeface="굴림" panose="020B0600000101010101" pitchFamily="50" charset="-127"/>
              </a:rPr>
              <a:t>states, the system should turn lights on and off at random intervals (to make it look like someone is home) and control the heating and air conditioning system. I should be able to override these settings via the Internet with appropriate password protection.</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7109"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47110"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E694D6C5-E36F-4B0D-BAA0-9DB02D37C024}"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41</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The hardware guys have got all the wireless interfacing figured out?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(smiling): </a:t>
            </a:r>
            <a:r>
              <a:rPr lang="en-US" altLang="ko-KR" sz="1800" dirty="0" smtClean="0">
                <a:ea typeface="굴림" panose="020B0600000101010101" pitchFamily="50" charset="-127"/>
              </a:rPr>
              <a:t>They're working on it, say it's no </a:t>
            </a:r>
            <a:r>
              <a:rPr lang="en-US" altLang="ko-KR" sz="1800" dirty="0" err="1" smtClean="0">
                <a:ea typeface="굴림" panose="020B0600000101010101" pitchFamily="50" charset="-127"/>
              </a:rPr>
              <a:t>biggy</a:t>
            </a:r>
            <a:r>
              <a:rPr lang="en-US" altLang="ko-KR" sz="1800" dirty="0" smtClean="0">
                <a:ea typeface="굴림" panose="020B0600000101010101" pitchFamily="50" charset="-127"/>
              </a:rPr>
              <a:t>. Anyway, I extracted a bunch of classes for home management, and we can use one as an example. Let's use the </a:t>
            </a:r>
            <a:r>
              <a:rPr lang="en-US" altLang="ko-KR" sz="1800" b="1" dirty="0" err="1" smtClean="0">
                <a:ea typeface="굴림" panose="020B0600000101010101" pitchFamily="50" charset="-127"/>
              </a:rPr>
              <a:t>HomeManagementlnterface</a:t>
            </a:r>
            <a:r>
              <a:rPr lang="en-US" altLang="ko-KR" sz="1800" b="1" dirty="0" smtClean="0">
                <a:ea typeface="굴림" panose="020B0600000101010101" pitchFamily="50" charset="-127"/>
              </a:rPr>
              <a:t> </a:t>
            </a:r>
            <a:r>
              <a:rPr lang="en-US" altLang="ko-KR" sz="1800" dirty="0" smtClean="0">
                <a:ea typeface="굴림" panose="020B0600000101010101" pitchFamily="50" charset="-127"/>
              </a:rPr>
              <a:t>class.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Okay . . . so the responsibilities are ... the attributes and operations for the class, and the collaborations are the classes that the responsibilities point to.</a:t>
            </a: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thought you didn't understand CRC. </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Maybe a little, but go ahead.</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So here's my class definition for </a:t>
            </a:r>
            <a:r>
              <a:rPr lang="en-US" altLang="ko-KR" sz="1800" b="1" dirty="0" err="1" smtClean="0">
                <a:ea typeface="굴림" panose="020B0600000101010101" pitchFamily="50" charset="-127"/>
              </a:rPr>
              <a:t>HomeManagementlnterface</a:t>
            </a:r>
            <a:r>
              <a:rPr lang="en-US" altLang="ko-KR" sz="1800" b="1" dirty="0" smtClean="0">
                <a:ea typeface="굴림" panose="020B0600000101010101" pitchFamily="50" charset="-127"/>
              </a:rPr>
              <a:t>.</a:t>
            </a:r>
            <a:endParaRPr lang="ko-KR" altLang="en-US" sz="1800" dirty="0" smtClean="0">
              <a:ea typeface="굴림" panose="020B0600000101010101" pitchFamily="50" charset="-127"/>
            </a:endParaRPr>
          </a:p>
          <a:p>
            <a:pPr>
              <a:defRPr/>
            </a:pPr>
            <a:r>
              <a:rPr lang="en-US" altLang="ko-KR" sz="1800" b="1" dirty="0" smtClean="0">
                <a:ea typeface="굴림" panose="020B0600000101010101" pitchFamily="50" charset="-127"/>
              </a:rPr>
              <a:t>Attributes:</a:t>
            </a:r>
            <a:endParaRPr lang="ko-KR" altLang="en-US" sz="1800" dirty="0" smtClean="0">
              <a:ea typeface="굴림" panose="020B0600000101010101" pitchFamily="50" charset="-127"/>
            </a:endParaRPr>
          </a:p>
          <a:p>
            <a:pPr>
              <a:defRPr/>
            </a:pPr>
            <a:r>
              <a:rPr lang="en-US" altLang="ko-KR" sz="1800" dirty="0" err="1" smtClean="0">
                <a:ea typeface="굴림" panose="020B0600000101010101" pitchFamily="50" charset="-127"/>
              </a:rPr>
              <a:t>optionsPanel</a:t>
            </a:r>
            <a:r>
              <a:rPr lang="en-US" altLang="ko-KR" sz="1800" dirty="0" smtClean="0">
                <a:ea typeface="굴림" panose="020B0600000101010101" pitchFamily="50" charset="-127"/>
              </a:rPr>
              <a:t>--provides info on buttons that enable user to select functionality</a:t>
            </a:r>
            <a:endParaRPr lang="ko-KR" altLang="en-US" sz="1800" dirty="0" smtClean="0">
              <a:ea typeface="굴림" panose="020B0600000101010101" pitchFamily="50" charset="-127"/>
            </a:endParaRPr>
          </a:p>
          <a:p>
            <a:pPr>
              <a:defRPr/>
            </a:pPr>
            <a:r>
              <a:rPr lang="en-US" altLang="ko-KR" sz="1800" dirty="0" err="1" smtClean="0">
                <a:ea typeface="굴림" panose="020B0600000101010101" pitchFamily="50" charset="-127"/>
              </a:rPr>
              <a:t>situationPanel</a:t>
            </a:r>
            <a:r>
              <a:rPr lang="en-US" altLang="ko-KR" sz="1800" dirty="0" smtClean="0">
                <a:ea typeface="굴림" panose="020B0600000101010101" pitchFamily="50" charset="-127"/>
              </a:rPr>
              <a:t>--provides info on buttons that enable user to select situation</a:t>
            </a:r>
            <a:endParaRPr lang="ko-KR" altLang="en-US" sz="1800" dirty="0" smtClean="0">
              <a:ea typeface="굴림" panose="020B0600000101010101" pitchFamily="50" charset="-127"/>
            </a:endParaRPr>
          </a:p>
          <a:p>
            <a:pPr>
              <a:defRPr/>
            </a:pPr>
            <a:r>
              <a:rPr lang="en-US" altLang="ko-KR" sz="1800" dirty="0" err="1" smtClean="0">
                <a:ea typeface="굴림" panose="020B0600000101010101" pitchFamily="50" charset="-127"/>
              </a:rPr>
              <a:t>FloorPlan</a:t>
            </a:r>
            <a:r>
              <a:rPr lang="en-US" altLang="ko-KR" sz="1800" dirty="0" smtClean="0">
                <a:ea typeface="굴림" panose="020B0600000101010101" pitchFamily="50" charset="-127"/>
              </a:rPr>
              <a:t>--same as surveillance object but this one displays devices</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8133"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48134"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082AB271-1869-4CB8-B702-02BBFE3CB4C0}"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42</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dirty="0" err="1" smtClean="0">
                <a:ea typeface="굴림" panose="020B0600000101010101" pitchFamily="50" charset="-127"/>
              </a:rPr>
              <a:t>devicelcons</a:t>
            </a:r>
            <a:r>
              <a:rPr lang="en-US" altLang="ko-KR" sz="1800" dirty="0" smtClean="0">
                <a:ea typeface="굴림" panose="020B0600000101010101" pitchFamily="50" charset="-127"/>
              </a:rPr>
              <a:t>--info on icons representing lights, appliances, HVAC, etc.</a:t>
            </a:r>
            <a:endParaRPr lang="ko-KR" altLang="en-US" sz="1800" dirty="0" smtClean="0">
              <a:ea typeface="굴림" panose="020B0600000101010101" pitchFamily="50" charset="-127"/>
            </a:endParaRPr>
          </a:p>
          <a:p>
            <a:pPr>
              <a:defRPr/>
            </a:pPr>
            <a:r>
              <a:rPr lang="en-US" altLang="ko-KR" sz="1800" dirty="0" err="1" smtClean="0">
                <a:ea typeface="굴림" panose="020B0600000101010101" pitchFamily="50" charset="-127"/>
              </a:rPr>
              <a:t>devicePanels</a:t>
            </a:r>
            <a:r>
              <a:rPr lang="en-US" altLang="ko-KR" sz="1800" dirty="0" smtClean="0">
                <a:ea typeface="굴림" panose="020B0600000101010101" pitchFamily="50" charset="-127"/>
              </a:rPr>
              <a:t>--simulation of appliance or device control panel; allows control</a:t>
            </a:r>
            <a:endParaRPr lang="ko-KR" altLang="en-US" sz="1800" dirty="0" smtClean="0">
              <a:ea typeface="굴림" panose="020B0600000101010101" pitchFamily="50" charset="-127"/>
            </a:endParaRPr>
          </a:p>
          <a:p>
            <a:pPr>
              <a:defRPr/>
            </a:pPr>
            <a:r>
              <a:rPr lang="en-US" altLang="ko-KR" sz="1800" b="1" dirty="0" smtClean="0">
                <a:ea typeface="굴림" panose="020B0600000101010101" pitchFamily="50" charset="-127"/>
              </a:rPr>
              <a:t>Operations:</a:t>
            </a:r>
            <a:endParaRPr lang="ko-KR" altLang="en-US" sz="1800" dirty="0" smtClean="0">
              <a:ea typeface="굴림" panose="020B0600000101010101" pitchFamily="50" charset="-127"/>
            </a:endParaRPr>
          </a:p>
          <a:p>
            <a:pPr lvl="1">
              <a:defRPr/>
            </a:pPr>
            <a:r>
              <a:rPr lang="en-US" altLang="ko-KR" sz="1600" i="1" dirty="0" err="1" smtClean="0">
                <a:ea typeface="굴림" panose="020B0600000101010101" pitchFamily="50" charset="-127"/>
              </a:rPr>
              <a:t>displayControl</a:t>
            </a:r>
            <a:r>
              <a:rPr lang="en-US" altLang="ko-KR" sz="1600" i="1" dirty="0" smtClean="0">
                <a:ea typeface="굴림" panose="020B0600000101010101" pitchFamily="50" charset="-127"/>
              </a:rPr>
              <a:t>(), </a:t>
            </a:r>
            <a:r>
              <a:rPr lang="en-US" altLang="ko-KR" sz="1600" i="1" dirty="0" err="1" smtClean="0">
                <a:ea typeface="굴림" panose="020B0600000101010101" pitchFamily="50" charset="-127"/>
              </a:rPr>
              <a:t>selectControl</a:t>
            </a:r>
            <a:r>
              <a:rPr lang="en-US" altLang="ko-KR" sz="1600" i="1" dirty="0" smtClean="0">
                <a:ea typeface="굴림" panose="020B0600000101010101" pitchFamily="50" charset="-127"/>
              </a:rPr>
              <a:t>(), </a:t>
            </a:r>
            <a:r>
              <a:rPr lang="en-US" altLang="ko-KR" sz="1600" i="1" dirty="0" err="1" smtClean="0">
                <a:ea typeface="굴림" panose="020B0600000101010101" pitchFamily="50" charset="-127"/>
              </a:rPr>
              <a:t>displaySituation</a:t>
            </a:r>
            <a:r>
              <a:rPr lang="en-US" altLang="ko-KR" sz="1600" i="1" dirty="0" smtClean="0">
                <a:ea typeface="굴림" panose="020B0600000101010101" pitchFamily="50" charset="-127"/>
              </a:rPr>
              <a:t>(), </a:t>
            </a:r>
            <a:r>
              <a:rPr lang="en-US" altLang="ko-KR" sz="1600" i="1" dirty="0" err="1" smtClean="0">
                <a:ea typeface="굴림" panose="020B0600000101010101" pitchFamily="50" charset="-127"/>
              </a:rPr>
              <a:t>selectSituation</a:t>
            </a:r>
            <a:r>
              <a:rPr lang="en-US" altLang="ko-KR" sz="1600" i="1" dirty="0" smtClean="0">
                <a:ea typeface="굴림" panose="020B0600000101010101" pitchFamily="50" charset="-127"/>
              </a:rPr>
              <a:t>(), </a:t>
            </a:r>
            <a:r>
              <a:rPr lang="en-US" altLang="ko-KR" sz="1600" i="1" dirty="0" err="1" smtClean="0">
                <a:ea typeface="굴림" panose="020B0600000101010101" pitchFamily="50" charset="-127"/>
              </a:rPr>
              <a:t>accessFloorplan</a:t>
            </a:r>
            <a:r>
              <a:rPr lang="en-US" altLang="ko-KR" sz="1600" i="1" dirty="0" smtClean="0">
                <a:ea typeface="굴림" panose="020B0600000101010101" pitchFamily="50" charset="-127"/>
              </a:rPr>
              <a:t>(), </a:t>
            </a:r>
            <a:r>
              <a:rPr lang="en-US" altLang="ko-KR" sz="1600" i="1" dirty="0" err="1" smtClean="0">
                <a:ea typeface="굴림" panose="020B0600000101010101" pitchFamily="50" charset="-127"/>
              </a:rPr>
              <a:t>selectDevicelcon</a:t>
            </a:r>
            <a:r>
              <a:rPr lang="en-US" altLang="ko-KR" sz="1600" i="1" dirty="0" smtClean="0">
                <a:ea typeface="굴림" panose="020B0600000101010101" pitchFamily="50" charset="-127"/>
              </a:rPr>
              <a:t>(), </a:t>
            </a:r>
            <a:r>
              <a:rPr lang="en-US" altLang="ko-KR" sz="1600" i="1" dirty="0" err="1" smtClean="0">
                <a:ea typeface="굴림" panose="020B0600000101010101" pitchFamily="50" charset="-127"/>
              </a:rPr>
              <a:t>displayDevicePanel</a:t>
            </a:r>
            <a:r>
              <a:rPr lang="en-US" altLang="ko-KR" sz="1600" i="1" dirty="0" smtClean="0">
                <a:ea typeface="굴림" panose="020B0600000101010101" pitchFamily="50" charset="-127"/>
              </a:rPr>
              <a:t>(), </a:t>
            </a:r>
            <a:r>
              <a:rPr lang="en-US" altLang="ko-KR" sz="1600" i="1" dirty="0" err="1" smtClean="0">
                <a:ea typeface="굴림" panose="020B0600000101010101" pitchFamily="50" charset="-127"/>
              </a:rPr>
              <a:t>accessDevicePanel</a:t>
            </a:r>
            <a:r>
              <a:rPr lang="en-US" altLang="ko-KR" sz="1600" i="1" dirty="0" smtClean="0">
                <a:ea typeface="굴림" panose="020B0600000101010101" pitchFamily="50" charset="-127"/>
              </a:rPr>
              <a:t>(), . . .</a:t>
            </a:r>
            <a:endParaRPr lang="ko-KR" altLang="en-US" sz="1600" dirty="0" smtClean="0">
              <a:ea typeface="굴림" panose="020B0600000101010101" pitchFamily="50" charset="-127"/>
            </a:endParaRPr>
          </a:p>
          <a:p>
            <a:pPr>
              <a:defRPr/>
            </a:pPr>
            <a:r>
              <a:rPr lang="en-US" altLang="ko-KR" sz="1800" b="1" dirty="0" smtClean="0">
                <a:ea typeface="굴림" panose="020B0600000101010101" pitchFamily="50" charset="-127"/>
              </a:rPr>
              <a:t>Class:</a:t>
            </a:r>
          </a:p>
          <a:p>
            <a:pPr lvl="1">
              <a:defRPr/>
            </a:pPr>
            <a:r>
              <a:rPr lang="en-US" altLang="ko-KR" sz="1600" dirty="0" err="1" smtClean="0">
                <a:ea typeface="굴림" panose="020B0600000101010101" pitchFamily="50" charset="-127"/>
              </a:rPr>
              <a:t>HomeManagementInterface</a:t>
            </a:r>
            <a:endParaRPr lang="ko-KR" altLang="en-US" sz="16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smtClean="0">
                <a:ea typeface="굴림" panose="020B0600000101010101" pitchFamily="50" charset="-127"/>
              </a:rPr>
              <a:t>Responsibility	Collaborator</a:t>
            </a:r>
            <a:endParaRPr lang="ko-KR" altLang="en-US" sz="1800" dirty="0" smtClean="0">
              <a:ea typeface="굴림" panose="020B0600000101010101" pitchFamily="50" charset="-127"/>
            </a:endParaRPr>
          </a:p>
          <a:p>
            <a:pPr lvl="1">
              <a:defRPr/>
            </a:pPr>
            <a:r>
              <a:rPr lang="en-US" altLang="ko-KR" sz="1600" dirty="0" err="1" smtClean="0">
                <a:ea typeface="굴림" panose="020B0600000101010101" pitchFamily="50" charset="-127"/>
              </a:rPr>
              <a:t>displayControl</a:t>
            </a:r>
            <a:r>
              <a:rPr lang="en-US" altLang="ko-KR" sz="1600" dirty="0" smtClean="0">
                <a:ea typeface="굴림" panose="020B0600000101010101" pitchFamily="50" charset="-127"/>
              </a:rPr>
              <a:t>	</a:t>
            </a:r>
            <a:r>
              <a:rPr lang="en-US" altLang="ko-KR" sz="1600" b="1" dirty="0" err="1" smtClean="0">
                <a:ea typeface="굴림" panose="020B0600000101010101" pitchFamily="50" charset="-127"/>
              </a:rPr>
              <a:t>OptionsPanel</a:t>
            </a:r>
            <a:r>
              <a:rPr lang="en-US" altLang="ko-KR" sz="1600" b="1" dirty="0" smtClean="0">
                <a:ea typeface="굴림" panose="020B0600000101010101" pitchFamily="50" charset="-127"/>
              </a:rPr>
              <a:t> </a:t>
            </a:r>
            <a:r>
              <a:rPr lang="en-US" altLang="ko-KR" sz="1600" dirty="0" smtClean="0">
                <a:ea typeface="굴림" panose="020B0600000101010101" pitchFamily="50" charset="-127"/>
              </a:rPr>
              <a:t>(class)</a:t>
            </a:r>
          </a:p>
          <a:p>
            <a:pPr lvl="1">
              <a:defRPr/>
            </a:pPr>
            <a:r>
              <a:rPr lang="en-US" altLang="ko-KR" sz="1600" dirty="0" err="1" smtClean="0">
                <a:ea typeface="굴림" panose="020B0600000101010101" pitchFamily="50" charset="-127"/>
              </a:rPr>
              <a:t>selectControl</a:t>
            </a:r>
            <a:r>
              <a:rPr lang="en-US" altLang="ko-KR" sz="1600" dirty="0" smtClean="0">
                <a:ea typeface="굴림" panose="020B0600000101010101" pitchFamily="50" charset="-127"/>
              </a:rPr>
              <a:t>	</a:t>
            </a:r>
            <a:r>
              <a:rPr lang="en-US" altLang="ko-KR" sz="1600" b="1" dirty="0" err="1" smtClean="0">
                <a:ea typeface="굴림" panose="020B0600000101010101" pitchFamily="50" charset="-127"/>
              </a:rPr>
              <a:t>OptionsPanel</a:t>
            </a:r>
            <a:r>
              <a:rPr lang="en-US" altLang="ko-KR" sz="1600" b="1" dirty="0" smtClean="0">
                <a:ea typeface="굴림" panose="020B0600000101010101" pitchFamily="50" charset="-127"/>
              </a:rPr>
              <a:t> </a:t>
            </a:r>
            <a:r>
              <a:rPr lang="en-US" altLang="ko-KR" sz="1600" dirty="0" smtClean="0">
                <a:ea typeface="굴림" panose="020B0600000101010101" pitchFamily="50" charset="-127"/>
              </a:rPr>
              <a:t>(class)</a:t>
            </a:r>
            <a:endParaRPr lang="ko-KR" altLang="en-US" sz="1600" dirty="0" smtClean="0">
              <a:ea typeface="굴림" panose="020B0600000101010101" pitchFamily="50" charset="-127"/>
            </a:endParaRPr>
          </a:p>
          <a:p>
            <a:pPr lvl="1">
              <a:defRPr/>
            </a:pPr>
            <a:r>
              <a:rPr lang="en-US" altLang="ko-KR" sz="1600" dirty="0" err="1" smtClean="0">
                <a:ea typeface="굴림" panose="020B0600000101010101" pitchFamily="50" charset="-127"/>
              </a:rPr>
              <a:t>displaySituation</a:t>
            </a:r>
            <a:r>
              <a:rPr lang="en-US" altLang="ko-KR" sz="1600" dirty="0" smtClean="0">
                <a:ea typeface="굴림" panose="020B0600000101010101" pitchFamily="50" charset="-127"/>
              </a:rPr>
              <a:t>	</a:t>
            </a:r>
            <a:r>
              <a:rPr lang="en-US" altLang="ko-KR" sz="1600" b="1" dirty="0" err="1" smtClean="0">
                <a:ea typeface="굴림" panose="020B0600000101010101" pitchFamily="50" charset="-127"/>
              </a:rPr>
              <a:t>SituationPanel</a:t>
            </a:r>
            <a:r>
              <a:rPr lang="en-US" altLang="ko-KR" sz="1600" b="1" dirty="0" smtClean="0">
                <a:ea typeface="굴림" panose="020B0600000101010101" pitchFamily="50" charset="-127"/>
              </a:rPr>
              <a:t> </a:t>
            </a:r>
            <a:r>
              <a:rPr lang="en-US" altLang="ko-KR" sz="1600" dirty="0" smtClean="0">
                <a:ea typeface="굴림" panose="020B0600000101010101" pitchFamily="50" charset="-127"/>
              </a:rPr>
              <a:t>(class)</a:t>
            </a:r>
            <a:endParaRPr lang="ko-KR" altLang="en-US" sz="1600" dirty="0" smtClean="0">
              <a:ea typeface="굴림" panose="020B0600000101010101" pitchFamily="50" charset="-127"/>
            </a:endParaRPr>
          </a:p>
          <a:p>
            <a:pPr lvl="1">
              <a:defRPr/>
            </a:pPr>
            <a:r>
              <a:rPr lang="en-US" altLang="ko-KR" sz="1600" dirty="0" err="1" smtClean="0">
                <a:ea typeface="굴림" panose="020B0600000101010101" pitchFamily="50" charset="-127"/>
              </a:rPr>
              <a:t>selectSituation</a:t>
            </a:r>
            <a:r>
              <a:rPr lang="en-US" altLang="ko-KR" sz="1600" dirty="0" smtClean="0">
                <a:ea typeface="굴림" panose="020B0600000101010101" pitchFamily="50" charset="-127"/>
              </a:rPr>
              <a:t>	</a:t>
            </a:r>
            <a:r>
              <a:rPr lang="en-US" altLang="ko-KR" sz="1600" b="1" dirty="0" err="1" smtClean="0">
                <a:ea typeface="굴림" panose="020B0600000101010101" pitchFamily="50" charset="-127"/>
              </a:rPr>
              <a:t>SituationPanel</a:t>
            </a:r>
            <a:r>
              <a:rPr lang="en-US" altLang="ko-KR" sz="1600" b="1" dirty="0" smtClean="0">
                <a:ea typeface="굴림" panose="020B0600000101010101" pitchFamily="50" charset="-127"/>
              </a:rPr>
              <a:t> </a:t>
            </a:r>
            <a:r>
              <a:rPr lang="en-US" altLang="ko-KR" sz="1600" dirty="0" smtClean="0">
                <a:ea typeface="굴림" panose="020B0600000101010101" pitchFamily="50" charset="-127"/>
              </a:rPr>
              <a:t>(class)</a:t>
            </a:r>
            <a:endParaRPr lang="ko-KR" altLang="en-US" sz="1600" dirty="0" smtClean="0">
              <a:ea typeface="굴림" panose="020B0600000101010101" pitchFamily="50" charset="-127"/>
            </a:endParaRPr>
          </a:p>
          <a:p>
            <a:pPr lvl="1">
              <a:defRPr/>
            </a:pPr>
            <a:r>
              <a:rPr lang="en-US" altLang="ko-KR" sz="1600" dirty="0" err="1" smtClean="0">
                <a:ea typeface="굴림" panose="020B0600000101010101" pitchFamily="50" charset="-127"/>
              </a:rPr>
              <a:t>accessFloorplan</a:t>
            </a:r>
            <a:r>
              <a:rPr lang="en-US" altLang="ko-KR" sz="1600" dirty="0" smtClean="0">
                <a:ea typeface="굴림" panose="020B0600000101010101" pitchFamily="50" charset="-127"/>
              </a:rPr>
              <a:t>	</a:t>
            </a:r>
            <a:r>
              <a:rPr lang="en-US" altLang="ko-KR" sz="1600" b="1" dirty="0" err="1" smtClean="0">
                <a:ea typeface="굴림" panose="020B0600000101010101" pitchFamily="50" charset="-127"/>
              </a:rPr>
              <a:t>FloorPlan</a:t>
            </a:r>
            <a:r>
              <a:rPr lang="en-US" altLang="ko-KR" sz="1600" b="1" dirty="0" smtClean="0">
                <a:ea typeface="굴림" panose="020B0600000101010101" pitchFamily="50" charset="-127"/>
              </a:rPr>
              <a:t> </a:t>
            </a:r>
            <a:r>
              <a:rPr lang="en-US" altLang="ko-KR" sz="1600" dirty="0" smtClean="0">
                <a:ea typeface="굴림" panose="020B0600000101010101" pitchFamily="50" charset="-127"/>
              </a:rPr>
              <a:t>(class) ... </a:t>
            </a:r>
            <a:endParaRPr lang="ko-KR" altLang="en-US" sz="1600" dirty="0" smtClean="0">
              <a:ea typeface="굴림" panose="020B0600000101010101" pitchFamily="50" charset="-127"/>
            </a:endParaRPr>
          </a:p>
          <a:p>
            <a:pPr lvl="1">
              <a:defRPr/>
            </a:pPr>
            <a:r>
              <a:rPr lang="en-US" altLang="ko-KR" sz="1600" dirty="0" smtClean="0">
                <a:ea typeface="굴림" panose="020B0600000101010101" pitchFamily="50" charset="-127"/>
              </a:rPr>
              <a:t>•</a:t>
            </a:r>
            <a:endParaRPr lang="ko-KR" altLang="en-US" sz="1600" dirty="0" smtClean="0">
              <a:ea typeface="굴림" panose="020B0600000101010101" pitchFamily="50" charset="-127"/>
            </a:endParaRPr>
          </a:p>
          <a:p>
            <a:pPr lvl="1">
              <a:defRPr/>
            </a:pPr>
            <a:r>
              <a:rPr lang="en-US" altLang="ko-KR" sz="1600" dirty="0" smtClean="0">
                <a:ea typeface="굴림" panose="020B0600000101010101" pitchFamily="50" charset="-127"/>
              </a:rPr>
              <a:t>• </a:t>
            </a:r>
            <a:endParaRPr lang="ko-KR" altLang="en-US" sz="1600" dirty="0" smtClean="0">
              <a:ea typeface="굴림" panose="020B0600000101010101" pitchFamily="50" charset="-127"/>
            </a:endParaRPr>
          </a:p>
          <a:p>
            <a:pPr lvl="1">
              <a:defRPr/>
            </a:pPr>
            <a:r>
              <a:rPr lang="en-US" altLang="ko-KR" sz="1600" dirty="0" smtClean="0">
                <a:ea typeface="굴림" panose="020B0600000101010101" pitchFamily="50" charset="-127"/>
              </a:rPr>
              <a:t>•</a:t>
            </a:r>
            <a:endParaRPr lang="ko-KR" altLang="en-US" sz="16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9157"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49158"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1F69BBCF-9D0A-403E-A5DB-1633376EBA9C}"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43</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So when the operation </a:t>
            </a:r>
            <a:r>
              <a:rPr lang="en-US" altLang="ko-KR" sz="1800" i="1" dirty="0" err="1" smtClean="0">
                <a:ea typeface="굴림" panose="020B0600000101010101" pitchFamily="50" charset="-127"/>
              </a:rPr>
              <a:t>accessFloorplan</a:t>
            </a:r>
            <a:r>
              <a:rPr lang="en-US" altLang="ko-KR" sz="1800" i="1" dirty="0" smtClean="0">
                <a:ea typeface="굴림" panose="020B0600000101010101" pitchFamily="50" charset="-127"/>
              </a:rPr>
              <a:t>() </a:t>
            </a:r>
            <a:r>
              <a:rPr lang="en-US" altLang="ko-KR" sz="1800" dirty="0" smtClean="0">
                <a:ea typeface="굴림" panose="020B0600000101010101" pitchFamily="50" charset="-127"/>
              </a:rPr>
              <a:t>is invoked, it collaborates with the </a:t>
            </a:r>
            <a:r>
              <a:rPr lang="en-US" altLang="ko-KR" sz="1800" b="1" dirty="0" err="1" smtClean="0">
                <a:ea typeface="굴림" panose="020B0600000101010101" pitchFamily="50" charset="-127"/>
              </a:rPr>
              <a:t>FloorPlan</a:t>
            </a:r>
            <a:r>
              <a:rPr lang="en-US" altLang="ko-KR" sz="1800" b="1" dirty="0" smtClean="0">
                <a:ea typeface="굴림" panose="020B0600000101010101" pitchFamily="50" charset="-127"/>
              </a:rPr>
              <a:t> </a:t>
            </a:r>
            <a:r>
              <a:rPr lang="en-US" altLang="ko-KR" sz="1800" dirty="0" smtClean="0">
                <a:ea typeface="굴림" panose="020B0600000101010101" pitchFamily="50" charset="-127"/>
              </a:rPr>
              <a:t>object just like the one we developed for surveillance. Wait, I have a description of it here. (They look at Figure 8.14.)</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Exactly. And if we wanted to review the entire class model, we could start with this index card, then go to the collaborator's index card, and from there to one of the collaborator's collaborators, and so on.</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Good way to find omissions or errors. </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Yep.</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50181"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50182"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9EF2DA73-622D-4AE7-9382-FB9F86517C15}"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44</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r>
              <a:rPr lang="en-US" altLang="ko-KR" sz="3200" i="1" dirty="0" smtClean="0">
                <a:ea typeface="굴림" panose="020B0600000101010101" pitchFamily="50" charset="-127"/>
              </a:rPr>
              <a:t>Discovering an Analysis Pattern (</a:t>
            </a:r>
            <a:r>
              <a:rPr lang="en-US" altLang="ko-KR" sz="3200" i="1" dirty="0" err="1" smtClean="0">
                <a:ea typeface="굴림" panose="020B0600000101010101" pitchFamily="50" charset="-127"/>
              </a:rPr>
              <a:t>pg</a:t>
            </a:r>
            <a:r>
              <a:rPr lang="en-US" altLang="ko-KR" sz="3200" i="1" dirty="0" smtClean="0">
                <a:ea typeface="굴림" panose="020B0600000101010101" pitchFamily="50" charset="-127"/>
              </a:rPr>
              <a:t> 209)</a:t>
            </a:r>
            <a:endParaRPr lang="ko-KR" altLang="en-US" sz="3200" dirty="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A meeting room, during a team meeting.</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a:solidFill>
                  <a:srgbClr val="FF6699"/>
                </a:solidFill>
                <a:ea typeface="굴림" panose="020B0600000101010101" pitchFamily="50" charset="-127"/>
              </a:rPr>
              <a:t>Jamie</a:t>
            </a:r>
            <a:r>
              <a:rPr lang="en-US" altLang="ko-KR" sz="1400" dirty="0">
                <a:ea typeface="굴림" panose="020B0600000101010101" pitchFamily="50" charset="-127"/>
              </a:rPr>
              <a:t> Lazar, software team member; </a:t>
            </a:r>
          </a:p>
          <a:p>
            <a:pPr lvl="1">
              <a:defRPr/>
            </a:pPr>
            <a:r>
              <a:rPr lang="en-US" altLang="ko-KR" sz="1400" dirty="0">
                <a:solidFill>
                  <a:srgbClr val="FF6699"/>
                </a:solidFill>
                <a:ea typeface="굴림" panose="020B0600000101010101" pitchFamily="50" charset="-127"/>
              </a:rPr>
              <a:t>Ed</a:t>
            </a:r>
            <a:r>
              <a:rPr lang="en-US" altLang="ko-KR" sz="1400" dirty="0">
                <a:ea typeface="굴림" panose="020B0600000101010101" pitchFamily="50" charset="-127"/>
              </a:rPr>
              <a:t> Robbins, software team member; </a:t>
            </a:r>
          </a:p>
          <a:p>
            <a:pPr lvl="1">
              <a:defRPr/>
            </a:pPr>
            <a:r>
              <a:rPr lang="en-US" altLang="ko-KR" sz="1400" dirty="0">
                <a:solidFill>
                  <a:srgbClr val="00B050"/>
                </a:solidFill>
                <a:ea typeface="굴림" panose="020B0600000101010101" pitchFamily="50" charset="-127"/>
              </a:rPr>
              <a:t>Doug </a:t>
            </a:r>
            <a:r>
              <a:rPr lang="en-US" altLang="ko-KR" sz="1400" dirty="0">
                <a:ea typeface="굴림" panose="020B0600000101010101" pitchFamily="50" charset="-127"/>
              </a:rPr>
              <a:t>Miller, software engineering manager; </a:t>
            </a:r>
          </a:p>
          <a:p>
            <a:pPr>
              <a:defRPr/>
            </a:pPr>
            <a:r>
              <a:rPr lang="en-US" altLang="ko-KR" sz="1800" b="1" dirty="0" smtClean="0">
                <a:ea typeface="굴림" panose="020B0600000101010101" pitchFamily="50" charset="-127"/>
              </a:rPr>
              <a:t>The conversation:</a:t>
            </a: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a:t>
            </a:r>
            <a:r>
              <a:rPr lang="en-US" altLang="ko-KR" sz="1800" dirty="0" smtClean="0">
                <a:ea typeface="굴림" panose="020B0600000101010101" pitchFamily="50" charset="-127"/>
              </a:rPr>
              <a:t> How are things going with modeling the requirements for the sensor network for the </a:t>
            </a:r>
            <a:r>
              <a:rPr lang="en-US" altLang="ko-KR" sz="1800" i="1" dirty="0" err="1" smtClean="0">
                <a:ea typeface="굴림" panose="020B0600000101010101" pitchFamily="50" charset="-127"/>
              </a:rPr>
              <a:t>SafeHome</a:t>
            </a:r>
            <a:r>
              <a:rPr lang="en-US" altLang="ko-KR" sz="1800" dirty="0" smtClean="0">
                <a:ea typeface="굴림" panose="020B0600000101010101" pitchFamily="50" charset="-127"/>
              </a:rPr>
              <a:t> project?</a:t>
            </a: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a:t>
            </a:r>
            <a:r>
              <a:rPr lang="en-US" altLang="ko-KR" sz="1800" dirty="0" smtClean="0">
                <a:ea typeface="굴림" panose="020B0600000101010101" pitchFamily="50" charset="-127"/>
              </a:rPr>
              <a:t> Sensor work is a little new to me, but I think I’m getting a handle on it.</a:t>
            </a: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a:ea typeface="굴림" panose="020B0600000101010101" pitchFamily="50" charset="-127"/>
              </a:rPr>
              <a:t>Is there anything we can do to help you with that?</a:t>
            </a: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a:t>
            </a:r>
            <a:r>
              <a:rPr lang="en-US" altLang="ko-KR" sz="1800" dirty="0" smtClean="0">
                <a:ea typeface="굴림" panose="020B0600000101010101" pitchFamily="50" charset="-127"/>
              </a:rPr>
              <a:t> </a:t>
            </a:r>
            <a:r>
              <a:rPr lang="en-US" altLang="ko-KR" sz="1800" dirty="0">
                <a:ea typeface="굴림" panose="020B0600000101010101" pitchFamily="50" charset="-127"/>
              </a:rPr>
              <a:t>It would be a lot easier if I’d built a system like this before.</a:t>
            </a: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a:ea typeface="굴림" panose="020B0600000101010101" pitchFamily="50" charset="-127"/>
              </a:rPr>
              <a:t>True.</a:t>
            </a: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a:t>
            </a:r>
            <a:r>
              <a:rPr lang="en-US" altLang="ko-KR" sz="1800" dirty="0" smtClean="0">
                <a:ea typeface="굴림" panose="020B0600000101010101" pitchFamily="50" charset="-127"/>
              </a:rPr>
              <a:t> </a:t>
            </a:r>
            <a:r>
              <a:rPr lang="en-US" altLang="ko-KR" sz="1800" dirty="0">
                <a:ea typeface="굴림" panose="020B0600000101010101" pitchFamily="50" charset="-127"/>
              </a:rPr>
              <a:t>I was thinking this is a situation where we might be able to find an analysis pattern that would help us model </a:t>
            </a:r>
            <a:r>
              <a:rPr lang="en-US" altLang="ko-KR" sz="1800" dirty="0" err="1">
                <a:ea typeface="굴림" panose="020B0600000101010101" pitchFamily="50" charset="-127"/>
              </a:rPr>
              <a:t>tese</a:t>
            </a:r>
            <a:r>
              <a:rPr lang="en-US" altLang="ko-KR" sz="1800" dirty="0">
                <a:ea typeface="굴림" panose="020B0600000101010101" pitchFamily="50" charset="-127"/>
              </a:rPr>
              <a:t> requirements.</a:t>
            </a: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a:ea typeface="굴림" panose="020B0600000101010101" pitchFamily="50" charset="-127"/>
              </a:rPr>
              <a:t>If we can find the right pattern, we’d avoid reinventing the wheel.</a:t>
            </a: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a:t>
            </a:r>
            <a:r>
              <a:rPr lang="en-US" altLang="ko-KR" sz="1800" dirty="0" smtClean="0">
                <a:ea typeface="굴림" panose="020B0600000101010101" pitchFamily="50" charset="-127"/>
              </a:rPr>
              <a:t> </a:t>
            </a:r>
            <a:r>
              <a:rPr lang="en-US" altLang="ko-KR" sz="1800" dirty="0">
                <a:ea typeface="굴림" panose="020B0600000101010101" pitchFamily="50" charset="-127"/>
              </a:rPr>
              <a:t>That sounds good to me. How do we start</a:t>
            </a:r>
            <a:r>
              <a:rPr lang="en-US" altLang="ko-KR" sz="1800" dirty="0" smtClean="0">
                <a:ea typeface="굴림" panose="020B0600000101010101" pitchFamily="50" charset="-127"/>
              </a:rPr>
              <a:t>?</a:t>
            </a:r>
            <a:endParaRPr lang="en-US" altLang="ko-KR" sz="1800" dirty="0">
              <a:ea typeface="굴림" panose="020B0600000101010101" pitchFamily="50" charset="-127"/>
            </a:endParaRPr>
          </a:p>
        </p:txBody>
      </p:sp>
      <p:sp>
        <p:nvSpPr>
          <p:cNvPr id="46085"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46086"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A6E75B6E-C559-419B-809D-6960D3229F98}"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45</a:t>
            </a:fld>
            <a:endParaRPr lang="en-US" altLang="ko-KR" sz="1200" b="0">
              <a:latin typeface="Arial" panose="020B0604020202020204" pitchFamily="34" charset="0"/>
              <a:ea typeface="굴림" panose="020B0600000101010101" pitchFamily="50" charset="-127"/>
            </a:endParaRPr>
          </a:p>
        </p:txBody>
      </p:sp>
    </p:spTree>
    <p:extLst>
      <p:ext uri="{BB962C8B-B14F-4D97-AF65-F5344CB8AC3E}">
        <p14:creationId xmlns:p14="http://schemas.microsoft.com/office/powerpoint/2010/main" val="5133431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dirty="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a:t>
            </a:r>
            <a:r>
              <a:rPr lang="en-US" altLang="ko-KR" sz="1800" dirty="0" smtClean="0">
                <a:ea typeface="굴림" panose="020B0600000101010101" pitchFamily="50" charset="-127"/>
              </a:rPr>
              <a:t> </a:t>
            </a:r>
            <a:r>
              <a:rPr lang="en-US" altLang="ko-KR" sz="1800" dirty="0">
                <a:ea typeface="굴림" panose="020B0600000101010101" pitchFamily="50" charset="-127"/>
              </a:rPr>
              <a:t>We have access to a repository that contains a large number of analysis and design patterns. We just need to search for patterns with intents that match out needs.</a:t>
            </a:r>
          </a:p>
          <a:p>
            <a:pPr>
              <a:defRPr/>
            </a:pPr>
            <a:r>
              <a:rPr lang="en-US" altLang="ko-KR" sz="1800" dirty="0" smtClean="0">
                <a:solidFill>
                  <a:srgbClr val="00B050"/>
                </a:solidFill>
                <a:ea typeface="굴림" panose="020B0600000101010101" pitchFamily="50" charset="-127"/>
              </a:rPr>
              <a:t>Doug</a:t>
            </a:r>
            <a:r>
              <a:rPr lang="en-US" altLang="ko-KR" sz="1800" dirty="0" smtClean="0">
                <a:ea typeface="굴림" panose="020B0600000101010101" pitchFamily="50" charset="-127"/>
              </a:rPr>
              <a:t>: That </a:t>
            </a:r>
            <a:r>
              <a:rPr lang="en-US" altLang="ko-KR" sz="1800" dirty="0">
                <a:ea typeface="굴림" panose="020B0600000101010101" pitchFamily="50" charset="-127"/>
              </a:rPr>
              <a:t>seems like that might work. What do you think, Jamie?</a:t>
            </a: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a:t>
            </a:r>
            <a:r>
              <a:rPr lang="en-US" altLang="ko-KR" sz="1800" dirty="0" smtClean="0">
                <a:ea typeface="굴림" panose="020B0600000101010101" pitchFamily="50" charset="-127"/>
              </a:rPr>
              <a:t> </a:t>
            </a:r>
            <a:r>
              <a:rPr lang="en-US" altLang="ko-KR" sz="1800" dirty="0">
                <a:ea typeface="굴림" panose="020B0600000101010101" pitchFamily="50" charset="-127"/>
              </a:rPr>
              <a:t>If Ed can help me get started, I’ll tackle this today.</a:t>
            </a:r>
          </a:p>
          <a:p>
            <a:pPr>
              <a:defRPr/>
            </a:pPr>
            <a:endParaRPr lang="ko-KR" altLang="en-US" sz="1800" dirty="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endParaRPr lang="en-US" altLang="ko-KR" sz="1800" dirty="0">
              <a:ea typeface="굴림" panose="020B0600000101010101" pitchFamily="50" charset="-127"/>
            </a:endParaRPr>
          </a:p>
        </p:txBody>
      </p:sp>
      <p:sp>
        <p:nvSpPr>
          <p:cNvPr id="46085"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46086"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A6E75B6E-C559-419B-809D-6960D3229F98}"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46</a:t>
            </a:fld>
            <a:endParaRPr lang="en-US" altLang="ko-KR" sz="1200" b="0">
              <a:latin typeface="Arial" panose="020B0604020202020204" pitchFamily="34" charset="0"/>
              <a:ea typeface="굴림" panose="020B0600000101010101" pitchFamily="50" charset="-127"/>
            </a:endParaRPr>
          </a:p>
        </p:txBody>
      </p:sp>
    </p:spTree>
    <p:extLst>
      <p:ext uri="{BB962C8B-B14F-4D97-AF65-F5344CB8AC3E}">
        <p14:creationId xmlns:p14="http://schemas.microsoft.com/office/powerpoint/2010/main" val="5513003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r>
              <a:rPr lang="en-US" altLang="ko-KR" sz="3200" i="1" dirty="0" smtClean="0">
                <a:ea typeface="굴림" panose="020B0600000101010101" pitchFamily="50" charset="-127"/>
              </a:rPr>
              <a:t>Design versus Coding (</a:t>
            </a:r>
            <a:r>
              <a:rPr lang="en-US" altLang="ko-KR" sz="3200" i="1" dirty="0" err="1" smtClean="0">
                <a:ea typeface="굴림" panose="020B0600000101010101" pitchFamily="50" charset="-127"/>
              </a:rPr>
              <a:t>pg</a:t>
            </a:r>
            <a:r>
              <a:rPr lang="en-US" altLang="ko-KR" sz="3200" i="1" dirty="0" smtClean="0">
                <a:ea typeface="굴림" panose="020B0600000101010101" pitchFamily="50" charset="-127"/>
              </a:rPr>
              <a:t> 227)</a:t>
            </a:r>
            <a:endParaRPr lang="ko-KR" altLang="en-US" sz="3200" dirty="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Jamie’s </a:t>
            </a:r>
            <a:r>
              <a:rPr lang="en-US" altLang="ko-KR" sz="1400" dirty="0">
                <a:ea typeface="굴림" panose="020B0600000101010101" pitchFamily="50" charset="-127"/>
              </a:rPr>
              <a:t>cubicle, as </a:t>
            </a:r>
            <a:r>
              <a:rPr lang="en-US" altLang="ko-KR" sz="1400" dirty="0" smtClean="0">
                <a:ea typeface="굴림" panose="020B0600000101010101" pitchFamily="50" charset="-127"/>
              </a:rPr>
              <a:t>the team </a:t>
            </a:r>
            <a:r>
              <a:rPr lang="en-US" altLang="ko-KR" sz="1400" dirty="0">
                <a:ea typeface="굴림" panose="020B0600000101010101" pitchFamily="50" charset="-127"/>
              </a:rPr>
              <a:t>prepares to translate requirements into design.</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Ed</a:t>
            </a:r>
          </a:p>
          <a:p>
            <a:pPr lvl="1">
              <a:buNone/>
              <a:defRPr/>
            </a:pPr>
            <a:r>
              <a:rPr lang="en-US" altLang="ko-KR" sz="1400" dirty="0" smtClean="0">
                <a:ea typeface="굴림" panose="020B0600000101010101" pitchFamily="50" charset="-127"/>
              </a:rPr>
              <a:t>	</a:t>
            </a:r>
            <a:r>
              <a:rPr lang="en-US" altLang="ko-KR" sz="1400" dirty="0">
                <a:ea typeface="굴림" panose="020B0600000101010101" pitchFamily="50" charset="-127"/>
              </a:rPr>
              <a:t>all members </a:t>
            </a:r>
            <a:r>
              <a:rPr lang="en-US" altLang="ko-KR" sz="1400" dirty="0" smtClean="0">
                <a:ea typeface="굴림" panose="020B0600000101010101" pitchFamily="50" charset="-127"/>
              </a:rPr>
              <a:t>of the </a:t>
            </a:r>
            <a:r>
              <a:rPr lang="en-US" altLang="ko-KR" sz="1400" i="1" dirty="0" err="1" smtClean="0">
                <a:ea typeface="굴림" panose="020B0600000101010101" pitchFamily="50" charset="-127"/>
              </a:rPr>
              <a:t>SafeHome</a:t>
            </a:r>
            <a:r>
              <a:rPr lang="en-US" altLang="ko-KR" sz="1400" dirty="0" smtClean="0">
                <a:ea typeface="굴림" panose="020B0600000101010101" pitchFamily="50" charset="-127"/>
              </a:rPr>
              <a:t> software </a:t>
            </a:r>
            <a:r>
              <a:rPr lang="en-US" altLang="ko-KR" sz="1400" dirty="0">
                <a:ea typeface="굴림" panose="020B0600000101010101" pitchFamily="50" charset="-127"/>
              </a:rPr>
              <a:t>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a:t>
            </a:r>
            <a:r>
              <a:rPr lang="en-US" altLang="ko-KR" sz="1800" dirty="0" smtClean="0">
                <a:ea typeface="굴림" panose="020B0600000101010101" pitchFamily="50" charset="-127"/>
              </a:rPr>
              <a:t> </a:t>
            </a:r>
            <a:r>
              <a:rPr lang="en-US" altLang="ko-KR" sz="1800" dirty="0">
                <a:ea typeface="굴림" panose="020B0600000101010101" pitchFamily="50" charset="-127"/>
              </a:rPr>
              <a:t>You know, Doug [the team manager] is obsessed with design. I </a:t>
            </a:r>
            <a:r>
              <a:rPr lang="en-US" altLang="ko-KR" sz="1800" dirty="0" err="1">
                <a:ea typeface="굴림" panose="020B0600000101010101" pitchFamily="50" charset="-127"/>
              </a:rPr>
              <a:t>gotta</a:t>
            </a:r>
            <a:r>
              <a:rPr lang="en-US" altLang="ko-KR" sz="1800" dirty="0">
                <a:ea typeface="굴림" panose="020B0600000101010101" pitchFamily="50" charset="-127"/>
              </a:rPr>
              <a:t> be honest, what I really love doing is coding. Give me C++ or Java, and I’m happy.</a:t>
            </a:r>
          </a:p>
          <a:p>
            <a:pPr>
              <a:defRPr/>
            </a:pPr>
            <a:r>
              <a:rPr lang="en-US" altLang="ko-KR" sz="1800" b="1" dirty="0">
                <a:solidFill>
                  <a:srgbClr val="FF6699"/>
                </a:solidFill>
                <a:ea typeface="굴림" panose="020B0600000101010101" pitchFamily="50" charset="-127"/>
              </a:rPr>
              <a:t>Ed</a:t>
            </a:r>
            <a:r>
              <a:rPr lang="en-US" altLang="ko-KR" sz="1800" b="1" dirty="0">
                <a:ea typeface="굴림" panose="020B0600000101010101" pitchFamily="50" charset="-127"/>
              </a:rPr>
              <a:t>:</a:t>
            </a:r>
            <a:r>
              <a:rPr lang="en-US" altLang="ko-KR" sz="1800" dirty="0">
                <a:ea typeface="굴림" panose="020B0600000101010101" pitchFamily="50" charset="-127"/>
              </a:rPr>
              <a:t> Nah . . . you like to design.</a:t>
            </a:r>
          </a:p>
          <a:p>
            <a:pPr>
              <a:defRPr/>
            </a:pPr>
            <a:r>
              <a:rPr lang="en-US" altLang="ko-KR" sz="1800" b="1" dirty="0">
                <a:solidFill>
                  <a:srgbClr val="FF6699"/>
                </a:solidFill>
                <a:ea typeface="굴림" panose="020B0600000101010101" pitchFamily="50" charset="-127"/>
              </a:rPr>
              <a:t>Jamie</a:t>
            </a:r>
            <a:r>
              <a:rPr lang="en-US" altLang="ko-KR" sz="1800" b="1" dirty="0">
                <a:ea typeface="굴림" panose="020B0600000101010101" pitchFamily="50" charset="-127"/>
              </a:rPr>
              <a:t>:</a:t>
            </a:r>
            <a:r>
              <a:rPr lang="en-US" altLang="ko-KR" sz="1800" dirty="0">
                <a:ea typeface="굴림" panose="020B0600000101010101" pitchFamily="50" charset="-127"/>
              </a:rPr>
              <a:t> You’re not listening; coding is where it’s at</a:t>
            </a:r>
            <a:r>
              <a:rPr lang="en-US" altLang="ko-KR" sz="1800" dirty="0" smtClean="0">
                <a:ea typeface="굴림" panose="020B0600000101010101" pitchFamily="50" charset="-127"/>
              </a:rPr>
              <a:t>.</a:t>
            </a:r>
            <a:endParaRPr lang="en-US" altLang="ko-KR" sz="1800" dirty="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 </a:t>
            </a:r>
            <a:r>
              <a:rPr lang="en-US" altLang="ko-KR" sz="1800" dirty="0">
                <a:ea typeface="굴림" panose="020B0600000101010101" pitchFamily="50" charset="-127"/>
              </a:rPr>
              <a:t>I think what Ed means is you don’t really like coding; you like to design and express it in code. Code is the language you use to represent the design.</a:t>
            </a:r>
          </a:p>
          <a:p>
            <a:pPr>
              <a:defRPr/>
            </a:pPr>
            <a:r>
              <a:rPr lang="en-US" altLang="ko-KR" sz="1800" b="1" dirty="0">
                <a:solidFill>
                  <a:srgbClr val="FF6699"/>
                </a:solidFill>
                <a:ea typeface="굴림" panose="020B0600000101010101" pitchFamily="50" charset="-127"/>
              </a:rPr>
              <a:t>Jamie</a:t>
            </a:r>
            <a:r>
              <a:rPr lang="en-US" altLang="ko-KR" sz="1800" b="1" dirty="0">
                <a:ea typeface="굴림" panose="020B0600000101010101" pitchFamily="50" charset="-127"/>
              </a:rPr>
              <a:t>: </a:t>
            </a:r>
            <a:r>
              <a:rPr lang="en-US" altLang="ko-KR" sz="1800" dirty="0">
                <a:ea typeface="굴림" panose="020B0600000101010101" pitchFamily="50" charset="-127"/>
              </a:rPr>
              <a:t>And what’s wrong with that?</a:t>
            </a:r>
          </a:p>
          <a:p>
            <a:pPr>
              <a:defRPr/>
            </a:pPr>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a:t>
            </a:r>
            <a:r>
              <a:rPr lang="en-US" altLang="ko-KR" sz="1800" dirty="0">
                <a:ea typeface="굴림" panose="020B0600000101010101" pitchFamily="50" charset="-127"/>
              </a:rPr>
              <a:t> Level of abstraction.</a:t>
            </a:r>
          </a:p>
          <a:p>
            <a:pPr>
              <a:defRPr/>
            </a:pPr>
            <a:r>
              <a:rPr lang="en-US" altLang="ko-KR" sz="1800" b="1" dirty="0">
                <a:solidFill>
                  <a:srgbClr val="FF6699"/>
                </a:solidFill>
                <a:ea typeface="굴림" panose="020B0600000101010101" pitchFamily="50" charset="-127"/>
              </a:rPr>
              <a:t>Jamie</a:t>
            </a:r>
            <a:r>
              <a:rPr lang="en-US" altLang="ko-KR" sz="1800" b="1" dirty="0">
                <a:ea typeface="굴림" panose="020B0600000101010101" pitchFamily="50" charset="-127"/>
              </a:rPr>
              <a:t>:</a:t>
            </a:r>
            <a:r>
              <a:rPr lang="en-US" altLang="ko-KR" sz="1800" dirty="0">
                <a:ea typeface="굴림" panose="020B0600000101010101" pitchFamily="50" charset="-127"/>
              </a:rPr>
              <a:t> Huh?</a:t>
            </a:r>
          </a:p>
          <a:p>
            <a:pPr>
              <a:defRPr/>
            </a:pPr>
            <a:r>
              <a:rPr lang="en-US" altLang="ko-KR" sz="1800" b="1" dirty="0">
                <a:solidFill>
                  <a:srgbClr val="FF6699"/>
                </a:solidFill>
                <a:ea typeface="굴림" panose="020B0600000101010101" pitchFamily="50" charset="-127"/>
              </a:rPr>
              <a:t>Ed</a:t>
            </a:r>
            <a:r>
              <a:rPr lang="en-US" altLang="ko-KR" sz="1800" b="1" dirty="0">
                <a:ea typeface="굴림" panose="020B0600000101010101" pitchFamily="50" charset="-127"/>
              </a:rPr>
              <a:t>:</a:t>
            </a:r>
            <a:r>
              <a:rPr lang="en-US" altLang="ko-KR" sz="1800" dirty="0">
                <a:ea typeface="굴림" panose="020B0600000101010101" pitchFamily="50" charset="-127"/>
              </a:rPr>
              <a:t> A programming language is good for representing details like data structures and algorithms, but it’s not so good for representing architecture or component-to-component collaboration . . . stuff like that</a:t>
            </a:r>
            <a:r>
              <a:rPr lang="en-US" altLang="ko-KR" sz="1800" dirty="0" smtClean="0">
                <a:ea typeface="굴림" panose="020B0600000101010101" pitchFamily="50" charset="-127"/>
              </a:rPr>
              <a:t>.</a:t>
            </a:r>
            <a:endParaRPr lang="en-US" altLang="ko-KR" sz="1800" dirty="0">
              <a:ea typeface="굴림" panose="020B0600000101010101" pitchFamily="50" charset="-127"/>
            </a:endParaRPr>
          </a:p>
        </p:txBody>
      </p:sp>
      <p:sp>
        <p:nvSpPr>
          <p:cNvPr id="51205"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51206"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551B5DEF-3A26-45D0-86B8-91E22D9E99F5}"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47</a:t>
            </a:fld>
            <a:endParaRPr lang="en-US" altLang="ko-KR" sz="1200" b="0">
              <a:latin typeface="Arial" panose="020B0604020202020204" pitchFamily="34" charset="0"/>
              <a:ea typeface="굴림" panose="020B0600000101010101" pitchFamily="50" charset="-127"/>
            </a:endParaRPr>
          </a:p>
        </p:txBody>
      </p:sp>
    </p:spTree>
    <p:extLst>
      <p:ext uri="{BB962C8B-B14F-4D97-AF65-F5344CB8AC3E}">
        <p14:creationId xmlns:p14="http://schemas.microsoft.com/office/powerpoint/2010/main" val="281415464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dirty="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a:t>
            </a:r>
            <a:r>
              <a:rPr lang="en-US" altLang="ko-KR" sz="1800" dirty="0" smtClean="0">
                <a:ea typeface="굴림" panose="020B0600000101010101" pitchFamily="50" charset="-127"/>
              </a:rPr>
              <a:t> And </a:t>
            </a:r>
            <a:r>
              <a:rPr lang="en-US" altLang="ko-KR" sz="1800" dirty="0">
                <a:ea typeface="굴림" panose="020B0600000101010101" pitchFamily="50" charset="-127"/>
              </a:rPr>
              <a:t>a screwed-up architecture can ruin even </a:t>
            </a:r>
            <a:r>
              <a:rPr lang="en-US" altLang="ko-KR" sz="1800" dirty="0" smtClean="0">
                <a:ea typeface="굴림" panose="020B0600000101010101" pitchFamily="50" charset="-127"/>
              </a:rPr>
              <a:t>the best </a:t>
            </a:r>
            <a:r>
              <a:rPr lang="en-US" altLang="ko-KR" sz="1800" dirty="0">
                <a:ea typeface="굴림" panose="020B0600000101010101" pitchFamily="50" charset="-127"/>
              </a:rPr>
              <a:t>code.</a:t>
            </a:r>
          </a:p>
          <a:p>
            <a:pPr>
              <a:defRPr/>
            </a:pPr>
            <a:r>
              <a:rPr lang="en-US" altLang="ko-KR" sz="1800" b="1" dirty="0">
                <a:solidFill>
                  <a:srgbClr val="FF6699"/>
                </a:solidFill>
                <a:ea typeface="굴림" panose="020B0600000101010101" pitchFamily="50" charset="-127"/>
              </a:rPr>
              <a:t>Jamie</a:t>
            </a:r>
            <a:r>
              <a:rPr lang="en-US" altLang="ko-KR" sz="1800" b="1" dirty="0">
                <a:ea typeface="굴림" panose="020B0600000101010101" pitchFamily="50" charset="-127"/>
              </a:rPr>
              <a:t> (thinking for a minute</a:t>
            </a:r>
            <a:r>
              <a:rPr lang="en-US" altLang="ko-KR" sz="1800" b="1" dirty="0" smtClean="0">
                <a:ea typeface="굴림" panose="020B0600000101010101" pitchFamily="50" charset="-127"/>
              </a:rPr>
              <a:t>): </a:t>
            </a:r>
            <a:r>
              <a:rPr lang="en-US" altLang="ko-KR" sz="1800" dirty="0" smtClean="0">
                <a:ea typeface="굴림" panose="020B0600000101010101" pitchFamily="50" charset="-127"/>
              </a:rPr>
              <a:t>So</a:t>
            </a:r>
            <a:r>
              <a:rPr lang="en-US" altLang="ko-KR" sz="1800" dirty="0">
                <a:ea typeface="굴림" panose="020B0600000101010101" pitchFamily="50" charset="-127"/>
              </a:rPr>
              <a:t>, you’re </a:t>
            </a:r>
            <a:r>
              <a:rPr lang="en-US" altLang="ko-KR" sz="1800" dirty="0" smtClean="0">
                <a:ea typeface="굴림" panose="020B0600000101010101" pitchFamily="50" charset="-127"/>
              </a:rPr>
              <a:t>saying that </a:t>
            </a:r>
            <a:r>
              <a:rPr lang="en-US" altLang="ko-KR" sz="1800" dirty="0">
                <a:ea typeface="굴림" panose="020B0600000101010101" pitchFamily="50" charset="-127"/>
              </a:rPr>
              <a:t>I can’t represent architecture in code . . . that’s not true.</a:t>
            </a: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a:t>
            </a:r>
            <a:r>
              <a:rPr lang="en-US" altLang="ko-KR" sz="1800" dirty="0" smtClean="0">
                <a:ea typeface="굴림" panose="020B0600000101010101" pitchFamily="50" charset="-127"/>
              </a:rPr>
              <a:t> You </a:t>
            </a:r>
            <a:r>
              <a:rPr lang="en-US" altLang="ko-KR" sz="1800" dirty="0">
                <a:ea typeface="굴림" panose="020B0600000101010101" pitchFamily="50" charset="-127"/>
              </a:rPr>
              <a:t>can certainly imply architecture in code, </a:t>
            </a:r>
            <a:r>
              <a:rPr lang="en-US" altLang="ko-KR" sz="1800" dirty="0" smtClean="0">
                <a:ea typeface="굴림" panose="020B0600000101010101" pitchFamily="50" charset="-127"/>
              </a:rPr>
              <a:t>but in </a:t>
            </a:r>
            <a:r>
              <a:rPr lang="en-US" altLang="ko-KR" sz="1800" dirty="0">
                <a:ea typeface="굴림" panose="020B0600000101010101" pitchFamily="50" charset="-127"/>
              </a:rPr>
              <a:t>most programming languages, it’s pretty difficult to </a:t>
            </a:r>
            <a:r>
              <a:rPr lang="en-US" altLang="ko-KR" sz="1800" dirty="0" smtClean="0">
                <a:ea typeface="굴림" panose="020B0600000101010101" pitchFamily="50" charset="-127"/>
              </a:rPr>
              <a:t>get a </a:t>
            </a:r>
            <a:r>
              <a:rPr lang="en-US" altLang="ko-KR" sz="1800" dirty="0">
                <a:ea typeface="굴림" panose="020B0600000101010101" pitchFamily="50" charset="-127"/>
              </a:rPr>
              <a:t>quick, big-picture read on architecture by </a:t>
            </a:r>
            <a:r>
              <a:rPr lang="en-US" altLang="ko-KR" sz="1800" dirty="0" smtClean="0">
                <a:ea typeface="굴림" panose="020B0600000101010101" pitchFamily="50" charset="-127"/>
              </a:rPr>
              <a:t>examining the </a:t>
            </a:r>
            <a:r>
              <a:rPr lang="en-US" altLang="ko-KR" sz="1800" dirty="0">
                <a:ea typeface="굴림" panose="020B0600000101010101" pitchFamily="50" charset="-127"/>
              </a:rPr>
              <a:t>code.</a:t>
            </a: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a:t>
            </a:r>
            <a:r>
              <a:rPr lang="en-US" altLang="ko-KR" sz="1800" dirty="0" smtClean="0">
                <a:ea typeface="굴림" panose="020B0600000101010101" pitchFamily="50" charset="-127"/>
              </a:rPr>
              <a:t> And </a:t>
            </a:r>
            <a:r>
              <a:rPr lang="en-US" altLang="ko-KR" sz="1800" dirty="0">
                <a:ea typeface="굴림" panose="020B0600000101010101" pitchFamily="50" charset="-127"/>
              </a:rPr>
              <a:t>that’s what we want before we begin coding</a:t>
            </a:r>
            <a:r>
              <a:rPr lang="en-US" altLang="ko-KR" sz="1800" dirty="0" smtClean="0">
                <a:ea typeface="굴림" panose="020B0600000101010101" pitchFamily="50" charset="-127"/>
              </a:rPr>
              <a:t>.</a:t>
            </a:r>
            <a:endParaRPr lang="en-US" altLang="ko-KR" sz="1800" dirty="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a:solidFill>
                  <a:srgbClr val="FF6699"/>
                </a:solidFill>
                <a:ea typeface="굴림" panose="020B0600000101010101" pitchFamily="50" charset="-127"/>
              </a:rPr>
              <a:t>Jamie</a:t>
            </a:r>
            <a:r>
              <a:rPr lang="en-US" altLang="ko-KR" sz="1800" b="1" dirty="0">
                <a:ea typeface="굴림" panose="020B0600000101010101" pitchFamily="50" charset="-127"/>
              </a:rPr>
              <a:t>:</a:t>
            </a:r>
            <a:r>
              <a:rPr lang="en-US" altLang="ko-KR" sz="1800" dirty="0">
                <a:ea typeface="굴림" panose="020B0600000101010101" pitchFamily="50" charset="-127"/>
              </a:rPr>
              <a:t> Okay, maybe design and coding are </a:t>
            </a:r>
            <a:r>
              <a:rPr lang="en-US" altLang="ko-KR" sz="1800" dirty="0" smtClean="0">
                <a:ea typeface="굴림" panose="020B0600000101010101" pitchFamily="50" charset="-127"/>
              </a:rPr>
              <a:t>different, but I still like coding better.</a:t>
            </a:r>
            <a:endParaRPr lang="ko-KR" altLang="en-US" sz="1800" dirty="0">
              <a:ea typeface="굴림" panose="020B0600000101010101" pitchFamily="50" charset="-127"/>
            </a:endParaRPr>
          </a:p>
        </p:txBody>
      </p:sp>
      <p:sp>
        <p:nvSpPr>
          <p:cNvPr id="51205"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51206"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551B5DEF-3A26-45D0-86B8-91E22D9E99F5}"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48</a:t>
            </a:fld>
            <a:endParaRPr lang="en-US" altLang="ko-KR" sz="1200" b="0">
              <a:latin typeface="Arial" panose="020B0604020202020204" pitchFamily="34" charset="0"/>
              <a:ea typeface="굴림" panose="020B0600000101010101" pitchFamily="50" charset="-127"/>
            </a:endParaRPr>
          </a:p>
        </p:txBody>
      </p:sp>
    </p:spTree>
    <p:extLst>
      <p:ext uri="{BB962C8B-B14F-4D97-AF65-F5344CB8AC3E}">
        <p14:creationId xmlns:p14="http://schemas.microsoft.com/office/powerpoint/2010/main" val="41805333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r>
              <a:rPr lang="en-US" altLang="ko-KR" sz="3200" i="1" dirty="0" smtClean="0">
                <a:ea typeface="굴림" panose="020B0600000101010101" pitchFamily="50" charset="-127"/>
              </a:rPr>
              <a:t>Design Concepts</a:t>
            </a:r>
            <a:r>
              <a:rPr lang="ko-KR" altLang="en-US" sz="3200" i="1" dirty="0" smtClean="0">
                <a:ea typeface="굴림" panose="020B0600000101010101" pitchFamily="50" charset="-127"/>
              </a:rPr>
              <a:t> </a:t>
            </a:r>
            <a:r>
              <a:rPr lang="en-US" altLang="ko-KR" sz="3200" i="1" dirty="0" smtClean="0">
                <a:ea typeface="굴림" panose="020B0600000101010101" pitchFamily="50" charset="-127"/>
              </a:rPr>
              <a:t>(</a:t>
            </a:r>
            <a:r>
              <a:rPr lang="en-US" altLang="ko-KR" sz="3200" i="1" dirty="0" err="1" smtClean="0">
                <a:ea typeface="굴림" panose="020B0600000101010101" pitchFamily="50" charset="-127"/>
              </a:rPr>
              <a:t>pg</a:t>
            </a:r>
            <a:r>
              <a:rPr lang="en-US" altLang="ko-KR" sz="3200" i="1" dirty="0" smtClean="0">
                <a:ea typeface="굴림" panose="020B0600000101010101" pitchFamily="50" charset="-127"/>
              </a:rPr>
              <a:t> 239)</a:t>
            </a:r>
            <a:endParaRPr lang="ko-KR" altLang="en-US" sz="3200" dirty="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Vinod's cubicle, as design modeling begins.</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Ed</a:t>
            </a:r>
          </a:p>
          <a:p>
            <a:pPr lvl="1">
              <a:buFont typeface="Wingdings" panose="05000000000000000000" pitchFamily="2" charset="2"/>
              <a:buNone/>
              <a:defRPr/>
            </a:pPr>
            <a:r>
              <a:rPr lang="en-US" altLang="ko-KR" sz="1400" dirty="0" smtClean="0">
                <a:ea typeface="굴림" panose="020B0600000101010101" pitchFamily="50" charset="-127"/>
              </a:rPr>
              <a:t>	members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 . Also, </a:t>
            </a:r>
            <a:r>
              <a:rPr lang="en-US" altLang="ko-KR" sz="1400" dirty="0" smtClean="0">
                <a:solidFill>
                  <a:srgbClr val="FF6699"/>
                </a:solidFill>
                <a:ea typeface="굴림" panose="020B0600000101010101" pitchFamily="50" charset="-127"/>
              </a:rPr>
              <a:t>Shakira</a:t>
            </a:r>
            <a:r>
              <a:rPr lang="en-US" altLang="ko-KR" sz="1400" dirty="0" smtClean="0">
                <a:ea typeface="굴림" panose="020B0600000101010101" pitchFamily="50" charset="-127"/>
              </a:rPr>
              <a:t>, a new member of the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(All four team members have just returned from a morning seminar, entitled "Applying Basic Design Concepts," offered by a local computer science professor.)</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Did you get anything out of the seminar?</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Knew most of the stuff, but it's not a bad idea to hear it again, I suppose.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When I was an undergrad CS major, I never really understood why information hiding was as important as they say it is.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Because ... bottom line ... it's a technique for reducing error propagation in a program. Actually, functional independence also accomplishes the same thing.</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51205"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51206"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551B5DEF-3A26-45D0-86B8-91E22D9E99F5}"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49</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758825"/>
          </a:xfrm>
        </p:spPr>
        <p:txBody>
          <a:bodyPr>
            <a:normAutofit/>
          </a:bodyPr>
          <a:lstStyle/>
          <a:p>
            <a:pPr>
              <a:defRPr/>
            </a:pPr>
            <a:endParaRPr lang="ko-KR" altLang="en-US" sz="2800" smtClean="0">
              <a:ea typeface="굴림" panose="020B0600000101010101" pitchFamily="50" charset="-127"/>
            </a:endParaRPr>
          </a:p>
        </p:txBody>
      </p:sp>
      <p:sp>
        <p:nvSpPr>
          <p:cNvPr id="7171" name="바닥글 개체 틀 3"/>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7172" name="슬라이드 번호 개체 틀 4"/>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3643FF90-48D1-46EE-9E21-F31751CC59A6}"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5</a:t>
            </a:fld>
            <a:endParaRPr lang="en-US" altLang="ko-KR" sz="1200" b="0">
              <a:latin typeface="Arial" panose="020B0604020202020204" pitchFamily="34" charset="0"/>
              <a:ea typeface="굴림" panose="020B0600000101010101" pitchFamily="50" charset="-127"/>
            </a:endParaRPr>
          </a:p>
        </p:txBody>
      </p:sp>
      <p:sp>
        <p:nvSpPr>
          <p:cNvPr id="6" name="내용 개체 틀 2"/>
          <p:cNvSpPr txBox="1">
            <a:spLocks/>
          </p:cNvSpPr>
          <p:nvPr/>
        </p:nvSpPr>
        <p:spPr bwMode="auto">
          <a:xfrm>
            <a:off x="4595813" y="909638"/>
            <a:ext cx="4035425" cy="4043362"/>
          </a:xfrm>
          <a:prstGeom prst="rect">
            <a:avLst/>
          </a:prstGeom>
          <a:noFill/>
          <a:ln w="9525">
            <a:noFill/>
            <a:miter lim="800000"/>
            <a:headEnd/>
            <a:tailEnd/>
          </a:ln>
          <a:effectLst/>
        </p:spPr>
        <p:txBody>
          <a:bodyPr/>
          <a:lstStyle>
            <a:lvl1pPr marL="342900" indent="14288">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spcBef>
                <a:spcPct val="20000"/>
              </a:spcBef>
              <a:buSzPct val="70000"/>
              <a:defRPr/>
            </a:pPr>
            <a:r>
              <a:rPr lang="en-US" altLang="ko-KR" b="0" dirty="0" smtClean="0">
                <a:solidFill>
                  <a:schemeClr val="bg2"/>
                </a:solidFill>
                <a:latin typeface="Palatino" charset="0"/>
                <a:ea typeface="굴림" panose="020B0600000101010101" pitchFamily="50" charset="-127"/>
              </a:rPr>
              <a:t>not</a:t>
            </a:r>
            <a:r>
              <a:rPr lang="ko-KR" altLang="en-US" sz="2400" b="0" dirty="0" smtClean="0">
                <a:solidFill>
                  <a:schemeClr val="bg2"/>
                </a:solidFill>
                <a:latin typeface="Palatino" charset="0"/>
                <a:ea typeface="굴림" panose="020B0600000101010101" pitchFamily="50" charset="-127"/>
              </a:rPr>
              <a:t> </a:t>
            </a:r>
            <a:r>
              <a:rPr lang="en-US" altLang="ko-KR" b="0" dirty="0" smtClean="0">
                <a:solidFill>
                  <a:schemeClr val="bg2"/>
                </a:solidFill>
                <a:latin typeface="Palatino" charset="0"/>
                <a:ea typeface="굴림" panose="020B0600000101010101" pitchFamily="50" charset="-127"/>
              </a:rPr>
              <a:t>push paper around.</a:t>
            </a:r>
            <a:endParaRPr lang="ko-KR" altLang="en-US" b="0" dirty="0" smtClean="0">
              <a:solidFill>
                <a:schemeClr val="bg2"/>
              </a:solidFill>
              <a:latin typeface="Palatino" charset="0"/>
              <a:ea typeface="굴림" panose="020B0600000101010101" pitchFamily="50" charset="-127"/>
            </a:endParaRPr>
          </a:p>
          <a:p>
            <a:pPr>
              <a:spcBef>
                <a:spcPct val="20000"/>
              </a:spcBef>
              <a:buSzPct val="70000"/>
              <a:buFont typeface="Wingdings" panose="05000000000000000000" pitchFamily="2" charset="2"/>
              <a:buChar char="n"/>
              <a:defRPr/>
            </a:pPr>
            <a:r>
              <a:rPr lang="en-US" altLang="ko-KR" dirty="0" smtClean="0">
                <a:solidFill>
                  <a:srgbClr val="00B050"/>
                </a:solidFill>
                <a:latin typeface="Palatino" charset="0"/>
                <a:ea typeface="굴림" panose="020B0600000101010101" pitchFamily="50" charset="-127"/>
              </a:rPr>
              <a:t>Doug</a:t>
            </a:r>
            <a:r>
              <a:rPr lang="en-US" altLang="ko-KR" dirty="0" smtClean="0">
                <a:solidFill>
                  <a:schemeClr val="bg2"/>
                </a:solidFill>
                <a:latin typeface="Palatino" charset="0"/>
                <a:ea typeface="굴림" panose="020B0600000101010101" pitchFamily="50" charset="-127"/>
              </a:rPr>
              <a:t>: </a:t>
            </a:r>
            <a:r>
              <a:rPr lang="en-US" altLang="ko-KR" b="0" dirty="0" smtClean="0">
                <a:solidFill>
                  <a:schemeClr val="bg2"/>
                </a:solidFill>
                <a:latin typeface="Palatino" charset="0"/>
                <a:ea typeface="굴림" panose="020B0600000101010101" pitchFamily="50" charset="-127"/>
              </a:rPr>
              <a:t>Give it a chance before you go negative on me. Here's what I mean. [Doug proceeds to describe the process framework described in Chapter 2 and the prescriptive process models presented to this point.</a:t>
            </a:r>
            <a:endParaRPr lang="ko-KR" altLang="en-US" b="0" dirty="0" smtClean="0">
              <a:solidFill>
                <a:schemeClr val="bg2"/>
              </a:solidFill>
              <a:latin typeface="Palatino" charset="0"/>
              <a:ea typeface="굴림" panose="020B0600000101010101" pitchFamily="50" charset="-127"/>
            </a:endParaRPr>
          </a:p>
          <a:p>
            <a:pPr>
              <a:spcBef>
                <a:spcPct val="20000"/>
              </a:spcBef>
              <a:buSzPct val="70000"/>
              <a:buFont typeface="Wingdings" panose="05000000000000000000" pitchFamily="2" charset="2"/>
              <a:buChar char="n"/>
              <a:defRPr/>
            </a:pPr>
            <a:r>
              <a:rPr lang="en-US" altLang="ko-KR" dirty="0" smtClean="0">
                <a:solidFill>
                  <a:srgbClr val="00B050"/>
                </a:solidFill>
                <a:latin typeface="Palatino" charset="0"/>
                <a:ea typeface="굴림" panose="020B0600000101010101" pitchFamily="50" charset="-127"/>
              </a:rPr>
              <a:t>Doug</a:t>
            </a:r>
            <a:r>
              <a:rPr lang="en-US" altLang="ko-KR" dirty="0" smtClean="0">
                <a:solidFill>
                  <a:schemeClr val="bg2"/>
                </a:solidFill>
                <a:latin typeface="Palatino" charset="0"/>
                <a:ea typeface="굴림" panose="020B0600000101010101" pitchFamily="50" charset="-127"/>
              </a:rPr>
              <a:t>: </a:t>
            </a:r>
            <a:r>
              <a:rPr lang="en-US" altLang="ko-KR" b="0" dirty="0" smtClean="0">
                <a:solidFill>
                  <a:schemeClr val="bg2"/>
                </a:solidFill>
                <a:latin typeface="Palatino" charset="0"/>
                <a:ea typeface="굴림" panose="020B0600000101010101" pitchFamily="50" charset="-127"/>
              </a:rPr>
              <a:t>So anyway, it seems to me that a linear model is not for us ... assumes we have all requirements up front and knowing this place, that's not likely.</a:t>
            </a:r>
            <a:endParaRPr lang="ko-KR" altLang="en-US" b="0" dirty="0" smtClean="0">
              <a:solidFill>
                <a:schemeClr val="bg2"/>
              </a:solidFill>
              <a:latin typeface="Palatino" charset="0"/>
              <a:ea typeface="굴림" panose="020B0600000101010101" pitchFamily="50" charset="-127"/>
            </a:endParaRPr>
          </a:p>
          <a:p>
            <a:pPr>
              <a:spcBef>
                <a:spcPct val="20000"/>
              </a:spcBef>
              <a:buSzPct val="70000"/>
              <a:buFont typeface="Wingdings" panose="05000000000000000000" pitchFamily="2" charset="2"/>
              <a:buChar char="n"/>
              <a:defRPr/>
            </a:pPr>
            <a:r>
              <a:rPr lang="en-US" altLang="ko-KR" dirty="0" smtClean="0">
                <a:solidFill>
                  <a:srgbClr val="FF6699"/>
                </a:solidFill>
                <a:latin typeface="Palatino" charset="0"/>
                <a:ea typeface="굴림" panose="020B0600000101010101" pitchFamily="50" charset="-127"/>
              </a:rPr>
              <a:t>Vinod</a:t>
            </a:r>
            <a:r>
              <a:rPr lang="en-US" altLang="ko-KR" dirty="0" smtClean="0">
                <a:solidFill>
                  <a:schemeClr val="bg2"/>
                </a:solidFill>
                <a:latin typeface="Palatino" charset="0"/>
                <a:ea typeface="굴림" panose="020B0600000101010101" pitchFamily="50" charset="-127"/>
              </a:rPr>
              <a:t>: </a:t>
            </a:r>
            <a:r>
              <a:rPr lang="en-US" altLang="ko-KR" b="0" dirty="0" smtClean="0">
                <a:solidFill>
                  <a:schemeClr val="bg2"/>
                </a:solidFill>
                <a:latin typeface="Palatino" charset="0"/>
                <a:ea typeface="굴림" panose="020B0600000101010101" pitchFamily="50" charset="-127"/>
              </a:rPr>
              <a:t>Yeah, and that RAD model sounds way too IT-</a:t>
            </a:r>
            <a:endParaRPr lang="ko-KR" altLang="en-US" sz="2400" b="0" dirty="0" smtClean="0">
              <a:solidFill>
                <a:schemeClr val="bg2"/>
              </a:solidFill>
              <a:latin typeface="Palatino" charset="0"/>
              <a:ea typeface="굴림" panose="020B0600000101010101" pitchFamily="50" charset="-127"/>
            </a:endParaRPr>
          </a:p>
        </p:txBody>
      </p:sp>
      <p:sp>
        <p:nvSpPr>
          <p:cNvPr id="7" name="내용 개체 틀 2"/>
          <p:cNvSpPr txBox="1">
            <a:spLocks/>
          </p:cNvSpPr>
          <p:nvPr/>
        </p:nvSpPr>
        <p:spPr bwMode="auto">
          <a:xfrm>
            <a:off x="463550" y="931863"/>
            <a:ext cx="4035425" cy="4044950"/>
          </a:xfrm>
          <a:prstGeom prst="rect">
            <a:avLst/>
          </a:prstGeom>
          <a:noFill/>
          <a:ln w="9525">
            <a:noFill/>
            <a:miter lim="800000"/>
            <a:headEnd/>
            <a:tailEnd/>
          </a:ln>
          <a:effectLst/>
        </p:spPr>
        <p:txBody>
          <a:bodyPr/>
          <a:lstStyle>
            <a:lvl1pPr marL="342900" indent="14288">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spcBef>
                <a:spcPct val="20000"/>
              </a:spcBef>
              <a:buSzPct val="70000"/>
              <a:defRPr/>
            </a:pPr>
            <a:r>
              <a:rPr lang="en-US" altLang="ko-KR" b="0" dirty="0" smtClean="0">
                <a:solidFill>
                  <a:schemeClr val="bg2"/>
                </a:solidFill>
                <a:latin typeface="Palatino" charset="0"/>
                <a:ea typeface="굴림" panose="020B0600000101010101" pitchFamily="50" charset="-127"/>
              </a:rPr>
              <a:t>complex than anything we've done in the past.</a:t>
            </a:r>
            <a:endParaRPr lang="ko-KR" altLang="en-US" b="0" dirty="0" smtClean="0">
              <a:solidFill>
                <a:schemeClr val="bg2"/>
              </a:solidFill>
              <a:latin typeface="Palatino" charset="0"/>
              <a:ea typeface="굴림" panose="020B0600000101010101" pitchFamily="50" charset="-127"/>
            </a:endParaRPr>
          </a:p>
          <a:p>
            <a:pPr>
              <a:spcBef>
                <a:spcPct val="20000"/>
              </a:spcBef>
              <a:buSzPct val="70000"/>
              <a:buFont typeface="Wingdings" panose="05000000000000000000" pitchFamily="2" charset="2"/>
              <a:buChar char="n"/>
              <a:defRPr/>
            </a:pPr>
            <a:r>
              <a:rPr lang="en-US" altLang="ko-KR" dirty="0" smtClean="0">
                <a:solidFill>
                  <a:srgbClr val="FF6699"/>
                </a:solidFill>
                <a:latin typeface="Palatino" charset="0"/>
                <a:ea typeface="굴림" panose="020B0600000101010101" pitchFamily="50" charset="-127"/>
              </a:rPr>
              <a:t>Jamie</a:t>
            </a:r>
            <a:r>
              <a:rPr lang="en-US" altLang="ko-KR" dirty="0" smtClean="0">
                <a:solidFill>
                  <a:schemeClr val="bg2"/>
                </a:solidFill>
                <a:latin typeface="Palatino" charset="0"/>
                <a:ea typeface="굴림" panose="020B0600000101010101" pitchFamily="50" charset="-127"/>
              </a:rPr>
              <a:t>: </a:t>
            </a:r>
            <a:r>
              <a:rPr lang="en-US" altLang="ko-KR" b="0" dirty="0" smtClean="0">
                <a:solidFill>
                  <a:schemeClr val="bg2"/>
                </a:solidFill>
                <a:latin typeface="Palatino" charset="0"/>
                <a:ea typeface="굴림" panose="020B0600000101010101" pitchFamily="50" charset="-127"/>
              </a:rPr>
              <a:t>Doesn't look that hard, but I agree ... our ad hoc approach to past projects won't work here, particularly if we have a very tight timeline.</a:t>
            </a:r>
          </a:p>
          <a:p>
            <a:pPr>
              <a:spcBef>
                <a:spcPct val="20000"/>
              </a:spcBef>
              <a:buSzPct val="70000"/>
              <a:buFont typeface="Wingdings" panose="05000000000000000000" pitchFamily="2" charset="2"/>
              <a:buChar char="n"/>
              <a:defRPr/>
            </a:pPr>
            <a:r>
              <a:rPr lang="en-US" altLang="ko-KR" dirty="0" smtClean="0">
                <a:solidFill>
                  <a:srgbClr val="00B050"/>
                </a:solidFill>
                <a:latin typeface="Palatino" charset="0"/>
                <a:ea typeface="굴림" panose="020B0600000101010101" pitchFamily="50" charset="-127"/>
              </a:rPr>
              <a:t>Doug </a:t>
            </a:r>
            <a:r>
              <a:rPr lang="en-US" altLang="ko-KR" dirty="0" smtClean="0">
                <a:solidFill>
                  <a:schemeClr val="bg2"/>
                </a:solidFill>
                <a:latin typeface="Palatino" charset="0"/>
                <a:ea typeface="굴림" panose="020B0600000101010101" pitchFamily="50" charset="-127"/>
              </a:rPr>
              <a:t>(smiling): </a:t>
            </a:r>
            <a:r>
              <a:rPr lang="en-US" altLang="ko-KR" b="0" dirty="0" smtClean="0">
                <a:solidFill>
                  <a:schemeClr val="bg2"/>
                </a:solidFill>
                <a:latin typeface="Palatino" charset="0"/>
                <a:ea typeface="굴림" panose="020B0600000101010101" pitchFamily="50" charset="-127"/>
              </a:rPr>
              <a:t>I want to be a bit more professional in our approach. I went to a short course last week and learned a lot about software engineering ... good stuff. We need a process here.</a:t>
            </a:r>
            <a:endParaRPr lang="ko-KR" altLang="en-US" b="0" dirty="0" smtClean="0">
              <a:solidFill>
                <a:schemeClr val="bg2"/>
              </a:solidFill>
              <a:latin typeface="Palatino" charset="0"/>
              <a:ea typeface="굴림" panose="020B0600000101010101" pitchFamily="50" charset="-127"/>
            </a:endParaRPr>
          </a:p>
          <a:p>
            <a:pPr>
              <a:spcBef>
                <a:spcPct val="20000"/>
              </a:spcBef>
              <a:buSzPct val="70000"/>
              <a:buFont typeface="Wingdings" panose="05000000000000000000" pitchFamily="2" charset="2"/>
              <a:buChar char="n"/>
              <a:defRPr/>
            </a:pPr>
            <a:r>
              <a:rPr lang="en-US" altLang="ko-KR" dirty="0" smtClean="0">
                <a:solidFill>
                  <a:srgbClr val="FF6699"/>
                </a:solidFill>
                <a:latin typeface="Palatino" charset="0"/>
                <a:ea typeface="굴림" panose="020B0600000101010101" pitchFamily="50" charset="-127"/>
              </a:rPr>
              <a:t>Jamie</a:t>
            </a:r>
            <a:r>
              <a:rPr lang="en-US" altLang="ko-KR" dirty="0" smtClean="0">
                <a:latin typeface="Palatino" charset="0"/>
                <a:ea typeface="굴림" panose="020B0600000101010101" pitchFamily="50" charset="-127"/>
              </a:rPr>
              <a:t> </a:t>
            </a:r>
            <a:r>
              <a:rPr lang="en-US" altLang="ko-KR" dirty="0" smtClean="0">
                <a:solidFill>
                  <a:schemeClr val="bg2"/>
                </a:solidFill>
                <a:latin typeface="Palatino" charset="0"/>
                <a:ea typeface="굴림" panose="020B0600000101010101" pitchFamily="50" charset="-127"/>
              </a:rPr>
              <a:t>(with a frown): </a:t>
            </a:r>
            <a:r>
              <a:rPr lang="en-US" altLang="ko-KR" b="0" dirty="0" smtClean="0">
                <a:solidFill>
                  <a:schemeClr val="bg2"/>
                </a:solidFill>
                <a:latin typeface="Palatino" charset="0"/>
                <a:ea typeface="굴림" panose="020B0600000101010101" pitchFamily="50" charset="-127"/>
              </a:rPr>
              <a:t>My job is to build computer programs, </a:t>
            </a:r>
            <a:endParaRPr lang="ko-KR" altLang="en-US" sz="2400" b="0" dirty="0" smtClean="0">
              <a:solidFill>
                <a:schemeClr val="bg2"/>
              </a:solidFill>
              <a:latin typeface="Palatino"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wasn't a CS grad, so a lot of the stuff the instructor mentioned is new to me. I can generate good code and fast. I don't see why this stuff is so important.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I've seen your work, Shak, and you know what, you do a lot of this stuff naturally ... that's why your designs and code work.</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(smiling): </a:t>
            </a:r>
            <a:r>
              <a:rPr lang="en-US" altLang="ko-KR" sz="1800" dirty="0" smtClean="0">
                <a:ea typeface="굴림" panose="020B0600000101010101" pitchFamily="50" charset="-127"/>
              </a:rPr>
              <a:t>Well, I always do try to partition the code, keep it focused on one thing, keep interfaces simple and constrained, reuse code</a:t>
            </a: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whenever I can that sort of thing.</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Modularity, functional independence, hiding, patterns ... see.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still remember the very first programming course I took ... they taught us to refine the code iteratively.</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Same thing can be applied to design, you know.</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The only concept I hadn't heard of before was "refactoring."</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That's used in Extreme Programming, I think she said.</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52229"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52230"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A34F0EC2-43FE-4A2F-953A-561E1AD8D18F}"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50</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Yep. It's not a whole lot different than refinement, only you do it after the design or code is completed. Kind of an optimization pass through the software, if you ask me.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Let's get back to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design. I think we should put these concepts on our review checklist as we develop the design model for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agree. But as important, let's all commit to think about them as we develop the design.</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endParaRPr lang="ko-KR" altLang="en-US" sz="1800" smtClean="0">
              <a:ea typeface="굴림" panose="020B0600000101010101" pitchFamily="50" charset="-127"/>
            </a:endParaRPr>
          </a:p>
        </p:txBody>
      </p:sp>
      <p:sp>
        <p:nvSpPr>
          <p:cNvPr id="53253"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53254"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5FA730A2-ABD4-4352-8CAA-87358F1E2DB2}"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51</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Autofit/>
          </a:bodyPr>
          <a:lstStyle/>
          <a:p>
            <a:pPr>
              <a:defRPr/>
            </a:pPr>
            <a:r>
              <a:rPr lang="en-US" altLang="ko-KR" sz="2400" i="1" dirty="0" smtClean="0">
                <a:ea typeface="굴림" panose="020B0600000101010101" pitchFamily="50" charset="-127"/>
              </a:rPr>
              <a:t>Refining an Analysis Class into a Design Class</a:t>
            </a:r>
            <a:r>
              <a:rPr lang="ko-KR" altLang="en-US" sz="2400" i="1" dirty="0" smtClean="0">
                <a:ea typeface="굴림" panose="020B0600000101010101" pitchFamily="50" charset="-127"/>
              </a:rPr>
              <a:t> </a:t>
            </a:r>
            <a:r>
              <a:rPr lang="en-US" altLang="ko-KR" sz="2400" i="1" dirty="0" smtClean="0">
                <a:ea typeface="굴림" panose="020B0600000101010101" pitchFamily="50" charset="-127"/>
              </a:rPr>
              <a:t>(</a:t>
            </a:r>
            <a:r>
              <a:rPr lang="en-US" altLang="ko-KR" sz="2400" i="1" dirty="0" err="1" smtClean="0">
                <a:ea typeface="굴림" panose="020B0600000101010101" pitchFamily="50" charset="-127"/>
              </a:rPr>
              <a:t>pg</a:t>
            </a:r>
            <a:r>
              <a:rPr lang="en-US" altLang="ko-KR" sz="2400" i="1" dirty="0" smtClean="0">
                <a:ea typeface="굴림" panose="020B0600000101010101" pitchFamily="50" charset="-127"/>
              </a:rPr>
              <a:t> 241)</a:t>
            </a:r>
            <a:endParaRPr lang="ko-KR" altLang="en-US" sz="2400" dirty="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solidFill>
                  <a:srgbClr val="FF6699"/>
                </a:solidFill>
                <a:ea typeface="굴림" panose="020B0600000101010101" pitchFamily="50" charset="-127"/>
              </a:rPr>
              <a:t>Ed</a:t>
            </a:r>
            <a:r>
              <a:rPr lang="en-US" altLang="ko-KR" sz="1400" dirty="0" smtClean="0">
                <a:ea typeface="굴림" panose="020B0600000101010101" pitchFamily="50" charset="-127"/>
              </a:rPr>
              <a:t>'s cubicle, as design modeling continues.</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ea typeface="굴림" panose="020B0600000101010101" pitchFamily="50" charset="-127"/>
              </a:rPr>
              <a:t>Vinod, </a:t>
            </a:r>
            <a:r>
              <a:rPr lang="en-US" altLang="ko-KR" sz="1400" dirty="0" smtClean="0">
                <a:solidFill>
                  <a:srgbClr val="FF6699"/>
                </a:solidFill>
                <a:ea typeface="굴림" panose="020B0600000101010101" pitchFamily="50" charset="-127"/>
              </a:rPr>
              <a:t>Ed</a:t>
            </a:r>
          </a:p>
          <a:p>
            <a:pPr lvl="1">
              <a:buFont typeface="Wingdings" panose="05000000000000000000" pitchFamily="2" charset="2"/>
              <a:buNone/>
              <a:defRPr/>
            </a:pPr>
            <a:r>
              <a:rPr lang="en-US" altLang="ko-KR" sz="1400" dirty="0" smtClean="0">
                <a:ea typeface="굴림" panose="020B0600000101010101" pitchFamily="50" charset="-127"/>
              </a:rPr>
              <a:t>	members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(Ed is working on the </a:t>
            </a:r>
            <a:r>
              <a:rPr lang="en-US" altLang="ko-KR" sz="1800" b="1" dirty="0" err="1" smtClean="0">
                <a:ea typeface="굴림" panose="020B0600000101010101" pitchFamily="50" charset="-127"/>
              </a:rPr>
              <a:t>FloorPlan</a:t>
            </a:r>
            <a:r>
              <a:rPr lang="en-US" altLang="ko-KR" sz="1800" b="1" dirty="0" smtClean="0">
                <a:ea typeface="굴림" panose="020B0600000101010101" pitchFamily="50" charset="-127"/>
              </a:rPr>
              <a:t> </a:t>
            </a:r>
            <a:r>
              <a:rPr lang="en-US" altLang="ko-KR" sz="1800" dirty="0" smtClean="0">
                <a:ea typeface="굴림" panose="020B0600000101010101" pitchFamily="50" charset="-127"/>
              </a:rPr>
              <a:t>class [see sidebar discussion in Section 8.7.4 and Figure 8.14] and has refined it for the design model.)</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So you remember the </a:t>
            </a:r>
            <a:r>
              <a:rPr lang="en-US" altLang="ko-KR" sz="1800" b="1" dirty="0" err="1" smtClean="0">
                <a:ea typeface="굴림" panose="020B0600000101010101" pitchFamily="50" charset="-127"/>
              </a:rPr>
              <a:t>FloorPlan</a:t>
            </a:r>
            <a:r>
              <a:rPr lang="en-US" altLang="ko-KR" sz="1800" b="1" dirty="0" smtClean="0">
                <a:ea typeface="굴림" panose="020B0600000101010101" pitchFamily="50" charset="-127"/>
              </a:rPr>
              <a:t> </a:t>
            </a:r>
            <a:r>
              <a:rPr lang="en-US" altLang="ko-KR" sz="1800" dirty="0" smtClean="0">
                <a:ea typeface="굴림" panose="020B0600000101010101" pitchFamily="50" charset="-127"/>
              </a:rPr>
              <a:t>class, right? It's used</a:t>
            </a: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buFont typeface="Wingdings" panose="05000000000000000000" pitchFamily="2" charset="2"/>
              <a:buNone/>
              <a:defRPr/>
            </a:pPr>
            <a:r>
              <a:rPr lang="en-US" altLang="ko-KR" sz="1800" smtClean="0">
                <a:ea typeface="굴림" panose="020B0600000101010101" pitchFamily="50" charset="-127"/>
              </a:rPr>
              <a:t>	as part of the surveillance and home management functions.</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(nodding): </a:t>
            </a:r>
            <a:r>
              <a:rPr lang="en-US" altLang="ko-KR" sz="1800" smtClean="0">
                <a:ea typeface="굴림" panose="020B0600000101010101" pitchFamily="50" charset="-127"/>
              </a:rPr>
              <a:t>Yeah, I seem to recall that we used it as part of our CRC discussions for home management.</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We did. Anyway, I'm refining it for design. Want to show how we'll actually implement the </a:t>
            </a:r>
            <a:r>
              <a:rPr lang="en-US" altLang="ko-KR" sz="1800" b="1" smtClean="0">
                <a:ea typeface="굴림" panose="020B0600000101010101" pitchFamily="50" charset="-127"/>
              </a:rPr>
              <a:t>FloorPlan </a:t>
            </a:r>
            <a:r>
              <a:rPr lang="en-US" altLang="ko-KR" sz="1800" smtClean="0">
                <a:ea typeface="굴림" panose="020B0600000101010101" pitchFamily="50" charset="-127"/>
              </a:rPr>
              <a:t>class. My idea is to implement it as a set of linked lists [a specific data structure]. So ... I had to refine the analysis class </a:t>
            </a:r>
            <a:r>
              <a:rPr lang="en-US" altLang="ko-KR" sz="1800" b="1" smtClean="0">
                <a:ea typeface="굴림" panose="020B0600000101010101" pitchFamily="50" charset="-127"/>
              </a:rPr>
              <a:t>FloorPlan </a:t>
            </a:r>
            <a:r>
              <a:rPr lang="en-US" altLang="ko-KR" sz="1800" smtClean="0">
                <a:ea typeface="굴림" panose="020B0600000101010101" pitchFamily="50" charset="-127"/>
              </a:rPr>
              <a:t>(Figure 8.14) and, actually, sort of simplify it.</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54277"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54278"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DFF04E16-0BC7-4588-8D47-22137075198E}"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52</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rmAutofit fontScale="90000"/>
          </a:bodyPr>
          <a:lstStyle/>
          <a:p>
            <a:pPr>
              <a:defRPr/>
            </a:pPr>
            <a:endParaRPr lang="ko-KR" altLang="en-US" sz="3200" smtClean="0">
              <a:ea typeface="굴림" panose="020B0600000101010101" pitchFamily="50" charset="-127"/>
            </a:endParaRPr>
          </a:p>
        </p:txBody>
      </p:sp>
      <p:sp>
        <p:nvSpPr>
          <p:cNvPr id="3" name="내용 개체 틀 2"/>
          <p:cNvSpPr>
            <a:spLocks noGrp="1"/>
          </p:cNvSpPr>
          <p:nvPr>
            <p:ph sz="half" idx="4294967295"/>
          </p:nvPr>
        </p:nvSpPr>
        <p:spPr>
          <a:xfrm>
            <a:off x="457200" y="725488"/>
            <a:ext cx="4038600" cy="4625975"/>
          </a:xfrm>
        </p:spPr>
        <p:txBody>
          <a:bodyPr/>
          <a:lstStyle/>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The analysis class showed only things in the problem domain, well, actually on the computer screen, that were visible to the end-user, right?</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Yep, but for the </a:t>
            </a:r>
            <a:r>
              <a:rPr lang="en-US" altLang="ko-KR" sz="1800" b="1" smtClean="0">
                <a:ea typeface="굴림" panose="020B0600000101010101" pitchFamily="50" charset="-127"/>
              </a:rPr>
              <a:t>FloorPlan </a:t>
            </a:r>
            <a:r>
              <a:rPr lang="en-US" altLang="ko-KR" sz="1800" smtClean="0">
                <a:ea typeface="굴림" panose="020B0600000101010101" pitchFamily="50" charset="-127"/>
              </a:rPr>
              <a:t>design class, I've got to add some things that are implementation specific. I needed to show that </a:t>
            </a:r>
            <a:r>
              <a:rPr lang="en-US" altLang="ko-KR" sz="1800" b="1" smtClean="0">
                <a:ea typeface="굴림" panose="020B0600000101010101" pitchFamily="50" charset="-127"/>
              </a:rPr>
              <a:t>FloorPlan </a:t>
            </a:r>
            <a:r>
              <a:rPr lang="en-US" altLang="ko-KR" sz="1800" smtClean="0">
                <a:ea typeface="굴림" panose="020B0600000101010101" pitchFamily="50" charset="-127"/>
              </a:rPr>
              <a:t>is an aggregation of segments--hence the </a:t>
            </a:r>
            <a:r>
              <a:rPr lang="en-US" altLang="ko-KR" sz="1800" b="1" smtClean="0">
                <a:ea typeface="굴림" panose="020B0600000101010101" pitchFamily="50" charset="-127"/>
              </a:rPr>
              <a:t>Segment </a:t>
            </a:r>
            <a:r>
              <a:rPr lang="en-US" altLang="ko-KR" sz="1800" smtClean="0">
                <a:ea typeface="굴림" panose="020B0600000101010101" pitchFamily="50" charset="-127"/>
              </a:rPr>
              <a:t>class--and that the </a:t>
            </a:r>
            <a:r>
              <a:rPr lang="en-US" altLang="ko-KR" sz="1800" b="1" smtClean="0">
                <a:ea typeface="굴림" panose="020B0600000101010101" pitchFamily="50" charset="-127"/>
              </a:rPr>
              <a:t>Segment </a:t>
            </a:r>
            <a:r>
              <a:rPr lang="en-US" altLang="ko-KR" sz="1800" smtClean="0">
                <a:ea typeface="굴림" panose="020B0600000101010101" pitchFamily="50" charset="-127"/>
              </a:rPr>
              <a:t>class is composed of lists for wall segments, windows, doors, and so on. The class </a:t>
            </a:r>
            <a:r>
              <a:rPr lang="en-US" altLang="ko-KR" sz="1800" b="1" smtClean="0">
                <a:ea typeface="굴림" panose="020B0600000101010101" pitchFamily="50" charset="-127"/>
              </a:rPr>
              <a:t>Camera</a:t>
            </a:r>
            <a:endParaRPr lang="ko-KR" altLang="en-US" sz="1800" smtClean="0">
              <a:ea typeface="굴림" panose="020B0600000101010101" pitchFamily="50" charset="-127"/>
            </a:endParaRPr>
          </a:p>
        </p:txBody>
      </p:sp>
      <p:sp>
        <p:nvSpPr>
          <p:cNvPr id="4" name="내용 개체 틀 3"/>
          <p:cNvSpPr>
            <a:spLocks noGrp="1"/>
          </p:cNvSpPr>
          <p:nvPr>
            <p:ph sz="half" idx="4294967295"/>
          </p:nvPr>
        </p:nvSpPr>
        <p:spPr>
          <a:xfrm>
            <a:off x="4648200" y="735013"/>
            <a:ext cx="4038600" cy="4625975"/>
          </a:xfrm>
        </p:spPr>
        <p:txBody>
          <a:bodyPr/>
          <a:lstStyle/>
          <a:p>
            <a:pPr>
              <a:buFont typeface="Wingdings" panose="05000000000000000000" pitchFamily="2" charset="2"/>
              <a:buNone/>
              <a:defRPr/>
            </a:pPr>
            <a:r>
              <a:rPr lang="en-US" altLang="ko-KR" sz="1800" smtClean="0">
                <a:ea typeface="굴림" panose="020B0600000101010101" pitchFamily="50" charset="-127"/>
              </a:rPr>
              <a:t>	collaborates with </a:t>
            </a:r>
            <a:r>
              <a:rPr lang="en-US" altLang="ko-KR" sz="1800" b="1" smtClean="0">
                <a:ea typeface="굴림" panose="020B0600000101010101" pitchFamily="50" charset="-127"/>
              </a:rPr>
              <a:t>FloorPlan, </a:t>
            </a:r>
            <a:r>
              <a:rPr lang="en-US" altLang="ko-KR" sz="1800" smtClean="0">
                <a:ea typeface="굴림" panose="020B0600000101010101" pitchFamily="50" charset="-127"/>
              </a:rPr>
              <a:t>and obviously, there can be many cameras in the floor plan.</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Phew, let's see a picture of this new </a:t>
            </a:r>
            <a:r>
              <a:rPr lang="en-US" altLang="ko-KR" sz="1800" b="1" smtClean="0">
                <a:ea typeface="굴림" panose="020B0600000101010101" pitchFamily="50" charset="-127"/>
              </a:rPr>
              <a:t>FloorPlan </a:t>
            </a:r>
            <a:r>
              <a:rPr lang="en-US" altLang="ko-KR" sz="1800" smtClean="0">
                <a:ea typeface="굴림" panose="020B0600000101010101" pitchFamily="50" charset="-127"/>
              </a:rPr>
              <a:t>design class.</a:t>
            </a:r>
            <a:endParaRPr lang="ko-KR" altLang="en-US" sz="1800" smtClean="0">
              <a:ea typeface="굴림" panose="020B0600000101010101" pitchFamily="50" charset="-127"/>
            </a:endParaRPr>
          </a:p>
          <a:p>
            <a:pPr>
              <a:defRPr/>
            </a:pPr>
            <a:r>
              <a:rPr lang="en-US" altLang="ko-KR" sz="1800" smtClean="0">
                <a:ea typeface="굴림" panose="020B0600000101010101" pitchFamily="50" charset="-127"/>
              </a:rPr>
              <a:t>(Ed shows Vinod the drawing shown in Figure 9.3.)</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Okay, I see what you're trying to do. This allows you to modify the floor plan easily because new items can be added or deleted to the list--the aggregation--without any problems.</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(nodding): </a:t>
            </a:r>
            <a:r>
              <a:rPr lang="en-US" altLang="ko-KR" sz="1800" smtClean="0">
                <a:ea typeface="굴림" panose="020B0600000101010101" pitchFamily="50" charset="-127"/>
              </a:rPr>
              <a:t>Yeah, I think it'll work. </a:t>
            </a:r>
            <a:r>
              <a:rPr lang="en-US" altLang="ko-KR" sz="1800" b="1" smtClean="0">
                <a:ea typeface="굴림" panose="020B0600000101010101" pitchFamily="50" charset="-127"/>
              </a:rPr>
              <a:t>Vinod: </a:t>
            </a:r>
            <a:r>
              <a:rPr lang="en-US" altLang="ko-KR" sz="1800" smtClean="0">
                <a:ea typeface="굴림" panose="020B0600000101010101" pitchFamily="50" charset="-127"/>
              </a:rPr>
              <a:t>So do I.</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55301"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55302"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99EFD4EC-4E7C-47A7-901D-A5915EE3D941}"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53</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Choosing an Architectural Style</a:t>
            </a:r>
            <a:r>
              <a:rPr lang="ko-KR" altLang="en-US" sz="3200" i="1" dirty="0" smtClean="0"/>
              <a:t> </a:t>
            </a:r>
            <a:r>
              <a:rPr lang="en-US" altLang="ko-KR" sz="3200" i="1" dirty="0" smtClean="0"/>
              <a:t>(</a:t>
            </a:r>
            <a:r>
              <a:rPr lang="en-US" altLang="ko-KR" sz="3200" i="1" dirty="0" err="1" smtClean="0"/>
              <a:t>pg</a:t>
            </a:r>
            <a:r>
              <a:rPr lang="en-US" altLang="ko-KR" sz="3200" i="1" dirty="0" smtClean="0"/>
              <a:t> 262)</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Jamie's cubicle, as design modeling continues.</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Ed</a:t>
            </a:r>
          </a:p>
          <a:p>
            <a:pPr lvl="1">
              <a:buFont typeface="Wingdings" panose="05000000000000000000" pitchFamily="2" charset="2"/>
              <a:buNone/>
              <a:defRPr/>
            </a:pPr>
            <a:r>
              <a:rPr lang="en-US" altLang="ko-KR" sz="1400" dirty="0" smtClean="0">
                <a:ea typeface="굴림" panose="020B0600000101010101" pitchFamily="50" charset="-127"/>
              </a:rPr>
              <a:t>	members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(frowning): </a:t>
            </a:r>
            <a:r>
              <a:rPr lang="en-US" altLang="ko-KR" sz="1800" dirty="0" smtClean="0">
                <a:ea typeface="굴림" panose="020B0600000101010101" pitchFamily="50" charset="-127"/>
              </a:rPr>
              <a:t>We've been modeling the security function using UML. . . you know classes, relationships,</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that sort of stuff. So I guess the object-oriented architecture' is the right way to go.</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But . . . ?</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But . . . I have trouble visualizing what an object-oriented architecture is. I get the call and return architecture, sort of a conventional process hierarchy, but 00 .. I don't know. It seems sort of amorphous.</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(smiling): </a:t>
            </a:r>
            <a:r>
              <a:rPr lang="en-US" altLang="ko-KR" sz="1800" smtClean="0">
                <a:ea typeface="굴림" panose="020B0600000101010101" pitchFamily="50" charset="-127"/>
              </a:rPr>
              <a:t>Amorphous, huh?</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Yeah . . . what I mean is I can't visualize a real structure, just design classes floating in space.</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Well, that's not true. There are class hierarchies . . . </a:t>
            </a:r>
            <a:endParaRPr lang="ko-KR" altLang="en-US" sz="1800" smtClean="0">
              <a:ea typeface="굴림" panose="020B0600000101010101" pitchFamily="50" charset="-127"/>
            </a:endParaRPr>
          </a:p>
        </p:txBody>
      </p:sp>
      <p:sp>
        <p:nvSpPr>
          <p:cNvPr id="56325"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56326"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A0BB726B-3D45-4A6C-AFDE-D05E47CE21A4}" type="slidenum">
              <a:rPr lang="ko-KR" altLang="en-US" sz="1200" smtClean="0">
                <a:latin typeface="Arial" panose="020B0604020202020204" pitchFamily="34" charset="0"/>
              </a:rPr>
              <a:pPr>
                <a:spcBef>
                  <a:spcPct val="0"/>
                </a:spcBef>
                <a:buClrTx/>
                <a:buSzTx/>
                <a:buFontTx/>
                <a:buNone/>
              </a:pPr>
              <a:t>54</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buFont typeface="Wingdings" panose="05000000000000000000" pitchFamily="2" charset="2"/>
              <a:buNone/>
              <a:defRPr/>
            </a:pPr>
            <a:r>
              <a:rPr lang="en-US" altLang="ko-KR" sz="1800" smtClean="0">
                <a:ea typeface="굴림" panose="020B0600000101010101" pitchFamily="50" charset="-127"/>
              </a:rPr>
              <a:t>	think of the hierarchy (aggregation) we did for the </a:t>
            </a:r>
            <a:r>
              <a:rPr lang="en-US" altLang="ko-KR" sz="1800" b="1" smtClean="0">
                <a:ea typeface="굴림" panose="020B0600000101010101" pitchFamily="50" charset="-127"/>
              </a:rPr>
              <a:t>FloorPlan </a:t>
            </a:r>
            <a:r>
              <a:rPr lang="en-US" altLang="ko-KR" sz="1800" smtClean="0">
                <a:ea typeface="굴림" panose="020B0600000101010101" pitchFamily="50" charset="-127"/>
              </a:rPr>
              <a:t>object [Figure 9.3]. An 00 architecture is a combination of that structure and the interconnections—you know, collaborations--between the classes. We can show it by fully describing the attributes and operations, the messaging that goes on, and the structure of the classes.</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I'm going to spend an hour mapping out a call and return architecture, then I'll go back and consider an 00 architecture.</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Doug'Il have no problem with that. He said that we should consider architectural alternatives. By the way, there's absolutely no reason why both of these architectures couldn't be used in combination with one another.</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Good. I'm on it.</a:t>
            </a:r>
            <a:endParaRPr lang="ko-KR" altLang="en-US" sz="1800" smtClean="0">
              <a:ea typeface="굴림" panose="020B0600000101010101" pitchFamily="50" charset="-127"/>
            </a:endParaRPr>
          </a:p>
        </p:txBody>
      </p:sp>
      <p:sp>
        <p:nvSpPr>
          <p:cNvPr id="57349"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57350"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508F8407-B949-450D-AB43-EC50D67887DA}" type="slidenum">
              <a:rPr lang="ko-KR" altLang="en-US" sz="1200" smtClean="0">
                <a:latin typeface="Arial" panose="020B0604020202020204" pitchFamily="34" charset="0"/>
              </a:rPr>
              <a:pPr>
                <a:spcBef>
                  <a:spcPct val="0"/>
                </a:spcBef>
                <a:buClrTx/>
                <a:buSzTx/>
                <a:buFontTx/>
                <a:buNone/>
              </a:pPr>
              <a:t>55</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Evaluating Architectural Decisions</a:t>
            </a:r>
            <a:r>
              <a:rPr lang="en-US" altLang="ko-KR" sz="3200" i="1" dirty="0" smtClean="0"/>
              <a:t>(</a:t>
            </a:r>
            <a:r>
              <a:rPr lang="en-US" altLang="ko-KR" sz="3200" i="1" dirty="0" err="1" smtClean="0"/>
              <a:t>pg</a:t>
            </a:r>
            <a:r>
              <a:rPr lang="en-US" altLang="ko-KR" sz="3200" i="1" dirty="0" smtClean="0"/>
              <a:t> 265)</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Jamie's cubicle</a:t>
            </a:r>
            <a:r>
              <a:rPr lang="en-US" altLang="ko-KR" sz="1400" dirty="0" smtClean="0">
                <a:ea typeface="굴림" panose="020B0600000101010101" pitchFamily="50" charset="-127"/>
              </a:rPr>
              <a:t>, as design modeling </a:t>
            </a:r>
            <a:r>
              <a:rPr lang="en-US" altLang="ko-KR" sz="1400" dirty="0" smtClean="0">
                <a:ea typeface="굴림" panose="020B0600000101010101" pitchFamily="50" charset="-127"/>
              </a:rPr>
              <a:t>continues</a:t>
            </a:r>
            <a:r>
              <a:rPr lang="en-US" altLang="ko-KR" sz="1400" dirty="0" smtClean="0">
                <a:ea typeface="굴림" panose="020B0600000101010101" pitchFamily="50" charset="-127"/>
              </a:rPr>
              <a:t>.</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Ed</a:t>
            </a:r>
          </a:p>
          <a:p>
            <a:pPr lvl="1">
              <a:buFont typeface="Wingdings" panose="05000000000000000000" pitchFamily="2" charset="2"/>
              <a:buNone/>
              <a:defRPr/>
            </a:pPr>
            <a:r>
              <a:rPr lang="en-US" altLang="ko-KR" sz="1400" dirty="0" smtClean="0">
                <a:ea typeface="굴림" panose="020B0600000101010101" pitchFamily="50" charset="-127"/>
              </a:rPr>
              <a:t>	members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a:t>
            </a:r>
            <a:r>
              <a:rPr lang="en-US" altLang="ko-KR" sz="1800" dirty="0" smtClean="0">
                <a:ea typeface="굴림" panose="020B0600000101010101" pitchFamily="50" charset="-127"/>
              </a:rPr>
              <a:t> </a:t>
            </a:r>
            <a:r>
              <a:rPr lang="en-US" altLang="ko-KR" sz="1800" dirty="0" smtClean="0">
                <a:ea typeface="굴림" panose="020B0600000101010101" pitchFamily="50" charset="-127"/>
              </a:rPr>
              <a:t>I finished my call-return architectural model of the security function.</a:t>
            </a: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a:t>
            </a:r>
            <a:r>
              <a:rPr lang="en-US" altLang="ko-KR" sz="1800" dirty="0" smtClean="0">
                <a:ea typeface="굴림" panose="020B0600000101010101" pitchFamily="50" charset="-127"/>
              </a:rPr>
              <a:t> </a:t>
            </a:r>
            <a:r>
              <a:rPr lang="en-US" altLang="ko-KR" sz="1800" dirty="0" smtClean="0">
                <a:ea typeface="굴림" panose="020B0600000101010101" pitchFamily="50" charset="-127"/>
              </a:rPr>
              <a:t>Great! Do you think it meets our needs?</a:t>
            </a: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a:t>
            </a:r>
            <a:r>
              <a:rPr lang="en-US" altLang="ko-KR" sz="1800" dirty="0" smtClean="0">
                <a:ea typeface="굴림" panose="020B0600000101010101" pitchFamily="50" charset="-127"/>
              </a:rPr>
              <a:t> </a:t>
            </a:r>
            <a:r>
              <a:rPr lang="en-US" altLang="ko-KR" sz="1800" dirty="0" smtClean="0">
                <a:ea typeface="굴림" panose="020B0600000101010101" pitchFamily="50" charset="-127"/>
              </a:rPr>
              <a:t>It doesn’t introduce any unneeded features, so it seems to be economic.</a:t>
            </a: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a:t>
            </a:r>
            <a:r>
              <a:rPr lang="en-US" altLang="ko-KR" sz="1800" dirty="0" smtClean="0">
                <a:ea typeface="굴림" panose="020B0600000101010101" pitchFamily="50" charset="-127"/>
              </a:rPr>
              <a:t> How about visibility?</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a:t>
            </a:r>
            <a:r>
              <a:rPr lang="en-US" altLang="ko-KR" sz="1800" dirty="0" smtClean="0">
                <a:ea typeface="굴림" panose="020B0600000101010101" pitchFamily="50" charset="-127"/>
              </a:rPr>
              <a:t> Well, I understand the model and there’s no problem implementing the security requirements needed for this product.</a:t>
            </a: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a:t>
            </a:r>
            <a:r>
              <a:rPr lang="en-US" altLang="ko-KR" sz="1800" dirty="0" smtClean="0">
                <a:ea typeface="굴림" panose="020B0600000101010101" pitchFamily="50" charset="-127"/>
              </a:rPr>
              <a:t> I get that you understand the architecture, but you may not be the programmer for this part of the project. I’m a little worried about spacing. This design may not be as modular as an object-oriented design.</a:t>
            </a: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Maybe, but that may limit our ability to reuse some of our code when we have to create the web-based version of this </a:t>
            </a:r>
            <a:r>
              <a:rPr lang="en-US" altLang="ko-KR" sz="1800" i="1" dirty="0" err="1" smtClean="0">
                <a:ea typeface="굴림" panose="020B0600000101010101" pitchFamily="50" charset="-127"/>
              </a:rPr>
              <a:t>Sa</a:t>
            </a:r>
            <a:r>
              <a:rPr lang="en-US" altLang="ko-KR" sz="1800" i="1" dirty="0" err="1">
                <a:ea typeface="굴림" panose="020B0600000101010101" pitchFamily="50" charset="-127"/>
              </a:rPr>
              <a:t>f</a:t>
            </a:r>
            <a:r>
              <a:rPr lang="en-US" altLang="ko-KR" sz="1800" i="1" dirty="0" err="1" smtClean="0">
                <a:ea typeface="굴림" panose="020B0600000101010101" pitchFamily="50" charset="-127"/>
              </a:rPr>
              <a:t>eHome</a:t>
            </a:r>
            <a:r>
              <a:rPr lang="en-US" altLang="ko-KR" sz="1800" dirty="0" smtClean="0">
                <a:ea typeface="굴림" panose="020B0600000101010101" pitchFamily="50" charset="-127"/>
              </a:rPr>
              <a:t>.</a:t>
            </a:r>
          </a:p>
        </p:txBody>
      </p:sp>
      <p:sp>
        <p:nvSpPr>
          <p:cNvPr id="56325"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56326"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A0BB726B-3D45-4A6C-AFDE-D05E47CE21A4}" type="slidenum">
              <a:rPr lang="ko-KR" altLang="en-US" sz="1200" smtClean="0">
                <a:latin typeface="Arial" panose="020B0604020202020204" pitchFamily="34" charset="0"/>
              </a:rPr>
              <a:pPr>
                <a:spcBef>
                  <a:spcPct val="0"/>
                </a:spcBef>
                <a:buClrTx/>
                <a:buSzTx/>
                <a:buFontTx/>
                <a:buNone/>
              </a:pPr>
              <a:t>56</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315415280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a:t>
            </a:r>
            <a:r>
              <a:rPr lang="en-US" altLang="ko-KR" sz="1800" dirty="0" smtClean="0">
                <a:ea typeface="굴림" panose="020B0600000101010101" pitchFamily="50" charset="-127"/>
              </a:rPr>
              <a:t> What about symmetry?</a:t>
            </a: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a:t>
            </a:r>
            <a:r>
              <a:rPr lang="en-US" altLang="ko-KR" sz="1800" dirty="0" smtClean="0">
                <a:ea typeface="굴림" panose="020B0600000101010101" pitchFamily="50" charset="-127"/>
              </a:rPr>
              <a:t> Well, that’s harder for me to assess. It seems to me the only place for symmetry in the security function is adding and deleting PIN information.</a:t>
            </a: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a:t>
            </a:r>
            <a:r>
              <a:rPr lang="en-US" altLang="ko-KR" sz="1800" dirty="0" smtClean="0">
                <a:ea typeface="굴림" panose="020B0600000101010101" pitchFamily="50" charset="-127"/>
              </a:rPr>
              <a:t> That will get more complicated when we add remote security features to the web-based product.</a:t>
            </a: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a:t>
            </a:r>
            <a:r>
              <a:rPr lang="en-US" altLang="ko-KR" sz="1800" dirty="0" smtClean="0">
                <a:ea typeface="굴림" panose="020B0600000101010101" pitchFamily="50" charset="-127"/>
              </a:rPr>
              <a:t> That’s true, I guess.</a:t>
            </a:r>
          </a:p>
          <a:p>
            <a:pPr>
              <a:defRPr/>
            </a:pPr>
            <a:r>
              <a:rPr lang="en-US" altLang="ko-KR" sz="1800" dirty="0" smtClean="0">
                <a:ea typeface="굴림" panose="020B0600000101010101" pitchFamily="50" charset="-127"/>
              </a:rPr>
              <a:t>[They both pause for a moment, pondering the </a:t>
            </a:r>
            <a:r>
              <a:rPr lang="en-US" altLang="ko-KR" sz="1800" dirty="0" smtClean="0">
                <a:ea typeface="굴림" panose="020B0600000101010101" pitchFamily="50" charset="-127"/>
              </a:rPr>
              <a:t>architectural </a:t>
            </a:r>
            <a:r>
              <a:rPr lang="en-US" altLang="ko-KR" sz="1800" dirty="0" smtClean="0">
                <a:ea typeface="굴림" panose="020B0600000101010101" pitchFamily="50" charset="-127"/>
              </a:rPr>
              <a:t>issues.]</a:t>
            </a: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a:t>
            </a:r>
            <a:r>
              <a:rPr lang="en-US" altLang="ko-KR" sz="1800" dirty="0" smtClean="0">
                <a:ea typeface="굴림" panose="020B0600000101010101" pitchFamily="50" charset="-127"/>
              </a:rPr>
              <a:t> </a:t>
            </a:r>
            <a:r>
              <a:rPr lang="en-US" altLang="ko-KR" sz="1800" i="1" dirty="0" err="1" smtClean="0">
                <a:ea typeface="굴림" panose="020B0600000101010101" pitchFamily="50" charset="-127"/>
              </a:rPr>
              <a:t>SafeHome</a:t>
            </a:r>
            <a:r>
              <a:rPr lang="en-US" altLang="ko-KR" sz="1800" dirty="0" smtClean="0">
                <a:ea typeface="굴림" panose="020B0600000101010101" pitchFamily="50" charset="-127"/>
              </a:rPr>
              <a:t> is a real-time system, so state transition and sequencing of events will be tough to predict.</a:t>
            </a: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b="1" dirty="0">
                <a:solidFill>
                  <a:srgbClr val="FF6699"/>
                </a:solidFill>
                <a:ea typeface="굴림" panose="020B0600000101010101" pitchFamily="50" charset="-127"/>
              </a:rPr>
              <a:t>Ed</a:t>
            </a:r>
            <a:r>
              <a:rPr lang="en-US" altLang="ko-KR" sz="1800" b="1" dirty="0">
                <a:ea typeface="굴림" panose="020B0600000101010101" pitchFamily="50" charset="-127"/>
              </a:rPr>
              <a:t>:</a:t>
            </a:r>
            <a:r>
              <a:rPr lang="en-US" altLang="ko-KR" sz="1800" dirty="0">
                <a:ea typeface="굴림" panose="020B0600000101010101" pitchFamily="50" charset="-127"/>
              </a:rPr>
              <a:t> Yeah, but the emergent behavior of this system can be handled with a finite state model</a:t>
            </a:r>
            <a:r>
              <a:rPr lang="en-US" altLang="ko-KR" sz="1800" dirty="0" smtClean="0">
                <a:ea typeface="굴림" panose="020B0600000101010101" pitchFamily="50" charset="-127"/>
              </a:rPr>
              <a:t>.</a:t>
            </a: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How?</a:t>
            </a: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The mode can be implemented based on the call-return architecture. Interrupts can be handled easily in many programming languages.</a:t>
            </a: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Do you think we need to do the same kind of analysis for the object-oriented architecture we were initially considering? </a:t>
            </a:r>
          </a:p>
          <a:p>
            <a:pPr>
              <a:defRPr/>
            </a:pPr>
            <a:endParaRPr lang="en-US" altLang="ko-KR" sz="1800" dirty="0">
              <a:ea typeface="굴림" panose="020B0600000101010101" pitchFamily="50" charset="-127"/>
            </a:endParaRPr>
          </a:p>
        </p:txBody>
      </p:sp>
      <p:sp>
        <p:nvSpPr>
          <p:cNvPr id="57349"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57350"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508F8407-B949-450D-AB43-EC50D67887DA}" type="slidenum">
              <a:rPr lang="ko-KR" altLang="en-US" sz="1200" smtClean="0">
                <a:latin typeface="Arial" panose="020B0604020202020204" pitchFamily="34" charset="0"/>
              </a:rPr>
              <a:pPr>
                <a:spcBef>
                  <a:spcPct val="0"/>
                </a:spcBef>
                <a:buClrTx/>
                <a:buSzTx/>
                <a:buFontTx/>
                <a:buNone/>
              </a:pPr>
              <a:t>57</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159613914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a:solidFill>
                  <a:srgbClr val="FF6699"/>
                </a:solidFill>
                <a:ea typeface="굴림" panose="020B0600000101010101" pitchFamily="50" charset="-127"/>
              </a:rPr>
              <a:t>Ed</a:t>
            </a:r>
            <a:r>
              <a:rPr lang="en-US" altLang="ko-KR" sz="1800" b="1" dirty="0">
                <a:ea typeface="굴림" panose="020B0600000101010101" pitchFamily="50" charset="-127"/>
              </a:rPr>
              <a:t>:</a:t>
            </a:r>
            <a:r>
              <a:rPr lang="en-US" altLang="ko-KR" sz="1800" dirty="0">
                <a:ea typeface="굴림" panose="020B0600000101010101" pitchFamily="50" charset="-127"/>
              </a:rPr>
              <a:t> I suppose it might be a good idea, since architecture is hard to change once implementation starts.</a:t>
            </a:r>
          </a:p>
          <a:p>
            <a:pPr>
              <a:defRPr/>
            </a:pPr>
            <a:r>
              <a:rPr lang="en-US" altLang="ko-KR" sz="1800" b="1" dirty="0" smtClean="0">
                <a:solidFill>
                  <a:srgbClr val="FF6699"/>
                </a:solidFill>
                <a:ea typeface="굴림" panose="020B0600000101010101" pitchFamily="50" charset="-127"/>
              </a:rPr>
              <a:t>Jamie</a:t>
            </a:r>
            <a:r>
              <a:rPr lang="en-US" altLang="ko-KR" sz="1800" b="1" dirty="0">
                <a:ea typeface="굴림" panose="020B0600000101010101" pitchFamily="50" charset="-127"/>
              </a:rPr>
              <a:t>: </a:t>
            </a:r>
            <a:r>
              <a:rPr lang="en-US" altLang="ko-KR" sz="1800" dirty="0">
                <a:ea typeface="굴림" panose="020B0600000101010101" pitchFamily="50" charset="-127"/>
              </a:rPr>
              <a:t>It’s also important for us to map the nonfunctional requirements besides security on top of these architectures to be sure they have been considered thoroughly.</a:t>
            </a:r>
          </a:p>
          <a:p>
            <a:pPr>
              <a:defRPr/>
            </a:pPr>
            <a:r>
              <a:rPr lang="en-US" altLang="ko-KR" sz="1800" b="1" dirty="0">
                <a:solidFill>
                  <a:srgbClr val="FF6699"/>
                </a:solidFill>
                <a:ea typeface="굴림" panose="020B0600000101010101" pitchFamily="50" charset="-127"/>
              </a:rPr>
              <a:t>Ed</a:t>
            </a:r>
            <a:r>
              <a:rPr lang="en-US" altLang="ko-KR" sz="1800" b="1" dirty="0">
                <a:ea typeface="굴림" panose="020B0600000101010101" pitchFamily="50" charset="-127"/>
              </a:rPr>
              <a:t>:</a:t>
            </a:r>
            <a:r>
              <a:rPr lang="en-US" altLang="ko-KR" sz="1800" dirty="0">
                <a:ea typeface="굴림" panose="020B0600000101010101" pitchFamily="50" charset="-127"/>
              </a:rPr>
              <a:t> Also, </a:t>
            </a:r>
            <a:r>
              <a:rPr lang="en-US" altLang="ko-KR" sz="1800" dirty="0" smtClean="0">
                <a:ea typeface="굴림" panose="020B0600000101010101" pitchFamily="50" charset="-127"/>
              </a:rPr>
              <a:t>true.</a:t>
            </a:r>
            <a:endParaRPr lang="en-US" altLang="ko-KR" sz="1800" dirty="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endParaRPr lang="en-US" altLang="ko-KR" sz="1800" dirty="0">
              <a:ea typeface="굴림" panose="020B0600000101010101" pitchFamily="50" charset="-127"/>
            </a:endParaRPr>
          </a:p>
        </p:txBody>
      </p:sp>
      <p:sp>
        <p:nvSpPr>
          <p:cNvPr id="57349"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57350"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508F8407-B949-450D-AB43-EC50D67887DA}" type="slidenum">
              <a:rPr lang="ko-KR" altLang="en-US" sz="1200" smtClean="0">
                <a:latin typeface="Arial" panose="020B0604020202020204" pitchFamily="34" charset="0"/>
              </a:rPr>
              <a:pPr>
                <a:spcBef>
                  <a:spcPct val="0"/>
                </a:spcBef>
                <a:buClrTx/>
                <a:buSzTx/>
                <a:buFontTx/>
                <a:buNone/>
              </a:pPr>
              <a:t>58</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44150365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Architecture Assessment</a:t>
            </a:r>
            <a:r>
              <a:rPr lang="ko-KR" altLang="en-US" sz="3200" i="1" dirty="0" smtClean="0"/>
              <a:t> </a:t>
            </a:r>
            <a:r>
              <a:rPr lang="en-US" altLang="ko-KR" sz="3200" i="1" dirty="0" smtClean="0"/>
              <a:t>(</a:t>
            </a:r>
            <a:r>
              <a:rPr lang="en-US" altLang="ko-KR" sz="3200" i="1" dirty="0" err="1" smtClean="0"/>
              <a:t>pg</a:t>
            </a:r>
            <a:r>
              <a:rPr lang="en-US" altLang="ko-KR" sz="3200" i="1" dirty="0" smtClean="0"/>
              <a:t> 276)</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Doug Miller's office as architectural design modeling proceeds.</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Shakira</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Ed</a:t>
            </a:r>
          </a:p>
          <a:p>
            <a:pPr lvl="1">
              <a:buFont typeface="Wingdings" panose="05000000000000000000" pitchFamily="2" charset="2"/>
              <a:buNone/>
              <a:defRPr/>
            </a:pPr>
            <a:r>
              <a:rPr lang="en-US" altLang="ko-KR" sz="1400" dirty="0" smtClean="0">
                <a:ea typeface="굴림" panose="020B0600000101010101" pitchFamily="50" charset="-127"/>
              </a:rPr>
              <a:t>	members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a:t>
            </a:r>
          </a:p>
          <a:p>
            <a:pPr lvl="1">
              <a:buFont typeface="Wingdings" panose="05000000000000000000" pitchFamily="2" charset="2"/>
              <a:buNone/>
              <a:defRPr/>
            </a:pPr>
            <a:r>
              <a:rPr lang="en-US" altLang="ko-KR" sz="1400" dirty="0" smtClean="0">
                <a:ea typeface="굴림" panose="020B0600000101010101" pitchFamily="50" charset="-127"/>
              </a:rPr>
              <a:t>	manager of the software engineering group.</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know you guys are deriving a couple of different architectures for the </a:t>
            </a:r>
            <a:r>
              <a:rPr lang="en-US" altLang="ko-KR" sz="1800" i="1" dirty="0" err="1" smtClean="0">
                <a:ea typeface="굴림" panose="020B0600000101010101" pitchFamily="50" charset="-127"/>
              </a:rPr>
              <a:t>SafeHome</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product, and</a:t>
            </a:r>
            <a:r>
              <a:rPr lang="ko-KR" altLang="en-US" sz="1800" dirty="0" smtClean="0">
                <a:ea typeface="굴림" panose="020B0600000101010101" pitchFamily="50" charset="-127"/>
              </a:rPr>
              <a:t> </a:t>
            </a:r>
            <a:r>
              <a:rPr lang="en-US" altLang="ko-KR" sz="1800" dirty="0" smtClean="0">
                <a:ea typeface="굴림" panose="020B0600000101010101" pitchFamily="50" charset="-127"/>
              </a:rPr>
              <a:t>that's a good thing. I guess my question is, how are we going to choose the one that's best?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I'm working on a call and return style, and then either Jamie or I are going to derive an 00 architecture.</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Okay, and how do we choose?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took a course in design in my senior year, and I remember that there are a number of ways to do it.</a:t>
            </a: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There are, but they're a bit academic. Look, I think we</a:t>
            </a:r>
            <a:endParaRPr lang="ko-KR" altLang="en-US" sz="1800" dirty="0" smtClean="0">
              <a:ea typeface="굴림" panose="020B0600000101010101" pitchFamily="50" charset="-127"/>
            </a:endParaRPr>
          </a:p>
          <a:p>
            <a:pPr>
              <a:buFont typeface="Wingdings" panose="05000000000000000000" pitchFamily="2" charset="2"/>
              <a:buNone/>
              <a:defRPr/>
            </a:pPr>
            <a:endParaRPr lang="ko-KR" altLang="en-US" sz="1800" dirty="0" smtClean="0">
              <a:ea typeface="굴림" panose="020B0600000101010101" pitchFamily="50" charset="-127"/>
            </a:endParaRPr>
          </a:p>
        </p:txBody>
      </p:sp>
      <p:sp>
        <p:nvSpPr>
          <p:cNvPr id="58373"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58374"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366F066-CD9E-4605-B20D-1680AD5BB204}" type="slidenum">
              <a:rPr lang="ko-KR" altLang="en-US" sz="1200" smtClean="0">
                <a:latin typeface="Arial" panose="020B0604020202020204" pitchFamily="34" charset="0"/>
              </a:rPr>
              <a:pPr>
                <a:spcBef>
                  <a:spcPct val="0"/>
                </a:spcBef>
                <a:buClrTx/>
                <a:buSzTx/>
                <a:buFontTx/>
                <a:buNone/>
              </a:pPr>
              <a:t>59</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758825"/>
          </a:xfrm>
        </p:spPr>
        <p:txBody>
          <a:bodyPr>
            <a:normAutofit/>
          </a:bodyPr>
          <a:lstStyle/>
          <a:p>
            <a:pPr>
              <a:defRPr/>
            </a:pPr>
            <a:endParaRPr lang="ko-KR" altLang="en-US" sz="2800" smtClean="0">
              <a:ea typeface="굴림" panose="020B0600000101010101" pitchFamily="50" charset="-127"/>
            </a:endParaRPr>
          </a:p>
        </p:txBody>
      </p:sp>
      <p:sp>
        <p:nvSpPr>
          <p:cNvPr id="8195" name="바닥글 개체 틀 3"/>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8196" name="슬라이드 번호 개체 틀 4"/>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9CC1EC51-EBD6-4DA4-9EDD-FC4B858474B3}"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6</a:t>
            </a:fld>
            <a:endParaRPr lang="en-US" altLang="ko-KR" sz="1200" b="0">
              <a:latin typeface="Arial" panose="020B0604020202020204" pitchFamily="34" charset="0"/>
              <a:ea typeface="굴림" panose="020B0600000101010101" pitchFamily="50" charset="-127"/>
            </a:endParaRPr>
          </a:p>
        </p:txBody>
      </p:sp>
      <p:sp>
        <p:nvSpPr>
          <p:cNvPr id="6" name="내용 개체 틀 2"/>
          <p:cNvSpPr txBox="1">
            <a:spLocks/>
          </p:cNvSpPr>
          <p:nvPr/>
        </p:nvSpPr>
        <p:spPr bwMode="auto">
          <a:xfrm>
            <a:off x="357188" y="919163"/>
            <a:ext cx="4035425" cy="4043362"/>
          </a:xfrm>
          <a:prstGeom prst="rect">
            <a:avLst/>
          </a:prstGeom>
          <a:noFill/>
          <a:ln w="9525">
            <a:noFill/>
            <a:miter lim="800000"/>
            <a:headEnd/>
            <a:tailEnd/>
          </a:ln>
          <a:effectLst/>
        </p:spPr>
        <p:txBody>
          <a:bodyPr/>
          <a:lstStyle>
            <a:lvl1pPr marL="342900" indent="14288">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spcBef>
                <a:spcPct val="20000"/>
              </a:spcBef>
              <a:buClr>
                <a:schemeClr val="hlink"/>
              </a:buClr>
              <a:buSzPct val="70000"/>
              <a:defRPr/>
            </a:pPr>
            <a:r>
              <a:rPr lang="en-US" altLang="ko-KR" b="0" dirty="0" smtClean="0">
                <a:solidFill>
                  <a:schemeClr val="bg2"/>
                </a:solidFill>
                <a:latin typeface="Palatino" charset="0"/>
                <a:ea typeface="굴림" panose="020B0600000101010101" pitchFamily="50" charset="-127"/>
              </a:rPr>
              <a:t>oriented ... probably good for building an inventory control system or something, but it's just not right for </a:t>
            </a:r>
            <a:r>
              <a:rPr lang="en-US" altLang="ko-KR" b="0" i="1" dirty="0" err="1" smtClean="0">
                <a:solidFill>
                  <a:schemeClr val="bg2"/>
                </a:solidFill>
                <a:latin typeface="Palatino" charset="0"/>
                <a:ea typeface="굴림" panose="020B0600000101010101" pitchFamily="50" charset="-127"/>
              </a:rPr>
              <a:t>SafeHome</a:t>
            </a:r>
            <a:r>
              <a:rPr lang="en-US" altLang="ko-KR" b="0" i="1" dirty="0" smtClean="0">
                <a:solidFill>
                  <a:schemeClr val="bg2"/>
                </a:solidFill>
                <a:latin typeface="Palatino" charset="0"/>
                <a:ea typeface="굴림" panose="020B0600000101010101" pitchFamily="50" charset="-127"/>
              </a:rPr>
              <a:t>.</a:t>
            </a:r>
            <a:endParaRPr lang="ko-KR" altLang="en-US" b="0" dirty="0" smtClean="0">
              <a:solidFill>
                <a:schemeClr val="bg2"/>
              </a:solidFill>
              <a:latin typeface="Palatino" charset="0"/>
              <a:ea typeface="굴림" panose="020B0600000101010101" pitchFamily="50" charset="-127"/>
            </a:endParaRPr>
          </a:p>
          <a:p>
            <a:pPr>
              <a:spcBef>
                <a:spcPct val="20000"/>
              </a:spcBef>
              <a:buSzPct val="70000"/>
              <a:buFont typeface="Wingdings" panose="05000000000000000000" pitchFamily="2" charset="2"/>
              <a:buChar char="n"/>
              <a:defRPr/>
            </a:pPr>
            <a:r>
              <a:rPr lang="en-US" altLang="ko-KR" dirty="0" smtClean="0">
                <a:solidFill>
                  <a:srgbClr val="00B050"/>
                </a:solidFill>
                <a:latin typeface="Palatino" charset="0"/>
                <a:ea typeface="굴림" panose="020B0600000101010101" pitchFamily="50" charset="-127"/>
              </a:rPr>
              <a:t>Doug</a:t>
            </a:r>
            <a:r>
              <a:rPr lang="en-US" altLang="ko-KR" dirty="0" smtClean="0">
                <a:solidFill>
                  <a:schemeClr val="bg2"/>
                </a:solidFill>
                <a:latin typeface="Palatino" charset="0"/>
                <a:ea typeface="굴림" panose="020B0600000101010101" pitchFamily="50" charset="-127"/>
              </a:rPr>
              <a:t>: </a:t>
            </a:r>
            <a:r>
              <a:rPr lang="en-US" altLang="ko-KR" b="0" dirty="0" smtClean="0">
                <a:solidFill>
                  <a:schemeClr val="bg2"/>
                </a:solidFill>
                <a:latin typeface="Palatino" charset="0"/>
                <a:ea typeface="굴림" panose="020B0600000101010101" pitchFamily="50" charset="-127"/>
              </a:rPr>
              <a:t>I agree.</a:t>
            </a:r>
            <a:endParaRPr lang="ko-KR" altLang="en-US" b="0" dirty="0" smtClean="0">
              <a:solidFill>
                <a:schemeClr val="bg2"/>
              </a:solidFill>
              <a:latin typeface="Palatino" charset="0"/>
              <a:ea typeface="굴림" panose="020B0600000101010101" pitchFamily="50" charset="-127"/>
            </a:endParaRPr>
          </a:p>
          <a:p>
            <a:pPr>
              <a:spcBef>
                <a:spcPct val="20000"/>
              </a:spcBef>
              <a:buSzPct val="70000"/>
              <a:buFont typeface="Wingdings" panose="05000000000000000000" pitchFamily="2" charset="2"/>
              <a:buChar char="n"/>
              <a:defRPr/>
            </a:pPr>
            <a:r>
              <a:rPr lang="en-US" altLang="ko-KR" dirty="0" smtClean="0">
                <a:solidFill>
                  <a:srgbClr val="FF6699"/>
                </a:solidFill>
                <a:latin typeface="Palatino" charset="0"/>
                <a:ea typeface="굴림" panose="020B0600000101010101" pitchFamily="50" charset="-127"/>
              </a:rPr>
              <a:t>Ed</a:t>
            </a:r>
            <a:r>
              <a:rPr lang="en-US" altLang="ko-KR" dirty="0" smtClean="0">
                <a:solidFill>
                  <a:schemeClr val="bg2"/>
                </a:solidFill>
                <a:latin typeface="Palatino" charset="0"/>
                <a:ea typeface="굴림" panose="020B0600000101010101" pitchFamily="50" charset="-127"/>
              </a:rPr>
              <a:t>: </a:t>
            </a:r>
            <a:r>
              <a:rPr lang="en-US" altLang="ko-KR" b="0" dirty="0" smtClean="0">
                <a:solidFill>
                  <a:schemeClr val="bg2"/>
                </a:solidFill>
                <a:latin typeface="Palatino" charset="0"/>
                <a:ea typeface="굴림" panose="020B0600000101010101" pitchFamily="50" charset="-127"/>
              </a:rPr>
              <a:t>That prototyping approach seems OK. A lot like what we do here anyway.</a:t>
            </a:r>
            <a:endParaRPr lang="ko-KR" altLang="en-US" b="0" dirty="0" smtClean="0">
              <a:solidFill>
                <a:schemeClr val="bg2"/>
              </a:solidFill>
              <a:latin typeface="Palatino" charset="0"/>
              <a:ea typeface="굴림" panose="020B0600000101010101" pitchFamily="50" charset="-127"/>
            </a:endParaRPr>
          </a:p>
          <a:p>
            <a:pPr>
              <a:spcBef>
                <a:spcPct val="20000"/>
              </a:spcBef>
              <a:buSzPct val="70000"/>
              <a:buFont typeface="Wingdings" panose="05000000000000000000" pitchFamily="2" charset="2"/>
              <a:buChar char="n"/>
              <a:defRPr/>
            </a:pPr>
            <a:r>
              <a:rPr lang="en-US" altLang="ko-KR" dirty="0" smtClean="0">
                <a:solidFill>
                  <a:srgbClr val="FF6699"/>
                </a:solidFill>
                <a:latin typeface="Palatino" charset="0"/>
                <a:ea typeface="굴림" panose="020B0600000101010101" pitchFamily="50" charset="-127"/>
              </a:rPr>
              <a:t>Vinod</a:t>
            </a:r>
            <a:r>
              <a:rPr lang="en-US" altLang="ko-KR" dirty="0" smtClean="0">
                <a:solidFill>
                  <a:schemeClr val="bg2"/>
                </a:solidFill>
                <a:latin typeface="Palatino" charset="0"/>
                <a:ea typeface="굴림" panose="020B0600000101010101" pitchFamily="50" charset="-127"/>
              </a:rPr>
              <a:t>: </a:t>
            </a:r>
            <a:r>
              <a:rPr lang="en-US" altLang="ko-KR" b="0" dirty="0" smtClean="0">
                <a:solidFill>
                  <a:schemeClr val="bg2"/>
                </a:solidFill>
                <a:latin typeface="Palatino" charset="0"/>
                <a:ea typeface="굴림" panose="020B0600000101010101" pitchFamily="50" charset="-127"/>
              </a:rPr>
              <a:t>That's a problem. I'm worried that it doesn't provide us with enough structure.</a:t>
            </a:r>
            <a:endParaRPr lang="ko-KR" altLang="en-US" b="0" dirty="0" smtClean="0">
              <a:solidFill>
                <a:schemeClr val="bg2"/>
              </a:solidFill>
              <a:latin typeface="Palatino" charset="0"/>
              <a:ea typeface="굴림" panose="020B0600000101010101" pitchFamily="50" charset="-127"/>
            </a:endParaRPr>
          </a:p>
          <a:p>
            <a:pPr>
              <a:spcBef>
                <a:spcPct val="20000"/>
              </a:spcBef>
              <a:buSzPct val="70000"/>
              <a:buFont typeface="Wingdings" panose="05000000000000000000" pitchFamily="2" charset="2"/>
              <a:buChar char="n"/>
              <a:defRPr/>
            </a:pPr>
            <a:r>
              <a:rPr lang="en-US" altLang="ko-KR" dirty="0" smtClean="0">
                <a:solidFill>
                  <a:srgbClr val="00B050"/>
                </a:solidFill>
                <a:latin typeface="Palatino" charset="0"/>
                <a:ea typeface="굴림" panose="020B0600000101010101" pitchFamily="50" charset="-127"/>
              </a:rPr>
              <a:t>Doug</a:t>
            </a:r>
            <a:r>
              <a:rPr lang="en-US" altLang="ko-KR" dirty="0" smtClean="0">
                <a:solidFill>
                  <a:schemeClr val="bg2"/>
                </a:solidFill>
                <a:latin typeface="Palatino" charset="0"/>
                <a:ea typeface="굴림" panose="020B0600000101010101" pitchFamily="50" charset="-127"/>
              </a:rPr>
              <a:t>: </a:t>
            </a:r>
            <a:r>
              <a:rPr lang="en-US" altLang="ko-KR" b="0" dirty="0" smtClean="0">
                <a:solidFill>
                  <a:schemeClr val="bg2"/>
                </a:solidFill>
                <a:latin typeface="Palatino" charset="0"/>
                <a:ea typeface="굴림" panose="020B0600000101010101" pitchFamily="50" charset="-127"/>
              </a:rPr>
              <a:t>Not to worry. We've got plenty of other options, and I want you guys to pick what's best for the team and best for the project.</a:t>
            </a:r>
            <a:endParaRPr lang="ko-KR" altLang="en-US" b="0" dirty="0" smtClean="0">
              <a:solidFill>
                <a:schemeClr val="bg2"/>
              </a:solidFill>
              <a:latin typeface="Palatino" charset="0"/>
              <a:ea typeface="굴림" panose="020B0600000101010101" pitchFamily="50" charset="-127"/>
            </a:endParaRPr>
          </a:p>
          <a:p>
            <a:pPr>
              <a:spcBef>
                <a:spcPct val="20000"/>
              </a:spcBef>
              <a:buClr>
                <a:schemeClr val="hlink"/>
              </a:buClr>
              <a:buSzPct val="70000"/>
              <a:buFont typeface="Wingdings" panose="05000000000000000000" pitchFamily="2" charset="2"/>
              <a:buChar char="n"/>
              <a:defRPr/>
            </a:pPr>
            <a:endParaRPr lang="ko-KR" altLang="en-US" sz="2400" b="0" dirty="0" smtClean="0">
              <a:latin typeface="Palatino"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can do our assessment and choose the right one using use-cases and scenarios.</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Isn't that the same thing?</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Not when you're talking about architectural assessment. We already have a complete set of use-cases. So we apply each to both architectures and see how the system reacts--how components and connectors work in the use-case context.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That's a good idea. Makes sure we didn't leave anything out.</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True, but it also tells us whether the architectural design is convoluted, whether the system has to twist itself into a pretzel to get the job done.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Scenarios aren't just another name for use-cases?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No, in this case a scenario implies something different.</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You're talking about a quality scenario or a change scenario, right?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Yes. What we do is go back to the stakeholders and</a:t>
            </a:r>
            <a:endParaRPr lang="ko-KR" altLang="en-US" sz="1800" dirty="0" smtClean="0">
              <a:ea typeface="굴림" panose="020B0600000101010101" pitchFamily="50" charset="-127"/>
            </a:endParaRPr>
          </a:p>
        </p:txBody>
      </p:sp>
      <p:sp>
        <p:nvSpPr>
          <p:cNvPr id="59397"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59398"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FF7F4795-12AF-4B93-9F7B-BBA4206C0484}" type="slidenum">
              <a:rPr lang="ko-KR" altLang="en-US" sz="1200" smtClean="0">
                <a:latin typeface="Arial" panose="020B0604020202020204" pitchFamily="34" charset="0"/>
              </a:rPr>
              <a:pPr>
                <a:spcBef>
                  <a:spcPct val="0"/>
                </a:spcBef>
                <a:buClrTx/>
                <a:buSzTx/>
                <a:buFontTx/>
                <a:buNone/>
              </a:pPr>
              <a:t>60</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ask them how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is likely to change over the next, say, three years. You know, new versions, features, that sort of thing. We build a set of change scenarios. We also develop a set of quality scenarios that define the attributes we'd like to see in the software architecture.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And we apply them to the alternatives.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Exactly. The style that handles the use-cases and scenarios best is the one we choose.</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endParaRPr lang="ko-KR" altLang="en-US" sz="1800" dirty="0" smtClean="0">
              <a:ea typeface="굴림" pitchFamily="50" charset="-127"/>
            </a:endParaRPr>
          </a:p>
        </p:txBody>
      </p:sp>
      <p:sp>
        <p:nvSpPr>
          <p:cNvPr id="6042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6042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993920E4-6E65-46D0-9886-35114E6ADCFC}" type="slidenum">
              <a:rPr lang="ko-KR" altLang="en-US" sz="1200" smtClean="0">
                <a:latin typeface="Arial" panose="020B0604020202020204" pitchFamily="34" charset="0"/>
              </a:rPr>
              <a:pPr>
                <a:spcBef>
                  <a:spcPct val="0"/>
                </a:spcBef>
                <a:buClrTx/>
                <a:buSzTx/>
                <a:buFontTx/>
                <a:buNone/>
              </a:pPr>
              <a:t>61</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The OCP in Action</a:t>
            </a:r>
            <a:r>
              <a:rPr lang="ko-KR" altLang="en-US" sz="3200" i="1" dirty="0" smtClean="0"/>
              <a:t> </a:t>
            </a:r>
            <a:r>
              <a:rPr lang="en-US" altLang="ko-KR" sz="3200" i="1" dirty="0" smtClean="0"/>
              <a:t>(</a:t>
            </a:r>
            <a:r>
              <a:rPr lang="en-US" altLang="ko-KR" sz="3200" i="1" dirty="0" err="1" smtClean="0"/>
              <a:t>pg</a:t>
            </a:r>
            <a:r>
              <a:rPr lang="en-US" altLang="ko-KR" sz="3200" i="1" dirty="0" smtClean="0"/>
              <a:t> 293)</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Vinod's cubicle.</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Vinod, Shakira</a:t>
            </a:r>
          </a:p>
          <a:p>
            <a:pPr lvl="1">
              <a:buFont typeface="Wingdings" panose="05000000000000000000" pitchFamily="2" charset="2"/>
              <a:buNone/>
              <a:defRPr/>
            </a:pPr>
            <a:r>
              <a:rPr lang="en-US" altLang="ko-KR" sz="1400" dirty="0" smtClean="0">
                <a:ea typeface="굴림" panose="020B0600000101010101" pitchFamily="50" charset="-127"/>
              </a:rPr>
              <a:t>	members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just got a call from Doug [the team manager]. He says marketing wants to add a new sensor.</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(smirking): </a:t>
            </a:r>
            <a:r>
              <a:rPr lang="en-US" altLang="ko-KR" sz="1800" dirty="0" smtClean="0">
                <a:ea typeface="굴림" panose="020B0600000101010101" pitchFamily="50" charset="-127"/>
              </a:rPr>
              <a:t>Not again, jeez!</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Yeah ... and you're not going to believe what these</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17830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guys have come up with.</a:t>
            </a:r>
            <a:endParaRPr lang="en-US" altLang="ko-KR" sz="1800" b="1"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Amaze me.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(laughing): </a:t>
            </a:r>
            <a:r>
              <a:rPr lang="en-US" altLang="ko-KR" sz="1800" dirty="0" smtClean="0">
                <a:ea typeface="굴림" panose="020B0600000101010101" pitchFamily="50" charset="-127"/>
              </a:rPr>
              <a:t>They call it a doggie angst sensor. </a:t>
            </a: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Say what?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It's for people who leave their pets home in apartments or condos or houses that are close to one another. The dog starts to bark. The neighbor gets angry and complains. With this sensor, if the dog barks for more than, say, a minute, the sensor sets a special alarm mode that calls the owner on his or her cell phone.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You're kidding me, right?</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63493"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63494"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555CD07D-2457-41CC-BB1E-5E52B4016BFA}" type="slidenum">
              <a:rPr lang="ko-KR" altLang="en-US" sz="1200" smtClean="0">
                <a:latin typeface="Arial" panose="020B0604020202020204" pitchFamily="34" charset="0"/>
              </a:rPr>
              <a:pPr>
                <a:spcBef>
                  <a:spcPct val="0"/>
                </a:spcBef>
                <a:buClrTx/>
                <a:buSzTx/>
                <a:buFontTx/>
                <a:buNone/>
              </a:pPr>
              <a:t>62</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303713" cy="4625975"/>
          </a:xfrm>
        </p:spPr>
        <p:txBody>
          <a:bodyPr/>
          <a:lstStyle/>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Nope. Doug wants to know how much time it's going to take to add it to the security function.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(thinking a moment): </a:t>
            </a:r>
            <a:r>
              <a:rPr lang="en-US" altLang="ko-KR" sz="1800" dirty="0" smtClean="0">
                <a:ea typeface="굴림" panose="020B0600000101010101" pitchFamily="50" charset="-127"/>
              </a:rPr>
              <a:t>Not much ... look. [She shows Vinod Figure 11.4] We've isolated the actual sensor classes behind the </a:t>
            </a:r>
            <a:r>
              <a:rPr lang="en-US" altLang="ko-KR" sz="1800" b="1" dirty="0" smtClean="0">
                <a:ea typeface="굴림" panose="020B0600000101010101" pitchFamily="50" charset="-127"/>
              </a:rPr>
              <a:t>sensor </a:t>
            </a:r>
            <a:r>
              <a:rPr lang="en-US" altLang="ko-KR" sz="1800" dirty="0" smtClean="0">
                <a:ea typeface="굴림" panose="020B0600000101010101" pitchFamily="50" charset="-127"/>
              </a:rPr>
              <a:t>interface. As long as we have specs for the doggie sensor, adding it should be a piece of cake. Only thing I'll have to do is create an</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appropriate component ... uh, class, for it. No change to the </a:t>
            </a:r>
            <a:r>
              <a:rPr lang="en-US" altLang="ko-KR" sz="1800" b="1" dirty="0" smtClean="0">
                <a:ea typeface="굴림" panose="020B0600000101010101" pitchFamily="50" charset="-127"/>
              </a:rPr>
              <a:t>Detector </a:t>
            </a:r>
            <a:r>
              <a:rPr lang="en-US" altLang="ko-KR" sz="1800" dirty="0" smtClean="0">
                <a:ea typeface="굴림" panose="020B0600000101010101" pitchFamily="50" charset="-127"/>
              </a:rPr>
              <a:t>component at all.</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So I'll tell Doug it's no big</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276725"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deal.</a:t>
            </a:r>
            <a:endParaRPr lang="en-US" altLang="ko-KR" sz="1800" b="1"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Knowing Doug, he'll keep us focused and not deliver the doggie thing until the next release.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That's not a bad thing, but can you implement now if he wants you to?</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Yeah, the way we designed the interface lets me do it with no hassle.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(thinking a moment): </a:t>
            </a:r>
            <a:r>
              <a:rPr lang="en-US" altLang="ko-KR" sz="1800" dirty="0" smtClean="0">
                <a:ea typeface="굴림" panose="020B0600000101010101" pitchFamily="50" charset="-127"/>
              </a:rPr>
              <a:t>Have you ever heard of the "Open-Closed Principle"?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(shrugging): </a:t>
            </a:r>
            <a:r>
              <a:rPr lang="en-US" altLang="ko-KR" sz="1800" dirty="0" smtClean="0">
                <a:ea typeface="굴림" panose="020B0600000101010101" pitchFamily="50" charset="-127"/>
              </a:rPr>
              <a:t>Never heard of it.</a:t>
            </a:r>
          </a:p>
          <a:p>
            <a:pPr>
              <a:defRPr/>
            </a:pPr>
            <a:r>
              <a:rPr lang="en-US" altLang="ko-KR" sz="1800" b="1" dirty="0" smtClean="0">
                <a:solidFill>
                  <a:srgbClr val="FF6699"/>
                </a:solidFill>
                <a:ea typeface="굴림" panose="020B0600000101010101" pitchFamily="50" charset="-127"/>
              </a:rPr>
              <a:t>Vinod </a:t>
            </a:r>
            <a:r>
              <a:rPr lang="en-US" altLang="ko-KR" sz="1800" b="1" dirty="0" smtClean="0">
                <a:ea typeface="굴림" panose="020B0600000101010101" pitchFamily="50" charset="-127"/>
              </a:rPr>
              <a:t>(smiling): </a:t>
            </a:r>
            <a:r>
              <a:rPr lang="en-US" altLang="ko-KR" sz="1800" dirty="0" smtClean="0">
                <a:ea typeface="굴림" panose="020B0600000101010101" pitchFamily="50" charset="-127"/>
              </a:rPr>
              <a:t>Not a problem.</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64517"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64518"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35EADC9A-F425-4B72-B353-416092D53CDC}" type="slidenum">
              <a:rPr lang="ko-KR" altLang="en-US" sz="1200" smtClean="0">
                <a:latin typeface="Arial" panose="020B0604020202020204" pitchFamily="34" charset="0"/>
              </a:rPr>
              <a:pPr>
                <a:spcBef>
                  <a:spcPct val="0"/>
                </a:spcBef>
                <a:buClrTx/>
                <a:buSzTx/>
                <a:buFontTx/>
                <a:buNone/>
              </a:pPr>
              <a:t>63</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Cohesion in Action</a:t>
            </a:r>
            <a:r>
              <a:rPr lang="ko-KR" altLang="en-US" sz="3200" i="1" dirty="0" smtClean="0"/>
              <a:t> </a:t>
            </a:r>
            <a:r>
              <a:rPr lang="en-US" altLang="ko-KR" sz="3200" i="1" dirty="0" smtClean="0"/>
              <a:t>(</a:t>
            </a:r>
            <a:r>
              <a:rPr lang="en-US" altLang="ko-KR" sz="3200" i="1" dirty="0" err="1" smtClean="0"/>
              <a:t>pg</a:t>
            </a:r>
            <a:r>
              <a:rPr lang="en-US" altLang="ko-KR" sz="3200" i="1" dirty="0" smtClean="0"/>
              <a:t> 297)</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44963"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Jamie's cubicle.</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Ed</a:t>
            </a:r>
          </a:p>
          <a:p>
            <a:pPr lvl="1">
              <a:buFont typeface="Wingdings" panose="05000000000000000000" pitchFamily="2" charset="2"/>
              <a:buNone/>
              <a:defRPr/>
            </a:pPr>
            <a:r>
              <a:rPr lang="en-US" altLang="ko-KR" sz="1400" dirty="0" smtClean="0">
                <a:ea typeface="굴림" panose="020B0600000101010101" pitchFamily="50" charset="-127"/>
              </a:rPr>
              <a:t>	members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 who are working on the surveillance function.</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have a first-cut design of the camera component.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err="1" smtClean="0">
                <a:ea typeface="굴림" panose="020B0600000101010101" pitchFamily="50" charset="-127"/>
              </a:rPr>
              <a:t>Wanna</a:t>
            </a:r>
            <a:r>
              <a:rPr lang="en-US" altLang="ko-KR" sz="1800" dirty="0" smtClean="0">
                <a:ea typeface="굴림" panose="020B0600000101010101" pitchFamily="50" charset="-127"/>
              </a:rPr>
              <a:t> do a quick review?</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guess ... but really, I'd like your input on something.</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(Jamie gestures for him to continue.)</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We originally defined five operations for </a:t>
            </a:r>
            <a:r>
              <a:rPr lang="en-US" altLang="ko-KR" sz="1800" b="1" smtClean="0">
                <a:ea typeface="굴림" panose="020B0600000101010101" pitchFamily="50" charset="-127"/>
              </a:rPr>
              <a:t>camera. </a:t>
            </a:r>
            <a:r>
              <a:rPr lang="en-US" altLang="ko-KR" sz="1800" smtClean="0">
                <a:ea typeface="굴림" panose="020B0600000101010101" pitchFamily="50" charset="-127"/>
              </a:rPr>
              <a:t>Look ... [shows Jamie the list]</a:t>
            </a:r>
            <a:endParaRPr lang="ko-KR" altLang="en-US" sz="1800" smtClean="0">
              <a:ea typeface="굴림" panose="020B0600000101010101" pitchFamily="50" charset="-127"/>
            </a:endParaRPr>
          </a:p>
          <a:p>
            <a:pPr lvl="1">
              <a:defRPr/>
            </a:pPr>
            <a:r>
              <a:rPr lang="en-US" altLang="ko-KR" sz="1400" i="1" smtClean="0">
                <a:ea typeface="굴림" panose="020B0600000101010101" pitchFamily="50" charset="-127"/>
              </a:rPr>
              <a:t>determineType() </a:t>
            </a:r>
            <a:r>
              <a:rPr lang="en-US" altLang="ko-KR" sz="1400" smtClean="0">
                <a:ea typeface="굴림" panose="020B0600000101010101" pitchFamily="50" charset="-127"/>
              </a:rPr>
              <a:t>tells me the type of camera.</a:t>
            </a:r>
            <a:endParaRPr lang="ko-KR" altLang="en-US" sz="1400" smtClean="0">
              <a:ea typeface="굴림" panose="020B0600000101010101" pitchFamily="50" charset="-127"/>
            </a:endParaRPr>
          </a:p>
          <a:p>
            <a:pPr lvl="1">
              <a:defRPr/>
            </a:pPr>
            <a:r>
              <a:rPr lang="en-US" altLang="ko-KR" sz="1400" i="1" smtClean="0">
                <a:ea typeface="굴림" panose="020B0600000101010101" pitchFamily="50" charset="-127"/>
              </a:rPr>
              <a:t>translateLocation() </a:t>
            </a:r>
            <a:r>
              <a:rPr lang="en-US" altLang="ko-KR" sz="1400" smtClean="0">
                <a:ea typeface="굴림" panose="020B0600000101010101" pitchFamily="50" charset="-127"/>
              </a:rPr>
              <a:t>allows me to move the camera around the floor plan.</a:t>
            </a:r>
            <a:endParaRPr lang="ko-KR" altLang="en-US" sz="1400" smtClean="0">
              <a:ea typeface="굴림" panose="020B0600000101010101" pitchFamily="50" charset="-127"/>
            </a:endParaRPr>
          </a:p>
          <a:p>
            <a:pPr lvl="1">
              <a:defRPr/>
            </a:pPr>
            <a:r>
              <a:rPr lang="en-US" altLang="ko-KR" sz="1400" i="1" smtClean="0">
                <a:ea typeface="굴림" panose="020B0600000101010101" pitchFamily="50" charset="-127"/>
              </a:rPr>
              <a:t>displayID() </a:t>
            </a:r>
            <a:r>
              <a:rPr lang="en-US" altLang="ko-KR" sz="1400" smtClean="0">
                <a:ea typeface="굴림" panose="020B0600000101010101" pitchFamily="50" charset="-127"/>
              </a:rPr>
              <a:t>gets the camera ID and displays it near the camera icon.</a:t>
            </a:r>
            <a:endParaRPr lang="ko-KR" altLang="en-US" sz="1400" smtClean="0">
              <a:ea typeface="굴림" panose="020B0600000101010101" pitchFamily="50" charset="-127"/>
            </a:endParaRPr>
          </a:p>
          <a:p>
            <a:pPr lvl="1">
              <a:defRPr/>
            </a:pPr>
            <a:r>
              <a:rPr lang="en-US" altLang="ko-KR" sz="1400" i="1" smtClean="0">
                <a:ea typeface="굴림" panose="020B0600000101010101" pitchFamily="50" charset="-127"/>
              </a:rPr>
              <a:t>displayView() </a:t>
            </a:r>
            <a:r>
              <a:rPr lang="en-US" altLang="ko-KR" sz="1400" smtClean="0">
                <a:ea typeface="굴림" panose="020B0600000101010101" pitchFamily="50" charset="-127"/>
              </a:rPr>
              <a:t>shows me the field of view of the camera graphically.</a:t>
            </a:r>
            <a:endParaRPr lang="ko-KR" altLang="en-US" sz="1400" smtClean="0">
              <a:ea typeface="굴림" panose="020B0600000101010101" pitchFamily="50" charset="-127"/>
            </a:endParaRPr>
          </a:p>
          <a:p>
            <a:pPr lvl="1">
              <a:defRPr/>
            </a:pPr>
            <a:r>
              <a:rPr lang="en-US" altLang="ko-KR" sz="1400" i="1" smtClean="0">
                <a:ea typeface="굴림" panose="020B0600000101010101" pitchFamily="50" charset="-127"/>
              </a:rPr>
              <a:t>displayZoom() </a:t>
            </a:r>
            <a:r>
              <a:rPr lang="en-US" altLang="ko-KR" sz="1400" smtClean="0">
                <a:ea typeface="굴림" panose="020B0600000101010101" pitchFamily="50" charset="-127"/>
              </a:rPr>
              <a:t>shows me the magnification of the camera graphically.</a:t>
            </a:r>
            <a:endParaRPr lang="ko-KR" altLang="en-US" sz="14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I've designed each separately, and they're pretty simple operations. So I thought</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6554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6554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15359447-B1B0-45BA-A6A5-EA4B098182E4}" type="slidenum">
              <a:rPr lang="ko-KR" altLang="en-US" sz="1200" smtClean="0">
                <a:latin typeface="Arial" panose="020B0604020202020204" pitchFamily="34" charset="0"/>
              </a:rPr>
              <a:pPr>
                <a:spcBef>
                  <a:spcPct val="0"/>
                </a:spcBef>
                <a:buClrTx/>
                <a:buSzTx/>
                <a:buFontTx/>
                <a:buNone/>
              </a:pPr>
              <a:t>64</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it might be a good idea to combine all of the display operations into just one that's called </a:t>
            </a:r>
            <a:r>
              <a:rPr lang="en-US" altLang="ko-KR" sz="1800" dirty="0" err="1" smtClean="0">
                <a:ea typeface="굴림" panose="020B0600000101010101" pitchFamily="50" charset="-127"/>
              </a:rPr>
              <a:t>displayCamera</a:t>
            </a:r>
            <a:r>
              <a:rPr lang="en-US" altLang="ko-KR" sz="1800" dirty="0" smtClean="0">
                <a:ea typeface="굴림" panose="020B0600000101010101" pitchFamily="50" charset="-127"/>
              </a:rPr>
              <a:t>()--it'll show the ID, the view, and the zoom. </a:t>
            </a:r>
            <a:r>
              <a:rPr lang="en-US" altLang="ko-KR" sz="1800" dirty="0" err="1" smtClean="0">
                <a:ea typeface="굴림" panose="020B0600000101010101" pitchFamily="50" charset="-127"/>
              </a:rPr>
              <a:t>Whaddaya</a:t>
            </a:r>
            <a:r>
              <a:rPr lang="en-US" altLang="ko-KR" sz="1800" dirty="0" smtClean="0">
                <a:ea typeface="굴림" panose="020B0600000101010101" pitchFamily="50" charset="-127"/>
              </a:rPr>
              <a:t> think?</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(grimacing): </a:t>
            </a:r>
            <a:r>
              <a:rPr lang="en-US" altLang="ko-KR" sz="1800" dirty="0" smtClean="0">
                <a:ea typeface="굴림" panose="020B0600000101010101" pitchFamily="50" charset="-127"/>
              </a:rPr>
              <a:t>Not sure that's such a good idea.</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(frowning): </a:t>
            </a:r>
            <a:r>
              <a:rPr lang="en-US" altLang="ko-KR" sz="1800" dirty="0" smtClean="0">
                <a:ea typeface="굴림" panose="020B0600000101010101" pitchFamily="50" charset="-127"/>
              </a:rPr>
              <a:t>Why? All of these little ops can cause headaches.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The problem with combining them is we lose cohesion. You know, the </a:t>
            </a:r>
            <a:r>
              <a:rPr lang="en-US" altLang="ko-KR" sz="1800" i="1" dirty="0" err="1" smtClean="0">
                <a:ea typeface="굴림" panose="020B0600000101010101" pitchFamily="50" charset="-127"/>
              </a:rPr>
              <a:t>displayCamera</a:t>
            </a:r>
            <a:r>
              <a:rPr lang="en-US" altLang="ko-KR" sz="1800" i="1" dirty="0" smtClean="0">
                <a:ea typeface="굴림" panose="020B0600000101010101" pitchFamily="50" charset="-127"/>
              </a:rPr>
              <a:t>() </a:t>
            </a:r>
            <a:r>
              <a:rPr lang="en-US" altLang="ko-KR" sz="1800" dirty="0" smtClean="0">
                <a:ea typeface="굴림" panose="020B0600000101010101" pitchFamily="50" charset="-127"/>
              </a:rPr>
              <a:t>op won't be single-minded.</a:t>
            </a: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(mildly exasperated): </a:t>
            </a:r>
            <a:r>
              <a:rPr lang="en-US" altLang="ko-KR" sz="1800" dirty="0" smtClean="0">
                <a:ea typeface="굴림" panose="020B0600000101010101" pitchFamily="50" charset="-127"/>
              </a:rPr>
              <a:t>So what? The whole thing will be less than 100 source lines, max. It'll be easier to implement, I think.</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And what if marketing decides to change the way that we represent the view field?</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I'll just jump into the </a:t>
            </a:r>
            <a:r>
              <a:rPr lang="en-US" altLang="ko-KR" sz="1800" i="1" dirty="0" err="1" smtClean="0">
                <a:ea typeface="굴림" panose="020B0600000101010101" pitchFamily="50" charset="-127"/>
              </a:rPr>
              <a:t>displayCamera</a:t>
            </a:r>
            <a:r>
              <a:rPr lang="en-US" altLang="ko-KR" sz="1800" i="1" dirty="0" smtClean="0">
                <a:ea typeface="굴림" panose="020B0600000101010101" pitchFamily="50" charset="-127"/>
              </a:rPr>
              <a:t>() </a:t>
            </a:r>
            <a:r>
              <a:rPr lang="en-US" altLang="ko-KR" sz="1800" dirty="0" smtClean="0">
                <a:ea typeface="굴림" panose="020B0600000101010101" pitchFamily="50" charset="-127"/>
              </a:rPr>
              <a:t>op and make the mod.</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What about side effects? </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err="1" smtClean="0">
                <a:ea typeface="굴림" panose="020B0600000101010101" pitchFamily="50" charset="-127"/>
              </a:rPr>
              <a:t>Whaddaya</a:t>
            </a:r>
            <a:r>
              <a:rPr lang="en-US" altLang="ko-KR" sz="1800" dirty="0" smtClean="0">
                <a:ea typeface="굴림" panose="020B0600000101010101" pitchFamily="50" charset="-127"/>
              </a:rPr>
              <a:t> mean?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Well, say you make the change but inadvertently create a problem with the ID display.</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66565"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66566"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FC510030-1A9F-4673-97ED-E92626483D6F}" type="slidenum">
              <a:rPr lang="ko-KR" altLang="en-US" sz="1200" smtClean="0">
                <a:latin typeface="Arial" panose="020B0604020202020204" pitchFamily="34" charset="0"/>
              </a:rPr>
              <a:pPr>
                <a:spcBef>
                  <a:spcPct val="0"/>
                </a:spcBef>
                <a:buClrTx/>
                <a:buSzTx/>
                <a:buFontTx/>
                <a:buNone/>
              </a:pPr>
              <a:t>65</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I wouldn't be that sloppy.</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Maybe not, but what if some support person two years from now has to make the mod. He might not understand the op as well as you do and, who knows, he might be sloppy.</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So you're against it?</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You're the designer . . . it's your decision . . . just be sure you understand the consequences of low cohesion.</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(thinking a moment): </a:t>
            </a:r>
            <a:r>
              <a:rPr lang="en-US" altLang="ko-KR" sz="1800" smtClean="0">
                <a:ea typeface="굴림" panose="020B0600000101010101" pitchFamily="50" charset="-127"/>
              </a:rPr>
              <a:t>Maybe we'll go with separate display ops.</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Good decision.</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67589"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67590"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718D7838-C424-4537-99FB-3B1B69005B89}" type="slidenum">
              <a:rPr lang="ko-KR" altLang="en-US" sz="1200" smtClean="0">
                <a:latin typeface="Arial" panose="020B0604020202020204" pitchFamily="34" charset="0"/>
              </a:rPr>
              <a:pPr>
                <a:spcBef>
                  <a:spcPct val="0"/>
                </a:spcBef>
                <a:buClrTx/>
                <a:buSzTx/>
                <a:buFontTx/>
                <a:buNone/>
              </a:pPr>
              <a:t>66</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Coupling in Action</a:t>
            </a:r>
            <a:r>
              <a:rPr lang="ko-KR" altLang="en-US" sz="3200" i="1" dirty="0" smtClean="0"/>
              <a:t> </a:t>
            </a:r>
            <a:r>
              <a:rPr lang="en-US" altLang="ko-KR" sz="3200" i="1" dirty="0" smtClean="0"/>
              <a:t>(</a:t>
            </a:r>
            <a:r>
              <a:rPr lang="en-US" altLang="ko-KR" sz="3200" i="1" dirty="0" err="1" smtClean="0"/>
              <a:t>pg</a:t>
            </a:r>
            <a:r>
              <a:rPr lang="en-US" altLang="ko-KR" sz="3200" i="1" dirty="0" smtClean="0"/>
              <a:t> 298-299)</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Shakira's cubicle.</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Shakira</a:t>
            </a:r>
          </a:p>
          <a:p>
            <a:pPr lvl="1">
              <a:buFont typeface="Wingdings" panose="05000000000000000000" pitchFamily="2" charset="2"/>
              <a:buNone/>
              <a:defRPr/>
            </a:pPr>
            <a:r>
              <a:rPr lang="en-US" altLang="ko-KR" sz="1400" dirty="0" smtClean="0">
                <a:ea typeface="굴림" panose="020B0600000101010101" pitchFamily="50" charset="-127"/>
              </a:rPr>
              <a:t>	members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 who are working on the security function.</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had what I thought was a great idea ... then I thought about it a little, and it seemed like a </a:t>
            </a:r>
            <a:r>
              <a:rPr lang="en-US" altLang="ko-KR" sz="1800" dirty="0" err="1" smtClean="0">
                <a:ea typeface="굴림" panose="020B0600000101010101" pitchFamily="50" charset="-127"/>
              </a:rPr>
              <a:t>not-so­great</a:t>
            </a:r>
            <a:r>
              <a:rPr lang="en-US" altLang="ko-KR" sz="1800" dirty="0" smtClean="0">
                <a:ea typeface="굴림" panose="020B0600000101010101" pitchFamily="50" charset="-127"/>
              </a:rPr>
              <a:t> idea. I finally rejected it, but I just thought I'd run it by you.</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Sure, what's the idea?</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237038" cy="4625975"/>
          </a:xfrm>
        </p:spPr>
        <p:txBody>
          <a:bodyPr/>
          <a:lstStyle/>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Well, each of the sensors recognizes an alarm condition of some kind, right?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(smiling): </a:t>
            </a:r>
            <a:r>
              <a:rPr lang="en-US" altLang="ko-KR" sz="1800" dirty="0" smtClean="0">
                <a:ea typeface="굴림" panose="020B0600000101010101" pitchFamily="50" charset="-127"/>
              </a:rPr>
              <a:t>That's why we call them sensors, Shakira.</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(exasperated): </a:t>
            </a:r>
            <a:r>
              <a:rPr lang="en-US" altLang="ko-KR" sz="1800" dirty="0" smtClean="0">
                <a:ea typeface="굴림" panose="020B0600000101010101" pitchFamily="50" charset="-127"/>
              </a:rPr>
              <a:t>Sarcasm, Vinod. You've got to work on your interpersonal skills.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You were saying?</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Okay, anyway, I figured ... why not create an operation within each sensor object called </a:t>
            </a:r>
            <a:r>
              <a:rPr lang="en-US" altLang="ko-KR" sz="1800" i="1" dirty="0" err="1" smtClean="0">
                <a:ea typeface="굴림" panose="020B0600000101010101" pitchFamily="50" charset="-127"/>
              </a:rPr>
              <a:t>makeCall</a:t>
            </a:r>
            <a:r>
              <a:rPr lang="en-US" altLang="ko-KR" sz="1800" i="1" dirty="0" smtClean="0">
                <a:ea typeface="굴림" panose="020B0600000101010101" pitchFamily="50" charset="-127"/>
              </a:rPr>
              <a:t>() </a:t>
            </a:r>
            <a:r>
              <a:rPr lang="en-US" altLang="ko-KR" sz="1800" dirty="0" smtClean="0">
                <a:ea typeface="굴림" panose="020B0600000101010101" pitchFamily="50" charset="-127"/>
              </a:rPr>
              <a:t>that would collaborate directly with the </a:t>
            </a:r>
            <a:r>
              <a:rPr lang="en-US" altLang="ko-KR" sz="1800" b="1" dirty="0" err="1" smtClean="0">
                <a:ea typeface="굴림" panose="020B0600000101010101" pitchFamily="50" charset="-127"/>
              </a:rPr>
              <a:t>OutgoingCall</a:t>
            </a:r>
            <a:r>
              <a:rPr lang="en-US" altLang="ko-KR" sz="1800" b="1" dirty="0" smtClean="0">
                <a:ea typeface="굴림" panose="020B0600000101010101" pitchFamily="50" charset="-127"/>
              </a:rPr>
              <a:t> </a:t>
            </a:r>
            <a:r>
              <a:rPr lang="en-US" altLang="ko-KR" sz="1800" dirty="0" smtClean="0">
                <a:ea typeface="굴림" panose="020B0600000101010101" pitchFamily="50" charset="-127"/>
              </a:rPr>
              <a:t>component, well, with an interface to the </a:t>
            </a:r>
            <a:r>
              <a:rPr lang="en-US" altLang="ko-KR" sz="1800" b="1" dirty="0" err="1" smtClean="0">
                <a:ea typeface="굴림" panose="020B0600000101010101" pitchFamily="50" charset="-127"/>
              </a:rPr>
              <a:t>OutgoingCall</a:t>
            </a:r>
            <a:r>
              <a:rPr lang="en-US" altLang="ko-KR" sz="1800" b="1" dirty="0" smtClean="0">
                <a:ea typeface="굴림" panose="020B0600000101010101" pitchFamily="50" charset="-127"/>
              </a:rPr>
              <a:t> </a:t>
            </a:r>
            <a:r>
              <a:rPr lang="en-US" altLang="ko-KR" sz="1800" dirty="0" smtClean="0">
                <a:ea typeface="굴림" panose="020B0600000101010101" pitchFamily="50" charset="-127"/>
              </a:rPr>
              <a:t>component.</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68613"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68614"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86C8F299-2D36-407C-A7F9-C059D46AA428}" type="slidenum">
              <a:rPr lang="ko-KR" altLang="en-US" sz="1200" smtClean="0">
                <a:latin typeface="Arial" panose="020B0604020202020204" pitchFamily="34" charset="0"/>
              </a:rPr>
              <a:pPr>
                <a:spcBef>
                  <a:spcPct val="0"/>
                </a:spcBef>
                <a:buClrTx/>
                <a:buSzTx/>
                <a:buFontTx/>
                <a:buNone/>
              </a:pPr>
              <a:t>67</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85813"/>
            <a:ext cx="4203700" cy="4625975"/>
          </a:xfrm>
        </p:spPr>
        <p:txBody>
          <a:bodyPr/>
          <a:lstStyle/>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(pensive): </a:t>
            </a:r>
            <a:r>
              <a:rPr lang="en-US" altLang="ko-KR" sz="1800" dirty="0" smtClean="0">
                <a:ea typeface="굴림" panose="020B0600000101010101" pitchFamily="50" charset="-127"/>
              </a:rPr>
              <a:t>You mean rather than having that collaboration occur out of a component like </a:t>
            </a:r>
            <a:r>
              <a:rPr lang="en-US" altLang="ko-KR" sz="1800" b="1" dirty="0" err="1" smtClean="0">
                <a:ea typeface="굴림" panose="020B0600000101010101" pitchFamily="50" charset="-127"/>
              </a:rPr>
              <a:t>ControlPanel</a:t>
            </a:r>
            <a:r>
              <a:rPr lang="en-US" altLang="ko-KR" sz="1800" b="1" dirty="0" smtClean="0">
                <a:ea typeface="굴림" panose="020B0600000101010101" pitchFamily="50" charset="-127"/>
              </a:rPr>
              <a:t> </a:t>
            </a:r>
            <a:r>
              <a:rPr lang="en-US" altLang="ko-KR" sz="1800" dirty="0" smtClean="0">
                <a:ea typeface="굴림" panose="020B0600000101010101" pitchFamily="50" charset="-127"/>
              </a:rPr>
              <a:t>or something?</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Yeah ... but then I said to myself, that means that every sensor object will be connected to the </a:t>
            </a:r>
            <a:r>
              <a:rPr lang="en-US" altLang="ko-KR" sz="1800" b="1" dirty="0" err="1" smtClean="0">
                <a:ea typeface="굴림" panose="020B0600000101010101" pitchFamily="50" charset="-127"/>
              </a:rPr>
              <a:t>OutgoingCall</a:t>
            </a:r>
            <a:r>
              <a:rPr lang="en-US" altLang="ko-KR" sz="1800" b="1" dirty="0" smtClean="0">
                <a:ea typeface="굴림" panose="020B0600000101010101" pitchFamily="50" charset="-127"/>
              </a:rPr>
              <a:t> </a:t>
            </a:r>
            <a:r>
              <a:rPr lang="en-US" altLang="ko-KR" sz="1800" dirty="0" smtClean="0">
                <a:ea typeface="굴림" panose="020B0600000101010101" pitchFamily="50" charset="-127"/>
              </a:rPr>
              <a:t>component, and that means that it's indirectly coupled to the outside world and . . . well, I just thought it made things complicated.</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agree. In this case, it's a better idea to let the sensor interface pass info to the </a:t>
            </a:r>
            <a:r>
              <a:rPr lang="en-US" altLang="ko-KR" sz="1800" b="1" dirty="0" err="1" smtClean="0">
                <a:ea typeface="굴림" panose="020B0600000101010101" pitchFamily="50" charset="-127"/>
              </a:rPr>
              <a:t>ControlPanel</a:t>
            </a:r>
            <a:r>
              <a:rPr lang="en-US" altLang="ko-KR" sz="1800" b="1" dirty="0" smtClean="0">
                <a:ea typeface="굴림" panose="020B0600000101010101" pitchFamily="50" charset="-127"/>
              </a:rPr>
              <a:t> </a:t>
            </a:r>
            <a:r>
              <a:rPr lang="en-US" altLang="ko-KR" sz="1800" dirty="0" smtClean="0">
                <a:ea typeface="굴림" panose="020B0600000101010101" pitchFamily="50" charset="-127"/>
              </a:rPr>
              <a:t>and let it initiate the</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outgoing call. Besides, different sensors might result in different phone numbers. You don't want the sensor to store that information because if it changes.</a:t>
            </a: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It just didn't feel right.</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Design heuristics for coupling tell us it's not right. </a:t>
            </a: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a:ea typeface="굴림" panose="020B0600000101010101" pitchFamily="50" charset="-127"/>
              </a:rPr>
              <a:t>Whatever . . . </a:t>
            </a:r>
            <a:endParaRPr lang="ko-KR" altLang="en-US" sz="1800" dirty="0" smtClean="0">
              <a:ea typeface="굴림" panose="020B0600000101010101" pitchFamily="50" charset="-127"/>
            </a:endParaRPr>
          </a:p>
          <a:p>
            <a:pPr>
              <a:buFont typeface="Wingdings" panose="05000000000000000000" pitchFamily="2" charset="2"/>
              <a:buNone/>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69637"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69638"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F487482A-6F1A-45CE-B425-9D6D5723E8DA}" type="slidenum">
              <a:rPr lang="ko-KR" altLang="en-US" sz="1200" smtClean="0">
                <a:latin typeface="Arial" panose="020B0604020202020204" pitchFamily="34" charset="0"/>
              </a:rPr>
              <a:pPr>
                <a:spcBef>
                  <a:spcPct val="0"/>
                </a:spcBef>
                <a:buClrTx/>
                <a:buSzTx/>
                <a:buFontTx/>
                <a:buNone/>
              </a:pPr>
              <a:t>68</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Violating a UI "Golden Rule“</a:t>
            </a:r>
            <a:r>
              <a:rPr lang="ko-KR" altLang="en-US" sz="3200" i="1" dirty="0" smtClean="0"/>
              <a:t> </a:t>
            </a:r>
            <a:r>
              <a:rPr lang="en-US" altLang="ko-KR" sz="3200" i="1" dirty="0" smtClean="0"/>
              <a:t>(</a:t>
            </a:r>
            <a:r>
              <a:rPr lang="en-US" altLang="ko-KR" sz="3200" i="1" dirty="0" err="1" smtClean="0"/>
              <a:t>pg</a:t>
            </a:r>
            <a:r>
              <a:rPr lang="en-US" altLang="ko-KR" sz="3200" i="1" dirty="0" smtClean="0"/>
              <a:t> 320-321)</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8465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Vinod's cubicle, as user interface design begins.</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Jamie</a:t>
            </a:r>
          </a:p>
          <a:p>
            <a:pPr lvl="1">
              <a:buFont typeface="Wingdings" panose="05000000000000000000" pitchFamily="2" charset="2"/>
              <a:buNone/>
              <a:defRPr/>
            </a:pPr>
            <a:r>
              <a:rPr lang="en-US" altLang="ko-KR" sz="1400" dirty="0" smtClean="0">
                <a:ea typeface="굴림" panose="020B0600000101010101" pitchFamily="50" charset="-127"/>
              </a:rPr>
              <a:t>	members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a:t>
            </a: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I've been thinking about the surveillance function interface.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(smiling): </a:t>
            </a:r>
            <a:r>
              <a:rPr lang="en-US" altLang="ko-KR" sz="1800" dirty="0" smtClean="0">
                <a:ea typeface="굴림" panose="020B0600000101010101" pitchFamily="50" charset="-127"/>
              </a:rPr>
              <a:t>Thinking is good.</a:t>
            </a: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think maybe we can simplify matters some.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Meaning?</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Well, what if we eliminate the floor plan entirely? It's flashy, but it's going to take serious development effort. Instead we just ask the user to specify the camera he wants to see and then display the video in a video window.</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How does the homeowner remember how many cameras are set up and where they are?</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(mildly irritated): </a:t>
            </a:r>
            <a:r>
              <a:rPr lang="en-US" altLang="ko-KR" sz="1800" smtClean="0">
                <a:ea typeface="굴림" panose="020B0600000101010101" pitchFamily="50" charset="-127"/>
              </a:rPr>
              <a:t>He's the homeowner, he should know.</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But what if he doesn't?</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He should.</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7066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066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79E9BD1C-236C-43A8-AA89-EBF0CBFBE556}" type="slidenum">
              <a:rPr lang="ko-KR" altLang="en-US" sz="1200" smtClean="0">
                <a:latin typeface="Arial" panose="020B0604020202020204" pitchFamily="34" charset="0"/>
              </a:rPr>
              <a:pPr>
                <a:spcBef>
                  <a:spcPct val="0"/>
                </a:spcBef>
                <a:buClrTx/>
                <a:buSzTx/>
                <a:buFontTx/>
                <a:buNone/>
              </a:pPr>
              <a:t>69</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730250"/>
          </a:xfrm>
        </p:spPr>
        <p:txBody>
          <a:bodyPr>
            <a:normAutofit/>
          </a:bodyPr>
          <a:lstStyle/>
          <a:p>
            <a:pPr>
              <a:defRPr/>
            </a:pPr>
            <a:r>
              <a:rPr lang="en-US" altLang="ko-KR" sz="2800" i="1" dirty="0" smtClean="0">
                <a:ea typeface="굴림" panose="020B0600000101010101" pitchFamily="50" charset="-127"/>
              </a:rPr>
              <a:t>Selecting a Process Model, Part 2(</a:t>
            </a:r>
            <a:r>
              <a:rPr lang="en-US" altLang="ko-KR" sz="2800" i="1" dirty="0" err="1" smtClean="0">
                <a:ea typeface="굴림" panose="020B0600000101010101" pitchFamily="50" charset="-127"/>
              </a:rPr>
              <a:t>pg</a:t>
            </a:r>
            <a:r>
              <a:rPr lang="en-US" altLang="ko-KR" sz="2800" i="1" dirty="0" smtClean="0">
                <a:ea typeface="굴림" panose="020B0600000101010101" pitchFamily="50" charset="-127"/>
              </a:rPr>
              <a:t> 50)</a:t>
            </a:r>
            <a:endParaRPr lang="ko-KR" altLang="en-US" sz="2800" dirty="0" smtClean="0">
              <a:ea typeface="굴림" panose="020B0600000101010101" pitchFamily="50" charset="-127"/>
            </a:endParaRPr>
          </a:p>
        </p:txBody>
      </p:sp>
      <p:sp>
        <p:nvSpPr>
          <p:cNvPr id="3" name="내용 개체 틀 2"/>
          <p:cNvSpPr>
            <a:spLocks noGrp="1"/>
          </p:cNvSpPr>
          <p:nvPr>
            <p:ph sz="half" idx="4294967295"/>
          </p:nvPr>
        </p:nvSpPr>
        <p:spPr>
          <a:xfrm>
            <a:off x="457200" y="963613"/>
            <a:ext cx="4038600" cy="4457700"/>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Meeting room for the software engineering group at CPI Corporation, a company that makes consumer products for home and commercial use.</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chemeClr val="accent1"/>
                </a:solidFill>
                <a:ea typeface="굴림" panose="020B0600000101010101" pitchFamily="50" charset="-127"/>
              </a:rPr>
              <a:t>Lee</a:t>
            </a:r>
            <a:r>
              <a:rPr lang="en-US" altLang="ko-KR" sz="1400" dirty="0" smtClean="0">
                <a:ea typeface="굴림" panose="020B0600000101010101" pitchFamily="50" charset="-127"/>
              </a:rPr>
              <a:t> Warren, engineering manager;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software engineering manager; </a:t>
            </a:r>
          </a:p>
          <a:p>
            <a:pPr lvl="1">
              <a:defRPr/>
            </a:pPr>
            <a:r>
              <a:rPr lang="en-US" altLang="ko-KR" sz="1400" dirty="0" smtClean="0">
                <a:solidFill>
                  <a:srgbClr val="FF6699"/>
                </a:solidFill>
                <a:ea typeface="굴림" panose="020B0600000101010101" pitchFamily="50" charset="-127"/>
              </a:rPr>
              <a:t>Ed</a:t>
            </a:r>
            <a:r>
              <a:rPr lang="en-US" altLang="ko-KR" sz="1400" dirty="0" smtClean="0">
                <a:ea typeface="굴림" panose="020B0600000101010101" pitchFamily="50" charset="-127"/>
              </a:rPr>
              <a:t> and </a:t>
            </a: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members of the 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a:t>
            </a:r>
            <a:r>
              <a:rPr lang="en-US" altLang="ko-KR" sz="1800" dirty="0" smtClean="0">
                <a:solidFill>
                  <a:srgbClr val="00B050"/>
                </a:solidFill>
                <a:ea typeface="굴림" panose="020B0600000101010101" pitchFamily="50" charset="-127"/>
              </a:rPr>
              <a:t>Doug</a:t>
            </a:r>
            <a:r>
              <a:rPr lang="en-US" altLang="ko-KR" sz="1800" dirty="0" smtClean="0">
                <a:ea typeface="굴림" panose="020B0600000101010101" pitchFamily="50" charset="-127"/>
              </a:rPr>
              <a:t> describes evolutionary process options.)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Now I see something I like. An incremental approach makes</a:t>
            </a:r>
            <a:endParaRPr lang="ko-KR" altLang="en-US" sz="1800" dirty="0" smtClean="0">
              <a:ea typeface="굴림" panose="020B0600000101010101" pitchFamily="50" charset="-127"/>
            </a:endParaRPr>
          </a:p>
        </p:txBody>
      </p:sp>
      <p:sp>
        <p:nvSpPr>
          <p:cNvPr id="6" name="내용 개체 틀 5"/>
          <p:cNvSpPr>
            <a:spLocks noGrp="1"/>
          </p:cNvSpPr>
          <p:nvPr>
            <p:ph sz="half" idx="4294967295"/>
          </p:nvPr>
        </p:nvSpPr>
        <p:spPr>
          <a:xfrm>
            <a:off x="4648200" y="904875"/>
            <a:ext cx="4038600" cy="4516438"/>
          </a:xfrm>
        </p:spPr>
        <p:txBody>
          <a:bodyPr/>
          <a:lstStyle/>
          <a:p>
            <a:pPr>
              <a:buFont typeface="Wingdings" panose="05000000000000000000" pitchFamily="2" charset="2"/>
              <a:buNone/>
              <a:defRPr/>
            </a:pPr>
            <a:r>
              <a:rPr lang="en-US" altLang="ko-KR" sz="1800" dirty="0" smtClean="0">
                <a:ea typeface="굴림" panose="020B0600000101010101" pitchFamily="50" charset="-127"/>
              </a:rPr>
              <a:t>    sense and I really like the flow of that spiral model thing. That's </a:t>
            </a:r>
            <a:r>
              <a:rPr lang="en-US" altLang="ko-KR" sz="1800" dirty="0" err="1" smtClean="0">
                <a:ea typeface="굴림" panose="020B0600000101010101" pitchFamily="50" charset="-127"/>
              </a:rPr>
              <a:t>keepin</a:t>
            </a:r>
            <a:r>
              <a:rPr lang="en-US" altLang="ko-KR" sz="1800" dirty="0" smtClean="0">
                <a:ea typeface="굴림" panose="020B0600000101010101" pitchFamily="50" charset="-127"/>
              </a:rPr>
              <a:t>' it real.</a:t>
            </a:r>
            <a:endParaRPr lang="en-US" altLang="ko-KR" sz="1800" b="1"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agree. We deliver an increment, learn from customer feedback, </a:t>
            </a:r>
            <a:r>
              <a:rPr lang="en-US" altLang="ko-KR" sz="1800" dirty="0" smtClean="0">
                <a:ea typeface="굴림" panose="020B0600000101010101" pitchFamily="50" charset="-127"/>
              </a:rPr>
              <a:t>re-plan</a:t>
            </a:r>
            <a:r>
              <a:rPr lang="en-US" altLang="ko-KR" sz="1800" dirty="0" smtClean="0">
                <a:ea typeface="굴림" panose="020B0600000101010101" pitchFamily="50" charset="-127"/>
              </a:rPr>
              <a:t>, and then deliver another increment. It also fits into the nature of the product. We can have something on the market fast and then add functionality with each version, </a:t>
            </a:r>
            <a:r>
              <a:rPr lang="en-US" altLang="ko-KR" sz="1800" dirty="0" err="1" smtClean="0">
                <a:ea typeface="굴림" panose="020B0600000101010101" pitchFamily="50" charset="-127"/>
              </a:rPr>
              <a:t>er</a:t>
            </a:r>
            <a:r>
              <a:rPr lang="en-US" altLang="ko-KR" sz="1800" dirty="0" smtClean="0">
                <a:ea typeface="굴림" panose="020B0600000101010101" pitchFamily="50" charset="-127"/>
              </a:rPr>
              <a:t>, increment.</a:t>
            </a:r>
            <a:endParaRPr lang="ko-KR" altLang="en-US" sz="1800" dirty="0" smtClean="0">
              <a:ea typeface="굴림" panose="020B0600000101010101" pitchFamily="50" charset="-127"/>
            </a:endParaRPr>
          </a:p>
          <a:p>
            <a:pPr>
              <a:defRPr/>
            </a:pPr>
            <a:r>
              <a:rPr lang="en-US" altLang="ko-KR" sz="1800" b="1" dirty="0" smtClean="0">
                <a:solidFill>
                  <a:schemeClr val="accent1"/>
                </a:solidFill>
                <a:ea typeface="굴림" panose="020B0600000101010101" pitchFamily="50" charset="-127"/>
              </a:rPr>
              <a:t>Lee</a:t>
            </a:r>
            <a:r>
              <a:rPr lang="en-US" altLang="ko-KR" sz="1800" b="1" dirty="0" smtClean="0">
                <a:ea typeface="굴림" panose="020B0600000101010101" pitchFamily="50" charset="-127"/>
              </a:rPr>
              <a:t>: </a:t>
            </a:r>
            <a:r>
              <a:rPr lang="en-US" altLang="ko-KR" sz="1800" dirty="0" smtClean="0">
                <a:ea typeface="굴림" panose="020B0600000101010101" pitchFamily="50" charset="-127"/>
              </a:rPr>
              <a:t>Wait a minute, did you say that we regenerate the plan with each tour around the spiral, Doug? That's not so great, we</a:t>
            </a:r>
            <a:endParaRPr lang="ko-KR" altLang="en-US" sz="1800" dirty="0" smtClean="0">
              <a:ea typeface="굴림" panose="020B0600000101010101" pitchFamily="50" charset="-127"/>
            </a:endParaRPr>
          </a:p>
        </p:txBody>
      </p:sp>
      <p:sp>
        <p:nvSpPr>
          <p:cNvPr id="9221" name="바닥글 개체 틀 3"/>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9222" name="슬라이드 번호 개체 틀 4"/>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3F2C07E6-3104-4EEE-8E0B-87F89073421F}"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7</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That's not the point ... what if he forgets?</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Uh, we could provide a list of operational cameras and their locations.</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That's possible, but why should he have to ask for a list?</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Okay, we provide the list whether he asks or not.</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Better. At least he doesn't have to remember stuff that we can give him.</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(thinking for a moment): </a:t>
            </a:r>
            <a:r>
              <a:rPr lang="en-US" altLang="ko-KR" sz="1800" smtClean="0">
                <a:ea typeface="굴림" panose="020B0600000101010101" pitchFamily="50" charset="-127"/>
              </a:rPr>
              <a:t>But you like the floor plan, don't you?</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Uh huh.</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Which one will marketing like, do you think? </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You're kidding, right?</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No.</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Duh ... the one with the flash ... they love sexy product features ... they're not interested in which is easier to build.</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(sighing): </a:t>
            </a:r>
            <a:r>
              <a:rPr lang="en-US" altLang="ko-KR" sz="1800" smtClean="0">
                <a:ea typeface="굴림" panose="020B0600000101010101" pitchFamily="50" charset="-127"/>
              </a:rPr>
              <a:t>Okay, maybe I'll prototype both. </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Good idea ... then we let the customer decide.</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71685"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1686"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63ADDBAA-D209-4D5F-B9D4-EB13B6BBA1C2}" type="slidenum">
              <a:rPr lang="ko-KR" altLang="en-US" sz="1200" smtClean="0">
                <a:latin typeface="Arial" panose="020B0604020202020204" pitchFamily="34" charset="0"/>
              </a:rPr>
              <a:pPr>
                <a:spcBef>
                  <a:spcPct val="0"/>
                </a:spcBef>
                <a:buClrTx/>
                <a:buSzTx/>
                <a:buFontTx/>
                <a:buNone/>
              </a:pPr>
              <a:t>70</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Use-Cases for UI Design</a:t>
            </a:r>
            <a:r>
              <a:rPr lang="ko-KR" altLang="en-US" sz="3200" i="1" dirty="0" smtClean="0"/>
              <a:t> </a:t>
            </a:r>
            <a:r>
              <a:rPr lang="en-US" altLang="ko-KR" sz="3200" i="1" dirty="0" smtClean="0"/>
              <a:t>(</a:t>
            </a:r>
            <a:r>
              <a:rPr lang="en-US" altLang="ko-KR" sz="3200" i="1" dirty="0" err="1" smtClean="0"/>
              <a:t>pg</a:t>
            </a:r>
            <a:r>
              <a:rPr lang="en-US" altLang="ko-KR" sz="3200" i="1" dirty="0" smtClean="0"/>
              <a:t> 327)</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54488"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Vinod's cubicle, as user interface design continues.</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Jamie</a:t>
            </a:r>
          </a:p>
          <a:p>
            <a:pPr lvl="1">
              <a:buFont typeface="Wingdings" panose="05000000000000000000" pitchFamily="2" charset="2"/>
              <a:buNone/>
              <a:defRPr/>
            </a:pPr>
            <a:r>
              <a:rPr lang="en-US" altLang="ko-KR" sz="1400" dirty="0" smtClean="0">
                <a:ea typeface="굴림" panose="020B0600000101010101" pitchFamily="50" charset="-127"/>
              </a:rPr>
              <a:t>	members of the </a:t>
            </a:r>
            <a:r>
              <a:rPr lang="en-US" altLang="ko-KR" sz="1400" dirty="0" err="1" smtClean="0">
                <a:ea typeface="굴림" panose="020B0600000101010101" pitchFamily="50" charset="-127"/>
              </a:rPr>
              <a:t>SafeHome</a:t>
            </a:r>
            <a:r>
              <a:rPr lang="en-US" altLang="ko-KR" sz="1400" dirty="0" smtClean="0">
                <a:ea typeface="굴림" panose="020B0600000101010101" pitchFamily="50" charset="-127"/>
              </a:rPr>
              <a:t> 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pinned down our marketing contact and had her write a use-case for the surveillance interface.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From who's point of view?</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The home owner's, who else is there?</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There's also the system administrator role. Even if it's the homeowner playing the role, it's a different point of view. The "administrator" sets the system up, configures stuff, lays out the floor plan, places the cameras ...</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All I had marketing do was play the role of a homeowner who wants to see video.</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That's okay. It's one of the major behaviors of the surveillance function interface. But we're going to have to</a:t>
            </a:r>
            <a:endParaRPr lang="ko-KR" altLang="en-US" sz="1800" dirty="0" smtClean="0">
              <a:ea typeface="굴림" panose="020B0600000101010101" pitchFamily="50" charset="-127"/>
            </a:endParaRPr>
          </a:p>
        </p:txBody>
      </p:sp>
      <p:sp>
        <p:nvSpPr>
          <p:cNvPr id="72709"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2710"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4F833987-95AD-4D07-B8A0-BDCF722A89C8}" type="slidenum">
              <a:rPr lang="ko-KR" altLang="en-US" sz="1200" smtClean="0">
                <a:latin typeface="Arial" panose="020B0604020202020204" pitchFamily="34" charset="0"/>
              </a:rPr>
              <a:pPr>
                <a:spcBef>
                  <a:spcPct val="0"/>
                </a:spcBef>
                <a:buClrTx/>
                <a:buSzTx/>
                <a:buFontTx/>
                <a:buNone/>
              </a:pPr>
              <a:t>71</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examine the system administration behavior as well.</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(irritated): </a:t>
            </a:r>
            <a:r>
              <a:rPr lang="en-US" altLang="ko-KR" sz="1800" dirty="0" smtClean="0">
                <a:ea typeface="굴림" panose="020B0600000101010101" pitchFamily="50" charset="-127"/>
              </a:rPr>
              <a:t>You're right.</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a:t>
            </a:r>
            <a:r>
              <a:rPr lang="en-US" altLang="ko-KR" sz="1800" b="1" dirty="0">
                <a:solidFill>
                  <a:srgbClr val="FF6699"/>
                </a:solidFill>
                <a:ea typeface="굴림" panose="020B0600000101010101" pitchFamily="50" charset="-127"/>
              </a:rPr>
              <a:t>Jamie</a:t>
            </a:r>
            <a:r>
              <a:rPr lang="en-US" altLang="ko-KR" sz="1800" b="1" dirty="0">
                <a:ea typeface="굴림" panose="020B0600000101010101" pitchFamily="50" charset="-127"/>
              </a:rPr>
              <a:t> </a:t>
            </a:r>
            <a:r>
              <a:rPr lang="en-US" altLang="ko-KR" sz="1800" dirty="0" smtClean="0">
                <a:ea typeface="굴림" panose="020B0600000101010101" pitchFamily="50" charset="-127"/>
              </a:rPr>
              <a:t>leaves to find the marketing person. She returns a few hours later.)</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was lucky. I found our marketing contact and we worked through the administrator use-case together. Basically, we're going to define "administration" as one function that's applicable to all other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functions. Here's what we came up with.</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dirty="0" smtClean="0">
                <a:ea typeface="굴림" pitchFamily="50" charset="-127"/>
              </a:rPr>
              <a:t>(</a:t>
            </a:r>
            <a:r>
              <a:rPr lang="en-US" altLang="ko-KR" sz="1800" b="1" dirty="0">
                <a:solidFill>
                  <a:srgbClr val="FF6699"/>
                </a:solidFill>
                <a:ea typeface="굴림" panose="020B0600000101010101" pitchFamily="50" charset="-127"/>
              </a:rPr>
              <a:t>Jamie</a:t>
            </a:r>
            <a:r>
              <a:rPr lang="en-US" altLang="ko-KR" sz="1800" b="1" dirty="0">
                <a:ea typeface="굴림" panose="020B0600000101010101" pitchFamily="50" charset="-127"/>
              </a:rPr>
              <a:t> </a:t>
            </a:r>
            <a:r>
              <a:rPr lang="en-US" altLang="ko-KR" sz="1800" dirty="0" smtClean="0">
                <a:ea typeface="굴림" pitchFamily="50" charset="-127"/>
              </a:rPr>
              <a:t>shows the informal use-case to </a:t>
            </a:r>
            <a:r>
              <a:rPr lang="en-US" altLang="ko-KR" sz="1800" b="1" dirty="0">
                <a:solidFill>
                  <a:srgbClr val="FF6699"/>
                </a:solidFill>
                <a:ea typeface="굴림" panose="020B0600000101010101" pitchFamily="50" charset="-127"/>
              </a:rPr>
              <a:t>Vinod</a:t>
            </a:r>
            <a:r>
              <a:rPr lang="en-US" altLang="ko-KR" sz="1800" dirty="0" smtClean="0">
                <a:ea typeface="굴림" pitchFamily="50" charset="-127"/>
              </a:rPr>
              <a:t>.)</a:t>
            </a:r>
            <a:endParaRPr lang="ko-KR" altLang="en-US" sz="1800" dirty="0" smtClean="0">
              <a:ea typeface="굴림" pitchFamily="50" charset="-127"/>
            </a:endParaRPr>
          </a:p>
          <a:p>
            <a:pPr>
              <a:defRPr/>
            </a:pPr>
            <a:r>
              <a:rPr lang="en-US" altLang="ko-KR" sz="1800" b="1" dirty="0" smtClean="0">
                <a:ea typeface="굴림" pitchFamily="50" charset="-127"/>
              </a:rPr>
              <a:t>Informal use-case: </a:t>
            </a:r>
            <a:r>
              <a:rPr lang="en-US" altLang="ko-KR" sz="1800" dirty="0" smtClean="0">
                <a:ea typeface="굴림" pitchFamily="50" charset="-127"/>
              </a:rPr>
              <a:t>I want to be able to set or edit the system layout at any time. When I set up the system, I select an administration function. It asks me whether I want to do a new set-up, or whether I want to edit an existing set-up. If I select a new set-up, the system displays a drawing screen that will enable me to draw the floor plan onto a grid. There will be icons for walls, windows, and doors so that drawing is easy. I just</a:t>
            </a:r>
            <a:endParaRPr lang="ko-KR" altLang="en-US" sz="1800" dirty="0" smtClean="0">
              <a:ea typeface="굴림" pitchFamily="50" charset="-127"/>
            </a:endParaRPr>
          </a:p>
        </p:txBody>
      </p:sp>
      <p:sp>
        <p:nvSpPr>
          <p:cNvPr id="73733"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3734"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E22576B5-DBCF-459C-BA47-BAA3B317F15C}" type="slidenum">
              <a:rPr lang="ko-KR" altLang="en-US" sz="1200" smtClean="0">
                <a:latin typeface="Arial" panose="020B0604020202020204" pitchFamily="34" charset="0"/>
              </a:rPr>
              <a:pPr>
                <a:spcBef>
                  <a:spcPct val="0"/>
                </a:spcBef>
                <a:buClrTx/>
                <a:buSzTx/>
                <a:buFontTx/>
                <a:buNone/>
              </a:pPr>
              <a:t>72</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buFont typeface="Wingdings" panose="05000000000000000000" pitchFamily="2" charset="2"/>
              <a:buNone/>
              <a:defRPr/>
            </a:pPr>
            <a:r>
              <a:rPr lang="en-US" sz="1800" dirty="0" smtClean="0"/>
              <a:t>	stretch the icons to their appropriate lengths. The system will display the lengths in feet or meters (I can select the measurement system). I can select from a library of sensors and cameras and place them on the floor plan. I get to label each, or the system will do automatic labeling. I can establish settings for sensors and cameras from appropriate menus. If I select edit, I can move sensors or cameras, add new ones or delete existing ones, edit the floor plan, and</a:t>
            </a:r>
            <a:endParaRPr lang="ko-KR" altLang="en-US" sz="1800" dirty="0" smtClean="0">
              <a:ea typeface="굴림" pitchFamily="50" charset="-127"/>
            </a:endParaRPr>
          </a:p>
        </p:txBody>
      </p:sp>
      <p:sp>
        <p:nvSpPr>
          <p:cNvPr id="4" name="내용 개체 틀 3"/>
          <p:cNvSpPr>
            <a:spLocks noGrp="1"/>
          </p:cNvSpPr>
          <p:nvPr>
            <p:ph sz="half" idx="2"/>
          </p:nvPr>
        </p:nvSpPr>
        <p:spPr>
          <a:xfrm>
            <a:off x="4648200" y="795338"/>
            <a:ext cx="4038600" cy="4625975"/>
          </a:xfrm>
        </p:spPr>
        <p:txBody>
          <a:bodyPr/>
          <a:lstStyle/>
          <a:p>
            <a:pPr>
              <a:buFont typeface="Wingdings" panose="05000000000000000000" pitchFamily="2" charset="2"/>
              <a:buNone/>
              <a:defRPr/>
            </a:pPr>
            <a:r>
              <a:rPr lang="en-US" altLang="ko-KR" sz="1800" smtClean="0">
                <a:ea typeface="굴림" panose="020B0600000101010101" pitchFamily="50" charset="-127"/>
              </a:rPr>
              <a:t>	edit the setting for cameras and sensors. In every case, I expect the system to do consistency checking and to help me avoid mistakes.</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(after reading the scenario): </a:t>
            </a:r>
            <a:r>
              <a:rPr lang="en-US" altLang="ko-KR" sz="1800" smtClean="0">
                <a:ea typeface="굴림" panose="020B0600000101010101" pitchFamily="50" charset="-127"/>
              </a:rPr>
              <a:t>Okay, there are probably some useful design patterns or reusable components for GUIs for drawing programs. I'll betcha 50 bucks we can implement some or most of the administrator interface using them.</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Jamie</a:t>
            </a:r>
            <a:r>
              <a:rPr lang="en-US" altLang="ko-KR" sz="1800" b="1" smtClean="0">
                <a:ea typeface="굴림" panose="020B0600000101010101" pitchFamily="50" charset="-127"/>
              </a:rPr>
              <a:t>: </a:t>
            </a:r>
            <a:r>
              <a:rPr lang="en-US" altLang="ko-KR" sz="1800" smtClean="0">
                <a:ea typeface="굴림" panose="020B0600000101010101" pitchFamily="50" charset="-127"/>
              </a:rPr>
              <a:t>Agreed. I'll check it out.</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74757"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4758"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B02B2343-5AE6-4CDC-916A-73E847EEA738}" type="slidenum">
              <a:rPr lang="ko-KR" altLang="en-US" sz="1200" smtClean="0">
                <a:latin typeface="Arial" panose="020B0604020202020204" pitchFamily="34" charset="0"/>
              </a:rPr>
              <a:pPr>
                <a:spcBef>
                  <a:spcPct val="0"/>
                </a:spcBef>
                <a:buClrTx/>
                <a:buSzTx/>
                <a:buFontTx/>
                <a:buNone/>
              </a:pPr>
              <a:t>73</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a:bodyPr>
          <a:lstStyle/>
          <a:p>
            <a:pPr>
              <a:defRPr/>
            </a:pPr>
            <a:r>
              <a:rPr lang="en-US" altLang="ko-KR" sz="2900" i="1" dirty="0" smtClean="0">
                <a:ea typeface="굴림" pitchFamily="50" charset="-127"/>
              </a:rPr>
              <a:t>Interface Design Review (</a:t>
            </a:r>
            <a:r>
              <a:rPr lang="en-US" altLang="ko-KR" sz="2900" i="1" dirty="0" err="1" smtClean="0">
                <a:ea typeface="굴림" pitchFamily="50" charset="-127"/>
              </a:rPr>
              <a:t>pg</a:t>
            </a:r>
            <a:r>
              <a:rPr lang="en-US" altLang="ko-KR" sz="2900" i="1" dirty="0" smtClean="0">
                <a:ea typeface="굴림" pitchFamily="50" charset="-127"/>
              </a:rPr>
              <a:t> 340)</a:t>
            </a:r>
            <a:endParaRPr lang="ko-KR" altLang="en-US" sz="29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Doug Miller's office.</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a:t>
            </a:r>
          </a:p>
          <a:p>
            <a:pPr lvl="1">
              <a:buFont typeface="Wingdings" panose="05000000000000000000" pitchFamily="2" charset="2"/>
              <a:buNone/>
              <a:defRPr/>
            </a:pPr>
            <a:r>
              <a:rPr lang="en-US" altLang="ko-KR" sz="1400" dirty="0" smtClean="0">
                <a:ea typeface="굴림" panose="020B0600000101010101" pitchFamily="50" charset="-127"/>
              </a:rPr>
              <a:t>	software engineering manager; </a:t>
            </a:r>
          </a:p>
          <a:p>
            <a:pPr lvl="1">
              <a:defRPr/>
            </a:pPr>
            <a:r>
              <a:rPr lang="en-US" altLang="ko-KR" sz="1400" dirty="0" smtClean="0">
                <a:solidFill>
                  <a:srgbClr val="FF6699"/>
                </a:solidFill>
                <a:ea typeface="굴림" panose="020B0600000101010101" pitchFamily="50" charset="-127"/>
              </a:rPr>
              <a:t>Vinod</a:t>
            </a:r>
          </a:p>
          <a:p>
            <a:pPr lvl="1">
              <a:buFont typeface="Wingdings" panose="05000000000000000000" pitchFamily="2" charset="2"/>
              <a:buNone/>
              <a:defRPr/>
            </a:pPr>
            <a:r>
              <a:rPr lang="en-US" altLang="ko-KR" sz="1400" dirty="0" smtClean="0">
                <a:ea typeface="굴림" panose="020B0600000101010101" pitchFamily="50" charset="-127"/>
              </a:rPr>
              <a:t>	a member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r>
              <a:rPr lang="en-US" altLang="ko-KR" sz="1800" b="1" dirty="0" smtClean="0">
                <a:solidFill>
                  <a:srgbClr val="00B050"/>
                </a:solidFill>
                <a:ea typeface="굴림" panose="020B0600000101010101" pitchFamily="50" charset="-127"/>
              </a:rPr>
              <a:t>Doug</a:t>
            </a:r>
            <a:r>
              <a:rPr lang="en-US" altLang="ko-KR" sz="1800" b="1" dirty="0" smtClean="0"/>
              <a:t>:</a:t>
            </a:r>
            <a:r>
              <a:rPr lang="en-US" altLang="ko-KR" sz="1800" dirty="0" smtClean="0"/>
              <a:t> Vinod</a:t>
            </a:r>
            <a:r>
              <a:rPr lang="en-US" altLang="ko-KR" sz="1800" dirty="0"/>
              <a:t>, have you and the team had a chance </a:t>
            </a:r>
            <a:r>
              <a:rPr lang="en-US" altLang="ko-KR" sz="1800" dirty="0" smtClean="0"/>
              <a:t>to review </a:t>
            </a:r>
            <a:r>
              <a:rPr lang="en-US" altLang="ko-KR" sz="1800" dirty="0"/>
              <a:t>the </a:t>
            </a:r>
            <a:r>
              <a:rPr lang="en-US" altLang="ko-KR" sz="1800" b="1" dirty="0" smtClean="0"/>
              <a:t>SafeHomeAssured.com</a:t>
            </a:r>
            <a:r>
              <a:rPr lang="en-US" altLang="ko-KR" sz="1800" dirty="0" smtClean="0"/>
              <a:t> e-commerce interface </a:t>
            </a:r>
            <a:r>
              <a:rPr lang="en-US" altLang="ko-KR" sz="1800" dirty="0"/>
              <a:t>prototype?</a:t>
            </a:r>
          </a:p>
          <a:p>
            <a:r>
              <a:rPr lang="en-US" altLang="ko-KR" sz="1800" b="1" dirty="0" smtClean="0">
                <a:solidFill>
                  <a:srgbClr val="FF6699"/>
                </a:solidFill>
                <a:ea typeface="굴림" panose="020B0600000101010101" pitchFamily="50" charset="-127"/>
              </a:rPr>
              <a:t>Vinod</a:t>
            </a:r>
            <a:r>
              <a:rPr lang="en-US" altLang="ko-KR" sz="1800" b="1" dirty="0" smtClean="0"/>
              <a:t>:</a:t>
            </a:r>
            <a:r>
              <a:rPr lang="en-US" altLang="ko-KR" sz="1800" dirty="0" smtClean="0"/>
              <a:t> Yeah </a:t>
            </a:r>
            <a:r>
              <a:rPr lang="en-US" altLang="ko-KR" sz="1800" dirty="0"/>
              <a:t>. . . we all went through it from a </a:t>
            </a:r>
            <a:r>
              <a:rPr lang="en-US" altLang="ko-KR" sz="1800" dirty="0" smtClean="0"/>
              <a:t>technical point </a:t>
            </a:r>
            <a:r>
              <a:rPr lang="en-US" altLang="ko-KR" sz="1800" dirty="0"/>
              <a:t>of view, and I have a bunch of notes. I </a:t>
            </a:r>
            <a:r>
              <a:rPr lang="en-US" altLang="ko-KR" sz="1800" dirty="0" smtClean="0"/>
              <a:t>e-mailed ‘em </a:t>
            </a:r>
            <a:r>
              <a:rPr lang="en-US" altLang="ko-KR" sz="1800" dirty="0"/>
              <a:t>to </a:t>
            </a:r>
            <a:r>
              <a:rPr lang="en-US" altLang="ko-KR" sz="1800" dirty="0" smtClean="0"/>
              <a:t>Sharon</a:t>
            </a:r>
            <a:endParaRPr lang="en-US" altLang="ko-KR" sz="1800" dirty="0"/>
          </a:p>
        </p:txBody>
      </p:sp>
      <p:sp>
        <p:nvSpPr>
          <p:cNvPr id="4" name="내용 개체 틀 3"/>
          <p:cNvSpPr>
            <a:spLocks noGrp="1"/>
          </p:cNvSpPr>
          <p:nvPr>
            <p:ph sz="half" idx="2"/>
          </p:nvPr>
        </p:nvSpPr>
        <p:spPr>
          <a:xfrm>
            <a:off x="4648200" y="795338"/>
            <a:ext cx="4038600" cy="4625975"/>
          </a:xfrm>
        </p:spPr>
        <p:txBody>
          <a:bodyPr/>
          <a:lstStyle/>
          <a:p>
            <a:pPr>
              <a:buClr>
                <a:schemeClr val="tx1"/>
              </a:buClr>
            </a:pPr>
            <a:r>
              <a:rPr lang="en-US" altLang="ko-KR" sz="1800" dirty="0" smtClean="0"/>
              <a:t>[</a:t>
            </a:r>
            <a:r>
              <a:rPr lang="en-US" altLang="ko-KR" sz="1800" dirty="0"/>
              <a:t>manager of the </a:t>
            </a:r>
            <a:r>
              <a:rPr lang="en-US" altLang="ko-KR" sz="1800" dirty="0" err="1" smtClean="0"/>
              <a:t>WebApp</a:t>
            </a:r>
            <a:r>
              <a:rPr lang="en-US" altLang="ko-KR" sz="1800" dirty="0" smtClean="0"/>
              <a:t> </a:t>
            </a:r>
            <a:r>
              <a:rPr lang="en-US" altLang="ko-KR" sz="1800" dirty="0"/>
              <a:t>team for the outsourcing vendor for the </a:t>
            </a:r>
            <a:r>
              <a:rPr lang="en-US" altLang="ko-KR" sz="1800" i="1" dirty="0" err="1"/>
              <a:t>SafeHome</a:t>
            </a:r>
            <a:r>
              <a:rPr lang="en-US" altLang="ko-KR" sz="1800" dirty="0"/>
              <a:t> e-commerce website] yesterday.</a:t>
            </a:r>
          </a:p>
          <a:p>
            <a:r>
              <a:rPr lang="en-US" altLang="ko-KR" sz="1800" b="1" dirty="0" smtClean="0">
                <a:solidFill>
                  <a:srgbClr val="00B050"/>
                </a:solidFill>
                <a:ea typeface="굴림" panose="020B0600000101010101" pitchFamily="50" charset="-127"/>
              </a:rPr>
              <a:t>Doug</a:t>
            </a:r>
            <a:r>
              <a:rPr lang="en-US" altLang="ko-KR" sz="1800" b="1" dirty="0" smtClean="0"/>
              <a:t>:</a:t>
            </a:r>
            <a:r>
              <a:rPr lang="en-US" altLang="ko-KR" sz="1800" dirty="0" smtClean="0"/>
              <a:t> </a:t>
            </a:r>
            <a:r>
              <a:rPr lang="en-US" altLang="ko-KR" sz="1800" dirty="0"/>
              <a:t>You and Sharon can get together and discuss the small stuff . . . give me a summary of the important issues.</a:t>
            </a:r>
          </a:p>
          <a:p>
            <a:r>
              <a:rPr lang="en-US" altLang="ko-KR" sz="1800" b="1" dirty="0" smtClean="0">
                <a:solidFill>
                  <a:srgbClr val="FF6699"/>
                </a:solidFill>
                <a:ea typeface="굴림" panose="020B0600000101010101" pitchFamily="50" charset="-127"/>
              </a:rPr>
              <a:t>Vinod</a:t>
            </a:r>
            <a:r>
              <a:rPr lang="en-US" altLang="ko-KR" sz="1800" b="1" dirty="0" smtClean="0"/>
              <a:t>:</a:t>
            </a:r>
            <a:r>
              <a:rPr lang="en-US" altLang="ko-KR" sz="1800" dirty="0" smtClean="0"/>
              <a:t> </a:t>
            </a:r>
            <a:r>
              <a:rPr lang="en-US" altLang="ko-KR" sz="1800" dirty="0"/>
              <a:t>Overall, they’ve done a good job, nothing ground breaking, but it’s a typical e-commerce interface, decent aesthetics, reasonable layout, they’ve hit all the important functions . . .</a:t>
            </a:r>
          </a:p>
          <a:p>
            <a:r>
              <a:rPr lang="en-US" altLang="ko-KR" sz="1800" b="1" dirty="0" smtClean="0">
                <a:solidFill>
                  <a:srgbClr val="00B050"/>
                </a:solidFill>
                <a:ea typeface="굴림" panose="020B0600000101010101" pitchFamily="50" charset="-127"/>
              </a:rPr>
              <a:t>Doug </a:t>
            </a:r>
            <a:r>
              <a:rPr lang="en-US" altLang="ko-KR" sz="1800" b="1" dirty="0" smtClean="0"/>
              <a:t>(smiling </a:t>
            </a:r>
            <a:r>
              <a:rPr lang="en-US" altLang="ko-KR" sz="1800" b="1" dirty="0"/>
              <a:t>ruefully</a:t>
            </a:r>
            <a:r>
              <a:rPr lang="en-US" altLang="ko-KR" sz="1800" b="1" dirty="0" smtClean="0"/>
              <a:t>):</a:t>
            </a:r>
            <a:r>
              <a:rPr lang="en-US" altLang="ko-KR" sz="1800" dirty="0" smtClean="0"/>
              <a:t> But</a:t>
            </a:r>
            <a:r>
              <a:rPr lang="en-US" altLang="ko-KR" sz="1800" dirty="0"/>
              <a:t>?</a:t>
            </a:r>
          </a:p>
          <a:p>
            <a:r>
              <a:rPr lang="en-US" altLang="ko-KR" sz="1800" b="1" dirty="0" smtClean="0">
                <a:solidFill>
                  <a:srgbClr val="FF6699"/>
                </a:solidFill>
                <a:ea typeface="굴림" panose="020B0600000101010101" pitchFamily="50" charset="-127"/>
              </a:rPr>
              <a:t>Vinod</a:t>
            </a:r>
            <a:r>
              <a:rPr lang="en-US" altLang="ko-KR" sz="1800" b="1" dirty="0" smtClean="0"/>
              <a:t>:</a:t>
            </a:r>
            <a:r>
              <a:rPr lang="en-US" altLang="ko-KR" sz="1800" dirty="0" smtClean="0"/>
              <a:t> Well</a:t>
            </a:r>
            <a:r>
              <a:rPr lang="en-US" altLang="ko-KR" sz="1800" dirty="0"/>
              <a:t>, there are a few </a:t>
            </a:r>
            <a:r>
              <a:rPr lang="en-US" altLang="ko-KR" sz="1800" dirty="0" smtClean="0"/>
              <a:t>things. </a:t>
            </a:r>
            <a:r>
              <a:rPr lang="en-US" altLang="ko-KR" sz="1800" dirty="0"/>
              <a:t>. . </a:t>
            </a:r>
            <a:r>
              <a:rPr lang="en-US" altLang="ko-KR" sz="1800" dirty="0" smtClean="0"/>
              <a:t>.</a:t>
            </a:r>
            <a:endParaRPr lang="en-US" altLang="ko-KR" sz="1800" b="1" dirty="0"/>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74</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271759259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a:bodyPr>
          <a:lstStyle/>
          <a:p>
            <a:pPr>
              <a:defRPr/>
            </a:pPr>
            <a:endParaRPr lang="ko-KR" altLang="en-US" sz="29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r>
              <a:rPr lang="en-US" altLang="ko-KR" sz="1800" b="1" dirty="0" smtClean="0">
                <a:solidFill>
                  <a:srgbClr val="00B050"/>
                </a:solidFill>
                <a:ea typeface="굴림" panose="020B0600000101010101" pitchFamily="50" charset="-127"/>
              </a:rPr>
              <a:t>Doug</a:t>
            </a:r>
            <a:r>
              <a:rPr lang="en-US" altLang="ko-KR" sz="1800" b="1" dirty="0" smtClean="0"/>
              <a:t>:</a:t>
            </a:r>
            <a:r>
              <a:rPr lang="en-US" altLang="ko-KR" sz="1800" dirty="0" smtClean="0"/>
              <a:t> </a:t>
            </a:r>
            <a:r>
              <a:rPr lang="en-US" altLang="ko-KR" sz="1800" dirty="0"/>
              <a:t>Such as . . . ?</a:t>
            </a:r>
          </a:p>
          <a:p>
            <a:r>
              <a:rPr lang="en-US" altLang="ko-KR" sz="1800" b="1" dirty="0" smtClean="0">
                <a:solidFill>
                  <a:srgbClr val="FF6699"/>
                </a:solidFill>
                <a:ea typeface="굴림" panose="020B0600000101010101" pitchFamily="50" charset="-127"/>
              </a:rPr>
              <a:t>Vinod </a:t>
            </a:r>
            <a:r>
              <a:rPr lang="en-US" altLang="ko-KR" sz="1800" b="1" dirty="0" smtClean="0"/>
              <a:t>(showing </a:t>
            </a:r>
            <a:r>
              <a:rPr lang="en-US" altLang="ko-KR" sz="1800" b="1" dirty="0"/>
              <a:t>Doug a sequence of story-boards for the interface prototype):</a:t>
            </a:r>
            <a:r>
              <a:rPr lang="en-US" altLang="ko-KR" sz="1800" dirty="0"/>
              <a:t> Here’s the major functions menu that’s displayed on the home </a:t>
            </a:r>
            <a:r>
              <a:rPr lang="en-US" altLang="ko-KR" sz="1800" dirty="0" smtClean="0"/>
              <a:t>page:</a:t>
            </a:r>
            <a:br>
              <a:rPr lang="en-US" altLang="ko-KR" sz="1800" dirty="0" smtClean="0"/>
            </a:br>
            <a:endParaRPr lang="en-US" altLang="ko-KR" sz="1800" dirty="0" smtClean="0"/>
          </a:p>
          <a:p>
            <a:r>
              <a:rPr lang="en-US" altLang="ko-KR" sz="1800" b="1" dirty="0" smtClean="0"/>
              <a:t>Learn about </a:t>
            </a:r>
            <a:r>
              <a:rPr lang="en-US" altLang="ko-KR" sz="1800" b="1" dirty="0" err="1" smtClean="0"/>
              <a:t>SafeHome</a:t>
            </a:r>
            <a:r>
              <a:rPr lang="en-US" altLang="ko-KR" sz="1800" b="1" dirty="0" smtClean="0"/>
              <a:t>.</a:t>
            </a:r>
          </a:p>
          <a:p>
            <a:r>
              <a:rPr lang="en-US" altLang="ko-KR" sz="1800" b="1" dirty="0" smtClean="0"/>
              <a:t>Describe your home.</a:t>
            </a:r>
          </a:p>
          <a:p>
            <a:r>
              <a:rPr lang="en-US" altLang="ko-KR" sz="1800" b="1" dirty="0" smtClean="0"/>
              <a:t>Get </a:t>
            </a:r>
            <a:r>
              <a:rPr lang="en-US" altLang="ko-KR" sz="1800" b="1" dirty="0" err="1" smtClean="0"/>
              <a:t>SafeHome</a:t>
            </a:r>
            <a:r>
              <a:rPr lang="en-US" altLang="ko-KR" sz="1800" b="1" dirty="0" smtClean="0"/>
              <a:t> component recommendations.</a:t>
            </a:r>
          </a:p>
          <a:p>
            <a:r>
              <a:rPr lang="en-US" altLang="ko-KR" sz="1800" b="1" dirty="0" smtClean="0"/>
              <a:t>Purchase a </a:t>
            </a:r>
            <a:r>
              <a:rPr lang="en-US" altLang="ko-KR" sz="1800" b="1" dirty="0" err="1" smtClean="0"/>
              <a:t>SafeHome</a:t>
            </a:r>
            <a:r>
              <a:rPr lang="en-US" altLang="ko-KR" sz="1800" b="1" dirty="0" smtClean="0"/>
              <a:t> system.</a:t>
            </a:r>
          </a:p>
          <a:p>
            <a:r>
              <a:rPr lang="en-US" altLang="ko-KR" sz="1800" b="1" dirty="0" smtClean="0"/>
              <a:t>Get </a:t>
            </a:r>
            <a:r>
              <a:rPr lang="en-US" altLang="ko-KR" sz="1800" b="1" dirty="0"/>
              <a:t>technical </a:t>
            </a:r>
            <a:r>
              <a:rPr lang="en-US" altLang="ko-KR" sz="1800" b="1" dirty="0" smtClean="0"/>
              <a:t>support.</a:t>
            </a:r>
            <a:br>
              <a:rPr lang="en-US" altLang="ko-KR" sz="1800" b="1" dirty="0" smtClean="0"/>
            </a:br>
            <a:r>
              <a:rPr lang="en-US" altLang="ko-KR" sz="1800" b="1" dirty="0" smtClean="0"/>
              <a:t/>
            </a:r>
            <a:br>
              <a:rPr lang="en-US" altLang="ko-KR" sz="1800" b="1" dirty="0" smtClean="0"/>
            </a:br>
            <a:r>
              <a:rPr lang="en-US" altLang="ko-KR" sz="1800" dirty="0" smtClean="0"/>
              <a:t>The </a:t>
            </a:r>
            <a:r>
              <a:rPr lang="en-US" altLang="ko-KR" sz="1800" dirty="0"/>
              <a:t>problem isn’t with these functions. They’re all </a:t>
            </a:r>
            <a:r>
              <a:rPr lang="en-US" altLang="ko-KR" sz="1800" dirty="0" smtClean="0"/>
              <a:t>okay, but </a:t>
            </a:r>
            <a:r>
              <a:rPr lang="en-US" altLang="ko-KR" sz="1800" dirty="0"/>
              <a:t>the level of abstraction isn’t right</a:t>
            </a:r>
            <a:r>
              <a:rPr lang="en-US" altLang="ko-KR" sz="1800" dirty="0" smtClean="0"/>
              <a:t>.</a:t>
            </a:r>
            <a:endParaRPr lang="en-US" altLang="ko-KR" sz="1800" dirty="0"/>
          </a:p>
        </p:txBody>
      </p:sp>
      <p:sp>
        <p:nvSpPr>
          <p:cNvPr id="4" name="내용 개체 틀 3"/>
          <p:cNvSpPr>
            <a:spLocks noGrp="1"/>
          </p:cNvSpPr>
          <p:nvPr>
            <p:ph sz="half" idx="2"/>
          </p:nvPr>
        </p:nvSpPr>
        <p:spPr>
          <a:xfrm>
            <a:off x="4724400" y="795338"/>
            <a:ext cx="4038600" cy="4625975"/>
          </a:xfrm>
        </p:spPr>
        <p:txBody>
          <a:bodyPr/>
          <a:lstStyle/>
          <a:p>
            <a:r>
              <a:rPr lang="en-US" altLang="ko-KR" sz="1800" b="1" dirty="0" smtClean="0">
                <a:solidFill>
                  <a:srgbClr val="00B050"/>
                </a:solidFill>
                <a:ea typeface="굴림" panose="020B0600000101010101" pitchFamily="50" charset="-127"/>
              </a:rPr>
              <a:t>Doug</a:t>
            </a:r>
            <a:r>
              <a:rPr lang="en-US" altLang="ko-KR" sz="1800" b="1" dirty="0" smtClean="0"/>
              <a:t>:</a:t>
            </a:r>
            <a:r>
              <a:rPr lang="en-US" altLang="ko-KR" sz="1800" dirty="0" smtClean="0"/>
              <a:t> They’re </a:t>
            </a:r>
            <a:r>
              <a:rPr lang="en-US" altLang="ko-KR" sz="1800" dirty="0"/>
              <a:t>all major functions, aren’t they?</a:t>
            </a:r>
          </a:p>
          <a:p>
            <a:r>
              <a:rPr lang="en-US" altLang="ko-KR" sz="1800" b="1" dirty="0" smtClean="0">
                <a:solidFill>
                  <a:srgbClr val="FF6699"/>
                </a:solidFill>
                <a:ea typeface="굴림" panose="020B0600000101010101" pitchFamily="50" charset="-127"/>
              </a:rPr>
              <a:t>Vinod</a:t>
            </a:r>
            <a:r>
              <a:rPr lang="en-US" altLang="ko-KR" sz="1800" b="1" dirty="0" smtClean="0"/>
              <a:t>:</a:t>
            </a:r>
            <a:r>
              <a:rPr lang="en-US" altLang="ko-KR" sz="1800" dirty="0" smtClean="0"/>
              <a:t> They </a:t>
            </a:r>
            <a:r>
              <a:rPr lang="en-US" altLang="ko-KR" sz="1800" dirty="0"/>
              <a:t>are, but here’s the thing . . . you </a:t>
            </a:r>
            <a:r>
              <a:rPr lang="en-US" altLang="ko-KR" sz="1800" dirty="0" smtClean="0"/>
              <a:t>can purchase </a:t>
            </a:r>
            <a:r>
              <a:rPr lang="en-US" altLang="ko-KR" sz="1800" dirty="0"/>
              <a:t>a system by inputting a list of components . . </a:t>
            </a:r>
            <a:r>
              <a:rPr lang="en-US" altLang="ko-KR" sz="1800" dirty="0" smtClean="0"/>
              <a:t>. no </a:t>
            </a:r>
            <a:r>
              <a:rPr lang="en-US" altLang="ko-KR" sz="1800" dirty="0"/>
              <a:t>real need to describe the house if you don’t want </a:t>
            </a:r>
            <a:r>
              <a:rPr lang="en-US" altLang="ko-KR" sz="1800" dirty="0" smtClean="0"/>
              <a:t>to. I’d </a:t>
            </a:r>
            <a:r>
              <a:rPr lang="en-US" altLang="ko-KR" sz="1800" dirty="0"/>
              <a:t>suggest only four menu options on the home </a:t>
            </a:r>
            <a:r>
              <a:rPr lang="en-US" altLang="ko-KR" sz="1800" dirty="0" smtClean="0"/>
              <a:t>page:</a:t>
            </a:r>
            <a:br>
              <a:rPr lang="en-US" altLang="ko-KR" sz="1800" dirty="0" smtClean="0"/>
            </a:br>
            <a:endParaRPr lang="en-US" altLang="ko-KR" sz="1800" dirty="0" smtClean="0"/>
          </a:p>
          <a:p>
            <a:r>
              <a:rPr lang="en-US" altLang="ko-KR" sz="1800" b="1" dirty="0" smtClean="0"/>
              <a:t>Learn about </a:t>
            </a:r>
            <a:r>
              <a:rPr lang="en-US" altLang="ko-KR" sz="1800" b="1" dirty="0" err="1" smtClean="0"/>
              <a:t>SafeHome</a:t>
            </a:r>
            <a:r>
              <a:rPr lang="en-US" altLang="ko-KR" sz="1800" b="1" dirty="0" smtClean="0"/>
              <a:t>.</a:t>
            </a:r>
          </a:p>
          <a:p>
            <a:r>
              <a:rPr lang="en-US" altLang="ko-KR" sz="1800" b="1" dirty="0" smtClean="0"/>
              <a:t>Specify the </a:t>
            </a:r>
            <a:r>
              <a:rPr lang="en-US" altLang="ko-KR" sz="1800" b="1" dirty="0" err="1" smtClean="0"/>
              <a:t>SafeHome</a:t>
            </a:r>
            <a:r>
              <a:rPr lang="en-US" altLang="ko-KR" sz="1800" b="1" dirty="0" smtClean="0"/>
              <a:t> system </a:t>
            </a:r>
            <a:r>
              <a:rPr lang="en-US" altLang="ko-KR" sz="1800" b="1" dirty="0"/>
              <a:t>you </a:t>
            </a:r>
            <a:r>
              <a:rPr lang="en-US" altLang="ko-KR" sz="1800" b="1" dirty="0" smtClean="0"/>
              <a:t>need.</a:t>
            </a:r>
          </a:p>
          <a:p>
            <a:r>
              <a:rPr lang="en-US" altLang="ko-KR" sz="1800" b="1" dirty="0" smtClean="0"/>
              <a:t>Purchase a </a:t>
            </a:r>
            <a:r>
              <a:rPr lang="en-US" altLang="ko-KR" sz="1800" b="1" dirty="0" err="1" smtClean="0"/>
              <a:t>SafeHome</a:t>
            </a:r>
            <a:r>
              <a:rPr lang="en-US" altLang="ko-KR" sz="1800" b="1" dirty="0" smtClean="0"/>
              <a:t> system.</a:t>
            </a:r>
            <a:br>
              <a:rPr lang="en-US" altLang="ko-KR" sz="1800" b="1" dirty="0" smtClean="0"/>
            </a:br>
            <a:r>
              <a:rPr lang="en-US" altLang="ko-KR" sz="1800" b="1" dirty="0" smtClean="0"/>
              <a:t>Get </a:t>
            </a:r>
            <a:r>
              <a:rPr lang="en-US" altLang="ko-KR" sz="1800" b="1" dirty="0"/>
              <a:t>technical </a:t>
            </a:r>
            <a:r>
              <a:rPr lang="en-US" altLang="ko-KR" sz="1800" b="1" dirty="0" smtClean="0"/>
              <a:t>support.</a:t>
            </a:r>
            <a:br>
              <a:rPr lang="en-US" altLang="ko-KR" sz="1800" b="1" dirty="0" smtClean="0"/>
            </a:br>
            <a:endParaRPr lang="en-US" altLang="ko-KR" sz="1800" b="1" dirty="0"/>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75</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146294411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a:bodyPr>
          <a:lstStyle/>
          <a:p>
            <a:pPr>
              <a:defRPr/>
            </a:pPr>
            <a:endParaRPr lang="ko-KR" altLang="en-US" sz="29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buClr>
                <a:schemeClr val="tx1"/>
              </a:buClr>
            </a:pPr>
            <a:r>
              <a:rPr lang="en-US" altLang="ko-KR" sz="1800" dirty="0" smtClean="0"/>
              <a:t>When </a:t>
            </a:r>
            <a:r>
              <a:rPr lang="en-US" altLang="ko-KR" sz="1800" dirty="0"/>
              <a:t>you select </a:t>
            </a:r>
            <a:r>
              <a:rPr lang="en-US" altLang="ko-KR" sz="1800" b="1" dirty="0"/>
              <a:t>Specify the </a:t>
            </a:r>
            <a:r>
              <a:rPr lang="en-US" altLang="ko-KR" sz="1800" b="1" dirty="0" err="1"/>
              <a:t>SafeHome</a:t>
            </a:r>
            <a:r>
              <a:rPr lang="en-US" altLang="ko-KR" sz="1800" b="1" dirty="0"/>
              <a:t> system you need</a:t>
            </a:r>
            <a:r>
              <a:rPr lang="en-US" altLang="ko-KR" sz="1800" dirty="0"/>
              <a:t>, you’ll then have the following </a:t>
            </a:r>
            <a:r>
              <a:rPr lang="en-US" altLang="ko-KR" sz="1800" dirty="0" smtClean="0"/>
              <a:t>options:</a:t>
            </a:r>
          </a:p>
          <a:p>
            <a:r>
              <a:rPr lang="en-US" altLang="ko-KR" sz="1800" b="1" dirty="0" smtClean="0"/>
              <a:t>Select </a:t>
            </a:r>
            <a:r>
              <a:rPr lang="en-US" altLang="ko-KR" sz="1800" b="1" dirty="0" err="1"/>
              <a:t>SafeHome</a:t>
            </a:r>
            <a:r>
              <a:rPr lang="en-US" altLang="ko-KR" sz="1800" b="1" dirty="0"/>
              <a:t> </a:t>
            </a:r>
            <a:r>
              <a:rPr lang="en-US" altLang="ko-KR" sz="1800" b="1" dirty="0" smtClean="0"/>
              <a:t>components.</a:t>
            </a:r>
          </a:p>
          <a:p>
            <a:r>
              <a:rPr lang="en-US" altLang="ko-KR" sz="1800" b="1" dirty="0" smtClean="0"/>
              <a:t>Get </a:t>
            </a:r>
            <a:r>
              <a:rPr lang="en-US" altLang="ko-KR" sz="1800" b="1" dirty="0" err="1"/>
              <a:t>SafeHome</a:t>
            </a:r>
            <a:r>
              <a:rPr lang="en-US" altLang="ko-KR" sz="1800" b="1" dirty="0"/>
              <a:t> component </a:t>
            </a:r>
            <a:r>
              <a:rPr lang="en-US" altLang="ko-KR" sz="1800" b="1" dirty="0" smtClean="0"/>
              <a:t>recommendations.</a:t>
            </a:r>
            <a:br>
              <a:rPr lang="en-US" altLang="ko-KR" sz="1800" b="1" dirty="0" smtClean="0"/>
            </a:br>
            <a:r>
              <a:rPr lang="en-US" altLang="ko-KR" sz="1800" b="1" dirty="0" smtClean="0"/>
              <a:t/>
            </a:r>
            <a:br>
              <a:rPr lang="en-US" altLang="ko-KR" sz="1800" b="1" dirty="0" smtClean="0"/>
            </a:br>
            <a:r>
              <a:rPr lang="en-US" altLang="ko-KR" sz="1800" dirty="0" smtClean="0"/>
              <a:t>If </a:t>
            </a:r>
            <a:r>
              <a:rPr lang="en-US" altLang="ko-KR" sz="1800" dirty="0"/>
              <a:t>you’re a knowledgeable user, you’ll select components from a set of categorized pull-down menus for sensors, cameras, control panels, etc. If you need help, you’ll ask for a recommendation and that will require that you describe your house. I think it’s a bit more logical</a:t>
            </a:r>
            <a:r>
              <a:rPr lang="en-US" altLang="ko-KR" sz="1800" dirty="0" smtClean="0"/>
              <a:t>.</a:t>
            </a:r>
            <a:endParaRPr lang="en-US" altLang="ko-KR" sz="1800" dirty="0"/>
          </a:p>
        </p:txBody>
      </p:sp>
      <p:sp>
        <p:nvSpPr>
          <p:cNvPr id="4" name="내용 개체 틀 3"/>
          <p:cNvSpPr>
            <a:spLocks noGrp="1"/>
          </p:cNvSpPr>
          <p:nvPr>
            <p:ph sz="half" idx="2"/>
          </p:nvPr>
        </p:nvSpPr>
        <p:spPr>
          <a:xfrm>
            <a:off x="4724400" y="795338"/>
            <a:ext cx="4038600" cy="4625975"/>
          </a:xfrm>
        </p:spPr>
        <p:txBody>
          <a:bodyPr/>
          <a:lstStyle/>
          <a:p>
            <a:r>
              <a:rPr lang="en-US" altLang="ko-KR" sz="1800" b="1" dirty="0" smtClean="0">
                <a:solidFill>
                  <a:srgbClr val="00B050"/>
                </a:solidFill>
                <a:ea typeface="굴림" panose="020B0600000101010101" pitchFamily="50" charset="-127"/>
              </a:rPr>
              <a:t>Doug</a:t>
            </a:r>
            <a:r>
              <a:rPr lang="en-US" altLang="ko-KR" sz="1800" b="1" dirty="0" smtClean="0"/>
              <a:t>:</a:t>
            </a:r>
            <a:r>
              <a:rPr lang="en-US" altLang="ko-KR" sz="1800" dirty="0" smtClean="0"/>
              <a:t> I </a:t>
            </a:r>
            <a:r>
              <a:rPr lang="en-US" altLang="ko-KR" sz="1800" dirty="0"/>
              <a:t>agree. Have you talked with Sharon about this?</a:t>
            </a:r>
          </a:p>
          <a:p>
            <a:r>
              <a:rPr lang="en-US" altLang="ko-KR" sz="1800" b="1" dirty="0" smtClean="0">
                <a:solidFill>
                  <a:srgbClr val="FF6699"/>
                </a:solidFill>
                <a:ea typeface="굴림" panose="020B0600000101010101" pitchFamily="50" charset="-127"/>
              </a:rPr>
              <a:t>Vinod</a:t>
            </a:r>
            <a:r>
              <a:rPr lang="en-US" altLang="ko-KR" sz="1800" b="1" dirty="0" smtClean="0"/>
              <a:t>:</a:t>
            </a:r>
            <a:r>
              <a:rPr lang="en-US" altLang="ko-KR" sz="1800" dirty="0" smtClean="0"/>
              <a:t> No</a:t>
            </a:r>
            <a:r>
              <a:rPr lang="en-US" altLang="ko-KR" sz="1800" dirty="0"/>
              <a:t>, I want to discuss this with marketing </a:t>
            </a:r>
            <a:r>
              <a:rPr lang="en-US" altLang="ko-KR" sz="1800" dirty="0" smtClean="0"/>
              <a:t>first; then </a:t>
            </a:r>
            <a:r>
              <a:rPr lang="en-US" altLang="ko-KR" sz="1800" dirty="0"/>
              <a:t>I’ll give her a call.</a:t>
            </a:r>
          </a:p>
          <a:p>
            <a:endParaRPr lang="en-US" altLang="ko-KR" sz="1800" b="1" dirty="0"/>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76</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112316236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a:bodyPr>
          <a:lstStyle/>
          <a:p>
            <a:pPr>
              <a:defRPr/>
            </a:pPr>
            <a:r>
              <a:rPr lang="en-US" altLang="ko-KR" sz="2900" i="1" dirty="0" smtClean="0">
                <a:ea typeface="굴림" pitchFamily="50" charset="-127"/>
              </a:rPr>
              <a:t>Applying Patterns (</a:t>
            </a:r>
            <a:r>
              <a:rPr lang="en-US" altLang="ko-KR" sz="2900" i="1" dirty="0" err="1" smtClean="0">
                <a:ea typeface="굴림" pitchFamily="50" charset="-127"/>
              </a:rPr>
              <a:t>pg</a:t>
            </a:r>
            <a:r>
              <a:rPr lang="en-US" altLang="ko-KR" sz="2900" i="1" dirty="0" smtClean="0">
                <a:ea typeface="굴림" pitchFamily="50" charset="-127"/>
              </a:rPr>
              <a:t> 362)</a:t>
            </a:r>
            <a:endParaRPr lang="ko-KR" altLang="en-US" sz="29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Informal discussion during the design of a software increment that implements sensor control via the Internet for </a:t>
            </a:r>
            <a:r>
              <a:rPr lang="en-US" altLang="ko-KR" sz="1400" b="1" dirty="0" smtClean="0">
                <a:ea typeface="굴림" panose="020B0600000101010101" pitchFamily="50" charset="-127"/>
              </a:rPr>
              <a:t>SafeHomeAssured.com</a:t>
            </a:r>
            <a:endParaRPr lang="ko-KR" altLang="en-US" sz="1400" b="1"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Vinod</a:t>
            </a:r>
            <a:br>
              <a:rPr lang="en-US" altLang="ko-KR" sz="1400" dirty="0" smtClean="0">
                <a:solidFill>
                  <a:srgbClr val="FF6699"/>
                </a:solidFill>
                <a:ea typeface="굴림" panose="020B0600000101010101" pitchFamily="50" charset="-127"/>
              </a:rPr>
            </a:br>
            <a:r>
              <a:rPr lang="en-US" altLang="ko-KR" sz="1400" dirty="0" smtClean="0">
                <a:ea typeface="굴림" panose="020B0600000101010101" pitchFamily="50" charset="-127"/>
              </a:rPr>
              <a:t>responsible for design;</a:t>
            </a:r>
            <a:endParaRPr lang="en-US" altLang="ko-KR" sz="1400" dirty="0">
              <a:ea typeface="굴림" panose="020B0600000101010101" pitchFamily="50" charset="-127"/>
            </a:endParaRPr>
          </a:p>
          <a:p>
            <a:pPr lvl="1">
              <a:defRPr/>
            </a:pPr>
            <a:r>
              <a:rPr lang="en-US" altLang="ko-KR" sz="1400" dirty="0" smtClean="0">
                <a:solidFill>
                  <a:srgbClr val="FF6699"/>
                </a:solidFill>
                <a:ea typeface="굴림" panose="020B0600000101010101" pitchFamily="50" charset="-127"/>
              </a:rPr>
              <a:t>Jamie</a:t>
            </a:r>
            <a:br>
              <a:rPr lang="en-US" altLang="ko-KR" sz="1400" dirty="0" smtClean="0">
                <a:solidFill>
                  <a:srgbClr val="FF6699"/>
                </a:solidFill>
                <a:ea typeface="굴림" panose="020B0600000101010101" pitchFamily="50" charset="-127"/>
              </a:rPr>
            </a:br>
            <a:r>
              <a:rPr lang="en-US" altLang="ko-KR" sz="1400" b="1" dirty="0" smtClean="0">
                <a:ea typeface="굴림" panose="020B0600000101010101" pitchFamily="50" charset="-127"/>
              </a:rPr>
              <a:t>SafeHomeAssured.com</a:t>
            </a:r>
            <a:r>
              <a:rPr lang="en-US" altLang="ko-KR" sz="1400" dirty="0" smtClean="0">
                <a:ea typeface="굴림" panose="020B0600000101010101" pitchFamily="50" charset="-127"/>
              </a:rPr>
              <a:t> chief system architect.</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p>
          <a:p>
            <a:r>
              <a:rPr lang="en-US" altLang="ko-KR" sz="1800" b="1" dirty="0" smtClean="0">
                <a:solidFill>
                  <a:srgbClr val="FF6699"/>
                </a:solidFill>
              </a:rPr>
              <a:t>Vinod</a:t>
            </a:r>
            <a:r>
              <a:rPr lang="en-US" altLang="ko-KR" sz="1800" b="1" dirty="0" smtClean="0"/>
              <a:t>:</a:t>
            </a:r>
            <a:r>
              <a:rPr lang="en-US" altLang="ko-KR" sz="1800" dirty="0" smtClean="0"/>
              <a:t> So </a:t>
            </a:r>
            <a:r>
              <a:rPr lang="en-US" altLang="ko-KR" sz="1800" dirty="0"/>
              <a:t>how is the design of the camera </a:t>
            </a:r>
            <a:r>
              <a:rPr lang="en-US" altLang="ko-KR" sz="1800" dirty="0" smtClean="0"/>
              <a:t>control interface </a:t>
            </a:r>
            <a:r>
              <a:rPr lang="en-US" altLang="ko-KR" sz="1800" dirty="0"/>
              <a:t>coming along</a:t>
            </a:r>
            <a:r>
              <a:rPr lang="en-US" altLang="ko-KR" sz="1800" dirty="0" smtClean="0"/>
              <a:t>?</a:t>
            </a:r>
            <a:endParaRPr lang="en-US" altLang="ko-KR" sz="1800" dirty="0"/>
          </a:p>
        </p:txBody>
      </p:sp>
      <p:sp>
        <p:nvSpPr>
          <p:cNvPr id="4" name="내용 개체 틀 3"/>
          <p:cNvSpPr>
            <a:spLocks noGrp="1"/>
          </p:cNvSpPr>
          <p:nvPr>
            <p:ph sz="half" idx="2"/>
          </p:nvPr>
        </p:nvSpPr>
        <p:spPr>
          <a:xfrm>
            <a:off x="4648200" y="795338"/>
            <a:ext cx="4038600" cy="4625975"/>
          </a:xfrm>
        </p:spPr>
        <p:txBody>
          <a:bodyPr/>
          <a:lstStyle/>
          <a:p>
            <a:r>
              <a:rPr lang="en-US" altLang="ko-KR" sz="1800" b="1" dirty="0" smtClean="0">
                <a:solidFill>
                  <a:srgbClr val="FF6699"/>
                </a:solidFill>
              </a:rPr>
              <a:t>Jamie</a:t>
            </a:r>
            <a:r>
              <a:rPr lang="en-US" altLang="ko-KR" sz="1800" b="1" dirty="0" smtClean="0"/>
              <a:t>:</a:t>
            </a:r>
            <a:r>
              <a:rPr lang="en-US" altLang="ko-KR" sz="1800" dirty="0" smtClean="0"/>
              <a:t> Not too bad. I’ve designed most of the capability to connect to the actual sensors without too many problems. I’ve also started thinking </a:t>
            </a:r>
            <a:r>
              <a:rPr lang="en-US" altLang="ko-KR" sz="1800" dirty="0"/>
              <a:t>about the interface for the users to actually move, pan, and zoom the cameras from a remote Web page, but I’m not sure I’ve got it right yet.</a:t>
            </a:r>
          </a:p>
          <a:p>
            <a:r>
              <a:rPr lang="en-US" altLang="ko-KR" sz="1800" b="1" dirty="0">
                <a:solidFill>
                  <a:srgbClr val="FF6699"/>
                </a:solidFill>
              </a:rPr>
              <a:t>Vinod</a:t>
            </a:r>
            <a:r>
              <a:rPr lang="en-US" altLang="ko-KR" sz="1800" b="1" dirty="0"/>
              <a:t>:</a:t>
            </a:r>
            <a:r>
              <a:rPr lang="en-US" altLang="ko-KR" sz="1800" dirty="0"/>
              <a:t> What have you come up with?</a:t>
            </a:r>
          </a:p>
          <a:p>
            <a:r>
              <a:rPr lang="en-US" altLang="ko-KR" sz="1800" b="1" dirty="0" smtClean="0">
                <a:solidFill>
                  <a:srgbClr val="FF6699"/>
                </a:solidFill>
              </a:rPr>
              <a:t>Jamie</a:t>
            </a:r>
            <a:r>
              <a:rPr lang="en-US" altLang="ko-KR" sz="1800" b="1" dirty="0" smtClean="0"/>
              <a:t>:</a:t>
            </a:r>
            <a:r>
              <a:rPr lang="en-US" altLang="ko-KR" sz="1800" dirty="0" smtClean="0"/>
              <a:t> Well</a:t>
            </a:r>
            <a:r>
              <a:rPr lang="en-US" altLang="ko-KR" sz="1800" dirty="0"/>
              <a:t>, the requirements are that the camera </a:t>
            </a:r>
            <a:r>
              <a:rPr lang="en-US" altLang="ko-KR" sz="1800" dirty="0" smtClean="0"/>
              <a:t>control needs </a:t>
            </a:r>
            <a:r>
              <a:rPr lang="en-US" altLang="ko-KR" sz="1800" dirty="0"/>
              <a:t>to be highly interactive—as the user moves the </a:t>
            </a:r>
            <a:r>
              <a:rPr lang="en-US" altLang="ko-KR" sz="1800" dirty="0" smtClean="0"/>
              <a:t>control, the </a:t>
            </a:r>
            <a:r>
              <a:rPr lang="en-US" altLang="ko-KR" sz="1800" dirty="0"/>
              <a:t>camera should move as soon as possible. So, I </a:t>
            </a:r>
            <a:r>
              <a:rPr lang="en-US" altLang="ko-KR" sz="1800" dirty="0" smtClean="0"/>
              <a:t>was</a:t>
            </a:r>
            <a:endParaRPr lang="ko-KR" altLang="en-US" sz="1800" dirty="0" smtClean="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77</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204344999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a:bodyPr>
          <a:lstStyle/>
          <a:p>
            <a:pPr>
              <a:defRPr/>
            </a:pPr>
            <a:endParaRPr lang="ko-KR" altLang="en-US" sz="29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buClr>
                <a:schemeClr val="tx1"/>
              </a:buClr>
            </a:pPr>
            <a:r>
              <a:rPr lang="en-US" altLang="ko-KR" sz="1800" dirty="0"/>
              <a:t>thinking of having a set of buttons laid out like a normal camera, but when the user clicks them, it controls the camera.</a:t>
            </a:r>
          </a:p>
          <a:p>
            <a:r>
              <a:rPr lang="en-US" altLang="ko-KR" sz="1800" b="1" dirty="0" smtClean="0">
                <a:solidFill>
                  <a:srgbClr val="FF6699"/>
                </a:solidFill>
              </a:rPr>
              <a:t>Vinod</a:t>
            </a:r>
            <a:r>
              <a:rPr lang="en-US" altLang="ko-KR" sz="1800" b="1" dirty="0" smtClean="0"/>
              <a:t>:</a:t>
            </a:r>
            <a:r>
              <a:rPr lang="en-US" altLang="ko-KR" sz="1800" dirty="0" smtClean="0"/>
              <a:t> Hmmm</a:t>
            </a:r>
            <a:r>
              <a:rPr lang="en-US" altLang="ko-KR" sz="1800" dirty="0"/>
              <a:t>. Yeah, that would work, but I’m not </a:t>
            </a:r>
            <a:r>
              <a:rPr lang="en-US" altLang="ko-KR" sz="1800" dirty="0" smtClean="0"/>
              <a:t>sure it’s </a:t>
            </a:r>
            <a:r>
              <a:rPr lang="en-US" altLang="ko-KR" sz="1800" dirty="0"/>
              <a:t>right—for each click of a control you need to wait </a:t>
            </a:r>
            <a:r>
              <a:rPr lang="en-US" altLang="ko-KR" sz="1800" dirty="0" smtClean="0"/>
              <a:t>for the </a:t>
            </a:r>
            <a:r>
              <a:rPr lang="en-US" altLang="ko-KR" sz="1800" dirty="0"/>
              <a:t>whole client-server </a:t>
            </a:r>
            <a:r>
              <a:rPr lang="en-US" altLang="ko-KR" sz="1800" dirty="0" smtClean="0"/>
              <a:t>communication </a:t>
            </a:r>
            <a:r>
              <a:rPr lang="en-US" altLang="ko-KR" sz="1800" dirty="0"/>
              <a:t>to occur, and </a:t>
            </a:r>
            <a:r>
              <a:rPr lang="en-US" altLang="ko-KR" sz="1800" dirty="0" smtClean="0"/>
              <a:t>so you </a:t>
            </a:r>
            <a:r>
              <a:rPr lang="en-US" altLang="ko-KR" sz="1800" dirty="0"/>
              <a:t>won’t get a good sense of quick feedback.</a:t>
            </a:r>
          </a:p>
          <a:p>
            <a:r>
              <a:rPr lang="en-US" altLang="ko-KR" sz="1800" b="1" dirty="0" smtClean="0">
                <a:solidFill>
                  <a:srgbClr val="FF6699"/>
                </a:solidFill>
              </a:rPr>
              <a:t>Jamie</a:t>
            </a:r>
            <a:r>
              <a:rPr lang="en-US" altLang="ko-KR" sz="1800" b="1" dirty="0" smtClean="0"/>
              <a:t>:</a:t>
            </a:r>
            <a:r>
              <a:rPr lang="en-US" altLang="ko-KR" sz="1800" dirty="0" smtClean="0"/>
              <a:t> That’s </a:t>
            </a:r>
            <a:r>
              <a:rPr lang="en-US" altLang="ko-KR" sz="1800" dirty="0"/>
              <a:t>what I thought—and why I wasn’t </a:t>
            </a:r>
            <a:r>
              <a:rPr lang="en-US" altLang="ko-KR" sz="1800" dirty="0" smtClean="0"/>
              <a:t>very happy </a:t>
            </a:r>
            <a:r>
              <a:rPr lang="en-US" altLang="ko-KR" sz="1800" dirty="0"/>
              <a:t>with the approach, but I’m not sure how </a:t>
            </a:r>
            <a:r>
              <a:rPr lang="en-US" altLang="ko-KR" sz="1800" dirty="0" smtClean="0"/>
              <a:t>else I </a:t>
            </a:r>
            <a:r>
              <a:rPr lang="en-US" altLang="ko-KR" sz="1800" dirty="0"/>
              <a:t>might do it</a:t>
            </a:r>
            <a:r>
              <a:rPr lang="en-US" altLang="ko-KR" sz="1800" dirty="0" smtClean="0"/>
              <a:t>.</a:t>
            </a:r>
            <a:endParaRPr lang="en-US" altLang="ko-KR" sz="1800" dirty="0"/>
          </a:p>
        </p:txBody>
      </p:sp>
      <p:sp>
        <p:nvSpPr>
          <p:cNvPr id="4" name="내용 개체 틀 3"/>
          <p:cNvSpPr>
            <a:spLocks noGrp="1"/>
          </p:cNvSpPr>
          <p:nvPr>
            <p:ph sz="half" idx="2"/>
          </p:nvPr>
        </p:nvSpPr>
        <p:spPr>
          <a:xfrm>
            <a:off x="4648200" y="795338"/>
            <a:ext cx="4038600" cy="4625975"/>
          </a:xfrm>
        </p:spPr>
        <p:txBody>
          <a:bodyPr/>
          <a:lstStyle/>
          <a:p>
            <a:r>
              <a:rPr lang="en-US" altLang="ko-KR" sz="1800" b="1" dirty="0">
                <a:solidFill>
                  <a:srgbClr val="FF6699"/>
                </a:solidFill>
              </a:rPr>
              <a:t>Vinod</a:t>
            </a:r>
            <a:r>
              <a:rPr lang="en-US" altLang="ko-KR" sz="1800" b="1" dirty="0"/>
              <a:t>:</a:t>
            </a:r>
            <a:r>
              <a:rPr lang="en-US" altLang="ko-KR" sz="1800" dirty="0"/>
              <a:t> Well, why not just use </a:t>
            </a:r>
            <a:r>
              <a:rPr lang="en-US" altLang="ko-KR" sz="1800" dirty="0" smtClean="0"/>
              <a:t>the </a:t>
            </a:r>
            <a:r>
              <a:rPr lang="en-US" altLang="ko-KR" sz="1800" b="1" dirty="0" err="1" smtClean="0"/>
              <a:t>InteractiveDeviceControl</a:t>
            </a:r>
            <a:r>
              <a:rPr lang="en-US" altLang="ko-KR" sz="1800" dirty="0" smtClean="0"/>
              <a:t> pattern</a:t>
            </a:r>
            <a:r>
              <a:rPr lang="en-US" altLang="ko-KR" sz="1800" dirty="0"/>
              <a:t>!</a:t>
            </a:r>
          </a:p>
          <a:p>
            <a:r>
              <a:rPr lang="en-US" altLang="ko-KR" sz="1800" b="1" dirty="0" smtClean="0">
                <a:solidFill>
                  <a:srgbClr val="FF6699"/>
                </a:solidFill>
              </a:rPr>
              <a:t>Jamie</a:t>
            </a:r>
            <a:r>
              <a:rPr lang="en-US" altLang="ko-KR" sz="1800" b="1" dirty="0" smtClean="0"/>
              <a:t>:</a:t>
            </a:r>
            <a:r>
              <a:rPr lang="en-US" altLang="ko-KR" sz="1800" dirty="0" smtClean="0"/>
              <a:t> </a:t>
            </a:r>
            <a:r>
              <a:rPr lang="en-US" altLang="ko-KR" sz="1800" dirty="0" err="1" smtClean="0"/>
              <a:t>Uhmmm</a:t>
            </a:r>
            <a:r>
              <a:rPr lang="en-US" altLang="ko-KR" sz="1800" dirty="0" smtClean="0"/>
              <a:t>—what’s </a:t>
            </a:r>
            <a:r>
              <a:rPr lang="en-US" altLang="ko-KR" sz="1800" dirty="0"/>
              <a:t>that? I haven’t heard of it?</a:t>
            </a:r>
          </a:p>
          <a:p>
            <a:r>
              <a:rPr lang="en-US" altLang="ko-KR" sz="1800" b="1" dirty="0" smtClean="0">
                <a:solidFill>
                  <a:srgbClr val="FF6699"/>
                </a:solidFill>
              </a:rPr>
              <a:t>Vinod</a:t>
            </a:r>
            <a:r>
              <a:rPr lang="en-US" altLang="ko-KR" sz="1800" b="1" dirty="0" smtClean="0"/>
              <a:t>:</a:t>
            </a:r>
            <a:r>
              <a:rPr lang="en-US" altLang="ko-KR" sz="1800" dirty="0" smtClean="0"/>
              <a:t> It’s </a:t>
            </a:r>
            <a:r>
              <a:rPr lang="en-US" altLang="ko-KR" sz="1800" dirty="0"/>
              <a:t>basically a pattern for exactly the </a:t>
            </a:r>
            <a:r>
              <a:rPr lang="en-US" altLang="ko-KR" sz="1800" dirty="0" smtClean="0"/>
              <a:t>problem you </a:t>
            </a:r>
            <a:r>
              <a:rPr lang="en-US" altLang="ko-KR" sz="1800" dirty="0"/>
              <a:t>are describing. The solution it proposes is basically </a:t>
            </a:r>
            <a:r>
              <a:rPr lang="en-US" altLang="ko-KR" sz="1800" dirty="0" smtClean="0"/>
              <a:t>to create </a:t>
            </a:r>
            <a:r>
              <a:rPr lang="en-US" altLang="ko-KR" sz="1800" dirty="0"/>
              <a:t>a control connection to the server with the </a:t>
            </a:r>
            <a:r>
              <a:rPr lang="en-US" altLang="ko-KR" sz="1800" dirty="0" smtClean="0"/>
              <a:t>device, through </a:t>
            </a:r>
            <a:r>
              <a:rPr lang="en-US" altLang="ko-KR" sz="1800" dirty="0"/>
              <a:t>which control commands can be sent. That </a:t>
            </a:r>
            <a:r>
              <a:rPr lang="en-US" altLang="ko-KR" sz="1800" dirty="0" smtClean="0"/>
              <a:t>way you </a:t>
            </a:r>
            <a:r>
              <a:rPr lang="en-US" altLang="ko-KR" sz="1800" dirty="0"/>
              <a:t>don’t need to send normal HTTP requests. And </a:t>
            </a:r>
            <a:r>
              <a:rPr lang="en-US" altLang="ko-KR" sz="1800" dirty="0" smtClean="0"/>
              <a:t>the pattern </a:t>
            </a:r>
            <a:r>
              <a:rPr lang="en-US" altLang="ko-KR" sz="1800" dirty="0"/>
              <a:t>even shows how you can implement this </a:t>
            </a:r>
            <a:r>
              <a:rPr lang="en-US" altLang="ko-KR" sz="1800" dirty="0" smtClean="0"/>
              <a:t>using some </a:t>
            </a:r>
            <a:r>
              <a:rPr lang="en-US" altLang="ko-KR" sz="1800" dirty="0"/>
              <a:t>simple AJAX techniques. You have </a:t>
            </a:r>
            <a:r>
              <a:rPr lang="en-US" altLang="ko-KR" sz="1800" dirty="0" smtClean="0"/>
              <a:t>some</a:t>
            </a:r>
            <a:endParaRPr lang="en-US" altLang="ko-KR" sz="1800" dirty="0">
              <a:ea typeface="굴림" panose="020B0600000101010101" pitchFamily="50" charset="-127"/>
            </a:endParaRPr>
          </a:p>
          <a:p>
            <a:pPr>
              <a:buNone/>
              <a:defRPr/>
            </a:pPr>
            <a:endParaRPr lang="ko-KR" altLang="en-US" sz="1800" dirty="0">
              <a:ea typeface="굴림" panose="020B0600000101010101" pitchFamily="50" charset="-127"/>
            </a:endParaRPr>
          </a:p>
          <a:p>
            <a:pPr>
              <a:defRPr/>
            </a:pPr>
            <a:endParaRPr lang="en-US" altLang="ko-KR" sz="1800" dirty="0"/>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78</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27817572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a:bodyPr>
          <a:lstStyle/>
          <a:p>
            <a:pPr>
              <a:defRPr/>
            </a:pPr>
            <a:endParaRPr lang="ko-KR" altLang="en-US" sz="29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buClr>
                <a:schemeClr val="tx1"/>
              </a:buClr>
            </a:pPr>
            <a:r>
              <a:rPr lang="en-US" altLang="ko-KR" sz="1800" dirty="0"/>
              <a:t>simple client-side JavaScript that communicates directly with the server and sends the commands as soon as the user does anything.</a:t>
            </a:r>
          </a:p>
          <a:p>
            <a:r>
              <a:rPr lang="en-US" altLang="ko-KR" sz="1800" b="1" dirty="0">
                <a:solidFill>
                  <a:srgbClr val="FF6699"/>
                </a:solidFill>
              </a:rPr>
              <a:t>Jamie</a:t>
            </a:r>
            <a:r>
              <a:rPr lang="en-US" altLang="ko-KR" sz="1800" b="1" dirty="0"/>
              <a:t>:</a:t>
            </a:r>
            <a:r>
              <a:rPr lang="en-US" altLang="ko-KR" sz="1800" dirty="0"/>
              <a:t> Cool! That’s just what I needed to solve this thing. Where do I find it?</a:t>
            </a:r>
          </a:p>
          <a:p>
            <a:r>
              <a:rPr lang="en-US" altLang="ko-KR" sz="1800" b="1" dirty="0">
                <a:solidFill>
                  <a:srgbClr val="FF6699"/>
                </a:solidFill>
              </a:rPr>
              <a:t>Vinod</a:t>
            </a:r>
            <a:r>
              <a:rPr lang="en-US" altLang="ko-KR" sz="1800" b="1" dirty="0"/>
              <a:t>:</a:t>
            </a:r>
            <a:r>
              <a:rPr lang="en-US" altLang="ko-KR" sz="1800" dirty="0"/>
              <a:t> It’s available in an online repository. Here’s the URL.</a:t>
            </a:r>
          </a:p>
          <a:p>
            <a:r>
              <a:rPr lang="en-US" altLang="ko-KR" sz="1800" b="1" dirty="0">
                <a:solidFill>
                  <a:srgbClr val="FF6699"/>
                </a:solidFill>
              </a:rPr>
              <a:t>Jamie</a:t>
            </a:r>
            <a:r>
              <a:rPr lang="en-US" altLang="ko-KR" sz="1800" b="1" dirty="0"/>
              <a:t>:</a:t>
            </a:r>
            <a:r>
              <a:rPr lang="en-US" altLang="ko-KR" sz="1800" dirty="0"/>
              <a:t> I’ll go check it out</a:t>
            </a:r>
            <a:r>
              <a:rPr lang="en-US" altLang="ko-KR" sz="1800" dirty="0" smtClean="0"/>
              <a:t>.</a:t>
            </a:r>
            <a:endParaRPr lang="en-US" altLang="ko-KR" sz="1800" dirty="0"/>
          </a:p>
        </p:txBody>
      </p:sp>
      <p:sp>
        <p:nvSpPr>
          <p:cNvPr id="4" name="내용 개체 틀 3"/>
          <p:cNvSpPr>
            <a:spLocks noGrp="1"/>
          </p:cNvSpPr>
          <p:nvPr>
            <p:ph sz="half" idx="2"/>
          </p:nvPr>
        </p:nvSpPr>
        <p:spPr>
          <a:xfrm>
            <a:off x="4648200" y="795338"/>
            <a:ext cx="4038600" cy="4625975"/>
          </a:xfrm>
        </p:spPr>
        <p:txBody>
          <a:bodyPr/>
          <a:lstStyle/>
          <a:p>
            <a:r>
              <a:rPr lang="en-US" altLang="ko-KR" sz="1800" b="1" dirty="0">
                <a:solidFill>
                  <a:srgbClr val="FF6699"/>
                </a:solidFill>
              </a:rPr>
              <a:t>Vinod</a:t>
            </a:r>
            <a:r>
              <a:rPr lang="en-US" altLang="ko-KR" sz="1800" b="1" dirty="0"/>
              <a:t>:</a:t>
            </a:r>
            <a:r>
              <a:rPr lang="en-US" altLang="ko-KR" sz="1800" dirty="0"/>
              <a:t> Yep—but remember to check the consequences field for the pattern. I seem to remember that there was something in there about needing to be careful about issues of security. I think it might be because you are creating a separate control channel and so bypassing the normal Web security mechanisms.</a:t>
            </a:r>
          </a:p>
          <a:p>
            <a:r>
              <a:rPr lang="en-US" altLang="ko-KR" sz="1800" b="1" dirty="0">
                <a:solidFill>
                  <a:srgbClr val="FF6699"/>
                </a:solidFill>
              </a:rPr>
              <a:t>Jamie</a:t>
            </a:r>
            <a:r>
              <a:rPr lang="en-US" altLang="ko-KR" sz="1800" b="1" dirty="0"/>
              <a:t>: </a:t>
            </a:r>
            <a:r>
              <a:rPr lang="en-US" altLang="ko-KR" sz="1800" dirty="0"/>
              <a:t>Good point. I probably wouldn’t have thought of that! Thanks.</a:t>
            </a: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79</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1869067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lstStyle/>
          <a:p>
            <a:pPr>
              <a:defRPr/>
            </a:pPr>
            <a:endParaRPr lang="ko-KR" altLang="en-US" dirty="0" smtClean="0">
              <a:ea typeface="굴림" panose="020B0600000101010101" pitchFamily="50" charset="-127"/>
            </a:endParaRPr>
          </a:p>
        </p:txBody>
      </p:sp>
      <p:sp>
        <p:nvSpPr>
          <p:cNvPr id="3" name="내용 개체 틀 2"/>
          <p:cNvSpPr>
            <a:spLocks noGrp="1"/>
          </p:cNvSpPr>
          <p:nvPr>
            <p:ph sz="half" idx="4294967295"/>
          </p:nvPr>
        </p:nvSpPr>
        <p:spPr>
          <a:xfrm>
            <a:off x="457200" y="795338"/>
            <a:ext cx="403860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need one plan, one schedule, and we've got to stick to it.</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That's old school thinking, Lee. Like Ed said, we've got to keep it real. I submit that it's better to tweak the plan as we learn more and as changes are requested. It's way more realistic. What's the point of a plan if it doesn't reflect reality?</a:t>
            </a:r>
            <a:endParaRPr lang="ko-KR" altLang="en-US" sz="1800" dirty="0" smtClean="0">
              <a:ea typeface="굴림" panose="020B0600000101010101" pitchFamily="50" charset="-127"/>
            </a:endParaRPr>
          </a:p>
          <a:p>
            <a:pPr>
              <a:defRPr/>
            </a:pPr>
            <a:r>
              <a:rPr lang="en-US" altLang="ko-KR" sz="1800" b="1" dirty="0" smtClean="0">
                <a:solidFill>
                  <a:schemeClr val="accent1"/>
                </a:solidFill>
                <a:ea typeface="굴림" panose="020B0600000101010101" pitchFamily="50" charset="-127"/>
              </a:rPr>
              <a:t>Lee</a:t>
            </a:r>
            <a:r>
              <a:rPr lang="en-US" altLang="ko-KR" sz="1800" b="1" dirty="0" smtClean="0">
                <a:ea typeface="굴림" panose="020B0600000101010101" pitchFamily="50" charset="-127"/>
              </a:rPr>
              <a:t> (frowning): </a:t>
            </a:r>
            <a:r>
              <a:rPr lang="en-US" altLang="ko-KR" sz="1800" dirty="0" smtClean="0">
                <a:ea typeface="굴림" panose="020B0600000101010101" pitchFamily="50" charset="-127"/>
              </a:rPr>
              <a:t>I suppose so, but senior management's not going to like this ... they want a fixed plan.</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648200" y="795338"/>
            <a:ext cx="4038600" cy="4625975"/>
          </a:xfrm>
        </p:spPr>
        <p:txBody>
          <a:bodyPr/>
          <a:lstStyle/>
          <a:p>
            <a:pPr>
              <a:defRPr/>
            </a:pPr>
            <a:r>
              <a:rPr lang="en-US" altLang="ko-KR" sz="1800" b="1" dirty="0" smtClean="0">
                <a:solidFill>
                  <a:srgbClr val="00B050"/>
                </a:solidFill>
                <a:ea typeface="굴림" panose="020B0600000101010101" pitchFamily="50" charset="-127"/>
              </a:rPr>
              <a:t>Doug </a:t>
            </a:r>
            <a:r>
              <a:rPr lang="en-US" altLang="ko-KR" sz="1800" b="1" dirty="0" smtClean="0">
                <a:ea typeface="굴림" panose="020B0600000101010101" pitchFamily="50" charset="-127"/>
              </a:rPr>
              <a:t>(smiling): </a:t>
            </a:r>
            <a:r>
              <a:rPr lang="en-US" altLang="ko-KR" sz="1800" dirty="0" smtClean="0">
                <a:ea typeface="굴림" panose="020B0600000101010101" pitchFamily="50" charset="-127"/>
              </a:rPr>
              <a:t>Then you'll have to reeducate them, buddy.</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11269"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11270"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7007EB74-AE30-4D62-AF1D-FC11D49FD33D}"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8</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a:bodyPr>
          <a:lstStyle/>
          <a:p>
            <a:pPr>
              <a:defRPr/>
            </a:pPr>
            <a:r>
              <a:rPr lang="en-US" altLang="ko-KR" sz="2900" i="1" dirty="0" smtClean="0">
                <a:ea typeface="굴림" pitchFamily="50" charset="-127"/>
              </a:rPr>
              <a:t>Graphic Design (</a:t>
            </a:r>
            <a:r>
              <a:rPr lang="en-US" altLang="ko-KR" sz="2900" i="1" dirty="0" err="1" smtClean="0">
                <a:ea typeface="굴림" pitchFamily="50" charset="-127"/>
              </a:rPr>
              <a:t>pg</a:t>
            </a:r>
            <a:r>
              <a:rPr lang="en-US" altLang="ko-KR" sz="2900" i="1" dirty="0" smtClean="0">
                <a:ea typeface="굴림" pitchFamily="50" charset="-127"/>
              </a:rPr>
              <a:t> 377)</a:t>
            </a:r>
            <a:endParaRPr lang="ko-KR" altLang="en-US" sz="29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a:ea typeface="굴림" panose="020B0600000101010101" pitchFamily="50" charset="-127"/>
              </a:rPr>
              <a:t>The scene: </a:t>
            </a:r>
          </a:p>
          <a:p>
            <a:pPr lvl="1">
              <a:defRPr/>
            </a:pPr>
            <a:r>
              <a:rPr lang="en-US" altLang="ko-KR" sz="1400" dirty="0">
                <a:ea typeface="굴림" panose="020B0600000101010101" pitchFamily="50" charset="-127"/>
              </a:rPr>
              <a:t>Doug Miller’s office </a:t>
            </a:r>
            <a:r>
              <a:rPr lang="en-US" altLang="ko-KR" sz="1400" dirty="0" smtClean="0">
                <a:ea typeface="굴림" panose="020B0600000101010101" pitchFamily="50" charset="-127"/>
              </a:rPr>
              <a:t>after the first web interface prototype review.</a:t>
            </a:r>
            <a:endParaRPr lang="ko-KR" altLang="en-US" sz="1400" dirty="0">
              <a:ea typeface="굴림" panose="020B0600000101010101" pitchFamily="50" charset="-127"/>
            </a:endParaRPr>
          </a:p>
          <a:p>
            <a:pPr>
              <a:defRPr/>
            </a:pPr>
            <a:r>
              <a:rPr lang="en-US" altLang="ko-KR" sz="1800" b="1" dirty="0">
                <a:ea typeface="굴림" panose="020B0600000101010101" pitchFamily="50" charset="-127"/>
              </a:rPr>
              <a:t>The players: </a:t>
            </a:r>
          </a:p>
          <a:p>
            <a:pPr lvl="1">
              <a:defRPr/>
            </a:pPr>
            <a:r>
              <a:rPr lang="en-US" altLang="ko-KR" sz="1400" dirty="0">
                <a:solidFill>
                  <a:srgbClr val="00B050"/>
                </a:solidFill>
                <a:ea typeface="굴림" panose="020B0600000101010101" pitchFamily="50" charset="-127"/>
              </a:rPr>
              <a:t>Doug </a:t>
            </a:r>
            <a:r>
              <a:rPr lang="en-US" altLang="ko-KR" sz="1400" dirty="0">
                <a:ea typeface="굴림" panose="020B0600000101010101" pitchFamily="50" charset="-127"/>
              </a:rPr>
              <a:t>Miller</a:t>
            </a:r>
          </a:p>
          <a:p>
            <a:pPr lvl="1">
              <a:buNone/>
              <a:defRPr/>
            </a:pPr>
            <a:r>
              <a:rPr lang="en-US" altLang="ko-KR" sz="1400" dirty="0">
                <a:ea typeface="굴림" panose="020B0600000101010101" pitchFamily="50" charset="-127"/>
              </a:rPr>
              <a:t>	</a:t>
            </a:r>
            <a:r>
              <a:rPr lang="en-US" altLang="ko-KR" sz="1400" i="1" dirty="0" err="1" smtClean="0">
                <a:ea typeface="굴림" panose="020B0600000101010101" pitchFamily="50" charset="-127"/>
              </a:rPr>
              <a:t>SafeHome</a:t>
            </a:r>
            <a:r>
              <a:rPr lang="en-US" altLang="ko-KR" sz="1400" dirty="0" smtClean="0">
                <a:ea typeface="굴림" panose="020B0600000101010101" pitchFamily="50" charset="-127"/>
              </a:rPr>
              <a:t> software engineering project manager; </a:t>
            </a:r>
            <a:endParaRPr lang="en-US" altLang="ko-KR" sz="1400" dirty="0">
              <a:ea typeface="굴림" panose="020B0600000101010101" pitchFamily="50" charset="-127"/>
            </a:endParaRPr>
          </a:p>
          <a:p>
            <a:pPr lvl="1">
              <a:defRPr/>
            </a:pPr>
            <a:r>
              <a:rPr lang="en-US" altLang="ko-KR" sz="1400" dirty="0" smtClean="0">
                <a:solidFill>
                  <a:srgbClr val="FF6699"/>
                </a:solidFill>
                <a:ea typeface="굴림" panose="020B0600000101010101" pitchFamily="50" charset="-127"/>
              </a:rPr>
              <a:t>Vinod </a:t>
            </a:r>
            <a:r>
              <a:rPr lang="en-US" altLang="ko-KR" sz="1400" dirty="0" smtClean="0">
                <a:ea typeface="굴림" panose="020B0600000101010101" pitchFamily="50" charset="-127"/>
              </a:rPr>
              <a:t>Raman</a:t>
            </a:r>
            <a:br>
              <a:rPr lang="en-US" altLang="ko-KR" sz="1400" dirty="0" smtClean="0">
                <a:ea typeface="굴림" panose="020B0600000101010101" pitchFamily="50" charset="-127"/>
              </a:rPr>
            </a:br>
            <a:r>
              <a:rPr lang="en-US" altLang="ko-KR" sz="1400" dirty="0" smtClean="0">
                <a:ea typeface="굴림" panose="020B0600000101010101" pitchFamily="50" charset="-127"/>
              </a:rPr>
              <a:t>member of the </a:t>
            </a:r>
            <a:r>
              <a:rPr lang="en-US" altLang="ko-KR" sz="1400" i="1" dirty="0" err="1" smtClean="0">
                <a:ea typeface="굴림" panose="020B0600000101010101" pitchFamily="50" charset="-127"/>
              </a:rPr>
              <a:t>SafeHome</a:t>
            </a:r>
            <a:r>
              <a:rPr lang="en-US" altLang="ko-KR" sz="1400" dirty="0" smtClean="0">
                <a:ea typeface="굴림" panose="020B0600000101010101" pitchFamily="50" charset="-127"/>
              </a:rPr>
              <a:t> software engineering team.</a:t>
            </a:r>
            <a:endParaRPr lang="ko-KR" altLang="en-US" sz="1400" dirty="0">
              <a:ea typeface="굴림" panose="020B0600000101010101" pitchFamily="50" charset="-127"/>
            </a:endParaRPr>
          </a:p>
          <a:p>
            <a:pPr>
              <a:defRPr/>
            </a:pPr>
            <a:r>
              <a:rPr lang="en-US" altLang="ko-KR" sz="1800" b="1" dirty="0">
                <a:ea typeface="굴림" panose="020B0600000101010101" pitchFamily="50" charset="-127"/>
              </a:rPr>
              <a:t>The conversation:</a:t>
            </a:r>
            <a:endParaRPr lang="ko-KR" altLang="en-US" sz="1800" dirty="0">
              <a:ea typeface="굴림" panose="020B0600000101010101" pitchFamily="50" charset="-127"/>
            </a:endParaRPr>
          </a:p>
          <a:p>
            <a:r>
              <a:rPr lang="en-US" altLang="ko-KR" sz="1800" b="1" dirty="0">
                <a:solidFill>
                  <a:srgbClr val="00B050"/>
                </a:solidFill>
              </a:rPr>
              <a:t>Doug</a:t>
            </a:r>
            <a:r>
              <a:rPr lang="en-US" altLang="ko-KR" sz="1800" b="1" dirty="0"/>
              <a:t>:</a:t>
            </a:r>
            <a:r>
              <a:rPr lang="en-US" altLang="ko-KR" sz="1800" dirty="0"/>
              <a:t> </a:t>
            </a:r>
            <a:r>
              <a:rPr lang="en-US" altLang="ko-KR" sz="1800" dirty="0" smtClean="0"/>
              <a:t>What’s your impression of new Web page design?</a:t>
            </a:r>
          </a:p>
          <a:p>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a:t>
            </a:r>
            <a:r>
              <a:rPr lang="en-US" altLang="ko-KR" sz="1800" dirty="0" smtClean="0">
                <a:ea typeface="굴림" panose="020B0600000101010101" pitchFamily="50" charset="-127"/>
              </a:rPr>
              <a:t> I like it, but more importantly, our customers like it.</a:t>
            </a:r>
          </a:p>
          <a:p>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a:t>
            </a:r>
            <a:r>
              <a:rPr lang="en-US" altLang="ko-KR" sz="1800" dirty="0" smtClean="0">
                <a:ea typeface="굴림" panose="020B0600000101010101" pitchFamily="50" charset="-127"/>
              </a:rPr>
              <a:t> How mush help did you get from the graphic designer we borrowed from marketing?</a:t>
            </a:r>
          </a:p>
        </p:txBody>
      </p:sp>
      <p:sp>
        <p:nvSpPr>
          <p:cNvPr id="4" name="내용 개체 틀 3"/>
          <p:cNvSpPr>
            <a:spLocks noGrp="1"/>
          </p:cNvSpPr>
          <p:nvPr>
            <p:ph sz="half" idx="2"/>
          </p:nvPr>
        </p:nvSpPr>
        <p:spPr>
          <a:xfrm>
            <a:off x="4648200" y="795338"/>
            <a:ext cx="4038600" cy="4625975"/>
          </a:xfrm>
        </p:spPr>
        <p:txBody>
          <a:bodyPr/>
          <a:lstStyle/>
          <a:p>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a:t>
            </a:r>
            <a:r>
              <a:rPr lang="en-US" altLang="ko-KR" sz="1800" dirty="0">
                <a:ea typeface="굴림" panose="020B0600000101010101" pitchFamily="50" charset="-127"/>
              </a:rPr>
              <a:t> A lot, actually. She has a great eye for page layout and suggested an awesome graphic theme for the pages. Much better than what we came up with on our own.</a:t>
            </a:r>
          </a:p>
          <a:p>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a:t>
            </a:r>
            <a:r>
              <a:rPr lang="en-US" altLang="ko-KR" sz="1800" dirty="0">
                <a:ea typeface="굴림" panose="020B0600000101010101" pitchFamily="50" charset="-127"/>
              </a:rPr>
              <a:t> That’s good. Any </a:t>
            </a:r>
            <a:r>
              <a:rPr lang="en-US" altLang="ko-KR" sz="1800" dirty="0" smtClean="0">
                <a:ea typeface="굴림" panose="020B0600000101010101" pitchFamily="50" charset="-127"/>
              </a:rPr>
              <a:t>issues?</a:t>
            </a:r>
            <a:endParaRPr lang="en-US" altLang="ko-KR" sz="1800" dirty="0">
              <a:ea typeface="굴림" panose="020B0600000101010101" pitchFamily="50" charset="-127"/>
            </a:endParaRPr>
          </a:p>
          <a:p>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 </a:t>
            </a:r>
            <a:r>
              <a:rPr lang="en-US" altLang="ko-KR" sz="1800" dirty="0">
                <a:ea typeface="굴림" panose="020B0600000101010101" pitchFamily="50" charset="-127"/>
              </a:rPr>
              <a:t>We still have to create alternate pages to take accessibility issues into account for some of our visually </a:t>
            </a:r>
            <a:r>
              <a:rPr lang="en-US" altLang="ko-KR" sz="1800" dirty="0" smtClean="0">
                <a:ea typeface="굴림" panose="020B0600000101010101" pitchFamily="50" charset="-127"/>
              </a:rPr>
              <a:t>impaired </a:t>
            </a:r>
            <a:r>
              <a:rPr lang="en-US" altLang="ko-KR" sz="1800" dirty="0">
                <a:ea typeface="굴림" panose="020B0600000101010101" pitchFamily="50" charset="-127"/>
              </a:rPr>
              <a:t>users. But we would have had to do that for any Web page design we had.</a:t>
            </a:r>
          </a:p>
          <a:p>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a:t>
            </a:r>
            <a:r>
              <a:rPr lang="en-US" altLang="ko-KR" sz="1800" dirty="0">
                <a:ea typeface="굴림" panose="020B0600000101010101" pitchFamily="50" charset="-127"/>
              </a:rPr>
              <a:t> Do we need graphic design help on the alternative pages as well</a:t>
            </a:r>
            <a:r>
              <a:rPr lang="en-US" altLang="ko-KR" sz="1800" dirty="0" smtClean="0">
                <a:ea typeface="굴림" panose="020B0600000101010101" pitchFamily="50" charset="-127"/>
              </a:rPr>
              <a:t>?</a:t>
            </a:r>
            <a:endParaRPr lang="en-US" altLang="ko-KR" sz="1800" dirty="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80</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389299755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a:bodyPr>
          <a:lstStyle/>
          <a:p>
            <a:pPr>
              <a:defRPr/>
            </a:pPr>
            <a:endParaRPr lang="ko-KR" altLang="en-US" sz="29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a:t>
            </a:r>
            <a:r>
              <a:rPr lang="en-US" altLang="ko-KR" sz="1800" dirty="0">
                <a:ea typeface="굴림" panose="020B0600000101010101" pitchFamily="50" charset="-127"/>
              </a:rPr>
              <a:t> Sure. The designer has a good understanding of usability and accessibility issues.</a:t>
            </a:r>
          </a:p>
          <a:p>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a:t>
            </a:r>
            <a:r>
              <a:rPr lang="en-US" altLang="ko-KR" sz="1800" dirty="0">
                <a:ea typeface="굴림" panose="020B0600000101010101" pitchFamily="50" charset="-127"/>
              </a:rPr>
              <a:t> OK, I’ll ask marketing if we can borrow her a little longer.</a:t>
            </a:r>
            <a:endParaRPr lang="ko-KR" altLang="en-US" sz="1800" dirty="0">
              <a:ea typeface="굴림" panose="020B0600000101010101" pitchFamily="50" charset="-127"/>
            </a:endParaRPr>
          </a:p>
          <a:p>
            <a:pPr>
              <a:buNone/>
              <a:defRPr/>
            </a:pPr>
            <a:endParaRPr lang="ko-KR" altLang="en-US" sz="1800" dirty="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endParaRPr lang="en-US" altLang="ko-KR" sz="1800" dirty="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81</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193045934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44475"/>
            <a:ext cx="9144000" cy="560388"/>
          </a:xfrm>
        </p:spPr>
        <p:txBody>
          <a:bodyPr>
            <a:normAutofit fontScale="90000"/>
          </a:bodyPr>
          <a:lstStyle/>
          <a:p>
            <a:pPr>
              <a:defRPr/>
            </a:pPr>
            <a:r>
              <a:rPr lang="en-US" altLang="ko-KR" sz="2900" i="1" dirty="0" smtClean="0">
                <a:ea typeface="굴림" pitchFamily="50" charset="-127"/>
              </a:rPr>
              <a:t>Formulating </a:t>
            </a:r>
            <a:r>
              <a:rPr lang="en-US" altLang="ko-KR" sz="2900" i="1" dirty="0" err="1" smtClean="0">
                <a:ea typeface="굴림" pitchFamily="50" charset="-127"/>
              </a:rPr>
              <a:t>MobileApp</a:t>
            </a:r>
            <a:r>
              <a:rPr lang="en-US" altLang="ko-KR" sz="2900" i="1" dirty="0" smtClean="0">
                <a:ea typeface="굴림" pitchFamily="50" charset="-127"/>
              </a:rPr>
              <a:t> </a:t>
            </a:r>
            <a:r>
              <a:rPr lang="en-US" altLang="ko-KR" sz="2900" i="1" dirty="0" smtClean="0">
                <a:ea typeface="굴림" pitchFamily="50" charset="-127"/>
              </a:rPr>
              <a:t>Requirements </a:t>
            </a:r>
            <a:r>
              <a:rPr lang="en-US" altLang="ko-KR" sz="2900" i="1" dirty="0" smtClean="0">
                <a:ea typeface="굴림" pitchFamily="50" charset="-127"/>
              </a:rPr>
              <a:t>(</a:t>
            </a:r>
            <a:r>
              <a:rPr lang="en-US" altLang="ko-KR" sz="2900" i="1" dirty="0" err="1" smtClean="0">
                <a:ea typeface="굴림" pitchFamily="50" charset="-127"/>
              </a:rPr>
              <a:t>pg</a:t>
            </a:r>
            <a:r>
              <a:rPr lang="en-US" altLang="ko-KR" sz="2900" i="1" dirty="0" smtClean="0">
                <a:ea typeface="굴림" pitchFamily="50" charset="-127"/>
              </a:rPr>
              <a:t> 396-397)</a:t>
            </a:r>
            <a:endParaRPr lang="ko-KR" altLang="en-US" sz="29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a:ea typeface="굴림" panose="020B0600000101010101" pitchFamily="50" charset="-127"/>
              </a:rPr>
              <a:t>The scene: </a:t>
            </a:r>
          </a:p>
          <a:p>
            <a:pPr lvl="1">
              <a:defRPr/>
            </a:pPr>
            <a:r>
              <a:rPr lang="en-US" altLang="ko-KR" sz="1400" dirty="0" smtClean="0">
                <a:ea typeface="굴림" panose="020B0600000101010101" pitchFamily="50" charset="-127"/>
              </a:rPr>
              <a:t>A meeting room. The first meeting to identify requirements for a mobile version of the </a:t>
            </a:r>
            <a:r>
              <a:rPr lang="en-US" altLang="ko-KR" sz="1400" i="1" dirty="0" err="1" smtClean="0">
                <a:ea typeface="굴림" panose="020B0600000101010101" pitchFamily="50" charset="-127"/>
              </a:rPr>
              <a:t>SafeHome</a:t>
            </a:r>
            <a:r>
              <a:rPr lang="en-US" altLang="ko-KR" sz="1400" dirty="0" smtClean="0">
                <a:ea typeface="굴림" panose="020B0600000101010101" pitchFamily="50" charset="-127"/>
              </a:rPr>
              <a:t> </a:t>
            </a:r>
            <a:r>
              <a:rPr lang="en-US" altLang="ko-KR" sz="1400" dirty="0" err="1" smtClean="0">
                <a:ea typeface="굴림" panose="020B0600000101010101" pitchFamily="50" charset="-127"/>
              </a:rPr>
              <a:t>WebApp</a:t>
            </a:r>
            <a:r>
              <a:rPr lang="en-US" altLang="ko-KR" sz="1400" dirty="0" smtClean="0">
                <a:ea typeface="굴림" panose="020B0600000101010101" pitchFamily="50" charset="-127"/>
              </a:rPr>
              <a:t>.</a:t>
            </a:r>
          </a:p>
          <a:p>
            <a:pPr>
              <a:defRPr/>
            </a:pPr>
            <a:r>
              <a:rPr lang="en-US" altLang="ko-KR" sz="1800" b="1" dirty="0">
                <a:ea typeface="굴림" panose="020B0600000101010101" pitchFamily="50" charset="-127"/>
              </a:rPr>
              <a:t>The players: </a:t>
            </a:r>
          </a:p>
          <a:p>
            <a:pPr lvl="1">
              <a:defRPr/>
            </a:pPr>
            <a:r>
              <a:rPr lang="en-US" altLang="ko-KR" sz="1400" dirty="0">
                <a:solidFill>
                  <a:srgbClr val="FF6699"/>
                </a:solidFill>
                <a:ea typeface="굴림" panose="020B0600000101010101" pitchFamily="50" charset="-127"/>
              </a:rPr>
              <a:t>Jamie</a:t>
            </a:r>
            <a:r>
              <a:rPr lang="en-US" altLang="ko-KR" sz="1400" dirty="0">
                <a:ea typeface="굴림" panose="020B0600000101010101" pitchFamily="50" charset="-127"/>
              </a:rPr>
              <a:t> Lazar, software team member; </a:t>
            </a:r>
          </a:p>
          <a:p>
            <a:pPr lvl="1">
              <a:defRPr/>
            </a:pPr>
            <a:r>
              <a:rPr lang="en-US" altLang="ko-KR" sz="1400" dirty="0">
                <a:solidFill>
                  <a:srgbClr val="FF6699"/>
                </a:solidFill>
                <a:ea typeface="굴림" panose="020B0600000101010101" pitchFamily="50" charset="-127"/>
              </a:rPr>
              <a:t>Vinod</a:t>
            </a:r>
            <a:r>
              <a:rPr lang="en-US" altLang="ko-KR" sz="1400" dirty="0">
                <a:ea typeface="굴림" panose="020B0600000101010101" pitchFamily="50" charset="-127"/>
              </a:rPr>
              <a:t> Raman, software team member; </a:t>
            </a:r>
          </a:p>
          <a:p>
            <a:pPr lvl="1">
              <a:defRPr/>
            </a:pPr>
            <a:r>
              <a:rPr lang="en-US" altLang="ko-KR" sz="1400" dirty="0">
                <a:solidFill>
                  <a:srgbClr val="FF6699"/>
                </a:solidFill>
                <a:ea typeface="굴림" panose="020B0600000101010101" pitchFamily="50" charset="-127"/>
              </a:rPr>
              <a:t>Ed </a:t>
            </a:r>
            <a:r>
              <a:rPr lang="en-US" altLang="ko-KR" sz="1400" dirty="0">
                <a:ea typeface="굴림" panose="020B0600000101010101" pitchFamily="50" charset="-127"/>
              </a:rPr>
              <a:t>Robbins, software team member; </a:t>
            </a:r>
          </a:p>
          <a:p>
            <a:pPr lvl="1">
              <a:defRPr/>
            </a:pPr>
            <a:r>
              <a:rPr lang="en-US" altLang="ko-KR" sz="1400" dirty="0">
                <a:solidFill>
                  <a:srgbClr val="00B050"/>
                </a:solidFill>
                <a:ea typeface="굴림" panose="020B0600000101010101" pitchFamily="50" charset="-127"/>
              </a:rPr>
              <a:t>Doug </a:t>
            </a:r>
            <a:r>
              <a:rPr lang="en-US" altLang="ko-KR" sz="1400" dirty="0">
                <a:ea typeface="굴림" panose="020B0600000101010101" pitchFamily="50" charset="-127"/>
              </a:rPr>
              <a:t>Miller, software engineering manager; </a:t>
            </a:r>
          </a:p>
          <a:p>
            <a:pPr lvl="1">
              <a:defRPr/>
            </a:pPr>
            <a:r>
              <a:rPr lang="en-US" altLang="ko-KR" sz="1400" dirty="0">
                <a:solidFill>
                  <a:srgbClr val="FFCC66"/>
                </a:solidFill>
                <a:ea typeface="굴림" panose="020B0600000101010101" pitchFamily="50" charset="-127"/>
              </a:rPr>
              <a:t>three members of marketing</a:t>
            </a:r>
            <a:r>
              <a:rPr lang="en-US" altLang="ko-KR" sz="1400" dirty="0">
                <a:ea typeface="굴림" panose="020B0600000101010101" pitchFamily="50" charset="-127"/>
              </a:rPr>
              <a:t>; </a:t>
            </a:r>
          </a:p>
          <a:p>
            <a:pPr lvl="1">
              <a:defRPr/>
            </a:pPr>
            <a:r>
              <a:rPr lang="en-US" altLang="ko-KR" sz="1400" dirty="0">
                <a:ea typeface="굴림" panose="020B0600000101010101" pitchFamily="50" charset="-127"/>
              </a:rPr>
              <a:t>a product engineering representative; </a:t>
            </a:r>
          </a:p>
          <a:p>
            <a:pPr lvl="1">
              <a:defRPr/>
            </a:pPr>
            <a:r>
              <a:rPr lang="en-US" altLang="ko-KR" sz="1400" dirty="0">
                <a:solidFill>
                  <a:srgbClr val="00B0F0"/>
                </a:solidFill>
                <a:ea typeface="굴림" panose="020B0600000101010101" pitchFamily="50" charset="-127"/>
              </a:rPr>
              <a:t>a facilitator</a:t>
            </a:r>
            <a:r>
              <a:rPr lang="en-US" altLang="ko-KR" sz="1400" dirty="0" smtClean="0">
                <a:ea typeface="굴림" panose="020B0600000101010101" pitchFamily="50" charset="-127"/>
              </a:rPr>
              <a:t>.</a:t>
            </a:r>
          </a:p>
          <a:p>
            <a:pPr>
              <a:defRPr/>
            </a:pPr>
            <a:r>
              <a:rPr lang="en-US" altLang="ko-KR" sz="2400" b="1" dirty="0">
                <a:ea typeface="굴림" panose="020B0600000101010101" pitchFamily="50" charset="-127"/>
              </a:rPr>
              <a:t>The conversation:</a:t>
            </a:r>
            <a:endParaRPr lang="ko-KR" altLang="en-US" sz="2400" dirty="0">
              <a:ea typeface="굴림" panose="020B0600000101010101" pitchFamily="50" charset="-127"/>
            </a:endParaRPr>
          </a:p>
          <a:p>
            <a:pPr>
              <a:defRPr/>
            </a:pPr>
            <a:endParaRPr lang="ko-KR" altLang="en-US" sz="22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r>
              <a:rPr lang="en-US" altLang="ko-KR" sz="1800" b="1" dirty="0">
                <a:solidFill>
                  <a:srgbClr val="00B0F0"/>
                </a:solidFill>
                <a:ea typeface="굴림" panose="020B0600000101010101" pitchFamily="50" charset="-127"/>
              </a:rPr>
              <a:t>Facilitator</a:t>
            </a:r>
            <a:r>
              <a:rPr lang="en-US" altLang="ko-KR" sz="1800" b="1" dirty="0">
                <a:ea typeface="굴림" panose="020B0600000101010101" pitchFamily="50" charset="-127"/>
              </a:rPr>
              <a:t> (pointing at whiteboard): </a:t>
            </a:r>
            <a:r>
              <a:rPr lang="en-US" altLang="ko-KR" sz="1800" dirty="0">
                <a:ea typeface="굴림" panose="020B0600000101010101" pitchFamily="50" charset="-127"/>
              </a:rPr>
              <a:t>So that’s the current list of objects and services for the home security function present in the </a:t>
            </a:r>
            <a:r>
              <a:rPr lang="en-US" altLang="ko-KR" sz="1800" dirty="0" err="1">
                <a:ea typeface="굴림" panose="020B0600000101010101" pitchFamily="50" charset="-127"/>
              </a:rPr>
              <a:t>WebApp</a:t>
            </a:r>
            <a:r>
              <a:rPr lang="en-US" altLang="ko-KR" sz="1800" dirty="0" smtClean="0">
                <a:ea typeface="굴림" panose="020B0600000101010101" pitchFamily="50" charset="-127"/>
              </a:rPr>
              <a:t>.</a:t>
            </a:r>
          </a:p>
          <a:p>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 (interrupting): </a:t>
            </a:r>
            <a:r>
              <a:rPr lang="en-US" altLang="ko-KR" sz="1800" dirty="0">
                <a:ea typeface="굴림" panose="020B0600000101010101" pitchFamily="50" charset="-127"/>
              </a:rPr>
              <a:t>My understanding is that people want </a:t>
            </a:r>
            <a:r>
              <a:rPr lang="en-US" altLang="ko-KR" sz="1800" i="1" dirty="0" err="1">
                <a:ea typeface="굴림" panose="020B0600000101010101" pitchFamily="50" charset="-127"/>
              </a:rPr>
              <a:t>SafeHome</a:t>
            </a:r>
            <a:r>
              <a:rPr lang="en-US" altLang="ko-KR" sz="1800" dirty="0">
                <a:ea typeface="굴림" panose="020B0600000101010101" pitchFamily="50" charset="-127"/>
              </a:rPr>
              <a:t> functionality to be accessible from mobile devices as well . . . including the home security function?</a:t>
            </a:r>
            <a:endParaRPr lang="ko-KR" altLang="en-US" sz="1800" dirty="0">
              <a:ea typeface="굴림" panose="020B0600000101010101" pitchFamily="50" charset="-127"/>
            </a:endParaRPr>
          </a:p>
          <a:p>
            <a:r>
              <a:rPr lang="en-US" altLang="ko-KR" sz="1800" b="1" dirty="0" smtClean="0">
                <a:solidFill>
                  <a:srgbClr val="FFCC66"/>
                </a:solidFill>
                <a:ea typeface="굴림" panose="020B0600000101010101" pitchFamily="50" charset="-127"/>
              </a:rPr>
              <a:t>Marketing person</a:t>
            </a:r>
            <a:r>
              <a:rPr lang="en-US" altLang="ko-KR" sz="1800" b="1" dirty="0" smtClean="0">
                <a:ea typeface="굴림" panose="020B0600000101010101" pitchFamily="50" charset="-127"/>
              </a:rPr>
              <a:t>: </a:t>
            </a:r>
            <a:r>
              <a:rPr lang="en-US" altLang="ko-KR" sz="1800" dirty="0" smtClean="0">
                <a:ea typeface="굴림" panose="020B0600000101010101" pitchFamily="50" charset="-127"/>
              </a:rPr>
              <a:t>Yes, that’s right . . . We’ll have to add that functionality and try to make it context aware to help personalize the user experience.</a:t>
            </a:r>
            <a:endParaRPr lang="en-US" altLang="ko-KR" sz="1800" dirty="0">
              <a:ea typeface="굴림" panose="020B0600000101010101" pitchFamily="50" charset="-127"/>
            </a:endParaRPr>
          </a:p>
          <a:p>
            <a:pPr>
              <a:buNone/>
              <a:defRPr/>
            </a:pPr>
            <a:endParaRPr lang="ko-KR" altLang="en-US" sz="1800" dirty="0">
              <a:ea typeface="굴림" panose="020B0600000101010101" pitchFamily="50" charset="-127"/>
            </a:endParaRPr>
          </a:p>
          <a:p>
            <a:pPr>
              <a:buFont typeface="Wingdings" panose="05000000000000000000" pitchFamily="2" charset="2"/>
              <a:buNone/>
              <a:defRPr/>
            </a:pPr>
            <a:endParaRPr lang="en-US" altLang="ko-KR" sz="1800" dirty="0" smtClean="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82</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88520057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44475"/>
            <a:ext cx="9144000" cy="560388"/>
          </a:xfrm>
        </p:spPr>
        <p:txBody>
          <a:bodyPr>
            <a:normAutofit/>
          </a:bodyPr>
          <a:lstStyle/>
          <a:p>
            <a:pPr>
              <a:defRPr/>
            </a:pPr>
            <a:endParaRPr lang="ko-KR" altLang="en-US" sz="29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smtClean="0">
                <a:solidFill>
                  <a:srgbClr val="00B0F0"/>
                </a:solidFill>
                <a:ea typeface="굴림" panose="020B0600000101010101" pitchFamily="50" charset="-127"/>
              </a:rPr>
              <a:t>Facilitator</a:t>
            </a:r>
            <a:r>
              <a:rPr lang="en-US" altLang="ko-KR" sz="1800" b="1" dirty="0" smtClean="0">
                <a:ea typeface="굴림" panose="020B0600000101010101" pitchFamily="50" charset="-127"/>
              </a:rPr>
              <a:t>: </a:t>
            </a:r>
            <a:r>
              <a:rPr lang="en-US" altLang="ko-KR" sz="1800" dirty="0" smtClean="0">
                <a:ea typeface="굴림" panose="020B0600000101010101" pitchFamily="50" charset="-127"/>
              </a:rPr>
              <a:t>Context aware in what sense?</a:t>
            </a:r>
          </a:p>
          <a:p>
            <a:pPr>
              <a:defRPr/>
            </a:pPr>
            <a:r>
              <a:rPr lang="en-US" altLang="ko-KR" sz="1800" b="1" dirty="0" smtClean="0">
                <a:solidFill>
                  <a:srgbClr val="FFCC66"/>
                </a:solidFill>
                <a:ea typeface="굴림" panose="020B0600000101010101" pitchFamily="50" charset="-127"/>
              </a:rPr>
              <a:t>Marketing person</a:t>
            </a:r>
            <a:r>
              <a:rPr lang="en-US" altLang="ko-KR" sz="1800" b="1" dirty="0" smtClean="0">
                <a:ea typeface="굴림" panose="020B0600000101010101" pitchFamily="50" charset="-127"/>
              </a:rPr>
              <a:t>: </a:t>
            </a:r>
            <a:r>
              <a:rPr lang="en-US" altLang="ko-KR" sz="1800" dirty="0" smtClean="0">
                <a:ea typeface="굴림" panose="020B0600000101010101" pitchFamily="50" charset="-127"/>
              </a:rPr>
              <a:t>People might want to use a smartphone instead of the control panel and avoid logging on to a website when they are in the driveway at home. Or they might not want all family members to have access to the master control dashboard for the system from their phones.</a:t>
            </a:r>
          </a:p>
          <a:p>
            <a:pPr>
              <a:defRPr/>
            </a:pPr>
            <a:r>
              <a:rPr lang="en-US" altLang="ko-KR" sz="1800" b="1" dirty="0" smtClean="0">
                <a:solidFill>
                  <a:srgbClr val="00B0F0"/>
                </a:solidFill>
                <a:ea typeface="굴림" panose="020B0600000101010101" pitchFamily="50" charset="-127"/>
              </a:rPr>
              <a:t>Facilitator</a:t>
            </a:r>
            <a:r>
              <a:rPr lang="en-US" altLang="ko-KR" sz="1800" b="1" dirty="0" smtClean="0">
                <a:ea typeface="굴림" panose="020B0600000101010101" pitchFamily="50" charset="-127"/>
              </a:rPr>
              <a:t>: </a:t>
            </a:r>
            <a:r>
              <a:rPr lang="en-US" altLang="ko-KR" sz="1800" dirty="0" smtClean="0">
                <a:ea typeface="굴림" panose="020B0600000101010101" pitchFamily="50" charset="-127"/>
              </a:rPr>
              <a:t>Do you have specific mobile devices in mind?</a:t>
            </a:r>
          </a:p>
          <a:p>
            <a:pPr>
              <a:defRPr/>
            </a:pPr>
            <a:r>
              <a:rPr lang="en-US" altLang="ko-KR" sz="1800" b="1" dirty="0" smtClean="0">
                <a:solidFill>
                  <a:srgbClr val="FFCC66"/>
                </a:solidFill>
                <a:ea typeface="굴림" panose="020B0600000101010101" pitchFamily="50" charset="-127"/>
              </a:rPr>
              <a:t>Marketing person</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Well, all smartphones would be nice. We will have a Web version done, </a:t>
            </a:r>
            <a:endParaRPr lang="ko-KR" altLang="en-US" sz="22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buClr>
                <a:schemeClr val="tx1"/>
              </a:buClr>
            </a:pPr>
            <a:r>
              <a:rPr lang="en-US" altLang="ko-KR" sz="1800" dirty="0">
                <a:ea typeface="굴림" panose="020B0600000101010101" pitchFamily="50" charset="-127"/>
              </a:rPr>
              <a:t>so won’t the </a:t>
            </a:r>
            <a:r>
              <a:rPr lang="en-US" altLang="ko-KR" sz="1800" dirty="0" err="1">
                <a:ea typeface="굴림" panose="020B0600000101010101" pitchFamily="50" charset="-127"/>
              </a:rPr>
              <a:t>MobileApp</a:t>
            </a:r>
            <a:r>
              <a:rPr lang="en-US" altLang="ko-KR" sz="1800" dirty="0">
                <a:ea typeface="굴림" panose="020B0600000101010101" pitchFamily="50" charset="-127"/>
              </a:rPr>
              <a:t> run on all of them? </a:t>
            </a:r>
            <a:endParaRPr lang="en-US" altLang="ko-KR" sz="1800" dirty="0" smtClean="0">
              <a:ea typeface="굴림" panose="020B0600000101010101" pitchFamily="50" charset="-127"/>
            </a:endParaRPr>
          </a:p>
          <a:p>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Not quite. If we took a mobile phone browser approach we might be able to reuse a lot of our </a:t>
            </a:r>
            <a:r>
              <a:rPr lang="en-US" altLang="ko-KR" sz="1800" dirty="0" err="1" smtClean="0">
                <a:ea typeface="굴림" panose="020B0600000101010101" pitchFamily="50" charset="-127"/>
              </a:rPr>
              <a:t>WebApps</a:t>
            </a:r>
            <a:r>
              <a:rPr lang="en-US" altLang="ko-KR" sz="1800" dirty="0" smtClean="0">
                <a:ea typeface="굴림" panose="020B0600000101010101" pitchFamily="50" charset="-127"/>
              </a:rPr>
              <a:t>. But remember, smartphone screen sizes vary and they may or may not all have the same touch capabilities. So at the very least we would have to create a mobile website that takes the device features into account.</a:t>
            </a:r>
          </a:p>
          <a:p>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a:t>
            </a:r>
            <a:r>
              <a:rPr lang="en-US" altLang="ko-KR" sz="1800" dirty="0" smtClean="0">
                <a:ea typeface="굴림" panose="020B0600000101010101" pitchFamily="50" charset="-127"/>
              </a:rPr>
              <a:t> Perhaps we should build the mobile version of the website first.</a:t>
            </a: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83</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295399684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44475"/>
            <a:ext cx="9144000" cy="560388"/>
          </a:xfrm>
        </p:spPr>
        <p:txBody>
          <a:bodyPr>
            <a:normAutofit/>
          </a:bodyPr>
          <a:lstStyle/>
          <a:p>
            <a:pPr>
              <a:defRPr/>
            </a:pPr>
            <a:endParaRPr lang="ko-KR" altLang="en-US" sz="29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r>
              <a:rPr lang="en-US" altLang="ko-KR" sz="1800" b="1" dirty="0" smtClean="0">
                <a:solidFill>
                  <a:srgbClr val="FFCC66"/>
                </a:solidFill>
                <a:ea typeface="굴림" panose="020B0600000101010101" pitchFamily="50" charset="-127"/>
              </a:rPr>
              <a:t>Marketing person</a:t>
            </a:r>
            <a:r>
              <a:rPr lang="en-US" altLang="ko-KR" sz="1800" b="1" dirty="0" smtClean="0">
                <a:ea typeface="굴림" panose="020B0600000101010101" pitchFamily="50" charset="-127"/>
              </a:rPr>
              <a:t>: </a:t>
            </a:r>
            <a:r>
              <a:rPr lang="en-US" altLang="ko-KR" sz="1800" dirty="0">
                <a:ea typeface="굴림" panose="020B0600000101010101" pitchFamily="50" charset="-127"/>
              </a:rPr>
              <a:t>OK, but a mobile website solution wasn’t what we had in mind.</a:t>
            </a:r>
          </a:p>
          <a:p>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 </a:t>
            </a:r>
            <a:r>
              <a:rPr lang="en-US" altLang="ko-KR" sz="1800" dirty="0">
                <a:ea typeface="굴림" panose="020B0600000101010101" pitchFamily="50" charset="-127"/>
              </a:rPr>
              <a:t>Each mobile platform seems to have its own unique development environment too.</a:t>
            </a:r>
          </a:p>
          <a:p>
            <a:r>
              <a:rPr lang="en-US" altLang="ko-KR" sz="1800" b="1" dirty="0">
                <a:ea typeface="굴림" panose="020B0600000101010101" pitchFamily="50" charset="-127"/>
              </a:rPr>
              <a:t>Production rep: </a:t>
            </a:r>
            <a:r>
              <a:rPr lang="en-US" altLang="ko-KR" sz="1800" dirty="0">
                <a:ea typeface="굴림" panose="020B0600000101010101" pitchFamily="50" charset="-127"/>
              </a:rPr>
              <a:t>can we restrict </a:t>
            </a:r>
            <a:r>
              <a:rPr lang="en-US" altLang="ko-KR" sz="1800" dirty="0" err="1">
                <a:ea typeface="굴림" panose="020B0600000101010101" pitchFamily="50" charset="-127"/>
              </a:rPr>
              <a:t>MobileApp</a:t>
            </a:r>
            <a:r>
              <a:rPr lang="en-US" altLang="ko-KR" sz="1800" dirty="0">
                <a:ea typeface="굴림" panose="020B0600000101010101" pitchFamily="50" charset="-127"/>
              </a:rPr>
              <a:t> development to only one or two types of smartphones?</a:t>
            </a:r>
          </a:p>
          <a:p>
            <a:r>
              <a:rPr lang="en-US" altLang="ko-KR" sz="1800" b="1" dirty="0">
                <a:solidFill>
                  <a:srgbClr val="FFCC66"/>
                </a:solidFill>
                <a:ea typeface="굴림" panose="020B0600000101010101" pitchFamily="50" charset="-127"/>
              </a:rPr>
              <a:t>Marketing person</a:t>
            </a:r>
            <a:r>
              <a:rPr lang="en-US" altLang="ko-KR" sz="1800" b="1" dirty="0">
                <a:ea typeface="굴림" panose="020B0600000101010101" pitchFamily="50" charset="-127"/>
              </a:rPr>
              <a:t>: </a:t>
            </a:r>
            <a:r>
              <a:rPr lang="en-US" altLang="ko-KR" sz="1800" dirty="0">
                <a:ea typeface="굴림" panose="020B0600000101010101" pitchFamily="50" charset="-127"/>
              </a:rPr>
              <a:t>I think that might work. Unless I’m mistaken, the smartphone market is dominated by two smartphone platforms right now.</a:t>
            </a:r>
          </a:p>
          <a:p>
            <a:pPr>
              <a:defRPr/>
            </a:pPr>
            <a:endParaRPr lang="ko-KR" altLang="en-US" sz="22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5300662"/>
          </a:xfrm>
        </p:spPr>
        <p:txBody>
          <a:bodyPr/>
          <a:lstStyle/>
          <a:p>
            <a:r>
              <a:rPr lang="en-US" altLang="ko-KR" sz="1800" b="1" dirty="0">
                <a:solidFill>
                  <a:srgbClr val="FF6699"/>
                </a:solidFill>
                <a:ea typeface="굴림" panose="020B0600000101010101" pitchFamily="50" charset="-127"/>
              </a:rPr>
              <a:t>Jamie</a:t>
            </a:r>
            <a:r>
              <a:rPr lang="en-US" altLang="ko-KR" sz="1800" b="1" dirty="0">
                <a:ea typeface="굴림" panose="020B0600000101010101" pitchFamily="50" charset="-127"/>
              </a:rPr>
              <a:t>:</a:t>
            </a:r>
            <a:r>
              <a:rPr lang="en-US" altLang="ko-KR" sz="1800" dirty="0">
                <a:ea typeface="굴림" panose="020B0600000101010101" pitchFamily="50" charset="-127"/>
              </a:rPr>
              <a:t> There’s also security to worry about. We better make sure on outsider can’t hack into the system, disarm it, and rob the place or worse. Also a phone could get lost or stolen more easily than a laptop.</a:t>
            </a:r>
          </a:p>
          <a:p>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 </a:t>
            </a:r>
            <a:r>
              <a:rPr lang="en-US" altLang="ko-KR" sz="1800" dirty="0">
                <a:ea typeface="굴림" panose="020B0600000101010101" pitchFamily="50" charset="-127"/>
              </a:rPr>
              <a:t>Very true.</a:t>
            </a:r>
          </a:p>
          <a:p>
            <a:r>
              <a:rPr lang="en-US" altLang="ko-KR" sz="1800" b="1" dirty="0">
                <a:solidFill>
                  <a:srgbClr val="FFCC66"/>
                </a:solidFill>
                <a:ea typeface="굴림" panose="020B0600000101010101" pitchFamily="50" charset="-127"/>
              </a:rPr>
              <a:t>Marketing</a:t>
            </a:r>
            <a:r>
              <a:rPr lang="en-US" altLang="ko-KR" sz="1800" b="1" dirty="0">
                <a:ea typeface="굴림" panose="020B0600000101010101" pitchFamily="50" charset="-127"/>
              </a:rPr>
              <a:t>:</a:t>
            </a:r>
            <a:r>
              <a:rPr lang="en-US" altLang="ko-KR" sz="1800" dirty="0">
                <a:ea typeface="굴림" panose="020B0600000101010101" pitchFamily="50" charset="-127"/>
              </a:rPr>
              <a:t> But we still need the same level of security . . . Just also be sure to stop an outsider from getting in with a stolen phone.</a:t>
            </a:r>
          </a:p>
          <a:p>
            <a:r>
              <a:rPr lang="en-US" altLang="ko-KR" sz="1800" b="1" dirty="0">
                <a:solidFill>
                  <a:srgbClr val="FF6699"/>
                </a:solidFill>
                <a:ea typeface="굴림" panose="020B0600000101010101" pitchFamily="50" charset="-127"/>
              </a:rPr>
              <a:t>Ed</a:t>
            </a:r>
            <a:r>
              <a:rPr lang="en-US" altLang="ko-KR" sz="1800" b="1" dirty="0">
                <a:ea typeface="굴림" panose="020B0600000101010101" pitchFamily="50" charset="-127"/>
              </a:rPr>
              <a:t>:</a:t>
            </a:r>
            <a:r>
              <a:rPr lang="en-US" altLang="ko-KR" sz="1800" dirty="0">
                <a:ea typeface="굴림" panose="020B0600000101010101" pitchFamily="50" charset="-127"/>
              </a:rPr>
              <a:t> That’s easier said than done and . . .</a:t>
            </a:r>
          </a:p>
          <a:p>
            <a:r>
              <a:rPr lang="en-US" altLang="ko-KR" sz="1800" b="1" dirty="0">
                <a:solidFill>
                  <a:srgbClr val="00B0F0"/>
                </a:solidFill>
                <a:ea typeface="굴림" panose="020B0600000101010101" pitchFamily="50" charset="-127"/>
              </a:rPr>
              <a:t>Facilitator</a:t>
            </a:r>
            <a:r>
              <a:rPr lang="en-US" altLang="ko-KR" sz="1800" b="1" dirty="0">
                <a:ea typeface="굴림" panose="020B0600000101010101" pitchFamily="50" charset="-127"/>
              </a:rPr>
              <a:t> (interrupting): </a:t>
            </a:r>
            <a:r>
              <a:rPr lang="en-US" altLang="ko-KR" sz="1800" dirty="0">
                <a:ea typeface="굴림" panose="020B0600000101010101" pitchFamily="50" charset="-127"/>
              </a:rPr>
              <a:t>Let’s not worry about those details yet</a:t>
            </a:r>
            <a:r>
              <a:rPr lang="en-US" altLang="ko-KR" sz="1800" dirty="0" smtClean="0">
                <a:ea typeface="굴림" panose="020B0600000101010101" pitchFamily="50" charset="-127"/>
              </a:rPr>
              <a:t>.</a:t>
            </a:r>
            <a:endParaRPr lang="en-US" altLang="ko-KR" sz="1800" dirty="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84</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5565798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44475"/>
            <a:ext cx="9144000" cy="560388"/>
          </a:xfrm>
        </p:spPr>
        <p:txBody>
          <a:bodyPr>
            <a:normAutofit/>
          </a:bodyPr>
          <a:lstStyle/>
          <a:p>
            <a:pPr>
              <a:defRPr/>
            </a:pPr>
            <a:endParaRPr lang="ko-KR" altLang="en-US" sz="29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r>
              <a:rPr lang="en-US" altLang="ko-KR" sz="1800" dirty="0" smtClean="0">
                <a:ea typeface="굴림" panose="020B0600000101010101" pitchFamily="50" charset="-127"/>
              </a:rPr>
              <a:t>(</a:t>
            </a:r>
            <a:r>
              <a:rPr lang="en-US" altLang="ko-KR" sz="1800" dirty="0">
                <a:solidFill>
                  <a:srgbClr val="00B050"/>
                </a:solidFill>
                <a:ea typeface="굴림" panose="020B0600000101010101" pitchFamily="50" charset="-127"/>
              </a:rPr>
              <a:t>Doug</a:t>
            </a:r>
            <a:r>
              <a:rPr lang="en-US" altLang="ko-KR" sz="1800" dirty="0">
                <a:ea typeface="굴림" panose="020B0600000101010101" pitchFamily="50" charset="-127"/>
              </a:rPr>
              <a:t>, serving as the recorder for the meeting, makes an appropriate note.)</a:t>
            </a:r>
          </a:p>
          <a:p>
            <a:r>
              <a:rPr lang="en-US" altLang="ko-KR" sz="1800" b="1" dirty="0">
                <a:solidFill>
                  <a:srgbClr val="00B0F0"/>
                </a:solidFill>
                <a:ea typeface="굴림" panose="020B0600000101010101" pitchFamily="50" charset="-127"/>
              </a:rPr>
              <a:t>Facilitator</a:t>
            </a:r>
            <a:r>
              <a:rPr lang="en-US" altLang="ko-KR" sz="1800" b="1" dirty="0">
                <a:ea typeface="굴림" panose="020B0600000101010101" pitchFamily="50" charset="-127"/>
              </a:rPr>
              <a:t>: </a:t>
            </a:r>
            <a:r>
              <a:rPr lang="en-US" altLang="ko-KR" sz="1800" dirty="0">
                <a:ea typeface="굴림" panose="020B0600000101010101" pitchFamily="50" charset="-127"/>
              </a:rPr>
              <a:t>As a starting point, can we identify which elements of </a:t>
            </a:r>
            <a:r>
              <a:rPr lang="en-US" altLang="ko-KR" sz="1800" dirty="0" err="1">
                <a:ea typeface="굴림" panose="020B0600000101010101" pitchFamily="50" charset="-127"/>
              </a:rPr>
              <a:t>WebApp</a:t>
            </a:r>
            <a:r>
              <a:rPr lang="en-US" altLang="ko-KR" sz="1800" dirty="0">
                <a:ea typeface="굴림" panose="020B0600000101010101" pitchFamily="50" charset="-127"/>
              </a:rPr>
              <a:t> security function are needed in the </a:t>
            </a:r>
            <a:r>
              <a:rPr lang="en-US" altLang="ko-KR" sz="1800" dirty="0" err="1">
                <a:ea typeface="굴림" panose="020B0600000101010101" pitchFamily="50" charset="-127"/>
              </a:rPr>
              <a:t>MobileApp</a:t>
            </a:r>
            <a:r>
              <a:rPr lang="en-US" altLang="ko-KR" sz="1800" dirty="0">
                <a:ea typeface="굴림" panose="020B0600000101010101" pitchFamily="50" charset="-127"/>
              </a:rPr>
              <a:t> and which will need to be newly created? Then we can decide how many mobile platforms we can support and when we can move forward on this project.</a:t>
            </a:r>
          </a:p>
          <a:p>
            <a:r>
              <a:rPr lang="en-US" altLang="ko-KR" sz="1800" dirty="0">
                <a:ea typeface="굴림" panose="020B0600000101010101" pitchFamily="50" charset="-127"/>
              </a:rPr>
              <a:t>(The group spends the next 20 minutes refining and expanding the details of the home security function.)</a:t>
            </a:r>
          </a:p>
          <a:p>
            <a:pPr marL="0" indent="0">
              <a:buNone/>
            </a:pPr>
            <a:endParaRPr lang="en-US" altLang="ko-KR" sz="1800" dirty="0">
              <a:ea typeface="굴림" panose="020B0600000101010101" pitchFamily="50" charset="-127"/>
            </a:endParaRPr>
          </a:p>
          <a:p>
            <a:pPr>
              <a:defRPr/>
            </a:pPr>
            <a:endParaRPr lang="ko-KR" altLang="en-US" sz="22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endParaRPr lang="en-US" altLang="ko-KR" sz="1800" dirty="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85</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346410270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a:bodyPr>
          <a:lstStyle/>
          <a:p>
            <a:pPr>
              <a:defRPr/>
            </a:pPr>
            <a:r>
              <a:rPr lang="en-US" altLang="ko-KR" sz="2900" i="1" dirty="0" smtClean="0">
                <a:ea typeface="굴림" pitchFamily="50" charset="-127"/>
              </a:rPr>
              <a:t>Quality Issues (</a:t>
            </a:r>
            <a:r>
              <a:rPr lang="en-US" altLang="ko-KR" sz="2900" i="1" dirty="0" err="1" smtClean="0">
                <a:ea typeface="굴림" pitchFamily="50" charset="-127"/>
              </a:rPr>
              <a:t>pg</a:t>
            </a:r>
            <a:r>
              <a:rPr lang="en-US" altLang="ko-KR" sz="2900" i="1" dirty="0" smtClean="0">
                <a:ea typeface="굴림" pitchFamily="50" charset="-127"/>
              </a:rPr>
              <a:t> 424)</a:t>
            </a:r>
            <a:endParaRPr lang="ko-KR" altLang="en-US" sz="29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a:ea typeface="굴림" panose="020B0600000101010101" pitchFamily="50" charset="-127"/>
              </a:rPr>
              <a:t>The scene: </a:t>
            </a:r>
          </a:p>
          <a:p>
            <a:pPr lvl="1">
              <a:defRPr/>
            </a:pPr>
            <a:r>
              <a:rPr lang="en-US" altLang="ko-KR" sz="1400" dirty="0">
                <a:ea typeface="굴림" panose="020B0600000101010101" pitchFamily="50" charset="-127"/>
              </a:rPr>
              <a:t>Doug Miller’s office as the </a:t>
            </a:r>
            <a:r>
              <a:rPr lang="en-US" altLang="ko-KR" sz="1400" i="1" dirty="0" err="1">
                <a:ea typeface="굴림" panose="020B0600000101010101" pitchFamily="50" charset="-127"/>
              </a:rPr>
              <a:t>SafeHome</a:t>
            </a:r>
            <a:r>
              <a:rPr lang="en-US" altLang="ko-KR" sz="1400" dirty="0">
                <a:ea typeface="굴림" panose="020B0600000101010101" pitchFamily="50" charset="-127"/>
              </a:rPr>
              <a:t> software project begins.</a:t>
            </a:r>
            <a:endParaRPr lang="ko-KR" altLang="en-US" sz="1400" dirty="0">
              <a:ea typeface="굴림" panose="020B0600000101010101" pitchFamily="50" charset="-127"/>
            </a:endParaRPr>
          </a:p>
          <a:p>
            <a:pPr>
              <a:defRPr/>
            </a:pPr>
            <a:r>
              <a:rPr lang="en-US" altLang="ko-KR" sz="1800" b="1" dirty="0">
                <a:ea typeface="굴림" panose="020B0600000101010101" pitchFamily="50" charset="-127"/>
              </a:rPr>
              <a:t>The players: </a:t>
            </a:r>
          </a:p>
          <a:p>
            <a:pPr lvl="1">
              <a:defRPr/>
            </a:pPr>
            <a:r>
              <a:rPr lang="en-US" altLang="ko-KR" sz="1400" dirty="0">
                <a:solidFill>
                  <a:srgbClr val="00B050"/>
                </a:solidFill>
                <a:ea typeface="굴림" panose="020B0600000101010101" pitchFamily="50" charset="-127"/>
              </a:rPr>
              <a:t>Doug </a:t>
            </a:r>
            <a:r>
              <a:rPr lang="en-US" altLang="ko-KR" sz="1400" dirty="0">
                <a:ea typeface="굴림" panose="020B0600000101010101" pitchFamily="50" charset="-127"/>
              </a:rPr>
              <a:t>Miller</a:t>
            </a:r>
          </a:p>
          <a:p>
            <a:pPr lvl="1">
              <a:buNone/>
              <a:defRPr/>
            </a:pPr>
            <a:r>
              <a:rPr lang="en-US" altLang="ko-KR" sz="1400" dirty="0">
                <a:ea typeface="굴림" panose="020B0600000101010101" pitchFamily="50" charset="-127"/>
              </a:rPr>
              <a:t>	manager of the </a:t>
            </a:r>
            <a:r>
              <a:rPr lang="en-US" altLang="ko-KR" sz="1400" i="1" dirty="0" err="1">
                <a:ea typeface="굴림" panose="020B0600000101010101" pitchFamily="50" charset="-127"/>
              </a:rPr>
              <a:t>SafeHome</a:t>
            </a:r>
            <a:r>
              <a:rPr lang="en-US" altLang="ko-KR" sz="1400" dirty="0">
                <a:ea typeface="굴림" panose="020B0600000101010101" pitchFamily="50" charset="-127"/>
              </a:rPr>
              <a:t> software engineering team; </a:t>
            </a:r>
          </a:p>
          <a:p>
            <a:pPr lvl="1">
              <a:defRPr/>
            </a:pPr>
            <a:r>
              <a:rPr lang="en-US" altLang="ko-KR" sz="1400" dirty="0">
                <a:solidFill>
                  <a:srgbClr val="FF6699"/>
                </a:solidFill>
                <a:ea typeface="굴림" panose="020B0600000101010101" pitchFamily="50" charset="-127"/>
              </a:rPr>
              <a:t>Other members of the product software engineering team.</a:t>
            </a:r>
            <a:endParaRPr lang="ko-KR" altLang="en-US" sz="1400" dirty="0">
              <a:ea typeface="굴림" panose="020B0600000101010101" pitchFamily="50" charset="-127"/>
            </a:endParaRPr>
          </a:p>
          <a:p>
            <a:pPr>
              <a:defRPr/>
            </a:pPr>
            <a:r>
              <a:rPr lang="en-US" altLang="ko-KR" sz="1800" b="1" dirty="0">
                <a:ea typeface="굴림" panose="020B0600000101010101" pitchFamily="50" charset="-127"/>
              </a:rPr>
              <a:t>The conversation:</a:t>
            </a:r>
            <a:endParaRPr lang="ko-KR" altLang="en-US" sz="1800" dirty="0">
              <a:ea typeface="굴림" panose="020B0600000101010101" pitchFamily="50" charset="-127"/>
            </a:endParaRPr>
          </a:p>
          <a:p>
            <a:r>
              <a:rPr lang="en-US" altLang="ko-KR" sz="1800" b="1" dirty="0">
                <a:solidFill>
                  <a:srgbClr val="00B050"/>
                </a:solidFill>
              </a:rPr>
              <a:t>Doug</a:t>
            </a:r>
            <a:r>
              <a:rPr lang="en-US" altLang="ko-KR" sz="1800" b="1" dirty="0"/>
              <a:t>:</a:t>
            </a:r>
            <a:r>
              <a:rPr lang="en-US" altLang="ko-KR" sz="1800" dirty="0"/>
              <a:t> </a:t>
            </a:r>
            <a:r>
              <a:rPr lang="en-US" altLang="ko-KR" sz="1800" dirty="0" smtClean="0"/>
              <a:t>I was looking at an industry report on the costs of repairing software defects. They are pretty sobering.</a:t>
            </a:r>
          </a:p>
          <a:p>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a:t>
            </a:r>
            <a:r>
              <a:rPr lang="en-US" altLang="ko-KR" sz="1800" dirty="0" smtClean="0">
                <a:ea typeface="굴림" panose="020B0600000101010101" pitchFamily="50" charset="-127"/>
              </a:rPr>
              <a:t> We are already working on developing test cases for each functional requirement.</a:t>
            </a:r>
          </a:p>
        </p:txBody>
      </p:sp>
      <p:sp>
        <p:nvSpPr>
          <p:cNvPr id="4" name="내용 개체 틀 3"/>
          <p:cNvSpPr>
            <a:spLocks noGrp="1"/>
          </p:cNvSpPr>
          <p:nvPr>
            <p:ph sz="half" idx="2"/>
          </p:nvPr>
        </p:nvSpPr>
        <p:spPr>
          <a:xfrm>
            <a:off x="4648200" y="795338"/>
            <a:ext cx="4038600" cy="4625975"/>
          </a:xfrm>
        </p:spPr>
        <p:txBody>
          <a:bodyPr/>
          <a:lstStyle/>
          <a:p>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 </a:t>
            </a:r>
            <a:r>
              <a:rPr lang="en-US" altLang="ko-KR" sz="1800" dirty="0">
                <a:ea typeface="굴림" panose="020B0600000101010101" pitchFamily="50" charset="-127"/>
              </a:rPr>
              <a:t>That’s good, but I was noticing that it costs eight times as much to repair a defect that is discovered in testing that it does if the defect is caught and </a:t>
            </a:r>
            <a:r>
              <a:rPr lang="en-US" altLang="ko-KR" sz="1800" dirty="0" err="1">
                <a:ea typeface="굴림" panose="020B0600000101010101" pitchFamily="50" charset="-127"/>
              </a:rPr>
              <a:t>reapired</a:t>
            </a:r>
            <a:r>
              <a:rPr lang="en-US" altLang="ko-KR" sz="1800" dirty="0">
                <a:ea typeface="굴림" panose="020B0600000101010101" pitchFamily="50" charset="-127"/>
              </a:rPr>
              <a:t> during coding.</a:t>
            </a:r>
          </a:p>
          <a:p>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 </a:t>
            </a:r>
            <a:r>
              <a:rPr lang="en-US" altLang="ko-KR" sz="1800" dirty="0">
                <a:ea typeface="굴림" panose="020B0600000101010101" pitchFamily="50" charset="-127"/>
              </a:rPr>
              <a:t>We are using pairs programming so we should be able to catch most of the defects during coding.</a:t>
            </a:r>
          </a:p>
          <a:p>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a:t>
            </a:r>
            <a:r>
              <a:rPr lang="en-US" altLang="ko-KR" sz="1800" dirty="0">
                <a:ea typeface="굴림" panose="020B0600000101010101" pitchFamily="50" charset="-127"/>
              </a:rPr>
              <a:t> I think you are missing the point. Quality is more than simply removing coding errors. We need to look at the project quality goals and ensure that the evolving </a:t>
            </a:r>
            <a:r>
              <a:rPr lang="en-US" altLang="ko-KR" sz="1800" dirty="0" smtClean="0">
                <a:ea typeface="굴림" panose="020B0600000101010101" pitchFamily="50" charset="-127"/>
              </a:rPr>
              <a:t>software </a:t>
            </a:r>
            <a:r>
              <a:rPr lang="en-US" altLang="ko-KR" sz="1800" dirty="0">
                <a:ea typeface="굴림" panose="020B0600000101010101" pitchFamily="50" charset="-127"/>
              </a:rPr>
              <a:t>products are meeting them</a:t>
            </a:r>
            <a:r>
              <a:rPr lang="en-US" altLang="ko-KR" sz="1800" dirty="0" smtClean="0">
                <a:ea typeface="굴림" panose="020B0600000101010101" pitchFamily="50" charset="-127"/>
              </a:rPr>
              <a:t>.</a:t>
            </a:r>
            <a:endParaRPr lang="en-US" altLang="ko-KR" sz="1800" dirty="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86</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253362776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a:bodyPr>
          <a:lstStyle/>
          <a:p>
            <a:pPr>
              <a:defRPr/>
            </a:pPr>
            <a:endParaRPr lang="ko-KR" altLang="en-US" sz="29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r>
              <a:rPr lang="en-US" altLang="ko-KR" sz="1800" b="1" dirty="0">
                <a:solidFill>
                  <a:srgbClr val="FF6699"/>
                </a:solidFill>
                <a:ea typeface="굴림" panose="020B0600000101010101" pitchFamily="50" charset="-127"/>
              </a:rPr>
              <a:t>Jamie</a:t>
            </a:r>
            <a:r>
              <a:rPr lang="en-US" altLang="ko-KR" sz="1800" b="1" dirty="0">
                <a:ea typeface="굴림" panose="020B0600000101010101" pitchFamily="50" charset="-127"/>
              </a:rPr>
              <a:t>:</a:t>
            </a:r>
            <a:r>
              <a:rPr lang="en-US" altLang="ko-KR" sz="1800" dirty="0">
                <a:ea typeface="굴림" panose="020B0600000101010101" pitchFamily="50" charset="-127"/>
              </a:rPr>
              <a:t> Do you mean things like usability, security, and reliability?</a:t>
            </a:r>
          </a:p>
          <a:p>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 </a:t>
            </a:r>
            <a:r>
              <a:rPr lang="en-US" altLang="ko-KR" sz="1800" dirty="0">
                <a:ea typeface="굴림" panose="020B0600000101010101" pitchFamily="50" charset="-127"/>
              </a:rPr>
              <a:t>Yes, I do. We need to build checks into the software process to </a:t>
            </a:r>
            <a:r>
              <a:rPr lang="en-US" altLang="ko-KR" sz="1800" dirty="0" smtClean="0">
                <a:ea typeface="굴림" panose="020B0600000101010101" pitchFamily="50" charset="-127"/>
              </a:rPr>
              <a:t>monitor </a:t>
            </a:r>
            <a:r>
              <a:rPr lang="en-US" altLang="ko-KR" sz="1800" dirty="0">
                <a:ea typeface="굴림" panose="020B0600000101010101" pitchFamily="50" charset="-127"/>
              </a:rPr>
              <a:t>our progress toward meeting our quality goals.</a:t>
            </a:r>
          </a:p>
          <a:p>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 </a:t>
            </a:r>
            <a:r>
              <a:rPr lang="en-US" altLang="ko-KR" sz="1800" dirty="0">
                <a:ea typeface="굴림" panose="020B0600000101010101" pitchFamily="50" charset="-127"/>
              </a:rPr>
              <a:t>Can’t we finish the first prototype and </a:t>
            </a:r>
            <a:r>
              <a:rPr lang="en-US" altLang="ko-KR" sz="1800" dirty="0" smtClean="0">
                <a:ea typeface="굴림" panose="020B0600000101010101" pitchFamily="50" charset="-127"/>
              </a:rPr>
              <a:t>then </a:t>
            </a:r>
            <a:r>
              <a:rPr lang="en-US" altLang="ko-KR" sz="1800" dirty="0">
                <a:ea typeface="굴림" panose="020B0600000101010101" pitchFamily="50" charset="-127"/>
              </a:rPr>
              <a:t>check it for quality?</a:t>
            </a:r>
          </a:p>
          <a:p>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 </a:t>
            </a:r>
            <a:r>
              <a:rPr lang="en-US" altLang="ko-KR" sz="1800" dirty="0">
                <a:ea typeface="굴림" panose="020B0600000101010101" pitchFamily="50" charset="-127"/>
              </a:rPr>
              <a:t>I am afraid not. We must establish a culture of quality </a:t>
            </a:r>
            <a:r>
              <a:rPr lang="en-US" altLang="ko-KR" sz="1800" dirty="0" smtClean="0">
                <a:ea typeface="굴림" panose="020B0600000101010101" pitchFamily="50" charset="-127"/>
              </a:rPr>
              <a:t>early </a:t>
            </a:r>
            <a:r>
              <a:rPr lang="en-US" altLang="ko-KR" sz="1800" dirty="0">
                <a:ea typeface="굴림" panose="020B0600000101010101" pitchFamily="50" charset="-127"/>
              </a:rPr>
              <a:t>in the project.</a:t>
            </a:r>
          </a:p>
          <a:p>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a:t>
            </a:r>
            <a:r>
              <a:rPr lang="en-US" altLang="ko-KR" sz="1800" dirty="0">
                <a:ea typeface="굴림" panose="020B0600000101010101" pitchFamily="50" charset="-127"/>
              </a:rPr>
              <a:t> What do you want us to do Doug</a:t>
            </a:r>
            <a:r>
              <a:rPr lang="en-US" altLang="ko-KR" sz="1800" dirty="0" smtClean="0">
                <a:ea typeface="굴림" panose="020B0600000101010101" pitchFamily="50" charset="-127"/>
              </a:rPr>
              <a:t>?</a:t>
            </a:r>
            <a:endParaRPr lang="en-US" altLang="ko-KR" sz="1800" dirty="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a:t>
            </a:r>
            <a:r>
              <a:rPr lang="en-US" altLang="ko-KR" sz="1800" dirty="0">
                <a:ea typeface="굴림" panose="020B0600000101010101" pitchFamily="50" charset="-127"/>
              </a:rPr>
              <a:t> I think we will need to find a technique that will allow us to monitor the quality of the </a:t>
            </a:r>
            <a:r>
              <a:rPr lang="en-US" altLang="ko-KR" sz="1800" i="1" dirty="0" err="1">
                <a:ea typeface="굴림" panose="020B0600000101010101" pitchFamily="50" charset="-127"/>
              </a:rPr>
              <a:t>SafeHome</a:t>
            </a:r>
            <a:r>
              <a:rPr lang="en-US" altLang="ko-KR" sz="1800" dirty="0">
                <a:ea typeface="굴림" panose="020B0600000101010101" pitchFamily="50" charset="-127"/>
              </a:rPr>
              <a:t> products. Let’s think about this and revisit this again tomorrow.</a:t>
            </a:r>
            <a:endParaRPr lang="ko-KR" altLang="en-US" sz="1800" dirty="0">
              <a:ea typeface="굴림" panose="020B0600000101010101" pitchFamily="50" charset="-127"/>
            </a:endParaRPr>
          </a:p>
          <a:p>
            <a:pPr>
              <a:buNone/>
              <a:defRPr/>
            </a:pPr>
            <a:endParaRPr lang="ko-KR" altLang="en-US" sz="1800" dirty="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87</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97522751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a:bodyPr>
          <a:lstStyle/>
          <a:p>
            <a:pPr>
              <a:defRPr/>
            </a:pPr>
            <a:r>
              <a:rPr lang="en-US" altLang="ko-KR" sz="2900" i="1" dirty="0" smtClean="0">
                <a:ea typeface="굴림" pitchFamily="50" charset="-127"/>
              </a:rPr>
              <a:t>Quality Issues (</a:t>
            </a:r>
            <a:r>
              <a:rPr lang="en-US" altLang="ko-KR" sz="2900" i="1" dirty="0" err="1" smtClean="0">
                <a:ea typeface="굴림" pitchFamily="50" charset="-127"/>
              </a:rPr>
              <a:t>pg</a:t>
            </a:r>
            <a:r>
              <a:rPr lang="en-US" altLang="ko-KR" sz="2900" i="1" dirty="0" smtClean="0">
                <a:ea typeface="굴림" pitchFamily="50" charset="-127"/>
              </a:rPr>
              <a:t> 445)</a:t>
            </a:r>
            <a:endParaRPr lang="ko-KR" altLang="en-US" sz="29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a:ea typeface="굴림" panose="020B0600000101010101" pitchFamily="50" charset="-127"/>
              </a:rPr>
              <a:t>The scene: </a:t>
            </a:r>
          </a:p>
          <a:p>
            <a:pPr lvl="1">
              <a:defRPr/>
            </a:pPr>
            <a:r>
              <a:rPr lang="en-US" altLang="ko-KR" sz="1400" dirty="0">
                <a:ea typeface="굴림" panose="020B0600000101010101" pitchFamily="50" charset="-127"/>
              </a:rPr>
              <a:t>Doug Miller’s office as </a:t>
            </a:r>
            <a:r>
              <a:rPr lang="en-US" altLang="ko-KR" sz="1400" dirty="0" smtClean="0">
                <a:ea typeface="굴림" panose="020B0600000101010101" pitchFamily="50" charset="-127"/>
              </a:rPr>
              <a:t>the </a:t>
            </a:r>
            <a:r>
              <a:rPr lang="en-US" altLang="ko-KR" sz="1400" i="1" dirty="0" err="1" smtClean="0">
                <a:ea typeface="굴림" panose="020B0600000101010101" pitchFamily="50" charset="-127"/>
              </a:rPr>
              <a:t>SafeHome</a:t>
            </a:r>
            <a:r>
              <a:rPr lang="en-US" altLang="ko-KR" sz="1400" dirty="0" smtClean="0">
                <a:ea typeface="굴림" panose="020B0600000101010101" pitchFamily="50" charset="-127"/>
              </a:rPr>
              <a:t> software project begins.</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00B050"/>
                </a:solidFill>
                <a:ea typeface="굴림" panose="020B0600000101010101" pitchFamily="50" charset="-127"/>
              </a:rPr>
              <a:t>Doug </a:t>
            </a:r>
            <a:r>
              <a:rPr lang="en-US" altLang="ko-KR" sz="1400" dirty="0">
                <a:ea typeface="굴림" panose="020B0600000101010101" pitchFamily="50" charset="-127"/>
              </a:rPr>
              <a:t>Miller</a:t>
            </a:r>
          </a:p>
          <a:p>
            <a:pPr lvl="1">
              <a:buNone/>
              <a:defRPr/>
            </a:pPr>
            <a:r>
              <a:rPr lang="en-US" altLang="ko-KR" sz="1400" dirty="0">
                <a:ea typeface="굴림" panose="020B0600000101010101" pitchFamily="50" charset="-127"/>
              </a:rPr>
              <a:t>	</a:t>
            </a:r>
            <a:r>
              <a:rPr lang="en-US" altLang="ko-KR" sz="1400" dirty="0" smtClean="0">
                <a:ea typeface="굴림" panose="020B0600000101010101" pitchFamily="50" charset="-127"/>
              </a:rPr>
              <a:t>manager of the </a:t>
            </a:r>
            <a:r>
              <a:rPr lang="en-US" altLang="ko-KR" sz="1400" i="1" dirty="0" err="1" smtClean="0">
                <a:ea typeface="굴림" panose="020B0600000101010101" pitchFamily="50" charset="-127"/>
              </a:rPr>
              <a:t>SafeHome</a:t>
            </a:r>
            <a:r>
              <a:rPr lang="en-US" altLang="ko-KR" sz="1400" dirty="0" smtClean="0">
                <a:ea typeface="굴림" panose="020B0600000101010101" pitchFamily="50" charset="-127"/>
              </a:rPr>
              <a:t> software engineering team; </a:t>
            </a:r>
            <a:endParaRPr lang="en-US" altLang="ko-KR" sz="1400" dirty="0">
              <a:ea typeface="굴림" panose="020B0600000101010101" pitchFamily="50" charset="-127"/>
            </a:endParaRPr>
          </a:p>
          <a:p>
            <a:pPr lvl="1">
              <a:defRPr/>
            </a:pPr>
            <a:r>
              <a:rPr lang="en-US" altLang="ko-KR" sz="1400" dirty="0" smtClean="0">
                <a:solidFill>
                  <a:srgbClr val="FF6699"/>
                </a:solidFill>
                <a:ea typeface="굴림" panose="020B0600000101010101" pitchFamily="50" charset="-127"/>
              </a:rPr>
              <a:t>Other members of the product software engineering team.</a:t>
            </a:r>
            <a:endParaRPr lang="ko-KR" altLang="en-US" sz="1400" dirty="0">
              <a:ea typeface="굴림" panose="020B0600000101010101" pitchFamily="50" charset="-127"/>
            </a:endParaRPr>
          </a:p>
          <a:p>
            <a:pPr>
              <a:defRPr/>
            </a:pPr>
            <a:r>
              <a:rPr lang="en-US" altLang="ko-KR" sz="1800" b="1" dirty="0">
                <a:ea typeface="굴림" panose="020B0600000101010101" pitchFamily="50" charset="-127"/>
              </a:rPr>
              <a:t>The conversation:</a:t>
            </a:r>
            <a:endParaRPr lang="ko-KR" altLang="en-US" sz="1800" dirty="0">
              <a:ea typeface="굴림" panose="020B0600000101010101" pitchFamily="50" charset="-127"/>
            </a:endParaRPr>
          </a:p>
          <a:p>
            <a:r>
              <a:rPr lang="en-US" altLang="ko-KR" sz="1800" b="1" dirty="0" smtClean="0">
                <a:solidFill>
                  <a:srgbClr val="00B050"/>
                </a:solidFill>
              </a:rPr>
              <a:t>Doug</a:t>
            </a:r>
            <a:r>
              <a:rPr lang="en-US" altLang="ko-KR" sz="1800" b="1" dirty="0" smtClean="0"/>
              <a:t>:</a:t>
            </a:r>
            <a:r>
              <a:rPr lang="en-US" altLang="ko-KR" sz="1800" dirty="0" smtClean="0"/>
              <a:t> I </a:t>
            </a:r>
            <a:r>
              <a:rPr lang="en-US" altLang="ko-KR" sz="1800" dirty="0"/>
              <a:t>know we didn’t spend time developing a </a:t>
            </a:r>
            <a:r>
              <a:rPr lang="en-US" altLang="ko-KR" sz="1800" dirty="0" smtClean="0"/>
              <a:t>quality plan </a:t>
            </a:r>
            <a:r>
              <a:rPr lang="en-US" altLang="ko-KR" sz="1800" dirty="0"/>
              <a:t>for this project, but we’re already into it and </a:t>
            </a:r>
            <a:r>
              <a:rPr lang="en-US" altLang="ko-KR" sz="1800" dirty="0" smtClean="0"/>
              <a:t>we have </a:t>
            </a:r>
            <a:r>
              <a:rPr lang="en-US" altLang="ko-KR" sz="1800" dirty="0"/>
              <a:t>to consider quality ... right?</a:t>
            </a:r>
          </a:p>
          <a:p>
            <a:r>
              <a:rPr lang="en-US" altLang="ko-KR" sz="1800" b="1" dirty="0" smtClean="0">
                <a:solidFill>
                  <a:srgbClr val="FF6699"/>
                </a:solidFill>
              </a:rPr>
              <a:t>Jamie</a:t>
            </a:r>
            <a:r>
              <a:rPr lang="en-US" altLang="ko-KR" sz="1800" b="1" dirty="0" smtClean="0"/>
              <a:t>:</a:t>
            </a:r>
            <a:r>
              <a:rPr lang="en-US" altLang="ko-KR" sz="1800" dirty="0" smtClean="0"/>
              <a:t> Sure</a:t>
            </a:r>
            <a:r>
              <a:rPr lang="en-US" altLang="ko-KR" sz="1800" dirty="0"/>
              <a:t>. We’ve already decided that as we develop </a:t>
            </a:r>
            <a:r>
              <a:rPr lang="en-US" altLang="ko-KR" sz="1800" dirty="0" smtClean="0"/>
              <a:t>the requirements </a:t>
            </a:r>
            <a:r>
              <a:rPr lang="en-US" altLang="ko-KR" sz="1800" dirty="0"/>
              <a:t>model [Chapters 6 and 7], Ed has committed </a:t>
            </a:r>
            <a:r>
              <a:rPr lang="en-US" altLang="ko-KR" sz="1800" dirty="0" smtClean="0"/>
              <a:t>to</a:t>
            </a:r>
            <a:endParaRPr lang="en-US" altLang="ko-KR" sz="1800" dirty="0"/>
          </a:p>
        </p:txBody>
      </p:sp>
      <p:sp>
        <p:nvSpPr>
          <p:cNvPr id="4" name="내용 개체 틀 3"/>
          <p:cNvSpPr>
            <a:spLocks noGrp="1"/>
          </p:cNvSpPr>
          <p:nvPr>
            <p:ph sz="half" idx="2"/>
          </p:nvPr>
        </p:nvSpPr>
        <p:spPr>
          <a:xfrm>
            <a:off x="4648200" y="795338"/>
            <a:ext cx="4038600" cy="4625975"/>
          </a:xfrm>
        </p:spPr>
        <p:txBody>
          <a:bodyPr/>
          <a:lstStyle/>
          <a:p>
            <a:pPr>
              <a:buClr>
                <a:schemeClr val="tx1"/>
              </a:buClr>
            </a:pPr>
            <a:r>
              <a:rPr lang="en-US" altLang="ko-KR" sz="1800" dirty="0" smtClean="0"/>
              <a:t>develop </a:t>
            </a:r>
            <a:r>
              <a:rPr lang="en-US" altLang="ko-KR" sz="1800" dirty="0"/>
              <a:t>a testing procedure for </a:t>
            </a:r>
            <a:r>
              <a:rPr lang="en-US" altLang="ko-KR" sz="1800" dirty="0" smtClean="0"/>
              <a:t>each </a:t>
            </a:r>
            <a:r>
              <a:rPr lang="en-US" altLang="ko-KR" sz="1800" dirty="0"/>
              <a:t>requirement.</a:t>
            </a:r>
          </a:p>
          <a:p>
            <a:r>
              <a:rPr lang="en-US" altLang="ko-KR" sz="1800" b="1" dirty="0">
                <a:solidFill>
                  <a:srgbClr val="00B050"/>
                </a:solidFill>
              </a:rPr>
              <a:t>Doug</a:t>
            </a:r>
            <a:r>
              <a:rPr lang="en-US" altLang="ko-KR" sz="1800" b="1" dirty="0"/>
              <a:t>:</a:t>
            </a:r>
            <a:r>
              <a:rPr lang="en-US" altLang="ko-KR" sz="1800" dirty="0"/>
              <a:t> That’s really good, but we’re not going to wait until testing to evaluate quality, are we?</a:t>
            </a:r>
          </a:p>
          <a:p>
            <a:r>
              <a:rPr lang="en-US" altLang="ko-KR" sz="1800" b="1" dirty="0">
                <a:solidFill>
                  <a:srgbClr val="FF6699"/>
                </a:solidFill>
              </a:rPr>
              <a:t>Vinod</a:t>
            </a:r>
            <a:r>
              <a:rPr lang="en-US" altLang="ko-KR" sz="1800" b="1" dirty="0"/>
              <a:t>:</a:t>
            </a:r>
            <a:r>
              <a:rPr lang="en-US" altLang="ko-KR" sz="1800" dirty="0"/>
              <a:t> No! Of course not. We’ve got reviews scheduled into the project plan for this software increment. We’ll begin quality control with the reviews.</a:t>
            </a:r>
          </a:p>
          <a:p>
            <a:r>
              <a:rPr lang="en-US" altLang="ko-KR" sz="1800" b="1" dirty="0">
                <a:solidFill>
                  <a:srgbClr val="FF6699"/>
                </a:solidFill>
              </a:rPr>
              <a:t>Jamie</a:t>
            </a:r>
            <a:r>
              <a:rPr lang="en-US" altLang="ko-KR" sz="1800" b="1" dirty="0"/>
              <a:t>:</a:t>
            </a:r>
            <a:r>
              <a:rPr lang="en-US" altLang="ko-KR" sz="1800" dirty="0"/>
              <a:t> I’m a bit concerned that we won’t have enough time to conduct all the reviews. In fact, I know we won’t.</a:t>
            </a:r>
          </a:p>
          <a:p>
            <a:r>
              <a:rPr lang="en-US" altLang="ko-KR" sz="1800" b="1" dirty="0">
                <a:solidFill>
                  <a:srgbClr val="00B050"/>
                </a:solidFill>
              </a:rPr>
              <a:t>Doug</a:t>
            </a:r>
            <a:r>
              <a:rPr lang="en-US" altLang="ko-KR" sz="1800" b="1" dirty="0"/>
              <a:t>: </a:t>
            </a:r>
            <a:r>
              <a:rPr lang="en-US" altLang="ko-KR" sz="1800" dirty="0"/>
              <a:t>Hmmm. So what do you propose</a:t>
            </a:r>
            <a:r>
              <a:rPr lang="en-US" altLang="ko-KR" sz="1800" dirty="0" smtClean="0"/>
              <a:t>?</a:t>
            </a:r>
            <a:endParaRPr lang="en-US" altLang="ko-KR" sz="1800" dirty="0"/>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88</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120286498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sz="half" idx="1"/>
          </p:nvPr>
        </p:nvSpPr>
        <p:spPr>
          <a:xfrm>
            <a:off x="457200" y="795338"/>
            <a:ext cx="4038600" cy="4625975"/>
          </a:xfrm>
        </p:spPr>
        <p:txBody>
          <a:bodyPr/>
          <a:lstStyle/>
          <a:p>
            <a:r>
              <a:rPr lang="en-US" altLang="ko-KR" sz="1800" b="1" dirty="0">
                <a:solidFill>
                  <a:srgbClr val="FF6699"/>
                </a:solidFill>
              </a:rPr>
              <a:t>Jamie</a:t>
            </a:r>
            <a:r>
              <a:rPr lang="en-US" altLang="ko-KR" sz="1800" b="1" dirty="0"/>
              <a:t>: </a:t>
            </a:r>
            <a:r>
              <a:rPr lang="en-US" altLang="ko-KR" sz="1800" dirty="0"/>
              <a:t>I say we select those elements of the requirements and design model that are most critical to </a:t>
            </a:r>
            <a:r>
              <a:rPr lang="en-US" altLang="ko-KR" sz="1800" i="1" dirty="0" err="1"/>
              <a:t>SafeHome</a:t>
            </a:r>
            <a:r>
              <a:rPr lang="en-US" altLang="ko-KR" sz="1800" dirty="0"/>
              <a:t> and review them.</a:t>
            </a:r>
          </a:p>
          <a:p>
            <a:r>
              <a:rPr lang="en-US" altLang="ko-KR" sz="1800" b="1" dirty="0">
                <a:solidFill>
                  <a:srgbClr val="FF6699"/>
                </a:solidFill>
              </a:rPr>
              <a:t>Vinod</a:t>
            </a:r>
            <a:r>
              <a:rPr lang="en-US" altLang="ko-KR" sz="1800" b="1" dirty="0"/>
              <a:t>:</a:t>
            </a:r>
            <a:r>
              <a:rPr lang="en-US" altLang="ko-KR" sz="1800" dirty="0"/>
              <a:t> But what if we miss something in a part of the model we don’t review?</a:t>
            </a:r>
          </a:p>
          <a:p>
            <a:r>
              <a:rPr lang="en-US" altLang="ko-KR" sz="1800" b="1" dirty="0">
                <a:solidFill>
                  <a:srgbClr val="FF6699"/>
                </a:solidFill>
              </a:rPr>
              <a:t>Shakira</a:t>
            </a:r>
            <a:r>
              <a:rPr lang="en-US" altLang="ko-KR" sz="1800" b="1" dirty="0"/>
              <a:t>:</a:t>
            </a:r>
            <a:r>
              <a:rPr lang="en-US" altLang="ko-KR" sz="1800" dirty="0"/>
              <a:t> I read something about a sampling technique [Section 15.6.4] that might help us target candidates for review. (Shakira explains the approach.)</a:t>
            </a:r>
          </a:p>
          <a:p>
            <a:r>
              <a:rPr lang="en-US" altLang="ko-KR" sz="1800" b="1" dirty="0">
                <a:solidFill>
                  <a:srgbClr val="FF6699"/>
                </a:solidFill>
              </a:rPr>
              <a:t>Jamie</a:t>
            </a:r>
            <a:r>
              <a:rPr lang="en-US" altLang="ko-KR" sz="1800" b="1" dirty="0"/>
              <a:t>: </a:t>
            </a:r>
            <a:r>
              <a:rPr lang="en-US" altLang="ko-KR" sz="1800" dirty="0"/>
              <a:t>Maybe ... but I’m not sure we even have time to sample every element of the models</a:t>
            </a:r>
            <a:r>
              <a:rPr lang="en-US" altLang="ko-KR" sz="1800" dirty="0" smtClean="0"/>
              <a:t>.</a:t>
            </a:r>
            <a:endParaRPr lang="en-US" altLang="ko-KR" sz="1800" dirty="0"/>
          </a:p>
        </p:txBody>
      </p:sp>
      <p:sp>
        <p:nvSpPr>
          <p:cNvPr id="4" name="내용 개체 틀 3"/>
          <p:cNvSpPr>
            <a:spLocks noGrp="1"/>
          </p:cNvSpPr>
          <p:nvPr>
            <p:ph sz="half" idx="2"/>
          </p:nvPr>
        </p:nvSpPr>
        <p:spPr>
          <a:xfrm>
            <a:off x="4648200" y="244475"/>
            <a:ext cx="4038600" cy="4625975"/>
          </a:xfrm>
        </p:spPr>
        <p:txBody>
          <a:bodyPr/>
          <a:lstStyle/>
          <a:p>
            <a:r>
              <a:rPr lang="en-US" altLang="ko-KR" sz="1800" b="1" dirty="0">
                <a:solidFill>
                  <a:srgbClr val="FF6699"/>
                </a:solidFill>
              </a:rPr>
              <a:t>Vinod</a:t>
            </a:r>
            <a:r>
              <a:rPr lang="en-US" altLang="ko-KR" sz="1800" b="1" dirty="0"/>
              <a:t>:</a:t>
            </a:r>
            <a:r>
              <a:rPr lang="en-US" altLang="ko-KR" sz="1800" dirty="0"/>
              <a:t> What do you want us to do, Doug?</a:t>
            </a:r>
          </a:p>
          <a:p>
            <a:r>
              <a:rPr lang="en-US" altLang="ko-KR" sz="1800" b="1" dirty="0">
                <a:solidFill>
                  <a:srgbClr val="00B050"/>
                </a:solidFill>
              </a:rPr>
              <a:t>Doug</a:t>
            </a:r>
            <a:r>
              <a:rPr lang="en-US" altLang="ko-KR" sz="1800" b="1" dirty="0"/>
              <a:t>: </a:t>
            </a:r>
            <a:r>
              <a:rPr lang="en-US" altLang="ko-KR" sz="1800" dirty="0"/>
              <a:t>Let’s steal something from Extreme Programming [Chapter 3]. We’ll develop the elements of each model in pairs—two people—and conduct an informal review of each as we go. We’ll then target “critical” elements for a more formal team review, but keep those reviews to a minimum. That way, everything gets looked at by more than one set of eyes, but we still maintain our delivery dates.</a:t>
            </a:r>
          </a:p>
          <a:p>
            <a:r>
              <a:rPr lang="en-US" altLang="ko-KR" sz="1800" b="1" dirty="0">
                <a:solidFill>
                  <a:srgbClr val="FF6699"/>
                </a:solidFill>
              </a:rPr>
              <a:t>Jamie</a:t>
            </a:r>
            <a:r>
              <a:rPr lang="en-US" altLang="ko-KR" sz="1800" b="1" dirty="0"/>
              <a:t>:</a:t>
            </a:r>
            <a:r>
              <a:rPr lang="en-US" altLang="ko-KR" sz="1800" dirty="0"/>
              <a:t> That means we’re going to have to revise the schedule.</a:t>
            </a:r>
          </a:p>
          <a:p>
            <a:r>
              <a:rPr lang="en-US" altLang="ko-KR" sz="1800" b="1" dirty="0">
                <a:solidFill>
                  <a:srgbClr val="00B050"/>
                </a:solidFill>
              </a:rPr>
              <a:t>Doug</a:t>
            </a:r>
            <a:r>
              <a:rPr lang="en-US" altLang="ko-KR" sz="1800" b="1" dirty="0"/>
              <a:t>:</a:t>
            </a:r>
            <a:r>
              <a:rPr lang="en-US" altLang="ko-KR" sz="1800" dirty="0"/>
              <a:t> So be it. Quality trumps schedule on this project.</a:t>
            </a:r>
          </a:p>
          <a:p>
            <a:pPr>
              <a:buNone/>
              <a:defRPr/>
            </a:pPr>
            <a:endParaRPr lang="ko-KR" altLang="en-US" sz="1800" dirty="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dirty="0">
                <a:latin typeface="Avant Garde" charset="0"/>
                <a:ea typeface="굴림" panose="020B0600000101010101" pitchFamily="50" charset="-127"/>
              </a:rPr>
              <a:t>   </a:t>
            </a:r>
            <a:endParaRPr lang="en-US" altLang="ko-KR" sz="1800" b="0" dirty="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89</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363455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a:xfrm>
            <a:off x="457200" y="244475"/>
            <a:ext cx="8229600" cy="560388"/>
          </a:xfrm>
        </p:spPr>
        <p:txBody>
          <a:bodyPr>
            <a:noAutofit/>
          </a:bodyPr>
          <a:lstStyle/>
          <a:p>
            <a:pPr>
              <a:defRPr/>
            </a:pPr>
            <a:r>
              <a:rPr lang="en-US" altLang="ko-KR" sz="2400" i="1" dirty="0" smtClean="0">
                <a:ea typeface="굴림" panose="020B0600000101010101" pitchFamily="50" charset="-127"/>
              </a:rPr>
              <a:t>Considering Agile Software Development (</a:t>
            </a:r>
            <a:r>
              <a:rPr lang="en-US" altLang="ko-KR" sz="2400" i="1" dirty="0" err="1" smtClean="0">
                <a:ea typeface="굴림" panose="020B0600000101010101" pitchFamily="50" charset="-127"/>
              </a:rPr>
              <a:t>pg</a:t>
            </a:r>
            <a:r>
              <a:rPr lang="en-US" altLang="ko-KR" sz="2400" i="1" dirty="0" smtClean="0">
                <a:ea typeface="굴림" panose="020B0600000101010101" pitchFamily="50" charset="-127"/>
              </a:rPr>
              <a:t> 76-77)</a:t>
            </a:r>
            <a:endParaRPr lang="ko-KR" altLang="en-US" sz="2400" dirty="0" smtClean="0">
              <a:ea typeface="굴림" panose="020B0600000101010101" pitchFamily="50" charset="-127"/>
            </a:endParaRPr>
          </a:p>
        </p:txBody>
      </p:sp>
      <p:sp>
        <p:nvSpPr>
          <p:cNvPr id="3" name="내용 개체 틀 2"/>
          <p:cNvSpPr>
            <a:spLocks noGrp="1"/>
          </p:cNvSpPr>
          <p:nvPr>
            <p:ph sz="half" idx="4294967295"/>
          </p:nvPr>
        </p:nvSpPr>
        <p:spPr>
          <a:xfrm>
            <a:off x="457200" y="795338"/>
            <a:ext cx="4154488"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Doug Miller's office.</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 software engineering manager; </a:t>
            </a:r>
          </a:p>
          <a:p>
            <a:pPr lvl="1">
              <a:defRPr/>
            </a:pP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Lazar, software team member;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Raman, software team member.</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(A knock on the door)</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Doug, you got a minute? </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Sure Jamie, what's up?</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We've been thinking about our process discussion yesterday ... you know, what process we're going to choose for this new </a:t>
            </a:r>
            <a:r>
              <a:rPr lang="en-US" altLang="ko-KR" sz="1800" i="1" dirty="0" err="1" smtClean="0">
                <a:ea typeface="굴림" panose="020B0600000101010101" pitchFamily="50" charset="-127"/>
              </a:rPr>
              <a:t>SafeHome</a:t>
            </a:r>
            <a:r>
              <a:rPr lang="en-US" altLang="ko-KR" sz="1800" i="1" dirty="0" smtClean="0">
                <a:ea typeface="굴림" panose="020B0600000101010101" pitchFamily="50" charset="-127"/>
              </a:rPr>
              <a:t> </a:t>
            </a:r>
            <a:r>
              <a:rPr lang="en-US" altLang="ko-KR" sz="1800" dirty="0" smtClean="0">
                <a:ea typeface="굴림" panose="020B0600000101010101" pitchFamily="50" charset="-127"/>
              </a:rPr>
              <a:t>project.</a:t>
            </a:r>
            <a:endParaRPr lang="ko-KR" altLang="en-US" sz="1800" dirty="0" smtClean="0">
              <a:ea typeface="굴림" panose="020B0600000101010101" pitchFamily="50" charset="-127"/>
            </a:endParaRPr>
          </a:p>
        </p:txBody>
      </p:sp>
      <p:sp>
        <p:nvSpPr>
          <p:cNvPr id="4" name="내용 개체 틀 3"/>
          <p:cNvSpPr>
            <a:spLocks noGrp="1"/>
          </p:cNvSpPr>
          <p:nvPr>
            <p:ph sz="half" idx="4294967295"/>
          </p:nvPr>
        </p:nvSpPr>
        <p:spPr>
          <a:xfrm>
            <a:off x="4522788" y="795338"/>
            <a:ext cx="4273550"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And?</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was talking to a friend at another company, and he was telling me about Extreme Programming. It's an agile process model, heard of it?</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Yeah, some good, some bad.</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Well, it sounds pretty good to us. Lets you develop software really fast, uses something called pair programming to do real-time quality checks ... it's pretty cool, I think.</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It does have a lot of really good ideas. I like the pair</a:t>
            </a:r>
            <a:endParaRPr lang="ko-KR" altLang="en-US" sz="1800" dirty="0" smtClean="0">
              <a:ea typeface="굴림" panose="020B0600000101010101" pitchFamily="50" charset="-127"/>
            </a:endParaRPr>
          </a:p>
        </p:txBody>
      </p:sp>
      <p:sp>
        <p:nvSpPr>
          <p:cNvPr id="12293" name="바닥글 개체 틀 4"/>
          <p:cNvSpPr txBox="1">
            <a:spLocks noGrp="1"/>
          </p:cNvSpPr>
          <p:nvPr/>
        </p:nvSpPr>
        <p:spPr bwMode="auto">
          <a:xfrm>
            <a:off x="933450" y="5759450"/>
            <a:ext cx="15001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nSpc>
                <a:spcPct val="90000"/>
              </a:lnSpc>
              <a:spcBef>
                <a:spcPct val="50000"/>
              </a:spcBef>
              <a:buClrTx/>
              <a:buSzTx/>
              <a:buFontTx/>
              <a:buNone/>
            </a:pPr>
            <a:r>
              <a:rPr lang="en-US" altLang="ko-KR" sz="1000" b="0">
                <a:latin typeface="Avant Garde" charset="0"/>
                <a:ea typeface="굴림" panose="020B0600000101010101" pitchFamily="50" charset="-127"/>
              </a:rPr>
              <a:t>   </a:t>
            </a:r>
            <a:endParaRPr lang="en-US" altLang="ko-KR" sz="1000" b="0">
              <a:solidFill>
                <a:schemeClr val="bg1"/>
              </a:solidFill>
              <a:latin typeface="Avant Garde" charset="0"/>
              <a:ea typeface="굴림" panose="020B0600000101010101" pitchFamily="50" charset="-127"/>
            </a:endParaRPr>
          </a:p>
        </p:txBody>
      </p:sp>
      <p:sp>
        <p:nvSpPr>
          <p:cNvPr id="12294" name="슬라이드 번호 개체 틀 5"/>
          <p:cNvSpPr txBox="1">
            <a:spLocks noGrp="1"/>
          </p:cNvSpPr>
          <p:nvPr/>
        </p:nvSpPr>
        <p:spPr bwMode="auto">
          <a:xfrm>
            <a:off x="8239125" y="5554663"/>
            <a:ext cx="6318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lgn="r" eaLnBrk="1" hangingPunct="1">
              <a:spcBef>
                <a:spcPct val="0"/>
              </a:spcBef>
              <a:buClrTx/>
              <a:buSzTx/>
              <a:buFontTx/>
              <a:buNone/>
            </a:pPr>
            <a:fld id="{378799EF-87AB-4585-8D89-1C56ECA05B18}" type="slidenum">
              <a:rPr lang="ko-KR" altLang="en-US" sz="1200" b="0">
                <a:latin typeface="Arial" panose="020B0604020202020204" pitchFamily="34" charset="0"/>
                <a:ea typeface="굴림" panose="020B0600000101010101" pitchFamily="50" charset="-127"/>
              </a:rPr>
              <a:pPr algn="r" eaLnBrk="1" hangingPunct="1">
                <a:spcBef>
                  <a:spcPct val="0"/>
                </a:spcBef>
                <a:buClrTx/>
                <a:buSzTx/>
                <a:buFontTx/>
                <a:buNone/>
              </a:pPr>
              <a:t>9</a:t>
            </a:fld>
            <a:endParaRPr lang="en-US" altLang="ko-KR" sz="1200" b="0">
              <a:latin typeface="Arial" panose="020B0604020202020204" pitchFamily="34" charset="0"/>
              <a:ea typeface="굴림" panose="020B0600000101010101" pitchFamily="50" charset="-127"/>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a:bodyPr>
          <a:lstStyle/>
          <a:p>
            <a:pPr>
              <a:defRPr/>
            </a:pPr>
            <a:r>
              <a:rPr lang="en-US" altLang="ko-KR" sz="2900" i="1" dirty="0" smtClean="0">
                <a:ea typeface="굴림" pitchFamily="50" charset="-127"/>
              </a:rPr>
              <a:t>Software Quality Assurance (</a:t>
            </a:r>
            <a:r>
              <a:rPr lang="en-US" altLang="ko-KR" sz="2900" i="1" dirty="0" err="1" smtClean="0">
                <a:ea typeface="굴림" pitchFamily="50" charset="-127"/>
              </a:rPr>
              <a:t>pg</a:t>
            </a:r>
            <a:r>
              <a:rPr lang="en-US" altLang="ko-KR" sz="2900" i="1" dirty="0" smtClean="0">
                <a:ea typeface="굴림" pitchFamily="50" charset="-127"/>
              </a:rPr>
              <a:t> 454)</a:t>
            </a:r>
            <a:endParaRPr lang="ko-KR" altLang="en-US" sz="29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a:ea typeface="굴림" panose="020B0600000101010101" pitchFamily="50" charset="-127"/>
              </a:rPr>
              <a:t>The scene: </a:t>
            </a:r>
          </a:p>
          <a:p>
            <a:pPr lvl="1">
              <a:defRPr/>
            </a:pPr>
            <a:r>
              <a:rPr lang="en-US" altLang="ko-KR" sz="1400" dirty="0">
                <a:ea typeface="굴림" panose="020B0600000101010101" pitchFamily="50" charset="-127"/>
              </a:rPr>
              <a:t>Doug Miller’s office as the </a:t>
            </a:r>
            <a:r>
              <a:rPr lang="en-US" altLang="ko-KR" sz="1400" i="1" dirty="0" err="1">
                <a:ea typeface="굴림" panose="020B0600000101010101" pitchFamily="50" charset="-127"/>
              </a:rPr>
              <a:t>SafeHome</a:t>
            </a:r>
            <a:r>
              <a:rPr lang="en-US" altLang="ko-KR" sz="1400" dirty="0">
                <a:ea typeface="굴림" panose="020B0600000101010101" pitchFamily="50" charset="-127"/>
              </a:rPr>
              <a:t> software project begins.</a:t>
            </a:r>
            <a:endParaRPr lang="ko-KR" altLang="en-US" sz="1400" dirty="0">
              <a:ea typeface="굴림" panose="020B0600000101010101" pitchFamily="50" charset="-127"/>
            </a:endParaRPr>
          </a:p>
          <a:p>
            <a:pPr>
              <a:defRPr/>
            </a:pPr>
            <a:r>
              <a:rPr lang="en-US" altLang="ko-KR" sz="1800" b="1" dirty="0">
                <a:ea typeface="굴림" panose="020B0600000101010101" pitchFamily="50" charset="-127"/>
              </a:rPr>
              <a:t>The players: </a:t>
            </a:r>
          </a:p>
          <a:p>
            <a:pPr lvl="1">
              <a:defRPr/>
            </a:pPr>
            <a:r>
              <a:rPr lang="en-US" altLang="ko-KR" sz="1400" dirty="0">
                <a:solidFill>
                  <a:srgbClr val="00B050"/>
                </a:solidFill>
                <a:ea typeface="굴림" panose="020B0600000101010101" pitchFamily="50" charset="-127"/>
              </a:rPr>
              <a:t>Doug </a:t>
            </a:r>
            <a:r>
              <a:rPr lang="en-US" altLang="ko-KR" sz="1400" dirty="0">
                <a:ea typeface="굴림" panose="020B0600000101010101" pitchFamily="50" charset="-127"/>
              </a:rPr>
              <a:t>Miller</a:t>
            </a:r>
          </a:p>
          <a:p>
            <a:pPr lvl="1">
              <a:buNone/>
              <a:defRPr/>
            </a:pPr>
            <a:r>
              <a:rPr lang="en-US" altLang="ko-KR" sz="1400" dirty="0">
                <a:ea typeface="굴림" panose="020B0600000101010101" pitchFamily="50" charset="-127"/>
              </a:rPr>
              <a:t>	manager of the </a:t>
            </a:r>
            <a:r>
              <a:rPr lang="en-US" altLang="ko-KR" sz="1400" i="1" dirty="0" err="1">
                <a:ea typeface="굴림" panose="020B0600000101010101" pitchFamily="50" charset="-127"/>
              </a:rPr>
              <a:t>SafeHome</a:t>
            </a:r>
            <a:r>
              <a:rPr lang="en-US" altLang="ko-KR" sz="1400" dirty="0">
                <a:ea typeface="굴림" panose="020B0600000101010101" pitchFamily="50" charset="-127"/>
              </a:rPr>
              <a:t> software engineering team; </a:t>
            </a:r>
          </a:p>
          <a:p>
            <a:pPr lvl="1">
              <a:defRPr/>
            </a:pPr>
            <a:r>
              <a:rPr lang="en-US" altLang="ko-KR" sz="1400" dirty="0">
                <a:solidFill>
                  <a:srgbClr val="FF6699"/>
                </a:solidFill>
                <a:ea typeface="굴림" panose="020B0600000101010101" pitchFamily="50" charset="-127"/>
              </a:rPr>
              <a:t>Other members of the product software engineering team.</a:t>
            </a:r>
            <a:endParaRPr lang="ko-KR" altLang="en-US" sz="1400" dirty="0">
              <a:ea typeface="굴림" panose="020B0600000101010101" pitchFamily="50" charset="-127"/>
            </a:endParaRPr>
          </a:p>
          <a:p>
            <a:pPr>
              <a:defRPr/>
            </a:pPr>
            <a:r>
              <a:rPr lang="en-US" altLang="ko-KR" sz="1800" b="1" dirty="0">
                <a:ea typeface="굴림" panose="020B0600000101010101" pitchFamily="50" charset="-127"/>
              </a:rPr>
              <a:t>The conversation:</a:t>
            </a:r>
            <a:endParaRPr lang="ko-KR" altLang="en-US" sz="1800" dirty="0">
              <a:ea typeface="굴림" panose="020B0600000101010101" pitchFamily="50" charset="-127"/>
            </a:endParaRPr>
          </a:p>
          <a:p>
            <a:r>
              <a:rPr lang="en-US" altLang="ko-KR" sz="1800" b="1" dirty="0">
                <a:solidFill>
                  <a:srgbClr val="00B050"/>
                </a:solidFill>
              </a:rPr>
              <a:t>Doug</a:t>
            </a:r>
            <a:r>
              <a:rPr lang="en-US" altLang="ko-KR" sz="1800" b="1" dirty="0"/>
              <a:t>:</a:t>
            </a:r>
            <a:r>
              <a:rPr lang="en-US" altLang="ko-KR" sz="1800" dirty="0"/>
              <a:t> </a:t>
            </a:r>
            <a:r>
              <a:rPr lang="en-US" altLang="ko-KR" sz="1800" dirty="0" smtClean="0"/>
              <a:t>How are things going with the informal reviews?</a:t>
            </a:r>
          </a:p>
          <a:p>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a:t>
            </a:r>
            <a:r>
              <a:rPr lang="en-US" altLang="ko-KR" sz="1800" dirty="0" smtClean="0">
                <a:ea typeface="굴림" panose="020B0600000101010101" pitchFamily="50" charset="-127"/>
              </a:rPr>
              <a:t> We’re conducting informal reviews of the critical project elements in pairs as we code but before testing. It’s going faster tha</a:t>
            </a:r>
            <a:r>
              <a:rPr lang="en-US" altLang="ko-KR" sz="1800" dirty="0" smtClean="0">
                <a:ea typeface="굴림" panose="020B0600000101010101" pitchFamily="50" charset="-127"/>
              </a:rPr>
              <a:t>n I thought.</a:t>
            </a:r>
          </a:p>
        </p:txBody>
      </p:sp>
      <p:sp>
        <p:nvSpPr>
          <p:cNvPr id="4" name="내용 개체 틀 3"/>
          <p:cNvSpPr>
            <a:spLocks noGrp="1"/>
          </p:cNvSpPr>
          <p:nvPr>
            <p:ph sz="half" idx="2"/>
          </p:nvPr>
        </p:nvSpPr>
        <p:spPr>
          <a:xfrm>
            <a:off x="4648200" y="795338"/>
            <a:ext cx="4038600" cy="4625975"/>
          </a:xfrm>
        </p:spPr>
        <p:txBody>
          <a:bodyPr/>
          <a:lstStyle/>
          <a:p>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a:t>
            </a:r>
            <a:r>
              <a:rPr lang="en-US" altLang="ko-KR" sz="1800" dirty="0">
                <a:ea typeface="굴림" panose="020B0600000101010101" pitchFamily="50" charset="-127"/>
              </a:rPr>
              <a:t> That’s good, but I want to have Bridget </a:t>
            </a:r>
            <a:r>
              <a:rPr lang="en-US" altLang="ko-KR" sz="1800" dirty="0" err="1">
                <a:ea typeface="굴림" panose="020B0600000101010101" pitchFamily="50" charset="-127"/>
              </a:rPr>
              <a:t>Thorton’s</a:t>
            </a:r>
            <a:r>
              <a:rPr lang="en-US" altLang="ko-KR" sz="1800" dirty="0">
                <a:ea typeface="굴림" panose="020B0600000101010101" pitchFamily="50" charset="-127"/>
              </a:rPr>
              <a:t> SQA group conduct audits of our work products to ensure that we’re following our processes and meeting our quality goals.</a:t>
            </a:r>
          </a:p>
          <a:p>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 </a:t>
            </a:r>
            <a:r>
              <a:rPr lang="en-US" altLang="ko-KR" sz="1800" dirty="0">
                <a:ea typeface="굴림" panose="020B0600000101010101" pitchFamily="50" charset="-127"/>
              </a:rPr>
              <a:t>Aren’t they already doing the bulk of the testing?</a:t>
            </a:r>
          </a:p>
          <a:p>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a:t>
            </a:r>
            <a:r>
              <a:rPr lang="en-US" altLang="ko-KR" sz="1800" dirty="0">
                <a:ea typeface="굴림" panose="020B0600000101010101" pitchFamily="50" charset="-127"/>
              </a:rPr>
              <a:t> Yet, they are. But QA is more than testing. We need to be sure that our documents are evolving along with out code and that we’re making sure we don’t introduce errors as we integrate new components.</a:t>
            </a:r>
          </a:p>
          <a:p>
            <a:r>
              <a:rPr lang="en-US" altLang="ko-KR" sz="1800" b="1" dirty="0">
                <a:solidFill>
                  <a:srgbClr val="FF6699"/>
                </a:solidFill>
                <a:ea typeface="굴림" panose="020B0600000101010101" pitchFamily="50" charset="-127"/>
              </a:rPr>
              <a:t>Jamie</a:t>
            </a:r>
            <a:r>
              <a:rPr lang="en-US" altLang="ko-KR" sz="1800" b="1" dirty="0">
                <a:ea typeface="굴림" panose="020B0600000101010101" pitchFamily="50" charset="-127"/>
              </a:rPr>
              <a:t>: </a:t>
            </a:r>
            <a:r>
              <a:rPr lang="en-US" altLang="ko-KR" sz="1800" dirty="0">
                <a:ea typeface="굴림" panose="020B0600000101010101" pitchFamily="50" charset="-127"/>
              </a:rPr>
              <a:t>I really don’t want to be evaluated based on their findings</a:t>
            </a:r>
            <a:r>
              <a:rPr lang="en-US" altLang="ko-KR" sz="1800" dirty="0" smtClean="0">
                <a:ea typeface="굴림" panose="020B0600000101010101" pitchFamily="50" charset="-127"/>
              </a:rPr>
              <a:t>.</a:t>
            </a:r>
            <a:endParaRPr lang="en-US" altLang="ko-KR" sz="1800" dirty="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90</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136924922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a:bodyPr>
          <a:lstStyle/>
          <a:p>
            <a:pPr>
              <a:defRPr/>
            </a:pPr>
            <a:endParaRPr lang="ko-KR" altLang="en-US" sz="29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a:t>
            </a:r>
            <a:r>
              <a:rPr lang="en-US" altLang="ko-KR" sz="1800" dirty="0">
                <a:ea typeface="굴림" panose="020B0600000101010101" pitchFamily="50" charset="-127"/>
              </a:rPr>
              <a:t> No worries. The audits are focuses on conformance of our work products to the requirements and process our activities. We’ll only be using audit results to try to improve our processes as well as our software products.</a:t>
            </a:r>
          </a:p>
          <a:p>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 </a:t>
            </a:r>
            <a:r>
              <a:rPr lang="en-US" altLang="ko-KR" sz="1800" dirty="0">
                <a:ea typeface="굴림" panose="020B0600000101010101" pitchFamily="50" charset="-127"/>
              </a:rPr>
              <a:t>I have to believe it’s going to take more of our time.</a:t>
            </a:r>
          </a:p>
          <a:p>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a:t>
            </a:r>
            <a:r>
              <a:rPr lang="en-US" altLang="ko-KR" sz="1800" dirty="0">
                <a:ea typeface="굴림" panose="020B0600000101010101" pitchFamily="50" charset="-127"/>
              </a:rPr>
              <a:t> In the long run it will save us time when we find defects earlier. It also costs less to fix defects if they’re caught early.</a:t>
            </a:r>
          </a:p>
          <a:p>
            <a:r>
              <a:rPr lang="en-US" altLang="ko-KR" sz="1800" b="1" dirty="0">
                <a:solidFill>
                  <a:srgbClr val="FF6699"/>
                </a:solidFill>
                <a:ea typeface="굴림" panose="020B0600000101010101" pitchFamily="50" charset="-127"/>
              </a:rPr>
              <a:t>Jamie</a:t>
            </a:r>
            <a:r>
              <a:rPr lang="en-US" altLang="ko-KR" sz="1800" b="1" dirty="0">
                <a:ea typeface="굴림" panose="020B0600000101010101" pitchFamily="50" charset="-127"/>
              </a:rPr>
              <a:t>: </a:t>
            </a:r>
            <a:r>
              <a:rPr lang="en-US" altLang="ko-KR" sz="1800" dirty="0">
                <a:ea typeface="굴림" panose="020B0600000101010101" pitchFamily="50" charset="-127"/>
              </a:rPr>
              <a:t>That sounds like a good thing then.</a:t>
            </a:r>
          </a:p>
          <a:p>
            <a:pPr>
              <a:buNone/>
              <a:defRPr/>
            </a:pPr>
            <a:endParaRPr lang="ko-KR" altLang="en-US" sz="1800" dirty="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a:t>
            </a:r>
            <a:r>
              <a:rPr lang="en-US" altLang="ko-KR" sz="1800" dirty="0">
                <a:ea typeface="굴림" panose="020B0600000101010101" pitchFamily="50" charset="-127"/>
              </a:rPr>
              <a:t> It’s also important to identify the activities where defects were  introduced and add review tasks to catch them in the future.</a:t>
            </a:r>
          </a:p>
          <a:p>
            <a:r>
              <a:rPr lang="en-US" altLang="ko-KR" sz="1800" b="1" dirty="0">
                <a:solidFill>
                  <a:srgbClr val="FF6699"/>
                </a:solidFill>
                <a:ea typeface="굴림" panose="020B0600000101010101" pitchFamily="50" charset="-127"/>
              </a:rPr>
              <a:t>Vinod</a:t>
            </a:r>
            <a:r>
              <a:rPr lang="en-US" altLang="ko-KR" sz="1800" b="1" dirty="0">
                <a:ea typeface="굴림" panose="020B0600000101010101" pitchFamily="50" charset="-127"/>
              </a:rPr>
              <a:t>: </a:t>
            </a:r>
            <a:r>
              <a:rPr lang="en-US" altLang="ko-KR" sz="1800" dirty="0">
                <a:ea typeface="굴림" panose="020B0600000101010101" pitchFamily="50" charset="-127"/>
              </a:rPr>
              <a:t>That’ll help us determine if we’re sampling carefully enough with our review activities.</a:t>
            </a:r>
          </a:p>
          <a:p>
            <a:r>
              <a:rPr lang="en-US" altLang="ko-KR" sz="1800" b="1" dirty="0">
                <a:solidFill>
                  <a:srgbClr val="00B050"/>
                </a:solidFill>
                <a:ea typeface="굴림" panose="020B0600000101010101" pitchFamily="50" charset="-127"/>
              </a:rPr>
              <a:t>Doug</a:t>
            </a:r>
            <a:r>
              <a:rPr lang="en-US" altLang="ko-KR" sz="1800" b="1" dirty="0">
                <a:ea typeface="굴림" panose="020B0600000101010101" pitchFamily="50" charset="-127"/>
              </a:rPr>
              <a:t>:</a:t>
            </a:r>
            <a:r>
              <a:rPr lang="en-US" altLang="ko-KR" sz="1800" dirty="0">
                <a:ea typeface="굴림" panose="020B0600000101010101" pitchFamily="50" charset="-127"/>
              </a:rPr>
              <a:t> I think SQA activities will make us a better team in the long run.</a:t>
            </a:r>
            <a:endParaRPr lang="en-US" altLang="ko-KR" sz="1800" dirty="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dirty="0">
                <a:latin typeface="Avant Garde" charset="0"/>
                <a:ea typeface="굴림" panose="020B0600000101010101" pitchFamily="50" charset="-127"/>
              </a:rPr>
              <a:t>   </a:t>
            </a:r>
            <a:endParaRPr lang="en-US" altLang="ko-KR" sz="1800" b="0" dirty="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91</a:t>
            </a:fld>
            <a:endParaRPr lang="en-US" altLang="ko-KR" sz="1200" smtClean="0">
              <a:latin typeface="Arial" panose="020B0604020202020204" pitchFamily="34" charset="0"/>
            </a:endParaRPr>
          </a:p>
        </p:txBody>
      </p:sp>
    </p:spTree>
    <p:extLst>
      <p:ext uri="{BB962C8B-B14F-4D97-AF65-F5344CB8AC3E}">
        <p14:creationId xmlns:p14="http://schemas.microsoft.com/office/powerpoint/2010/main" val="244153822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a:bodyPr>
          <a:lstStyle/>
          <a:p>
            <a:pPr>
              <a:defRPr/>
            </a:pPr>
            <a:r>
              <a:rPr lang="en-US" altLang="ko-KR" sz="2900" i="1" dirty="0" smtClean="0">
                <a:ea typeface="굴림" pitchFamily="50" charset="-127"/>
              </a:rPr>
              <a:t>Preparing for Testing (</a:t>
            </a:r>
            <a:r>
              <a:rPr lang="en-US" altLang="ko-KR" sz="2900" i="1" dirty="0" err="1" smtClean="0">
                <a:ea typeface="굴림" pitchFamily="50" charset="-127"/>
              </a:rPr>
              <a:t>pg</a:t>
            </a:r>
            <a:r>
              <a:rPr lang="en-US" altLang="ko-KR" sz="2900" i="1" dirty="0" smtClean="0">
                <a:ea typeface="굴림" pitchFamily="50" charset="-127"/>
              </a:rPr>
              <a:t> 471)</a:t>
            </a:r>
            <a:endParaRPr lang="ko-KR" altLang="en-US" sz="29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Doug Miller's office, as component-level design continues and construction of certain components begins.</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a:t>
            </a:r>
          </a:p>
          <a:p>
            <a:pPr lvl="1">
              <a:buFont typeface="Wingdings" panose="05000000000000000000" pitchFamily="2" charset="2"/>
              <a:buNone/>
              <a:defRPr/>
            </a:pPr>
            <a:r>
              <a:rPr lang="en-US" altLang="ko-KR" sz="1400" dirty="0" smtClean="0">
                <a:ea typeface="굴림" panose="020B0600000101010101" pitchFamily="50" charset="-127"/>
              </a:rPr>
              <a:t>	software engineering manager;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Ed</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Shakira</a:t>
            </a:r>
          </a:p>
          <a:p>
            <a:pPr lvl="1">
              <a:buFont typeface="Wingdings" panose="05000000000000000000" pitchFamily="2" charset="2"/>
              <a:buNone/>
              <a:defRPr/>
            </a:pPr>
            <a:r>
              <a:rPr lang="en-US" altLang="ko-KR" sz="1400" dirty="0" smtClean="0">
                <a:ea typeface="굴림" panose="020B0600000101010101" pitchFamily="50" charset="-127"/>
              </a:rPr>
              <a:t>	members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It seems to me that we haven't spent enough time</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talking about testing.</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True, but we've all been just a little busy. And besides, we have been thinking about it ... in fact, more than thinking.</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 </a:t>
            </a:r>
            <a:r>
              <a:rPr lang="en-US" altLang="ko-KR" sz="1800" b="1" dirty="0" smtClean="0">
                <a:ea typeface="굴림" panose="020B0600000101010101" pitchFamily="50" charset="-127"/>
              </a:rPr>
              <a:t>(smiling): </a:t>
            </a:r>
            <a:r>
              <a:rPr lang="en-US" altLang="ko-KR" sz="1800" dirty="0" smtClean="0">
                <a:ea typeface="굴림" panose="020B0600000101010101" pitchFamily="50" charset="-127"/>
              </a:rPr>
              <a:t>I know ... we're all overloaded, but we've still got to think down the line.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like the idea of designing unit tests before I begin coding any of my components, so that's what I've been trying to do. I have a pretty big file of tests to run once code for my components is complete.</a:t>
            </a:r>
            <a:endParaRPr lang="ko-KR" altLang="en-US" sz="1800" dirty="0" smtClean="0">
              <a:ea typeface="굴림" panose="020B0600000101010101" pitchFamily="50" charset="-127"/>
            </a:endParaRPr>
          </a:p>
        </p:txBody>
      </p:sp>
      <p:sp>
        <p:nvSpPr>
          <p:cNvPr id="7578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578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15DE0B5-32E7-494B-92A2-D7E0F5B1E4FA}" type="slidenum">
              <a:rPr lang="ko-KR" altLang="en-US" sz="1200" smtClean="0">
                <a:latin typeface="Arial" panose="020B0604020202020204" pitchFamily="34" charset="0"/>
              </a:rPr>
              <a:pPr>
                <a:spcBef>
                  <a:spcPct val="0"/>
                </a:spcBef>
                <a:buClrTx/>
                <a:buSzTx/>
                <a:buFontTx/>
                <a:buNone/>
              </a:pPr>
              <a:t>92</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254500"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That's an Extreme Programming [an agile software development process, see Chapter 4] concept, no?</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It is. Even though we're not using Extreme Programming per se, we decided that it would be a good idea to design unit tests before we build the component—the design gives us all of the information we need.</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I've been doing the same thing.</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And I've taken on the role of the integrator, so every time one of the guys passes a </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27563" y="706438"/>
            <a:ext cx="424815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component to me, I'll integrate it and run a series of regression tests on the partially integrated program. I've been working to design a set of appropriate tests for each function in the system.</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 </a:t>
            </a:r>
            <a:r>
              <a:rPr lang="en-US" altLang="ko-KR" sz="1800" b="1" dirty="0" smtClean="0">
                <a:ea typeface="굴림" panose="020B0600000101010101" pitchFamily="50" charset="-127"/>
              </a:rPr>
              <a:t>(to Vinod): </a:t>
            </a:r>
            <a:r>
              <a:rPr lang="en-US" altLang="ko-KR" sz="1800" dirty="0" smtClean="0">
                <a:ea typeface="굴림" panose="020B0600000101010101" pitchFamily="50" charset="-127"/>
              </a:rPr>
              <a:t>How often will you run the tests?</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Every day ... until the system is integrated ... well, I mean until the software increment we plan to deliver is integrated.</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You guys are way ahead of me!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(laughing): </a:t>
            </a:r>
            <a:r>
              <a:rPr lang="en-US" altLang="ko-KR" sz="1800" dirty="0" smtClean="0">
                <a:ea typeface="굴림" panose="020B0600000101010101" pitchFamily="50" charset="-127"/>
              </a:rPr>
              <a:t>Anticipation is everything in the software biz, Boss.</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76805"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6806"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D6944E5B-F529-4631-95AB-F9822474DEB8}" type="slidenum">
              <a:rPr lang="ko-KR" altLang="en-US" sz="1200" smtClean="0">
                <a:latin typeface="Arial" panose="020B0604020202020204" pitchFamily="34" charset="0"/>
              </a:rPr>
              <a:pPr>
                <a:spcBef>
                  <a:spcPct val="0"/>
                </a:spcBef>
                <a:buClrTx/>
                <a:buSzTx/>
                <a:buFontTx/>
                <a:buNone/>
              </a:pPr>
              <a:t>93</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Preparing for Validation</a:t>
            </a:r>
            <a:r>
              <a:rPr lang="ko-KR" altLang="en-US" sz="3200" i="1" dirty="0" smtClean="0"/>
              <a:t> </a:t>
            </a:r>
            <a:r>
              <a:rPr lang="en-US" altLang="ko-KR" sz="3200" i="1" dirty="0" smtClean="0"/>
              <a:t>(</a:t>
            </a:r>
            <a:r>
              <a:rPr lang="en-US" altLang="ko-KR" sz="3200" i="1" dirty="0" err="1" smtClean="0"/>
              <a:t>pg</a:t>
            </a:r>
            <a:r>
              <a:rPr lang="en-US" altLang="ko-KR" sz="3200" i="1" dirty="0" smtClean="0"/>
              <a:t> 485)</a:t>
            </a:r>
            <a:endParaRPr lang="ko-KR" altLang="en-US" sz="3200" dirty="0" smtClean="0">
              <a:ea typeface="굴림" pitchFamily="50" charset="-127"/>
            </a:endParaRPr>
          </a:p>
        </p:txBody>
      </p:sp>
      <p:sp>
        <p:nvSpPr>
          <p:cNvPr id="3" name="내용 개체 틀 2"/>
          <p:cNvSpPr>
            <a:spLocks noGrp="1"/>
          </p:cNvSpPr>
          <p:nvPr>
            <p:ph sz="half" idx="1"/>
          </p:nvPr>
        </p:nvSpPr>
        <p:spPr>
          <a:xfrm>
            <a:off x="457200" y="72548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Doug Miller's office, as component-level design continues and construction of certain components begins.</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00B050"/>
                </a:solidFill>
                <a:ea typeface="굴림" panose="020B0600000101010101" pitchFamily="50" charset="-127"/>
              </a:rPr>
              <a:t>Doug </a:t>
            </a:r>
            <a:r>
              <a:rPr lang="en-US" altLang="ko-KR" sz="1400" dirty="0" smtClean="0">
                <a:ea typeface="굴림" panose="020B0600000101010101" pitchFamily="50" charset="-127"/>
              </a:rPr>
              <a:t>Miller</a:t>
            </a:r>
          </a:p>
          <a:p>
            <a:pPr lvl="1">
              <a:buFont typeface="Wingdings" panose="05000000000000000000" pitchFamily="2" charset="2"/>
              <a:buNone/>
              <a:defRPr/>
            </a:pPr>
            <a:r>
              <a:rPr lang="en-US" altLang="ko-KR" sz="1400" dirty="0" smtClean="0">
                <a:ea typeface="굴림" panose="020B0600000101010101" pitchFamily="50" charset="-127"/>
              </a:rPr>
              <a:t>	software engineering manager,</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Jamie</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Ed</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Shakira</a:t>
            </a:r>
          </a:p>
          <a:p>
            <a:pPr lvl="1">
              <a:buFont typeface="Wingdings" panose="05000000000000000000" pitchFamily="2" charset="2"/>
              <a:buNone/>
              <a:defRPr/>
            </a:pPr>
            <a:r>
              <a:rPr lang="en-US" altLang="ko-KR" sz="1400" dirty="0" smtClean="0">
                <a:ea typeface="굴림" panose="020B0600000101010101" pitchFamily="50" charset="-127"/>
              </a:rPr>
              <a:t>	members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The first increment will be ready for validation in what ... about three weeks?</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That's about right. Integration is going well. We're smoke testing daily, finding some bugs but nothing we can't handle. So far, so good.</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Talk to me about validation.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Well, we'll use all of the use-cases as the basis for our test design. I haven't started yet, but I'll be developing tests for all of the use-cases that I've been responsible for.</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Same here.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Me too, but we've got to get our act together for</a:t>
            </a:r>
            <a:endParaRPr lang="ko-KR" altLang="en-US" sz="1800" dirty="0" smtClean="0">
              <a:ea typeface="굴림" panose="020B0600000101010101" pitchFamily="50" charset="-127"/>
            </a:endParaRPr>
          </a:p>
        </p:txBody>
      </p:sp>
      <p:sp>
        <p:nvSpPr>
          <p:cNvPr id="77829"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7830"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2BBA4ABC-C088-464A-8CD7-E83F64D020BB}" type="slidenum">
              <a:rPr lang="ko-KR" altLang="en-US" sz="1200" smtClean="0">
                <a:latin typeface="Arial" panose="020B0604020202020204" pitchFamily="34" charset="0"/>
              </a:rPr>
              <a:pPr>
                <a:spcBef>
                  <a:spcPct val="0"/>
                </a:spcBef>
                <a:buClrTx/>
                <a:buSzTx/>
                <a:buFontTx/>
                <a:buNone/>
              </a:pPr>
              <a:t>94</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27038" y="666750"/>
            <a:ext cx="4165600" cy="4625975"/>
          </a:xfrm>
        </p:spPr>
        <p:txBody>
          <a:bodyPr/>
          <a:lstStyle/>
          <a:p>
            <a:pPr>
              <a:buFont typeface="Wingdings" panose="05000000000000000000" pitchFamily="2" charset="2"/>
              <a:buNone/>
              <a:defRPr/>
            </a:pPr>
            <a:r>
              <a:rPr lang="en-US" altLang="ko-KR" sz="1800" dirty="0" smtClean="0">
                <a:ea typeface="굴림" panose="020B0600000101010101" pitchFamily="50" charset="-127"/>
              </a:rPr>
              <a:t>	acceptance testing and also for alpha and beta testing, no?</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Yes, In fact I've been thinking that we could bring in an outside contractor to help us with validation. I have the money in the budget ... and it would give us a new point of view.</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think we've got it under control.</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I'm sure you do, but an ITG gives us an independent look at the software.</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Jamie</a:t>
            </a:r>
            <a:r>
              <a:rPr lang="en-US" altLang="ko-KR" sz="1800" b="1" dirty="0" smtClean="0">
                <a:ea typeface="굴림" panose="020B0600000101010101" pitchFamily="50" charset="-127"/>
              </a:rPr>
              <a:t>: </a:t>
            </a:r>
            <a:r>
              <a:rPr lang="en-US" altLang="ko-KR" sz="1800" dirty="0" smtClean="0">
                <a:ea typeface="굴림" panose="020B0600000101010101" pitchFamily="50" charset="-127"/>
              </a:rPr>
              <a:t>We're tight on time here, Doug. I, for one, don't have the time to baby-sit anybody you bring in to do the job.</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know, I know. But if an ITG works from requirements and use-cases, not too much baby sitting will be required.</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still think we've got it under control.</a:t>
            </a:r>
            <a:endParaRPr lang="ko-KR" altLang="en-US" sz="1800" dirty="0" smtClean="0">
              <a:ea typeface="굴림" panose="020B0600000101010101" pitchFamily="50" charset="-127"/>
            </a:endParaRPr>
          </a:p>
          <a:p>
            <a:pPr>
              <a:defRPr/>
            </a:pPr>
            <a:r>
              <a:rPr lang="en-US" altLang="ko-KR" sz="1800" b="1" dirty="0" smtClean="0">
                <a:solidFill>
                  <a:srgbClr val="00B050"/>
                </a:solidFill>
                <a:ea typeface="굴림" panose="020B0600000101010101" pitchFamily="50" charset="-127"/>
              </a:rPr>
              <a:t>Doug</a:t>
            </a:r>
            <a:r>
              <a:rPr lang="en-US" altLang="ko-KR" sz="1800" b="1" dirty="0" smtClean="0">
                <a:ea typeface="굴림" panose="020B0600000101010101" pitchFamily="50" charset="-127"/>
              </a:rPr>
              <a:t>: </a:t>
            </a:r>
            <a:r>
              <a:rPr lang="en-US" altLang="ko-KR" sz="1800" dirty="0" smtClean="0">
                <a:ea typeface="굴림" panose="020B0600000101010101" pitchFamily="50" charset="-127"/>
              </a:rPr>
              <a:t>I hear you, Vinod, but I'm going to overrule on this one. Let's plan to meet with the ITG rep later this week. Get 'em started and see what they come up with.</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Okay, maybe it'll lighten the load a bit.</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78853"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8854"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A925BFBA-9148-4243-977A-AC0C8A7F9BBC}" type="slidenum">
              <a:rPr lang="ko-KR" altLang="en-US" sz="1200" smtClean="0">
                <a:latin typeface="Arial" panose="020B0604020202020204" pitchFamily="34" charset="0"/>
              </a:rPr>
              <a:pPr>
                <a:spcBef>
                  <a:spcPct val="0"/>
                </a:spcBef>
                <a:buClrTx/>
                <a:buSzTx/>
                <a:buFontTx/>
                <a:buNone/>
              </a:pPr>
              <a:t>95</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Debugging</a:t>
            </a:r>
            <a:r>
              <a:rPr lang="ko-KR" altLang="en-US" sz="3200" i="1" dirty="0" smtClean="0"/>
              <a:t> </a:t>
            </a:r>
            <a:r>
              <a:rPr lang="en-US" altLang="ko-KR" sz="3200" i="1" dirty="0" smtClean="0"/>
              <a:t>(</a:t>
            </a:r>
            <a:r>
              <a:rPr lang="en-US" altLang="ko-KR" sz="3200" i="1" dirty="0" err="1" smtClean="0"/>
              <a:t>pg</a:t>
            </a:r>
            <a:r>
              <a:rPr lang="en-US" altLang="ko-KR" sz="3200" i="1" dirty="0" smtClean="0"/>
              <a:t> 490)</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Ed's cubical as coding and unit testing is conducted.</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Ed</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Shakira</a:t>
            </a:r>
          </a:p>
          <a:p>
            <a:pPr lvl="1">
              <a:buFont typeface="Wingdings" panose="05000000000000000000" pitchFamily="2" charset="2"/>
              <a:buNone/>
              <a:defRPr/>
            </a:pPr>
            <a:r>
              <a:rPr lang="en-US" altLang="ko-KR" sz="1400" dirty="0" smtClean="0">
                <a:ea typeface="굴림" panose="020B0600000101010101" pitchFamily="50" charset="-127"/>
              </a:rPr>
              <a:t>	members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(looking in through the entrance to the cubical): </a:t>
            </a:r>
            <a:r>
              <a:rPr lang="en-US" altLang="ko-KR" sz="1800" dirty="0" smtClean="0">
                <a:ea typeface="굴림" panose="020B0600000101010101" pitchFamily="50" charset="-127"/>
              </a:rPr>
              <a:t>Hey ... where were you at lunch time?</a:t>
            </a:r>
            <a:endParaRPr lang="ko-KR" altLang="en-US" sz="1800" dirty="0" smtClean="0">
              <a:ea typeface="굴림" panose="020B0600000101010101" pitchFamily="50" charset="-127"/>
            </a:endParaRPr>
          </a:p>
          <a:p>
            <a:pPr>
              <a:defRPr/>
            </a:pPr>
            <a:r>
              <a:rPr lang="en-US" altLang="ko-KR" sz="1800" dirty="0" smtClean="0">
                <a:solidFill>
                  <a:srgbClr val="FF6699"/>
                </a:solidFill>
                <a:ea typeface="굴림" panose="020B0600000101010101" pitchFamily="50" charset="-127"/>
              </a:rPr>
              <a:t>Ed</a:t>
            </a:r>
            <a:r>
              <a:rPr lang="en-US" altLang="ko-KR" sz="1800" dirty="0" smtClean="0">
                <a:ea typeface="굴림" panose="020B0600000101010101" pitchFamily="50" charset="-127"/>
              </a:rPr>
              <a:t>: Right here ... working.</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You look miserable ... what's the matter?</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(sighing audibly): </a:t>
            </a:r>
            <a:r>
              <a:rPr lang="en-US" altLang="ko-KR" sz="1800" dirty="0" smtClean="0">
                <a:ea typeface="굴림" panose="020B0600000101010101" pitchFamily="50" charset="-127"/>
              </a:rPr>
              <a:t>I've been</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buFont typeface="Wingdings" panose="05000000000000000000" pitchFamily="2" charset="2"/>
              <a:buNone/>
              <a:defRPr/>
            </a:pPr>
            <a:r>
              <a:rPr lang="en-US" altLang="ko-KR" sz="1800" smtClean="0">
                <a:ea typeface="굴림" panose="020B0600000101010101" pitchFamily="50" charset="-127"/>
              </a:rPr>
              <a:t>	working on this &lt;bleep&gt; bug since I discovered it at 9:30 this morning, and it's what, 2:45? I'm clueless.</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Shakira</a:t>
            </a:r>
            <a:r>
              <a:rPr lang="en-US" altLang="ko-KR" sz="1800" b="1" smtClean="0">
                <a:ea typeface="굴림" panose="020B0600000101010101" pitchFamily="50" charset="-127"/>
              </a:rPr>
              <a:t>: </a:t>
            </a:r>
            <a:r>
              <a:rPr lang="en-US" altLang="ko-KR" sz="1800" smtClean="0">
                <a:ea typeface="굴림" panose="020B0600000101010101" pitchFamily="50" charset="-127"/>
              </a:rPr>
              <a:t>I thought we all agreed to spend no more than one hour debugging stuff on our own, then we'd get help, right?</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Yeah, but ...</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Shakira</a:t>
            </a:r>
            <a:r>
              <a:rPr lang="en-US" altLang="ko-KR" sz="1800" b="1" smtClean="0">
                <a:ea typeface="굴림" panose="020B0600000101010101" pitchFamily="50" charset="-127"/>
              </a:rPr>
              <a:t> (walking into the cubical): </a:t>
            </a:r>
            <a:r>
              <a:rPr lang="en-US" altLang="ko-KR" sz="1800" smtClean="0">
                <a:ea typeface="굴림" panose="020B0600000101010101" pitchFamily="50" charset="-127"/>
              </a:rPr>
              <a:t>So what's the problem?</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It's complicated. And besides, I've been looking at this for, what, 5 hours? You're not going to find it.</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79877"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79878"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3F7D0C52-B9BE-4517-8966-1016E8DEAE45}" type="slidenum">
              <a:rPr lang="ko-KR" altLang="en-US" sz="1200" smtClean="0">
                <a:latin typeface="Arial" panose="020B0604020202020204" pitchFamily="34" charset="0"/>
              </a:rPr>
              <a:pPr>
                <a:spcBef>
                  <a:spcPct val="0"/>
                </a:spcBef>
                <a:buClrTx/>
                <a:buSzTx/>
                <a:buFontTx/>
                <a:buNone/>
              </a:pPr>
              <a:t>96</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184650" cy="4625975"/>
          </a:xfrm>
        </p:spPr>
        <p:txBody>
          <a:bodyPr/>
          <a:lstStyle/>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t>
            </a:r>
            <a:r>
              <a:rPr lang="en-US" altLang="ko-KR" sz="1800" dirty="0" smtClean="0">
                <a:ea typeface="굴림" panose="020B0600000101010101" pitchFamily="50" charset="-127"/>
              </a:rPr>
              <a:t>Indulge me ... what's the problem?</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a:t>
            </a:r>
            <a:r>
              <a:rPr lang="en-US" altLang="ko-KR" sz="1800" dirty="0">
                <a:solidFill>
                  <a:srgbClr val="FF6699"/>
                </a:solidFill>
                <a:ea typeface="굴림" panose="020B0600000101010101" pitchFamily="50" charset="-127"/>
              </a:rPr>
              <a:t>Ed </a:t>
            </a:r>
            <a:r>
              <a:rPr lang="en-US" altLang="ko-KR" sz="1800" dirty="0" smtClean="0">
                <a:ea typeface="굴림" panose="020B0600000101010101" pitchFamily="50" charset="-127"/>
              </a:rPr>
              <a:t>explains the problem to </a:t>
            </a:r>
            <a:r>
              <a:rPr lang="en-US" altLang="ko-KR" sz="1800" dirty="0">
                <a:solidFill>
                  <a:srgbClr val="FF6699"/>
                </a:solidFill>
                <a:ea typeface="굴림" panose="020B0600000101010101" pitchFamily="50" charset="-127"/>
              </a:rPr>
              <a:t>Shakira </a:t>
            </a:r>
            <a:r>
              <a:rPr lang="en-US" altLang="ko-KR" sz="1800" dirty="0" smtClean="0">
                <a:ea typeface="굴림" panose="020B0600000101010101" pitchFamily="50" charset="-127"/>
              </a:rPr>
              <a:t>who looks at it for about 30 seconds without speaking.)</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Shakira</a:t>
            </a:r>
            <a:r>
              <a:rPr lang="en-US" altLang="ko-KR" sz="1800" b="1" dirty="0" smtClean="0">
                <a:ea typeface="굴림" panose="020B0600000101010101" pitchFamily="50" charset="-127"/>
              </a:rPr>
              <a:t> (a smile gathering on her face): </a:t>
            </a:r>
            <a:r>
              <a:rPr lang="en-US" altLang="ko-KR" sz="1800" dirty="0" smtClean="0">
                <a:ea typeface="굴림" panose="020B0600000101010101" pitchFamily="50" charset="-127"/>
              </a:rPr>
              <a:t>Uh, right there, the variable named </a:t>
            </a:r>
            <a:r>
              <a:rPr lang="en-US" altLang="ko-KR" sz="1800" i="1" dirty="0" err="1" smtClean="0">
                <a:ea typeface="굴림" panose="020B0600000101010101" pitchFamily="50" charset="-127"/>
              </a:rPr>
              <a:t>setAlarmCondition</a:t>
            </a:r>
            <a:r>
              <a:rPr lang="en-US" altLang="ko-KR" sz="1800" i="1" dirty="0" smtClean="0">
                <a:ea typeface="굴림" panose="020B0600000101010101" pitchFamily="50" charset="-127"/>
              </a:rPr>
              <a:t>. </a:t>
            </a:r>
            <a:r>
              <a:rPr lang="en-US" altLang="ko-KR" sz="1800" dirty="0" smtClean="0">
                <a:ea typeface="굴림" panose="020B0600000101010101" pitchFamily="50" charset="-127"/>
              </a:rPr>
              <a:t>Shouldn't it be set to "false" before the loop gets started?</a:t>
            </a:r>
            <a:endParaRPr lang="ko-KR" altLang="en-US" sz="1800" dirty="0" smtClean="0">
              <a:ea typeface="굴림" panose="020B0600000101010101" pitchFamily="50" charset="-127"/>
            </a:endParaRPr>
          </a:p>
          <a:p>
            <a:pPr>
              <a:defRPr/>
            </a:pPr>
            <a:r>
              <a:rPr lang="en-US" altLang="ko-KR" sz="1800" dirty="0" smtClean="0">
                <a:ea typeface="굴림" panose="020B0600000101010101" pitchFamily="50" charset="-127"/>
              </a:rPr>
              <a:t>(</a:t>
            </a:r>
            <a:r>
              <a:rPr lang="en-US" altLang="ko-KR" sz="1800" dirty="0">
                <a:solidFill>
                  <a:srgbClr val="FF6699"/>
                </a:solidFill>
                <a:ea typeface="굴림" panose="020B0600000101010101" pitchFamily="50" charset="-127"/>
              </a:rPr>
              <a:t>Ed </a:t>
            </a:r>
            <a:r>
              <a:rPr lang="en-US" altLang="ko-KR" sz="1800" dirty="0" smtClean="0">
                <a:ea typeface="굴림" panose="020B0600000101010101" pitchFamily="50" charset="-127"/>
              </a:rPr>
              <a:t>stares at the screen in disbelief, bends forward, and begins to bang his head gently against the monitor. </a:t>
            </a:r>
            <a:r>
              <a:rPr lang="en-US" altLang="ko-KR" sz="1800" dirty="0">
                <a:solidFill>
                  <a:srgbClr val="FF6699"/>
                </a:solidFill>
                <a:ea typeface="굴림" panose="020B0600000101010101" pitchFamily="50" charset="-127"/>
              </a:rPr>
              <a:t>Shakira</a:t>
            </a:r>
            <a:r>
              <a:rPr lang="en-US" altLang="ko-KR" sz="1800" dirty="0" smtClean="0">
                <a:ea typeface="굴림" panose="020B0600000101010101" pitchFamily="50" charset="-127"/>
              </a:rPr>
              <a:t>, smiling broadly now, stands and walks out.)</a:t>
            </a:r>
            <a:endParaRPr lang="ko-KR" altLang="en-US" sz="1800" dirty="0" smtClean="0">
              <a:ea typeface="굴림" panose="020B0600000101010101" pitchFamily="50" charset="-127"/>
            </a:endParaRPr>
          </a:p>
          <a:p>
            <a:pPr>
              <a:defRPr/>
            </a:pP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endParaRPr lang="ko-KR" altLang="en-US" sz="1800" dirty="0" smtClean="0">
              <a:ea typeface="굴림" pitchFamily="50" charset="-127"/>
            </a:endParaRPr>
          </a:p>
        </p:txBody>
      </p:sp>
      <p:sp>
        <p:nvSpPr>
          <p:cNvPr id="80901"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80902"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98B51BE7-F5EB-4B63-BD2F-8884D9F32C33}" type="slidenum">
              <a:rPr lang="ko-KR" altLang="en-US" sz="1200" smtClean="0">
                <a:latin typeface="Arial" panose="020B0604020202020204" pitchFamily="34" charset="0"/>
              </a:rPr>
              <a:pPr>
                <a:spcBef>
                  <a:spcPct val="0"/>
                </a:spcBef>
                <a:buClrTx/>
                <a:buSzTx/>
                <a:buFontTx/>
                <a:buNone/>
              </a:pPr>
              <a:t>97</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r>
              <a:rPr lang="en-US" sz="3200" i="1" dirty="0" smtClean="0"/>
              <a:t>Designing Unique Tests</a:t>
            </a:r>
            <a:r>
              <a:rPr lang="ko-KR" altLang="en-US" sz="3200" i="1" dirty="0" smtClean="0"/>
              <a:t> </a:t>
            </a:r>
            <a:r>
              <a:rPr lang="en-US" altLang="ko-KR" sz="3200" i="1" dirty="0" smtClean="0"/>
              <a:t>(</a:t>
            </a:r>
            <a:r>
              <a:rPr lang="en-US" altLang="ko-KR" sz="3200" i="1" dirty="0" err="1" smtClean="0"/>
              <a:t>pg</a:t>
            </a:r>
            <a:r>
              <a:rPr lang="en-US" altLang="ko-KR" sz="3200" i="1" dirty="0" smtClean="0"/>
              <a:t> 499)</a:t>
            </a: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dirty="0" smtClean="0">
                <a:ea typeface="굴림" panose="020B0600000101010101" pitchFamily="50" charset="-127"/>
              </a:rPr>
              <a:t>The scene: </a:t>
            </a:r>
          </a:p>
          <a:p>
            <a:pPr lvl="1">
              <a:defRPr/>
            </a:pPr>
            <a:r>
              <a:rPr lang="en-US" altLang="ko-KR" sz="1400" dirty="0" smtClean="0">
                <a:ea typeface="굴림" panose="020B0600000101010101" pitchFamily="50" charset="-127"/>
              </a:rPr>
              <a:t>Vinod's cubical.</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players: </a:t>
            </a:r>
          </a:p>
          <a:p>
            <a:pPr lvl="1">
              <a:defRPr/>
            </a:pPr>
            <a:r>
              <a:rPr lang="en-US" altLang="ko-KR" sz="1400" dirty="0" smtClean="0">
                <a:solidFill>
                  <a:srgbClr val="FF6699"/>
                </a:solidFill>
                <a:ea typeface="굴림" panose="020B0600000101010101" pitchFamily="50" charset="-127"/>
              </a:rPr>
              <a:t>Vinod</a:t>
            </a:r>
            <a:r>
              <a:rPr lang="en-US" altLang="ko-KR" sz="1400" dirty="0" smtClean="0">
                <a:ea typeface="굴림" panose="020B0600000101010101" pitchFamily="50" charset="-127"/>
              </a:rPr>
              <a:t>, </a:t>
            </a:r>
            <a:r>
              <a:rPr lang="en-US" altLang="ko-KR" sz="1400" dirty="0" smtClean="0">
                <a:solidFill>
                  <a:srgbClr val="FF6699"/>
                </a:solidFill>
                <a:ea typeface="굴림" panose="020B0600000101010101" pitchFamily="50" charset="-127"/>
              </a:rPr>
              <a:t>Ed</a:t>
            </a:r>
          </a:p>
          <a:p>
            <a:pPr lvl="1">
              <a:buFont typeface="Wingdings" panose="05000000000000000000" pitchFamily="2" charset="2"/>
              <a:buNone/>
              <a:defRPr/>
            </a:pPr>
            <a:r>
              <a:rPr lang="en-US" altLang="ko-KR" sz="1400" dirty="0" smtClean="0">
                <a:ea typeface="굴림" panose="020B0600000101010101" pitchFamily="50" charset="-127"/>
              </a:rPr>
              <a:t>	members of the </a:t>
            </a:r>
            <a:r>
              <a:rPr lang="en-US" altLang="ko-KR" sz="1400" i="1" dirty="0" err="1" smtClean="0">
                <a:ea typeface="굴림" panose="020B0600000101010101" pitchFamily="50" charset="-127"/>
              </a:rPr>
              <a:t>SafeHome</a:t>
            </a:r>
            <a:r>
              <a:rPr lang="en-US" altLang="ko-KR" sz="1400" i="1" dirty="0" smtClean="0">
                <a:ea typeface="굴림" panose="020B0600000101010101" pitchFamily="50" charset="-127"/>
              </a:rPr>
              <a:t> </a:t>
            </a:r>
            <a:r>
              <a:rPr lang="en-US" altLang="ko-KR" sz="1400" dirty="0" smtClean="0">
                <a:ea typeface="굴림" panose="020B0600000101010101" pitchFamily="50" charset="-127"/>
              </a:rPr>
              <a:t>software engineering team.</a:t>
            </a:r>
            <a:endParaRPr lang="ko-KR" altLang="en-US" sz="1400" dirty="0" smtClean="0">
              <a:ea typeface="굴림" panose="020B0600000101010101" pitchFamily="50" charset="-127"/>
            </a:endParaRPr>
          </a:p>
          <a:p>
            <a:pPr>
              <a:defRPr/>
            </a:pPr>
            <a:r>
              <a:rPr lang="en-US" altLang="ko-KR" sz="1800" b="1" dirty="0" smtClean="0">
                <a:ea typeface="굴림" panose="020B0600000101010101" pitchFamily="50" charset="-127"/>
              </a:rPr>
              <a:t>The conversation: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Vinod</a:t>
            </a:r>
            <a:r>
              <a:rPr lang="en-US" altLang="ko-KR" sz="1800" b="1" dirty="0" smtClean="0">
                <a:ea typeface="굴림" panose="020B0600000101010101" pitchFamily="50" charset="-127"/>
              </a:rPr>
              <a:t>: </a:t>
            </a:r>
            <a:r>
              <a:rPr lang="en-US" altLang="ko-KR" sz="1800" dirty="0" smtClean="0">
                <a:ea typeface="굴림" panose="020B0600000101010101" pitchFamily="50" charset="-127"/>
              </a:rPr>
              <a:t>So these are the test cases you intend to run for the </a:t>
            </a:r>
            <a:r>
              <a:rPr lang="en-US" altLang="ko-KR" sz="1800" i="1" dirty="0" smtClean="0">
                <a:ea typeface="굴림" panose="020B0600000101010101" pitchFamily="50" charset="-127"/>
              </a:rPr>
              <a:t>password Validation </a:t>
            </a:r>
            <a:r>
              <a:rPr lang="en-US" altLang="ko-KR" sz="1800" dirty="0" smtClean="0">
                <a:ea typeface="굴림" panose="020B0600000101010101" pitchFamily="50" charset="-127"/>
              </a:rPr>
              <a:t>operation.</a:t>
            </a:r>
            <a:endParaRPr lang="ko-KR" altLang="en-US" sz="1800" dirty="0" smtClean="0">
              <a:ea typeface="굴림" panose="020B0600000101010101" pitchFamily="50" charset="-127"/>
            </a:endParaRPr>
          </a:p>
          <a:p>
            <a:pPr>
              <a:defRPr/>
            </a:pPr>
            <a:r>
              <a:rPr lang="en-US" altLang="ko-KR" sz="1800" b="1" dirty="0" smtClean="0">
                <a:solidFill>
                  <a:srgbClr val="FF6699"/>
                </a:solidFill>
                <a:ea typeface="굴림" panose="020B0600000101010101" pitchFamily="50" charset="-127"/>
              </a:rPr>
              <a:t>Ed</a:t>
            </a:r>
            <a:r>
              <a:rPr lang="en-US" altLang="ko-KR" sz="1800" b="1" dirty="0" smtClean="0">
                <a:ea typeface="굴림" panose="020B0600000101010101" pitchFamily="50" charset="-127"/>
              </a:rPr>
              <a:t>: </a:t>
            </a:r>
            <a:r>
              <a:rPr lang="en-US" altLang="ko-KR" sz="1800" dirty="0" smtClean="0">
                <a:ea typeface="굴림" panose="020B0600000101010101" pitchFamily="50" charset="-127"/>
              </a:rPr>
              <a:t>Yeah, they should cover pretty much all possibilities for the kinds of passwords a user might enter.</a:t>
            </a:r>
            <a:endParaRPr lang="ko-KR" altLang="en-US" sz="1800" dirty="0" smtClean="0">
              <a:ea typeface="굴림" panose="020B0600000101010101" pitchFamily="50" charset="-127"/>
            </a:endParaRPr>
          </a:p>
        </p:txBody>
      </p:sp>
      <p:sp>
        <p:nvSpPr>
          <p:cNvPr id="4" name="내용 개체 틀 3"/>
          <p:cNvSpPr>
            <a:spLocks noGrp="1"/>
          </p:cNvSpPr>
          <p:nvPr>
            <p:ph sz="half" idx="2"/>
          </p:nvPr>
        </p:nvSpPr>
        <p:spPr>
          <a:xfrm>
            <a:off x="4559300" y="695325"/>
            <a:ext cx="4197350" cy="4625975"/>
          </a:xfrm>
        </p:spPr>
        <p:txBody>
          <a:bodyPr/>
          <a:lstStyle/>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So let's see ... you note that the correct password will be 8080, right?</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Uh huh.</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And you specify passwords 1234 and 6789 to test for errors in recognizing invalid passwords?</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Right, and I also test passwords that are close to the correct password, see ... 8081 and 8180.</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Those are okay, but I don't see much point in running both the 1234 and 6789 inputs. They're redundant . . . test the same thing, don't they?</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81925"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81926"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FFE0ABD2-9AB1-441A-8CE8-1B373977667D}" type="slidenum">
              <a:rPr lang="ko-KR" altLang="en-US" sz="1200" smtClean="0">
                <a:latin typeface="Arial" panose="020B0604020202020204" pitchFamily="34" charset="0"/>
              </a:rPr>
              <a:pPr>
                <a:spcBef>
                  <a:spcPct val="0"/>
                </a:spcBef>
                <a:buClrTx/>
                <a:buSzTx/>
                <a:buFontTx/>
                <a:buNone/>
              </a:pPr>
              <a:t>98</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44475"/>
            <a:ext cx="8229600" cy="560388"/>
          </a:xfrm>
        </p:spPr>
        <p:txBody>
          <a:bodyPr>
            <a:normAutofit fontScale="90000"/>
          </a:bodyPr>
          <a:lstStyle/>
          <a:p>
            <a:pPr>
              <a:defRPr/>
            </a:pPr>
            <a:endParaRPr lang="ko-KR" altLang="en-US" sz="3200" dirty="0" smtClean="0">
              <a:ea typeface="굴림" pitchFamily="50" charset="-127"/>
            </a:endParaRPr>
          </a:p>
        </p:txBody>
      </p:sp>
      <p:sp>
        <p:nvSpPr>
          <p:cNvPr id="3" name="내용 개체 틀 2"/>
          <p:cNvSpPr>
            <a:spLocks noGrp="1"/>
          </p:cNvSpPr>
          <p:nvPr>
            <p:ph sz="half" idx="1"/>
          </p:nvPr>
        </p:nvSpPr>
        <p:spPr>
          <a:xfrm>
            <a:off x="457200" y="795338"/>
            <a:ext cx="4038600" cy="4625975"/>
          </a:xfrm>
        </p:spPr>
        <p:txBody>
          <a:bodyPr/>
          <a:lstStyle/>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Well, they're different values.</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That's true, but if 1234 doesn't uncover an error ... in other words ... the </a:t>
            </a:r>
            <a:r>
              <a:rPr lang="en-US" altLang="ko-KR" sz="1800" i="1" smtClean="0">
                <a:ea typeface="굴림" panose="020B0600000101010101" pitchFamily="50" charset="-127"/>
              </a:rPr>
              <a:t>password Validation </a:t>
            </a:r>
            <a:r>
              <a:rPr lang="en-US" altLang="ko-KR" sz="1800" smtClean="0">
                <a:ea typeface="굴림" panose="020B0600000101010101" pitchFamily="50" charset="-127"/>
              </a:rPr>
              <a:t>operation notes that it's an invalid password, it is not likely that 6789 will show us anything new.</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I see what you mean.</a:t>
            </a:r>
            <a:endParaRPr lang="ko-KR" altLang="en-US" sz="1800" smtClean="0">
              <a:ea typeface="굴림" panose="020B0600000101010101" pitchFamily="50" charset="-127"/>
            </a:endParaRPr>
          </a:p>
          <a:p>
            <a:pPr>
              <a:defRPr/>
            </a:pPr>
            <a:r>
              <a:rPr lang="en-US" altLang="ko-KR" sz="1800" b="1" smtClean="0">
                <a:solidFill>
                  <a:srgbClr val="FF6699"/>
                </a:solidFill>
                <a:ea typeface="굴림" panose="020B0600000101010101" pitchFamily="50" charset="-127"/>
              </a:rPr>
              <a:t>Vinod</a:t>
            </a:r>
            <a:r>
              <a:rPr lang="en-US" altLang="ko-KR" sz="1800" b="1" smtClean="0">
                <a:ea typeface="굴림" panose="020B0600000101010101" pitchFamily="50" charset="-127"/>
              </a:rPr>
              <a:t>: </a:t>
            </a:r>
            <a:r>
              <a:rPr lang="en-US" altLang="ko-KR" sz="1800" smtClean="0">
                <a:ea typeface="굴림" panose="020B0600000101010101" pitchFamily="50" charset="-127"/>
              </a:rPr>
              <a:t>I'm not trying to be picky here ... it's just that we have limited time to do testing, so it's a good idea to run tests that have a high likelihood of finding new errors.</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4" name="내용 개체 틀 3"/>
          <p:cNvSpPr>
            <a:spLocks noGrp="1"/>
          </p:cNvSpPr>
          <p:nvPr>
            <p:ph sz="half" idx="2"/>
          </p:nvPr>
        </p:nvSpPr>
        <p:spPr>
          <a:xfrm>
            <a:off x="4648200" y="795338"/>
            <a:ext cx="4038600" cy="4625975"/>
          </a:xfrm>
        </p:spPr>
        <p:txBody>
          <a:bodyPr/>
          <a:lstStyle/>
          <a:p>
            <a:pPr>
              <a:defRPr/>
            </a:pPr>
            <a:r>
              <a:rPr lang="en-US" altLang="ko-KR" sz="1800" b="1" smtClean="0">
                <a:solidFill>
                  <a:srgbClr val="FF6699"/>
                </a:solidFill>
                <a:ea typeface="굴림" panose="020B0600000101010101" pitchFamily="50" charset="-127"/>
              </a:rPr>
              <a:t>Ed</a:t>
            </a:r>
            <a:r>
              <a:rPr lang="en-US" altLang="ko-KR" sz="1800" b="1" smtClean="0">
                <a:ea typeface="굴림" panose="020B0600000101010101" pitchFamily="50" charset="-127"/>
              </a:rPr>
              <a:t>: </a:t>
            </a:r>
            <a:r>
              <a:rPr lang="en-US" altLang="ko-KR" sz="1800" smtClean="0">
                <a:ea typeface="굴림" panose="020B0600000101010101" pitchFamily="50" charset="-127"/>
              </a:rPr>
              <a:t>Not a problem ... I'll give this a bit more thought.</a:t>
            </a:r>
            <a:endParaRPr lang="ko-KR" altLang="en-US" sz="1800" smtClean="0">
              <a:ea typeface="굴림" panose="020B0600000101010101" pitchFamily="50" charset="-127"/>
            </a:endParaRPr>
          </a:p>
          <a:p>
            <a:pPr>
              <a:defRPr/>
            </a:pPr>
            <a:endParaRPr lang="ko-KR" altLang="en-US" sz="1800" smtClean="0">
              <a:ea typeface="굴림" panose="020B0600000101010101" pitchFamily="50" charset="-127"/>
            </a:endParaRPr>
          </a:p>
        </p:txBody>
      </p:sp>
      <p:sp>
        <p:nvSpPr>
          <p:cNvPr id="82949" name="바닥글 개체 틀 4"/>
          <p:cNvSpPr>
            <a:spLocks noGrp="1"/>
          </p:cNvSpPr>
          <p:nvPr>
            <p:ph type="ftr" sz="quarter" idx="4294967295"/>
          </p:nvPr>
        </p:nvSpPr>
        <p:spPr bwMode="auto">
          <a:xfrm>
            <a:off x="933450" y="5759450"/>
            <a:ext cx="1500188" cy="2492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r>
              <a:rPr lang="en-US" altLang="ko-KR" sz="1800" b="0">
                <a:latin typeface="Avant Garde" charset="0"/>
                <a:ea typeface="굴림" panose="020B0600000101010101" pitchFamily="50" charset="-127"/>
              </a:rPr>
              <a:t>   </a:t>
            </a:r>
            <a:endParaRPr lang="en-US" altLang="ko-KR" sz="1800" b="0">
              <a:solidFill>
                <a:schemeClr val="bg1"/>
              </a:solidFill>
              <a:latin typeface="Avant Garde" charset="0"/>
              <a:ea typeface="굴림" panose="020B0600000101010101" pitchFamily="50" charset="-127"/>
            </a:endParaRPr>
          </a:p>
        </p:txBody>
      </p:sp>
      <p:sp>
        <p:nvSpPr>
          <p:cNvPr id="82950"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2400">
                <a:solidFill>
                  <a:schemeClr val="tx1"/>
                </a:solidFill>
                <a:latin typeface="Palatino" charset="0"/>
              </a:defRPr>
            </a:lvl1pPr>
            <a:lvl2pPr marL="742950" indent="-285750">
              <a:spcBef>
                <a:spcPct val="20000"/>
              </a:spcBef>
              <a:buClr>
                <a:schemeClr val="accent2"/>
              </a:buClr>
              <a:buSzPct val="70000"/>
              <a:buFont typeface="Wingdings" panose="05000000000000000000" pitchFamily="2" charset="2"/>
              <a:buChar char="n"/>
              <a:defRPr sz="2000">
                <a:solidFill>
                  <a:schemeClr val="tx1"/>
                </a:solidFill>
                <a:latin typeface="Palatino"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Palatino" charset="0"/>
              </a:defRPr>
            </a:lvl3pPr>
            <a:lvl4pPr marL="1600200" indent="-228600">
              <a:spcBef>
                <a:spcPct val="20000"/>
              </a:spcBef>
              <a:buClr>
                <a:schemeClr val="accent2"/>
              </a:buClr>
              <a:buSzPct val="70000"/>
              <a:buFont typeface="Wingdings" panose="05000000000000000000" pitchFamily="2" charset="2"/>
              <a:buChar char="n"/>
              <a:defRPr sz="1600">
                <a:solidFill>
                  <a:schemeClr val="tx1"/>
                </a:solidFill>
                <a:latin typeface="Palatino" charset="0"/>
              </a:defRPr>
            </a:lvl4pPr>
            <a:lvl5pPr marL="2057400" indent="-228600">
              <a:spcBef>
                <a:spcPct val="20000"/>
              </a:spcBef>
              <a:buClr>
                <a:schemeClr val="hlink"/>
              </a:buClr>
              <a:buSzPct val="70000"/>
              <a:buFont typeface="Wingdings" panose="05000000000000000000" pitchFamily="2" charset="2"/>
              <a:buChar char="n"/>
              <a:defRPr sz="1600">
                <a:solidFill>
                  <a:schemeClr val="tx1"/>
                </a:solidFill>
                <a:latin typeface="Palatino"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latin typeface="Palatino" charset="0"/>
              </a:defRPr>
            </a:lvl9pPr>
          </a:lstStyle>
          <a:p>
            <a:pPr>
              <a:spcBef>
                <a:spcPct val="0"/>
              </a:spcBef>
              <a:buClrTx/>
              <a:buSzTx/>
              <a:buFontTx/>
              <a:buNone/>
            </a:pPr>
            <a:fld id="{E51A8032-2EB5-44BA-9911-80F7F1D6D667}" type="slidenum">
              <a:rPr lang="ko-KR" altLang="en-US" sz="1200" smtClean="0">
                <a:latin typeface="Arial" panose="020B0604020202020204" pitchFamily="34" charset="0"/>
              </a:rPr>
              <a:pPr>
                <a:spcBef>
                  <a:spcPct val="0"/>
                </a:spcBef>
                <a:buClrTx/>
                <a:buSzTx/>
                <a:buFontTx/>
                <a:buNone/>
              </a:pPr>
              <a:t>99</a:t>
            </a:fld>
            <a:endParaRPr lang="en-US" altLang="ko-K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s550">
  <a:themeElements>
    <a:clrScheme name="cs550 6">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s550">
      <a:majorFont>
        <a:latin typeface="Palatino"/>
        <a:ea typeface=""/>
        <a:cs typeface=""/>
      </a:majorFont>
      <a:minorFont>
        <a:latin typeface="Palatin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Helvetica"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Helvetica" charset="0"/>
          </a:defRPr>
        </a:defPPr>
      </a:lstStyle>
    </a:lnDef>
  </a:objectDefaults>
  <a:extraClrSchemeLst>
    <a:extraClrScheme>
      <a:clrScheme name="cs550 1">
        <a:dk1>
          <a:srgbClr val="5C1F00"/>
        </a:dk1>
        <a:lt1>
          <a:srgbClr val="FFFFFF"/>
        </a:lt1>
        <a:dk2>
          <a:srgbClr val="8C0000"/>
        </a:dk2>
        <a:lt2>
          <a:srgbClr val="DFD293"/>
        </a:lt2>
        <a:accent1>
          <a:srgbClr val="D80000"/>
        </a:accent1>
        <a:accent2>
          <a:srgbClr val="BE7960"/>
        </a:accent2>
        <a:accent3>
          <a:srgbClr val="C5AAAA"/>
        </a:accent3>
        <a:accent4>
          <a:srgbClr val="DADADA"/>
        </a:accent4>
        <a:accent5>
          <a:srgbClr val="E9AA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s550 2">
        <a:dk1>
          <a:srgbClr val="5E4444"/>
        </a:dk1>
        <a:lt1>
          <a:srgbClr val="F7F3F3"/>
        </a:lt1>
        <a:dk2>
          <a:srgbClr val="8A6362"/>
        </a:dk2>
        <a:lt2>
          <a:srgbClr val="D8C1BA"/>
        </a:lt2>
        <a:accent1>
          <a:srgbClr val="362626"/>
        </a:accent1>
        <a:accent2>
          <a:srgbClr val="C16059"/>
        </a:accent2>
        <a:accent3>
          <a:srgbClr val="C4B7B7"/>
        </a:accent3>
        <a:accent4>
          <a:srgbClr val="D3D0D0"/>
        </a:accent4>
        <a:accent5>
          <a:srgbClr val="AEACAC"/>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cs550 3">
        <a:dk1>
          <a:srgbClr val="7F6737"/>
        </a:dk1>
        <a:lt1>
          <a:srgbClr val="FFFFFF"/>
        </a:lt1>
        <a:dk2>
          <a:srgbClr val="BFA673"/>
        </a:dk2>
        <a:lt2>
          <a:srgbClr val="E6E3AA"/>
        </a:lt2>
        <a:accent1>
          <a:srgbClr val="49411F"/>
        </a:accent1>
        <a:accent2>
          <a:srgbClr val="808000"/>
        </a:accent2>
        <a:accent3>
          <a:srgbClr val="DCD0BC"/>
        </a:accent3>
        <a:accent4>
          <a:srgbClr val="DADADA"/>
        </a:accent4>
        <a:accent5>
          <a:srgbClr val="B1B0AB"/>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cs550 4">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cs550 5">
        <a:dk1>
          <a:srgbClr val="2A5400"/>
        </a:dk1>
        <a:lt1>
          <a:srgbClr val="FFFFFF"/>
        </a:lt1>
        <a:dk2>
          <a:srgbClr val="4A9400"/>
        </a:dk2>
        <a:lt2>
          <a:srgbClr val="BAE8BA"/>
        </a:lt2>
        <a:accent1>
          <a:srgbClr val="003300"/>
        </a:accent1>
        <a:accent2>
          <a:srgbClr val="33CC33"/>
        </a:accent2>
        <a:accent3>
          <a:srgbClr val="B1C8AA"/>
        </a:accent3>
        <a:accent4>
          <a:srgbClr val="DADADA"/>
        </a:accent4>
        <a:accent5>
          <a:srgbClr val="AAADAA"/>
        </a:accent5>
        <a:accent6>
          <a:srgbClr val="2DB92D"/>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cs550 6">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s550 7">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cs550 8">
        <a:dk1>
          <a:srgbClr val="3E3E5C"/>
        </a:dk1>
        <a:lt1>
          <a:srgbClr val="FFFFFF"/>
        </a:lt1>
        <a:dk2>
          <a:srgbClr val="666699"/>
        </a:dk2>
        <a:lt2>
          <a:srgbClr val="DFDFE9"/>
        </a:lt2>
        <a:accent1>
          <a:srgbClr val="2E2E46"/>
        </a:accent1>
        <a:accent2>
          <a:srgbClr val="679ACD"/>
        </a:accent2>
        <a:accent3>
          <a:srgbClr val="B8B8CA"/>
        </a:accent3>
        <a:accent4>
          <a:srgbClr val="DADADA"/>
        </a:accent4>
        <a:accent5>
          <a:srgbClr val="ADADB0"/>
        </a:accent5>
        <a:accent6>
          <a:srgbClr val="5D8BBA"/>
        </a:accent6>
        <a:hlink>
          <a:srgbClr val="99CCFF"/>
        </a:hlink>
        <a:folHlink>
          <a:srgbClr val="CC99FF"/>
        </a:folHlink>
      </a:clrScheme>
      <a:clrMap bg1="dk2" tx1="lt1" bg2="dk1" tx2="lt2" accent1="accent1" accent2="accent2" accent3="accent3" accent4="accent4" accent5="accent5" accent6="accent6" hlink="hlink" folHlink="folHlink"/>
    </a:extraClrScheme>
    <a:extraClrScheme>
      <a:clrScheme name="cs550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8011"/>
      </a:dk2>
      <a:lt2>
        <a:srgbClr val="DD0806"/>
      </a:lt2>
      <a:accent1>
        <a:srgbClr val="0000D4"/>
      </a:accent1>
      <a:accent2>
        <a:srgbClr val="02ABEA"/>
      </a:accent2>
      <a:accent3>
        <a:srgbClr val="FFFFFF"/>
      </a:accent3>
      <a:accent4>
        <a:srgbClr val="000000"/>
      </a:accent4>
      <a:accent5>
        <a:srgbClr val="AAAAE6"/>
      </a:accent5>
      <a:accent6>
        <a:srgbClr val="029BD4"/>
      </a:accent6>
      <a:hlink>
        <a:srgbClr val="F20884"/>
      </a:hlink>
      <a:folHlink>
        <a:srgbClr val="FCF305"/>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8011"/>
      </a:dk2>
      <a:lt2>
        <a:srgbClr val="DD0806"/>
      </a:lt2>
      <a:accent1>
        <a:srgbClr val="0000D4"/>
      </a:accent1>
      <a:accent2>
        <a:srgbClr val="02ABEA"/>
      </a:accent2>
      <a:accent3>
        <a:srgbClr val="FFFFFF"/>
      </a:accent3>
      <a:accent4>
        <a:srgbClr val="000000"/>
      </a:accent4>
      <a:accent5>
        <a:srgbClr val="AAAAE6"/>
      </a:accent5>
      <a:accent6>
        <a:srgbClr val="029BD4"/>
      </a:accent6>
      <a:hlink>
        <a:srgbClr val="F20884"/>
      </a:hlink>
      <a:folHlink>
        <a:srgbClr val="FCF305"/>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2669</TotalTime>
  <Words>18652</Words>
  <Application>Microsoft Office PowerPoint</Application>
  <PresentationFormat>사용자 지정</PresentationFormat>
  <Paragraphs>2068</Paragraphs>
  <Slides>170</Slides>
  <Notes>1</Notes>
  <HiddenSlides>24</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170</vt:i4>
      </vt:variant>
    </vt:vector>
  </HeadingPairs>
  <TitlesOfParts>
    <vt:vector size="178" baseType="lpstr">
      <vt:lpstr>Avant Garde</vt:lpstr>
      <vt:lpstr>Palatino</vt:lpstr>
      <vt:lpstr>굴림</vt:lpstr>
      <vt:lpstr>맑은 고딕</vt:lpstr>
      <vt:lpstr>Arial</vt:lpstr>
      <vt:lpstr>Helvetica</vt:lpstr>
      <vt:lpstr>Wingdings</vt:lpstr>
      <vt:lpstr>cs550</vt:lpstr>
      <vt:lpstr>Quick Overview of SafeHome</vt:lpstr>
      <vt:lpstr>How a Project Starts (pg 26)</vt:lpstr>
      <vt:lpstr>PowerPoint 프레젠테이션</vt:lpstr>
      <vt:lpstr>Selecting a Process Model, Part 1(pg 47)</vt:lpstr>
      <vt:lpstr>PowerPoint 프레젠테이션</vt:lpstr>
      <vt:lpstr>PowerPoint 프레젠테이션</vt:lpstr>
      <vt:lpstr>Selecting a Process Model, Part 2(pg 50)</vt:lpstr>
      <vt:lpstr>PowerPoint 프레젠테이션</vt:lpstr>
      <vt:lpstr>Considering Agile Software Development (pg 76-77)</vt:lpstr>
      <vt:lpstr>PowerPoint 프레젠테이션</vt:lpstr>
      <vt:lpstr>PowerPoint 프레젠테이션</vt:lpstr>
      <vt:lpstr>Team Structure (pg 93)</vt:lpstr>
      <vt:lpstr>PowerPoint 프레젠테이션</vt:lpstr>
      <vt:lpstr>Communication Mistakes  (pg 111-112)</vt:lpstr>
      <vt:lpstr>PowerPoint 프레젠테이션</vt:lpstr>
      <vt:lpstr>Conducting a Requirements Gathering Meeting (pg145)</vt:lpstr>
      <vt:lpstr>PowerPoint 프레젠테이션</vt:lpstr>
      <vt:lpstr>Developing a Preliminary User Scenario (pg 147)</vt:lpstr>
      <vt:lpstr>PowerPoint 프레젠테이션</vt:lpstr>
      <vt:lpstr>PowerPoint 프레젠테이션</vt:lpstr>
      <vt:lpstr>Developing a High-Level Use-Case Diagram (pg 153)</vt:lpstr>
      <vt:lpstr>PowerPoint 프레젠테이션</vt:lpstr>
      <vt:lpstr>Preliminary Behavioral Modeling (pg 157)</vt:lpstr>
      <vt:lpstr>PowerPoint 프레젠테이션</vt:lpstr>
      <vt:lpstr>The Start of a Negotiation (pg 160)</vt:lpstr>
      <vt:lpstr>PowerPoint 프레젠테이션</vt:lpstr>
      <vt:lpstr>PowerPoint 프레젠테이션</vt:lpstr>
      <vt:lpstr>Domain Analysis (pg 171)</vt:lpstr>
      <vt:lpstr>PowerPoint 프레젠테이션</vt:lpstr>
      <vt:lpstr>PowerPoint 프레젠테이션</vt:lpstr>
      <vt:lpstr>Developing Another Preliminary User Scenario (pg 174)</vt:lpstr>
      <vt:lpstr>PowerPoint 프레젠테이션</vt:lpstr>
      <vt:lpstr>PowerPoint 프레젠테이션</vt:lpstr>
      <vt:lpstr>Use-Case Template for Surveillance (pg 178)</vt:lpstr>
      <vt:lpstr>PowerPoint 프레젠테이션</vt:lpstr>
      <vt:lpstr>PowerPoint 프레젠테이션</vt:lpstr>
      <vt:lpstr>Class Models (pg 190-191)</vt:lpstr>
      <vt:lpstr>PowerPoint 프레젠테이션</vt:lpstr>
      <vt:lpstr>PowerPoint 프레젠테이션</vt:lpstr>
      <vt:lpstr>CRC models (pg 197-198)</vt:lpstr>
      <vt:lpstr>PowerPoint 프레젠테이션</vt:lpstr>
      <vt:lpstr>PowerPoint 프레젠테이션</vt:lpstr>
      <vt:lpstr>PowerPoint 프레젠테이션</vt:lpstr>
      <vt:lpstr>PowerPoint 프레젠테이션</vt:lpstr>
      <vt:lpstr>Discovering an Analysis Pattern (pg 209)</vt:lpstr>
      <vt:lpstr>PowerPoint 프레젠테이션</vt:lpstr>
      <vt:lpstr>Design versus Coding (pg 227)</vt:lpstr>
      <vt:lpstr>PowerPoint 프레젠테이션</vt:lpstr>
      <vt:lpstr>Design Concepts (pg 239)</vt:lpstr>
      <vt:lpstr>PowerPoint 프레젠테이션</vt:lpstr>
      <vt:lpstr>PowerPoint 프레젠테이션</vt:lpstr>
      <vt:lpstr>Refining an Analysis Class into a Design Class (pg 241)</vt:lpstr>
      <vt:lpstr>PowerPoint 프레젠테이션</vt:lpstr>
      <vt:lpstr>Choosing an Architectural Style (pg 262)</vt:lpstr>
      <vt:lpstr>PowerPoint 프레젠테이션</vt:lpstr>
      <vt:lpstr>Evaluating Architectural Decisions(pg 265)</vt:lpstr>
      <vt:lpstr>PowerPoint 프레젠테이션</vt:lpstr>
      <vt:lpstr>PowerPoint 프레젠테이션</vt:lpstr>
      <vt:lpstr>Architecture Assessment (pg 276)</vt:lpstr>
      <vt:lpstr>PowerPoint 프레젠테이션</vt:lpstr>
      <vt:lpstr>PowerPoint 프레젠테이션</vt:lpstr>
      <vt:lpstr>The OCP in Action (pg 293)</vt:lpstr>
      <vt:lpstr>PowerPoint 프레젠테이션</vt:lpstr>
      <vt:lpstr>Cohesion in Action (pg 297)</vt:lpstr>
      <vt:lpstr>PowerPoint 프레젠테이션</vt:lpstr>
      <vt:lpstr>PowerPoint 프레젠테이션</vt:lpstr>
      <vt:lpstr>Coupling in Action (pg 298-299)</vt:lpstr>
      <vt:lpstr>PowerPoint 프레젠테이션</vt:lpstr>
      <vt:lpstr>Violating a UI "Golden Rule“ (pg 320-321)</vt:lpstr>
      <vt:lpstr>PowerPoint 프레젠테이션</vt:lpstr>
      <vt:lpstr>Use-Cases for UI Design (pg 327)</vt:lpstr>
      <vt:lpstr>PowerPoint 프레젠테이션</vt:lpstr>
      <vt:lpstr>PowerPoint 프레젠테이션</vt:lpstr>
      <vt:lpstr>Interface Design Review (pg 340)</vt:lpstr>
      <vt:lpstr>PowerPoint 프레젠테이션</vt:lpstr>
      <vt:lpstr>PowerPoint 프레젠테이션</vt:lpstr>
      <vt:lpstr>Applying Patterns (pg 362)</vt:lpstr>
      <vt:lpstr>PowerPoint 프레젠테이션</vt:lpstr>
      <vt:lpstr>PowerPoint 프레젠테이션</vt:lpstr>
      <vt:lpstr>Graphic Design (pg 377)</vt:lpstr>
      <vt:lpstr>PowerPoint 프레젠테이션</vt:lpstr>
      <vt:lpstr>Formulating MobileApp Requirements (pg 396-397)</vt:lpstr>
      <vt:lpstr>PowerPoint 프레젠테이션</vt:lpstr>
      <vt:lpstr>PowerPoint 프레젠테이션</vt:lpstr>
      <vt:lpstr>PowerPoint 프레젠테이션</vt:lpstr>
      <vt:lpstr>Quality Issues (pg 424)</vt:lpstr>
      <vt:lpstr>PowerPoint 프레젠테이션</vt:lpstr>
      <vt:lpstr>Quality Issues (pg 445)</vt:lpstr>
      <vt:lpstr>PowerPoint 프레젠테이션</vt:lpstr>
      <vt:lpstr>Software Quality Assurance (pg 454)</vt:lpstr>
      <vt:lpstr>PowerPoint 프레젠테이션</vt:lpstr>
      <vt:lpstr>Preparing for Testing (pg 471)</vt:lpstr>
      <vt:lpstr>PowerPoint 프레젠테이션</vt:lpstr>
      <vt:lpstr>Preparing for Validation (pg 485)</vt:lpstr>
      <vt:lpstr>PowerPoint 프레젠테이션</vt:lpstr>
      <vt:lpstr>Debugging (pg 490)</vt:lpstr>
      <vt:lpstr>PowerPoint 프레젠테이션</vt:lpstr>
      <vt:lpstr>Designing Unique Tests (pg 499)</vt:lpstr>
      <vt:lpstr>PowerPoint 프레젠테이션</vt:lpstr>
      <vt:lpstr>Using Cyclomatic Complexity (pg 504)</vt:lpstr>
      <vt:lpstr>PowerPoint 프레젠테이션</vt:lpstr>
      <vt:lpstr>Class Testing (pg 533)</vt:lpstr>
      <vt:lpstr>PowerPoint 프레젠테이션</vt:lpstr>
      <vt:lpstr>PowerPoint 프레젠테이션</vt:lpstr>
      <vt:lpstr>WebApp Testing (pg555)</vt:lpstr>
      <vt:lpstr>PowerPoint 프레젠테이션</vt:lpstr>
      <vt:lpstr>PowerPoint 프레젠테이션</vt:lpstr>
      <vt:lpstr>MobileApp testing in the Production Environment (pg 574)</vt:lpstr>
      <vt:lpstr>PowerPoint 프레젠테이션</vt:lpstr>
      <vt:lpstr>PowerPoint 프레젠테이션</vt:lpstr>
      <vt:lpstr>Stakeholder Security Concerns (pg 586)</vt:lpstr>
      <vt:lpstr>PowerPoint 프레젠테이션</vt:lpstr>
      <vt:lpstr>PowerPoint 프레젠테이션</vt:lpstr>
      <vt:lpstr>Building the Security Case (pg 593)</vt:lpstr>
      <vt:lpstr>PowerPoint 프레젠테이션</vt:lpstr>
      <vt:lpstr>PowerPoint 프레젠테이션</vt:lpstr>
      <vt:lpstr>Security Steps (pg 595)</vt:lpstr>
      <vt:lpstr>PowerPoint 프레젠테이션</vt:lpstr>
      <vt:lpstr>Security Test Case Creation (pg 597-598)</vt:lpstr>
      <vt:lpstr>PowerPoint 프레젠테이션</vt:lpstr>
      <vt:lpstr>PowerPoint 프레젠테이션</vt:lpstr>
      <vt:lpstr>SCM Issues (pg 638)</vt:lpstr>
      <vt:lpstr>PowerPoint 프레젠테이션</vt:lpstr>
      <vt:lpstr>Debating Product Metrics (pg 658)</vt:lpstr>
      <vt:lpstr>PowerPoint 프레젠테이션</vt:lpstr>
      <vt:lpstr>Applying CK Metrics (pg 669)</vt:lpstr>
      <vt:lpstr>PowerPoint 프레젠테이션</vt:lpstr>
      <vt:lpstr>Team Structure (pg 693)</vt:lpstr>
      <vt:lpstr>PowerPoint 프레젠테이션</vt:lpstr>
      <vt:lpstr>Establishing a Metrics Approach (pg 708)</vt:lpstr>
      <vt:lpstr>PowerPoint 프레젠테이션</vt:lpstr>
      <vt:lpstr>PowerPoint 프레젠테이션</vt:lpstr>
      <vt:lpstr>Establishing a Metrics Approach (pg 719)</vt:lpstr>
      <vt:lpstr>PowerPoint 프레젠테이션</vt:lpstr>
      <vt:lpstr>Estimating (pg 737-738)</vt:lpstr>
      <vt:lpstr>PowerPoint 프레젠테이션</vt:lpstr>
      <vt:lpstr>Outsourcing (pg 751-752)</vt:lpstr>
      <vt:lpstr>PowerPoint 프레젠테이션</vt:lpstr>
      <vt:lpstr>PowerPoint 프레젠테이션</vt:lpstr>
      <vt:lpstr>Tracking the Schedule (pg 772)</vt:lpstr>
      <vt:lpstr>PowerPoint 프레젠테이션</vt:lpstr>
      <vt:lpstr>Risk Analysis (pg 787)</vt:lpstr>
      <vt:lpstr>PowerPoint 프레젠테이션</vt:lpstr>
      <vt:lpstr>PowerPoint 프레젠테이션</vt:lpstr>
      <vt:lpstr>Conclusion? (pg 862)</vt:lpstr>
      <vt:lpstr>PowerPoint 프레젠테이션</vt:lpstr>
      <vt:lpstr>Requirements Gathering for WebApps (pg518-519)</vt:lpstr>
      <vt:lpstr>PowerPoint 프레젠테이션</vt:lpstr>
      <vt:lpstr>PowerPoint 프레젠테이션</vt:lpstr>
      <vt:lpstr>PowerPoint 프레젠테이션</vt:lpstr>
      <vt:lpstr>Outsourcing Preliminaries (pg529)</vt:lpstr>
      <vt:lpstr>PowerPoint 프레젠테이션</vt:lpstr>
      <vt:lpstr>PowerPoint 프레젠테이션</vt:lpstr>
      <vt:lpstr>Refining Use-Cases for WebApps (pg543-544)</vt:lpstr>
      <vt:lpstr>PowerPoint 프레젠테이션</vt:lpstr>
      <vt:lpstr>PowerPoint 프레젠테이션</vt:lpstr>
      <vt:lpstr>Interface Design Review (pg569-570)</vt:lpstr>
      <vt:lpstr>PowerPoint 프레젠테이션</vt:lpstr>
      <vt:lpstr>PowerPoint 프레젠테이션</vt:lpstr>
      <vt:lpstr>SQA Issues (pg 758-759)</vt:lpstr>
      <vt:lpstr>PowerPoint 프레젠테이션</vt:lpstr>
      <vt:lpstr>Preliminary System Engineering (pg163-164)</vt:lpstr>
      <vt:lpstr>PowerPoint 프레젠테이션</vt:lpstr>
      <vt:lpstr>PowerPoint 프레젠테이션</vt:lpstr>
      <vt:lpstr>PowerPoint 프레젠테이션</vt:lpstr>
      <vt:lpstr>Data Flow Modeling (pg231-232)</vt:lpstr>
      <vt:lpstr>PowerPoint 프레젠테이션</vt:lpstr>
      <vt:lpstr>PowerPoint 프레젠테이션</vt:lpstr>
      <vt:lpstr>Refining a First-Cut Architecture (pg315)</vt:lpstr>
      <vt:lpstr>PowerPoint 프레젠테이션</vt:lpstr>
    </vt:vector>
  </TitlesOfParts>
  <Company>CS Dept. KAIST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Software and Software Engineering   Moonzoo Kim CS Division of EECS Dept.  KAIST  moonzoo@cs.kaist.ac.kr http://pswlab.kaist.ac.kr/courses/cs550-07</dc:title>
  <dc:creator>Moonzoo Kim</dc:creator>
  <cp:lastModifiedBy>SWTV</cp:lastModifiedBy>
  <cp:revision>355</cp:revision>
  <dcterms:created xsi:type="dcterms:W3CDTF">2007-02-27T05:57:08Z</dcterms:created>
  <dcterms:modified xsi:type="dcterms:W3CDTF">2015-04-11T09:14:33Z</dcterms:modified>
</cp:coreProperties>
</file>