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799" r:id="rId2"/>
  </p:sldMasterIdLst>
  <p:notesMasterIdLst>
    <p:notesMasterId r:id="rId27"/>
  </p:notesMasterIdLst>
  <p:handoutMasterIdLst>
    <p:handoutMasterId r:id="rId28"/>
  </p:handoutMasterIdLst>
  <p:sldIdLst>
    <p:sldId id="313" r:id="rId3"/>
    <p:sldId id="315" r:id="rId4"/>
    <p:sldId id="316" r:id="rId5"/>
    <p:sldId id="317" r:id="rId6"/>
    <p:sldId id="318" r:id="rId7"/>
    <p:sldId id="321" r:id="rId8"/>
    <p:sldId id="341" r:id="rId9"/>
    <p:sldId id="342" r:id="rId10"/>
    <p:sldId id="333" r:id="rId11"/>
    <p:sldId id="334" r:id="rId12"/>
    <p:sldId id="336" r:id="rId13"/>
    <p:sldId id="322" r:id="rId14"/>
    <p:sldId id="335" r:id="rId15"/>
    <p:sldId id="323" r:id="rId16"/>
    <p:sldId id="324" r:id="rId17"/>
    <p:sldId id="319" r:id="rId18"/>
    <p:sldId id="325" r:id="rId19"/>
    <p:sldId id="326" r:id="rId20"/>
    <p:sldId id="328" r:id="rId21"/>
    <p:sldId id="329" r:id="rId22"/>
    <p:sldId id="330" r:id="rId23"/>
    <p:sldId id="337" r:id="rId24"/>
    <p:sldId id="338" r:id="rId25"/>
    <p:sldId id="339" r:id="rId26"/>
  </p:sldIdLst>
  <p:sldSz cx="9144000" cy="6096000"/>
  <p:notesSz cx="6807200" cy="9939338"/>
  <p:kinsoku lang="ko-KR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charset="0"/>
        <a:ea typeface="+mn-ea"/>
        <a:cs typeface="+mn-cs"/>
      </a:defRPr>
    </a:lvl5pPr>
    <a:lvl6pPr marL="2286000" algn="l" defTabSz="914400" rtl="0" eaLnBrk="1" latinLnBrk="1" hangingPunct="1">
      <a:defRPr b="1" kern="1200">
        <a:solidFill>
          <a:schemeClr val="tx1"/>
        </a:solidFill>
        <a:latin typeface="Helvetica" charset="0"/>
        <a:ea typeface="+mn-ea"/>
        <a:cs typeface="+mn-cs"/>
      </a:defRPr>
    </a:lvl6pPr>
    <a:lvl7pPr marL="2743200" algn="l" defTabSz="914400" rtl="0" eaLnBrk="1" latinLnBrk="1" hangingPunct="1">
      <a:defRPr b="1" kern="1200">
        <a:solidFill>
          <a:schemeClr val="tx1"/>
        </a:solidFill>
        <a:latin typeface="Helvetica" charset="0"/>
        <a:ea typeface="+mn-ea"/>
        <a:cs typeface="+mn-cs"/>
      </a:defRPr>
    </a:lvl7pPr>
    <a:lvl8pPr marL="3200400" algn="l" defTabSz="914400" rtl="0" eaLnBrk="1" latinLnBrk="1" hangingPunct="1">
      <a:defRPr b="1" kern="1200">
        <a:solidFill>
          <a:schemeClr val="tx1"/>
        </a:solidFill>
        <a:latin typeface="Helvetica" charset="0"/>
        <a:ea typeface="+mn-ea"/>
        <a:cs typeface="+mn-cs"/>
      </a:defRPr>
    </a:lvl8pPr>
    <a:lvl9pPr marL="3657600" algn="l" defTabSz="914400" rtl="0" eaLnBrk="1" latinLnBrk="1" hangingPunct="1">
      <a:defRPr b="1" kern="1200">
        <a:solidFill>
          <a:schemeClr val="tx1"/>
        </a:solidFill>
        <a:latin typeface="Helvetic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5E5"/>
    <a:srgbClr val="660033"/>
    <a:srgbClr val="D1039B"/>
    <a:srgbClr val="AD278D"/>
    <a:srgbClr val="8C4881"/>
    <a:srgbClr val="FF6699"/>
    <a:srgbClr val="D7FA7E"/>
    <a:srgbClr val="96E3FE"/>
    <a:srgbClr val="96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705" autoAdjust="0"/>
  </p:normalViewPr>
  <p:slideViewPr>
    <p:cSldViewPr snapToGrid="0">
      <p:cViewPr varScale="1">
        <p:scale>
          <a:sx n="150" d="100"/>
          <a:sy n="150" d="100"/>
        </p:scale>
        <p:origin x="174" y="108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1218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6007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850900"/>
            <a:ext cx="4932363" cy="3287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02510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543050"/>
            <a:ext cx="7772400" cy="1708150"/>
          </a:xfrm>
        </p:spPr>
        <p:txBody>
          <a:bodyPr/>
          <a:lstStyle>
            <a:lvl1pPr>
              <a:defRPr sz="4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5982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54400"/>
            <a:ext cx="6400800" cy="1557338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5554663"/>
            <a:ext cx="2133600" cy="4222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defRPr sz="1200" b="0">
                <a:latin typeface="Arial" charset="0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556250"/>
            <a:ext cx="2895600" cy="423863"/>
          </a:xfrm>
        </p:spPr>
        <p:txBody>
          <a:bodyPr/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5559425"/>
            <a:ext cx="2133600" cy="4238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8EE7F01-BC32-4FF8-8F60-9DD5E7F7B100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CS350 Intro. to SE Spring </a:t>
            </a:r>
            <a:r>
              <a:rPr lang="en-US" altLang="ko-KR" smtClean="0"/>
              <a:t>2008  </a:t>
            </a:r>
            <a:endParaRPr lang="en-US" altLang="ko-KR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46577-9EE5-498D-80DF-280D201B1DEF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44475"/>
            <a:ext cx="2057400" cy="5176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019800" cy="5176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CS350 Intro. to SE Spring </a:t>
            </a:r>
            <a:r>
              <a:rPr lang="en-US" altLang="ko-KR" smtClean="0"/>
              <a:t>2008  </a:t>
            </a:r>
            <a:endParaRPr lang="en-US" altLang="ko-KR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42F12-6D12-403C-9984-E262F09B27A3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784E7-6AC4-4C6A-86A2-CF799EEB0191}" type="slidenum">
              <a:rPr lang="ko-KR" altLang="en-US" smtClean="0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27B39-DC23-4F09-B5CF-0B1150BE04D7}" type="slidenum">
              <a:rPr lang="ko-KR" altLang="en-US" smtClean="0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CS350 Intro. to SE Spring </a:t>
            </a:r>
            <a:r>
              <a:rPr lang="en-US" altLang="ko-KR" smtClean="0"/>
              <a:t>2008  </a:t>
            </a:r>
            <a:endParaRPr lang="en-US" altLang="ko-KR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784E7-6AC4-4C6A-86A2-CF799EEB0191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3917950"/>
            <a:ext cx="7772400" cy="12096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584450"/>
            <a:ext cx="7772400" cy="13335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CS350 Intro. to SE Spring </a:t>
            </a:r>
            <a:r>
              <a:rPr lang="en-US" altLang="ko-KR" smtClean="0"/>
              <a:t>2008  </a:t>
            </a:r>
            <a:endParaRPr lang="en-US" altLang="ko-KR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76216-32AB-4BAF-AF1B-A419CC2B7A2F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22400"/>
            <a:ext cx="4038600" cy="3998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22400"/>
            <a:ext cx="4038600" cy="3998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CS350 Intro. to SE Spring </a:t>
            </a:r>
            <a:r>
              <a:rPr lang="en-US" altLang="ko-KR" smtClean="0"/>
              <a:t>2008  </a:t>
            </a:r>
            <a:endParaRPr lang="en-US" altLang="ko-KR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E6E5E-D6B9-4752-8B00-111F00AEC732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365250"/>
            <a:ext cx="4040188" cy="568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933575"/>
            <a:ext cx="4040188" cy="35115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365250"/>
            <a:ext cx="4041775" cy="568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933575"/>
            <a:ext cx="4041775" cy="35115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CS350 Intro. to SE Spring </a:t>
            </a:r>
            <a:r>
              <a:rPr lang="en-US" altLang="ko-KR" smtClean="0"/>
              <a:t>2008  </a:t>
            </a:r>
            <a:endParaRPr lang="en-US" altLang="ko-KR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15482-4987-4DFC-B09F-3C1145CA2BA6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CS350 Intro. to SE Spring </a:t>
            </a:r>
            <a:r>
              <a:rPr lang="en-US" altLang="ko-KR" smtClean="0"/>
              <a:t>2008  </a:t>
            </a:r>
            <a:endParaRPr lang="en-US" altLang="ko-KR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3DD32-D691-4EFA-B217-1AA97E3270AE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CS350 Intro. to SE Spring </a:t>
            </a:r>
            <a:r>
              <a:rPr lang="en-US" altLang="ko-KR" smtClean="0"/>
              <a:t>2008  </a:t>
            </a:r>
            <a:endParaRPr lang="en-US" altLang="ko-KR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27B39-DC23-4F09-B5CF-0B1150BE04D7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42888"/>
            <a:ext cx="3008313" cy="10334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42888"/>
            <a:ext cx="5111750" cy="5202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276350"/>
            <a:ext cx="3008313" cy="4168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CS350 Intro. to SE Spring </a:t>
            </a:r>
            <a:r>
              <a:rPr lang="en-US" altLang="ko-KR" smtClean="0"/>
              <a:t>2008  </a:t>
            </a:r>
            <a:endParaRPr lang="en-US" altLang="ko-KR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6256B-FB8D-459E-B561-F0C5C4F4A07F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267200"/>
            <a:ext cx="5486400" cy="503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544513"/>
            <a:ext cx="5486400" cy="3657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4770438"/>
            <a:ext cx="5486400" cy="7159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CS350 Intro. to SE Spring </a:t>
            </a:r>
            <a:r>
              <a:rPr lang="en-US" altLang="ko-KR" smtClean="0"/>
              <a:t>2008  </a:t>
            </a:r>
            <a:endParaRPr lang="en-US" altLang="ko-KR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79991-8550-4B45-A9A9-27F6FC80124A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95" name="Rectangle 11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229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58796" name="Rectangle 12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457200" y="1422400"/>
            <a:ext cx="8229600" cy="399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75879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3450" y="5759450"/>
            <a:ext cx="1500188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>
                <a:solidFill>
                  <a:schemeClr val="bg1"/>
                </a:solidFill>
                <a:latin typeface="Avant Garde" charset="0"/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CS350 Intro. to SE Spring 2008  </a:t>
            </a:r>
          </a:p>
        </p:txBody>
      </p:sp>
      <p:sp>
        <p:nvSpPr>
          <p:cNvPr id="75879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39125" y="5554663"/>
            <a:ext cx="63182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chemeClr val="bg1"/>
                </a:solidFill>
                <a:latin typeface="Arial" charset="0"/>
                <a:ea typeface="굴림" charset="-127"/>
              </a:defRPr>
            </a:lvl1pPr>
          </a:lstStyle>
          <a:p>
            <a:pPr>
              <a:defRPr/>
            </a:pPr>
            <a:fld id="{B959B578-373C-4BE7-A36E-9AD71D870E84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pic>
        <p:nvPicPr>
          <p:cNvPr id="1030" name="Picture 16"/>
          <p:cNvPicPr>
            <a:picLocks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77800" y="5702300"/>
            <a:ext cx="804863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95" name="Rectangle 11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229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58796" name="Rectangle 12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457200" y="1422400"/>
            <a:ext cx="8229600" cy="399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75879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39125" y="5554663"/>
            <a:ext cx="63182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chemeClr val="bg1"/>
                </a:solidFill>
                <a:latin typeface="Arial" charset="0"/>
                <a:ea typeface="굴림" charset="-127"/>
              </a:defRPr>
            </a:lvl1pPr>
          </a:lstStyle>
          <a:p>
            <a:pPr>
              <a:defRPr/>
            </a:pPr>
            <a:fld id="{B959B578-373C-4BE7-A36E-9AD71D870E84}" type="slidenum">
              <a:rPr lang="ko-KR" altLang="en-US" smtClean="0"/>
              <a:pPr>
                <a:defRPr/>
              </a:pPr>
              <a:t>‹#›</a:t>
            </a:fld>
            <a:endParaRPr lang="en-US" altLang="ko-KR"/>
          </a:p>
        </p:txBody>
      </p:sp>
      <p:pic>
        <p:nvPicPr>
          <p:cNvPr id="1030" name="Picture 16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7800" y="5702300"/>
            <a:ext cx="804863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6"/>
          <p:cNvPicPr>
            <a:picLocks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77800" y="5702300"/>
            <a:ext cx="804863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800" r:id="rId1"/>
    <p:sldLayoutId id="2147483801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320" y="925513"/>
            <a:ext cx="6591549" cy="3005951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defRPr/>
            </a:pPr>
            <a:r>
              <a:rPr lang="en-US" altLang="ko-KR" sz="2400" i="1" dirty="0">
                <a:solidFill>
                  <a:srgbClr val="D7FA7E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/>
            </a:r>
            <a:br>
              <a:rPr lang="en-US" altLang="ko-KR" sz="2400" i="1" dirty="0">
                <a:solidFill>
                  <a:srgbClr val="D7FA7E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</a:br>
            <a:r>
              <a:rPr lang="en-US" altLang="ko-KR" sz="2400" i="1" dirty="0">
                <a:solidFill>
                  <a:srgbClr val="D7FA7E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dirty="0">
                <a:latin typeface="Arial" pitchFamily="34" charset="0"/>
                <a:ea typeface="굴림" pitchFamily="50" charset="-127"/>
                <a:cs typeface="Arial" pitchFamily="34" charset="0"/>
              </a:rPr>
              <a:t>Chapter </a:t>
            </a: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8</a:t>
            </a: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/>
            </a:r>
            <a:b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</a:br>
            <a:r>
              <a:rPr lang="en-US" altLang="ko-KR" smtClean="0">
                <a:latin typeface="Arial" pitchFamily="34" charset="0"/>
                <a:ea typeface="굴림" pitchFamily="50" charset="-127"/>
                <a:cs typeface="Arial" pitchFamily="34" charset="0"/>
              </a:rPr>
              <a:t>Understanding</a:t>
            </a:r>
            <a:r>
              <a:rPr lang="ko-KR" altLang="en-US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Requirements</a:t>
            </a:r>
            <a:r>
              <a:rPr lang="en-US" altLang="ko-KR" dirty="0">
                <a:latin typeface="Arial" pitchFamily="34" charset="0"/>
                <a:ea typeface="굴림" pitchFamily="50" charset="-127"/>
                <a:cs typeface="Arial" pitchFamily="34" charset="0"/>
              </a:rPr>
              <a:t/>
            </a:r>
            <a:br>
              <a:rPr lang="en-US" altLang="ko-KR" dirty="0">
                <a:latin typeface="Arial" pitchFamily="34" charset="0"/>
                <a:ea typeface="굴림" pitchFamily="50" charset="-127"/>
                <a:cs typeface="Arial" pitchFamily="34" charset="0"/>
              </a:rPr>
            </a:br>
            <a:r>
              <a:rPr lang="en-US" altLang="ko-KR" dirty="0">
                <a:solidFill>
                  <a:schemeClr val="bg1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br>
              <a:rPr lang="en-US" altLang="ko-KR" dirty="0">
                <a:solidFill>
                  <a:schemeClr val="bg1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</a:br>
            <a:r>
              <a:rPr lang="en-US" altLang="ko-KR" sz="2000" b="0" dirty="0">
                <a:solidFill>
                  <a:schemeClr val="bg1"/>
                </a:solidFill>
                <a:effectLst/>
                <a:latin typeface="Arial" pitchFamily="34" charset="0"/>
                <a:ea typeface="굴림" pitchFamily="50" charset="-127"/>
                <a:cs typeface="Arial" pitchFamily="34" charset="0"/>
              </a:rPr>
              <a:t>Moonzoo Kim</a:t>
            </a:r>
            <a:br>
              <a:rPr lang="en-US" altLang="ko-KR" sz="2000" b="0" dirty="0">
                <a:solidFill>
                  <a:schemeClr val="bg1"/>
                </a:solidFill>
                <a:effectLst/>
                <a:latin typeface="Arial" pitchFamily="34" charset="0"/>
                <a:ea typeface="굴림" pitchFamily="50" charset="-127"/>
                <a:cs typeface="Arial" pitchFamily="34" charset="0"/>
              </a:rPr>
            </a:br>
            <a:r>
              <a:rPr lang="en-US" altLang="ko-KR" sz="2000" b="0" dirty="0" smtClean="0">
                <a:solidFill>
                  <a:schemeClr val="bg1"/>
                </a:solidFill>
                <a:effectLst/>
                <a:latin typeface="Arial" pitchFamily="34" charset="0"/>
                <a:ea typeface="굴림" pitchFamily="50" charset="-127"/>
                <a:cs typeface="Arial" pitchFamily="34" charset="0"/>
              </a:rPr>
              <a:t>KAIST </a:t>
            </a:r>
            <a:r>
              <a:rPr lang="en-US" altLang="ko-KR" sz="2000" b="0" dirty="0">
                <a:solidFill>
                  <a:schemeClr val="tx1"/>
                </a:solidFill>
                <a:effectLst/>
                <a:latin typeface="Arial" pitchFamily="34" charset="0"/>
                <a:ea typeface="굴림" pitchFamily="50" charset="-127"/>
                <a:cs typeface="Arial" pitchFamily="34" charset="0"/>
              </a:rPr>
              <a:t/>
            </a:r>
            <a:br>
              <a:rPr lang="en-US" altLang="ko-KR" sz="2000" b="0" dirty="0">
                <a:solidFill>
                  <a:schemeClr val="tx1"/>
                </a:solidFill>
                <a:effectLst/>
                <a:latin typeface="Arial" pitchFamily="34" charset="0"/>
                <a:ea typeface="굴림" pitchFamily="50" charset="-127"/>
                <a:cs typeface="Arial" pitchFamily="34" charset="0"/>
              </a:rPr>
            </a:br>
            <a:endParaRPr lang="en-US" altLang="ko-KR" sz="2000" b="0" dirty="0">
              <a:effectLst/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13316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6B1C650-6969-4467-AEBB-2704546A3A2A}" type="slidenum">
              <a:rPr lang="ko-KR" altLang="en-US" smtClean="0">
                <a:ea typeface="굴림" pitchFamily="50" charset="-127"/>
              </a:rPr>
              <a:pPr/>
              <a:t>1</a:t>
            </a:fld>
            <a:endParaRPr lang="en-US" altLang="ko-KR" smtClean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내용 개체 틀 2"/>
          <p:cNvSpPr>
            <a:spLocks noGrp="1"/>
          </p:cNvSpPr>
          <p:nvPr>
            <p:ph sz="half" idx="4294967295"/>
          </p:nvPr>
        </p:nvSpPr>
        <p:spPr>
          <a:xfrm>
            <a:off x="0" y="795338"/>
            <a:ext cx="4038600" cy="46259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1800" b="1" dirty="0">
                <a:solidFill>
                  <a:srgbClr val="CCECFF"/>
                </a:solidFill>
                <a:latin typeface="Arial" charset="0"/>
                <a:ea typeface="굴림" pitchFamily="50" charset="-127"/>
                <a:cs typeface="Arial" charset="0"/>
              </a:rPr>
              <a:t>Facilitator</a:t>
            </a:r>
            <a:r>
              <a:rPr lang="en-US" altLang="ko-KR" sz="1800" b="1" dirty="0">
                <a:latin typeface="Arial" charset="0"/>
                <a:ea typeface="굴림" pitchFamily="50" charset="-127"/>
                <a:cs typeface="Arial" charset="0"/>
              </a:rPr>
              <a:t>: </a:t>
            </a:r>
            <a:r>
              <a:rPr lang="en-US" altLang="ko-KR" sz="1800" dirty="0">
                <a:latin typeface="Arial" charset="0"/>
                <a:ea typeface="굴림" pitchFamily="50" charset="-127"/>
                <a:cs typeface="Arial" charset="0"/>
              </a:rPr>
              <a:t>Does that also add some constraints?</a:t>
            </a:r>
            <a:endParaRPr lang="ko-KR" altLang="en-US" sz="1800" dirty="0">
              <a:latin typeface="Arial" charset="0"/>
              <a:ea typeface="굴림" pitchFamily="50" charset="-127"/>
              <a:cs typeface="Arial" charset="0"/>
            </a:endParaRPr>
          </a:p>
          <a:p>
            <a:pPr eaLnBrk="1" hangingPunct="1">
              <a:defRPr/>
            </a:pPr>
            <a:r>
              <a:rPr lang="en-US" altLang="ko-KR" sz="1800" b="1" dirty="0">
                <a:solidFill>
                  <a:srgbClr val="FF6699"/>
                </a:solidFill>
                <a:latin typeface="Arial" charset="0"/>
                <a:ea typeface="굴림" pitchFamily="50" charset="-127"/>
                <a:cs typeface="Arial" charset="0"/>
              </a:rPr>
              <a:t>Jamie</a:t>
            </a:r>
            <a:r>
              <a:rPr lang="en-US" altLang="ko-KR" sz="1800" b="1" dirty="0">
                <a:latin typeface="Arial" charset="0"/>
                <a:ea typeface="굴림" pitchFamily="50" charset="-127"/>
                <a:cs typeface="Arial" charset="0"/>
              </a:rPr>
              <a:t>: </a:t>
            </a:r>
            <a:r>
              <a:rPr lang="en-US" altLang="ko-KR" sz="1800" dirty="0">
                <a:latin typeface="Arial" charset="0"/>
                <a:ea typeface="굴림" pitchFamily="50" charset="-127"/>
                <a:cs typeface="Arial" charset="0"/>
              </a:rPr>
              <a:t>It does, both technical and legal. </a:t>
            </a:r>
            <a:endParaRPr lang="ko-KR" altLang="en-US" sz="1800" dirty="0">
              <a:latin typeface="Arial" charset="0"/>
              <a:ea typeface="굴림" pitchFamily="50" charset="-127"/>
              <a:cs typeface="Arial" charset="0"/>
            </a:endParaRPr>
          </a:p>
          <a:p>
            <a:pPr eaLnBrk="1" hangingPunct="1">
              <a:defRPr/>
            </a:pPr>
            <a:r>
              <a:rPr lang="en-US" altLang="ko-KR" sz="1800" b="1" dirty="0">
                <a:latin typeface="Arial" charset="0"/>
                <a:ea typeface="굴림" pitchFamily="50" charset="-127"/>
                <a:cs typeface="Arial" charset="0"/>
              </a:rPr>
              <a:t>Production rep: </a:t>
            </a:r>
            <a:r>
              <a:rPr lang="en-US" altLang="ko-KR" sz="1800" dirty="0">
                <a:latin typeface="Arial" charset="0"/>
                <a:ea typeface="굴림" pitchFamily="50" charset="-127"/>
                <a:cs typeface="Arial" charset="0"/>
              </a:rPr>
              <a:t>Meaning?</a:t>
            </a:r>
            <a:endParaRPr lang="ko-KR" altLang="en-US" sz="1800" dirty="0">
              <a:latin typeface="Arial" charset="0"/>
              <a:ea typeface="굴림" pitchFamily="50" charset="-127"/>
              <a:cs typeface="Arial" charset="0"/>
            </a:endParaRPr>
          </a:p>
          <a:p>
            <a:pPr eaLnBrk="1" hangingPunct="1">
              <a:defRPr/>
            </a:pPr>
            <a:r>
              <a:rPr lang="en-US" altLang="ko-KR" sz="1800" b="1" dirty="0">
                <a:solidFill>
                  <a:srgbClr val="FF6699"/>
                </a:solidFill>
                <a:latin typeface="Arial" charset="0"/>
                <a:ea typeface="굴림" pitchFamily="50" charset="-127"/>
                <a:cs typeface="Arial" charset="0"/>
              </a:rPr>
              <a:t>Jamie</a:t>
            </a:r>
            <a:r>
              <a:rPr lang="en-US" altLang="ko-KR" sz="1800" b="1" dirty="0">
                <a:latin typeface="Arial" charset="0"/>
                <a:ea typeface="굴림" pitchFamily="50" charset="-127"/>
                <a:cs typeface="Arial" charset="0"/>
              </a:rPr>
              <a:t>: </a:t>
            </a:r>
            <a:r>
              <a:rPr lang="en-US" altLang="ko-KR" sz="1800" dirty="0">
                <a:latin typeface="Arial" charset="0"/>
                <a:ea typeface="굴림" pitchFamily="50" charset="-127"/>
                <a:cs typeface="Arial" charset="0"/>
              </a:rPr>
              <a:t>We better make sure an outsider can't hack into the system, disarm it, and rob the place or worse. Heavy liability on our part.</a:t>
            </a:r>
            <a:endParaRPr lang="ko-KR" altLang="en-US" sz="1800" dirty="0">
              <a:latin typeface="Arial" charset="0"/>
              <a:ea typeface="굴림" pitchFamily="50" charset="-127"/>
              <a:cs typeface="Arial" charset="0"/>
            </a:endParaRPr>
          </a:p>
          <a:p>
            <a:pPr eaLnBrk="1" hangingPunct="1">
              <a:defRPr/>
            </a:pPr>
            <a:r>
              <a:rPr lang="en-US" altLang="ko-KR" sz="1800" b="1" dirty="0">
                <a:solidFill>
                  <a:srgbClr val="D7FA7E"/>
                </a:solidFill>
                <a:latin typeface="Arial" charset="0"/>
                <a:ea typeface="굴림" pitchFamily="50" charset="-127"/>
                <a:cs typeface="Arial" charset="0"/>
              </a:rPr>
              <a:t>Doug</a:t>
            </a:r>
            <a:r>
              <a:rPr lang="en-US" altLang="ko-KR" sz="1800" b="1" dirty="0">
                <a:latin typeface="Arial" charset="0"/>
                <a:ea typeface="굴림" pitchFamily="50" charset="-127"/>
                <a:cs typeface="Arial" charset="0"/>
              </a:rPr>
              <a:t>: </a:t>
            </a:r>
            <a:r>
              <a:rPr lang="en-US" altLang="ko-KR" sz="1800" dirty="0">
                <a:latin typeface="Arial" charset="0"/>
                <a:ea typeface="굴림" pitchFamily="50" charset="-127"/>
                <a:cs typeface="Arial" charset="0"/>
              </a:rPr>
              <a:t>Very true.</a:t>
            </a:r>
            <a:endParaRPr lang="ko-KR" altLang="en-US" sz="1800" dirty="0">
              <a:latin typeface="Arial" charset="0"/>
              <a:ea typeface="굴림" pitchFamily="50" charset="-127"/>
              <a:cs typeface="Arial" charset="0"/>
            </a:endParaRPr>
          </a:p>
          <a:p>
            <a:pPr eaLnBrk="1" hangingPunct="1">
              <a:defRPr/>
            </a:pPr>
            <a:r>
              <a:rPr lang="en-US" altLang="ko-KR" sz="1800" b="1" dirty="0">
                <a:latin typeface="Arial" charset="0"/>
                <a:ea typeface="굴림" pitchFamily="50" charset="-127"/>
                <a:cs typeface="Arial" charset="0"/>
              </a:rPr>
              <a:t>Marketing: </a:t>
            </a:r>
            <a:r>
              <a:rPr lang="en-US" altLang="ko-KR" sz="1800" dirty="0">
                <a:latin typeface="Arial" charset="0"/>
                <a:ea typeface="굴림" pitchFamily="50" charset="-127"/>
                <a:cs typeface="Arial" charset="0"/>
              </a:rPr>
              <a:t>But we still need Internet </a:t>
            </a:r>
            <a:r>
              <a:rPr lang="en-US" altLang="ko-KR" sz="1800" dirty="0" smtClean="0">
                <a:latin typeface="Arial" charset="0"/>
                <a:ea typeface="굴림" pitchFamily="50" charset="-127"/>
                <a:cs typeface="Arial" charset="0"/>
              </a:rPr>
              <a:t>connectivity. Just </a:t>
            </a:r>
            <a:r>
              <a:rPr lang="en-US" altLang="ko-KR" sz="1800" dirty="0">
                <a:latin typeface="Arial" charset="0"/>
                <a:ea typeface="굴림" pitchFamily="50" charset="-127"/>
                <a:cs typeface="Arial" charset="0"/>
              </a:rPr>
              <a:t>be sure to stop an outsider from getting in.</a:t>
            </a:r>
            <a:endParaRPr lang="ko-KR" altLang="en-US" sz="1800" dirty="0">
              <a:latin typeface="Arial" charset="0"/>
              <a:ea typeface="굴림" pitchFamily="50" charset="-127"/>
              <a:cs typeface="Arial" charset="0"/>
            </a:endParaRPr>
          </a:p>
        </p:txBody>
      </p:sp>
      <p:sp>
        <p:nvSpPr>
          <p:cNvPr id="24579" name="내용 개체 틀 3"/>
          <p:cNvSpPr>
            <a:spLocks noGrp="1"/>
          </p:cNvSpPr>
          <p:nvPr>
            <p:ph sz="half" idx="4294967295"/>
          </p:nvPr>
        </p:nvSpPr>
        <p:spPr>
          <a:xfrm>
            <a:off x="5105400" y="795338"/>
            <a:ext cx="4038600" cy="46259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1800" b="1">
                <a:solidFill>
                  <a:srgbClr val="FF6699"/>
                </a:solidFill>
                <a:latin typeface="Arial" charset="0"/>
                <a:ea typeface="굴림" pitchFamily="50" charset="-127"/>
                <a:cs typeface="Arial" charset="0"/>
              </a:rPr>
              <a:t>Ed</a:t>
            </a:r>
            <a:r>
              <a:rPr lang="en-US" altLang="ko-KR" sz="1800" b="1">
                <a:latin typeface="Arial" charset="0"/>
                <a:ea typeface="굴림" pitchFamily="50" charset="-127"/>
                <a:cs typeface="Arial" charset="0"/>
              </a:rPr>
              <a:t>: </a:t>
            </a:r>
            <a:r>
              <a:rPr lang="en-US" altLang="ko-KR" sz="1800">
                <a:latin typeface="Arial" charset="0"/>
                <a:ea typeface="굴림" pitchFamily="50" charset="-127"/>
                <a:cs typeface="Arial" charset="0"/>
              </a:rPr>
              <a:t>That's easier said than done and....</a:t>
            </a:r>
            <a:endParaRPr lang="ko-KR" altLang="en-US" sz="1800">
              <a:latin typeface="Arial" charset="0"/>
              <a:ea typeface="굴림" pitchFamily="50" charset="-127"/>
              <a:cs typeface="Arial" charset="0"/>
            </a:endParaRPr>
          </a:p>
          <a:p>
            <a:pPr eaLnBrk="1" hangingPunct="1">
              <a:defRPr/>
            </a:pPr>
            <a:r>
              <a:rPr lang="en-US" altLang="ko-KR" sz="1800" b="1">
                <a:solidFill>
                  <a:srgbClr val="CCECFF"/>
                </a:solidFill>
                <a:latin typeface="Arial" charset="0"/>
                <a:ea typeface="굴림" pitchFamily="50" charset="-127"/>
                <a:cs typeface="Arial" charset="0"/>
              </a:rPr>
              <a:t>Facilitator</a:t>
            </a:r>
            <a:r>
              <a:rPr lang="en-US" altLang="ko-KR" sz="1800" b="1">
                <a:latin typeface="Arial" charset="0"/>
                <a:ea typeface="굴림" pitchFamily="50" charset="-127"/>
                <a:cs typeface="Arial" charset="0"/>
              </a:rPr>
              <a:t> (interrupting): </a:t>
            </a:r>
            <a:r>
              <a:rPr lang="en-US" altLang="ko-KR" sz="1800">
                <a:latin typeface="Arial" charset="0"/>
                <a:ea typeface="굴림" pitchFamily="50" charset="-127"/>
                <a:cs typeface="Arial" charset="0"/>
              </a:rPr>
              <a:t>I don't want to debate this issue now. Let's note it as an action item and proceed. (Doug, serving as the recorder for the meeting, makes an appropriate note.)</a:t>
            </a:r>
            <a:endParaRPr lang="ko-KR" altLang="en-US" sz="1800">
              <a:latin typeface="Arial" charset="0"/>
              <a:ea typeface="굴림" pitchFamily="50" charset="-127"/>
              <a:cs typeface="Arial" charset="0"/>
            </a:endParaRPr>
          </a:p>
          <a:p>
            <a:pPr eaLnBrk="1" hangingPunct="1">
              <a:defRPr/>
            </a:pPr>
            <a:r>
              <a:rPr lang="en-US" altLang="ko-KR" sz="1800" b="1">
                <a:solidFill>
                  <a:srgbClr val="CCECFF"/>
                </a:solidFill>
                <a:latin typeface="Arial" charset="0"/>
                <a:ea typeface="굴림" pitchFamily="50" charset="-127"/>
                <a:cs typeface="Arial" charset="0"/>
              </a:rPr>
              <a:t>Facilitator</a:t>
            </a:r>
            <a:r>
              <a:rPr lang="en-US" altLang="ko-KR" sz="1800" b="1">
                <a:latin typeface="Arial" charset="0"/>
                <a:ea typeface="굴림" pitchFamily="50" charset="-127"/>
                <a:cs typeface="Arial" charset="0"/>
              </a:rPr>
              <a:t>: </a:t>
            </a:r>
            <a:r>
              <a:rPr lang="en-US" altLang="ko-KR" sz="1800">
                <a:latin typeface="Arial" charset="0"/>
                <a:ea typeface="굴림" pitchFamily="50" charset="-127"/>
                <a:cs typeface="Arial" charset="0"/>
              </a:rPr>
              <a:t>I have a feeling there's still more to consider here.</a:t>
            </a:r>
            <a:endParaRPr lang="ko-KR" altLang="en-US" sz="1800">
              <a:latin typeface="Arial" charset="0"/>
              <a:ea typeface="굴림" pitchFamily="50" charset="-127"/>
              <a:cs typeface="Arial" charset="0"/>
            </a:endParaRPr>
          </a:p>
          <a:p>
            <a:pPr eaLnBrk="1" hangingPunct="1">
              <a:defRPr/>
            </a:pPr>
            <a:r>
              <a:rPr lang="en-US" altLang="ko-KR" sz="1800">
                <a:latin typeface="Arial" charset="0"/>
                <a:ea typeface="굴림" pitchFamily="50" charset="-127"/>
                <a:cs typeface="Arial" charset="0"/>
              </a:rPr>
              <a:t>(The group spends the next 45 minutes refining and ex­panding the details of the home security function.)</a:t>
            </a:r>
            <a:endParaRPr lang="ko-KR" altLang="en-US" sz="1800">
              <a:latin typeface="Arial" charset="0"/>
              <a:ea typeface="굴림" pitchFamily="50" charset="-127"/>
              <a:cs typeface="Arial" charset="0"/>
            </a:endParaRPr>
          </a:p>
          <a:p>
            <a:pPr eaLnBrk="1" hangingPunct="1">
              <a:defRPr/>
            </a:pPr>
            <a:endParaRPr lang="ko-KR" altLang="en-US" sz="1800">
              <a:latin typeface="Arial" charset="0"/>
              <a:ea typeface="굴림" pitchFamily="50" charset="-127"/>
              <a:cs typeface="Arial" charset="0"/>
            </a:endParaRPr>
          </a:p>
          <a:p>
            <a:pPr eaLnBrk="1" hangingPunct="1">
              <a:defRPr/>
            </a:pPr>
            <a:endParaRPr lang="ko-KR" altLang="en-US" sz="1800">
              <a:latin typeface="Arial" charset="0"/>
              <a:ea typeface="굴림" pitchFamily="50" charset="-127"/>
              <a:cs typeface="Arial" charset="0"/>
            </a:endParaRPr>
          </a:p>
        </p:txBody>
      </p:sp>
      <p:sp>
        <p:nvSpPr>
          <p:cNvPr id="19460" name="바닥글 개체 틀 4"/>
          <p:cNvSpPr txBox="1">
            <a:spLocks noGrp="1"/>
          </p:cNvSpPr>
          <p:nvPr/>
        </p:nvSpPr>
        <p:spPr bwMode="auto">
          <a:xfrm>
            <a:off x="933450" y="5759450"/>
            <a:ext cx="1500188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</a:pPr>
            <a:r>
              <a:rPr lang="en-US" altLang="ko-KR" sz="1000" b="0">
                <a:latin typeface="Avant Garde" charset="0"/>
                <a:ea typeface="굴림" pitchFamily="50" charset="-127"/>
              </a:rPr>
              <a:t>CS350 Intro. to SE Spring 2008  </a:t>
            </a:r>
            <a:endParaRPr lang="en-US" altLang="ko-KR" sz="1000" b="0">
              <a:solidFill>
                <a:schemeClr val="bg1"/>
              </a:solidFill>
              <a:latin typeface="Avant Garde" charset="0"/>
              <a:ea typeface="굴림" pitchFamily="50" charset="-127"/>
            </a:endParaRPr>
          </a:p>
        </p:txBody>
      </p:sp>
      <p:sp>
        <p:nvSpPr>
          <p:cNvPr id="19461" name="슬라이드 번호 개체 틀 5"/>
          <p:cNvSpPr txBox="1">
            <a:spLocks noGrp="1"/>
          </p:cNvSpPr>
          <p:nvPr/>
        </p:nvSpPr>
        <p:spPr bwMode="auto">
          <a:xfrm>
            <a:off x="8239125" y="5554663"/>
            <a:ext cx="63182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lnSpc>
                <a:spcPct val="100000"/>
              </a:lnSpc>
            </a:pPr>
            <a:fld id="{484825B3-39F0-41C3-B7A5-F60753166516}" type="slidenum">
              <a:rPr lang="ko-KR" altLang="en-US" sz="1200" b="0">
                <a:latin typeface="Arial" charset="0"/>
                <a:ea typeface="굴림" pitchFamily="50" charset="-127"/>
              </a:rPr>
              <a:pPr algn="r" eaLnBrk="1" hangingPunct="1">
                <a:lnSpc>
                  <a:spcPct val="100000"/>
                </a:lnSpc>
              </a:pPr>
              <a:t>10</a:t>
            </a:fld>
            <a:endParaRPr lang="en-US" altLang="ko-KR" sz="1200" b="0">
              <a:latin typeface="Arial" charset="0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latin typeface="Arial" charset="0"/>
                <a:ea typeface="굴림" pitchFamily="50" charset="-127"/>
                <a:cs typeface="Arial" charset="0"/>
              </a:rPr>
              <a:t>SafeHome Product</a:t>
            </a:r>
            <a:endParaRPr lang="ko-KR" altLang="en-US">
              <a:latin typeface="Arial" charset="0"/>
              <a:ea typeface="굴림" pitchFamily="50" charset="-127"/>
              <a:cs typeface="Arial" charset="0"/>
            </a:endParaRPr>
          </a:p>
        </p:txBody>
      </p:sp>
      <p:sp>
        <p:nvSpPr>
          <p:cNvPr id="24580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19B5423-27F2-4D82-8486-ADB0643624D8}" type="slidenum">
              <a:rPr lang="ko-KR" altLang="en-US" smtClean="0">
                <a:ea typeface="굴림" pitchFamily="50" charset="-127"/>
              </a:rPr>
              <a:pPr/>
              <a:t>11</a:t>
            </a:fld>
            <a:endParaRPr lang="en-US" altLang="ko-KR" smtClean="0">
              <a:ea typeface="굴림" pitchFamily="50" charset="-127"/>
            </a:endParaRPr>
          </a:p>
        </p:txBody>
      </p:sp>
      <p:pic>
        <p:nvPicPr>
          <p:cNvPr id="24582" name="Picture 3"/>
          <p:cNvPicPr>
            <a:picLocks noChangeAspect="1" noChangeArrowheads="1"/>
          </p:cNvPicPr>
          <p:nvPr/>
        </p:nvPicPr>
        <p:blipFill rotWithShape="1">
          <a:blip r:embed="rId2"/>
          <a:srcRect t="-4368" b="4368"/>
          <a:stretch/>
        </p:blipFill>
        <p:spPr bwMode="auto">
          <a:xfrm>
            <a:off x="3913188" y="1090800"/>
            <a:ext cx="5053012" cy="4138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" name="직사각형 2"/>
          <p:cNvSpPr/>
          <p:nvPr/>
        </p:nvSpPr>
        <p:spPr bwMode="auto">
          <a:xfrm>
            <a:off x="47134" y="3266388"/>
            <a:ext cx="2253006" cy="5561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198634" y="1209600"/>
            <a:ext cx="3638550" cy="2103437"/>
            <a:chOff x="198634" y="1209600"/>
            <a:chExt cx="3638550" cy="2103437"/>
          </a:xfrm>
        </p:grpSpPr>
        <p:pic>
          <p:nvPicPr>
            <p:cNvPr id="24581" name="Picture 2"/>
            <p:cNvPicPr>
              <a:picLocks noChangeAspect="1" noChangeArrowheads="1"/>
            </p:cNvPicPr>
            <p:nvPr/>
          </p:nvPicPr>
          <p:blipFill rotWithShape="1">
            <a:blip r:embed="rId3"/>
            <a:srcRect t="-11998" b="11998"/>
            <a:stretch/>
          </p:blipFill>
          <p:spPr bwMode="auto">
            <a:xfrm>
              <a:off x="198634" y="1209600"/>
              <a:ext cx="3638550" cy="210343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4" name="직사각형 3"/>
            <p:cNvSpPr/>
            <p:nvPr/>
          </p:nvSpPr>
          <p:spPr bwMode="auto">
            <a:xfrm>
              <a:off x="2362200" y="2781169"/>
              <a:ext cx="795190" cy="152400"/>
            </a:xfrm>
            <a:prstGeom prst="rect">
              <a:avLst/>
            </a:prstGeom>
            <a:solidFill>
              <a:srgbClr val="E5E5E5"/>
            </a:solidFill>
            <a:ln w="12700" cap="flat" cmpd="sng" algn="ctr">
              <a:solidFill>
                <a:srgbClr val="E5E5E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947988" y="0"/>
            <a:ext cx="3321050" cy="1016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Use-Cases</a:t>
            </a:r>
          </a:p>
        </p:txBody>
      </p:sp>
      <p:sp>
        <p:nvSpPr>
          <p:cNvPr id="87552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81013" y="984250"/>
            <a:ext cx="8235950" cy="43164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ko-KR" sz="1800" dirty="0">
                <a:latin typeface="Arial" pitchFamily="34" charset="0"/>
                <a:ea typeface="굴림" pitchFamily="50" charset="-127"/>
                <a:cs typeface="Arial" pitchFamily="34" charset="0"/>
              </a:rPr>
              <a:t>A collection of user scenarios that describe the thread of usage of a system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ko-KR" sz="1800" dirty="0">
                <a:latin typeface="Arial" pitchFamily="34" charset="0"/>
                <a:ea typeface="굴림" pitchFamily="50" charset="-127"/>
                <a:cs typeface="Arial" pitchFamily="34" charset="0"/>
              </a:rPr>
              <a:t>Each scenario is described from the point-of-view of an “</a:t>
            </a:r>
            <a:r>
              <a:rPr lang="en-US" altLang="ko-KR" sz="1800" dirty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actor</a:t>
            </a:r>
            <a:r>
              <a:rPr lang="en-US" altLang="ko-KR" sz="1800" dirty="0">
                <a:latin typeface="Arial" pitchFamily="34" charset="0"/>
                <a:ea typeface="굴림" pitchFamily="50" charset="-127"/>
                <a:cs typeface="Arial" pitchFamily="34" charset="0"/>
              </a:rPr>
              <a:t>”—a person or device that interacts with the software in some way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ko-KR" sz="1800" dirty="0">
                <a:latin typeface="Arial" pitchFamily="34" charset="0"/>
                <a:ea typeface="굴림" pitchFamily="50" charset="-127"/>
                <a:cs typeface="Arial" pitchFamily="34" charset="0"/>
              </a:rPr>
              <a:t>Each scenario answers the following questions: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altLang="ko-KR" sz="1600" dirty="0">
                <a:solidFill>
                  <a:schemeClr val="bg2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Who is the primary actor, the secondary actor (s)?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1600" dirty="0">
                <a:solidFill>
                  <a:schemeClr val="bg2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What are the actor’s goals?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1600" dirty="0">
                <a:solidFill>
                  <a:schemeClr val="bg2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What </a:t>
            </a:r>
            <a:r>
              <a:rPr lang="en-US" altLang="ko-KR" sz="1600" dirty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preconditions</a:t>
            </a:r>
            <a:r>
              <a:rPr lang="en-US" altLang="ko-KR" sz="1600" dirty="0">
                <a:solidFill>
                  <a:schemeClr val="bg2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should exist before the story begins?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1600" dirty="0">
                <a:solidFill>
                  <a:schemeClr val="bg2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What main tasks or functions are performed by the actor?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1600" dirty="0">
                <a:solidFill>
                  <a:schemeClr val="bg2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What extensions might be considered as the story is described?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1600" dirty="0">
                <a:solidFill>
                  <a:schemeClr val="bg2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What </a:t>
            </a:r>
            <a:r>
              <a:rPr lang="en-US" altLang="ko-KR" sz="1600" dirty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variations</a:t>
            </a:r>
            <a:r>
              <a:rPr lang="en-US" altLang="ko-KR" sz="1600" dirty="0">
                <a:solidFill>
                  <a:schemeClr val="bg2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in the actor’s interaction are possible?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1600" dirty="0">
                <a:solidFill>
                  <a:schemeClr val="bg2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What system information will the actor acquire, produce, or change?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1600" dirty="0">
                <a:solidFill>
                  <a:schemeClr val="bg2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Will the actor have to inform the system about changes in the external environment?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1600" dirty="0">
                <a:solidFill>
                  <a:schemeClr val="bg2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What information does the actor desire from the system?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1600" dirty="0">
                <a:solidFill>
                  <a:schemeClr val="bg2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Does the actor wish to be informed about unexpected changes?</a:t>
            </a:r>
          </a:p>
        </p:txBody>
      </p:sp>
      <p:sp>
        <p:nvSpPr>
          <p:cNvPr id="23557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0DD80EF-7F0C-43AC-9714-3FEFF485FE31}" type="slidenum">
              <a:rPr lang="ko-KR" altLang="en-US" smtClean="0">
                <a:ea typeface="굴림" pitchFamily="50" charset="-127"/>
              </a:rPr>
              <a:pPr/>
              <a:t>12</a:t>
            </a:fld>
            <a:endParaRPr lang="en-US" altLang="ko-KR" smtClean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latin typeface="Arial" charset="0"/>
                <a:ea typeface="굴림" pitchFamily="50" charset="-127"/>
                <a:cs typeface="Arial" charset="0"/>
              </a:rPr>
              <a:t>Example of Use Case for SafeHome</a:t>
            </a:r>
            <a:endParaRPr lang="ko-KR" altLang="en-US">
              <a:latin typeface="Arial" charset="0"/>
              <a:ea typeface="굴림" pitchFamily="50" charset="-127"/>
              <a:cs typeface="Arial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213" y="1208088"/>
            <a:ext cx="4572000" cy="3998912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ko-KR" sz="1800">
                <a:solidFill>
                  <a:srgbClr val="FF0000"/>
                </a:solidFill>
                <a:latin typeface="Arial" charset="0"/>
                <a:ea typeface="굴림" pitchFamily="50" charset="-127"/>
                <a:cs typeface="Arial" charset="0"/>
              </a:rPr>
              <a:t>Use-case</a:t>
            </a:r>
            <a:r>
              <a:rPr lang="en-US" altLang="ko-KR" sz="1800">
                <a:latin typeface="Arial" charset="0"/>
                <a:ea typeface="굴림" pitchFamily="50" charset="-127"/>
                <a:cs typeface="Arial" charset="0"/>
              </a:rPr>
              <a:t>: InitiateMonitoring</a:t>
            </a:r>
          </a:p>
          <a:p>
            <a:pPr>
              <a:lnSpc>
                <a:spcPct val="80000"/>
              </a:lnSpc>
              <a:defRPr/>
            </a:pPr>
            <a:r>
              <a:rPr lang="en-US" altLang="ko-KR" sz="1800">
                <a:solidFill>
                  <a:srgbClr val="FF0000"/>
                </a:solidFill>
                <a:latin typeface="Arial" charset="0"/>
                <a:ea typeface="굴림" pitchFamily="50" charset="-127"/>
                <a:cs typeface="Arial" charset="0"/>
              </a:rPr>
              <a:t>Primary actor</a:t>
            </a:r>
            <a:r>
              <a:rPr lang="en-US" altLang="ko-KR" sz="1800">
                <a:latin typeface="Arial" charset="0"/>
                <a:ea typeface="굴림" pitchFamily="50" charset="-127"/>
                <a:cs typeface="Arial" charset="0"/>
              </a:rPr>
              <a:t>: Homeowner</a:t>
            </a:r>
          </a:p>
          <a:p>
            <a:pPr>
              <a:lnSpc>
                <a:spcPct val="80000"/>
              </a:lnSpc>
              <a:defRPr/>
            </a:pPr>
            <a:r>
              <a:rPr lang="en-US" altLang="ko-KR" sz="1800">
                <a:solidFill>
                  <a:srgbClr val="FF0000"/>
                </a:solidFill>
                <a:latin typeface="Arial" charset="0"/>
                <a:ea typeface="굴림" pitchFamily="50" charset="-127"/>
                <a:cs typeface="Arial" charset="0"/>
              </a:rPr>
              <a:t>Goal in context</a:t>
            </a:r>
            <a:r>
              <a:rPr lang="en-US" altLang="ko-KR" sz="1800">
                <a:latin typeface="Arial" charset="0"/>
                <a:ea typeface="굴림" pitchFamily="50" charset="-127"/>
                <a:cs typeface="Arial" charset="0"/>
              </a:rPr>
              <a:t>: To set the system to monitor sensors when the homeowner leaves the house or remains inside</a:t>
            </a:r>
          </a:p>
          <a:p>
            <a:pPr>
              <a:lnSpc>
                <a:spcPct val="80000"/>
              </a:lnSpc>
              <a:defRPr/>
            </a:pPr>
            <a:r>
              <a:rPr lang="en-US" altLang="ko-KR" sz="1800">
                <a:solidFill>
                  <a:srgbClr val="FF0000"/>
                </a:solidFill>
                <a:latin typeface="Arial" charset="0"/>
                <a:ea typeface="굴림" pitchFamily="50" charset="-127"/>
                <a:cs typeface="Arial" charset="0"/>
              </a:rPr>
              <a:t>Preconditions</a:t>
            </a:r>
            <a:r>
              <a:rPr lang="en-US" altLang="ko-KR" sz="1800">
                <a:latin typeface="Arial" charset="0"/>
                <a:ea typeface="굴림" pitchFamily="50" charset="-127"/>
                <a:cs typeface="Arial" charset="0"/>
              </a:rPr>
              <a:t>: System has been programmed for a password and to recognize various sensors</a:t>
            </a:r>
          </a:p>
          <a:p>
            <a:pPr>
              <a:lnSpc>
                <a:spcPct val="80000"/>
              </a:lnSpc>
              <a:defRPr/>
            </a:pPr>
            <a:r>
              <a:rPr lang="en-US" altLang="ko-KR" sz="1800">
                <a:solidFill>
                  <a:srgbClr val="FF0000"/>
                </a:solidFill>
                <a:latin typeface="Arial" charset="0"/>
                <a:ea typeface="굴림" pitchFamily="50" charset="-127"/>
                <a:cs typeface="Arial" charset="0"/>
              </a:rPr>
              <a:t>Trigger</a:t>
            </a:r>
            <a:r>
              <a:rPr lang="en-US" altLang="ko-KR" sz="1800">
                <a:latin typeface="Arial" charset="0"/>
                <a:ea typeface="굴림" pitchFamily="50" charset="-127"/>
                <a:cs typeface="Arial" charset="0"/>
              </a:rPr>
              <a:t>: The homeowner decides to “set” the system, i.e., to turn on the alarm functions</a:t>
            </a:r>
          </a:p>
          <a:p>
            <a:pPr>
              <a:lnSpc>
                <a:spcPct val="80000"/>
              </a:lnSpc>
              <a:defRPr/>
            </a:pPr>
            <a:r>
              <a:rPr lang="en-US" altLang="ko-KR" sz="1800">
                <a:solidFill>
                  <a:srgbClr val="FF0000"/>
                </a:solidFill>
                <a:latin typeface="Arial" charset="0"/>
                <a:ea typeface="굴림" pitchFamily="50" charset="-127"/>
                <a:cs typeface="Arial" charset="0"/>
              </a:rPr>
              <a:t>Scenario</a:t>
            </a:r>
            <a:r>
              <a:rPr lang="en-US" altLang="ko-KR" sz="1800">
                <a:latin typeface="Arial" charset="0"/>
                <a:ea typeface="굴림" pitchFamily="50" charset="-127"/>
                <a:cs typeface="Arial" charset="0"/>
              </a:rPr>
              <a:t>:</a:t>
            </a:r>
          </a:p>
          <a:p>
            <a:pPr marL="800100" lvl="1" indent="-342900">
              <a:lnSpc>
                <a:spcPct val="80000"/>
              </a:lnSpc>
              <a:buFont typeface="Palatino" charset="0"/>
              <a:buAutoNum type="arabicPeriod"/>
              <a:defRPr/>
            </a:pPr>
            <a:r>
              <a:rPr lang="en-US" altLang="ko-KR" sz="1600">
                <a:latin typeface="Arial" charset="0"/>
                <a:ea typeface="굴림" pitchFamily="50" charset="-127"/>
                <a:cs typeface="Arial" charset="0"/>
              </a:rPr>
              <a:t>Homeowner: observes control panel</a:t>
            </a:r>
          </a:p>
          <a:p>
            <a:pPr marL="800100" lvl="1" indent="-342900">
              <a:lnSpc>
                <a:spcPct val="80000"/>
              </a:lnSpc>
              <a:buFont typeface="Palatino" charset="0"/>
              <a:buAutoNum type="arabicPeriod"/>
              <a:defRPr/>
            </a:pPr>
            <a:r>
              <a:rPr lang="en-US" altLang="ko-KR" sz="1600">
                <a:latin typeface="Arial" charset="0"/>
                <a:ea typeface="굴림" pitchFamily="50" charset="-127"/>
                <a:cs typeface="Arial" charset="0"/>
              </a:rPr>
              <a:t>Homeowner:enters password</a:t>
            </a:r>
          </a:p>
          <a:p>
            <a:pPr marL="800100" lvl="1" indent="-342900">
              <a:lnSpc>
                <a:spcPct val="80000"/>
              </a:lnSpc>
              <a:buFont typeface="Palatino" charset="0"/>
              <a:buAutoNum type="arabicPeriod"/>
              <a:defRPr/>
            </a:pPr>
            <a:r>
              <a:rPr lang="en-US" altLang="ko-KR" sz="1600">
                <a:latin typeface="Arial" charset="0"/>
                <a:ea typeface="굴림" pitchFamily="50" charset="-127"/>
                <a:cs typeface="Arial" charset="0"/>
              </a:rPr>
              <a:t>Homeowner: selects “stay” or “away”</a:t>
            </a:r>
          </a:p>
          <a:p>
            <a:pPr marL="800100" lvl="1" indent="-342900">
              <a:lnSpc>
                <a:spcPct val="80000"/>
              </a:lnSpc>
              <a:buFont typeface="Palatino" charset="0"/>
              <a:buAutoNum type="arabicPeriod"/>
              <a:defRPr/>
            </a:pPr>
            <a:r>
              <a:rPr lang="en-US" altLang="ko-KR" sz="1600">
                <a:latin typeface="Arial" charset="0"/>
                <a:ea typeface="굴림" pitchFamily="50" charset="-127"/>
                <a:cs typeface="Arial" charset="0"/>
              </a:rPr>
              <a:t>Homeowner: observes red alarm light to indicate that SafeHome has been armed</a:t>
            </a:r>
          </a:p>
          <a:p>
            <a:pPr marL="800100" lvl="1" indent="-342900">
              <a:lnSpc>
                <a:spcPct val="80000"/>
              </a:lnSpc>
              <a:buFont typeface="Palatino" charset="0"/>
              <a:buAutoNum type="arabicPeriod"/>
              <a:defRPr/>
            </a:pPr>
            <a:endParaRPr lang="ko-KR" altLang="en-US" sz="1600">
              <a:latin typeface="Arial" charset="0"/>
              <a:ea typeface="굴림" pitchFamily="50" charset="-127"/>
              <a:cs typeface="Arial" charset="0"/>
            </a:endParaRPr>
          </a:p>
        </p:txBody>
      </p:sp>
      <p:sp>
        <p:nvSpPr>
          <p:cNvPr id="25605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DBF2237-8815-4D4A-AA95-FA97EB2264F5}" type="slidenum">
              <a:rPr lang="ko-KR" altLang="en-US" smtClean="0">
                <a:ea typeface="굴림" pitchFamily="50" charset="-127"/>
                <a:cs typeface="Arial" charset="0"/>
              </a:rPr>
              <a:pPr/>
              <a:t>13</a:t>
            </a:fld>
            <a:endParaRPr lang="en-US" altLang="ko-KR" smtClean="0">
              <a:ea typeface="굴림" pitchFamily="50" charset="-127"/>
              <a:cs typeface="Arial" charset="0"/>
            </a:endParaRPr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4437063" y="1195388"/>
            <a:ext cx="4706937" cy="399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altLang="ko-KR" b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굴림" pitchFamily="50" charset="-127"/>
                <a:cs typeface="Arial" charset="0"/>
              </a:rPr>
              <a:t>Exceptions:</a:t>
            </a:r>
            <a:r>
              <a:rPr lang="en-US" altLang="ko-KR" b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굴림" pitchFamily="50" charset="-127"/>
                <a:cs typeface="Arial" charset="0"/>
              </a:rPr>
              <a:t> 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en-US" altLang="ko-KR" b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굴림" pitchFamily="50" charset="-127"/>
                <a:cs typeface="Arial" charset="0"/>
              </a:rPr>
              <a:t>1a. Control </a:t>
            </a:r>
            <a:r>
              <a:rPr lang="en-US" altLang="ko-KR" b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굴림" pitchFamily="50" charset="-127"/>
                <a:cs typeface="Arial" charset="0"/>
              </a:rPr>
              <a:t>panel is not ready: homeowner checks all sensors to determine which are open; closes them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en-US" altLang="ko-KR" b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굴림" pitchFamily="50" charset="-127"/>
                <a:cs typeface="Arial" charset="0"/>
              </a:rPr>
              <a:t>2a. Password is incorrect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altLang="ko-KR" b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굴림" pitchFamily="50" charset="-127"/>
                <a:cs typeface="Arial" charset="0"/>
              </a:rPr>
              <a:t>Priority: </a:t>
            </a:r>
            <a:r>
              <a:rPr lang="en-US" altLang="ko-KR" b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굴림" pitchFamily="50" charset="-127"/>
                <a:cs typeface="Arial" charset="0"/>
              </a:rPr>
              <a:t>Essential, must be implemented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altLang="ko-KR" b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굴림" pitchFamily="50" charset="-127"/>
                <a:cs typeface="Arial" charset="0"/>
              </a:rPr>
              <a:t>When available</a:t>
            </a:r>
            <a:r>
              <a:rPr lang="en-US" altLang="ko-KR" b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굴림" pitchFamily="50" charset="-127"/>
                <a:cs typeface="Arial" charset="0"/>
              </a:rPr>
              <a:t>: first increment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altLang="ko-KR" sz="1600" b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굴림" pitchFamily="50" charset="-127"/>
                <a:cs typeface="Arial" charset="0"/>
              </a:rPr>
              <a:t>Frequency of use</a:t>
            </a:r>
            <a:r>
              <a:rPr lang="en-US" altLang="ko-KR" sz="1600" b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굴림" pitchFamily="50" charset="-127"/>
                <a:cs typeface="Arial" charset="0"/>
              </a:rPr>
              <a:t>: Many times per day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altLang="ko-KR" sz="1600" b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굴림" pitchFamily="50" charset="-127"/>
                <a:cs typeface="Arial" charset="0"/>
              </a:rPr>
              <a:t>Channel to actor</a:t>
            </a:r>
            <a:r>
              <a:rPr lang="en-US" altLang="ko-KR" sz="1600" b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굴림" pitchFamily="50" charset="-127"/>
                <a:cs typeface="Arial" charset="0"/>
              </a:rPr>
              <a:t>: Via control panel interface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altLang="ko-KR" sz="1600" b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굴림" pitchFamily="50" charset="-127"/>
                <a:cs typeface="Arial" charset="0"/>
              </a:rPr>
              <a:t>Secondary actors</a:t>
            </a:r>
            <a:r>
              <a:rPr lang="en-US" altLang="ko-KR" sz="1600" b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굴림" pitchFamily="50" charset="-127"/>
                <a:cs typeface="Arial" charset="0"/>
              </a:rPr>
              <a:t>: Support technician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altLang="ko-KR" sz="1600" b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굴림" pitchFamily="50" charset="-127"/>
                <a:cs typeface="Arial" charset="0"/>
              </a:rPr>
              <a:t>Channels to secondary actors</a:t>
            </a:r>
            <a:r>
              <a:rPr lang="en-US" altLang="ko-KR" sz="1600" b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굴림" pitchFamily="50" charset="-127"/>
                <a:cs typeface="Arial" charset="0"/>
              </a:rPr>
              <a:t>: support technician: phone line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altLang="ko-KR" sz="1600" b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굴림" pitchFamily="50" charset="-127"/>
                <a:cs typeface="Arial" charset="0"/>
              </a:rPr>
              <a:t>Open issues</a:t>
            </a:r>
            <a:r>
              <a:rPr lang="en-US" altLang="ko-KR" sz="1600" b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굴림" pitchFamily="50" charset="-127"/>
                <a:cs typeface="Arial" charset="0"/>
              </a:rPr>
              <a:t>: 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altLang="ko-KR" sz="1600" b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굴림" pitchFamily="50" charset="-127"/>
                <a:cs typeface="Arial" charset="0"/>
              </a:rPr>
              <a:t>Do we enforce time limit for password entering?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altLang="ko-KR" sz="1600" b="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굴림" pitchFamily="50" charset="-127"/>
              <a:cs typeface="Arial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altLang="ko-KR" sz="1600" b="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굴림" pitchFamily="50" charset="-127"/>
              <a:cs typeface="Arial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altLang="ko-KR" sz="1600" b="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굴림" pitchFamily="50" charset="-127"/>
              <a:cs typeface="Arial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ko-KR" altLang="en-US" sz="1600" b="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굴림" pitchFamily="50" charset="-127"/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7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1720850" y="0"/>
            <a:ext cx="5700713" cy="1016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Use-Case Diagram</a:t>
            </a:r>
          </a:p>
        </p:txBody>
      </p:sp>
      <p:sp>
        <p:nvSpPr>
          <p:cNvPr id="26628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CD17E2B-47A0-4C39-B436-B887AC5BF9B9}" type="slidenum">
              <a:rPr lang="ko-KR" altLang="en-US" smtClean="0">
                <a:ea typeface="굴림" pitchFamily="50" charset="-127"/>
              </a:rPr>
              <a:pPr/>
              <a:t>14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876546" name="Rectangle 2"/>
          <p:cNvSpPr>
            <a:spLocks noChangeArrowheads="1"/>
          </p:cNvSpPr>
          <p:nvPr/>
        </p:nvSpPr>
        <p:spPr bwMode="auto">
          <a:xfrm>
            <a:off x="2189163" y="930275"/>
            <a:ext cx="4841875" cy="4568825"/>
          </a:xfrm>
          <a:prstGeom prst="rect">
            <a:avLst/>
          </a:prstGeom>
          <a:solidFill>
            <a:srgbClr val="96E3FE"/>
          </a:solidFill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ko-KR" altLang="en-US">
              <a:ea typeface="굴림" pitchFamily="50" charset="-127"/>
            </a:endParaRPr>
          </a:p>
        </p:txBody>
      </p:sp>
      <p:pic>
        <p:nvPicPr>
          <p:cNvPr id="2663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78113" y="992188"/>
            <a:ext cx="3898900" cy="4406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5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79438" y="244475"/>
            <a:ext cx="7983537" cy="1016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Building the Analysis Model</a:t>
            </a:r>
          </a:p>
        </p:txBody>
      </p:sp>
      <p:sp>
        <p:nvSpPr>
          <p:cNvPr id="87757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135063" y="1336675"/>
            <a:ext cx="7192962" cy="399891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Elements of the analysis model</a:t>
            </a:r>
          </a:p>
          <a:p>
            <a:pPr lvl="1" eaLnBrk="1" hangingPunct="1">
              <a:defRPr/>
            </a:pPr>
            <a:r>
              <a:rPr lang="en-US" altLang="ko-KR">
                <a:solidFill>
                  <a:schemeClr val="bg2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Scenario-based elements</a:t>
            </a:r>
          </a:p>
          <a:p>
            <a:pPr lvl="2" eaLnBrk="1" hangingPunct="1">
              <a:defRPr/>
            </a:pPr>
            <a:r>
              <a:rPr lang="en-US" altLang="ko-KR" sz="1800">
                <a:latin typeface="Arial" pitchFamily="34" charset="0"/>
                <a:ea typeface="굴림" pitchFamily="50" charset="-127"/>
                <a:cs typeface="Arial" pitchFamily="34" charset="0"/>
              </a:rPr>
              <a:t>Functional—processing narratives for software functions</a:t>
            </a:r>
          </a:p>
          <a:p>
            <a:pPr lvl="2" eaLnBrk="1" hangingPunct="1">
              <a:defRPr/>
            </a:pPr>
            <a:r>
              <a:rPr lang="en-US" altLang="ko-KR" sz="1800">
                <a:latin typeface="Arial" pitchFamily="34" charset="0"/>
                <a:ea typeface="굴림" pitchFamily="50" charset="-127"/>
                <a:cs typeface="Arial" pitchFamily="34" charset="0"/>
              </a:rPr>
              <a:t>Use-case—descriptions of the interaction between an “actor” and the system</a:t>
            </a:r>
          </a:p>
          <a:p>
            <a:pPr lvl="1" eaLnBrk="1" hangingPunct="1">
              <a:defRPr/>
            </a:pPr>
            <a:r>
              <a:rPr lang="en-US" altLang="ko-KR">
                <a:solidFill>
                  <a:schemeClr val="bg2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Class-based elements</a:t>
            </a:r>
          </a:p>
          <a:p>
            <a:pPr lvl="2" eaLnBrk="1" hangingPunct="1">
              <a:defRPr/>
            </a:pPr>
            <a:r>
              <a:rPr lang="en-US" altLang="ko-KR" sz="1800">
                <a:latin typeface="Arial" pitchFamily="34" charset="0"/>
                <a:ea typeface="굴림" pitchFamily="50" charset="-127"/>
                <a:cs typeface="Arial" pitchFamily="34" charset="0"/>
              </a:rPr>
              <a:t>Implied by scenarios</a:t>
            </a:r>
          </a:p>
          <a:p>
            <a:pPr lvl="1" eaLnBrk="1" hangingPunct="1">
              <a:defRPr/>
            </a:pPr>
            <a:r>
              <a:rPr lang="en-US" altLang="ko-KR">
                <a:solidFill>
                  <a:schemeClr val="bg2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Behavioral elements</a:t>
            </a:r>
          </a:p>
          <a:p>
            <a:pPr lvl="2" eaLnBrk="1" hangingPunct="1">
              <a:defRPr/>
            </a:pPr>
            <a:r>
              <a:rPr lang="en-US" altLang="ko-KR" sz="1800">
                <a:latin typeface="Arial" pitchFamily="34" charset="0"/>
                <a:ea typeface="굴림" pitchFamily="50" charset="-127"/>
                <a:cs typeface="Arial" pitchFamily="34" charset="0"/>
              </a:rPr>
              <a:t>State diagram</a:t>
            </a:r>
          </a:p>
          <a:p>
            <a:pPr lvl="1" eaLnBrk="1" hangingPunct="1">
              <a:defRPr/>
            </a:pPr>
            <a:r>
              <a:rPr lang="en-US" altLang="ko-KR">
                <a:solidFill>
                  <a:schemeClr val="bg2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Flow-oriented elements</a:t>
            </a:r>
          </a:p>
          <a:p>
            <a:pPr lvl="2" eaLnBrk="1" hangingPunct="1">
              <a:defRPr/>
            </a:pPr>
            <a:r>
              <a:rPr lang="en-US" altLang="ko-KR" sz="1800">
                <a:latin typeface="Arial" pitchFamily="34" charset="0"/>
                <a:ea typeface="굴림" pitchFamily="50" charset="-127"/>
                <a:cs typeface="Arial" pitchFamily="34" charset="0"/>
              </a:rPr>
              <a:t>Data flow diagram</a:t>
            </a:r>
          </a:p>
        </p:txBody>
      </p:sp>
      <p:sp>
        <p:nvSpPr>
          <p:cNvPr id="27653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392E601-E0C0-40D0-A991-1C0E5108C966}" type="slidenum">
              <a:rPr lang="ko-KR" altLang="en-US" smtClean="0">
                <a:ea typeface="굴림" pitchFamily="50" charset="-127"/>
              </a:rPr>
              <a:pPr/>
              <a:t>15</a:t>
            </a:fld>
            <a:endParaRPr lang="en-US" altLang="ko-KR" smtClean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1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1331913" y="0"/>
            <a:ext cx="6478587" cy="1016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Eliciting Requirements</a:t>
            </a:r>
          </a:p>
        </p:txBody>
      </p:sp>
      <p:sp>
        <p:nvSpPr>
          <p:cNvPr id="20484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85841EF-CCAD-49D3-BB5A-C80A35823824}" type="slidenum">
              <a:rPr lang="ko-KR" altLang="en-US" smtClean="0">
                <a:ea typeface="굴림" pitchFamily="50" charset="-127"/>
              </a:rPr>
              <a:pPr/>
              <a:t>16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872450" name="Rectangle 2"/>
          <p:cNvSpPr>
            <a:spLocks noChangeArrowheads="1"/>
          </p:cNvSpPr>
          <p:nvPr/>
        </p:nvSpPr>
        <p:spPr bwMode="auto">
          <a:xfrm>
            <a:off x="1657350" y="930275"/>
            <a:ext cx="5724525" cy="4568825"/>
          </a:xfrm>
          <a:prstGeom prst="rect">
            <a:avLst/>
          </a:prstGeom>
          <a:solidFill>
            <a:srgbClr val="96E3FE"/>
          </a:solidFill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ko-KR" altLang="en-US">
              <a:ea typeface="굴림" pitchFamily="50" charset="-127"/>
            </a:endParaRPr>
          </a:p>
        </p:txBody>
      </p:sp>
      <p:pic>
        <p:nvPicPr>
          <p:cNvPr id="2048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9638" y="1292225"/>
            <a:ext cx="4787900" cy="350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52675" y="244475"/>
            <a:ext cx="4437063" cy="1016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Class Diagram</a:t>
            </a:r>
          </a:p>
        </p:txBody>
      </p:sp>
      <p:sp>
        <p:nvSpPr>
          <p:cNvPr id="28676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E95F3FD-EED9-4D31-87CA-7C2E52D50078}" type="slidenum">
              <a:rPr lang="ko-KR" altLang="en-US" smtClean="0">
                <a:ea typeface="굴림" pitchFamily="50" charset="-127"/>
              </a:rPr>
              <a:pPr/>
              <a:t>17</a:t>
            </a:fld>
            <a:endParaRPr lang="en-US" altLang="ko-KR" smtClean="0">
              <a:ea typeface="굴림" pitchFamily="50" charset="-127"/>
            </a:endParaRPr>
          </a:p>
        </p:txBody>
      </p:sp>
      <p:pic>
        <p:nvPicPr>
          <p:cNvPr id="2867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71888" y="1851025"/>
            <a:ext cx="1803400" cy="2387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878596" name="Text Box 4"/>
          <p:cNvSpPr txBox="1">
            <a:spLocks noChangeArrowheads="1"/>
          </p:cNvSpPr>
          <p:nvPr/>
        </p:nvSpPr>
        <p:spPr bwMode="auto">
          <a:xfrm>
            <a:off x="1928813" y="1196975"/>
            <a:ext cx="34861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>
                <a:solidFill>
                  <a:srgbClr val="F3FF0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굴림" pitchFamily="50" charset="-127"/>
              </a:rPr>
              <a:t>From the </a:t>
            </a:r>
            <a:r>
              <a:rPr lang="en-US" altLang="ko-KR" i="1">
                <a:solidFill>
                  <a:srgbClr val="F3FF0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굴림" pitchFamily="50" charset="-127"/>
              </a:rPr>
              <a:t>SafeHome</a:t>
            </a:r>
            <a:r>
              <a:rPr lang="en-US" altLang="ko-KR">
                <a:solidFill>
                  <a:srgbClr val="F3FF0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굴림" pitchFamily="50" charset="-127"/>
              </a:rPr>
              <a:t> system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61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2400300" y="0"/>
            <a:ext cx="4340225" cy="1016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State Diagram</a:t>
            </a:r>
          </a:p>
        </p:txBody>
      </p:sp>
      <p:sp>
        <p:nvSpPr>
          <p:cNvPr id="29700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7DE6967-A91A-47F6-A7B7-B2D370026C13}" type="slidenum">
              <a:rPr lang="ko-KR" altLang="en-US" smtClean="0">
                <a:ea typeface="굴림" pitchFamily="50" charset="-127"/>
              </a:rPr>
              <a:pPr/>
              <a:t>18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879618" name="Rectangle 2"/>
          <p:cNvSpPr>
            <a:spLocks noChangeArrowheads="1"/>
          </p:cNvSpPr>
          <p:nvPr/>
        </p:nvSpPr>
        <p:spPr bwMode="auto">
          <a:xfrm>
            <a:off x="1724025" y="839788"/>
            <a:ext cx="5567363" cy="4659312"/>
          </a:xfrm>
          <a:prstGeom prst="rect">
            <a:avLst/>
          </a:prstGeom>
          <a:solidFill>
            <a:srgbClr val="96E3FE"/>
          </a:solidFill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ko-KR" altLang="en-US">
              <a:ea typeface="굴림" pitchFamily="50" charset="-127"/>
            </a:endParaRPr>
          </a:p>
        </p:txBody>
      </p:sp>
      <p:pic>
        <p:nvPicPr>
          <p:cNvPr id="2970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9338" y="754063"/>
            <a:ext cx="4508500" cy="4965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23900" y="244475"/>
            <a:ext cx="7693025" cy="1016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Negotiating Requirements</a:t>
            </a:r>
          </a:p>
        </p:txBody>
      </p:sp>
      <p:sp>
        <p:nvSpPr>
          <p:cNvPr id="88166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Identify the key stakeholders</a:t>
            </a:r>
          </a:p>
          <a:p>
            <a:pPr lvl="1"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These are the people who will be involved in the negotiation</a:t>
            </a:r>
          </a:p>
          <a:p>
            <a:pPr eaLnBrk="1" hangingPunct="1">
              <a:defRPr/>
            </a:pPr>
            <a:r>
              <a:rPr lang="en-US" altLang="ko-KR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Determine each of the stakeholders “win conditions”</a:t>
            </a:r>
          </a:p>
          <a:p>
            <a:pPr lvl="1"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Win conditions are not always obvious</a:t>
            </a:r>
          </a:p>
          <a:p>
            <a:pPr eaLnBrk="1" hangingPunct="1">
              <a:defRPr/>
            </a:pPr>
            <a:r>
              <a:rPr lang="en-US" altLang="ko-KR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Negotiate</a:t>
            </a:r>
          </a:p>
          <a:p>
            <a:pPr lvl="1"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Work toward a set of requirements that lead to “win-win”</a:t>
            </a:r>
          </a:p>
        </p:txBody>
      </p:sp>
      <p:sp>
        <p:nvSpPr>
          <p:cNvPr id="30725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1C92385-6188-428A-A08A-4A3EF02392C9}" type="slidenum">
              <a:rPr lang="ko-KR" altLang="en-US" smtClean="0">
                <a:ea typeface="굴림" pitchFamily="50" charset="-127"/>
              </a:rPr>
              <a:pPr/>
              <a:t>19</a:t>
            </a:fld>
            <a:endParaRPr lang="en-US" altLang="ko-KR" smtClean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54038" y="244475"/>
            <a:ext cx="8034337" cy="1016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Requirements Engineering-I</a:t>
            </a:r>
          </a:p>
        </p:txBody>
      </p:sp>
      <p:sp>
        <p:nvSpPr>
          <p:cNvPr id="86835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165225" y="1319213"/>
            <a:ext cx="7594600" cy="399891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1800" dirty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Inception</a:t>
            </a:r>
            <a:r>
              <a:rPr lang="en-US" altLang="ko-KR" sz="1800" dirty="0">
                <a:latin typeface="Arial" pitchFamily="34" charset="0"/>
                <a:ea typeface="굴림" pitchFamily="50" charset="-127"/>
                <a:cs typeface="Arial" pitchFamily="34" charset="0"/>
              </a:rPr>
              <a:t>—ask a set of questions that establish …</a:t>
            </a:r>
          </a:p>
          <a:p>
            <a:pPr lvl="1" eaLnBrk="1" hangingPunct="1">
              <a:defRPr/>
            </a:pPr>
            <a:r>
              <a:rPr lang="en-US" altLang="ko-KR" sz="1600" dirty="0">
                <a:latin typeface="Arial" pitchFamily="34" charset="0"/>
                <a:ea typeface="굴림" pitchFamily="50" charset="-127"/>
                <a:cs typeface="Arial" pitchFamily="34" charset="0"/>
              </a:rPr>
              <a:t>basic understanding of the problem (what)</a:t>
            </a:r>
          </a:p>
          <a:p>
            <a:pPr lvl="1" eaLnBrk="1" hangingPunct="1">
              <a:defRPr/>
            </a:pPr>
            <a:r>
              <a:rPr lang="en-US" altLang="ko-KR" sz="1600" dirty="0">
                <a:latin typeface="Arial" pitchFamily="34" charset="0"/>
                <a:ea typeface="굴림" pitchFamily="50" charset="-127"/>
                <a:cs typeface="Arial" pitchFamily="34" charset="0"/>
              </a:rPr>
              <a:t>the people who want a solution (who)</a:t>
            </a:r>
          </a:p>
          <a:p>
            <a:pPr lvl="1" eaLnBrk="1" hangingPunct="1">
              <a:defRPr/>
            </a:pPr>
            <a:r>
              <a:rPr lang="en-US" altLang="ko-KR" sz="1600" dirty="0">
                <a:latin typeface="Arial" pitchFamily="34" charset="0"/>
                <a:ea typeface="굴림" pitchFamily="50" charset="-127"/>
                <a:cs typeface="Arial" pitchFamily="34" charset="0"/>
              </a:rPr>
              <a:t>the nature of the solution that is desired, and </a:t>
            </a:r>
          </a:p>
          <a:p>
            <a:pPr lvl="1" eaLnBrk="1" hangingPunct="1">
              <a:defRPr/>
            </a:pPr>
            <a:r>
              <a:rPr lang="en-US" altLang="ko-KR" sz="1600" dirty="0">
                <a:latin typeface="Arial" pitchFamily="34" charset="0"/>
                <a:ea typeface="굴림" pitchFamily="50" charset="-127"/>
                <a:cs typeface="Arial" pitchFamily="34" charset="0"/>
              </a:rPr>
              <a:t>the effectiveness of </a:t>
            </a:r>
            <a:r>
              <a:rPr lang="en-US" altLang="ko-KR" sz="1600" dirty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preliminary communication </a:t>
            </a:r>
            <a:r>
              <a:rPr lang="en-US" altLang="ko-KR" sz="1600" dirty="0">
                <a:latin typeface="Arial" pitchFamily="34" charset="0"/>
                <a:ea typeface="굴림" pitchFamily="50" charset="-127"/>
                <a:cs typeface="Arial" pitchFamily="34" charset="0"/>
              </a:rPr>
              <a:t>and collaboration between the customer and the developer</a:t>
            </a:r>
          </a:p>
          <a:p>
            <a:pPr eaLnBrk="1" hangingPunct="1">
              <a:defRPr/>
            </a:pPr>
            <a:r>
              <a:rPr lang="en-US" altLang="ko-KR" sz="1800" dirty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Elicitation</a:t>
            </a:r>
            <a:r>
              <a:rPr lang="en-US" altLang="ko-KR" sz="1800" dirty="0">
                <a:latin typeface="Arial" pitchFamily="34" charset="0"/>
                <a:ea typeface="굴림" pitchFamily="50" charset="-127"/>
                <a:cs typeface="Arial" pitchFamily="34" charset="0"/>
              </a:rPr>
              <a:t>—elicit requirements from all stakeholders</a:t>
            </a:r>
          </a:p>
          <a:p>
            <a:pPr eaLnBrk="1" hangingPunct="1">
              <a:defRPr/>
            </a:pPr>
            <a:r>
              <a:rPr lang="en-US" altLang="ko-KR" sz="1800" dirty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Elaboration</a:t>
            </a:r>
            <a:r>
              <a:rPr lang="en-US" altLang="ko-KR" sz="1800" dirty="0">
                <a:latin typeface="Arial" pitchFamily="34" charset="0"/>
                <a:ea typeface="굴림" pitchFamily="50" charset="-127"/>
                <a:cs typeface="Arial" pitchFamily="34" charset="0"/>
              </a:rPr>
              <a:t>—create an </a:t>
            </a:r>
            <a:r>
              <a:rPr lang="en-US" altLang="ko-KR" sz="1800" dirty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analysis model </a:t>
            </a:r>
            <a:r>
              <a:rPr lang="en-US" altLang="ko-KR" sz="1800" dirty="0">
                <a:latin typeface="Arial" pitchFamily="34" charset="0"/>
                <a:ea typeface="굴림" pitchFamily="50" charset="-127"/>
                <a:cs typeface="Arial" pitchFamily="34" charset="0"/>
              </a:rPr>
              <a:t>that identifies </a:t>
            </a:r>
            <a:r>
              <a:rPr lang="en-US" altLang="ko-KR" sz="1800" dirty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data</a:t>
            </a:r>
            <a:r>
              <a:rPr lang="en-US" altLang="ko-KR" sz="1800" dirty="0">
                <a:latin typeface="Arial" pitchFamily="34" charset="0"/>
                <a:ea typeface="굴림" pitchFamily="50" charset="-127"/>
                <a:cs typeface="Arial" pitchFamily="34" charset="0"/>
              </a:rPr>
              <a:t>, </a:t>
            </a:r>
            <a:r>
              <a:rPr lang="en-US" altLang="ko-KR" sz="1800" dirty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function</a:t>
            </a:r>
            <a:r>
              <a:rPr lang="en-US" altLang="ko-KR" sz="1800" dirty="0">
                <a:latin typeface="Arial" pitchFamily="34" charset="0"/>
                <a:ea typeface="굴림" pitchFamily="50" charset="-127"/>
                <a:cs typeface="Arial" pitchFamily="34" charset="0"/>
              </a:rPr>
              <a:t> and </a:t>
            </a:r>
            <a:r>
              <a:rPr lang="en-US" altLang="ko-KR" sz="1800" dirty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behavioral</a:t>
            </a:r>
            <a:r>
              <a:rPr lang="en-US" altLang="ko-KR" sz="1800" dirty="0">
                <a:latin typeface="Arial" pitchFamily="34" charset="0"/>
                <a:ea typeface="굴림" pitchFamily="50" charset="-127"/>
                <a:cs typeface="Arial" pitchFamily="34" charset="0"/>
              </a:rPr>
              <a:t> requirements</a:t>
            </a:r>
          </a:p>
          <a:p>
            <a:pPr eaLnBrk="1" hangingPunct="1">
              <a:defRPr/>
            </a:pPr>
            <a:r>
              <a:rPr lang="en-US" altLang="ko-KR" sz="1800" dirty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Negotiation</a:t>
            </a:r>
            <a:r>
              <a:rPr lang="en-US" altLang="ko-KR" sz="1800" dirty="0">
                <a:latin typeface="Arial" pitchFamily="34" charset="0"/>
                <a:ea typeface="굴림" pitchFamily="50" charset="-127"/>
                <a:cs typeface="Arial" pitchFamily="34" charset="0"/>
              </a:rPr>
              <a:t>—agree on a deliverable system that is realistic for developers and customers</a:t>
            </a:r>
          </a:p>
        </p:txBody>
      </p:sp>
      <p:sp>
        <p:nvSpPr>
          <p:cNvPr id="14341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6E7A31C-69AA-433F-8934-1E4BE37AEAE0}" type="slidenum">
              <a:rPr lang="ko-KR" altLang="en-US" smtClean="0">
                <a:ea typeface="굴림" pitchFamily="50" charset="-127"/>
              </a:rPr>
              <a:pPr/>
              <a:t>2</a:t>
            </a:fld>
            <a:endParaRPr lang="en-US" altLang="ko-KR" smtClean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6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49300" y="244475"/>
            <a:ext cx="7643813" cy="1016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Validating Requirements-I</a:t>
            </a:r>
          </a:p>
        </p:txBody>
      </p:sp>
      <p:sp>
        <p:nvSpPr>
          <p:cNvPr id="8826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44475" y="1131888"/>
            <a:ext cx="8291513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altLang="ko-KR" sz="2000" dirty="0">
                <a:latin typeface="Arial" pitchFamily="34" charset="0"/>
                <a:ea typeface="굴림" pitchFamily="50" charset="-127"/>
                <a:cs typeface="Arial" pitchFamily="34" charset="0"/>
              </a:rPr>
              <a:t>Is each requirement consistent with the overall objective for the system/product</a:t>
            </a:r>
            <a:r>
              <a:rPr lang="en-US" altLang="ko-KR" sz="2000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?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altLang="ko-KR" sz="2000" dirty="0"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ko-KR" sz="2000" dirty="0">
                <a:latin typeface="Arial" pitchFamily="34" charset="0"/>
                <a:ea typeface="굴림" pitchFamily="50" charset="-127"/>
                <a:cs typeface="Arial" pitchFamily="34" charset="0"/>
              </a:rPr>
              <a:t>Have all requirements been specified at the proper level of abstraction? That is, do some requirements provide a level of technical detail that is inappropriate at this stage</a:t>
            </a:r>
            <a:r>
              <a:rPr lang="en-US" altLang="ko-KR" sz="2000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?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ko-KR" sz="2000" dirty="0"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ko-KR" sz="2000" dirty="0">
                <a:latin typeface="Arial" pitchFamily="34" charset="0"/>
                <a:ea typeface="굴림" pitchFamily="50" charset="-127"/>
                <a:cs typeface="Arial" pitchFamily="34" charset="0"/>
              </a:rPr>
              <a:t>Is the requirement really necessary or does it represent an add-on feature that may not be essential to the objective of the system</a:t>
            </a:r>
            <a:r>
              <a:rPr lang="en-US" altLang="ko-KR" sz="2000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?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ko-KR" sz="2000" dirty="0"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ko-KR" sz="2000" dirty="0">
                <a:latin typeface="Arial" pitchFamily="34" charset="0"/>
                <a:ea typeface="굴림" pitchFamily="50" charset="-127"/>
                <a:cs typeface="Arial" pitchFamily="34" charset="0"/>
              </a:rPr>
              <a:t>Is each requirement bounded and unambiguous</a:t>
            </a:r>
            <a:r>
              <a:rPr lang="en-US" altLang="ko-KR" sz="2000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?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ko-KR" sz="2000" dirty="0"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ko-KR" sz="2000" dirty="0">
                <a:latin typeface="Arial" pitchFamily="34" charset="0"/>
                <a:ea typeface="굴림" pitchFamily="50" charset="-127"/>
                <a:cs typeface="Arial" pitchFamily="34" charset="0"/>
              </a:rPr>
              <a:t>Does each requirement have attribution? That is, is a source (generally, a specific individual) noted for each requirement? </a:t>
            </a:r>
          </a:p>
        </p:txBody>
      </p:sp>
      <p:sp>
        <p:nvSpPr>
          <p:cNvPr id="31749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A11C3BA-4AB9-4F2A-A888-05B10A6D5AEF}" type="slidenum">
              <a:rPr lang="ko-KR" altLang="en-US" smtClean="0">
                <a:ea typeface="굴림" pitchFamily="50" charset="-127"/>
              </a:rPr>
              <a:pPr/>
              <a:t>20</a:t>
            </a:fld>
            <a:endParaRPr lang="en-US" altLang="ko-KR" smtClean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76275" y="244475"/>
            <a:ext cx="7789863" cy="1016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Validating Requirements-II</a:t>
            </a:r>
          </a:p>
        </p:txBody>
      </p:sp>
      <p:sp>
        <p:nvSpPr>
          <p:cNvPr id="88371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000" dirty="0">
                <a:latin typeface="Arial" pitchFamily="34" charset="0"/>
                <a:ea typeface="굴림" pitchFamily="50" charset="-127"/>
                <a:cs typeface="Arial" pitchFamily="34" charset="0"/>
              </a:rPr>
              <a:t>Do any requirements conflict with other requirements</a:t>
            </a:r>
            <a:r>
              <a:rPr lang="en-US" altLang="ko-KR" sz="2000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?</a:t>
            </a:r>
          </a:p>
          <a:p>
            <a:pPr eaLnBrk="1" hangingPunct="1">
              <a:defRPr/>
            </a:pPr>
            <a:endParaRPr lang="en-US" altLang="ko-KR" sz="2000" dirty="0"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eaLnBrk="1" hangingPunct="1">
              <a:spcBef>
                <a:spcPts val="300"/>
              </a:spcBef>
              <a:defRPr/>
            </a:pPr>
            <a:r>
              <a:rPr lang="en-US" altLang="ko-KR" sz="2000" dirty="0">
                <a:latin typeface="Arial" pitchFamily="34" charset="0"/>
                <a:ea typeface="굴림" pitchFamily="50" charset="-127"/>
                <a:cs typeface="Arial" pitchFamily="34" charset="0"/>
              </a:rPr>
              <a:t>Is each requirement achievable in the technical environment that will house the system or product</a:t>
            </a:r>
            <a:r>
              <a:rPr lang="en-US" altLang="ko-KR" sz="2000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?</a:t>
            </a:r>
          </a:p>
          <a:p>
            <a:pPr eaLnBrk="1" hangingPunct="1">
              <a:spcBef>
                <a:spcPts val="300"/>
              </a:spcBef>
              <a:defRPr/>
            </a:pPr>
            <a:endParaRPr lang="en-US" altLang="ko-KR" sz="2000" dirty="0"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eaLnBrk="1" hangingPunct="1">
              <a:spcBef>
                <a:spcPts val="300"/>
              </a:spcBef>
              <a:defRPr/>
            </a:pPr>
            <a:r>
              <a:rPr lang="en-US" altLang="ko-KR" sz="2000" dirty="0">
                <a:latin typeface="Arial" pitchFamily="34" charset="0"/>
                <a:ea typeface="굴림" pitchFamily="50" charset="-127"/>
                <a:cs typeface="Arial" pitchFamily="34" charset="0"/>
              </a:rPr>
              <a:t>Is each requirement testable, once implemented</a:t>
            </a:r>
            <a:r>
              <a:rPr lang="en-US" altLang="ko-KR" sz="2000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?</a:t>
            </a:r>
          </a:p>
          <a:p>
            <a:pPr eaLnBrk="1" hangingPunct="1">
              <a:spcBef>
                <a:spcPts val="300"/>
              </a:spcBef>
              <a:defRPr/>
            </a:pPr>
            <a:endParaRPr lang="en-US" altLang="ko-KR" sz="2000" dirty="0"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eaLnBrk="1" hangingPunct="1">
              <a:spcBef>
                <a:spcPts val="300"/>
              </a:spcBef>
              <a:defRPr/>
            </a:pPr>
            <a:r>
              <a:rPr lang="en-US" altLang="ko-KR" sz="2000" dirty="0">
                <a:latin typeface="Arial" pitchFamily="34" charset="0"/>
                <a:ea typeface="굴림" pitchFamily="50" charset="-127"/>
                <a:cs typeface="Arial" pitchFamily="34" charset="0"/>
              </a:rPr>
              <a:t>Does the requirements model properly reflect the information, function and behavior of the system to be built</a:t>
            </a:r>
            <a:r>
              <a:rPr lang="en-US" altLang="ko-KR" sz="2000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.</a:t>
            </a:r>
          </a:p>
          <a:p>
            <a:pPr eaLnBrk="1" hangingPunct="1">
              <a:spcBef>
                <a:spcPts val="300"/>
              </a:spcBef>
              <a:defRPr/>
            </a:pPr>
            <a:endParaRPr lang="en-US" altLang="ko-KR" sz="2000" dirty="0"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altLang="ko-KR" sz="2000" dirty="0">
                <a:latin typeface="Arial" pitchFamily="34" charset="0"/>
                <a:ea typeface="굴림" pitchFamily="50" charset="-127"/>
                <a:cs typeface="Arial" pitchFamily="34" charset="0"/>
              </a:rPr>
              <a:t>Has the requirements model been “partitioned” in a way that exposes progressively more detailed information about the system.	</a:t>
            </a:r>
          </a:p>
        </p:txBody>
      </p:sp>
      <p:sp>
        <p:nvSpPr>
          <p:cNvPr id="32773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C359DC8-B4B7-47C5-8094-2F58CDA17B43}" type="slidenum">
              <a:rPr lang="ko-KR" altLang="en-US" smtClean="0">
                <a:ea typeface="굴림" pitchFamily="50" charset="-127"/>
              </a:rPr>
              <a:pPr/>
              <a:t>21</a:t>
            </a:fld>
            <a:endParaRPr lang="en-US" altLang="ko-KR" smtClean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517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1931988" y="63500"/>
            <a:ext cx="5435600" cy="600075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defRPr/>
            </a:pPr>
            <a:r>
              <a:rPr lang="en-US" altLang="ko-KR" dirty="0">
                <a:latin typeface="Arial" pitchFamily="34" charset="0"/>
                <a:ea typeface="굴림" charset="-127"/>
                <a:cs typeface="Arial" pitchFamily="34" charset="0"/>
              </a:rPr>
              <a:t>Specification Guidelines</a:t>
            </a:r>
          </a:p>
        </p:txBody>
      </p:sp>
      <p:sp>
        <p:nvSpPr>
          <p:cNvPr id="33795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EC6AEA6-30D0-4DEC-9A86-CFD41DFF0ED8}" type="slidenum">
              <a:rPr lang="ko-KR" altLang="en-US" smtClean="0">
                <a:ea typeface="굴림" pitchFamily="50" charset="-127"/>
              </a:rPr>
              <a:pPr/>
              <a:t>22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960519" name="Rectangle 7"/>
          <p:cNvSpPr>
            <a:spLocks noChangeArrowheads="1"/>
          </p:cNvSpPr>
          <p:nvPr/>
        </p:nvSpPr>
        <p:spPr bwMode="auto">
          <a:xfrm>
            <a:off x="1042988" y="708025"/>
            <a:ext cx="6973887" cy="4875213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ko-KR" altLang="en-US">
              <a:ea typeface="굴림" charset="-127"/>
            </a:endParaRPr>
          </a:p>
        </p:txBody>
      </p:sp>
      <p:grpSp>
        <p:nvGrpSpPr>
          <p:cNvPr id="1028" name="Group 4"/>
          <p:cNvGrpSpPr>
            <a:grpSpLocks noChangeAspect="1"/>
          </p:cNvGrpSpPr>
          <p:nvPr/>
        </p:nvGrpSpPr>
        <p:grpSpPr bwMode="auto">
          <a:xfrm>
            <a:off x="1435100" y="947738"/>
            <a:ext cx="6659563" cy="4492625"/>
            <a:chOff x="904" y="597"/>
            <a:chExt cx="4195" cy="2830"/>
          </a:xfrm>
        </p:grpSpPr>
        <p:sp>
          <p:nvSpPr>
            <p:cNvPr id="10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904" y="597"/>
              <a:ext cx="4111" cy="2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grpSp>
          <p:nvGrpSpPr>
            <p:cNvPr id="1031" name="Group 7"/>
            <p:cNvGrpSpPr>
              <a:grpSpLocks/>
            </p:cNvGrpSpPr>
            <p:nvPr/>
          </p:nvGrpSpPr>
          <p:grpSpPr bwMode="auto">
            <a:xfrm>
              <a:off x="918" y="2897"/>
              <a:ext cx="133" cy="124"/>
              <a:chOff x="918" y="2897"/>
              <a:chExt cx="133" cy="124"/>
            </a:xfrm>
          </p:grpSpPr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932" y="2917"/>
                <a:ext cx="119" cy="104"/>
              </a:xfrm>
              <a:prstGeom prst="rect">
                <a:avLst/>
              </a:pr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918" y="2897"/>
                <a:ext cx="112" cy="111"/>
              </a:xfrm>
              <a:prstGeom prst="rect">
                <a:avLst/>
              </a:prstGeom>
              <a:solidFill>
                <a:srgbClr val="FFFFFF"/>
              </a:solidFill>
              <a:ln w="7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149" y="597"/>
              <a:ext cx="3950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ko-KR" altLang="ko-KR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ea typeface="굴림" pitchFamily="50" charset="-127"/>
                </a:rPr>
                <a:t>use a layered format that provides increasing detail </a:t>
              </a:r>
              <a:endParaRPr kumimoji="1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1149" y="761"/>
              <a:ext cx="1825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ko-KR" altLang="ko-KR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ea typeface="굴림" pitchFamily="50" charset="-127"/>
                </a:rPr>
                <a:t>as the "layers" deepen </a:t>
              </a:r>
              <a:endParaRPr kumimoji="1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149" y="924"/>
              <a:ext cx="12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ko-KR" altLang="ko-KR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ea typeface="굴림" pitchFamily="50" charset="-127"/>
                </a:rPr>
                <a:t> </a:t>
              </a:r>
              <a:endParaRPr kumimoji="1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149" y="1087"/>
              <a:ext cx="3943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ko-KR" altLang="ko-KR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ea typeface="굴림" pitchFamily="50" charset="-127"/>
                </a:rPr>
                <a:t>use consistent graphical notation and apply textual </a:t>
              </a:r>
              <a:endParaRPr kumimoji="1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1149" y="1251"/>
              <a:ext cx="3335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ko-KR" altLang="ko-KR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ea typeface="굴림" pitchFamily="50" charset="-127"/>
                </a:rPr>
                <a:t>terms consistently (stay away from aliases) </a:t>
              </a:r>
              <a:endParaRPr kumimoji="1" lang="ko-KR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1149" y="1414"/>
              <a:ext cx="12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ko-KR" altLang="ko-KR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ea typeface="굴림" pitchFamily="50" charset="-127"/>
                </a:rPr>
                <a:t> </a:t>
              </a:r>
              <a:endParaRPr kumimoji="1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1149" y="1577"/>
              <a:ext cx="2391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ko-KR" altLang="ko-KR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ea typeface="굴림" pitchFamily="50" charset="-127"/>
                </a:rPr>
                <a:t>be sure to define all acronyms </a:t>
              </a:r>
              <a:endParaRPr kumimoji="1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1149" y="1741"/>
              <a:ext cx="12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ko-KR" altLang="ko-KR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ea typeface="굴림" pitchFamily="50" charset="-127"/>
                </a:rPr>
                <a:t> </a:t>
              </a:r>
              <a:endParaRPr kumimoji="1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1149" y="1904"/>
              <a:ext cx="326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ko-KR" altLang="ko-KR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ea typeface="굴림" pitchFamily="50" charset="-127"/>
                </a:rPr>
                <a:t>be sure to include a </a:t>
              </a:r>
              <a:r>
                <a:rPr kumimoji="1" lang="ko-KR" altLang="ko-KR" sz="2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Helvetica" charset="0"/>
                  <a:ea typeface="굴림" pitchFamily="50" charset="-127"/>
                </a:rPr>
                <a:t>table of contents</a:t>
              </a:r>
              <a:r>
                <a:rPr kumimoji="1" lang="ko-KR" altLang="ko-KR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ea typeface="굴림" pitchFamily="50" charset="-127"/>
                </a:rPr>
                <a:t>; ideally, </a:t>
              </a:r>
              <a:endParaRPr kumimoji="1" lang="ko-KR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1149" y="2067"/>
              <a:ext cx="249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ko-KR" altLang="ko-KR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ea typeface="굴림" pitchFamily="50" charset="-127"/>
                </a:rPr>
                <a:t>include an </a:t>
              </a:r>
              <a:r>
                <a:rPr kumimoji="1" lang="ko-KR" altLang="ko-KR" sz="2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Helvetica" charset="0"/>
                  <a:ea typeface="굴림" pitchFamily="50" charset="-127"/>
                </a:rPr>
                <a:t>index</a:t>
              </a:r>
              <a:r>
                <a:rPr kumimoji="1" lang="ko-KR" altLang="ko-KR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ea typeface="굴림" pitchFamily="50" charset="-127"/>
                </a:rPr>
                <a:t> and/or a </a:t>
              </a:r>
              <a:r>
                <a:rPr kumimoji="1" lang="ko-KR" altLang="ko-KR" sz="2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Helvetica" charset="0"/>
                  <a:ea typeface="굴림" pitchFamily="50" charset="-127"/>
                </a:rPr>
                <a:t>glossary </a:t>
              </a:r>
              <a:endParaRPr kumimoji="1" lang="ko-KR" altLang="ko-KR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1149" y="2231"/>
              <a:ext cx="12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ko-KR" altLang="ko-KR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ea typeface="굴림" pitchFamily="50" charset="-127"/>
                </a:rPr>
                <a:t> </a:t>
              </a:r>
              <a:endParaRPr kumimoji="1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1149" y="2394"/>
              <a:ext cx="3845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ko-KR" altLang="ko-KR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ea typeface="굴림" pitchFamily="50" charset="-127"/>
                </a:rPr>
                <a:t>write in a simple, unambiguous style (see "editing </a:t>
              </a:r>
              <a:endParaRPr kumimoji="1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44" name="Rectangle 20"/>
            <p:cNvSpPr>
              <a:spLocks noChangeArrowheads="1"/>
            </p:cNvSpPr>
            <p:nvPr/>
          </p:nvSpPr>
          <p:spPr bwMode="auto">
            <a:xfrm>
              <a:off x="1149" y="2557"/>
              <a:ext cx="2901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ko-KR" altLang="ko-KR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ea typeface="굴림" pitchFamily="50" charset="-127"/>
                </a:rPr>
                <a:t>suggestions" on the following pages) </a:t>
              </a:r>
              <a:endParaRPr kumimoji="1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45" name="Rectangle 21"/>
            <p:cNvSpPr>
              <a:spLocks noChangeArrowheads="1"/>
            </p:cNvSpPr>
            <p:nvPr/>
          </p:nvSpPr>
          <p:spPr bwMode="auto">
            <a:xfrm>
              <a:off x="1149" y="2721"/>
              <a:ext cx="12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ko-KR" altLang="ko-KR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ea typeface="굴림" pitchFamily="50" charset="-127"/>
                </a:rPr>
                <a:t> </a:t>
              </a:r>
              <a:endParaRPr kumimoji="1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46" name="Rectangle 22"/>
            <p:cNvSpPr>
              <a:spLocks noChangeArrowheads="1"/>
            </p:cNvSpPr>
            <p:nvPr/>
          </p:nvSpPr>
          <p:spPr bwMode="auto">
            <a:xfrm>
              <a:off x="1149" y="2884"/>
              <a:ext cx="368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ko-KR" altLang="ko-KR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ea typeface="굴림" pitchFamily="50" charset="-127"/>
                </a:rPr>
                <a:t>always put yourself in the </a:t>
              </a:r>
              <a:r>
                <a:rPr kumimoji="1" lang="ko-KR" altLang="ko-KR" sz="2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Helvetica" charset="0"/>
                  <a:ea typeface="굴림" pitchFamily="50" charset="-127"/>
                </a:rPr>
                <a:t>reader's position</a:t>
              </a:r>
              <a:r>
                <a:rPr kumimoji="1" lang="ko-KR" altLang="ko-KR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ea typeface="굴림" pitchFamily="50" charset="-127"/>
                </a:rPr>
                <a:t>, "Would </a:t>
              </a:r>
              <a:endParaRPr kumimoji="1" lang="ko-KR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47" name="Rectangle 23"/>
            <p:cNvSpPr>
              <a:spLocks noChangeArrowheads="1"/>
            </p:cNvSpPr>
            <p:nvPr/>
          </p:nvSpPr>
          <p:spPr bwMode="auto">
            <a:xfrm>
              <a:off x="1149" y="3047"/>
              <a:ext cx="369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ko-KR" altLang="ko-KR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ea typeface="굴림" pitchFamily="50" charset="-127"/>
                </a:rPr>
                <a:t>I be able to understand this if I wasn't intimately </a:t>
              </a:r>
              <a:endParaRPr kumimoji="1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48" name="Rectangle 24"/>
            <p:cNvSpPr>
              <a:spLocks noChangeArrowheads="1"/>
            </p:cNvSpPr>
            <p:nvPr/>
          </p:nvSpPr>
          <p:spPr bwMode="auto">
            <a:xfrm>
              <a:off x="1149" y="3211"/>
              <a:ext cx="198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ko-KR" altLang="ko-KR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ea typeface="굴림" pitchFamily="50" charset="-127"/>
                </a:rPr>
                <a:t>familiar with the system?"</a:t>
              </a:r>
              <a:endParaRPr kumimoji="1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grpSp>
          <p:nvGrpSpPr>
            <p:cNvPr id="1051" name="Group 27"/>
            <p:cNvGrpSpPr>
              <a:grpSpLocks/>
            </p:cNvGrpSpPr>
            <p:nvPr/>
          </p:nvGrpSpPr>
          <p:grpSpPr bwMode="auto">
            <a:xfrm>
              <a:off x="918" y="2413"/>
              <a:ext cx="133" cy="125"/>
              <a:chOff x="918" y="2413"/>
              <a:chExt cx="133" cy="125"/>
            </a:xfrm>
          </p:grpSpPr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932" y="2427"/>
                <a:ext cx="119" cy="111"/>
              </a:xfrm>
              <a:prstGeom prst="rect">
                <a:avLst/>
              </a:pr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918" y="2413"/>
                <a:ext cx="112" cy="112"/>
              </a:xfrm>
              <a:prstGeom prst="rect">
                <a:avLst/>
              </a:prstGeom>
              <a:solidFill>
                <a:srgbClr val="FFFFFF"/>
              </a:solidFill>
              <a:ln w="7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  <p:grpSp>
          <p:nvGrpSpPr>
            <p:cNvPr id="1054" name="Group 30"/>
            <p:cNvGrpSpPr>
              <a:grpSpLocks/>
            </p:cNvGrpSpPr>
            <p:nvPr/>
          </p:nvGrpSpPr>
          <p:grpSpPr bwMode="auto">
            <a:xfrm>
              <a:off x="918" y="1917"/>
              <a:ext cx="133" cy="124"/>
              <a:chOff x="918" y="1917"/>
              <a:chExt cx="133" cy="124"/>
            </a:xfrm>
          </p:grpSpPr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932" y="1930"/>
                <a:ext cx="119" cy="111"/>
              </a:xfrm>
              <a:prstGeom prst="rect">
                <a:avLst/>
              </a:pr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918" y="1917"/>
                <a:ext cx="112" cy="104"/>
              </a:xfrm>
              <a:prstGeom prst="rect">
                <a:avLst/>
              </a:prstGeom>
              <a:solidFill>
                <a:srgbClr val="FFFFFF"/>
              </a:solidFill>
              <a:ln w="7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  <p:grpSp>
          <p:nvGrpSpPr>
            <p:cNvPr id="1057" name="Group 33"/>
            <p:cNvGrpSpPr>
              <a:grpSpLocks/>
            </p:cNvGrpSpPr>
            <p:nvPr/>
          </p:nvGrpSpPr>
          <p:grpSpPr bwMode="auto">
            <a:xfrm>
              <a:off x="918" y="1590"/>
              <a:ext cx="133" cy="124"/>
              <a:chOff x="918" y="1590"/>
              <a:chExt cx="133" cy="124"/>
            </a:xfrm>
          </p:grpSpPr>
          <p:sp>
            <p:nvSpPr>
              <p:cNvPr id="1055" name="Rectangle 31"/>
              <p:cNvSpPr>
                <a:spLocks noChangeArrowheads="1"/>
              </p:cNvSpPr>
              <p:nvPr/>
            </p:nvSpPr>
            <p:spPr bwMode="auto">
              <a:xfrm>
                <a:off x="932" y="1603"/>
                <a:ext cx="119" cy="111"/>
              </a:xfrm>
              <a:prstGeom prst="rect">
                <a:avLst/>
              </a:pr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56" name="Rectangle 32"/>
              <p:cNvSpPr>
                <a:spLocks noChangeArrowheads="1"/>
              </p:cNvSpPr>
              <p:nvPr/>
            </p:nvSpPr>
            <p:spPr bwMode="auto">
              <a:xfrm>
                <a:off x="918" y="1590"/>
                <a:ext cx="112" cy="111"/>
              </a:xfrm>
              <a:prstGeom prst="rect">
                <a:avLst/>
              </a:prstGeom>
              <a:solidFill>
                <a:srgbClr val="FFFFFF"/>
              </a:solidFill>
              <a:ln w="7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  <p:grpSp>
          <p:nvGrpSpPr>
            <p:cNvPr id="1060" name="Group 36"/>
            <p:cNvGrpSpPr>
              <a:grpSpLocks/>
            </p:cNvGrpSpPr>
            <p:nvPr/>
          </p:nvGrpSpPr>
          <p:grpSpPr bwMode="auto">
            <a:xfrm>
              <a:off x="918" y="1107"/>
              <a:ext cx="133" cy="124"/>
              <a:chOff x="918" y="1107"/>
              <a:chExt cx="133" cy="124"/>
            </a:xfrm>
          </p:grpSpPr>
          <p:sp>
            <p:nvSpPr>
              <p:cNvPr id="1058" name="Rectangle 34"/>
              <p:cNvSpPr>
                <a:spLocks noChangeArrowheads="1"/>
              </p:cNvSpPr>
              <p:nvPr/>
            </p:nvSpPr>
            <p:spPr bwMode="auto">
              <a:xfrm>
                <a:off x="932" y="1120"/>
                <a:ext cx="119" cy="111"/>
              </a:xfrm>
              <a:prstGeom prst="rect">
                <a:avLst/>
              </a:pr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59" name="Rectangle 35"/>
              <p:cNvSpPr>
                <a:spLocks noChangeArrowheads="1"/>
              </p:cNvSpPr>
              <p:nvPr/>
            </p:nvSpPr>
            <p:spPr bwMode="auto">
              <a:xfrm>
                <a:off x="918" y="1107"/>
                <a:ext cx="112" cy="111"/>
              </a:xfrm>
              <a:prstGeom prst="rect">
                <a:avLst/>
              </a:prstGeom>
              <a:solidFill>
                <a:srgbClr val="FFFFFF"/>
              </a:solidFill>
              <a:ln w="7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  <p:grpSp>
          <p:nvGrpSpPr>
            <p:cNvPr id="1063" name="Group 39"/>
            <p:cNvGrpSpPr>
              <a:grpSpLocks/>
            </p:cNvGrpSpPr>
            <p:nvPr/>
          </p:nvGrpSpPr>
          <p:grpSpPr bwMode="auto">
            <a:xfrm>
              <a:off x="918" y="623"/>
              <a:ext cx="133" cy="124"/>
              <a:chOff x="918" y="623"/>
              <a:chExt cx="133" cy="124"/>
            </a:xfrm>
          </p:grpSpPr>
          <p:sp>
            <p:nvSpPr>
              <p:cNvPr id="1061" name="Rectangle 37"/>
              <p:cNvSpPr>
                <a:spLocks noChangeArrowheads="1"/>
              </p:cNvSpPr>
              <p:nvPr/>
            </p:nvSpPr>
            <p:spPr bwMode="auto">
              <a:xfrm>
                <a:off x="932" y="636"/>
                <a:ext cx="119" cy="111"/>
              </a:xfrm>
              <a:prstGeom prst="rect">
                <a:avLst/>
              </a:pr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62" name="Rectangle 38"/>
              <p:cNvSpPr>
                <a:spLocks noChangeArrowheads="1"/>
              </p:cNvSpPr>
              <p:nvPr/>
            </p:nvSpPr>
            <p:spPr bwMode="auto">
              <a:xfrm>
                <a:off x="918" y="623"/>
                <a:ext cx="112" cy="105"/>
              </a:xfrm>
              <a:prstGeom prst="rect">
                <a:avLst/>
              </a:prstGeom>
              <a:solidFill>
                <a:srgbClr val="FFFFFF"/>
              </a:solidFill>
              <a:ln w="7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</p:grp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541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1931988" y="63500"/>
            <a:ext cx="5435600" cy="600075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defRPr/>
            </a:pPr>
            <a:r>
              <a:rPr lang="en-US" altLang="ko-KR" dirty="0">
                <a:latin typeface="Arial" pitchFamily="34" charset="0"/>
                <a:ea typeface="굴림" charset="-127"/>
                <a:cs typeface="Arial" pitchFamily="34" charset="0"/>
              </a:rPr>
              <a:t>Specification Guidelines</a:t>
            </a:r>
          </a:p>
        </p:txBody>
      </p:sp>
      <p:sp>
        <p:nvSpPr>
          <p:cNvPr id="34819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E956759-624A-4CA1-A84B-D46D6DBCCDA9}" type="slidenum">
              <a:rPr lang="ko-KR" altLang="en-US" smtClean="0">
                <a:ea typeface="굴림" pitchFamily="50" charset="-127"/>
              </a:rPr>
              <a:pPr/>
              <a:t>23</a:t>
            </a:fld>
            <a:endParaRPr lang="en-US" altLang="ko-KR" smtClean="0">
              <a:ea typeface="굴림" pitchFamily="50" charset="-127"/>
            </a:endParaRPr>
          </a:p>
        </p:txBody>
      </p:sp>
      <p:pic>
        <p:nvPicPr>
          <p:cNvPr id="34821" name="Picture 6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1263" y="939800"/>
            <a:ext cx="6945312" cy="407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961543" name="Rectangle 7"/>
          <p:cNvSpPr>
            <a:spLocks noChangeArrowheads="1"/>
          </p:cNvSpPr>
          <p:nvPr/>
        </p:nvSpPr>
        <p:spPr bwMode="auto">
          <a:xfrm>
            <a:off x="939800" y="708025"/>
            <a:ext cx="6973888" cy="4875213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ko-KR" altLang="en-US">
              <a:ea typeface="굴림" charset="-127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65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1931988" y="169863"/>
            <a:ext cx="5435600" cy="600075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defRPr/>
            </a:pPr>
            <a:r>
              <a:rPr lang="en-US" altLang="ko-KR" dirty="0">
                <a:latin typeface="Arial" pitchFamily="34" charset="0"/>
                <a:ea typeface="굴림" charset="-127"/>
                <a:cs typeface="Arial" pitchFamily="34" charset="0"/>
              </a:rPr>
              <a:t>Specification Guidelines</a:t>
            </a:r>
          </a:p>
        </p:txBody>
      </p:sp>
      <p:sp>
        <p:nvSpPr>
          <p:cNvPr id="35843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6560E62-9CDE-4025-A29F-8E7386546B99}" type="slidenum">
              <a:rPr lang="ko-KR" altLang="en-US" smtClean="0">
                <a:ea typeface="굴림" pitchFamily="50" charset="-127"/>
              </a:rPr>
              <a:pPr/>
              <a:t>24</a:t>
            </a:fld>
            <a:endParaRPr lang="en-US" altLang="ko-KR" smtClean="0">
              <a:ea typeface="굴림" pitchFamily="50" charset="-127"/>
            </a:endParaRPr>
          </a:p>
        </p:txBody>
      </p:sp>
      <p:pic>
        <p:nvPicPr>
          <p:cNvPr id="35845" name="Picture 6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4200" y="1169988"/>
            <a:ext cx="5607050" cy="4057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962568" name="Rectangle 8"/>
          <p:cNvSpPr>
            <a:spLocks noChangeArrowheads="1"/>
          </p:cNvSpPr>
          <p:nvPr/>
        </p:nvSpPr>
        <p:spPr bwMode="auto">
          <a:xfrm>
            <a:off x="1042988" y="708025"/>
            <a:ext cx="6973887" cy="4875213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ko-KR" altLang="en-US">
              <a:ea typeface="굴림" charset="-127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3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81013" y="0"/>
            <a:ext cx="8178800" cy="1016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Requirements Engineering-II</a:t>
            </a:r>
          </a:p>
        </p:txBody>
      </p:sp>
      <p:sp>
        <p:nvSpPr>
          <p:cNvPr id="86937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066800" y="1049338"/>
            <a:ext cx="71628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ko-KR" sz="1800" dirty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Specification</a:t>
            </a:r>
            <a:r>
              <a:rPr lang="en-US" altLang="ko-KR" sz="1800" dirty="0">
                <a:latin typeface="Arial" pitchFamily="34" charset="0"/>
                <a:ea typeface="굴림" pitchFamily="50" charset="-127"/>
                <a:cs typeface="Arial" pitchFamily="34" charset="0"/>
              </a:rPr>
              <a:t>—can be any one (or more) of the following: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1600" dirty="0">
                <a:latin typeface="Arial" pitchFamily="34" charset="0"/>
                <a:ea typeface="굴림" pitchFamily="50" charset="-127"/>
                <a:cs typeface="Arial" pitchFamily="34" charset="0"/>
              </a:rPr>
              <a:t>A written document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1600" dirty="0">
                <a:latin typeface="Arial" pitchFamily="34" charset="0"/>
                <a:ea typeface="굴림" pitchFamily="50" charset="-127"/>
                <a:cs typeface="Arial" pitchFamily="34" charset="0"/>
              </a:rPr>
              <a:t>A set of models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1600" dirty="0">
                <a:latin typeface="Arial" pitchFamily="34" charset="0"/>
                <a:ea typeface="굴림" pitchFamily="50" charset="-127"/>
                <a:cs typeface="Arial" pitchFamily="34" charset="0"/>
              </a:rPr>
              <a:t>A collection of user scenarios (use-cases)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1600" dirty="0">
                <a:latin typeface="Arial" pitchFamily="34" charset="0"/>
                <a:ea typeface="굴림" pitchFamily="50" charset="-127"/>
                <a:cs typeface="Arial" pitchFamily="34" charset="0"/>
              </a:rPr>
              <a:t>A </a:t>
            </a:r>
            <a:r>
              <a:rPr lang="en-US" altLang="ko-KR" sz="1600" i="1" dirty="0">
                <a:latin typeface="Arial" pitchFamily="34" charset="0"/>
                <a:ea typeface="굴림" pitchFamily="50" charset="-127"/>
                <a:cs typeface="Arial" pitchFamily="34" charset="0"/>
              </a:rPr>
              <a:t>prototype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ko-KR" sz="1800" dirty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Validation</a:t>
            </a:r>
            <a:r>
              <a:rPr lang="en-US" altLang="ko-KR" sz="1800" dirty="0">
                <a:latin typeface="Arial" pitchFamily="34" charset="0"/>
                <a:ea typeface="굴림" pitchFamily="50" charset="-127"/>
                <a:cs typeface="Arial" pitchFamily="34" charset="0"/>
              </a:rPr>
              <a:t>—a review mechanism that looks for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1600" dirty="0">
                <a:latin typeface="Arial" pitchFamily="34" charset="0"/>
                <a:ea typeface="굴림" pitchFamily="50" charset="-127"/>
                <a:cs typeface="Arial" pitchFamily="34" charset="0"/>
              </a:rPr>
              <a:t>Errors in content or interpretation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1600" dirty="0">
                <a:latin typeface="Arial" pitchFamily="34" charset="0"/>
                <a:ea typeface="굴림" pitchFamily="50" charset="-127"/>
                <a:cs typeface="Arial" pitchFamily="34" charset="0"/>
              </a:rPr>
              <a:t>Areas where clarification may be required (ambiguity)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1600" dirty="0">
                <a:latin typeface="Arial" pitchFamily="34" charset="0"/>
                <a:ea typeface="굴림" pitchFamily="50" charset="-127"/>
                <a:cs typeface="Arial" pitchFamily="34" charset="0"/>
              </a:rPr>
              <a:t>Missing information (incomplete requirement)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1600" dirty="0">
                <a:latin typeface="Arial" pitchFamily="34" charset="0"/>
                <a:ea typeface="굴림" pitchFamily="50" charset="-127"/>
                <a:cs typeface="Arial" pitchFamily="34" charset="0"/>
              </a:rPr>
              <a:t>Inconsistencies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ko-KR" sz="1600" dirty="0">
                <a:latin typeface="Arial" pitchFamily="34" charset="0"/>
                <a:ea typeface="굴림" pitchFamily="50" charset="-127"/>
                <a:cs typeface="Arial" pitchFamily="34" charset="0"/>
              </a:rPr>
              <a:t>a major problem when large products or systems are </a:t>
            </a:r>
            <a:r>
              <a:rPr lang="en-US" altLang="ko-KR" sz="1600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engineered</a:t>
            </a:r>
            <a:endParaRPr lang="en-US" altLang="ko-KR" sz="1600" dirty="0"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1600" dirty="0">
                <a:latin typeface="Arial" pitchFamily="34" charset="0"/>
                <a:ea typeface="굴림" pitchFamily="50" charset="-127"/>
                <a:cs typeface="Arial" pitchFamily="34" charset="0"/>
              </a:rPr>
              <a:t>Unrealistic (unachievable) requirements.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ko-KR" sz="1800" dirty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Requirements management</a:t>
            </a:r>
          </a:p>
        </p:txBody>
      </p:sp>
      <p:sp>
        <p:nvSpPr>
          <p:cNvPr id="15365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F8FF366-DB47-4D3F-BC1A-C648241B6BA8}" type="slidenum">
              <a:rPr lang="ko-KR" altLang="en-US" smtClean="0">
                <a:ea typeface="굴림" pitchFamily="50" charset="-127"/>
              </a:rPr>
              <a:pPr/>
              <a:t>3</a:t>
            </a:fld>
            <a:endParaRPr lang="en-US" altLang="ko-KR" smtClean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128963" y="244475"/>
            <a:ext cx="2882900" cy="1016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Inception</a:t>
            </a:r>
          </a:p>
        </p:txBody>
      </p:sp>
      <p:sp>
        <p:nvSpPr>
          <p:cNvPr id="87040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11213" y="1317625"/>
            <a:ext cx="7448550" cy="399891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Identify stakeholders</a:t>
            </a:r>
          </a:p>
          <a:p>
            <a:pPr lvl="1"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“who else do you think I should talk to?”</a:t>
            </a:r>
          </a:p>
          <a:p>
            <a:pPr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Recognize multiple points of view</a:t>
            </a:r>
          </a:p>
          <a:p>
            <a:pPr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Work toward collaboration</a:t>
            </a:r>
          </a:p>
          <a:p>
            <a:pPr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The first questions</a:t>
            </a:r>
            <a:endParaRPr lang="en-US" altLang="ko-KR">
              <a:latin typeface="Arial" pitchFamily="34" charset="0"/>
              <a:ea typeface="굴림" pitchFamily="50" charset="-127"/>
              <a:cs typeface="Arial" pitchFamily="34" charset="0"/>
              <a:sym typeface="Symbol" pitchFamily="18" charset="2"/>
            </a:endParaRPr>
          </a:p>
          <a:p>
            <a:pPr lvl="1"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Who is behind the request for this work?</a:t>
            </a:r>
          </a:p>
          <a:p>
            <a:pPr lvl="1"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Who will use the solution?</a:t>
            </a:r>
          </a:p>
          <a:p>
            <a:pPr lvl="1"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What will be the economic benefit of a successful solution</a:t>
            </a:r>
          </a:p>
          <a:p>
            <a:pPr lvl="1"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Is there another source for the solution that you need?</a:t>
            </a:r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9BEFBF6-3093-4922-ADF4-4C1D9E0AD86A}" type="slidenum">
              <a:rPr lang="ko-KR" altLang="en-US" smtClean="0">
                <a:ea typeface="굴림" pitchFamily="50" charset="-127"/>
              </a:rPr>
              <a:pPr/>
              <a:t>4</a:t>
            </a:fld>
            <a:endParaRPr lang="en-US" altLang="ko-KR" smtClean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331913" y="244475"/>
            <a:ext cx="6478587" cy="1016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Eliciting Requirements</a:t>
            </a:r>
          </a:p>
        </p:txBody>
      </p:sp>
      <p:sp>
        <p:nvSpPr>
          <p:cNvPr id="87142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025525" y="1090613"/>
            <a:ext cx="71628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altLang="ko-KR" sz="1800">
                <a:latin typeface="Arial" pitchFamily="34" charset="0"/>
                <a:ea typeface="굴림" pitchFamily="50" charset="-127"/>
                <a:cs typeface="Arial" pitchFamily="34" charset="0"/>
              </a:rPr>
              <a:t>meetings are conducted and attended by both software engineers and customers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ko-KR" sz="1800">
                <a:latin typeface="Arial" pitchFamily="34" charset="0"/>
                <a:ea typeface="굴림" pitchFamily="50" charset="-127"/>
                <a:cs typeface="Arial" pitchFamily="34" charset="0"/>
              </a:rPr>
              <a:t>an agenda is suggested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ko-KR" sz="1800">
                <a:latin typeface="Arial" pitchFamily="34" charset="0"/>
                <a:ea typeface="굴림" pitchFamily="50" charset="-127"/>
                <a:cs typeface="Arial" pitchFamily="34" charset="0"/>
              </a:rPr>
              <a:t>a "facilitator" (can be a customer, a developer, or an outsider) controls the meeting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ko-KR" sz="1800">
                <a:latin typeface="Arial" pitchFamily="34" charset="0"/>
                <a:ea typeface="굴림" pitchFamily="50" charset="-127"/>
                <a:cs typeface="Arial" pitchFamily="34" charset="0"/>
              </a:rPr>
              <a:t>a "definition mechanism" (can be work sheets, flip charts, or wall stickers or an electronic bulletin board, chat room or virtual forum) is used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ko-KR" sz="1800">
                <a:latin typeface="Arial" pitchFamily="34" charset="0"/>
                <a:ea typeface="굴림" pitchFamily="50" charset="-127"/>
                <a:cs typeface="Arial" pitchFamily="34" charset="0"/>
              </a:rPr>
              <a:t>the goal is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1600">
                <a:solidFill>
                  <a:srgbClr val="660033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to identify the problem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1600">
                <a:solidFill>
                  <a:srgbClr val="660033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propose elements of the solution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1600">
                <a:solidFill>
                  <a:srgbClr val="660033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negotiate different approaches, and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1600">
                <a:solidFill>
                  <a:srgbClr val="660033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specify a preliminary set of solution requirements</a:t>
            </a:r>
            <a:endParaRPr lang="en-US" altLang="ko-KR" sz="1800">
              <a:solidFill>
                <a:srgbClr val="660033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86EFABD-C647-450E-8C6D-58EDF9A1CFE7}" type="slidenum">
              <a:rPr lang="ko-KR" altLang="en-US" smtClean="0">
                <a:ea typeface="굴림" pitchFamily="50" charset="-127"/>
              </a:rPr>
              <a:pPr/>
              <a:t>5</a:t>
            </a:fld>
            <a:endParaRPr lang="en-US" altLang="ko-KR" smtClean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66788" y="244475"/>
            <a:ext cx="7207250" cy="1016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Elicitation Work Products</a:t>
            </a:r>
          </a:p>
        </p:txBody>
      </p:sp>
      <p:sp>
        <p:nvSpPr>
          <p:cNvPr id="87449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093788" y="1225550"/>
            <a:ext cx="71628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ko-KR" sz="2000" dirty="0">
                <a:latin typeface="Arial" pitchFamily="34" charset="0"/>
                <a:ea typeface="굴림" pitchFamily="50" charset="-127"/>
                <a:cs typeface="Arial" pitchFamily="34" charset="0"/>
              </a:rPr>
              <a:t>a set of </a:t>
            </a:r>
            <a:r>
              <a:rPr lang="en-US" altLang="ko-KR" sz="2000" dirty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usage scenarios </a:t>
            </a:r>
            <a:r>
              <a:rPr lang="en-US" altLang="ko-KR" sz="2000" dirty="0">
                <a:latin typeface="Arial" pitchFamily="34" charset="0"/>
                <a:ea typeface="굴림" pitchFamily="50" charset="-127"/>
                <a:cs typeface="Arial" pitchFamily="34" charset="0"/>
              </a:rPr>
              <a:t>that provide insight into the use of the system or product under different operating conditions.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ko-KR" sz="2000" dirty="0">
                <a:latin typeface="Arial" pitchFamily="34" charset="0"/>
                <a:ea typeface="굴림" pitchFamily="50" charset="-127"/>
                <a:cs typeface="Arial" pitchFamily="34" charset="0"/>
              </a:rPr>
              <a:t>any </a:t>
            </a:r>
            <a:r>
              <a:rPr lang="en-US" altLang="ko-KR" sz="2000" dirty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prototypes</a:t>
            </a:r>
            <a:r>
              <a:rPr lang="en-US" altLang="ko-KR" sz="2000" b="1" dirty="0">
                <a:effectLst/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sz="2000" dirty="0">
                <a:latin typeface="Arial" pitchFamily="34" charset="0"/>
                <a:ea typeface="굴림" pitchFamily="50" charset="-127"/>
                <a:cs typeface="Arial" pitchFamily="34" charset="0"/>
              </a:rPr>
              <a:t>developed to better define requirements</a:t>
            </a:r>
            <a:r>
              <a:rPr lang="en-US" altLang="ko-KR" sz="2000" b="1" dirty="0">
                <a:effectLst/>
                <a:latin typeface="Arial" pitchFamily="34" charset="0"/>
                <a:ea typeface="굴림" pitchFamily="50" charset="-127"/>
                <a:cs typeface="Arial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altLang="ko-KR" sz="2000" dirty="0">
                <a:latin typeface="Arial" pitchFamily="34" charset="0"/>
                <a:ea typeface="굴림" pitchFamily="50" charset="-127"/>
                <a:cs typeface="Arial" pitchFamily="34" charset="0"/>
              </a:rPr>
              <a:t>a statement of need and feasibility.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ko-KR" sz="2000" dirty="0">
                <a:latin typeface="Arial" pitchFamily="34" charset="0"/>
                <a:ea typeface="굴림" pitchFamily="50" charset="-127"/>
                <a:cs typeface="Arial" pitchFamily="34" charset="0"/>
              </a:rPr>
              <a:t>a bounded statement of scope for the system or product.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ko-KR" sz="2000" dirty="0">
                <a:latin typeface="Arial" pitchFamily="34" charset="0"/>
                <a:ea typeface="굴림" pitchFamily="50" charset="-127"/>
                <a:cs typeface="Arial" pitchFamily="34" charset="0"/>
              </a:rPr>
              <a:t>a list of customers, users, and other stakeholders who participated in requirements elicitation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ko-KR" sz="2000" dirty="0">
                <a:latin typeface="Arial" pitchFamily="34" charset="0"/>
                <a:ea typeface="굴림" pitchFamily="50" charset="-127"/>
                <a:cs typeface="Arial" pitchFamily="34" charset="0"/>
              </a:rPr>
              <a:t>a description of the system’s technical environment.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ko-KR" sz="2000" dirty="0">
                <a:latin typeface="Arial" pitchFamily="34" charset="0"/>
                <a:ea typeface="굴림" pitchFamily="50" charset="-127"/>
                <a:cs typeface="Arial" pitchFamily="34" charset="0"/>
              </a:rPr>
              <a:t>a list of requirements (preferably organized by function) and the domain constraints that apply to each.</a:t>
            </a:r>
          </a:p>
        </p:txBody>
      </p:sp>
      <p:sp>
        <p:nvSpPr>
          <p:cNvPr id="22533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AD2C866-E12F-4FD0-9007-81AFCA4A37C8}" type="slidenum">
              <a:rPr lang="ko-KR" altLang="en-US" smtClean="0">
                <a:ea typeface="굴림" pitchFamily="50" charset="-127"/>
              </a:rPr>
              <a:pPr/>
              <a:t>6</a:t>
            </a:fld>
            <a:endParaRPr lang="en-US" altLang="ko-KR" smtClean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352425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>
                <a:latin typeface="Arial" pitchFamily="34" charset="0"/>
                <a:ea typeface="굴림" pitchFamily="50" charset="-127"/>
                <a:cs typeface="Arial" pitchFamily="34" charset="0"/>
              </a:rPr>
              <a:t>Quality Function </a:t>
            </a: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Deployment (QFD)</a:t>
            </a:r>
            <a:endParaRPr lang="en-US" altLang="ko-KR" dirty="0"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87347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Function deployment </a:t>
            </a: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determines each </a:t>
            </a:r>
            <a:r>
              <a:rPr lang="en-US" altLang="ko-KR" u="sng">
                <a:latin typeface="Arial" pitchFamily="34" charset="0"/>
                <a:ea typeface="굴림" pitchFamily="50" charset="-127"/>
                <a:cs typeface="Arial" pitchFamily="34" charset="0"/>
              </a:rPr>
              <a:t>function</a:t>
            </a: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 required of the system</a:t>
            </a:r>
          </a:p>
          <a:p>
            <a:pPr eaLnBrk="1" hangingPunct="1">
              <a:defRPr/>
            </a:pPr>
            <a:r>
              <a:rPr lang="en-US" altLang="ko-KR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Information deployment </a:t>
            </a: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identifies </a:t>
            </a:r>
            <a:r>
              <a:rPr lang="en-US" altLang="ko-KR" u="sng">
                <a:latin typeface="Arial" pitchFamily="34" charset="0"/>
                <a:ea typeface="굴림" pitchFamily="50" charset="-127"/>
                <a:cs typeface="Arial" pitchFamily="34" charset="0"/>
              </a:rPr>
              <a:t>data</a:t>
            </a: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 objects and events</a:t>
            </a:r>
          </a:p>
          <a:p>
            <a:pPr eaLnBrk="1" hangingPunct="1">
              <a:defRPr/>
            </a:pPr>
            <a:r>
              <a:rPr lang="en-US" altLang="ko-KR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Task deployment </a:t>
            </a: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examines the </a:t>
            </a:r>
            <a:r>
              <a:rPr lang="en-US" altLang="ko-KR" u="sng">
                <a:latin typeface="Arial" pitchFamily="34" charset="0"/>
                <a:ea typeface="굴림" pitchFamily="50" charset="-127"/>
                <a:cs typeface="Arial" pitchFamily="34" charset="0"/>
              </a:rPr>
              <a:t>behavior</a:t>
            </a: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 of the system</a:t>
            </a:r>
          </a:p>
          <a:p>
            <a:pPr eaLnBrk="1" hangingPunct="1">
              <a:defRPr/>
            </a:pPr>
            <a:r>
              <a:rPr lang="en-US" altLang="ko-KR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Value analysis </a:t>
            </a: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determines the relative priority of requirements during</a:t>
            </a:r>
            <a:r>
              <a:rPr lang="ko-KR" altLang="en-US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each of the three deployments</a:t>
            </a:r>
          </a:p>
          <a:p>
            <a:pPr lvl="1" eaLnBrk="1" hangingPunct="1">
              <a:defRPr/>
            </a:pPr>
            <a:r>
              <a:rPr lang="en-US" altLang="ko-KR">
                <a:latin typeface="Arial" pitchFamily="34" charset="0"/>
                <a:ea typeface="굴림" pitchFamily="50" charset="-127"/>
                <a:cs typeface="Arial" pitchFamily="34" charset="0"/>
              </a:rPr>
              <a:t>Value should be one that are perceived by the customer</a:t>
            </a:r>
          </a:p>
        </p:txBody>
      </p:sp>
      <p:sp>
        <p:nvSpPr>
          <p:cNvPr id="21509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E68DF97-DA65-4365-9EBD-070D75215CA4}" type="slidenum">
              <a:rPr lang="ko-KR" altLang="en-US" smtClean="0">
                <a:ea typeface="굴림" pitchFamily="50" charset="-127"/>
              </a:rPr>
              <a:pPr/>
              <a:t>7</a:t>
            </a:fld>
            <a:endParaRPr lang="en-US" altLang="ko-KR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478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393825" y="352425"/>
            <a:ext cx="6779214" cy="53340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latin typeface="Arial" pitchFamily="34" charset="0"/>
                <a:ea typeface="굴림" pitchFamily="50" charset="-127"/>
                <a:cs typeface="Arial" pitchFamily="34" charset="0"/>
              </a:rPr>
              <a:t>Non-Functional Requirements</a:t>
            </a:r>
          </a:p>
        </p:txBody>
      </p:sp>
      <p:sp>
        <p:nvSpPr>
          <p:cNvPr id="87347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>
                <a:solidFill>
                  <a:srgbClr val="FF0000"/>
                </a:solidFill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Non-Functional </a:t>
            </a:r>
            <a:r>
              <a:rPr lang="en-US" altLang="ko-KR" sz="2000" dirty="0" smtClean="0">
                <a:solidFill>
                  <a:srgbClr val="FF0000"/>
                </a:solidFill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Requirement </a:t>
            </a:r>
            <a:r>
              <a:rPr lang="en-US" altLang="ko-KR" sz="2000" dirty="0">
                <a:solidFill>
                  <a:srgbClr val="FF0000"/>
                </a:solidFill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(NFR) </a:t>
            </a:r>
            <a:r>
              <a:rPr lang="en-US" altLang="ko-KR" sz="2000" dirty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– quality attribute, performance attribute, security attribute, or general system constraint. A two phase process is used to determine which NFR’s are compatible: </a:t>
            </a:r>
          </a:p>
          <a:p>
            <a:pPr lvl="1"/>
            <a:r>
              <a:rPr lang="en-US" altLang="ko-KR" dirty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The first phase is to create a matrix using each NFR as a column heading and the system SE guidelines a row labels</a:t>
            </a:r>
          </a:p>
          <a:p>
            <a:pPr lvl="1"/>
            <a:r>
              <a:rPr lang="en-US" altLang="ko-KR" dirty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The second phase is for the team to prioritize each NFR using a set of decision rules to decide which to implement by classifying each NFR and guideline pair as </a:t>
            </a:r>
            <a:endParaRPr lang="en-US" altLang="ko-KR" dirty="0" smtClean="0">
              <a:latin typeface="Arial" panose="020B0604020202020204" pitchFamily="34" charset="0"/>
              <a:ea typeface="굴림" panose="020B0600000101010101" pitchFamily="50" charset="-127"/>
              <a:cs typeface="Arial" panose="020B0604020202020204" pitchFamily="34" charset="0"/>
            </a:endParaRPr>
          </a:p>
          <a:p>
            <a:pPr lvl="2"/>
            <a:r>
              <a:rPr lang="en-US" altLang="ko-KR" sz="180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complementary</a:t>
            </a:r>
          </a:p>
          <a:p>
            <a:pPr lvl="2"/>
            <a:r>
              <a:rPr lang="en-US" altLang="ko-KR" sz="180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overlapping</a:t>
            </a:r>
          </a:p>
          <a:p>
            <a:pPr lvl="2"/>
            <a:r>
              <a:rPr lang="en-US" altLang="ko-KR" sz="180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conflicting</a:t>
            </a:r>
          </a:p>
          <a:p>
            <a:pPr lvl="2"/>
            <a:r>
              <a:rPr lang="en-US" altLang="ko-KR" sz="180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independent</a:t>
            </a:r>
            <a:endParaRPr lang="en-US" altLang="ko-KR" sz="1800" dirty="0">
              <a:latin typeface="Arial" panose="020B0604020202020204" pitchFamily="34" charset="0"/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21509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E68DF97-DA65-4365-9EBD-070D75215CA4}" type="slidenum">
              <a:rPr lang="ko-KR" altLang="en-US" smtClean="0">
                <a:ea typeface="굴림" pitchFamily="50" charset="-127"/>
              </a:rPr>
              <a:pPr/>
              <a:t>8</a:t>
            </a:fld>
            <a:endParaRPr lang="en-US" altLang="ko-KR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2525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0" y="244475"/>
            <a:ext cx="8229600" cy="56038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altLang="ko-KR" sz="2800" i="1">
                <a:solidFill>
                  <a:srgbClr val="45B1EF"/>
                </a:solidFill>
                <a:latin typeface="Arial" charset="0"/>
                <a:ea typeface="굴림" pitchFamily="50" charset="-127"/>
                <a:cs typeface="Arial" charset="0"/>
              </a:rPr>
              <a:t>Conducting a Requirements Gathering Meeting (</a:t>
            </a:r>
            <a:r>
              <a:rPr lang="en-US" altLang="ko-KR" sz="2800" i="1" smtClean="0">
                <a:solidFill>
                  <a:srgbClr val="45B1EF"/>
                </a:solidFill>
                <a:latin typeface="Arial" charset="0"/>
                <a:ea typeface="굴림" pitchFamily="50" charset="-127"/>
                <a:cs typeface="Arial" charset="0"/>
              </a:rPr>
              <a:t>pg145)</a:t>
            </a:r>
            <a:endParaRPr lang="ko-KR" altLang="en-US" sz="2800">
              <a:solidFill>
                <a:srgbClr val="45B1EF"/>
              </a:solidFill>
              <a:latin typeface="Arial" charset="0"/>
              <a:ea typeface="굴림" pitchFamily="50" charset="-127"/>
              <a:cs typeface="Arial" charset="0"/>
            </a:endParaRPr>
          </a:p>
        </p:txBody>
      </p:sp>
      <p:sp>
        <p:nvSpPr>
          <p:cNvPr id="23555" name="내용 개체 틀 2"/>
          <p:cNvSpPr>
            <a:spLocks noGrp="1"/>
          </p:cNvSpPr>
          <p:nvPr>
            <p:ph sz="half" idx="4294967295"/>
          </p:nvPr>
        </p:nvSpPr>
        <p:spPr>
          <a:xfrm>
            <a:off x="0" y="1003300"/>
            <a:ext cx="4038600" cy="46259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1800" b="1">
                <a:latin typeface="Arial" charset="0"/>
                <a:ea typeface="굴림" pitchFamily="50" charset="-127"/>
                <a:cs typeface="Arial" charset="0"/>
              </a:rPr>
              <a:t>The scene: </a:t>
            </a:r>
          </a:p>
          <a:p>
            <a:pPr lvl="1" eaLnBrk="1" hangingPunct="1">
              <a:defRPr/>
            </a:pPr>
            <a:r>
              <a:rPr lang="en-US" altLang="ko-KR" sz="1400">
                <a:latin typeface="Arial" charset="0"/>
                <a:ea typeface="굴림" pitchFamily="50" charset="-127"/>
                <a:cs typeface="Arial" charset="0"/>
              </a:rPr>
              <a:t>A meeting room. The first requirements gathering meeting is in progress.</a:t>
            </a:r>
            <a:endParaRPr lang="ko-KR" altLang="en-US" sz="1400">
              <a:latin typeface="Arial" charset="0"/>
              <a:ea typeface="굴림" pitchFamily="50" charset="-127"/>
              <a:cs typeface="Arial" charset="0"/>
            </a:endParaRPr>
          </a:p>
          <a:p>
            <a:pPr eaLnBrk="1" hangingPunct="1">
              <a:defRPr/>
            </a:pPr>
            <a:r>
              <a:rPr lang="en-US" altLang="ko-KR" sz="1800" b="1">
                <a:latin typeface="Arial" charset="0"/>
                <a:ea typeface="굴림" pitchFamily="50" charset="-127"/>
                <a:cs typeface="Arial" charset="0"/>
              </a:rPr>
              <a:t>The players: </a:t>
            </a:r>
          </a:p>
          <a:p>
            <a:pPr lvl="1" eaLnBrk="1" hangingPunct="1">
              <a:defRPr/>
            </a:pPr>
            <a:r>
              <a:rPr lang="en-US" altLang="ko-KR" sz="1400">
                <a:solidFill>
                  <a:srgbClr val="FF6699"/>
                </a:solidFill>
                <a:latin typeface="Arial" charset="0"/>
                <a:ea typeface="굴림" pitchFamily="50" charset="-127"/>
                <a:cs typeface="Arial" charset="0"/>
              </a:rPr>
              <a:t>Jamie</a:t>
            </a:r>
            <a:r>
              <a:rPr lang="en-US" altLang="ko-KR" sz="1400">
                <a:latin typeface="Arial" charset="0"/>
                <a:ea typeface="굴림" pitchFamily="50" charset="-127"/>
                <a:cs typeface="Arial" charset="0"/>
              </a:rPr>
              <a:t> Lazar, software team member; </a:t>
            </a:r>
          </a:p>
          <a:p>
            <a:pPr lvl="1" eaLnBrk="1" hangingPunct="1">
              <a:defRPr/>
            </a:pPr>
            <a:r>
              <a:rPr lang="en-US" altLang="ko-KR" sz="1400">
                <a:solidFill>
                  <a:srgbClr val="FF6699"/>
                </a:solidFill>
                <a:latin typeface="Arial" charset="0"/>
                <a:ea typeface="굴림" pitchFamily="50" charset="-127"/>
                <a:cs typeface="Arial" charset="0"/>
              </a:rPr>
              <a:t>Vinod</a:t>
            </a:r>
            <a:r>
              <a:rPr lang="en-US" altLang="ko-KR" sz="1400">
                <a:latin typeface="Arial" charset="0"/>
                <a:ea typeface="굴림" pitchFamily="50" charset="-127"/>
                <a:cs typeface="Arial" charset="0"/>
              </a:rPr>
              <a:t> Raman, software team member; </a:t>
            </a:r>
          </a:p>
          <a:p>
            <a:pPr lvl="1" eaLnBrk="1" hangingPunct="1">
              <a:defRPr/>
            </a:pPr>
            <a:r>
              <a:rPr lang="en-US" altLang="ko-KR" sz="1400">
                <a:solidFill>
                  <a:srgbClr val="FF6699"/>
                </a:solidFill>
                <a:latin typeface="Arial" charset="0"/>
                <a:ea typeface="굴림" pitchFamily="50" charset="-127"/>
                <a:cs typeface="Arial" charset="0"/>
              </a:rPr>
              <a:t>Ed</a:t>
            </a:r>
            <a:r>
              <a:rPr lang="en-US" altLang="ko-KR" sz="1400">
                <a:latin typeface="Arial" charset="0"/>
                <a:ea typeface="굴림" pitchFamily="50" charset="-127"/>
                <a:cs typeface="Arial" charset="0"/>
              </a:rPr>
              <a:t> Robbins, software team member; </a:t>
            </a:r>
          </a:p>
          <a:p>
            <a:pPr lvl="1" eaLnBrk="1" hangingPunct="1">
              <a:defRPr/>
            </a:pPr>
            <a:r>
              <a:rPr lang="en-US" altLang="ko-KR" sz="1400">
                <a:solidFill>
                  <a:srgbClr val="D7FA7E"/>
                </a:solidFill>
                <a:latin typeface="Arial" charset="0"/>
                <a:ea typeface="굴림" pitchFamily="50" charset="-127"/>
                <a:cs typeface="Arial" charset="0"/>
              </a:rPr>
              <a:t>Doug</a:t>
            </a:r>
            <a:r>
              <a:rPr lang="en-US" altLang="ko-KR" sz="1400">
                <a:latin typeface="Arial" charset="0"/>
                <a:ea typeface="굴림" pitchFamily="50" charset="-127"/>
                <a:cs typeface="Arial" charset="0"/>
              </a:rPr>
              <a:t> Miller, software engineering manager; </a:t>
            </a:r>
          </a:p>
          <a:p>
            <a:pPr lvl="1" eaLnBrk="1" hangingPunct="1">
              <a:defRPr/>
            </a:pPr>
            <a:r>
              <a:rPr lang="en-US" altLang="ko-KR" sz="1400">
                <a:solidFill>
                  <a:srgbClr val="FFCC66"/>
                </a:solidFill>
                <a:latin typeface="Arial" charset="0"/>
                <a:ea typeface="굴림" pitchFamily="50" charset="-127"/>
                <a:cs typeface="Arial" charset="0"/>
              </a:rPr>
              <a:t>three members of marketing</a:t>
            </a:r>
            <a:r>
              <a:rPr lang="en-US" altLang="ko-KR" sz="1400">
                <a:latin typeface="Arial" charset="0"/>
                <a:ea typeface="굴림" pitchFamily="50" charset="-127"/>
                <a:cs typeface="Arial" charset="0"/>
              </a:rPr>
              <a:t>; </a:t>
            </a:r>
          </a:p>
          <a:p>
            <a:pPr lvl="1" eaLnBrk="1" hangingPunct="1">
              <a:defRPr/>
            </a:pPr>
            <a:r>
              <a:rPr lang="en-US" altLang="ko-KR" sz="1400">
                <a:latin typeface="Arial" charset="0"/>
                <a:ea typeface="굴림" pitchFamily="50" charset="-127"/>
                <a:cs typeface="Arial" charset="0"/>
              </a:rPr>
              <a:t>a product engineering representative; </a:t>
            </a:r>
          </a:p>
          <a:p>
            <a:pPr lvl="1" eaLnBrk="1" hangingPunct="1">
              <a:defRPr/>
            </a:pPr>
            <a:r>
              <a:rPr lang="en-US" altLang="ko-KR" sz="1400">
                <a:solidFill>
                  <a:srgbClr val="CCECFF"/>
                </a:solidFill>
                <a:latin typeface="Arial" charset="0"/>
                <a:ea typeface="굴림" pitchFamily="50" charset="-127"/>
                <a:cs typeface="Arial" charset="0"/>
              </a:rPr>
              <a:t>a facilitator</a:t>
            </a:r>
            <a:r>
              <a:rPr lang="en-US" altLang="ko-KR" sz="1400">
                <a:latin typeface="Arial" charset="0"/>
                <a:ea typeface="굴림" pitchFamily="50" charset="-127"/>
                <a:cs typeface="Arial" charset="0"/>
              </a:rPr>
              <a:t>.</a:t>
            </a:r>
            <a:endParaRPr lang="ko-KR" altLang="en-US" sz="1400">
              <a:latin typeface="Arial" charset="0"/>
              <a:ea typeface="굴림" pitchFamily="50" charset="-127"/>
              <a:cs typeface="Arial" charset="0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sz="half" idx="4294967295"/>
          </p:nvPr>
        </p:nvSpPr>
        <p:spPr>
          <a:xfrm>
            <a:off x="5105400" y="989013"/>
            <a:ext cx="4038600" cy="4625975"/>
          </a:xfrm>
        </p:spPr>
        <p:txBody>
          <a:bodyPr>
            <a:normAutofit/>
          </a:bodyPr>
          <a:lstStyle/>
          <a:p>
            <a:pPr marL="265113" indent="-265113" eaLnBrk="1" hangingPunct="1">
              <a:lnSpc>
                <a:spcPct val="90000"/>
              </a:lnSpc>
              <a:buFont typeface="Wingdings 2" pitchFamily="18" charset="2"/>
              <a:buChar char=""/>
              <a:defRPr/>
            </a:pPr>
            <a:r>
              <a:rPr lang="en-US" altLang="ko-KR" sz="1800" b="1">
                <a:latin typeface="Arial" charset="0"/>
                <a:ea typeface="굴림" pitchFamily="50" charset="-127"/>
                <a:cs typeface="Arial" charset="0"/>
              </a:rPr>
              <a:t>The conversation:</a:t>
            </a:r>
            <a:endParaRPr lang="ko-KR" altLang="en-US" sz="1800">
              <a:latin typeface="Arial" charset="0"/>
              <a:ea typeface="굴림" pitchFamily="50" charset="-127"/>
              <a:cs typeface="Arial" charset="0"/>
            </a:endParaRPr>
          </a:p>
          <a:p>
            <a:pPr marL="265113" indent="-265113" eaLnBrk="1" hangingPunct="1">
              <a:lnSpc>
                <a:spcPct val="90000"/>
              </a:lnSpc>
              <a:buFont typeface="Wingdings 2" pitchFamily="18" charset="2"/>
              <a:buChar char=""/>
              <a:defRPr/>
            </a:pPr>
            <a:r>
              <a:rPr lang="en-US" altLang="ko-KR" sz="1800" b="1">
                <a:solidFill>
                  <a:srgbClr val="CCECFF"/>
                </a:solidFill>
                <a:latin typeface="Arial" charset="0"/>
                <a:ea typeface="굴림" pitchFamily="50" charset="-127"/>
                <a:cs typeface="Arial" charset="0"/>
              </a:rPr>
              <a:t>Facilitator</a:t>
            </a:r>
            <a:r>
              <a:rPr lang="en-US" altLang="ko-KR" sz="1800" b="1">
                <a:latin typeface="Arial" charset="0"/>
                <a:ea typeface="굴림" pitchFamily="50" charset="-127"/>
                <a:cs typeface="Arial" charset="0"/>
              </a:rPr>
              <a:t> (pointing at white board): </a:t>
            </a:r>
            <a:r>
              <a:rPr lang="en-US" altLang="ko-KR" sz="1800">
                <a:latin typeface="Arial" charset="0"/>
                <a:ea typeface="굴림" pitchFamily="50" charset="-127"/>
                <a:cs typeface="Arial" charset="0"/>
              </a:rPr>
              <a:t>So that's the current list of objects and services for the home security function.</a:t>
            </a:r>
            <a:endParaRPr lang="ko-KR" altLang="en-US" sz="1800">
              <a:latin typeface="Arial" charset="0"/>
              <a:ea typeface="굴림" pitchFamily="50" charset="-127"/>
              <a:cs typeface="Arial" charset="0"/>
            </a:endParaRPr>
          </a:p>
          <a:p>
            <a:pPr marL="265113" indent="-265113" eaLnBrk="1" hangingPunct="1">
              <a:lnSpc>
                <a:spcPct val="90000"/>
              </a:lnSpc>
              <a:buFont typeface="Wingdings 2" pitchFamily="18" charset="2"/>
              <a:buChar char=""/>
              <a:defRPr/>
            </a:pPr>
            <a:r>
              <a:rPr lang="en-US" altLang="ko-KR" sz="1800" b="1">
                <a:solidFill>
                  <a:srgbClr val="FFCC66"/>
                </a:solidFill>
                <a:latin typeface="Arial" charset="0"/>
                <a:ea typeface="굴림" pitchFamily="50" charset="-127"/>
                <a:cs typeface="Arial" charset="0"/>
              </a:rPr>
              <a:t>Marketing person</a:t>
            </a:r>
            <a:r>
              <a:rPr lang="en-US" altLang="ko-KR" sz="1800" b="1">
                <a:latin typeface="Arial" charset="0"/>
                <a:ea typeface="굴림" pitchFamily="50" charset="-127"/>
                <a:cs typeface="Arial" charset="0"/>
              </a:rPr>
              <a:t>: </a:t>
            </a:r>
            <a:r>
              <a:rPr lang="en-US" altLang="ko-KR" sz="1800">
                <a:latin typeface="Arial" charset="0"/>
                <a:ea typeface="굴림" pitchFamily="50" charset="-127"/>
                <a:cs typeface="Arial" charset="0"/>
              </a:rPr>
              <a:t>That about covers it from our point of view.</a:t>
            </a:r>
            <a:endParaRPr lang="ko-KR" altLang="en-US" sz="1800">
              <a:latin typeface="Arial" charset="0"/>
              <a:ea typeface="굴림" pitchFamily="50" charset="-127"/>
              <a:cs typeface="Arial" charset="0"/>
            </a:endParaRPr>
          </a:p>
          <a:p>
            <a:pPr marL="265113" indent="-265113" eaLnBrk="1" hangingPunct="1">
              <a:lnSpc>
                <a:spcPct val="90000"/>
              </a:lnSpc>
              <a:buFont typeface="Wingdings 2" pitchFamily="18" charset="2"/>
              <a:buChar char=""/>
              <a:defRPr/>
            </a:pPr>
            <a:r>
              <a:rPr lang="en-US" altLang="ko-KR" sz="1800" b="1">
                <a:solidFill>
                  <a:srgbClr val="FF6699"/>
                </a:solidFill>
                <a:latin typeface="Arial" charset="0"/>
                <a:ea typeface="굴림" pitchFamily="50" charset="-127"/>
                <a:cs typeface="Arial" charset="0"/>
              </a:rPr>
              <a:t>Vinod</a:t>
            </a:r>
            <a:r>
              <a:rPr lang="en-US" altLang="ko-KR" sz="1800" b="1">
                <a:latin typeface="Arial" charset="0"/>
                <a:ea typeface="굴림" pitchFamily="50" charset="-127"/>
                <a:cs typeface="Arial" charset="0"/>
              </a:rPr>
              <a:t>: </a:t>
            </a:r>
            <a:r>
              <a:rPr lang="en-US" altLang="ko-KR" sz="1800">
                <a:latin typeface="Arial" charset="0"/>
                <a:ea typeface="굴림" pitchFamily="50" charset="-127"/>
                <a:cs typeface="Arial" charset="0"/>
              </a:rPr>
              <a:t>Didn't someone mention that they wanted all </a:t>
            </a:r>
            <a:r>
              <a:rPr lang="en-US" altLang="ko-KR" sz="1800" i="1">
                <a:latin typeface="Arial" charset="0"/>
                <a:ea typeface="굴림" pitchFamily="50" charset="-127"/>
                <a:cs typeface="Arial" charset="0"/>
              </a:rPr>
              <a:t>SafeHome </a:t>
            </a:r>
            <a:r>
              <a:rPr lang="en-US" altLang="ko-KR" sz="1800">
                <a:latin typeface="Arial" charset="0"/>
                <a:ea typeface="굴림" pitchFamily="50" charset="-127"/>
                <a:cs typeface="Arial" charset="0"/>
              </a:rPr>
              <a:t>functionality to be accessible via the Internet? That would include the home security function, no?</a:t>
            </a:r>
            <a:endParaRPr lang="ko-KR" altLang="en-US" sz="1800">
              <a:latin typeface="Arial" charset="0"/>
              <a:ea typeface="굴림" pitchFamily="50" charset="-127"/>
              <a:cs typeface="Arial" charset="0"/>
            </a:endParaRPr>
          </a:p>
          <a:p>
            <a:pPr marL="265113" indent="-265113" eaLnBrk="1" hangingPunct="1">
              <a:lnSpc>
                <a:spcPct val="90000"/>
              </a:lnSpc>
              <a:buFont typeface="Wingdings 2" pitchFamily="18" charset="2"/>
              <a:buChar char=""/>
              <a:defRPr/>
            </a:pPr>
            <a:r>
              <a:rPr lang="en-US" altLang="ko-KR" sz="1800" b="1">
                <a:solidFill>
                  <a:srgbClr val="FFCC66"/>
                </a:solidFill>
                <a:latin typeface="Arial" charset="0"/>
                <a:ea typeface="굴림" pitchFamily="50" charset="-127"/>
                <a:cs typeface="Arial" charset="0"/>
              </a:rPr>
              <a:t>Marketing person</a:t>
            </a:r>
            <a:r>
              <a:rPr lang="en-US" altLang="ko-KR" sz="1800" b="1">
                <a:latin typeface="Arial" charset="0"/>
                <a:ea typeface="굴림" pitchFamily="50" charset="-127"/>
                <a:cs typeface="Arial" charset="0"/>
              </a:rPr>
              <a:t>: </a:t>
            </a:r>
            <a:r>
              <a:rPr lang="en-US" altLang="ko-KR" sz="1800">
                <a:latin typeface="Arial" charset="0"/>
                <a:ea typeface="굴림" pitchFamily="50" charset="-127"/>
                <a:cs typeface="Arial" charset="0"/>
              </a:rPr>
              <a:t>Yes, that's right ... we'll have to add that functionality and the appropriate objects.</a:t>
            </a:r>
            <a:endParaRPr lang="ko-KR" altLang="en-US" sz="1800">
              <a:latin typeface="Arial" charset="0"/>
              <a:ea typeface="굴림" pitchFamily="50" charset="-127"/>
              <a:cs typeface="Arial" charset="0"/>
            </a:endParaRPr>
          </a:p>
        </p:txBody>
      </p:sp>
      <p:sp>
        <p:nvSpPr>
          <p:cNvPr id="18437" name="바닥글 개체 틀 4"/>
          <p:cNvSpPr txBox="1">
            <a:spLocks noGrp="1"/>
          </p:cNvSpPr>
          <p:nvPr/>
        </p:nvSpPr>
        <p:spPr bwMode="auto">
          <a:xfrm>
            <a:off x="933450" y="5759450"/>
            <a:ext cx="1500188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</a:pPr>
            <a:r>
              <a:rPr lang="en-US" altLang="ko-KR" sz="1000" b="0">
                <a:latin typeface="Avant Garde" charset="0"/>
                <a:ea typeface="굴림" pitchFamily="50" charset="-127"/>
              </a:rPr>
              <a:t>CS350 Intro. to SE Spring 2008  </a:t>
            </a:r>
            <a:endParaRPr lang="en-US" altLang="ko-KR" sz="1000" b="0">
              <a:solidFill>
                <a:schemeClr val="bg1"/>
              </a:solidFill>
              <a:latin typeface="Avant Garde" charset="0"/>
              <a:ea typeface="굴림" pitchFamily="50" charset="-127"/>
            </a:endParaRPr>
          </a:p>
        </p:txBody>
      </p:sp>
      <p:sp>
        <p:nvSpPr>
          <p:cNvPr id="18438" name="슬라이드 번호 개체 틀 5"/>
          <p:cNvSpPr txBox="1">
            <a:spLocks noGrp="1"/>
          </p:cNvSpPr>
          <p:nvPr/>
        </p:nvSpPr>
        <p:spPr bwMode="auto">
          <a:xfrm>
            <a:off x="8239125" y="5554663"/>
            <a:ext cx="63182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lnSpc>
                <a:spcPct val="100000"/>
              </a:lnSpc>
            </a:pPr>
            <a:fld id="{F1CB9D9C-7FB0-44FB-9971-A83FA533B77A}" type="slidenum">
              <a:rPr lang="ko-KR" altLang="en-US" sz="1200" b="0">
                <a:latin typeface="Arial" charset="0"/>
                <a:ea typeface="굴림" pitchFamily="50" charset="-127"/>
              </a:rPr>
              <a:pPr algn="r" eaLnBrk="1" hangingPunct="1">
                <a:lnSpc>
                  <a:spcPct val="100000"/>
                </a:lnSpc>
              </a:pPr>
              <a:t>9</a:t>
            </a:fld>
            <a:endParaRPr lang="en-US" altLang="ko-KR" sz="1200" b="0">
              <a:latin typeface="Arial" charset="0"/>
              <a:ea typeface="굴림" pitchFamily="50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s550">
  <a:themeElements>
    <a:clrScheme name="cs550 6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cs550">
      <a:majorFont>
        <a:latin typeface="Palatino"/>
        <a:ea typeface=""/>
        <a:cs typeface=""/>
      </a:majorFont>
      <a:minorFont>
        <a:latin typeface="Palatin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cs550 1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D80000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E9AA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2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362626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AEACAC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3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49411F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B1B0AB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4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50 5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003300"/>
        </a:accent1>
        <a:accent2>
          <a:srgbClr val="33CC33"/>
        </a:accent2>
        <a:accent3>
          <a:srgbClr val="B1C8AA"/>
        </a:accent3>
        <a:accent4>
          <a:srgbClr val="DADADA"/>
        </a:accent4>
        <a:accent5>
          <a:srgbClr val="AAADAA"/>
        </a:accent5>
        <a:accent6>
          <a:srgbClr val="2DB92D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6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7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8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2E2E46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ADADB0"/>
        </a:accent5>
        <a:accent6>
          <a:srgbClr val="5D8BBA"/>
        </a:accent6>
        <a:hlink>
          <a:srgbClr val="99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s550">
  <a:themeElements>
    <a:clrScheme name="cs550 6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cs550">
      <a:majorFont>
        <a:latin typeface="Palatino"/>
        <a:ea typeface=""/>
        <a:cs typeface=""/>
      </a:majorFont>
      <a:minorFont>
        <a:latin typeface="Palatin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cs550 1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D80000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E9AA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2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362626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AEACAC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3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49411F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B1B0AB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4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50 5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003300"/>
        </a:accent1>
        <a:accent2>
          <a:srgbClr val="33CC33"/>
        </a:accent2>
        <a:accent3>
          <a:srgbClr val="B1C8AA"/>
        </a:accent3>
        <a:accent4>
          <a:srgbClr val="DADADA"/>
        </a:accent4>
        <a:accent5>
          <a:srgbClr val="AAADAA"/>
        </a:accent5>
        <a:accent6>
          <a:srgbClr val="2DB92D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6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7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8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2E2E46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ADADB0"/>
        </a:accent5>
        <a:accent6>
          <a:srgbClr val="5D8BBA"/>
        </a:accent6>
        <a:hlink>
          <a:srgbClr val="99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8011"/>
      </a:dk2>
      <a:lt2>
        <a:srgbClr val="DD0806"/>
      </a:lt2>
      <a:accent1>
        <a:srgbClr val="0000D4"/>
      </a:accent1>
      <a:accent2>
        <a:srgbClr val="02ABEA"/>
      </a:accent2>
      <a:accent3>
        <a:srgbClr val="FFFFFF"/>
      </a:accent3>
      <a:accent4>
        <a:srgbClr val="000000"/>
      </a:accent4>
      <a:accent5>
        <a:srgbClr val="AAAAE6"/>
      </a:accent5>
      <a:accent6>
        <a:srgbClr val="029BD4"/>
      </a:accent6>
      <a:hlink>
        <a:srgbClr val="F20884"/>
      </a:hlink>
      <a:folHlink>
        <a:srgbClr val="FCF305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8011"/>
      </a:dk2>
      <a:lt2>
        <a:srgbClr val="DD0806"/>
      </a:lt2>
      <a:accent1>
        <a:srgbClr val="0000D4"/>
      </a:accent1>
      <a:accent2>
        <a:srgbClr val="02ABEA"/>
      </a:accent2>
      <a:accent3>
        <a:srgbClr val="FFFFFF"/>
      </a:accent3>
      <a:accent4>
        <a:srgbClr val="000000"/>
      </a:accent4>
      <a:accent5>
        <a:srgbClr val="AAAAE6"/>
      </a:accent5>
      <a:accent6>
        <a:srgbClr val="029BD4"/>
      </a:accent6>
      <a:hlink>
        <a:srgbClr val="F20884"/>
      </a:hlink>
      <a:folHlink>
        <a:srgbClr val="FCF305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2087</TotalTime>
  <Words>1612</Words>
  <Application>Microsoft Office PowerPoint</Application>
  <PresentationFormat>사용자 지정</PresentationFormat>
  <Paragraphs>220</Paragraphs>
  <Slides>24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24</vt:i4>
      </vt:variant>
    </vt:vector>
  </HeadingPairs>
  <TitlesOfParts>
    <vt:vector size="34" baseType="lpstr">
      <vt:lpstr>Avant Garde</vt:lpstr>
      <vt:lpstr>Palatino</vt:lpstr>
      <vt:lpstr>굴림</vt:lpstr>
      <vt:lpstr>Arial</vt:lpstr>
      <vt:lpstr>Helvetica</vt:lpstr>
      <vt:lpstr>Symbol</vt:lpstr>
      <vt:lpstr>Wingdings</vt:lpstr>
      <vt:lpstr>Wingdings 2</vt:lpstr>
      <vt:lpstr>1_cs550</vt:lpstr>
      <vt:lpstr>cs550</vt:lpstr>
      <vt:lpstr>  Chapter 8 Understanding Requirements   Moonzoo Kim KAIST  </vt:lpstr>
      <vt:lpstr>Requirements Engineering-I</vt:lpstr>
      <vt:lpstr>Requirements Engineering-II</vt:lpstr>
      <vt:lpstr>Inception</vt:lpstr>
      <vt:lpstr>Eliciting Requirements</vt:lpstr>
      <vt:lpstr>Elicitation Work Products</vt:lpstr>
      <vt:lpstr>Quality Function Deployment (QFD)</vt:lpstr>
      <vt:lpstr>Non-Functional Requirements</vt:lpstr>
      <vt:lpstr>Conducting a Requirements Gathering Meeting (pg145)</vt:lpstr>
      <vt:lpstr>PowerPoint 프레젠테이션</vt:lpstr>
      <vt:lpstr>SafeHome Product</vt:lpstr>
      <vt:lpstr>Use-Cases</vt:lpstr>
      <vt:lpstr>Example of Use Case for SafeHome</vt:lpstr>
      <vt:lpstr>Use-Case Diagram</vt:lpstr>
      <vt:lpstr>Building the Analysis Model</vt:lpstr>
      <vt:lpstr>Eliciting Requirements</vt:lpstr>
      <vt:lpstr>Class Diagram</vt:lpstr>
      <vt:lpstr>State Diagram</vt:lpstr>
      <vt:lpstr>Negotiating Requirements</vt:lpstr>
      <vt:lpstr>Validating Requirements-I</vt:lpstr>
      <vt:lpstr>Validating Requirements-II</vt:lpstr>
      <vt:lpstr>Specification Guidelines</vt:lpstr>
      <vt:lpstr>Specification Guidelines</vt:lpstr>
      <vt:lpstr>Specification Guidelines</vt:lpstr>
    </vt:vector>
  </TitlesOfParts>
  <Company>CS Dept. KAIST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Chapter 1 Software and Software Engineering   Moonzoo Kim CS Division of EECS Dept.  KAIST  moonzoo@cs.kaist.ac.kr http://pswlab.kaist.ac.kr/courses/cs550-07</dc:title>
  <dc:creator>Moonzoo Kim</dc:creator>
  <cp:lastModifiedBy>moonzoo</cp:lastModifiedBy>
  <cp:revision>148</cp:revision>
  <cp:lastPrinted>2015-04-08T00:05:46Z</cp:lastPrinted>
  <dcterms:created xsi:type="dcterms:W3CDTF">2007-02-27T05:57:08Z</dcterms:created>
  <dcterms:modified xsi:type="dcterms:W3CDTF">2015-04-28T06:41:22Z</dcterms:modified>
</cp:coreProperties>
</file>