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336" r:id="rId2"/>
    <p:sldId id="384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55" r:id="rId11"/>
    <p:sldId id="345" r:id="rId12"/>
    <p:sldId id="353" r:id="rId13"/>
    <p:sldId id="377" r:id="rId14"/>
    <p:sldId id="349" r:id="rId15"/>
    <p:sldId id="356" r:id="rId16"/>
    <p:sldId id="350" r:id="rId17"/>
    <p:sldId id="379" r:id="rId18"/>
    <p:sldId id="351" r:id="rId19"/>
    <p:sldId id="352" r:id="rId20"/>
    <p:sldId id="360" r:id="rId21"/>
    <p:sldId id="386" r:id="rId22"/>
    <p:sldId id="388" r:id="rId23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>
          <p15:clr>
            <a:srgbClr val="A4A3A4"/>
          </p15:clr>
        </p15:guide>
        <p15:guide id="2" pos="2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145A"/>
    <a:srgbClr val="001E5A"/>
    <a:srgbClr val="5F5F5F"/>
    <a:srgbClr val="6699FF"/>
    <a:srgbClr val="3399FF"/>
    <a:srgbClr val="FF66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34" autoAdjust="0"/>
  </p:normalViewPr>
  <p:slideViewPr>
    <p:cSldViewPr snapToGrid="0">
      <p:cViewPr varScale="1">
        <p:scale>
          <a:sx n="121" d="100"/>
          <a:sy n="121" d="100"/>
        </p:scale>
        <p:origin x="102" y="4122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8.xml"/><Relationship Id="rId2" Type="http://schemas.openxmlformats.org/officeDocument/2006/relationships/slide" Target="slides/slide14.xml"/><Relationship Id="rId1" Type="http://schemas.openxmlformats.org/officeDocument/2006/relationships/slide" Target="slides/slide10.xml"/><Relationship Id="rId5" Type="http://schemas.openxmlformats.org/officeDocument/2006/relationships/slide" Target="slides/slide22.xml"/><Relationship Id="rId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6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algn="r"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defTabSz="931112">
              <a:defRPr sz="1100" b="0" i="1"/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6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ea typeface="굴림" pitchFamily="50" charset="-127"/>
              </a:defRPr>
            </a:lvl1pPr>
          </a:lstStyle>
          <a:p>
            <a:pPr>
              <a:defRPr/>
            </a:pPr>
            <a:fld id="{83CC22A7-D8E3-41CF-9D0B-5ADBFC9E7F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0296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6" y="3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t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defTabSz="931112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ko-KR" altLang="ko-K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6" y="9432354"/>
            <a:ext cx="294586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24" tIns="0" rIns="19424" bIns="0" numCol="1" anchor="b" anchorCtr="0" compatLnSpc="1">
            <a:prstTxWarp prst="textNoShape">
              <a:avLst/>
            </a:prstTxWarp>
          </a:bodyPr>
          <a:lstStyle>
            <a:lvl1pPr algn="r" defTabSz="931112">
              <a:defRPr sz="1100" b="0" i="1">
                <a:solidFill>
                  <a:schemeClr val="tx1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fld id="{974C6C48-3D23-459E-8E38-4ECADFB1CA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3868"/>
            <a:ext cx="4985772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6" tIns="46943" rIns="93886" bIns="469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6175" cy="3716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58346" y="9455452"/>
            <a:ext cx="740874" cy="2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031" tIns="45324" rIns="89031" bIns="45324">
            <a:spAutoFit/>
          </a:bodyPr>
          <a:lstStyle/>
          <a:p>
            <a:pPr algn="ctr" defTabSz="883637">
              <a:lnSpc>
                <a:spcPct val="90000"/>
              </a:lnSpc>
              <a:defRPr/>
            </a:pPr>
            <a:r>
              <a:rPr lang="en-US" altLang="ko-KR" sz="1300" b="0" dirty="0">
                <a:solidFill>
                  <a:schemeClr val="tx1"/>
                </a:solidFill>
                <a:ea typeface="굴림" pitchFamily="50" charset="-127"/>
              </a:rPr>
              <a:t>Page </a:t>
            </a:r>
            <a:fld id="{82C2BBBC-64C2-4359-B7A5-957E3A457D2B}" type="slidenum">
              <a:rPr lang="en-US" altLang="ko-KR" sz="1300" b="0">
                <a:solidFill>
                  <a:schemeClr val="tx1"/>
                </a:solidFill>
                <a:ea typeface="굴림" pitchFamily="50" charset="-127"/>
              </a:rPr>
              <a:pPr algn="ctr" defTabSz="883637">
                <a:lnSpc>
                  <a:spcPct val="90000"/>
                </a:lnSpc>
                <a:defRPr/>
              </a:pPr>
              <a:t>‹#›</a:t>
            </a:fld>
            <a:endParaRPr lang="en-US" altLang="ko-KR" sz="1300" b="0" dirty="0">
              <a:solidFill>
                <a:schemeClr val="tx1"/>
              </a:solidFill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834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DECC9-802C-4BC6-AC86-78DE85CE55E9}" type="slidenum">
              <a:rPr lang="en-US" altLang="ko-KR" smtClean="0"/>
              <a:pPr/>
              <a:t>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9804360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E84BE-3473-40F7-8D8F-DE55FAB33AAE}" type="slidenum">
              <a:rPr lang="en-US" altLang="ko-KR" smtClean="0"/>
              <a:pPr/>
              <a:t>22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44579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98C12A-DB5E-4652-8383-3F9528B5705A}" type="slidenum">
              <a:rPr lang="en-US" altLang="ko-KR" smtClean="0"/>
              <a:pPr/>
              <a:t>3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58415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BCE37B-B0C2-471C-B243-216EE56994EB}" type="slidenum">
              <a:rPr lang="en-US" altLang="ko-KR" smtClean="0"/>
              <a:pPr/>
              <a:t>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715252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084ACE-89FF-4ADE-AE7D-53A3DD813C92}" type="slidenum">
              <a:rPr lang="en-US" altLang="ko-KR" smtClean="0"/>
              <a:pPr/>
              <a:t>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222648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3E1297-2A64-4FB1-BF0D-50F16C9483E2}" type="slidenum">
              <a:rPr lang="en-US" altLang="ko-KR" smtClean="0"/>
              <a:pPr/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72115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533BB2-B98E-430D-AA7B-06FDD259E049}" type="slidenum">
              <a:rPr lang="en-US" altLang="ko-KR" smtClean="0"/>
              <a:pPr/>
              <a:t>11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01347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C43B8-9920-4651-9674-02D1A7266588}" type="slidenum">
              <a:rPr lang="en-US" altLang="ko-KR" smtClean="0"/>
              <a:pPr/>
              <a:t>14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3322928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081655-0BBD-41CD-B0E0-79A8BDF86D93}" type="slidenum">
              <a:rPr lang="en-US" altLang="ko-KR" smtClean="0"/>
              <a:pPr/>
              <a:t>16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2371619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E15BAC-C274-44BB-8CA5-3668E889616A}" type="slidenum">
              <a:rPr lang="en-US" altLang="ko-KR" smtClean="0"/>
              <a:pPr/>
              <a:t>18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630733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25C59-C6F0-4DEA-95E8-7AE6212AB1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50238" y="6111875"/>
            <a:ext cx="6318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CD8E5-A3D9-4BD9-98D8-A5184A90CF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50238" y="6111875"/>
            <a:ext cx="6318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C16E6-2033-4549-A947-E9F9EA4DBC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6522464"/>
            <a:ext cx="1017182" cy="315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857256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858016" y="6492899"/>
            <a:ext cx="1357322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/>
              <a:t>Moonzoo Kim Provable SW Lab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857488" y="6491291"/>
            <a:ext cx="321471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altLang="ko-KR" dirty="0" smtClean="0"/>
              <a:t>Automated Software Analysis Techniques : Past, Present, and Future 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653EB63F-210B-426B-8655-095B3862437C}" type="slidenum">
              <a:rPr lang="ko-KR" altLang="en-US" smtClean="0"/>
              <a:pPr/>
              <a:t>‹#›</a:t>
            </a:fld>
            <a:r>
              <a:rPr lang="en-US" altLang="ko-KR" dirty="0" smtClean="0"/>
              <a:t>/60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quarter" idx="13"/>
          </p:nvPr>
        </p:nvSpPr>
        <p:spPr>
          <a:xfrm>
            <a:off x="285720" y="1214422"/>
            <a:ext cx="8429655" cy="5214974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95" name="Rectangle 11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58796" name="Rectangle 12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758799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9125" y="6248400"/>
            <a:ext cx="63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chemeClr val="bg1"/>
                </a:solidFill>
                <a:latin typeface="Arial" charset="0"/>
                <a:ea typeface="굴림" charset="-127"/>
              </a:defRPr>
            </a:lvl1pPr>
          </a:lstStyle>
          <a:p>
            <a:pPr>
              <a:defRPr/>
            </a:pPr>
            <a:fld id="{6DEF573D-8FF1-4457-AE1E-9EB79F03C1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1029" name="Picture 16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7800" y="6415088"/>
            <a:ext cx="804863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600" b="1">
          <a:solidFill>
            <a:srgbClr val="660033"/>
          </a:solidFill>
          <a:effectLst>
            <a:outerShdw blurRad="38100" dist="38100" dir="2700000" algn="tl">
              <a:srgbClr val="C0C0C0"/>
            </a:outerShdw>
          </a:effectLst>
          <a:latin typeface="Palatino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1600">
          <a:solidFill>
            <a:schemeClr val="bg2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Overview Graph Coverage Criteria</a:t>
            </a:r>
            <a:b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z="32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( Introduction to Software Testing</a:t>
            </a:r>
            <a:br>
              <a:rPr lang="en-US" altLang="ko-KR" sz="32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</a:br>
            <a:r>
              <a:rPr lang="en-US" altLang="ko-KR" sz="32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Chapter 2.1, 2.2)</a:t>
            </a:r>
            <a:endParaRPr lang="en-US" altLang="ko-KR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44875"/>
            <a:ext cx="6400800" cy="2270125"/>
          </a:xfrm>
        </p:spPr>
        <p:txBody>
          <a:bodyPr/>
          <a:lstStyle/>
          <a:p>
            <a:pPr eaLnBrk="1" hangingPunct="1">
              <a:spcBef>
                <a:spcPct val="0"/>
              </a:spcBef>
              <a:buSzTx/>
              <a:defRPr/>
            </a:pPr>
            <a:r>
              <a:rPr lang="en-US" altLang="ko-KR" sz="32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Paul </a:t>
            </a:r>
            <a:r>
              <a:rPr lang="en-US" altLang="ko-KR" sz="32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Ammann</a:t>
            </a:r>
            <a:r>
              <a:rPr lang="en-US" altLang="ko-KR" sz="32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&amp; Jeff Offutt</a:t>
            </a:r>
          </a:p>
          <a:p>
            <a:pPr eaLnBrk="1" hangingPunct="1">
              <a:spcBef>
                <a:spcPct val="0"/>
              </a:spcBef>
              <a:buSzTx/>
              <a:defRPr/>
            </a:pPr>
            <a:endParaRPr lang="en-US" altLang="ko-KR" sz="2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Tests and Test Paths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D5404A-834D-4CA6-B4F5-327BFCE67ED0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10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71488" y="1073150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ea typeface="굴림" pitchFamily="50" charset="-127"/>
              </a:rPr>
              <a:t>test 1</a:t>
            </a:r>
          </a:p>
        </p:txBody>
      </p:sp>
      <p:sp>
        <p:nvSpPr>
          <p:cNvPr id="13317" name="Text Box 10"/>
          <p:cNvSpPr txBox="1">
            <a:spLocks noChangeArrowheads="1"/>
          </p:cNvSpPr>
          <p:nvPr/>
        </p:nvSpPr>
        <p:spPr bwMode="auto">
          <a:xfrm>
            <a:off x="471488" y="1817688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ea typeface="굴림" pitchFamily="50" charset="-127"/>
              </a:rPr>
              <a:t>test 2</a:t>
            </a:r>
          </a:p>
        </p:txBody>
      </p:sp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471488" y="2543175"/>
            <a:ext cx="1046162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>
                <a:solidFill>
                  <a:srgbClr val="000000"/>
                </a:solidFill>
                <a:ea typeface="굴림" pitchFamily="50" charset="-127"/>
              </a:rPr>
              <a:t>test 3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85925" y="1073150"/>
            <a:ext cx="5091113" cy="1704975"/>
            <a:chOff x="1062" y="904"/>
            <a:chExt cx="3207" cy="1074"/>
          </a:xfrm>
          <a:noFill/>
        </p:grpSpPr>
        <p:sp>
          <p:nvSpPr>
            <p:cNvPr id="13348" name="Text Box 13"/>
            <p:cNvSpPr txBox="1">
              <a:spLocks noChangeArrowheads="1"/>
            </p:cNvSpPr>
            <p:nvPr/>
          </p:nvSpPr>
          <p:spPr bwMode="auto">
            <a:xfrm>
              <a:off x="2032" y="904"/>
              <a:ext cx="1267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ea typeface="굴림" pitchFamily="50" charset="-127"/>
                </a:rPr>
                <a:t>many-to-one</a:t>
              </a:r>
            </a:p>
          </p:txBody>
        </p:sp>
        <p:sp>
          <p:nvSpPr>
            <p:cNvPr id="13349" name="Line 14"/>
            <p:cNvSpPr>
              <a:spLocks noChangeShapeType="1"/>
            </p:cNvSpPr>
            <p:nvPr/>
          </p:nvSpPr>
          <p:spPr bwMode="auto">
            <a:xfrm>
              <a:off x="1069" y="1517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50" name="Line 17"/>
            <p:cNvSpPr>
              <a:spLocks noChangeShapeType="1"/>
            </p:cNvSpPr>
            <p:nvPr/>
          </p:nvSpPr>
          <p:spPr bwMode="auto">
            <a:xfrm>
              <a:off x="1062" y="1056"/>
              <a:ext cx="3207" cy="307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51" name="Line 19"/>
            <p:cNvSpPr>
              <a:spLocks noChangeShapeType="1"/>
            </p:cNvSpPr>
            <p:nvPr/>
          </p:nvSpPr>
          <p:spPr bwMode="auto">
            <a:xfrm flipV="1">
              <a:off x="1065" y="1670"/>
              <a:ext cx="3200" cy="308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61975" y="3890963"/>
            <a:ext cx="1046163" cy="1944687"/>
            <a:chOff x="354" y="2451"/>
            <a:chExt cx="659" cy="1225"/>
          </a:xfrm>
          <a:noFill/>
        </p:grpSpPr>
        <p:sp>
          <p:nvSpPr>
            <p:cNvPr id="13345" name="Text Box 22"/>
            <p:cNvSpPr txBox="1">
              <a:spLocks noChangeArrowheads="1"/>
            </p:cNvSpPr>
            <p:nvPr/>
          </p:nvSpPr>
          <p:spPr bwMode="auto">
            <a:xfrm>
              <a:off x="354" y="2451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ea typeface="굴림" pitchFamily="50" charset="-127"/>
                </a:rPr>
                <a:t>test 1</a:t>
              </a:r>
            </a:p>
          </p:txBody>
        </p:sp>
        <p:sp>
          <p:nvSpPr>
            <p:cNvPr id="13346" name="Text Box 23"/>
            <p:cNvSpPr txBox="1">
              <a:spLocks noChangeArrowheads="1"/>
            </p:cNvSpPr>
            <p:nvPr/>
          </p:nvSpPr>
          <p:spPr bwMode="auto">
            <a:xfrm>
              <a:off x="354" y="2920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ea typeface="굴림" pitchFamily="50" charset="-127"/>
                </a:rPr>
                <a:t>test 2</a:t>
              </a:r>
            </a:p>
          </p:txBody>
        </p:sp>
        <p:sp>
          <p:nvSpPr>
            <p:cNvPr id="13347" name="Text Box 24"/>
            <p:cNvSpPr txBox="1">
              <a:spLocks noChangeArrowheads="1"/>
            </p:cNvSpPr>
            <p:nvPr/>
          </p:nvSpPr>
          <p:spPr bwMode="auto">
            <a:xfrm>
              <a:off x="354" y="3388"/>
              <a:ext cx="659" cy="288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ea typeface="굴림" pitchFamily="50" charset="-127"/>
                </a:rPr>
                <a:t>test 3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1785938" y="3719513"/>
            <a:ext cx="5076825" cy="1887537"/>
            <a:chOff x="1125" y="2343"/>
            <a:chExt cx="3198" cy="1189"/>
          </a:xfrm>
          <a:noFill/>
        </p:grpSpPr>
        <p:sp>
          <p:nvSpPr>
            <p:cNvPr id="13335" name="Text Box 27"/>
            <p:cNvSpPr txBox="1">
              <a:spLocks noChangeArrowheads="1"/>
            </p:cNvSpPr>
            <p:nvPr/>
          </p:nvSpPr>
          <p:spPr bwMode="auto">
            <a:xfrm>
              <a:off x="2015" y="2343"/>
              <a:ext cx="1420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000000"/>
                  </a:solidFill>
                  <a:ea typeface="굴림" pitchFamily="50" charset="-127"/>
                </a:rPr>
                <a:t>many-to-many</a:t>
              </a:r>
            </a:p>
          </p:txBody>
        </p:sp>
        <p:sp>
          <p:nvSpPr>
            <p:cNvPr id="13336" name="Line 28"/>
            <p:cNvSpPr>
              <a:spLocks noChangeShapeType="1"/>
            </p:cNvSpPr>
            <p:nvPr/>
          </p:nvSpPr>
          <p:spPr bwMode="auto">
            <a:xfrm>
              <a:off x="1128" y="3064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37" name="Line 29"/>
            <p:cNvSpPr>
              <a:spLocks noChangeShapeType="1"/>
            </p:cNvSpPr>
            <p:nvPr/>
          </p:nvSpPr>
          <p:spPr bwMode="auto">
            <a:xfrm>
              <a:off x="1131" y="2622"/>
              <a:ext cx="3190" cy="33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38" name="Line 30"/>
            <p:cNvSpPr>
              <a:spLocks noChangeShapeType="1"/>
            </p:cNvSpPr>
            <p:nvPr/>
          </p:nvSpPr>
          <p:spPr bwMode="auto">
            <a:xfrm flipV="1">
              <a:off x="1125" y="3166"/>
              <a:ext cx="3187" cy="34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39" name="Line 33"/>
            <p:cNvSpPr>
              <a:spLocks noChangeShapeType="1"/>
            </p:cNvSpPr>
            <p:nvPr/>
          </p:nvSpPr>
          <p:spPr bwMode="auto">
            <a:xfrm>
              <a:off x="1128" y="3532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40" name="Line 34"/>
            <p:cNvSpPr>
              <a:spLocks noChangeShapeType="1"/>
            </p:cNvSpPr>
            <p:nvPr/>
          </p:nvSpPr>
          <p:spPr bwMode="auto">
            <a:xfrm>
              <a:off x="1128" y="2595"/>
              <a:ext cx="3193" cy="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41" name="Line 38"/>
            <p:cNvSpPr>
              <a:spLocks noChangeShapeType="1"/>
            </p:cNvSpPr>
            <p:nvPr/>
          </p:nvSpPr>
          <p:spPr bwMode="auto">
            <a:xfrm flipV="1">
              <a:off x="1133" y="2686"/>
              <a:ext cx="3190" cy="339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42" name="Line 39"/>
            <p:cNvSpPr>
              <a:spLocks noChangeShapeType="1"/>
            </p:cNvSpPr>
            <p:nvPr/>
          </p:nvSpPr>
          <p:spPr bwMode="auto">
            <a:xfrm>
              <a:off x="1133" y="3105"/>
              <a:ext cx="3184" cy="336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43" name="Line 40"/>
            <p:cNvSpPr>
              <a:spLocks noChangeShapeType="1"/>
            </p:cNvSpPr>
            <p:nvPr/>
          </p:nvSpPr>
          <p:spPr bwMode="auto">
            <a:xfrm flipV="1">
              <a:off x="1127" y="2776"/>
              <a:ext cx="3194" cy="701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44" name="Line 41"/>
            <p:cNvSpPr>
              <a:spLocks noChangeShapeType="1"/>
            </p:cNvSpPr>
            <p:nvPr/>
          </p:nvSpPr>
          <p:spPr bwMode="auto">
            <a:xfrm>
              <a:off x="1126" y="2647"/>
              <a:ext cx="3191" cy="710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 type="none" w="sm" len="sm"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grpSp>
        <p:nvGrpSpPr>
          <p:cNvPr id="5" name="Group 47"/>
          <p:cNvGrpSpPr>
            <a:grpSpLocks/>
          </p:cNvGrpSpPr>
          <p:nvPr/>
        </p:nvGrpSpPr>
        <p:grpSpPr bwMode="auto">
          <a:xfrm>
            <a:off x="127000" y="3889375"/>
            <a:ext cx="8890000" cy="2549525"/>
            <a:chOff x="80" y="2450"/>
            <a:chExt cx="5600" cy="1606"/>
          </a:xfrm>
          <a:noFill/>
        </p:grpSpPr>
        <p:grpSp>
          <p:nvGrpSpPr>
            <p:cNvPr id="6" name="Group 45"/>
            <p:cNvGrpSpPr>
              <a:grpSpLocks/>
            </p:cNvGrpSpPr>
            <p:nvPr/>
          </p:nvGrpSpPr>
          <p:grpSpPr bwMode="auto">
            <a:xfrm>
              <a:off x="4364" y="2450"/>
              <a:ext cx="1094" cy="1226"/>
              <a:chOff x="4364" y="2450"/>
              <a:chExt cx="1094" cy="1226"/>
            </a:xfrm>
            <a:grpFill/>
          </p:grpSpPr>
          <p:sp>
            <p:nvSpPr>
              <p:cNvPr id="13332" name="Text Box 25"/>
              <p:cNvSpPr txBox="1">
                <a:spLocks noChangeArrowheads="1"/>
              </p:cNvSpPr>
              <p:nvPr/>
            </p:nvSpPr>
            <p:spPr bwMode="auto">
              <a:xfrm>
                <a:off x="4364" y="2450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ea typeface="굴림" pitchFamily="50" charset="-127"/>
                  </a:rPr>
                  <a:t>Test Path 1</a:t>
                </a:r>
              </a:p>
            </p:txBody>
          </p:sp>
          <p:sp>
            <p:nvSpPr>
              <p:cNvPr id="13333" name="Text Box 31"/>
              <p:cNvSpPr txBox="1">
                <a:spLocks noChangeArrowheads="1"/>
              </p:cNvSpPr>
              <p:nvPr/>
            </p:nvSpPr>
            <p:spPr bwMode="auto">
              <a:xfrm>
                <a:off x="4364" y="2925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ea typeface="굴림" pitchFamily="50" charset="-127"/>
                  </a:rPr>
                  <a:t>Test Path 2</a:t>
                </a:r>
              </a:p>
            </p:txBody>
          </p:sp>
          <p:sp>
            <p:nvSpPr>
              <p:cNvPr id="13334" name="Text Box 32"/>
              <p:cNvSpPr txBox="1">
                <a:spLocks noChangeArrowheads="1"/>
              </p:cNvSpPr>
              <p:nvPr/>
            </p:nvSpPr>
            <p:spPr bwMode="auto">
              <a:xfrm>
                <a:off x="4364" y="3388"/>
                <a:ext cx="1094" cy="288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ea typeface="굴림" pitchFamily="50" charset="-127"/>
                  </a:rPr>
                  <a:t>Test Path 3</a:t>
                </a:r>
              </a:p>
            </p:txBody>
          </p:sp>
        </p:grpSp>
        <p:sp>
          <p:nvSpPr>
            <p:cNvPr id="13331" name="Text Box 42"/>
            <p:cNvSpPr txBox="1">
              <a:spLocks noChangeArrowheads="1"/>
            </p:cNvSpPr>
            <p:nvPr/>
          </p:nvSpPr>
          <p:spPr bwMode="auto">
            <a:xfrm>
              <a:off x="80" y="3768"/>
              <a:ext cx="5600" cy="288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altLang="ko-KR" sz="2400">
                  <a:solidFill>
                    <a:srgbClr val="FF0000"/>
                  </a:solidFill>
                  <a:ea typeface="굴림" pitchFamily="50" charset="-127"/>
                </a:rPr>
                <a:t>Non-deterministic software – a test can execute different test paths</a:t>
              </a:r>
            </a:p>
          </p:txBody>
        </p:sp>
      </p:grp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31750" y="1635125"/>
            <a:ext cx="9078913" cy="1920875"/>
            <a:chOff x="20" y="1030"/>
            <a:chExt cx="5719" cy="1210"/>
          </a:xfrm>
          <a:noFill/>
        </p:grpSpPr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80" y="1030"/>
              <a:ext cx="5600" cy="1210"/>
              <a:chOff x="80" y="1030"/>
              <a:chExt cx="5600" cy="1210"/>
            </a:xfrm>
            <a:grpFill/>
          </p:grpSpPr>
          <p:sp>
            <p:nvSpPr>
              <p:cNvPr id="13328" name="Text Box 12"/>
              <p:cNvSpPr txBox="1">
                <a:spLocks noChangeArrowheads="1"/>
              </p:cNvSpPr>
              <p:nvPr/>
            </p:nvSpPr>
            <p:spPr bwMode="auto">
              <a:xfrm>
                <a:off x="4364" y="1030"/>
                <a:ext cx="659" cy="523"/>
              </a:xfrm>
              <a:prstGeom prst="rect">
                <a:avLst/>
              </a:prstGeom>
              <a:grpFill/>
              <a:ln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000000"/>
                    </a:solidFill>
                    <a:ea typeface="굴림" pitchFamily="50" charset="-127"/>
                  </a:rPr>
                  <a:t>Test Path</a:t>
                </a:r>
              </a:p>
            </p:txBody>
          </p:sp>
          <p:sp>
            <p:nvSpPr>
              <p:cNvPr id="13329" name="Text Box 21"/>
              <p:cNvSpPr txBox="1">
                <a:spLocks noChangeArrowheads="1"/>
              </p:cNvSpPr>
              <p:nvPr/>
            </p:nvSpPr>
            <p:spPr bwMode="auto">
              <a:xfrm>
                <a:off x="80" y="1952"/>
                <a:ext cx="5600" cy="288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  <a:defRPr/>
                </a:pPr>
                <a:r>
                  <a:rPr lang="en-US" altLang="ko-KR" sz="2400">
                    <a:solidFill>
                      <a:srgbClr val="FF0000"/>
                    </a:solidFill>
                    <a:ea typeface="굴림" pitchFamily="50" charset="-127"/>
                  </a:rPr>
                  <a:t>Deterministic software – a test always executes the same test path</a:t>
                </a:r>
              </a:p>
            </p:txBody>
          </p:sp>
        </p:grpSp>
        <p:sp>
          <p:nvSpPr>
            <p:cNvPr id="13327" name="Line 48"/>
            <p:cNvSpPr>
              <a:spLocks noChangeShapeType="1"/>
            </p:cNvSpPr>
            <p:nvPr/>
          </p:nvSpPr>
          <p:spPr bwMode="auto">
            <a:xfrm>
              <a:off x="20" y="2208"/>
              <a:ext cx="5719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332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332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89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Testing and Covering Graphs (2.2)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12763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We use graphs in testing as follows :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Developing a model of the software as a graph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Requiring tests to visit or tour specific sets of nodes, edges or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subpaths</a:t>
            </a:r>
            <a:endParaRPr lang="en-US" altLang="ko-KR" sz="1800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E0DB99-B42A-4B87-BF23-7ADC570EA9F9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11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38113" y="2314575"/>
            <a:ext cx="88677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 Requirements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(TR)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Describe properties of test paths</a:t>
            </a:r>
            <a:endParaRPr lang="en-US" altLang="ko-KR" sz="240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 Criterion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Rules that define test requirements</a:t>
            </a:r>
            <a:endParaRPr lang="en-US" altLang="ko-KR" sz="240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marL="285750" indent="-285750" algn="just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Satisfaction</a:t>
            </a:r>
            <a:r>
              <a:rPr lang="en-US" altLang="ko-KR" sz="24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 i="1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Given a set TR of test requirements for a criterion C, a set of tests T satisfies C on a graph if and only if for every test requirement in TR, there is a test path in path(T) that meets the test requirement tr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138113" y="4686300"/>
            <a:ext cx="8867775" cy="157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Structural Coverage Criteria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Defined on a graph just in terms of nodes and edges</a:t>
            </a:r>
            <a:endParaRPr lang="en-US" altLang="ko-KR" sz="240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u="sng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Data Flow Coverage Criteria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Requires a graph to be annotated with references to variables</a:t>
            </a:r>
            <a:endParaRPr lang="en-US" altLang="ko-KR" sz="240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434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434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2" grpId="0"/>
      <p:bldP spid="1607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825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Node and Edge Coverage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35050"/>
            <a:ext cx="8867775" cy="4714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Edge coverage is slightly stronger than node coverage 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D22C357-0AE0-40FE-817F-2FDC897CDD4F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12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460375" y="1670050"/>
            <a:ext cx="8262938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Edge Coverage (EC)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: TR contains each reachable path of length up to 1, inclusive, in G.</a:t>
            </a:r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138113" y="2674938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“length up to 1” allows for graphs with one node and no edges</a:t>
            </a:r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153988" y="3594100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NC and EC are only different when there is an edge and another subpath between a pair of nodes (as in an “if-else” statement)</a:t>
            </a:r>
          </a:p>
        </p:txBody>
      </p:sp>
      <p:sp>
        <p:nvSpPr>
          <p:cNvPr id="169003" name="Text Box 43"/>
          <p:cNvSpPr txBox="1">
            <a:spLocks noChangeArrowheads="1"/>
          </p:cNvSpPr>
          <p:nvPr/>
        </p:nvSpPr>
        <p:spPr bwMode="auto">
          <a:xfrm>
            <a:off x="3643313" y="4560888"/>
            <a:ext cx="4999037" cy="19399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Node Coverage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: TR = { 0, 1, 2 }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                            Test Path = [ 0, 1, 2 ]</a:t>
            </a:r>
          </a:p>
          <a:p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Edge Coverage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: TR = { (0,1), (0, 2), (1, 2) }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                            Test Paths = [ 0, 1, 2 ]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                                                  [ 0, 2 ]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1763713" y="4513263"/>
            <a:ext cx="1436687" cy="1749425"/>
            <a:chOff x="979" y="2843"/>
            <a:chExt cx="905" cy="1102"/>
          </a:xfrm>
          <a:noFill/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979" y="3344"/>
              <a:ext cx="350" cy="296"/>
              <a:chOff x="4288" y="1746"/>
              <a:chExt cx="350" cy="296"/>
            </a:xfrm>
            <a:grpFill/>
          </p:grpSpPr>
          <p:sp>
            <p:nvSpPr>
              <p:cNvPr id="16408" name="Oval 12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6409" name="Text Box 13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04" y="3037"/>
              <a:ext cx="380" cy="908"/>
              <a:chOff x="1346" y="2965"/>
              <a:chExt cx="380" cy="908"/>
            </a:xfrm>
            <a:grpFill/>
          </p:grpSpPr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6406" name="Oval 1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571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6407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2</a:t>
                  </a:r>
                </a:p>
              </p:txBody>
            </p:sp>
          </p:grpSp>
          <p:grpSp>
            <p:nvGrpSpPr>
              <p:cNvPr id="6" name="Group 18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6404" name="Oval 1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640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0</a:t>
                  </a:r>
                </a:p>
              </p:txBody>
            </p:sp>
          </p:grpSp>
        </p:grpSp>
        <p:sp>
          <p:nvSpPr>
            <p:cNvPr id="16398" name="Line 24"/>
            <p:cNvSpPr>
              <a:spLocks noChangeShapeType="1"/>
            </p:cNvSpPr>
            <p:nvPr/>
          </p:nvSpPr>
          <p:spPr bwMode="auto">
            <a:xfrm flipV="1">
              <a:off x="1324" y="3264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99" name="Line 39"/>
            <p:cNvSpPr>
              <a:spLocks noChangeShapeType="1"/>
            </p:cNvSpPr>
            <p:nvPr/>
          </p:nvSpPr>
          <p:spPr bwMode="auto">
            <a:xfrm>
              <a:off x="1304" y="358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00" name="Line 44"/>
            <p:cNvSpPr>
              <a:spLocks noChangeShapeType="1"/>
            </p:cNvSpPr>
            <p:nvPr/>
          </p:nvSpPr>
          <p:spPr bwMode="auto">
            <a:xfrm>
              <a:off x="1694" y="3335"/>
              <a:ext cx="0" cy="31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01" name="Line 45"/>
            <p:cNvSpPr>
              <a:spLocks noChangeShapeType="1"/>
            </p:cNvSpPr>
            <p:nvPr/>
          </p:nvSpPr>
          <p:spPr bwMode="auto">
            <a:xfrm>
              <a:off x="1694" y="2843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639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639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9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8" grpId="0" autoUpdateAnimBg="0"/>
      <p:bldP spid="168969" grpId="0" autoUpdateAnimBg="0"/>
      <p:bldP spid="16900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825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Paths of Length 1 and 0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266825"/>
            <a:ext cx="8867775" cy="7667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graph with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only one node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will not have any edges 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88F9D88-DCC5-4106-8F4E-B994E4508633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13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94566" name="Rectangle 6"/>
          <p:cNvSpPr>
            <a:spLocks noChangeArrowheads="1"/>
          </p:cNvSpPr>
          <p:nvPr/>
        </p:nvSpPr>
        <p:spPr bwMode="auto">
          <a:xfrm>
            <a:off x="138113" y="2681288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It may be boring, but formally, Edge Coverage needs to require Node Coverage on this graph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3513138" y="1804988"/>
            <a:ext cx="555625" cy="777875"/>
            <a:chOff x="1068" y="1209"/>
            <a:chExt cx="350" cy="490"/>
          </a:xfrm>
          <a:noFill/>
        </p:grpSpPr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1068" y="1403"/>
              <a:ext cx="350" cy="296"/>
              <a:chOff x="3838" y="2684"/>
              <a:chExt cx="350" cy="296"/>
            </a:xfrm>
            <a:grpFill/>
          </p:grpSpPr>
          <p:sp>
            <p:nvSpPr>
              <p:cNvPr id="17430" name="Oval 16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ea typeface="굴림" pitchFamily="50" charset="-127"/>
                </a:endParaRPr>
              </a:p>
            </p:txBody>
          </p:sp>
          <p:sp>
            <p:nvSpPr>
              <p:cNvPr id="17431" name="Text Box 17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sp>
          <p:nvSpPr>
            <p:cNvPr id="15381" name="Line 21"/>
            <p:cNvSpPr>
              <a:spLocks noChangeShapeType="1"/>
            </p:cNvSpPr>
            <p:nvPr/>
          </p:nvSpPr>
          <p:spPr bwMode="auto">
            <a:xfrm>
              <a:off x="1243" y="1209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n>
                  <a:solidFill>
                    <a:sysClr val="windowText" lastClr="000000"/>
                  </a:solidFill>
                </a:ln>
              </a:endParaRPr>
            </a:p>
          </p:txBody>
        </p:sp>
      </p:grpSp>
      <p:sp>
        <p:nvSpPr>
          <p:cNvPr id="194583" name="Rectangle 23"/>
          <p:cNvSpPr>
            <a:spLocks noChangeArrowheads="1"/>
          </p:cNvSpPr>
          <p:nvPr/>
        </p:nvSpPr>
        <p:spPr bwMode="auto">
          <a:xfrm>
            <a:off x="138113" y="3497263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Otherwise, Edge Coverage will not subsume Node Coverage</a:t>
            </a:r>
          </a:p>
          <a:p>
            <a:pPr marL="685800" lvl="1" indent="-22860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So we define “</a:t>
            </a: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length up to 1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” instead of simply “length 1”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6956425" y="4613275"/>
            <a:ext cx="555625" cy="1749425"/>
            <a:chOff x="1637" y="2541"/>
            <a:chExt cx="350" cy="1102"/>
          </a:xfrm>
          <a:noFill/>
        </p:grpSpPr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1637" y="3347"/>
              <a:ext cx="350" cy="296"/>
              <a:chOff x="4738" y="2684"/>
              <a:chExt cx="350" cy="296"/>
            </a:xfrm>
            <a:grpFill/>
          </p:grpSpPr>
          <p:sp>
            <p:nvSpPr>
              <p:cNvPr id="17426" name="Oval 30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7427" name="Text Box 31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</a:p>
            </p:txBody>
          </p:sp>
        </p:grpSp>
        <p:grpSp>
          <p:nvGrpSpPr>
            <p:cNvPr id="6" name="Group 32"/>
            <p:cNvGrpSpPr>
              <a:grpSpLocks/>
            </p:cNvGrpSpPr>
            <p:nvPr/>
          </p:nvGrpSpPr>
          <p:grpSpPr bwMode="auto">
            <a:xfrm>
              <a:off x="1637" y="2735"/>
              <a:ext cx="350" cy="296"/>
              <a:chOff x="3838" y="2684"/>
              <a:chExt cx="350" cy="296"/>
            </a:xfrm>
            <a:grpFill/>
          </p:grpSpPr>
          <p:sp>
            <p:nvSpPr>
              <p:cNvPr id="17424" name="Oval 33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7425" name="Text Box 34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sp>
          <p:nvSpPr>
            <p:cNvPr id="17422" name="Line 37"/>
            <p:cNvSpPr>
              <a:spLocks noChangeShapeType="1"/>
            </p:cNvSpPr>
            <p:nvPr/>
          </p:nvSpPr>
          <p:spPr bwMode="auto">
            <a:xfrm>
              <a:off x="1812" y="3033"/>
              <a:ext cx="0" cy="31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23" name="Line 38"/>
            <p:cNvSpPr>
              <a:spLocks noChangeShapeType="1"/>
            </p:cNvSpPr>
            <p:nvPr/>
          </p:nvSpPr>
          <p:spPr bwMode="auto">
            <a:xfrm>
              <a:off x="1812" y="2541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94600" name="Rectangle 40"/>
          <p:cNvSpPr>
            <a:spLocks noChangeArrowheads="1"/>
          </p:cNvSpPr>
          <p:nvPr/>
        </p:nvSpPr>
        <p:spPr bwMode="auto">
          <a:xfrm>
            <a:off x="138113" y="4721225"/>
            <a:ext cx="6421437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We have the same issue with graphs that only have</a:t>
            </a:r>
            <a:r>
              <a:rPr lang="en-US" altLang="ko-KR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one edge </a:t>
            </a:r>
            <a:r>
              <a:rPr lang="en-US" altLang="ko-KR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– for Edge Pair Coverage …</a:t>
            </a:r>
          </a:p>
        </p:txBody>
      </p:sp>
      <p:sp>
        <p:nvSpPr>
          <p:cNvPr id="17418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419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6" grpId="0" autoUpdateAnimBg="0"/>
      <p:bldP spid="194583" grpId="0" autoUpdateAnimBg="0"/>
      <p:bldP spid="19460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Covering Multiple Edges</a:t>
            </a:r>
          </a:p>
        </p:txBody>
      </p:sp>
      <p:sp>
        <p:nvSpPr>
          <p:cNvPr id="16390" name="Rectangle 4"/>
          <p:cNvSpPr>
            <a:spLocks noGrp="1" noChangeArrowheads="1"/>
          </p:cNvSpPr>
          <p:nvPr>
            <p:ph idx="1"/>
          </p:nvPr>
        </p:nvSpPr>
        <p:spPr>
          <a:xfrm>
            <a:off x="138113" y="1035050"/>
            <a:ext cx="8867775" cy="6635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Edge-pair coverage requires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pairs of edges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or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length 2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150C5B5-B2AB-4B2A-AA2E-602476BA287A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14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441325" y="1770063"/>
            <a:ext cx="8262938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Edge-Pair Coverage (EPC)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: TR contains each reachable path of length up to 2, inclusive, in G.</a:t>
            </a:r>
          </a:p>
        </p:txBody>
      </p:sp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138113" y="2684463"/>
            <a:ext cx="88677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“</a:t>
            </a:r>
            <a:r>
              <a:rPr lang="en-US" altLang="ko-KR" sz="2400" dirty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length up to 2</a:t>
            </a:r>
            <a:r>
              <a:rPr lang="en-US" altLang="ko-KR" sz="240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” is used to include graphs that have less than 2 edges</a:t>
            </a:r>
          </a:p>
        </p:txBody>
      </p:sp>
      <p:sp>
        <p:nvSpPr>
          <p:cNvPr id="164871" name="Text Box 7"/>
          <p:cNvSpPr txBox="1">
            <a:spLocks noChangeArrowheads="1"/>
          </p:cNvSpPr>
          <p:nvPr/>
        </p:nvSpPr>
        <p:spPr bwMode="auto">
          <a:xfrm>
            <a:off x="441325" y="4027488"/>
            <a:ext cx="8262938" cy="43021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2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Complete Path Coverage (CPC)</a:t>
            </a:r>
            <a:r>
              <a:rPr lang="en-US" sz="22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: TR contains all paths in G.</a:t>
            </a: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439738" y="5364163"/>
            <a:ext cx="8262937" cy="841375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Specified Path Coverage (SPC)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: TR contains a set S of test paths, where S is supplied as a parameter.</a:t>
            </a:r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138113" y="3513138"/>
            <a:ext cx="88677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logical extension is to require 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all paths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…</a:t>
            </a:r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138113" y="4576763"/>
            <a:ext cx="88677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20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Unfortunately, this </a:t>
            </a:r>
            <a:r>
              <a:rPr lang="en-US" altLang="ko-KR" sz="22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is </a:t>
            </a:r>
            <a:r>
              <a:rPr lang="en-US" altLang="ko-KR" sz="22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impossible</a:t>
            </a:r>
            <a:r>
              <a:rPr lang="en-US" altLang="ko-KR" sz="2200" dirty="0" smtClean="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20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if the graph has a loop, so a weak compromise </a:t>
            </a:r>
            <a:r>
              <a:rPr lang="en-US" altLang="ko-KR" sz="22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is to make the tester decide which paths:</a:t>
            </a:r>
            <a:endParaRPr lang="en-US" altLang="ko-KR" sz="22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844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844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 autoUpdateAnimBg="0"/>
      <p:bldP spid="164873" grpId="0" autoUpdateAnimBg="0"/>
      <p:bldP spid="1648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Structural Coverage Example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39125" y="6248400"/>
            <a:ext cx="631825" cy="476250"/>
          </a:xfrm>
          <a:noFill/>
        </p:spPr>
        <p:txBody>
          <a:bodyPr/>
          <a:lstStyle/>
          <a:p>
            <a:fld id="{376DB934-EF26-4AB4-B8CC-C12E4BE954B1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15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73092" name="Text Box 36"/>
          <p:cNvSpPr txBox="1">
            <a:spLocks noChangeArrowheads="1"/>
          </p:cNvSpPr>
          <p:nvPr/>
        </p:nvSpPr>
        <p:spPr bwMode="auto">
          <a:xfrm>
            <a:off x="2459038" y="942975"/>
            <a:ext cx="6515100" cy="1019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ea typeface="굴림" pitchFamily="50" charset="-127"/>
              </a:rPr>
              <a:t>Node Coverage</a:t>
            </a:r>
            <a:endParaRPr lang="en-US" altLang="ko-KR" dirty="0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ea typeface="굴림" pitchFamily="50" charset="-127"/>
              </a:rPr>
              <a:t>NC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= { 0, 1, 2, 3, 4, 5, 6 }</a:t>
            </a: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Test Paths: [ 0, 1, 2, 3, 6 ] [ 0, 1, 2, 4, 5, 4, 6 ]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901700" y="5116513"/>
            <a:ext cx="555625" cy="469900"/>
            <a:chOff x="4288" y="3622"/>
            <a:chExt cx="350" cy="296"/>
          </a:xfrm>
          <a:noFill/>
        </p:grpSpPr>
        <p:sp>
          <p:nvSpPr>
            <p:cNvPr id="19495" name="Oval 15"/>
            <p:cNvSpPr>
              <a:spLocks noChangeArrowheads="1"/>
            </p:cNvSpPr>
            <p:nvPr/>
          </p:nvSpPr>
          <p:spPr bwMode="auto">
            <a:xfrm>
              <a:off x="4288" y="3622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96" name="Text Box 16"/>
            <p:cNvSpPr txBox="1">
              <a:spLocks noChangeArrowheads="1"/>
            </p:cNvSpPr>
            <p:nvPr/>
          </p:nvSpPr>
          <p:spPr bwMode="auto">
            <a:xfrm>
              <a:off x="4365" y="3645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6</a:t>
              </a:r>
            </a:p>
          </p:txBody>
        </p:sp>
      </p:grp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901700" y="1936750"/>
            <a:ext cx="555625" cy="469900"/>
            <a:chOff x="4288" y="1746"/>
            <a:chExt cx="350" cy="296"/>
          </a:xfrm>
          <a:noFill/>
        </p:grpSpPr>
        <p:sp>
          <p:nvSpPr>
            <p:cNvPr id="19493" name="Oval 5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94" name="Text Box 6"/>
            <p:cNvSpPr txBox="1">
              <a:spLocks noChangeArrowheads="1"/>
            </p:cNvSpPr>
            <p:nvPr/>
          </p:nvSpPr>
          <p:spPr bwMode="auto">
            <a:xfrm>
              <a:off x="4365" y="1769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 dirty="0">
                  <a:solidFill>
                    <a:srgbClr val="000000"/>
                  </a:solidFill>
                  <a:ea typeface="굴림" pitchFamily="50" charset="-127"/>
                </a:rPr>
                <a:t>0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901700" y="3357563"/>
            <a:ext cx="555625" cy="469900"/>
            <a:chOff x="4738" y="2684"/>
            <a:chExt cx="350" cy="296"/>
          </a:xfrm>
          <a:noFill/>
        </p:grpSpPr>
        <p:sp>
          <p:nvSpPr>
            <p:cNvPr id="19491" name="Oval 9"/>
            <p:cNvSpPr>
              <a:spLocks noChangeArrowheads="1"/>
            </p:cNvSpPr>
            <p:nvPr/>
          </p:nvSpPr>
          <p:spPr bwMode="auto">
            <a:xfrm>
              <a:off x="47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92" name="Text Box 10"/>
            <p:cNvSpPr txBox="1">
              <a:spLocks noChangeArrowheads="1"/>
            </p:cNvSpPr>
            <p:nvPr/>
          </p:nvSpPr>
          <p:spPr bwMode="auto">
            <a:xfrm>
              <a:off x="4815" y="270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2</a:t>
              </a:r>
            </a:p>
          </p:txBody>
        </p: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271463" y="2646363"/>
            <a:ext cx="555625" cy="469900"/>
            <a:chOff x="3838" y="2684"/>
            <a:chExt cx="350" cy="296"/>
          </a:xfrm>
          <a:noFill/>
        </p:grpSpPr>
        <p:sp>
          <p:nvSpPr>
            <p:cNvPr id="19489" name="Oval 12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90" name="Text Box 13"/>
            <p:cNvSpPr txBox="1">
              <a:spLocks noChangeArrowheads="1"/>
            </p:cNvSpPr>
            <p:nvPr/>
          </p:nvSpPr>
          <p:spPr bwMode="auto">
            <a:xfrm>
              <a:off x="3915" y="270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1</a:t>
              </a:r>
            </a:p>
          </p:txBody>
        </p:sp>
      </p:grpSp>
      <p:sp>
        <p:nvSpPr>
          <p:cNvPr id="19465" name="Line 17"/>
          <p:cNvSpPr>
            <a:spLocks noChangeShapeType="1"/>
          </p:cNvSpPr>
          <p:nvPr/>
        </p:nvSpPr>
        <p:spPr bwMode="auto">
          <a:xfrm flipH="1">
            <a:off x="723900" y="3806825"/>
            <a:ext cx="336550" cy="303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 flipH="1">
            <a:off x="1179513" y="1612900"/>
            <a:ext cx="1587" cy="30956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71463" y="4068763"/>
            <a:ext cx="555625" cy="469900"/>
            <a:chOff x="4288" y="1746"/>
            <a:chExt cx="350" cy="296"/>
          </a:xfrm>
          <a:noFill/>
        </p:grpSpPr>
        <p:sp>
          <p:nvSpPr>
            <p:cNvPr id="19487" name="Oval 20"/>
            <p:cNvSpPr>
              <a:spLocks noChangeArrowheads="1"/>
            </p:cNvSpPr>
            <p:nvPr/>
          </p:nvSpPr>
          <p:spPr bwMode="auto">
            <a:xfrm>
              <a:off x="4288" y="174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88" name="Text Box 21"/>
            <p:cNvSpPr txBox="1">
              <a:spLocks noChangeArrowheads="1"/>
            </p:cNvSpPr>
            <p:nvPr/>
          </p:nvSpPr>
          <p:spPr bwMode="auto">
            <a:xfrm>
              <a:off x="4365" y="1769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3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1487488" y="4068763"/>
            <a:ext cx="555625" cy="469900"/>
            <a:chOff x="3838" y="2684"/>
            <a:chExt cx="350" cy="296"/>
          </a:xfrm>
          <a:noFill/>
        </p:grpSpPr>
        <p:sp>
          <p:nvSpPr>
            <p:cNvPr id="19485" name="Oval 27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86" name="Text Box 28"/>
            <p:cNvSpPr txBox="1">
              <a:spLocks noChangeArrowheads="1"/>
            </p:cNvSpPr>
            <p:nvPr/>
          </p:nvSpPr>
          <p:spPr bwMode="auto">
            <a:xfrm>
              <a:off x="3915" y="270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4</a:t>
              </a:r>
            </a:p>
          </p:txBody>
        </p:sp>
      </p:grpSp>
      <p:sp>
        <p:nvSpPr>
          <p:cNvPr id="19469" name="Line 30"/>
          <p:cNvSpPr>
            <a:spLocks noChangeShapeType="1"/>
          </p:cNvSpPr>
          <p:nvPr/>
        </p:nvSpPr>
        <p:spPr bwMode="auto">
          <a:xfrm>
            <a:off x="1306513" y="3810000"/>
            <a:ext cx="285750" cy="2889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0" name="Line 31"/>
          <p:cNvSpPr>
            <a:spLocks noChangeShapeType="1"/>
          </p:cNvSpPr>
          <p:nvPr/>
        </p:nvSpPr>
        <p:spPr bwMode="auto">
          <a:xfrm flipH="1">
            <a:off x="1295400" y="4508500"/>
            <a:ext cx="309563" cy="6238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1" name="Line 32"/>
          <p:cNvSpPr>
            <a:spLocks noChangeShapeType="1"/>
          </p:cNvSpPr>
          <p:nvPr/>
        </p:nvSpPr>
        <p:spPr bwMode="auto">
          <a:xfrm>
            <a:off x="723900" y="3090863"/>
            <a:ext cx="317500" cy="284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2" name="Line 33"/>
          <p:cNvSpPr>
            <a:spLocks noChangeShapeType="1"/>
          </p:cNvSpPr>
          <p:nvPr/>
        </p:nvSpPr>
        <p:spPr bwMode="auto">
          <a:xfrm flipH="1">
            <a:off x="733425" y="2374900"/>
            <a:ext cx="303213" cy="3143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3" name="Line 34"/>
          <p:cNvSpPr>
            <a:spLocks noChangeShapeType="1"/>
          </p:cNvSpPr>
          <p:nvPr/>
        </p:nvSpPr>
        <p:spPr bwMode="auto">
          <a:xfrm>
            <a:off x="733425" y="4503738"/>
            <a:ext cx="350838" cy="619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4" name="Line 37"/>
          <p:cNvSpPr>
            <a:spLocks noChangeShapeType="1"/>
          </p:cNvSpPr>
          <p:nvPr/>
        </p:nvSpPr>
        <p:spPr bwMode="auto">
          <a:xfrm flipH="1">
            <a:off x="1176338" y="2414588"/>
            <a:ext cx="4762" cy="939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75" name="Line 40"/>
          <p:cNvSpPr>
            <a:spLocks noChangeShapeType="1"/>
          </p:cNvSpPr>
          <p:nvPr/>
        </p:nvSpPr>
        <p:spPr bwMode="auto">
          <a:xfrm flipH="1" flipV="1">
            <a:off x="1912938" y="4522788"/>
            <a:ext cx="166687" cy="355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arrow" w="med" len="med"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73098" name="Text Box 42"/>
          <p:cNvSpPr txBox="1">
            <a:spLocks noChangeArrowheads="1"/>
          </p:cNvSpPr>
          <p:nvPr/>
        </p:nvSpPr>
        <p:spPr bwMode="auto">
          <a:xfrm>
            <a:off x="2459038" y="2111375"/>
            <a:ext cx="6545262" cy="1015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ea typeface="굴림" pitchFamily="50" charset="-127"/>
              </a:rPr>
              <a:t>Edge Coverage</a:t>
            </a:r>
            <a:endParaRPr lang="en-US" altLang="ko-KR" dirty="0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ea typeface="굴림" pitchFamily="50" charset="-127"/>
              </a:rPr>
              <a:t>EC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 ={(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0,1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0,2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1,2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 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2,3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 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2,4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 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3,6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 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4,5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4,6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), (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5,4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)}</a:t>
            </a:r>
            <a:endParaRPr lang="en-US" altLang="ko-KR" baseline="-25000" dirty="0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Test Paths: [ 0, 1, 2, 3, 6 ] [ 0, 2, 4, 5, 4, 6 ]</a:t>
            </a:r>
          </a:p>
        </p:txBody>
      </p:sp>
      <p:sp>
        <p:nvSpPr>
          <p:cNvPr id="173099" name="Text Box 43"/>
          <p:cNvSpPr txBox="1">
            <a:spLocks noChangeArrowheads="1"/>
          </p:cNvSpPr>
          <p:nvPr/>
        </p:nvSpPr>
        <p:spPr bwMode="auto">
          <a:xfrm>
            <a:off x="2459038" y="3281363"/>
            <a:ext cx="6545262" cy="1628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ea typeface="굴림" pitchFamily="50" charset="-127"/>
              </a:rPr>
              <a:t>Edge-Pair Coverage</a:t>
            </a:r>
            <a:endParaRPr lang="en-US" altLang="ko-KR" dirty="0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TR</a:t>
            </a:r>
            <a:r>
              <a:rPr lang="en-US" altLang="ko-KR" baseline="-25000" dirty="0" smtClean="0">
                <a:solidFill>
                  <a:srgbClr val="000000"/>
                </a:solidFill>
                <a:ea typeface="굴림" pitchFamily="50" charset="-127"/>
              </a:rPr>
              <a:t>EPC</a:t>
            </a:r>
            <a:r>
              <a:rPr lang="en-US" altLang="ko-KR" dirty="0" smtClean="0">
                <a:solidFill>
                  <a:srgbClr val="000000"/>
                </a:solidFill>
                <a:ea typeface="굴림" pitchFamily="50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= { [0,1,2], [0,2,3], [0,2,4], [1,2,3], [1,2,4], [2,3,6],</a:t>
            </a: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             [2,4,5], [2,4,6], [4,5,4], [5,4,5], [5,4,6] }</a:t>
            </a: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Test Paths: [ 0, 1, 2, 3, 6 ] [ 0, 1, 2, 4, 6 ] [ 0, 2, 3, 6 ] </a:t>
            </a: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                     [ 0, 2, 4, 5, 4, 5, 4, 6 ]</a:t>
            </a:r>
          </a:p>
        </p:txBody>
      </p:sp>
      <p:sp>
        <p:nvSpPr>
          <p:cNvPr id="173101" name="Text Box 45"/>
          <p:cNvSpPr txBox="1">
            <a:spLocks noChangeArrowheads="1"/>
          </p:cNvSpPr>
          <p:nvPr/>
        </p:nvSpPr>
        <p:spPr bwMode="auto">
          <a:xfrm>
            <a:off x="2459038" y="5060950"/>
            <a:ext cx="6534150" cy="1019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 dirty="0">
                <a:solidFill>
                  <a:srgbClr val="000000"/>
                </a:solidFill>
                <a:ea typeface="굴림" pitchFamily="50" charset="-127"/>
              </a:rPr>
              <a:t>Complete Path Coverage</a:t>
            </a:r>
            <a:endParaRPr lang="en-US" altLang="ko-KR" dirty="0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Test Paths: [ 0, 1, 2, 3, 6 ] [ 0, 1, 2, 4, 6 ] [ 0, 1, 2, 4, 5, 4, 6 ] [ 0, 1, 2, 4, 5, 4, 5, 4, 6 ] [ 0, 1, 2, </a:t>
            </a:r>
            <a:r>
              <a:rPr lang="en-US" altLang="ko-KR" dirty="0">
                <a:solidFill>
                  <a:srgbClr val="FF0000"/>
                </a:solidFill>
                <a:ea typeface="굴림" pitchFamily="50" charset="-127"/>
              </a:rPr>
              <a:t>4, 5, 4, 5, 4, 5</a:t>
            </a:r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, 4, 6 ] …</a:t>
            </a:r>
          </a:p>
        </p:txBody>
      </p: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711325" y="4868863"/>
            <a:ext cx="555625" cy="469900"/>
            <a:chOff x="3838" y="2684"/>
            <a:chExt cx="350" cy="296"/>
          </a:xfrm>
          <a:noFill/>
        </p:grpSpPr>
        <p:sp>
          <p:nvSpPr>
            <p:cNvPr id="19483" name="Oval 47"/>
            <p:cNvSpPr>
              <a:spLocks noChangeArrowheads="1"/>
            </p:cNvSpPr>
            <p:nvPr/>
          </p:nvSpPr>
          <p:spPr bwMode="auto">
            <a:xfrm>
              <a:off x="3838" y="268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19484" name="Text Box 48"/>
            <p:cNvSpPr txBox="1">
              <a:spLocks noChangeArrowheads="1"/>
            </p:cNvSpPr>
            <p:nvPr/>
          </p:nvSpPr>
          <p:spPr bwMode="auto">
            <a:xfrm>
              <a:off x="3915" y="270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5</a:t>
              </a:r>
            </a:p>
          </p:txBody>
        </p:sp>
      </p:grpSp>
      <p:sp>
        <p:nvSpPr>
          <p:cNvPr id="19480" name="Line 49"/>
          <p:cNvSpPr>
            <a:spLocks noChangeShapeType="1"/>
          </p:cNvSpPr>
          <p:nvPr/>
        </p:nvSpPr>
        <p:spPr bwMode="auto">
          <a:xfrm flipH="1" flipV="1">
            <a:off x="1719263" y="4557713"/>
            <a:ext cx="166687" cy="3365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med" len="med"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481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9482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92" grpId="0" animBg="1" autoUpdateAnimBg="0"/>
      <p:bldP spid="173098" grpId="0" animBg="1" autoUpdateAnimBg="0"/>
      <p:bldP spid="173099" grpId="0" animBg="1" autoUpdateAnimBg="0"/>
      <p:bldP spid="173101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Loops in Graphs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057275"/>
            <a:ext cx="8229600" cy="4497388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If a graph contains a loop, it has an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infinite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number of paths</a:t>
            </a:r>
          </a:p>
          <a:p>
            <a:pPr lvl="1" eaLnBrk="1" hangingPunct="1">
              <a:defRPr/>
            </a:pPr>
            <a:endParaRPr lang="en-US" altLang="ko-KR" sz="1800" dirty="0" smtClean="0">
              <a:ea typeface="굴림" pitchFamily="50" charset="-127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Thus, CPC is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not feasible</a:t>
            </a:r>
          </a:p>
          <a:p>
            <a:pPr lvl="1" eaLnBrk="1" hangingPunct="1">
              <a:defRPr/>
            </a:pPr>
            <a:endParaRPr lang="en-US" altLang="ko-KR" sz="1800" dirty="0" smtClean="0">
              <a:ea typeface="굴림" pitchFamily="50" charset="-127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SPC is not satisfactory because the results are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subjective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and vary with the tester</a:t>
            </a:r>
          </a:p>
          <a:p>
            <a:pPr lvl="1" eaLnBrk="1" hangingPunct="1">
              <a:defRPr/>
            </a:pPr>
            <a:endParaRPr lang="en-US" altLang="ko-KR" sz="1800" dirty="0" smtClean="0">
              <a:ea typeface="굴림" pitchFamily="50" charset="-127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Attempts to “deal with”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loops: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1980s</a:t>
            </a:r>
            <a:r>
              <a:rPr lang="en-US" altLang="ko-KR" sz="18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Execute each loop, exactly once ([</a:t>
            </a:r>
            <a:r>
              <a:rPr lang="en-US" altLang="ko-KR" sz="1800" dirty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4, 5, 4] in previous 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example)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1990s</a:t>
            </a:r>
            <a:r>
              <a:rPr lang="en-US" altLang="ko-KR" sz="18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Execute loops 0 times, once, more than once  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2000s</a:t>
            </a:r>
            <a:r>
              <a:rPr lang="en-US" altLang="ko-KR" sz="18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Prime paths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52BA0-A5E8-4AB7-925C-67CFB0C45575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16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2048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048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0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Simple Paths and Prime Paths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36638"/>
            <a:ext cx="8867775" cy="29686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Simple 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A path from node </a:t>
            </a:r>
            <a:r>
              <a:rPr lang="en-US" altLang="ko-KR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to </a:t>
            </a:r>
            <a:r>
              <a:rPr lang="en-US" altLang="ko-KR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j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simple, if no node appears more than once, except possibly the first and last nodes are the same</a:t>
            </a:r>
            <a:endParaRPr lang="en-US" altLang="ko-KR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No internal loops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Includes all other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subpaths</a:t>
            </a:r>
            <a:endParaRPr lang="en-US" altLang="ko-KR" sz="1800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loop is a simple path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Prime 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simple path that does </a:t>
            </a:r>
            <a:r>
              <a:rPr lang="en-US" altLang="ko-KR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not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appear as a proper </a:t>
            </a:r>
            <a:r>
              <a:rPr lang="en-US" altLang="ko-KR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any other simple path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6D9AF20-BCF8-47D6-8D1B-E3802BF1ABC6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17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2789238" y="3984625"/>
            <a:ext cx="6218237" cy="2847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FF0000"/>
                </a:solidFill>
                <a:ea typeface="굴림" pitchFamily="50" charset="-127"/>
              </a:rPr>
              <a:t>Simple Paths</a:t>
            </a:r>
            <a:r>
              <a:rPr lang="en-US" altLang="ko-KR">
                <a:solidFill>
                  <a:srgbClr val="FF0000"/>
                </a:solidFill>
                <a:ea typeface="굴림" pitchFamily="50" charset="-127"/>
              </a:rPr>
              <a:t> 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: [ 0, 1, 3, 0 ], [ 0, 2, 3, 0], [ 1, 3, 0, 1 ],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[ 2, 3, 0, 2 ], [ 3, 0, 1, 3 ], [ 3, 0, 2, 3 ], [ 1, 3, 0, 2 ],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[ 2, 3, 0, 1 ], [ 0, 1, 3 ], [ 0, 2, 3 ], [ 1, 3, 0 ], [ 2, 3, 0 ],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[ 3, 0, 1 ], [3, 0, 2 ], [ 0, 1], [ 0, 2 ], [ 1, 3 ], [ 2, 3 ], [ 3, 0 ], [0], [1], [2], [3]</a:t>
            </a:r>
          </a:p>
          <a:p>
            <a:endParaRPr lang="en-US" altLang="ko-KR">
              <a:solidFill>
                <a:schemeClr val="tx1"/>
              </a:solidFill>
              <a:ea typeface="굴림" pitchFamily="50" charset="-127"/>
            </a:endParaRPr>
          </a:p>
          <a:p>
            <a:r>
              <a:rPr lang="en-US" altLang="ko-KR" u="sng">
                <a:solidFill>
                  <a:srgbClr val="FF0000"/>
                </a:solidFill>
                <a:ea typeface="굴림" pitchFamily="50" charset="-127"/>
              </a:rPr>
              <a:t>Prime Paths</a:t>
            </a:r>
            <a:r>
              <a:rPr lang="en-US" altLang="ko-KR">
                <a:solidFill>
                  <a:srgbClr val="FF0000"/>
                </a:solidFill>
                <a:ea typeface="굴림" pitchFamily="50" charset="-127"/>
              </a:rPr>
              <a:t> 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: [ 0, 1, 3, 0 ], [ 0, 2, 3, 0], [ 1, 3, 0, 1 ],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[ 2, 3, 0, 2 ], [ 3, 0, 1, 3 ], [ 3, 0, 2, 3 ], [ 1, 3, 0, 2 ],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[ 2, 3, 0, 1 ]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61963" y="4249738"/>
            <a:ext cx="2301875" cy="1744662"/>
            <a:chOff x="772" y="2720"/>
            <a:chExt cx="1450" cy="1099"/>
          </a:xfrm>
          <a:noFill/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772" y="3216"/>
              <a:ext cx="350" cy="296"/>
              <a:chOff x="772" y="3221"/>
              <a:chExt cx="350" cy="296"/>
            </a:xfrm>
            <a:grpFill/>
          </p:grpSpPr>
          <p:sp>
            <p:nvSpPr>
              <p:cNvPr id="21527" name="Oval 9"/>
              <p:cNvSpPr>
                <a:spLocks noChangeArrowheads="1"/>
              </p:cNvSpPr>
              <p:nvPr/>
            </p:nvSpPr>
            <p:spPr bwMode="auto">
              <a:xfrm>
                <a:off x="772" y="3221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1528" name="Text Box 10"/>
              <p:cNvSpPr txBox="1">
                <a:spLocks noChangeArrowheads="1"/>
              </p:cNvSpPr>
              <p:nvPr/>
            </p:nvSpPr>
            <p:spPr bwMode="auto">
              <a:xfrm>
                <a:off x="849" y="3244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</a:p>
            </p:txBody>
          </p:sp>
        </p:grp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872" y="3216"/>
              <a:ext cx="350" cy="296"/>
              <a:chOff x="1297" y="3526"/>
              <a:chExt cx="350" cy="296"/>
            </a:xfrm>
            <a:grpFill/>
          </p:grpSpPr>
          <p:sp>
            <p:nvSpPr>
              <p:cNvPr id="21525" name="Oval 13"/>
              <p:cNvSpPr>
                <a:spLocks noChangeArrowheads="1"/>
              </p:cNvSpPr>
              <p:nvPr/>
            </p:nvSpPr>
            <p:spPr bwMode="auto">
              <a:xfrm>
                <a:off x="1297" y="352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1526" name="Text Box 14"/>
              <p:cNvSpPr txBox="1">
                <a:spLocks noChangeArrowheads="1"/>
              </p:cNvSpPr>
              <p:nvPr/>
            </p:nvSpPr>
            <p:spPr bwMode="auto">
              <a:xfrm>
                <a:off x="1374" y="354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</a:p>
            </p:txBody>
          </p:sp>
        </p:grp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1321" y="2914"/>
              <a:ext cx="350" cy="296"/>
              <a:chOff x="1327" y="2914"/>
              <a:chExt cx="350" cy="296"/>
            </a:xfrm>
            <a:grpFill/>
          </p:grpSpPr>
          <p:sp>
            <p:nvSpPr>
              <p:cNvPr id="21523" name="Oval 16"/>
              <p:cNvSpPr>
                <a:spLocks noChangeArrowheads="1"/>
              </p:cNvSpPr>
              <p:nvPr/>
            </p:nvSpPr>
            <p:spPr bwMode="auto">
              <a:xfrm>
                <a:off x="1327" y="291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1524" name="Text Box 17"/>
              <p:cNvSpPr txBox="1">
                <a:spLocks noChangeArrowheads="1"/>
              </p:cNvSpPr>
              <p:nvPr/>
            </p:nvSpPr>
            <p:spPr bwMode="auto">
              <a:xfrm>
                <a:off x="1404" y="293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sp>
          <p:nvSpPr>
            <p:cNvPr id="21514" name="Line 18"/>
            <p:cNvSpPr>
              <a:spLocks noChangeShapeType="1"/>
            </p:cNvSpPr>
            <p:nvPr/>
          </p:nvSpPr>
          <p:spPr bwMode="auto">
            <a:xfrm flipV="1">
              <a:off x="1109" y="3145"/>
              <a:ext cx="234" cy="16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15" name="Line 19"/>
            <p:cNvSpPr>
              <a:spLocks noChangeShapeType="1"/>
            </p:cNvSpPr>
            <p:nvPr/>
          </p:nvSpPr>
          <p:spPr bwMode="auto">
            <a:xfrm>
              <a:off x="1089" y="3461"/>
              <a:ext cx="238" cy="16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16" name="Line 21"/>
            <p:cNvSpPr>
              <a:spLocks noChangeShapeType="1"/>
            </p:cNvSpPr>
            <p:nvPr/>
          </p:nvSpPr>
          <p:spPr bwMode="auto">
            <a:xfrm>
              <a:off x="1495" y="2720"/>
              <a:ext cx="0" cy="18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320" y="3517"/>
              <a:ext cx="350" cy="296"/>
              <a:chOff x="1297" y="3526"/>
              <a:chExt cx="350" cy="296"/>
            </a:xfrm>
            <a:grpFill/>
          </p:grpSpPr>
          <p:sp>
            <p:nvSpPr>
              <p:cNvPr id="21521" name="Oval 26"/>
              <p:cNvSpPr>
                <a:spLocks noChangeArrowheads="1"/>
              </p:cNvSpPr>
              <p:nvPr/>
            </p:nvSpPr>
            <p:spPr bwMode="auto">
              <a:xfrm>
                <a:off x="1297" y="352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1522" name="Text Box 27"/>
              <p:cNvSpPr txBox="1">
                <a:spLocks noChangeArrowheads="1"/>
              </p:cNvSpPr>
              <p:nvPr/>
            </p:nvSpPr>
            <p:spPr bwMode="auto">
              <a:xfrm>
                <a:off x="1374" y="354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3</a:t>
                </a:r>
              </a:p>
            </p:txBody>
          </p:sp>
        </p:grpSp>
        <p:sp>
          <p:nvSpPr>
            <p:cNvPr id="21518" name="Line 32"/>
            <p:cNvSpPr>
              <a:spLocks noChangeShapeType="1"/>
            </p:cNvSpPr>
            <p:nvPr/>
          </p:nvSpPr>
          <p:spPr bwMode="auto">
            <a:xfrm flipH="1" flipV="1">
              <a:off x="1647" y="3149"/>
              <a:ext cx="242" cy="15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19" name="Line 33"/>
            <p:cNvSpPr>
              <a:spLocks noChangeShapeType="1"/>
            </p:cNvSpPr>
            <p:nvPr/>
          </p:nvSpPr>
          <p:spPr bwMode="auto">
            <a:xfrm flipH="1">
              <a:off x="1663" y="3457"/>
              <a:ext cx="246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cxnSp>
          <p:nvCxnSpPr>
            <p:cNvPr id="21520" name="AutoShape 34"/>
            <p:cNvCxnSpPr>
              <a:cxnSpLocks noChangeShapeType="1"/>
              <a:stCxn id="21521" idx="4"/>
              <a:endCxn id="21523" idx="1"/>
            </p:cNvCxnSpPr>
            <p:nvPr/>
          </p:nvCxnSpPr>
          <p:spPr bwMode="auto">
            <a:xfrm rot="16200000" flipV="1">
              <a:off x="1000" y="3323"/>
              <a:ext cx="868" cy="123"/>
            </a:xfrm>
            <a:prstGeom prst="curvedConnector5">
              <a:avLst>
                <a:gd name="adj1" fmla="val -15898"/>
                <a:gd name="adj2" fmla="val 754468"/>
                <a:gd name="adj3" fmla="val 123500"/>
              </a:avLst>
            </a:prstGeom>
            <a:grpFill/>
            <a:ln w="1270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2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Prime Path Coverage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84250"/>
            <a:ext cx="8867775" cy="11858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simple, elegant and finite criterion that requires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loops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to be executed as well as skipped</a:t>
            </a:r>
            <a:endParaRPr lang="en-US" altLang="ko-KR" sz="1600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AF5455-3BEC-4F5E-86DC-AEBAA1543A26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18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66916" name="Text Box 4"/>
          <p:cNvSpPr txBox="1">
            <a:spLocks noChangeArrowheads="1"/>
          </p:cNvSpPr>
          <p:nvPr/>
        </p:nvSpPr>
        <p:spPr bwMode="auto">
          <a:xfrm>
            <a:off x="220663" y="2559048"/>
            <a:ext cx="8704262" cy="830262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400" u="sng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Prime Path Coverage (PPC)</a:t>
            </a:r>
            <a:r>
              <a:rPr lang="en-US" sz="2400" dirty="0">
                <a:ln w="50800">
                  <a:solidFill>
                    <a:sysClr val="windowText" lastClr="000000"/>
                  </a:solidFill>
                </a:ln>
                <a:solidFill>
                  <a:schemeClr val="bg1">
                    <a:shade val="50000"/>
                  </a:schemeClr>
                </a:solidFill>
                <a:latin typeface="Arial" pitchFamily="34" charset="0"/>
                <a:cs typeface="Arial" pitchFamily="34" charset="0"/>
              </a:rPr>
              <a:t> : TR contains each prime path in G.</a:t>
            </a: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138113" y="3787775"/>
            <a:ext cx="8867775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Will tour all paths of length 0, 1, …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That is, it </a:t>
            </a:r>
            <a:r>
              <a:rPr lang="en-US" altLang="ko-KR" sz="240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subsumes</a:t>
            </a:r>
            <a:r>
              <a:rPr lang="en-US" altLang="ko-KR" sz="24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240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node, edge, and edge-pair coverage</a:t>
            </a:r>
          </a:p>
        </p:txBody>
      </p:sp>
      <p:sp>
        <p:nvSpPr>
          <p:cNvPr id="22535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6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Prime Path Example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90600"/>
            <a:ext cx="8867775" cy="51784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previous example has 38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simple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paths</a:t>
            </a:r>
            <a:endParaRPr lang="en-US" altLang="ko-KR" i="1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Only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nine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prime paths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1825C1-84C2-4159-B109-3AD130F71334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19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67968" name="Text Box 32"/>
          <p:cNvSpPr txBox="1">
            <a:spLocks noChangeArrowheads="1"/>
          </p:cNvSpPr>
          <p:nvPr/>
        </p:nvSpPr>
        <p:spPr bwMode="auto">
          <a:xfrm>
            <a:off x="3306763" y="2855913"/>
            <a:ext cx="3303587" cy="31527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Prime Paths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1, 2, 3,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1, 2, 4, 5 ]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1, 2,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2, 3,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2, 4, 5]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2,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[ 5,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[ 4, 5, 4 ]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[ 5, 4, 5 ]</a:t>
            </a:r>
          </a:p>
        </p:txBody>
      </p:sp>
      <p:sp>
        <p:nvSpPr>
          <p:cNvPr id="167969" name="AutoShape 33"/>
          <p:cNvSpPr>
            <a:spLocks/>
          </p:cNvSpPr>
          <p:nvPr/>
        </p:nvSpPr>
        <p:spPr bwMode="auto">
          <a:xfrm>
            <a:off x="7138988" y="4427538"/>
            <a:ext cx="1554162" cy="690562"/>
          </a:xfrm>
          <a:prstGeom prst="borderCallout2">
            <a:avLst>
              <a:gd name="adj1" fmla="val 16551"/>
              <a:gd name="adj2" fmla="val -4903"/>
              <a:gd name="adj3" fmla="val 16551"/>
              <a:gd name="adj4" fmla="val -35343"/>
              <a:gd name="adj5" fmla="val 109194"/>
              <a:gd name="adj6" fmla="val -106333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Execute loop once</a:t>
            </a:r>
          </a:p>
        </p:txBody>
      </p:sp>
      <p:sp>
        <p:nvSpPr>
          <p:cNvPr id="167970" name="AutoShape 34"/>
          <p:cNvSpPr>
            <a:spLocks/>
          </p:cNvSpPr>
          <p:nvPr/>
        </p:nvSpPr>
        <p:spPr bwMode="auto">
          <a:xfrm>
            <a:off x="6870700" y="5268913"/>
            <a:ext cx="1971675" cy="722312"/>
          </a:xfrm>
          <a:prstGeom prst="borderCallout2">
            <a:avLst>
              <a:gd name="adj1" fmla="val 15824"/>
              <a:gd name="adj2" fmla="val -3866"/>
              <a:gd name="adj3" fmla="val 15824"/>
              <a:gd name="adj4" fmla="val -32769"/>
              <a:gd name="adj5" fmla="val 75167"/>
              <a:gd name="adj6" fmla="val -71176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Execute loop more than once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455613" y="2395538"/>
            <a:ext cx="2120900" cy="3635375"/>
            <a:chOff x="287" y="1509"/>
            <a:chExt cx="1336" cy="2290"/>
          </a:xfrm>
          <a:noFill/>
        </p:grpSpPr>
        <p:grpSp>
          <p:nvGrpSpPr>
            <p:cNvPr id="3" name="Group 39"/>
            <p:cNvGrpSpPr>
              <a:grpSpLocks/>
            </p:cNvGrpSpPr>
            <p:nvPr/>
          </p:nvGrpSpPr>
          <p:grpSpPr bwMode="auto">
            <a:xfrm>
              <a:off x="1273" y="3335"/>
              <a:ext cx="350" cy="296"/>
              <a:chOff x="684" y="3374"/>
              <a:chExt cx="350" cy="296"/>
            </a:xfrm>
            <a:grpFill/>
          </p:grpSpPr>
          <p:sp>
            <p:nvSpPr>
              <p:cNvPr id="24617" name="Oval 6"/>
              <p:cNvSpPr>
                <a:spLocks noChangeArrowheads="1"/>
              </p:cNvSpPr>
              <p:nvPr/>
            </p:nvSpPr>
            <p:spPr bwMode="auto">
              <a:xfrm>
                <a:off x="684" y="337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18" name="Text Box 7"/>
              <p:cNvSpPr txBox="1">
                <a:spLocks noChangeArrowheads="1"/>
              </p:cNvSpPr>
              <p:nvPr/>
            </p:nvSpPr>
            <p:spPr bwMode="auto">
              <a:xfrm>
                <a:off x="761" y="339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5</a:t>
                </a: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684" y="1617"/>
              <a:ext cx="350" cy="296"/>
              <a:chOff x="4288" y="1746"/>
              <a:chExt cx="350" cy="296"/>
            </a:xfrm>
            <a:grpFill/>
          </p:grpSpPr>
          <p:sp>
            <p:nvSpPr>
              <p:cNvPr id="24615" name="Oval 9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16" name="Text Box 10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684" y="2482"/>
              <a:ext cx="350" cy="296"/>
              <a:chOff x="4738" y="2684"/>
              <a:chExt cx="350" cy="296"/>
            </a:xfrm>
            <a:grpFill/>
          </p:grpSpPr>
          <p:sp>
            <p:nvSpPr>
              <p:cNvPr id="24613" name="Oval 12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14" name="Text Box 13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</a:p>
            </p:txBody>
          </p:sp>
        </p:grpSp>
        <p:grpSp>
          <p:nvGrpSpPr>
            <p:cNvPr id="6" name="Group 14"/>
            <p:cNvGrpSpPr>
              <a:grpSpLocks/>
            </p:cNvGrpSpPr>
            <p:nvPr/>
          </p:nvGrpSpPr>
          <p:grpSpPr bwMode="auto">
            <a:xfrm>
              <a:off x="287" y="2034"/>
              <a:ext cx="350" cy="296"/>
              <a:chOff x="3838" y="2684"/>
              <a:chExt cx="350" cy="296"/>
            </a:xfrm>
            <a:grpFill/>
          </p:grpSpPr>
          <p:sp>
            <p:nvSpPr>
              <p:cNvPr id="24611" name="Oval 15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12" name="Text Box 16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</a:p>
            </p:txBody>
          </p:sp>
        </p:grpSp>
        <p:sp>
          <p:nvSpPr>
            <p:cNvPr id="24592" name="Line 17"/>
            <p:cNvSpPr>
              <a:spLocks noChangeShapeType="1"/>
            </p:cNvSpPr>
            <p:nvPr/>
          </p:nvSpPr>
          <p:spPr bwMode="auto">
            <a:xfrm flipH="1">
              <a:off x="572" y="2765"/>
              <a:ext cx="212" cy="19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593" name="Line 18"/>
            <p:cNvSpPr>
              <a:spLocks noChangeShapeType="1"/>
            </p:cNvSpPr>
            <p:nvPr/>
          </p:nvSpPr>
          <p:spPr bwMode="auto">
            <a:xfrm flipH="1">
              <a:off x="859" y="1509"/>
              <a:ext cx="1" cy="9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287" y="2930"/>
              <a:ext cx="350" cy="296"/>
              <a:chOff x="4288" y="1746"/>
              <a:chExt cx="350" cy="296"/>
            </a:xfrm>
            <a:grpFill/>
          </p:grpSpPr>
          <p:sp>
            <p:nvSpPr>
              <p:cNvPr id="24609" name="Oval 20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10" name="Text Box 21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3</a:t>
                </a:r>
              </a:p>
            </p:txBody>
          </p:sp>
        </p:grp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053" y="2930"/>
              <a:ext cx="350" cy="296"/>
              <a:chOff x="3838" y="2684"/>
              <a:chExt cx="350" cy="296"/>
            </a:xfrm>
            <a:grpFill/>
          </p:grpSpPr>
          <p:sp>
            <p:nvSpPr>
              <p:cNvPr id="24607" name="Oval 23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08" name="Text Box 24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4</a:t>
                </a:r>
              </a:p>
            </p:txBody>
          </p:sp>
        </p:grpSp>
        <p:sp>
          <p:nvSpPr>
            <p:cNvPr id="24596" name="Line 25"/>
            <p:cNvSpPr>
              <a:spLocks noChangeShapeType="1"/>
            </p:cNvSpPr>
            <p:nvPr/>
          </p:nvSpPr>
          <p:spPr bwMode="auto">
            <a:xfrm>
              <a:off x="939" y="2767"/>
              <a:ext cx="180" cy="18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597" name="Line 26"/>
            <p:cNvSpPr>
              <a:spLocks noChangeShapeType="1"/>
            </p:cNvSpPr>
            <p:nvPr/>
          </p:nvSpPr>
          <p:spPr bwMode="auto">
            <a:xfrm flipH="1">
              <a:off x="932" y="3207"/>
              <a:ext cx="195" cy="30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598" name="Line 27"/>
            <p:cNvSpPr>
              <a:spLocks noChangeShapeType="1"/>
            </p:cNvSpPr>
            <p:nvPr/>
          </p:nvSpPr>
          <p:spPr bwMode="auto">
            <a:xfrm>
              <a:off x="572" y="2308"/>
              <a:ext cx="194" cy="17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599" name="Line 28"/>
            <p:cNvSpPr>
              <a:spLocks noChangeShapeType="1"/>
            </p:cNvSpPr>
            <p:nvPr/>
          </p:nvSpPr>
          <p:spPr bwMode="auto">
            <a:xfrm flipH="1">
              <a:off x="603" y="1893"/>
              <a:ext cx="166" cy="1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600" name="Line 29"/>
            <p:cNvSpPr>
              <a:spLocks noChangeShapeType="1"/>
            </p:cNvSpPr>
            <p:nvPr/>
          </p:nvSpPr>
          <p:spPr bwMode="auto">
            <a:xfrm>
              <a:off x="578" y="3204"/>
              <a:ext cx="195" cy="30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601" name="Line 30"/>
            <p:cNvSpPr>
              <a:spLocks noChangeShapeType="1"/>
            </p:cNvSpPr>
            <p:nvPr/>
          </p:nvSpPr>
          <p:spPr bwMode="auto">
            <a:xfrm flipH="1">
              <a:off x="857" y="1918"/>
              <a:ext cx="3" cy="54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4602" name="Line 31"/>
            <p:cNvSpPr>
              <a:spLocks noChangeShapeType="1"/>
            </p:cNvSpPr>
            <p:nvPr/>
          </p:nvSpPr>
          <p:spPr bwMode="auto">
            <a:xfrm>
              <a:off x="1234" y="3229"/>
              <a:ext cx="101" cy="14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682" y="3503"/>
              <a:ext cx="350" cy="296"/>
              <a:chOff x="4288" y="3622"/>
              <a:chExt cx="350" cy="296"/>
            </a:xfrm>
            <a:grpFill/>
          </p:grpSpPr>
          <p:sp>
            <p:nvSpPr>
              <p:cNvPr id="24605" name="Oval 36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4606" name="Text Box 37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6</a:t>
                </a:r>
              </a:p>
            </p:txBody>
          </p:sp>
        </p:grpSp>
        <p:sp>
          <p:nvSpPr>
            <p:cNvPr id="24604" name="Line 38"/>
            <p:cNvSpPr>
              <a:spLocks noChangeShapeType="1"/>
            </p:cNvSpPr>
            <p:nvPr/>
          </p:nvSpPr>
          <p:spPr bwMode="auto">
            <a:xfrm flipH="1" flipV="1">
              <a:off x="1367" y="3176"/>
              <a:ext cx="101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67978" name="AutoShape 42"/>
          <p:cNvSpPr>
            <a:spLocks/>
          </p:cNvSpPr>
          <p:nvPr/>
        </p:nvSpPr>
        <p:spPr bwMode="auto">
          <a:xfrm>
            <a:off x="7048500" y="3582988"/>
            <a:ext cx="1554163" cy="690562"/>
          </a:xfrm>
          <a:prstGeom prst="borderCallout2">
            <a:avLst>
              <a:gd name="adj1" fmla="val 16551"/>
              <a:gd name="adj2" fmla="val -4903"/>
              <a:gd name="adj3" fmla="val 16551"/>
              <a:gd name="adj4" fmla="val -31972"/>
              <a:gd name="adj5" fmla="val 184366"/>
              <a:gd name="adj6" fmla="val -95199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Execute loop 0 times</a:t>
            </a:r>
          </a:p>
        </p:txBody>
      </p:sp>
      <p:sp>
        <p:nvSpPr>
          <p:cNvPr id="2458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458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7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7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68" grpId="0" animBg="1" autoUpdateAnimBg="0"/>
      <p:bldP spid="167969" grpId="0" animBg="1" autoUpdateAnimBg="0"/>
      <p:bldP spid="167970" grpId="0" animBg="1" autoUpdateAnimBg="0"/>
      <p:bldP spid="1679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</a:t>
            </a:r>
            <a:r>
              <a:rPr lang="en-US" smtClean="0"/>
              <a:t>of S</a:t>
            </a:r>
            <a:r>
              <a:rPr lang="en-US" altLang="ko-KR" smtClean="0"/>
              <a:t>tructural/graph</a:t>
            </a:r>
            <a:r>
              <a:rPr lang="ko-KR" altLang="en-US" smtClean="0"/>
              <a:t> </a:t>
            </a:r>
            <a:r>
              <a:rPr lang="en-US" dirty="0" smtClean="0"/>
              <a:t>SW Coverages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B63F-210B-426B-8655-095B3862437C}" type="slidenum">
              <a:rPr lang="ko-KR" altLang="en-US" smtClean="0"/>
              <a:pPr/>
              <a:t>2</a:t>
            </a:fld>
            <a:r>
              <a:rPr lang="en-US" altLang="ko-KR" dirty="0" smtClean="0"/>
              <a:t>/60</a:t>
            </a:r>
            <a:endParaRPr lang="ko-KR" altLang="en-US" dirty="0"/>
          </a:p>
        </p:txBody>
      </p: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5226927" y="5207109"/>
            <a:ext cx="1845403" cy="653733"/>
            <a:chOff x="3708" y="3359"/>
            <a:chExt cx="1057" cy="584"/>
          </a:xfrm>
          <a:noFill/>
        </p:grpSpPr>
        <p:sp>
          <p:nvSpPr>
            <p:cNvPr id="46" name="Text Box 9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Simple Round Trip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SRTC</a:t>
              </a:r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2956025" y="5510467"/>
            <a:ext cx="1262312" cy="653733"/>
            <a:chOff x="2332" y="3448"/>
            <a:chExt cx="801" cy="584"/>
          </a:xfrm>
          <a:noFill/>
        </p:grpSpPr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2332" y="3448"/>
              <a:ext cx="801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Node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NC</a:t>
              </a:r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2390" y="3771"/>
              <a:ext cx="684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971784" y="4706735"/>
            <a:ext cx="1229218" cy="653733"/>
            <a:chOff x="2342" y="2730"/>
            <a:chExt cx="780" cy="584"/>
          </a:xfrm>
          <a:noFill/>
        </p:grpSpPr>
        <p:sp>
          <p:nvSpPr>
            <p:cNvPr id="42" name="Text Box 23"/>
            <p:cNvSpPr txBox="1">
              <a:spLocks noChangeArrowheads="1"/>
            </p:cNvSpPr>
            <p:nvPr/>
          </p:nvSpPr>
          <p:spPr bwMode="auto">
            <a:xfrm>
              <a:off x="2342" y="2730"/>
              <a:ext cx="780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Edge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EC</a:t>
              </a:r>
            </a:p>
          </p:txBody>
        </p:sp>
        <p:sp>
          <p:nvSpPr>
            <p:cNvPr id="43" name="Line 24"/>
            <p:cNvSpPr>
              <a:spLocks noChangeShapeType="1"/>
            </p:cNvSpPr>
            <p:nvPr/>
          </p:nvSpPr>
          <p:spPr bwMode="auto">
            <a:xfrm>
              <a:off x="2399" y="3053"/>
              <a:ext cx="665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989119" y="3903002"/>
            <a:ext cx="1196124" cy="653733"/>
            <a:chOff x="2360" y="2012"/>
            <a:chExt cx="759" cy="584"/>
          </a:xfrm>
          <a:noFill/>
        </p:grpSpPr>
        <p:sp>
          <p:nvSpPr>
            <p:cNvPr id="40" name="Text Box 26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Edge-Pair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EPC</a:t>
              </a:r>
            </a:p>
          </p:txBody>
        </p:sp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4199427" y="3099269"/>
            <a:ext cx="1720905" cy="653733"/>
            <a:chOff x="3153" y="1294"/>
            <a:chExt cx="1092" cy="584"/>
          </a:xfrm>
          <a:noFill/>
        </p:grpSpPr>
        <p:sp>
          <p:nvSpPr>
            <p:cNvPr id="38" name="Text Box 29"/>
            <p:cNvSpPr txBox="1">
              <a:spLocks noChangeArrowheads="1"/>
            </p:cNvSpPr>
            <p:nvPr/>
          </p:nvSpPr>
          <p:spPr bwMode="auto">
            <a:xfrm>
              <a:off x="3153" y="1294"/>
              <a:ext cx="1092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Prime Path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PPC</a:t>
              </a:r>
            </a:p>
          </p:txBody>
        </p:sp>
        <p:sp>
          <p:nvSpPr>
            <p:cNvPr id="39" name="Line 30"/>
            <p:cNvSpPr>
              <a:spLocks noChangeShapeType="1"/>
            </p:cNvSpPr>
            <p:nvPr/>
          </p:nvSpPr>
          <p:spPr bwMode="auto">
            <a:xfrm>
              <a:off x="3233" y="1599"/>
              <a:ext cx="931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1" name="Group 39"/>
          <p:cNvGrpSpPr>
            <a:grpSpLocks/>
          </p:cNvGrpSpPr>
          <p:nvPr/>
        </p:nvGrpSpPr>
        <p:grpSpPr bwMode="auto">
          <a:xfrm>
            <a:off x="4193123" y="2295536"/>
            <a:ext cx="1731937" cy="653733"/>
            <a:chOff x="3145" y="576"/>
            <a:chExt cx="1099" cy="584"/>
          </a:xfrm>
          <a:noFill/>
        </p:grpSpPr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3145" y="576"/>
              <a:ext cx="109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Complete Path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CPC</a:t>
              </a:r>
            </a:p>
          </p:txBody>
        </p:sp>
        <p:sp>
          <p:nvSpPr>
            <p:cNvPr id="37" name="Line 33"/>
            <p:cNvSpPr>
              <a:spLocks noChangeShapeType="1"/>
            </p:cNvSpPr>
            <p:nvPr/>
          </p:nvSpPr>
          <p:spPr bwMode="auto">
            <a:xfrm>
              <a:off x="3225" y="899"/>
              <a:ext cx="93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5225351" y="4404495"/>
            <a:ext cx="1845403" cy="653733"/>
            <a:chOff x="3708" y="3359"/>
            <a:chExt cx="1057" cy="584"/>
          </a:xfrm>
          <a:noFill/>
        </p:grpSpPr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>
              <a:off x="3708" y="3359"/>
              <a:ext cx="1057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Complete Round Trip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CRTC</a:t>
              </a:r>
            </a:p>
          </p:txBody>
        </p:sp>
        <p:sp>
          <p:nvSpPr>
            <p:cNvPr id="35" name="Line 42"/>
            <p:cNvSpPr>
              <a:spLocks noChangeShapeType="1"/>
            </p:cNvSpPr>
            <p:nvPr/>
          </p:nvSpPr>
          <p:spPr bwMode="auto">
            <a:xfrm>
              <a:off x="3785" y="3682"/>
              <a:ext cx="902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593720" y="3601882"/>
            <a:ext cx="1533371" cy="653733"/>
            <a:chOff x="2360" y="2012"/>
            <a:chExt cx="759" cy="584"/>
          </a:xfrm>
          <a:noFill/>
        </p:grpSpPr>
        <p:sp>
          <p:nvSpPr>
            <p:cNvPr id="32" name="Text Box 44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All-DU-Paths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 dirty="0">
                  <a:solidFill>
                    <a:srgbClr val="000000"/>
                  </a:solidFill>
                  <a:ea typeface="굴림" pitchFamily="50" charset="-127"/>
                </a:rPr>
                <a:t>ADUP</a:t>
              </a:r>
            </a:p>
          </p:txBody>
        </p:sp>
        <p:sp>
          <p:nvSpPr>
            <p:cNvPr id="33" name="Line 45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595296" y="4404495"/>
            <a:ext cx="1533371" cy="653733"/>
            <a:chOff x="2360" y="2012"/>
            <a:chExt cx="759" cy="584"/>
          </a:xfrm>
          <a:noFill/>
        </p:grpSpPr>
        <p:sp>
          <p:nvSpPr>
            <p:cNvPr id="30" name="Text Box 47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All-uses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AUC</a:t>
              </a:r>
            </a:p>
          </p:txBody>
        </p:sp>
        <p:sp>
          <p:nvSpPr>
            <p:cNvPr id="31" name="Line 48"/>
            <p:cNvSpPr>
              <a:spLocks noChangeShapeType="1"/>
            </p:cNvSpPr>
            <p:nvPr/>
          </p:nvSpPr>
          <p:spPr bwMode="auto">
            <a:xfrm>
              <a:off x="2415" y="2308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grpSp>
        <p:nvGrpSpPr>
          <p:cNvPr id="15" name="Group 49"/>
          <p:cNvGrpSpPr>
            <a:grpSpLocks/>
          </p:cNvGrpSpPr>
          <p:nvPr/>
        </p:nvGrpSpPr>
        <p:grpSpPr bwMode="auto">
          <a:xfrm>
            <a:off x="595296" y="5205989"/>
            <a:ext cx="1533371" cy="653733"/>
            <a:chOff x="2360" y="2012"/>
            <a:chExt cx="759" cy="584"/>
          </a:xfrm>
          <a:noFill/>
        </p:grpSpPr>
        <p:sp>
          <p:nvSpPr>
            <p:cNvPr id="28" name="Text Box 50"/>
            <p:cNvSpPr txBox="1">
              <a:spLocks noChangeArrowheads="1"/>
            </p:cNvSpPr>
            <p:nvPr/>
          </p:nvSpPr>
          <p:spPr bwMode="auto">
            <a:xfrm>
              <a:off x="2360" y="2012"/>
              <a:ext cx="759" cy="584"/>
            </a:xfrm>
            <a:prstGeom prst="rect">
              <a:avLst/>
            </a:prstGeom>
            <a:grp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All-defs Coverage</a:t>
              </a:r>
            </a:p>
            <a:p>
              <a:pPr algn="ctr">
                <a:lnSpc>
                  <a:spcPct val="70000"/>
                </a:lnSpc>
                <a:spcBef>
                  <a:spcPct val="50000"/>
                </a:spcBef>
                <a:defRPr/>
              </a:pPr>
              <a:r>
                <a:rPr lang="en-US" altLang="ko-KR" sz="1400">
                  <a:solidFill>
                    <a:srgbClr val="000000"/>
                  </a:solidFill>
                  <a:ea typeface="굴림" pitchFamily="50" charset="-127"/>
                </a:rPr>
                <a:t>ADC</a:t>
              </a:r>
            </a:p>
          </p:txBody>
        </p:sp>
        <p:sp>
          <p:nvSpPr>
            <p:cNvPr id="29" name="Line 51"/>
            <p:cNvSpPr>
              <a:spLocks noChangeShapeType="1"/>
            </p:cNvSpPr>
            <p:nvPr/>
          </p:nvSpPr>
          <p:spPr bwMode="auto">
            <a:xfrm>
              <a:off x="2415" y="2335"/>
              <a:ext cx="648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 sz="1400"/>
            </a:p>
          </p:txBody>
        </p:sp>
      </p:grpSp>
      <p:sp>
        <p:nvSpPr>
          <p:cNvPr id="18" name="Line 53"/>
          <p:cNvSpPr>
            <a:spLocks noChangeShapeType="1"/>
          </p:cNvSpPr>
          <p:nvPr/>
        </p:nvSpPr>
        <p:spPr bwMode="auto">
          <a:xfrm>
            <a:off x="6148840" y="4977630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19" name="Line 54"/>
          <p:cNvSpPr>
            <a:spLocks noChangeShapeType="1"/>
          </p:cNvSpPr>
          <p:nvPr/>
        </p:nvSpPr>
        <p:spPr bwMode="auto">
          <a:xfrm>
            <a:off x="3586393" y="5276511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20" name="Line 55"/>
          <p:cNvSpPr>
            <a:spLocks noChangeShapeType="1"/>
          </p:cNvSpPr>
          <p:nvPr/>
        </p:nvSpPr>
        <p:spPr bwMode="auto">
          <a:xfrm>
            <a:off x="3586393" y="4476137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21" name="Line 56"/>
          <p:cNvSpPr>
            <a:spLocks noChangeShapeType="1"/>
          </p:cNvSpPr>
          <p:nvPr/>
        </p:nvSpPr>
        <p:spPr bwMode="auto">
          <a:xfrm>
            <a:off x="1361193" y="4178375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22" name="Line 57"/>
          <p:cNvSpPr>
            <a:spLocks noChangeShapeType="1"/>
          </p:cNvSpPr>
          <p:nvPr/>
        </p:nvSpPr>
        <p:spPr bwMode="auto">
          <a:xfrm>
            <a:off x="5058303" y="2868671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23" name="Line 58"/>
          <p:cNvSpPr>
            <a:spLocks noChangeShapeType="1"/>
          </p:cNvSpPr>
          <p:nvPr/>
        </p:nvSpPr>
        <p:spPr bwMode="auto">
          <a:xfrm>
            <a:off x="1361193" y="4974272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cxnSp>
        <p:nvCxnSpPr>
          <p:cNvPr id="24" name="AutoShape 59"/>
          <p:cNvCxnSpPr>
            <a:cxnSpLocks noChangeShapeType="1"/>
          </p:cNvCxnSpPr>
          <p:nvPr/>
        </p:nvCxnSpPr>
        <p:spPr bwMode="auto">
          <a:xfrm rot="5400000" flipH="1" flipV="1">
            <a:off x="2409968" y="4026790"/>
            <a:ext cx="282090" cy="1618471"/>
          </a:xfrm>
          <a:prstGeom prst="curvedConnector5">
            <a:avLst>
              <a:gd name="adj1" fmla="val -56745"/>
              <a:gd name="adj2" fmla="val 50051"/>
              <a:gd name="adj3" fmla="val 157144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cxnSp>
        <p:nvCxnSpPr>
          <p:cNvPr id="25" name="AutoShape 64"/>
          <p:cNvCxnSpPr>
            <a:cxnSpLocks noChangeShapeType="1"/>
          </p:cNvCxnSpPr>
          <p:nvPr/>
        </p:nvCxnSpPr>
        <p:spPr bwMode="auto">
          <a:xfrm rot="16200000" flipV="1">
            <a:off x="3046941" y="2291616"/>
            <a:ext cx="67164" cy="2701128"/>
          </a:xfrm>
          <a:prstGeom prst="curvedConnector5">
            <a:avLst>
              <a:gd name="adj1" fmla="val -106667"/>
              <a:gd name="adj2" fmla="val 46556"/>
              <a:gd name="adj3" fmla="val 706667"/>
            </a:avLst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</p:cxnSp>
      <p:sp>
        <p:nvSpPr>
          <p:cNvPr id="26" name="Line 66"/>
          <p:cNvSpPr>
            <a:spLocks noChangeShapeType="1"/>
          </p:cNvSpPr>
          <p:nvPr/>
        </p:nvSpPr>
        <p:spPr bwMode="auto">
          <a:xfrm flipH="1">
            <a:off x="3988253" y="3680240"/>
            <a:ext cx="638248" cy="214926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27" name="Line 68"/>
          <p:cNvSpPr>
            <a:spLocks noChangeShapeType="1"/>
          </p:cNvSpPr>
          <p:nvPr/>
        </p:nvSpPr>
        <p:spPr bwMode="auto">
          <a:xfrm>
            <a:off x="5523200" y="3680240"/>
            <a:ext cx="650855" cy="716419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4219633" y="1428736"/>
            <a:ext cx="1731937" cy="652486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ko-KR" sz="1400" dirty="0" smtClean="0">
                <a:solidFill>
                  <a:srgbClr val="000000"/>
                </a:solidFill>
                <a:ea typeface="굴림" pitchFamily="50" charset="-127"/>
              </a:rPr>
              <a:t>Complete Value Coverage</a:t>
            </a:r>
            <a:endParaRPr lang="en-US" altLang="ko-KR" sz="1400" dirty="0">
              <a:solidFill>
                <a:srgbClr val="000000"/>
              </a:solidFill>
              <a:ea typeface="굴림" pitchFamily="50" charset="-127"/>
            </a:endParaRP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altLang="ko-KR" sz="1400" dirty="0" smtClean="0">
                <a:solidFill>
                  <a:srgbClr val="000000"/>
                </a:solidFill>
                <a:ea typeface="굴림" pitchFamily="50" charset="-127"/>
              </a:rPr>
              <a:t>CVC</a:t>
            </a:r>
            <a:endParaRPr lang="en-US" altLang="ko-KR" sz="1400" dirty="0">
              <a:solidFill>
                <a:srgbClr val="000000"/>
              </a:solidFill>
              <a:ea typeface="굴림" pitchFamily="50" charset="-127"/>
            </a:endParaRPr>
          </a:p>
        </p:txBody>
      </p:sp>
      <p:sp>
        <p:nvSpPr>
          <p:cNvPr id="50" name="Line 33"/>
          <p:cNvSpPr>
            <a:spLocks noChangeShapeType="1"/>
          </p:cNvSpPr>
          <p:nvPr/>
        </p:nvSpPr>
        <p:spPr bwMode="auto">
          <a:xfrm>
            <a:off x="4325482" y="1785926"/>
            <a:ext cx="1478214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5022876" y="2081222"/>
            <a:ext cx="0" cy="223881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pPr>
              <a:defRPr/>
            </a:pPr>
            <a:endParaRPr lang="ko-KR" altLang="en-US" sz="1400"/>
          </a:p>
        </p:txBody>
      </p:sp>
      <p:sp>
        <p:nvSpPr>
          <p:cNvPr id="53" name="TextBox 52"/>
          <p:cNvSpPr txBox="1"/>
          <p:nvPr/>
        </p:nvSpPr>
        <p:spPr>
          <a:xfrm>
            <a:off x="6088947" y="1643050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(SW) Model checking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143636" y="2416726"/>
            <a:ext cx="186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Concolic</a:t>
            </a:r>
            <a:r>
              <a:rPr lang="en-US" dirty="0" smtClean="0">
                <a:solidFill>
                  <a:srgbClr val="FF0000"/>
                </a:solidFill>
              </a:rPr>
              <a:t> testing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90" name="AutoShape 1062"/>
          <p:cNvSpPr>
            <a:spLocks/>
          </p:cNvSpPr>
          <p:nvPr/>
        </p:nvSpPr>
        <p:spPr bwMode="auto">
          <a:xfrm>
            <a:off x="5084763" y="931863"/>
            <a:ext cx="1778000" cy="671512"/>
          </a:xfrm>
          <a:prstGeom prst="borderCallout2">
            <a:avLst>
              <a:gd name="adj1" fmla="val 17023"/>
              <a:gd name="adj2" fmla="val -4287"/>
              <a:gd name="adj3" fmla="val 17023"/>
              <a:gd name="adj4" fmla="val -51606"/>
              <a:gd name="adj5" fmla="val 371157"/>
              <a:gd name="adj6" fmla="val -100806"/>
            </a:avLst>
          </a:prstGeom>
          <a:noFill/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‘!’ means path terminates</a:t>
            </a:r>
          </a:p>
        </p:txBody>
      </p:sp>
      <p:sp>
        <p:nvSpPr>
          <p:cNvPr id="177192" name="Text Box 1064"/>
          <p:cNvSpPr txBox="1">
            <a:spLocks noChangeArrowheads="1"/>
          </p:cNvSpPr>
          <p:nvPr/>
        </p:nvSpPr>
        <p:spPr bwMode="auto">
          <a:xfrm>
            <a:off x="5145088" y="1139825"/>
            <a:ext cx="1230312" cy="37623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Len 2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2, 3]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2, 4]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2, 3]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2, 4]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[2, 3,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[2, 4,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[2, 4, 5]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[4, 5, 4] *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[5, 4,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[5, 4, 5] *</a:t>
            </a:r>
          </a:p>
        </p:txBody>
      </p:sp>
      <p:sp>
        <p:nvSpPr>
          <p:cNvPr id="2662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-460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Simple &amp; Prime Path Example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33A7592-D43D-4FC0-AA1A-E0A91E8981B6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20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130175" y="1857375"/>
            <a:ext cx="2120900" cy="3635375"/>
            <a:chOff x="287" y="1509"/>
            <a:chExt cx="1336" cy="2290"/>
          </a:xfrm>
          <a:noFill/>
        </p:grpSpPr>
        <p:grpSp>
          <p:nvGrpSpPr>
            <p:cNvPr id="3" name="Group 1029"/>
            <p:cNvGrpSpPr>
              <a:grpSpLocks/>
            </p:cNvGrpSpPr>
            <p:nvPr/>
          </p:nvGrpSpPr>
          <p:grpSpPr bwMode="auto">
            <a:xfrm>
              <a:off x="1273" y="3335"/>
              <a:ext cx="350" cy="296"/>
              <a:chOff x="684" y="3374"/>
              <a:chExt cx="350" cy="296"/>
            </a:xfrm>
            <a:grpFill/>
          </p:grpSpPr>
          <p:sp>
            <p:nvSpPr>
              <p:cNvPr id="28724" name="Oval 1030"/>
              <p:cNvSpPr>
                <a:spLocks noChangeArrowheads="1"/>
              </p:cNvSpPr>
              <p:nvPr/>
            </p:nvSpPr>
            <p:spPr bwMode="auto">
              <a:xfrm>
                <a:off x="684" y="337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25" name="Text Box 1031"/>
              <p:cNvSpPr txBox="1">
                <a:spLocks noChangeArrowheads="1"/>
              </p:cNvSpPr>
              <p:nvPr/>
            </p:nvSpPr>
            <p:spPr bwMode="auto">
              <a:xfrm>
                <a:off x="761" y="339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5</a:t>
                </a:r>
              </a:p>
            </p:txBody>
          </p:sp>
        </p:grpSp>
        <p:grpSp>
          <p:nvGrpSpPr>
            <p:cNvPr id="4" name="Group 1032"/>
            <p:cNvGrpSpPr>
              <a:grpSpLocks/>
            </p:cNvGrpSpPr>
            <p:nvPr/>
          </p:nvGrpSpPr>
          <p:grpSpPr bwMode="auto">
            <a:xfrm>
              <a:off x="684" y="1617"/>
              <a:ext cx="350" cy="296"/>
              <a:chOff x="4288" y="1746"/>
              <a:chExt cx="350" cy="296"/>
            </a:xfrm>
            <a:grpFill/>
          </p:grpSpPr>
          <p:sp>
            <p:nvSpPr>
              <p:cNvPr id="28722" name="Oval 103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23" name="Text Box 1034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grpSp>
          <p:nvGrpSpPr>
            <p:cNvPr id="5" name="Group 1035"/>
            <p:cNvGrpSpPr>
              <a:grpSpLocks/>
            </p:cNvGrpSpPr>
            <p:nvPr/>
          </p:nvGrpSpPr>
          <p:grpSpPr bwMode="auto">
            <a:xfrm>
              <a:off x="684" y="2482"/>
              <a:ext cx="350" cy="296"/>
              <a:chOff x="4738" y="2684"/>
              <a:chExt cx="350" cy="296"/>
            </a:xfrm>
            <a:grpFill/>
          </p:grpSpPr>
          <p:sp>
            <p:nvSpPr>
              <p:cNvPr id="28720" name="Oval 1036"/>
              <p:cNvSpPr>
                <a:spLocks noChangeArrowheads="1"/>
              </p:cNvSpPr>
              <p:nvPr/>
            </p:nvSpPr>
            <p:spPr bwMode="auto">
              <a:xfrm>
                <a:off x="47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21" name="Text Box 1037"/>
              <p:cNvSpPr txBox="1">
                <a:spLocks noChangeArrowheads="1"/>
              </p:cNvSpPr>
              <p:nvPr/>
            </p:nvSpPr>
            <p:spPr bwMode="auto">
              <a:xfrm>
                <a:off x="48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2</a:t>
                </a:r>
              </a:p>
            </p:txBody>
          </p: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287" y="2034"/>
              <a:ext cx="350" cy="296"/>
              <a:chOff x="3838" y="2684"/>
              <a:chExt cx="350" cy="296"/>
            </a:xfrm>
            <a:grpFill/>
          </p:grpSpPr>
          <p:sp>
            <p:nvSpPr>
              <p:cNvPr id="28718" name="Oval 1039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19" name="Text Box 1040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1</a:t>
                </a:r>
              </a:p>
            </p:txBody>
          </p:sp>
        </p:grpSp>
        <p:sp>
          <p:nvSpPr>
            <p:cNvPr id="28699" name="Line 1041"/>
            <p:cNvSpPr>
              <a:spLocks noChangeShapeType="1"/>
            </p:cNvSpPr>
            <p:nvPr/>
          </p:nvSpPr>
          <p:spPr bwMode="auto">
            <a:xfrm flipH="1">
              <a:off x="572" y="2765"/>
              <a:ext cx="212" cy="19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0" name="Line 1042"/>
            <p:cNvSpPr>
              <a:spLocks noChangeShapeType="1"/>
            </p:cNvSpPr>
            <p:nvPr/>
          </p:nvSpPr>
          <p:spPr bwMode="auto">
            <a:xfrm flipH="1">
              <a:off x="859" y="1509"/>
              <a:ext cx="1" cy="9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7" name="Group 1043"/>
            <p:cNvGrpSpPr>
              <a:grpSpLocks/>
            </p:cNvGrpSpPr>
            <p:nvPr/>
          </p:nvGrpSpPr>
          <p:grpSpPr bwMode="auto">
            <a:xfrm>
              <a:off x="287" y="2930"/>
              <a:ext cx="350" cy="296"/>
              <a:chOff x="4288" y="1746"/>
              <a:chExt cx="350" cy="296"/>
            </a:xfrm>
            <a:grpFill/>
          </p:grpSpPr>
          <p:sp>
            <p:nvSpPr>
              <p:cNvPr id="28716" name="Oval 1044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17" name="Text Box 1045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3</a:t>
                </a:r>
              </a:p>
            </p:txBody>
          </p:sp>
        </p:grpSp>
        <p:grpSp>
          <p:nvGrpSpPr>
            <p:cNvPr id="8" name="Group 1046"/>
            <p:cNvGrpSpPr>
              <a:grpSpLocks/>
            </p:cNvGrpSpPr>
            <p:nvPr/>
          </p:nvGrpSpPr>
          <p:grpSpPr bwMode="auto">
            <a:xfrm>
              <a:off x="1053" y="2930"/>
              <a:ext cx="350" cy="296"/>
              <a:chOff x="3838" y="2684"/>
              <a:chExt cx="350" cy="296"/>
            </a:xfrm>
            <a:grpFill/>
          </p:grpSpPr>
          <p:sp>
            <p:nvSpPr>
              <p:cNvPr id="28714" name="Oval 1047"/>
              <p:cNvSpPr>
                <a:spLocks noChangeArrowheads="1"/>
              </p:cNvSpPr>
              <p:nvPr/>
            </p:nvSpPr>
            <p:spPr bwMode="auto">
              <a:xfrm>
                <a:off x="3838" y="2684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15" name="Text Box 1048"/>
              <p:cNvSpPr txBox="1">
                <a:spLocks noChangeArrowheads="1"/>
              </p:cNvSpPr>
              <p:nvPr/>
            </p:nvSpPr>
            <p:spPr bwMode="auto">
              <a:xfrm>
                <a:off x="3915" y="2707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4</a:t>
                </a:r>
              </a:p>
            </p:txBody>
          </p:sp>
        </p:grpSp>
        <p:sp>
          <p:nvSpPr>
            <p:cNvPr id="28703" name="Line 1049"/>
            <p:cNvSpPr>
              <a:spLocks noChangeShapeType="1"/>
            </p:cNvSpPr>
            <p:nvPr/>
          </p:nvSpPr>
          <p:spPr bwMode="auto">
            <a:xfrm>
              <a:off x="939" y="2767"/>
              <a:ext cx="180" cy="18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4" name="Line 1050"/>
            <p:cNvSpPr>
              <a:spLocks noChangeShapeType="1"/>
            </p:cNvSpPr>
            <p:nvPr/>
          </p:nvSpPr>
          <p:spPr bwMode="auto">
            <a:xfrm flipH="1">
              <a:off x="932" y="3207"/>
              <a:ext cx="195" cy="30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5" name="Line 1051"/>
            <p:cNvSpPr>
              <a:spLocks noChangeShapeType="1"/>
            </p:cNvSpPr>
            <p:nvPr/>
          </p:nvSpPr>
          <p:spPr bwMode="auto">
            <a:xfrm>
              <a:off x="572" y="2308"/>
              <a:ext cx="194" cy="179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6" name="Line 1052"/>
            <p:cNvSpPr>
              <a:spLocks noChangeShapeType="1"/>
            </p:cNvSpPr>
            <p:nvPr/>
          </p:nvSpPr>
          <p:spPr bwMode="auto">
            <a:xfrm flipH="1">
              <a:off x="603" y="1893"/>
              <a:ext cx="166" cy="18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7" name="Line 1053"/>
            <p:cNvSpPr>
              <a:spLocks noChangeShapeType="1"/>
            </p:cNvSpPr>
            <p:nvPr/>
          </p:nvSpPr>
          <p:spPr bwMode="auto">
            <a:xfrm>
              <a:off x="578" y="3204"/>
              <a:ext cx="195" cy="30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8" name="Line 1054"/>
            <p:cNvSpPr>
              <a:spLocks noChangeShapeType="1"/>
            </p:cNvSpPr>
            <p:nvPr/>
          </p:nvSpPr>
          <p:spPr bwMode="auto">
            <a:xfrm flipH="1">
              <a:off x="857" y="1918"/>
              <a:ext cx="3" cy="54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709" name="Line 1055"/>
            <p:cNvSpPr>
              <a:spLocks noChangeShapeType="1"/>
            </p:cNvSpPr>
            <p:nvPr/>
          </p:nvSpPr>
          <p:spPr bwMode="auto">
            <a:xfrm>
              <a:off x="1234" y="3229"/>
              <a:ext cx="101" cy="14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9" name="Group 1056"/>
            <p:cNvGrpSpPr>
              <a:grpSpLocks/>
            </p:cNvGrpSpPr>
            <p:nvPr/>
          </p:nvGrpSpPr>
          <p:grpSpPr bwMode="auto">
            <a:xfrm>
              <a:off x="682" y="3503"/>
              <a:ext cx="350" cy="296"/>
              <a:chOff x="4288" y="3622"/>
              <a:chExt cx="350" cy="296"/>
            </a:xfrm>
            <a:grpFill/>
          </p:grpSpPr>
          <p:sp>
            <p:nvSpPr>
              <p:cNvPr id="28712" name="Oval 1057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28713" name="Text Box 1058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6</a:t>
                </a:r>
              </a:p>
            </p:txBody>
          </p:sp>
        </p:grpSp>
        <p:sp>
          <p:nvSpPr>
            <p:cNvPr id="28711" name="Line 1059"/>
            <p:cNvSpPr>
              <a:spLocks noChangeShapeType="1"/>
            </p:cNvSpPr>
            <p:nvPr/>
          </p:nvSpPr>
          <p:spPr bwMode="auto">
            <a:xfrm flipH="1" flipV="1">
              <a:off x="1367" y="3176"/>
              <a:ext cx="101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77188" name="Text Box 1060"/>
          <p:cNvSpPr txBox="1">
            <a:spLocks noChangeArrowheads="1"/>
          </p:cNvSpPr>
          <p:nvPr/>
        </p:nvSpPr>
        <p:spPr bwMode="auto">
          <a:xfrm>
            <a:off x="2740025" y="1139825"/>
            <a:ext cx="833438" cy="2543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Len 0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[3]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[4]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[5]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[6] !</a:t>
            </a:r>
          </a:p>
        </p:txBody>
      </p:sp>
      <p:sp>
        <p:nvSpPr>
          <p:cNvPr id="177191" name="Text Box 1063"/>
          <p:cNvSpPr txBox="1">
            <a:spLocks noChangeArrowheads="1"/>
          </p:cNvSpPr>
          <p:nvPr/>
        </p:nvSpPr>
        <p:spPr bwMode="auto">
          <a:xfrm>
            <a:off x="3884613" y="1139825"/>
            <a:ext cx="935037" cy="31527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Len 1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[2, 3]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[2, 4]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[3,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[4,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[4, 5]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[5, 4]</a:t>
            </a:r>
          </a:p>
        </p:txBody>
      </p:sp>
      <p:sp>
        <p:nvSpPr>
          <p:cNvPr id="177193" name="AutoShape 1065"/>
          <p:cNvSpPr>
            <a:spLocks/>
          </p:cNvSpPr>
          <p:nvPr/>
        </p:nvSpPr>
        <p:spPr bwMode="auto">
          <a:xfrm>
            <a:off x="7146925" y="1530350"/>
            <a:ext cx="1778000" cy="671513"/>
          </a:xfrm>
          <a:prstGeom prst="borderCallout2">
            <a:avLst>
              <a:gd name="adj1" fmla="val 17023"/>
              <a:gd name="adj2" fmla="val -4287"/>
              <a:gd name="adj3" fmla="val 17023"/>
              <a:gd name="adj4" fmla="val -22319"/>
              <a:gd name="adj5" fmla="val 365250"/>
              <a:gd name="adj6" fmla="val -50444"/>
            </a:avLst>
          </a:prstGeom>
          <a:solidFill>
            <a:schemeClr val="tx1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altLang="ko-KR" dirty="0">
                <a:solidFill>
                  <a:srgbClr val="000000"/>
                </a:solidFill>
                <a:ea typeface="굴림" pitchFamily="50" charset="-127"/>
              </a:rPr>
              <a:t>‘*’ means path cycles</a:t>
            </a:r>
          </a:p>
        </p:txBody>
      </p:sp>
      <p:sp>
        <p:nvSpPr>
          <p:cNvPr id="177194" name="Text Box 1066"/>
          <p:cNvSpPr txBox="1">
            <a:spLocks noChangeArrowheads="1"/>
          </p:cNvSpPr>
          <p:nvPr/>
        </p:nvSpPr>
        <p:spPr bwMode="auto">
          <a:xfrm>
            <a:off x="6672263" y="1139825"/>
            <a:ext cx="1443037" cy="2847975"/>
          </a:xfrm>
          <a:prstGeom prst="rect">
            <a:avLst/>
          </a:prstGeom>
          <a:solidFill>
            <a:schemeClr val="tx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Len 3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2, 3]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2, 4]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2, 3,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2, 4,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2, 4, 5]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2, 3,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2, 4, 5]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[1, 2, 4, 6] !</a:t>
            </a:r>
          </a:p>
        </p:txBody>
      </p:sp>
      <p:sp>
        <p:nvSpPr>
          <p:cNvPr id="177195" name="Text Box 1067"/>
          <p:cNvSpPr txBox="1">
            <a:spLocks noChangeArrowheads="1"/>
          </p:cNvSpPr>
          <p:nvPr/>
        </p:nvSpPr>
        <p:spPr bwMode="auto">
          <a:xfrm>
            <a:off x="2740025" y="4999038"/>
            <a:ext cx="1981200" cy="1323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Len 4</a:t>
            </a:r>
            <a:endParaRPr lang="en-US" altLang="ko-KR">
              <a:solidFill>
                <a:srgbClr val="000000"/>
              </a:solidFill>
              <a:ea typeface="굴림" pitchFamily="50" charset="-127"/>
            </a:endParaRP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2, 3,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2, 4, 6] !</a:t>
            </a:r>
          </a:p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[0, 1, 2, 4, 5] !</a:t>
            </a:r>
          </a:p>
        </p:txBody>
      </p:sp>
      <p:grpSp>
        <p:nvGrpSpPr>
          <p:cNvPr id="10" name="Group 1076"/>
          <p:cNvGrpSpPr>
            <a:grpSpLocks/>
          </p:cNvGrpSpPr>
          <p:nvPr/>
        </p:nvGrpSpPr>
        <p:grpSpPr bwMode="auto">
          <a:xfrm>
            <a:off x="2460625" y="2106613"/>
            <a:ext cx="5889625" cy="4217987"/>
            <a:chOff x="1550" y="1327"/>
            <a:chExt cx="3710" cy="2657"/>
          </a:xfrm>
          <a:noFill/>
        </p:grpSpPr>
        <p:sp>
          <p:nvSpPr>
            <p:cNvPr id="28688" name="Oval 1069"/>
            <p:cNvSpPr>
              <a:spLocks noChangeArrowheads="1"/>
            </p:cNvSpPr>
            <p:nvPr/>
          </p:nvSpPr>
          <p:spPr bwMode="auto">
            <a:xfrm>
              <a:off x="1550" y="3363"/>
              <a:ext cx="1390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ea typeface="굴림" pitchFamily="50" charset="-127"/>
              </a:endParaRPr>
            </a:p>
          </p:txBody>
        </p:sp>
        <p:sp>
          <p:nvSpPr>
            <p:cNvPr id="28689" name="Oval 1070"/>
            <p:cNvSpPr>
              <a:spLocks noChangeArrowheads="1"/>
            </p:cNvSpPr>
            <p:nvPr/>
          </p:nvSpPr>
          <p:spPr bwMode="auto">
            <a:xfrm>
              <a:off x="4083" y="1327"/>
              <a:ext cx="1063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ea typeface="굴림" pitchFamily="50" charset="-127"/>
              </a:endParaRPr>
            </a:p>
          </p:txBody>
        </p:sp>
        <p:sp>
          <p:nvSpPr>
            <p:cNvPr id="28691" name="Text Box 1072"/>
            <p:cNvSpPr txBox="1">
              <a:spLocks noChangeArrowheads="1"/>
            </p:cNvSpPr>
            <p:nvPr/>
          </p:nvSpPr>
          <p:spPr bwMode="auto">
            <a:xfrm>
              <a:off x="3628" y="3542"/>
              <a:ext cx="1632" cy="26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altLang="ko-KR" i="1" dirty="0">
                  <a:solidFill>
                    <a:srgbClr val="FF0000"/>
                  </a:solidFill>
                  <a:ea typeface="굴림" pitchFamily="50" charset="-127"/>
                </a:rPr>
                <a:t>Prime Paths</a:t>
              </a:r>
            </a:p>
          </p:txBody>
        </p:sp>
        <p:sp>
          <p:nvSpPr>
            <p:cNvPr id="28692" name="Line 1073"/>
            <p:cNvSpPr>
              <a:spLocks noChangeShapeType="1"/>
            </p:cNvSpPr>
            <p:nvPr/>
          </p:nvSpPr>
          <p:spPr bwMode="auto">
            <a:xfrm>
              <a:off x="4621" y="1946"/>
              <a:ext cx="0" cy="1587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693" name="Line 1074"/>
            <p:cNvSpPr>
              <a:spLocks noChangeShapeType="1"/>
            </p:cNvSpPr>
            <p:nvPr/>
          </p:nvSpPr>
          <p:spPr bwMode="auto">
            <a:xfrm>
              <a:off x="3859" y="3008"/>
              <a:ext cx="563" cy="525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694" name="Line 1075"/>
            <p:cNvSpPr>
              <a:spLocks noChangeShapeType="1"/>
            </p:cNvSpPr>
            <p:nvPr/>
          </p:nvSpPr>
          <p:spPr bwMode="auto">
            <a:xfrm>
              <a:off x="2938" y="3674"/>
              <a:ext cx="684" cy="0"/>
            </a:xfrm>
            <a:prstGeom prst="line">
              <a:avLst/>
            </a:prstGeom>
            <a:grpFill/>
            <a:ln w="19050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8690" name="Oval 1071"/>
            <p:cNvSpPr>
              <a:spLocks noChangeArrowheads="1"/>
            </p:cNvSpPr>
            <p:nvPr/>
          </p:nvSpPr>
          <p:spPr bwMode="auto">
            <a:xfrm>
              <a:off x="3242" y="2436"/>
              <a:ext cx="827" cy="621"/>
            </a:xfrm>
            <a:prstGeom prst="ellipse">
              <a:avLst/>
            </a:prstGeom>
            <a:grpFill/>
            <a:ln w="28575">
              <a:solidFill>
                <a:srgbClr val="FF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>
                <a:defRPr/>
              </a:pPr>
              <a:endParaRPr lang="ko-KR" altLang="ko-KR">
                <a:ea typeface="굴림" pitchFamily="50" charset="-127"/>
              </a:endParaRPr>
            </a:p>
          </p:txBody>
        </p:sp>
      </p:grpSp>
      <p:sp>
        <p:nvSpPr>
          <p:cNvPr id="177205" name="Text Box 1077"/>
          <p:cNvSpPr txBox="1">
            <a:spLocks noChangeArrowheads="1"/>
          </p:cNvSpPr>
          <p:nvPr/>
        </p:nvSpPr>
        <p:spPr bwMode="auto">
          <a:xfrm>
            <a:off x="1620838" y="1120775"/>
            <a:ext cx="1016000" cy="7143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Simple paths</a:t>
            </a:r>
          </a:p>
        </p:txBody>
      </p:sp>
      <p:sp>
        <p:nvSpPr>
          <p:cNvPr id="2868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868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750236" y="6351560"/>
            <a:ext cx="55260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Note that paths w/o ! or  * cannot be prime paths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90" grpId="0" animBg="1" autoUpdateAnimBg="0"/>
      <p:bldP spid="177192" grpId="0" animBg="1" autoUpdateAnimBg="0"/>
      <p:bldP spid="177188" grpId="0" animBg="1" autoUpdateAnimBg="0"/>
      <p:bldP spid="177191" grpId="0" animBg="1" autoUpdateAnimBg="0"/>
      <p:bldP spid="177193" grpId="0" animBg="1" autoUpdateAnimBg="0"/>
      <p:bldP spid="177194" grpId="0" animBg="1" autoUpdateAnimBg="0"/>
      <p:bldP spid="177195" grpId="0" animBg="1" autoUpdateAnimBg="0"/>
      <p:bldP spid="177205" grpId="0" animBg="1" autoUpdateAnimBg="0"/>
      <p:bldP spid="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CD8E5-A3D9-4BD9-98D8-A5184A90CF29}" type="slidenum">
              <a:rPr lang="en-US" altLang="ko-KR" smtClean="0">
                <a:solidFill>
                  <a:schemeClr val="bg2"/>
                </a:solidFill>
              </a:rPr>
              <a:pPr>
                <a:defRPr/>
              </a:pPr>
              <a:t>21</a:t>
            </a:fld>
            <a:endParaRPr lang="en-US" altLang="ko-KR">
              <a:solidFill>
                <a:schemeClr val="bg2"/>
              </a:solidFill>
            </a:endParaRPr>
          </a:p>
        </p:txBody>
      </p:sp>
      <p:sp>
        <p:nvSpPr>
          <p:cNvPr id="30" name="제목 1"/>
          <p:cNvSpPr txBox="1">
            <a:spLocks/>
          </p:cNvSpPr>
          <p:nvPr/>
        </p:nvSpPr>
        <p:spPr bwMode="auto">
          <a:xfrm>
            <a:off x="0" y="0"/>
            <a:ext cx="914400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5pPr>
            <a:lvl6pPr marL="4572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6pPr>
            <a:lvl7pPr marL="9144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7pPr>
            <a:lvl8pPr marL="13716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8pPr>
            <a:lvl9pPr marL="1828800" algn="ctr" rtl="0" eaLnBrk="1" fontAlgn="base" latinLnBrk="1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" charset="0"/>
              </a:defRPr>
            </a:lvl9pPr>
          </a:lstStyle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Weaknesses of the Purely Structural Coverage 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71538" y="1357298"/>
            <a:ext cx="2500330" cy="329320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/>
                </a:solidFill>
              </a:rPr>
              <a:t>/* TC1: x= 1, y= 1;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TC2: x=-1, y=-1;*/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void </a:t>
            </a:r>
            <a:r>
              <a:rPr lang="en-US" sz="1600" dirty="0" err="1" smtClean="0">
                <a:solidFill>
                  <a:schemeClr val="bg2"/>
                </a:solidFill>
              </a:rPr>
              <a:t>foo</a:t>
            </a:r>
            <a:r>
              <a:rPr lang="en-US" sz="1600" dirty="0" smtClean="0">
                <a:solidFill>
                  <a:schemeClr val="bg2"/>
                </a:solidFill>
              </a:rPr>
              <a:t>(</a:t>
            </a:r>
            <a:r>
              <a:rPr lang="en-US" sz="1600" dirty="0" err="1" smtClean="0">
                <a:solidFill>
                  <a:schemeClr val="bg2"/>
                </a:solidFill>
              </a:rPr>
              <a:t>int</a:t>
            </a:r>
            <a:r>
              <a:rPr lang="en-US" sz="1600" dirty="0" smtClean="0">
                <a:solidFill>
                  <a:schemeClr val="bg2"/>
                </a:solidFill>
              </a:rPr>
              <a:t> x, </a:t>
            </a:r>
            <a:r>
              <a:rPr lang="en-US" sz="1600" dirty="0" err="1" smtClean="0">
                <a:solidFill>
                  <a:schemeClr val="bg2"/>
                </a:solidFill>
              </a:rPr>
              <a:t>int</a:t>
            </a:r>
            <a:r>
              <a:rPr lang="en-US" sz="1600" dirty="0" smtClean="0">
                <a:solidFill>
                  <a:schemeClr val="bg2"/>
                </a:solidFill>
              </a:rPr>
              <a:t> y) {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if ( x &gt; 0) 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    x++;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else 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    x--;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if(y &gt;0) 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    y++;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else 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    y--;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    assert (x * y &gt;= 0);</a:t>
            </a:r>
          </a:p>
          <a:p>
            <a:r>
              <a:rPr lang="en-US" sz="1600" dirty="0" smtClean="0">
                <a:solidFill>
                  <a:schemeClr val="bg2"/>
                </a:solidFill>
              </a:rPr>
              <a:t>}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33" name="다이아몬드 32"/>
          <p:cNvSpPr/>
          <p:nvPr/>
        </p:nvSpPr>
        <p:spPr>
          <a:xfrm>
            <a:off x="5326230" y="1721550"/>
            <a:ext cx="1214446" cy="57150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x&gt;0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4611850" y="2293054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x++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469238" y="2293054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x--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54726" y="1578674"/>
            <a:ext cx="526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yes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63539" y="1578674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2"/>
                </a:solidFill>
              </a:rPr>
              <a:t>no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8" name="다이아몬드 37"/>
          <p:cNvSpPr/>
          <p:nvPr/>
        </p:nvSpPr>
        <p:spPr>
          <a:xfrm>
            <a:off x="5326230" y="2935996"/>
            <a:ext cx="1214446" cy="57150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y&gt;0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39" name="직선 화살표 연결선 38"/>
          <p:cNvCxnSpPr>
            <a:stCxn id="33" idx="3"/>
            <a:endCxn id="35" idx="0"/>
          </p:cNvCxnSpPr>
          <p:nvPr/>
        </p:nvCxnSpPr>
        <p:spPr>
          <a:xfrm>
            <a:off x="6540676" y="2007302"/>
            <a:ext cx="392909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>
            <a:stCxn id="33" idx="1"/>
            <a:endCxn id="34" idx="0"/>
          </p:cNvCxnSpPr>
          <p:nvPr/>
        </p:nvCxnSpPr>
        <p:spPr>
          <a:xfrm rot="10800000" flipV="1">
            <a:off x="5076198" y="2007302"/>
            <a:ext cx="250033" cy="28575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4" idx="2"/>
            <a:endCxn id="38" idx="0"/>
          </p:cNvCxnSpPr>
          <p:nvPr/>
        </p:nvCxnSpPr>
        <p:spPr>
          <a:xfrm rot="16200000" flipH="1">
            <a:off x="5326230" y="2328773"/>
            <a:ext cx="357190" cy="857256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  <a:endCxn id="38" idx="0"/>
          </p:cNvCxnSpPr>
          <p:nvPr/>
        </p:nvCxnSpPr>
        <p:spPr>
          <a:xfrm rot="5400000">
            <a:off x="6254924" y="2257335"/>
            <a:ext cx="357190" cy="100013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직사각형 42"/>
          <p:cNvSpPr/>
          <p:nvPr/>
        </p:nvSpPr>
        <p:spPr>
          <a:xfrm>
            <a:off x="4611850" y="3507500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y++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4" name="직사각형 43"/>
          <p:cNvSpPr/>
          <p:nvPr/>
        </p:nvSpPr>
        <p:spPr>
          <a:xfrm>
            <a:off x="6469238" y="3507500"/>
            <a:ext cx="928694" cy="2857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y--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45" name="직선 화살표 연결선 44"/>
          <p:cNvCxnSpPr>
            <a:stCxn id="38" idx="3"/>
            <a:endCxn id="44" idx="0"/>
          </p:cNvCxnSpPr>
          <p:nvPr/>
        </p:nvCxnSpPr>
        <p:spPr>
          <a:xfrm>
            <a:off x="6540676" y="3221748"/>
            <a:ext cx="392909" cy="2857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>
            <a:stCxn id="38" idx="1"/>
            <a:endCxn id="43" idx="0"/>
          </p:cNvCxnSpPr>
          <p:nvPr/>
        </p:nvCxnSpPr>
        <p:spPr>
          <a:xfrm rot="10800000" flipV="1">
            <a:off x="5076198" y="3221748"/>
            <a:ext cx="250033" cy="285752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stCxn id="43" idx="2"/>
            <a:endCxn id="49" idx="0"/>
          </p:cNvCxnSpPr>
          <p:nvPr/>
        </p:nvCxnSpPr>
        <p:spPr>
          <a:xfrm>
            <a:off x="5076197" y="3793252"/>
            <a:ext cx="973539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화살표 연결선 47"/>
          <p:cNvCxnSpPr>
            <a:stCxn id="44" idx="2"/>
            <a:endCxn id="49" idx="0"/>
          </p:cNvCxnSpPr>
          <p:nvPr/>
        </p:nvCxnSpPr>
        <p:spPr>
          <a:xfrm flipH="1">
            <a:off x="6049736" y="3793252"/>
            <a:ext cx="883849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모서리가 둥근 직사각형 48"/>
          <p:cNvSpPr/>
          <p:nvPr/>
        </p:nvSpPr>
        <p:spPr>
          <a:xfrm>
            <a:off x="5166360" y="4150442"/>
            <a:ext cx="1766752" cy="3571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</a:rPr>
              <a:t>assert(x*y&gt;=0)</a:t>
            </a:r>
            <a:endParaRPr lang="en-US" dirty="0">
              <a:solidFill>
                <a:schemeClr val="bg2"/>
              </a:solidFill>
            </a:endParaRPr>
          </a:p>
        </p:txBody>
      </p:sp>
      <p:cxnSp>
        <p:nvCxnSpPr>
          <p:cNvPr id="50" name="직선 화살표 연결선 49"/>
          <p:cNvCxnSpPr/>
          <p:nvPr/>
        </p:nvCxnSpPr>
        <p:spPr>
          <a:xfrm rot="16200000" flipH="1">
            <a:off x="5719139" y="1542954"/>
            <a:ext cx="357190" cy="1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자유형 50"/>
          <p:cNvSpPr/>
          <p:nvPr/>
        </p:nvSpPr>
        <p:spPr>
          <a:xfrm>
            <a:off x="4286248" y="1650111"/>
            <a:ext cx="1174595" cy="2624254"/>
          </a:xfrm>
          <a:custGeom>
            <a:avLst/>
            <a:gdLst>
              <a:gd name="connsiteX0" fmla="*/ 1174595 w 1174595"/>
              <a:gd name="connsiteY0" fmla="*/ 0 h 2624254"/>
              <a:gd name="connsiteX1" fmla="*/ 133814 w 1174595"/>
              <a:gd name="connsiteY1" fmla="*/ 676507 h 2624254"/>
              <a:gd name="connsiteX2" fmla="*/ 1085385 w 1174595"/>
              <a:gd name="connsiteY2" fmla="*/ 1338146 h 2624254"/>
              <a:gd name="connsiteX3" fmla="*/ 14868 w 1174595"/>
              <a:gd name="connsiteY3" fmla="*/ 1880839 h 2624254"/>
              <a:gd name="connsiteX4" fmla="*/ 996175 w 1174595"/>
              <a:gd name="connsiteY4" fmla="*/ 2624254 h 2624254"/>
              <a:gd name="connsiteX5" fmla="*/ 996175 w 1174595"/>
              <a:gd name="connsiteY5" fmla="*/ 2624254 h 2624254"/>
              <a:gd name="connsiteX6" fmla="*/ 996175 w 1174595"/>
              <a:gd name="connsiteY6" fmla="*/ 2624254 h 262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4595" h="2624254">
                <a:moveTo>
                  <a:pt x="1174595" y="0"/>
                </a:moveTo>
                <a:cubicBezTo>
                  <a:pt x="661638" y="226741"/>
                  <a:pt x="148682" y="453483"/>
                  <a:pt x="133814" y="676507"/>
                </a:cubicBezTo>
                <a:cubicBezTo>
                  <a:pt x="118946" y="899531"/>
                  <a:pt x="1105209" y="1137424"/>
                  <a:pt x="1085385" y="1338146"/>
                </a:cubicBezTo>
                <a:cubicBezTo>
                  <a:pt x="1065561" y="1538868"/>
                  <a:pt x="29736" y="1666488"/>
                  <a:pt x="14868" y="1880839"/>
                </a:cubicBezTo>
                <a:cubicBezTo>
                  <a:pt x="0" y="2095190"/>
                  <a:pt x="996175" y="2624254"/>
                  <a:pt x="996175" y="2624254"/>
                </a:cubicBezTo>
                <a:lnTo>
                  <a:pt x="996175" y="2624254"/>
                </a:lnTo>
                <a:lnTo>
                  <a:pt x="996175" y="2624254"/>
                </a:lnTo>
              </a:path>
            </a:pathLst>
          </a:custGeom>
          <a:ln w="571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2" name="자유형 51"/>
          <p:cNvSpPr/>
          <p:nvPr/>
        </p:nvSpPr>
        <p:spPr>
          <a:xfrm rot="10800000">
            <a:off x="6540677" y="1792987"/>
            <a:ext cx="1174595" cy="2624254"/>
          </a:xfrm>
          <a:custGeom>
            <a:avLst/>
            <a:gdLst>
              <a:gd name="connsiteX0" fmla="*/ 1174595 w 1174595"/>
              <a:gd name="connsiteY0" fmla="*/ 0 h 2624254"/>
              <a:gd name="connsiteX1" fmla="*/ 133814 w 1174595"/>
              <a:gd name="connsiteY1" fmla="*/ 676507 h 2624254"/>
              <a:gd name="connsiteX2" fmla="*/ 1085385 w 1174595"/>
              <a:gd name="connsiteY2" fmla="*/ 1338146 h 2624254"/>
              <a:gd name="connsiteX3" fmla="*/ 14868 w 1174595"/>
              <a:gd name="connsiteY3" fmla="*/ 1880839 h 2624254"/>
              <a:gd name="connsiteX4" fmla="*/ 996175 w 1174595"/>
              <a:gd name="connsiteY4" fmla="*/ 2624254 h 2624254"/>
              <a:gd name="connsiteX5" fmla="*/ 996175 w 1174595"/>
              <a:gd name="connsiteY5" fmla="*/ 2624254 h 2624254"/>
              <a:gd name="connsiteX6" fmla="*/ 996175 w 1174595"/>
              <a:gd name="connsiteY6" fmla="*/ 2624254 h 2624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74595" h="2624254">
                <a:moveTo>
                  <a:pt x="1174595" y="0"/>
                </a:moveTo>
                <a:cubicBezTo>
                  <a:pt x="661638" y="226741"/>
                  <a:pt x="148682" y="453483"/>
                  <a:pt x="133814" y="676507"/>
                </a:cubicBezTo>
                <a:cubicBezTo>
                  <a:pt x="118946" y="899531"/>
                  <a:pt x="1105209" y="1137424"/>
                  <a:pt x="1085385" y="1338146"/>
                </a:cubicBezTo>
                <a:cubicBezTo>
                  <a:pt x="1065561" y="1538868"/>
                  <a:pt x="29736" y="1666488"/>
                  <a:pt x="14868" y="1880839"/>
                </a:cubicBezTo>
                <a:cubicBezTo>
                  <a:pt x="0" y="2095190"/>
                  <a:pt x="996175" y="2624254"/>
                  <a:pt x="996175" y="2624254"/>
                </a:cubicBezTo>
                <a:lnTo>
                  <a:pt x="996175" y="2624254"/>
                </a:lnTo>
                <a:lnTo>
                  <a:pt x="996175" y="2624254"/>
                </a:lnTo>
              </a:path>
            </a:pathLst>
          </a:custGeom>
          <a:ln w="57150">
            <a:solidFill>
              <a:srgbClr val="FF0000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93382" y="4915693"/>
            <a:ext cx="810103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Purely structural coverage (e.g., branch coverage) alone</a:t>
            </a:r>
            <a:br>
              <a:rPr lang="en-US" sz="2400" dirty="0" smtClean="0">
                <a:solidFill>
                  <a:schemeClr val="bg2"/>
                </a:solidFill>
              </a:rPr>
            </a:b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cannot</a:t>
            </a:r>
            <a:r>
              <a:rPr lang="en-US" sz="2400" dirty="0" smtClean="0">
                <a:solidFill>
                  <a:schemeClr val="bg2"/>
                </a:solidFill>
              </a:rPr>
              <a:t> improve the quality of target software sufficiently</a:t>
            </a:r>
          </a:p>
          <a:p>
            <a:r>
              <a:rPr lang="en-US" sz="2400" dirty="0" smtClean="0">
                <a:solidFill>
                  <a:schemeClr val="bg2"/>
                </a:solidFill>
              </a:rPr>
              <a:t>    -&gt; </a:t>
            </a:r>
            <a:r>
              <a:rPr lang="en-US" sz="2400" dirty="0" smtClean="0">
                <a:solidFill>
                  <a:srgbClr val="FF0000"/>
                </a:solidFill>
              </a:rPr>
              <a:t>Advanced semantic testing </a:t>
            </a:r>
            <a:r>
              <a:rPr lang="en-US" sz="2400" dirty="0" smtClean="0">
                <a:solidFill>
                  <a:schemeClr val="bg2"/>
                </a:solidFill>
              </a:rPr>
              <a:t>should be accompanied 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82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Final Remarks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31A6F5-79B9-4DF8-AD0F-F6D3FACB4D87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22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25606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5607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1. Why are coverage criteria important for testing?</a:t>
            </a:r>
          </a:p>
          <a:p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2. Why is branch coverage popular in industry?</a:t>
            </a:r>
          </a:p>
          <a:p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3. Why is prime path coverage not use in practice?</a:t>
            </a:r>
          </a:p>
          <a:p>
            <a:endParaRPr lang="en-US" altLang="ko-K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4. Why is it difficult to reach 100% branch coverage of   </a:t>
            </a:r>
            <a:br>
              <a:rPr lang="en-US" altLang="ko-KR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ko-KR" dirty="0" smtClean="0">
                <a:latin typeface="Times New Roman" pitchFamily="18" charset="0"/>
                <a:cs typeface="Times New Roman" pitchFamily="18" charset="0"/>
              </a:rPr>
              <a:t>    real-world programs?</a:t>
            </a:r>
            <a:endParaRPr lang="ko-KR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33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6838"/>
            <a:ext cx="7772400" cy="10763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3200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Covering Graphs (2.1)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387475"/>
            <a:ext cx="8867775" cy="495617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Graphs are the most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commonly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used structure for testing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Graphs can come from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many sources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Control flow graphs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Design structure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FSMs and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statecharts</a:t>
            </a:r>
            <a:endParaRPr lang="en-US" altLang="ko-KR" sz="1800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Use cases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Tests usually are intended to “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cover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” the graph in some way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72C48E9-BE00-4A8B-A20C-0C19FB3CB837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3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6149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6150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Definition of a Graph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nodes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0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initial nodes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0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set </a:t>
            </a:r>
            <a:r>
              <a:rPr lang="en-US" altLang="ko-KR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final nodes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</a:t>
            </a:r>
            <a:r>
              <a:rPr lang="en-US" altLang="ko-KR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not empty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set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edges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each edge from one node to another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( </a:t>
            </a:r>
            <a:r>
              <a:rPr lang="en-US" altLang="ko-KR" sz="1800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sz="1800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, </a:t>
            </a:r>
            <a:r>
              <a:rPr lang="en-US" altLang="ko-KR" sz="1800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sz="1800" i="1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j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), </a:t>
            </a:r>
            <a:r>
              <a:rPr lang="en-US" altLang="ko-KR" sz="1800" i="1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i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predecessor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</a:t>
            </a:r>
            <a:r>
              <a:rPr lang="en-US" altLang="ko-KR" sz="1800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j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</a:t>
            </a:r>
            <a:r>
              <a:rPr lang="en-US" altLang="ko-KR" sz="1800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successor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AAA487-566E-4370-A6CC-DF5F782799FA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4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717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717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74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Three Example Graphs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AB6423B-F2F8-46D0-88D2-455E2AE092F6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5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>
            <a:off x="160338" y="1271588"/>
            <a:ext cx="1984375" cy="3794125"/>
            <a:chOff x="101" y="801"/>
            <a:chExt cx="1250" cy="2390"/>
          </a:xfrm>
          <a:noFill/>
        </p:grpSpPr>
        <p:sp>
          <p:nvSpPr>
            <p:cNvPr id="8252" name="Oval 5"/>
            <p:cNvSpPr>
              <a:spLocks noChangeArrowheads="1"/>
            </p:cNvSpPr>
            <p:nvPr/>
          </p:nvSpPr>
          <p:spPr bwMode="auto">
            <a:xfrm>
              <a:off x="551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53" name="Text Box 4"/>
            <p:cNvSpPr txBox="1">
              <a:spLocks noChangeArrowheads="1"/>
            </p:cNvSpPr>
            <p:nvPr/>
          </p:nvSpPr>
          <p:spPr bwMode="auto">
            <a:xfrm>
              <a:off x="628" y="1042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0</a:t>
              </a:r>
            </a:p>
          </p:txBody>
        </p:sp>
        <p:sp>
          <p:nvSpPr>
            <p:cNvPr id="8254" name="Oval 8"/>
            <p:cNvSpPr>
              <a:spLocks noChangeArrowheads="1"/>
            </p:cNvSpPr>
            <p:nvPr/>
          </p:nvSpPr>
          <p:spPr bwMode="auto">
            <a:xfrm>
              <a:off x="1001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55" name="Text Box 9"/>
            <p:cNvSpPr txBox="1">
              <a:spLocks noChangeArrowheads="1"/>
            </p:cNvSpPr>
            <p:nvPr/>
          </p:nvSpPr>
          <p:spPr bwMode="auto">
            <a:xfrm>
              <a:off x="1078" y="1980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2</a:t>
              </a:r>
            </a:p>
          </p:txBody>
        </p:sp>
        <p:sp>
          <p:nvSpPr>
            <p:cNvPr id="8256" name="Oval 11"/>
            <p:cNvSpPr>
              <a:spLocks noChangeArrowheads="1"/>
            </p:cNvSpPr>
            <p:nvPr/>
          </p:nvSpPr>
          <p:spPr bwMode="auto">
            <a:xfrm>
              <a:off x="101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57" name="Text Box 12"/>
            <p:cNvSpPr txBox="1">
              <a:spLocks noChangeArrowheads="1"/>
            </p:cNvSpPr>
            <p:nvPr/>
          </p:nvSpPr>
          <p:spPr bwMode="auto">
            <a:xfrm>
              <a:off x="178" y="1980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1</a:t>
              </a:r>
            </a:p>
          </p:txBody>
        </p:sp>
        <p:sp>
          <p:nvSpPr>
            <p:cNvPr id="8258" name="Oval 14"/>
            <p:cNvSpPr>
              <a:spLocks noChangeArrowheads="1"/>
            </p:cNvSpPr>
            <p:nvPr/>
          </p:nvSpPr>
          <p:spPr bwMode="auto">
            <a:xfrm>
              <a:off x="551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59" name="Text Box 15"/>
            <p:cNvSpPr txBox="1">
              <a:spLocks noChangeArrowheads="1"/>
            </p:cNvSpPr>
            <p:nvPr/>
          </p:nvSpPr>
          <p:spPr bwMode="auto">
            <a:xfrm>
              <a:off x="628" y="2918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3</a:t>
              </a:r>
            </a:p>
          </p:txBody>
        </p:sp>
        <p:sp>
          <p:nvSpPr>
            <p:cNvPr id="8260" name="Line 19"/>
            <p:cNvSpPr>
              <a:spLocks noChangeShapeType="1"/>
            </p:cNvSpPr>
            <p:nvPr/>
          </p:nvSpPr>
          <p:spPr bwMode="auto">
            <a:xfrm flipH="1">
              <a:off x="360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61" name="Line 22"/>
            <p:cNvSpPr>
              <a:spLocks noChangeShapeType="1"/>
            </p:cNvSpPr>
            <p:nvPr/>
          </p:nvSpPr>
          <p:spPr bwMode="auto">
            <a:xfrm>
              <a:off x="384" y="2239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62" name="Line 27"/>
            <p:cNvSpPr>
              <a:spLocks noChangeShapeType="1"/>
            </p:cNvSpPr>
            <p:nvPr/>
          </p:nvSpPr>
          <p:spPr bwMode="auto">
            <a:xfrm flipH="1">
              <a:off x="756" y="2235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63" name="Line 28"/>
            <p:cNvSpPr>
              <a:spLocks noChangeShapeType="1"/>
            </p:cNvSpPr>
            <p:nvPr/>
          </p:nvSpPr>
          <p:spPr bwMode="auto">
            <a:xfrm>
              <a:off x="780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64" name="Line 29"/>
            <p:cNvSpPr>
              <a:spLocks noChangeShapeType="1"/>
            </p:cNvSpPr>
            <p:nvPr/>
          </p:nvSpPr>
          <p:spPr bwMode="auto">
            <a:xfrm>
              <a:off x="726" y="801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8197" name="Text Box 109"/>
          <p:cNvSpPr txBox="1">
            <a:spLocks noChangeArrowheads="1"/>
          </p:cNvSpPr>
          <p:nvPr/>
        </p:nvSpPr>
        <p:spPr bwMode="auto">
          <a:xfrm>
            <a:off x="423863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0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0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f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3 }</a:t>
            </a: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7058025" y="1617663"/>
            <a:ext cx="1984375" cy="3448050"/>
            <a:chOff x="4446" y="1019"/>
            <a:chExt cx="1250" cy="2172"/>
          </a:xfrm>
          <a:noFill/>
        </p:grpSpPr>
        <p:sp>
          <p:nvSpPr>
            <p:cNvPr id="8240" name="Oval 90"/>
            <p:cNvSpPr>
              <a:spLocks noChangeArrowheads="1"/>
            </p:cNvSpPr>
            <p:nvPr/>
          </p:nvSpPr>
          <p:spPr bwMode="auto">
            <a:xfrm>
              <a:off x="4896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41" name="Text Box 91"/>
            <p:cNvSpPr txBox="1">
              <a:spLocks noChangeArrowheads="1"/>
            </p:cNvSpPr>
            <p:nvPr/>
          </p:nvSpPr>
          <p:spPr bwMode="auto">
            <a:xfrm>
              <a:off x="4973" y="1042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0</a:t>
              </a:r>
            </a:p>
          </p:txBody>
        </p:sp>
        <p:sp>
          <p:nvSpPr>
            <p:cNvPr id="8242" name="Oval 93"/>
            <p:cNvSpPr>
              <a:spLocks noChangeArrowheads="1"/>
            </p:cNvSpPr>
            <p:nvPr/>
          </p:nvSpPr>
          <p:spPr bwMode="auto">
            <a:xfrm>
              <a:off x="5346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43" name="Text Box 94"/>
            <p:cNvSpPr txBox="1">
              <a:spLocks noChangeArrowheads="1"/>
            </p:cNvSpPr>
            <p:nvPr/>
          </p:nvSpPr>
          <p:spPr bwMode="auto">
            <a:xfrm>
              <a:off x="5423" y="1980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2</a:t>
              </a:r>
            </a:p>
          </p:txBody>
        </p:sp>
        <p:sp>
          <p:nvSpPr>
            <p:cNvPr id="8244" name="Oval 96"/>
            <p:cNvSpPr>
              <a:spLocks noChangeArrowheads="1"/>
            </p:cNvSpPr>
            <p:nvPr/>
          </p:nvSpPr>
          <p:spPr bwMode="auto">
            <a:xfrm>
              <a:off x="4446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45" name="Text Box 97"/>
            <p:cNvSpPr txBox="1">
              <a:spLocks noChangeArrowheads="1"/>
            </p:cNvSpPr>
            <p:nvPr/>
          </p:nvSpPr>
          <p:spPr bwMode="auto">
            <a:xfrm>
              <a:off x="4523" y="1980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1</a:t>
              </a:r>
            </a:p>
          </p:txBody>
        </p:sp>
        <p:sp>
          <p:nvSpPr>
            <p:cNvPr id="8246" name="Oval 99"/>
            <p:cNvSpPr>
              <a:spLocks noChangeArrowheads="1"/>
            </p:cNvSpPr>
            <p:nvPr/>
          </p:nvSpPr>
          <p:spPr bwMode="auto">
            <a:xfrm>
              <a:off x="4896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47" name="Text Box 100"/>
            <p:cNvSpPr txBox="1">
              <a:spLocks noChangeArrowheads="1"/>
            </p:cNvSpPr>
            <p:nvPr/>
          </p:nvSpPr>
          <p:spPr bwMode="auto">
            <a:xfrm>
              <a:off x="4973" y="2918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3</a:t>
              </a:r>
            </a:p>
          </p:txBody>
        </p:sp>
        <p:sp>
          <p:nvSpPr>
            <p:cNvPr id="8248" name="Line 101"/>
            <p:cNvSpPr>
              <a:spLocks noChangeShapeType="1"/>
            </p:cNvSpPr>
            <p:nvPr/>
          </p:nvSpPr>
          <p:spPr bwMode="auto">
            <a:xfrm flipH="1">
              <a:off x="4705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49" name="Line 102"/>
            <p:cNvSpPr>
              <a:spLocks noChangeShapeType="1"/>
            </p:cNvSpPr>
            <p:nvPr/>
          </p:nvSpPr>
          <p:spPr bwMode="auto">
            <a:xfrm>
              <a:off x="4729" y="2239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50" name="Line 103"/>
            <p:cNvSpPr>
              <a:spLocks noChangeShapeType="1"/>
            </p:cNvSpPr>
            <p:nvPr/>
          </p:nvSpPr>
          <p:spPr bwMode="auto">
            <a:xfrm flipH="1">
              <a:off x="5101" y="2235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51" name="Line 104"/>
            <p:cNvSpPr>
              <a:spLocks noChangeShapeType="1"/>
            </p:cNvSpPr>
            <p:nvPr/>
          </p:nvSpPr>
          <p:spPr bwMode="auto">
            <a:xfrm>
              <a:off x="5125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8199" name="Text Box 110"/>
          <p:cNvSpPr txBox="1">
            <a:spLocks noChangeArrowheads="1"/>
          </p:cNvSpPr>
          <p:nvPr/>
        </p:nvSpPr>
        <p:spPr bwMode="auto">
          <a:xfrm>
            <a:off x="7321550" y="5411788"/>
            <a:ext cx="1457325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0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f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3 }</a:t>
            </a:r>
          </a:p>
        </p:txBody>
      </p: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363788" y="1266825"/>
            <a:ext cx="4475162" cy="3798888"/>
            <a:chOff x="1489" y="798"/>
            <a:chExt cx="2819" cy="2393"/>
          </a:xfrm>
          <a:noFill/>
        </p:grpSpPr>
        <p:sp>
          <p:nvSpPr>
            <p:cNvPr id="8205" name="Oval 78"/>
            <p:cNvSpPr>
              <a:spLocks noChangeArrowheads="1"/>
            </p:cNvSpPr>
            <p:nvPr/>
          </p:nvSpPr>
          <p:spPr bwMode="auto">
            <a:xfrm>
              <a:off x="3548" y="2895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06" name="Text Box 79"/>
            <p:cNvSpPr txBox="1">
              <a:spLocks noChangeArrowheads="1"/>
            </p:cNvSpPr>
            <p:nvPr/>
          </p:nvSpPr>
          <p:spPr bwMode="auto">
            <a:xfrm>
              <a:off x="3625" y="2918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9</a:t>
              </a:r>
            </a:p>
          </p:txBody>
        </p:sp>
        <p:sp>
          <p:nvSpPr>
            <p:cNvPr id="8207" name="Oval 31"/>
            <p:cNvSpPr>
              <a:spLocks noChangeArrowheads="1"/>
            </p:cNvSpPr>
            <p:nvPr/>
          </p:nvSpPr>
          <p:spPr bwMode="auto">
            <a:xfrm>
              <a:off x="1899" y="101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08" name="Text Box 32"/>
            <p:cNvSpPr txBox="1">
              <a:spLocks noChangeArrowheads="1"/>
            </p:cNvSpPr>
            <p:nvPr/>
          </p:nvSpPr>
          <p:spPr bwMode="auto">
            <a:xfrm>
              <a:off x="1976" y="1039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0</a:t>
              </a:r>
            </a:p>
          </p:txBody>
        </p:sp>
        <p:sp>
          <p:nvSpPr>
            <p:cNvPr id="8209" name="Oval 34"/>
            <p:cNvSpPr>
              <a:spLocks noChangeArrowheads="1"/>
            </p:cNvSpPr>
            <p:nvPr/>
          </p:nvSpPr>
          <p:spPr bwMode="auto">
            <a:xfrm>
              <a:off x="2309" y="195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10" name="Text Box 35"/>
            <p:cNvSpPr txBox="1">
              <a:spLocks noChangeArrowheads="1"/>
            </p:cNvSpPr>
            <p:nvPr/>
          </p:nvSpPr>
          <p:spPr bwMode="auto">
            <a:xfrm>
              <a:off x="2386" y="197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4</a:t>
              </a:r>
            </a:p>
          </p:txBody>
        </p:sp>
        <p:sp>
          <p:nvSpPr>
            <p:cNvPr id="8211" name="Oval 37"/>
            <p:cNvSpPr>
              <a:spLocks noChangeArrowheads="1"/>
            </p:cNvSpPr>
            <p:nvPr/>
          </p:nvSpPr>
          <p:spPr bwMode="auto">
            <a:xfrm>
              <a:off x="1489" y="1954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12" name="Text Box 38"/>
            <p:cNvSpPr txBox="1">
              <a:spLocks noChangeArrowheads="1"/>
            </p:cNvSpPr>
            <p:nvPr/>
          </p:nvSpPr>
          <p:spPr bwMode="auto">
            <a:xfrm>
              <a:off x="1566" y="197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3</a:t>
              </a:r>
            </a:p>
          </p:txBody>
        </p:sp>
        <p:sp>
          <p:nvSpPr>
            <p:cNvPr id="8213" name="Oval 40"/>
            <p:cNvSpPr>
              <a:spLocks noChangeArrowheads="1"/>
            </p:cNvSpPr>
            <p:nvPr/>
          </p:nvSpPr>
          <p:spPr bwMode="auto">
            <a:xfrm>
              <a:off x="1899" y="2892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14" name="Text Box 41"/>
            <p:cNvSpPr txBox="1">
              <a:spLocks noChangeArrowheads="1"/>
            </p:cNvSpPr>
            <p:nvPr/>
          </p:nvSpPr>
          <p:spPr bwMode="auto">
            <a:xfrm>
              <a:off x="1976" y="2915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7</a:t>
              </a:r>
            </a:p>
          </p:txBody>
        </p:sp>
        <p:sp>
          <p:nvSpPr>
            <p:cNvPr id="8215" name="Line 42"/>
            <p:cNvSpPr>
              <a:spLocks noChangeShapeType="1"/>
            </p:cNvSpPr>
            <p:nvPr/>
          </p:nvSpPr>
          <p:spPr bwMode="auto">
            <a:xfrm flipH="1">
              <a:off x="1708" y="1309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16" name="Line 43"/>
            <p:cNvSpPr>
              <a:spLocks noChangeShapeType="1"/>
            </p:cNvSpPr>
            <p:nvPr/>
          </p:nvSpPr>
          <p:spPr bwMode="auto">
            <a:xfrm>
              <a:off x="1732" y="2236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17" name="Line 44"/>
            <p:cNvSpPr>
              <a:spLocks noChangeShapeType="1"/>
            </p:cNvSpPr>
            <p:nvPr/>
          </p:nvSpPr>
          <p:spPr bwMode="auto">
            <a:xfrm flipH="1">
              <a:off x="2104" y="223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18" name="Line 45"/>
            <p:cNvSpPr>
              <a:spLocks noChangeShapeType="1"/>
            </p:cNvSpPr>
            <p:nvPr/>
          </p:nvSpPr>
          <p:spPr bwMode="auto">
            <a:xfrm>
              <a:off x="2128" y="1314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19" name="Line 46"/>
            <p:cNvSpPr>
              <a:spLocks noChangeShapeType="1"/>
            </p:cNvSpPr>
            <p:nvPr/>
          </p:nvSpPr>
          <p:spPr bwMode="auto">
            <a:xfrm>
              <a:off x="2074" y="798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20" name="Oval 49"/>
            <p:cNvSpPr>
              <a:spLocks noChangeArrowheads="1"/>
            </p:cNvSpPr>
            <p:nvPr/>
          </p:nvSpPr>
          <p:spPr bwMode="auto">
            <a:xfrm>
              <a:off x="2725" y="1018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21" name="Text Box 50"/>
            <p:cNvSpPr txBox="1">
              <a:spLocks noChangeArrowheads="1"/>
            </p:cNvSpPr>
            <p:nvPr/>
          </p:nvSpPr>
          <p:spPr bwMode="auto">
            <a:xfrm>
              <a:off x="2802" y="1041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1</a:t>
              </a:r>
            </a:p>
          </p:txBody>
        </p:sp>
        <p:sp>
          <p:nvSpPr>
            <p:cNvPr id="8222" name="Oval 52"/>
            <p:cNvSpPr>
              <a:spLocks noChangeArrowheads="1"/>
            </p:cNvSpPr>
            <p:nvPr/>
          </p:nvSpPr>
          <p:spPr bwMode="auto">
            <a:xfrm>
              <a:off x="3135" y="1956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23" name="Text Box 53"/>
            <p:cNvSpPr txBox="1">
              <a:spLocks noChangeArrowheads="1"/>
            </p:cNvSpPr>
            <p:nvPr/>
          </p:nvSpPr>
          <p:spPr bwMode="auto">
            <a:xfrm>
              <a:off x="3212" y="1979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5</a:t>
              </a:r>
            </a:p>
          </p:txBody>
        </p:sp>
        <p:sp>
          <p:nvSpPr>
            <p:cNvPr id="8224" name="Oval 58"/>
            <p:cNvSpPr>
              <a:spLocks noChangeArrowheads="1"/>
            </p:cNvSpPr>
            <p:nvPr/>
          </p:nvSpPr>
          <p:spPr bwMode="auto">
            <a:xfrm>
              <a:off x="2725" y="2894"/>
              <a:ext cx="350" cy="296"/>
            </a:xfrm>
            <a:prstGeom prst="ellipse">
              <a:avLst/>
            </a:prstGeom>
            <a:grpFill/>
            <a:ln w="381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25" name="Text Box 59"/>
            <p:cNvSpPr txBox="1">
              <a:spLocks noChangeArrowheads="1"/>
            </p:cNvSpPr>
            <p:nvPr/>
          </p:nvSpPr>
          <p:spPr bwMode="auto">
            <a:xfrm>
              <a:off x="2802" y="2917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8</a:t>
              </a:r>
            </a:p>
          </p:txBody>
        </p:sp>
        <p:sp>
          <p:nvSpPr>
            <p:cNvPr id="8226" name="Line 61"/>
            <p:cNvSpPr>
              <a:spLocks noChangeShapeType="1"/>
            </p:cNvSpPr>
            <p:nvPr/>
          </p:nvSpPr>
          <p:spPr bwMode="auto">
            <a:xfrm>
              <a:off x="2592" y="2238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27" name="Line 62"/>
            <p:cNvSpPr>
              <a:spLocks noChangeShapeType="1"/>
            </p:cNvSpPr>
            <p:nvPr/>
          </p:nvSpPr>
          <p:spPr bwMode="auto">
            <a:xfrm flipH="1">
              <a:off x="2972" y="2234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28" name="Line 63"/>
            <p:cNvSpPr>
              <a:spLocks noChangeShapeType="1"/>
            </p:cNvSpPr>
            <p:nvPr/>
          </p:nvSpPr>
          <p:spPr bwMode="auto">
            <a:xfrm>
              <a:off x="2957" y="1316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29" name="Line 64"/>
            <p:cNvSpPr>
              <a:spLocks noChangeShapeType="1"/>
            </p:cNvSpPr>
            <p:nvPr/>
          </p:nvSpPr>
          <p:spPr bwMode="auto">
            <a:xfrm>
              <a:off x="2900" y="800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0" name="Oval 69"/>
            <p:cNvSpPr>
              <a:spLocks noChangeArrowheads="1"/>
            </p:cNvSpPr>
            <p:nvPr/>
          </p:nvSpPr>
          <p:spPr bwMode="auto">
            <a:xfrm>
              <a:off x="3548" y="1019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31" name="Text Box 70"/>
            <p:cNvSpPr txBox="1">
              <a:spLocks noChangeArrowheads="1"/>
            </p:cNvSpPr>
            <p:nvPr/>
          </p:nvSpPr>
          <p:spPr bwMode="auto">
            <a:xfrm>
              <a:off x="3625" y="1042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2</a:t>
              </a:r>
            </a:p>
          </p:txBody>
        </p:sp>
        <p:sp>
          <p:nvSpPr>
            <p:cNvPr id="8232" name="Oval 72"/>
            <p:cNvSpPr>
              <a:spLocks noChangeArrowheads="1"/>
            </p:cNvSpPr>
            <p:nvPr/>
          </p:nvSpPr>
          <p:spPr bwMode="auto">
            <a:xfrm>
              <a:off x="3958" y="1957"/>
              <a:ext cx="350" cy="296"/>
            </a:xfrm>
            <a:prstGeom prst="ellips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ko-KR" altLang="ko-KR">
                <a:solidFill>
                  <a:srgbClr val="000000"/>
                </a:solidFill>
                <a:ea typeface="굴림" pitchFamily="50" charset="-127"/>
              </a:endParaRPr>
            </a:p>
          </p:txBody>
        </p:sp>
        <p:sp>
          <p:nvSpPr>
            <p:cNvPr id="8233" name="Text Box 73"/>
            <p:cNvSpPr txBox="1">
              <a:spLocks noChangeArrowheads="1"/>
            </p:cNvSpPr>
            <p:nvPr/>
          </p:nvSpPr>
          <p:spPr bwMode="auto">
            <a:xfrm>
              <a:off x="4035" y="1980"/>
              <a:ext cx="196" cy="250"/>
            </a:xfrm>
            <a:prstGeom prst="rect">
              <a:avLst/>
            </a:prstGeom>
            <a:grp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ko-KR">
                  <a:solidFill>
                    <a:srgbClr val="000000"/>
                  </a:solidFill>
                  <a:ea typeface="굴림" pitchFamily="50" charset="-127"/>
                </a:rPr>
                <a:t>6</a:t>
              </a:r>
            </a:p>
          </p:txBody>
        </p:sp>
        <p:sp>
          <p:nvSpPr>
            <p:cNvPr id="8234" name="Line 80"/>
            <p:cNvSpPr>
              <a:spLocks noChangeShapeType="1"/>
            </p:cNvSpPr>
            <p:nvPr/>
          </p:nvSpPr>
          <p:spPr bwMode="auto">
            <a:xfrm flipH="1">
              <a:off x="3339" y="1312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5" name="Line 81"/>
            <p:cNvSpPr>
              <a:spLocks noChangeShapeType="1"/>
            </p:cNvSpPr>
            <p:nvPr/>
          </p:nvSpPr>
          <p:spPr bwMode="auto">
            <a:xfrm>
              <a:off x="3426" y="2255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6" name="Line 82"/>
            <p:cNvSpPr>
              <a:spLocks noChangeShapeType="1"/>
            </p:cNvSpPr>
            <p:nvPr/>
          </p:nvSpPr>
          <p:spPr bwMode="auto">
            <a:xfrm flipH="1">
              <a:off x="3774" y="2266"/>
              <a:ext cx="327" cy="67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7" name="Line 83"/>
            <p:cNvSpPr>
              <a:spLocks noChangeShapeType="1"/>
            </p:cNvSpPr>
            <p:nvPr/>
          </p:nvSpPr>
          <p:spPr bwMode="auto">
            <a:xfrm>
              <a:off x="3782" y="1317"/>
              <a:ext cx="280" cy="66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8" name="Line 88"/>
            <p:cNvSpPr>
              <a:spLocks noChangeShapeType="1"/>
            </p:cNvSpPr>
            <p:nvPr/>
          </p:nvSpPr>
          <p:spPr bwMode="auto">
            <a:xfrm flipH="1">
              <a:off x="2545" y="1319"/>
              <a:ext cx="296" cy="63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39" name="Line 105"/>
            <p:cNvSpPr>
              <a:spLocks noChangeShapeType="1"/>
            </p:cNvSpPr>
            <p:nvPr/>
          </p:nvSpPr>
          <p:spPr bwMode="auto">
            <a:xfrm>
              <a:off x="3723" y="806"/>
              <a:ext cx="0" cy="20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8201" name="Text Box 111"/>
          <p:cNvSpPr txBox="1">
            <a:spLocks noChangeArrowheads="1"/>
          </p:cNvSpPr>
          <p:nvPr/>
        </p:nvSpPr>
        <p:spPr bwMode="auto">
          <a:xfrm>
            <a:off x="3478213" y="5411788"/>
            <a:ext cx="224790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0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0, 1, 2 }</a:t>
            </a:r>
          </a:p>
          <a:p>
            <a:pPr algn="ctr"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N</a:t>
            </a:r>
            <a:r>
              <a:rPr lang="en-US" altLang="ko-KR" baseline="-25000">
                <a:solidFill>
                  <a:srgbClr val="000000"/>
                </a:solidFill>
                <a:ea typeface="굴림" pitchFamily="50" charset="-127"/>
              </a:rPr>
              <a:t>f</a:t>
            </a: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 = { 7, 8, 9 }</a:t>
            </a:r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>
            <a:off x="7210425" y="2454275"/>
            <a:ext cx="1798638" cy="1608138"/>
          </a:xfrm>
          <a:prstGeom prst="irregularSeal2">
            <a:avLst/>
          </a:prstGeom>
          <a:noFill/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Not a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valid</a:t>
            </a:r>
          </a:p>
          <a:p>
            <a:pPr algn="ctr">
              <a:defRPr/>
            </a:pP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pitchFamily="50" charset="-127"/>
              </a:rPr>
              <a:t>graph</a:t>
            </a:r>
          </a:p>
        </p:txBody>
      </p:sp>
      <p:sp>
        <p:nvSpPr>
          <p:cNvPr id="820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820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8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7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Paths in Graphs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25241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Path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A sequence of nodes – [n</a:t>
            </a:r>
            <a:r>
              <a:rPr lang="en-US" altLang="ko-KR" baseline="-250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1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n</a:t>
            </a:r>
            <a:r>
              <a:rPr lang="en-US" altLang="ko-KR" baseline="-250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2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, …,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baseline="-250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M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]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Each pair of nodes is an edge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Length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: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The number of edges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single node is a path of length 0</a:t>
            </a:r>
          </a:p>
          <a:p>
            <a:pPr eaLnBrk="1" hangingPunct="1">
              <a:defRPr/>
            </a:pPr>
            <a:r>
              <a:rPr lang="en-US" altLang="ko-KR" u="sng" dirty="0" err="1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: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A subsequence of nodes in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a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Reach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(</a:t>
            </a:r>
            <a:r>
              <a:rPr lang="en-US" altLang="ko-KR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) :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Subgraph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that can be reached from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7BF3AB-7837-48BC-AE9A-CE0EEA83FB81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6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77800" y="3487738"/>
            <a:ext cx="4475163" cy="2892425"/>
            <a:chOff x="244" y="2197"/>
            <a:chExt cx="2819" cy="1822"/>
          </a:xfrm>
          <a:noFill/>
        </p:grpSpPr>
        <p:sp>
          <p:nvSpPr>
            <p:cNvPr id="9226" name="Line 15"/>
            <p:cNvSpPr>
              <a:spLocks noChangeShapeType="1"/>
            </p:cNvSpPr>
            <p:nvPr/>
          </p:nvSpPr>
          <p:spPr bwMode="auto">
            <a:xfrm flipH="1">
              <a:off x="463" y="2641"/>
              <a:ext cx="239" cy="40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27" name="Line 16"/>
            <p:cNvSpPr>
              <a:spLocks noChangeShapeType="1"/>
            </p:cNvSpPr>
            <p:nvPr/>
          </p:nvSpPr>
          <p:spPr bwMode="auto">
            <a:xfrm>
              <a:off x="509" y="3338"/>
              <a:ext cx="258" cy="39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28" name="Line 17"/>
            <p:cNvSpPr>
              <a:spLocks noChangeShapeType="1"/>
            </p:cNvSpPr>
            <p:nvPr/>
          </p:nvSpPr>
          <p:spPr bwMode="auto">
            <a:xfrm flipH="1">
              <a:off x="859" y="3292"/>
              <a:ext cx="239" cy="445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29" name="Line 18"/>
            <p:cNvSpPr>
              <a:spLocks noChangeShapeType="1"/>
            </p:cNvSpPr>
            <p:nvPr/>
          </p:nvSpPr>
          <p:spPr bwMode="auto">
            <a:xfrm>
              <a:off x="939" y="2646"/>
              <a:ext cx="188" cy="43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30" name="Line 19"/>
            <p:cNvSpPr>
              <a:spLocks noChangeShapeType="1"/>
            </p:cNvSpPr>
            <p:nvPr/>
          </p:nvSpPr>
          <p:spPr bwMode="auto">
            <a:xfrm>
              <a:off x="829" y="2202"/>
              <a:ext cx="0" cy="16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3" name="Group 50"/>
            <p:cNvGrpSpPr>
              <a:grpSpLocks/>
            </p:cNvGrpSpPr>
            <p:nvPr/>
          </p:nvGrpSpPr>
          <p:grpSpPr bwMode="auto">
            <a:xfrm>
              <a:off x="654" y="3720"/>
              <a:ext cx="1999" cy="299"/>
              <a:chOff x="654" y="3720"/>
              <a:chExt cx="1999" cy="299"/>
            </a:xfrm>
            <a:grpFill/>
          </p:grpSpPr>
          <p:grpSp>
            <p:nvGrpSpPr>
              <p:cNvPr id="4" name="Group 42"/>
              <p:cNvGrpSpPr>
                <a:grpSpLocks/>
              </p:cNvGrpSpPr>
              <p:nvPr/>
            </p:nvGrpSpPr>
            <p:grpSpPr bwMode="auto">
              <a:xfrm>
                <a:off x="2303" y="3723"/>
                <a:ext cx="350" cy="296"/>
                <a:chOff x="2303" y="3723"/>
                <a:chExt cx="350" cy="296"/>
              </a:xfrm>
              <a:grpFill/>
            </p:grpSpPr>
            <p:sp>
              <p:nvSpPr>
                <p:cNvPr id="9272" name="Oval 5"/>
                <p:cNvSpPr>
                  <a:spLocks noChangeArrowheads="1"/>
                </p:cNvSpPr>
                <p:nvPr/>
              </p:nvSpPr>
              <p:spPr bwMode="auto">
                <a:xfrm>
                  <a:off x="2303" y="3723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73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2380" y="3746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9</a:t>
                  </a:r>
                </a:p>
              </p:txBody>
            </p:sp>
          </p:grpSp>
          <p:grpSp>
            <p:nvGrpSpPr>
              <p:cNvPr id="5" name="Group 40"/>
              <p:cNvGrpSpPr>
                <a:grpSpLocks/>
              </p:cNvGrpSpPr>
              <p:nvPr/>
            </p:nvGrpSpPr>
            <p:grpSpPr bwMode="auto">
              <a:xfrm>
                <a:off x="654" y="3720"/>
                <a:ext cx="350" cy="296"/>
                <a:chOff x="654" y="3720"/>
                <a:chExt cx="350" cy="296"/>
              </a:xfrm>
              <a:grpFill/>
            </p:grpSpPr>
            <p:sp>
              <p:nvSpPr>
                <p:cNvPr id="9270" name="Oval 13"/>
                <p:cNvSpPr>
                  <a:spLocks noChangeArrowheads="1"/>
                </p:cNvSpPr>
                <p:nvPr/>
              </p:nvSpPr>
              <p:spPr bwMode="auto">
                <a:xfrm>
                  <a:off x="654" y="3720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7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731" y="3743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7</a:t>
                  </a:r>
                </a:p>
              </p:txBody>
            </p:sp>
          </p:grpSp>
          <p:grpSp>
            <p:nvGrpSpPr>
              <p:cNvPr id="6" name="Group 41"/>
              <p:cNvGrpSpPr>
                <a:grpSpLocks/>
              </p:cNvGrpSpPr>
              <p:nvPr/>
            </p:nvGrpSpPr>
            <p:grpSpPr bwMode="auto">
              <a:xfrm>
                <a:off x="1478" y="3722"/>
                <a:ext cx="350" cy="296"/>
                <a:chOff x="1480" y="3722"/>
                <a:chExt cx="350" cy="296"/>
              </a:xfrm>
              <a:grpFill/>
            </p:grpSpPr>
            <p:sp>
              <p:nvSpPr>
                <p:cNvPr id="9268" name="Oval 24"/>
                <p:cNvSpPr>
                  <a:spLocks noChangeArrowheads="1"/>
                </p:cNvSpPr>
                <p:nvPr/>
              </p:nvSpPr>
              <p:spPr bwMode="auto">
                <a:xfrm>
                  <a:off x="1480" y="3722"/>
                  <a:ext cx="350" cy="296"/>
                </a:xfrm>
                <a:prstGeom prst="ellipse">
                  <a:avLst/>
                </a:prstGeom>
                <a:grpFill/>
                <a:ln w="381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69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557" y="3745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8</a:t>
                  </a:r>
                </a:p>
              </p:txBody>
            </p:sp>
          </p:grpSp>
        </p:grpSp>
        <p:sp>
          <p:nvSpPr>
            <p:cNvPr id="9232" name="Line 26"/>
            <p:cNvSpPr>
              <a:spLocks noChangeShapeType="1"/>
            </p:cNvSpPr>
            <p:nvPr/>
          </p:nvSpPr>
          <p:spPr bwMode="auto">
            <a:xfrm>
              <a:off x="1343" y="3318"/>
              <a:ext cx="236" cy="42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33" name="Line 27"/>
            <p:cNvSpPr>
              <a:spLocks noChangeShapeType="1"/>
            </p:cNvSpPr>
            <p:nvPr/>
          </p:nvSpPr>
          <p:spPr bwMode="auto">
            <a:xfrm flipH="1">
              <a:off x="1734" y="3330"/>
              <a:ext cx="223" cy="409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34" name="Line 28"/>
            <p:cNvSpPr>
              <a:spLocks noChangeShapeType="1"/>
            </p:cNvSpPr>
            <p:nvPr/>
          </p:nvSpPr>
          <p:spPr bwMode="auto">
            <a:xfrm>
              <a:off x="1768" y="2640"/>
              <a:ext cx="212" cy="440"/>
            </a:xfrm>
            <a:prstGeom prst="line">
              <a:avLst/>
            </a:prstGeom>
            <a:grpFill/>
            <a:ln w="38100">
              <a:solidFill>
                <a:srgbClr val="000000"/>
              </a:solidFill>
              <a:round/>
              <a:headEnd type="arrow" w="med" len="med"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35" name="Line 29"/>
            <p:cNvSpPr>
              <a:spLocks noChangeShapeType="1"/>
            </p:cNvSpPr>
            <p:nvPr/>
          </p:nvSpPr>
          <p:spPr bwMode="auto">
            <a:xfrm>
              <a:off x="1655" y="2197"/>
              <a:ext cx="0" cy="173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654" y="2376"/>
              <a:ext cx="1999" cy="299"/>
              <a:chOff x="654" y="2376"/>
              <a:chExt cx="1999" cy="299"/>
            </a:xfrm>
            <a:grpFill/>
          </p:grpSpPr>
          <p:grpSp>
            <p:nvGrpSpPr>
              <p:cNvPr id="8" name="Group 47"/>
              <p:cNvGrpSpPr>
                <a:grpSpLocks/>
              </p:cNvGrpSpPr>
              <p:nvPr/>
            </p:nvGrpSpPr>
            <p:grpSpPr bwMode="auto">
              <a:xfrm>
                <a:off x="654" y="2376"/>
                <a:ext cx="350" cy="296"/>
                <a:chOff x="654" y="1844"/>
                <a:chExt cx="350" cy="296"/>
              </a:xfrm>
              <a:grpFill/>
            </p:grpSpPr>
            <p:sp>
              <p:nvSpPr>
                <p:cNvPr id="9263" name="Oval 7"/>
                <p:cNvSpPr>
                  <a:spLocks noChangeArrowheads="1"/>
                </p:cNvSpPr>
                <p:nvPr/>
              </p:nvSpPr>
              <p:spPr bwMode="auto">
                <a:xfrm>
                  <a:off x="654" y="184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6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731" y="186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0</a:t>
                  </a:r>
                </a:p>
              </p:txBody>
            </p:sp>
          </p:grpSp>
          <p:grpSp>
            <p:nvGrpSpPr>
              <p:cNvPr id="9" name="Group 48"/>
              <p:cNvGrpSpPr>
                <a:grpSpLocks/>
              </p:cNvGrpSpPr>
              <p:nvPr/>
            </p:nvGrpSpPr>
            <p:grpSpPr bwMode="auto">
              <a:xfrm>
                <a:off x="1478" y="2378"/>
                <a:ext cx="350" cy="296"/>
                <a:chOff x="1480" y="1846"/>
                <a:chExt cx="350" cy="296"/>
              </a:xfrm>
              <a:grpFill/>
            </p:grpSpPr>
            <p:sp>
              <p:nvSpPr>
                <p:cNvPr id="9261" name="Oval 20"/>
                <p:cNvSpPr>
                  <a:spLocks noChangeArrowheads="1"/>
                </p:cNvSpPr>
                <p:nvPr/>
              </p:nvSpPr>
              <p:spPr bwMode="auto">
                <a:xfrm>
                  <a:off x="1480" y="1846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6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557" y="1869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1</a:t>
                  </a:r>
                </a:p>
              </p:txBody>
            </p:sp>
          </p:grpSp>
          <p:grpSp>
            <p:nvGrpSpPr>
              <p:cNvPr id="10" name="Group 49"/>
              <p:cNvGrpSpPr>
                <a:grpSpLocks/>
              </p:cNvGrpSpPr>
              <p:nvPr/>
            </p:nvGrpSpPr>
            <p:grpSpPr bwMode="auto">
              <a:xfrm>
                <a:off x="2303" y="2379"/>
                <a:ext cx="350" cy="296"/>
                <a:chOff x="2303" y="1847"/>
                <a:chExt cx="350" cy="296"/>
              </a:xfrm>
              <a:grpFill/>
            </p:grpSpPr>
            <p:sp>
              <p:nvSpPr>
                <p:cNvPr id="9259" name="Oval 30"/>
                <p:cNvSpPr>
                  <a:spLocks noChangeArrowheads="1"/>
                </p:cNvSpPr>
                <p:nvPr/>
              </p:nvSpPr>
              <p:spPr bwMode="auto">
                <a:xfrm>
                  <a:off x="2303" y="1847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60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380" y="1870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2</a:t>
                  </a:r>
                </a:p>
              </p:txBody>
            </p:sp>
          </p:grpSp>
        </p:grpSp>
        <p:grpSp>
          <p:nvGrpSpPr>
            <p:cNvPr id="11" name="Group 51"/>
            <p:cNvGrpSpPr>
              <a:grpSpLocks/>
            </p:cNvGrpSpPr>
            <p:nvPr/>
          </p:nvGrpSpPr>
          <p:grpSpPr bwMode="auto">
            <a:xfrm>
              <a:off x="244" y="3048"/>
              <a:ext cx="2819" cy="299"/>
              <a:chOff x="244" y="3153"/>
              <a:chExt cx="2819" cy="299"/>
            </a:xfrm>
            <a:grpFill/>
          </p:grpSpPr>
          <p:grpSp>
            <p:nvGrpSpPr>
              <p:cNvPr id="12" name="Group 45"/>
              <p:cNvGrpSpPr>
                <a:grpSpLocks/>
              </p:cNvGrpSpPr>
              <p:nvPr/>
            </p:nvGrpSpPr>
            <p:grpSpPr bwMode="auto">
              <a:xfrm>
                <a:off x="1067" y="3153"/>
                <a:ext cx="350" cy="296"/>
                <a:chOff x="1064" y="2782"/>
                <a:chExt cx="350" cy="296"/>
              </a:xfrm>
              <a:grpFill/>
            </p:grpSpPr>
            <p:sp>
              <p:nvSpPr>
                <p:cNvPr id="9254" name="Oval 9"/>
                <p:cNvSpPr>
                  <a:spLocks noChangeArrowheads="1"/>
                </p:cNvSpPr>
                <p:nvPr/>
              </p:nvSpPr>
              <p:spPr bwMode="auto">
                <a:xfrm>
                  <a:off x="1064" y="2782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5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141" y="2805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4</a:t>
                  </a:r>
                </a:p>
              </p:txBody>
            </p: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>
                <a:off x="244" y="3153"/>
                <a:ext cx="350" cy="296"/>
                <a:chOff x="244" y="2782"/>
                <a:chExt cx="350" cy="296"/>
              </a:xfrm>
              <a:grpFill/>
            </p:grpSpPr>
            <p:sp>
              <p:nvSpPr>
                <p:cNvPr id="9252" name="Oval 11"/>
                <p:cNvSpPr>
                  <a:spLocks noChangeArrowheads="1"/>
                </p:cNvSpPr>
                <p:nvPr/>
              </p:nvSpPr>
              <p:spPr bwMode="auto">
                <a:xfrm>
                  <a:off x="244" y="2782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53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21" y="2805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3</a:t>
                  </a:r>
                </a:p>
              </p:txBody>
            </p:sp>
          </p:grpSp>
          <p:grpSp>
            <p:nvGrpSpPr>
              <p:cNvPr id="14" name="Group 44"/>
              <p:cNvGrpSpPr>
                <a:grpSpLocks/>
              </p:cNvGrpSpPr>
              <p:nvPr/>
            </p:nvGrpSpPr>
            <p:grpSpPr bwMode="auto">
              <a:xfrm>
                <a:off x="1890" y="3155"/>
                <a:ext cx="350" cy="296"/>
                <a:chOff x="1890" y="2784"/>
                <a:chExt cx="350" cy="296"/>
              </a:xfrm>
              <a:grpFill/>
            </p:grpSpPr>
            <p:sp>
              <p:nvSpPr>
                <p:cNvPr id="9250" name="Oval 22"/>
                <p:cNvSpPr>
                  <a:spLocks noChangeArrowheads="1"/>
                </p:cNvSpPr>
                <p:nvPr/>
              </p:nvSpPr>
              <p:spPr bwMode="auto">
                <a:xfrm>
                  <a:off x="1890" y="27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51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67" y="28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5</a:t>
                  </a:r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2713" y="3156"/>
                <a:ext cx="350" cy="296"/>
                <a:chOff x="2713" y="2785"/>
                <a:chExt cx="350" cy="296"/>
              </a:xfrm>
              <a:grpFill/>
            </p:grpSpPr>
            <p:sp>
              <p:nvSpPr>
                <p:cNvPr id="9248" name="Oval 32"/>
                <p:cNvSpPr>
                  <a:spLocks noChangeArrowheads="1"/>
                </p:cNvSpPr>
                <p:nvPr/>
              </p:nvSpPr>
              <p:spPr bwMode="auto">
                <a:xfrm>
                  <a:off x="2713" y="2785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9249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790" y="2808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6</a:t>
                  </a:r>
                </a:p>
              </p:txBody>
            </p:sp>
          </p:grpSp>
        </p:grpSp>
        <p:sp>
          <p:nvSpPr>
            <p:cNvPr id="9238" name="Line 34"/>
            <p:cNvSpPr>
              <a:spLocks noChangeShapeType="1"/>
            </p:cNvSpPr>
            <p:nvPr/>
          </p:nvSpPr>
          <p:spPr bwMode="auto">
            <a:xfrm flipH="1">
              <a:off x="2142" y="2640"/>
              <a:ext cx="219" cy="42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>
              <a:off x="2181" y="3335"/>
              <a:ext cx="212" cy="392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40" name="Line 36"/>
            <p:cNvSpPr>
              <a:spLocks noChangeShapeType="1"/>
            </p:cNvSpPr>
            <p:nvPr/>
          </p:nvSpPr>
          <p:spPr bwMode="auto">
            <a:xfrm flipH="1">
              <a:off x="2533" y="3302"/>
              <a:ext cx="231" cy="43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>
              <a:off x="2589" y="2633"/>
              <a:ext cx="200" cy="456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42" name="Line 38"/>
            <p:cNvSpPr>
              <a:spLocks noChangeShapeType="1"/>
            </p:cNvSpPr>
            <p:nvPr/>
          </p:nvSpPr>
          <p:spPr bwMode="auto">
            <a:xfrm flipH="1">
              <a:off x="1340" y="2655"/>
              <a:ext cx="208" cy="418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43" name="Line 39"/>
            <p:cNvSpPr>
              <a:spLocks noChangeShapeType="1"/>
            </p:cNvSpPr>
            <p:nvPr/>
          </p:nvSpPr>
          <p:spPr bwMode="auto">
            <a:xfrm>
              <a:off x="2478" y="2232"/>
              <a:ext cx="0" cy="144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40275" y="4035425"/>
            <a:ext cx="1712913" cy="1781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Paths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3, 7 ]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[ 1, 4, 8, 5, 1 ]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[ 2, 6, 9 ]</a:t>
            </a: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540500" y="4033838"/>
            <a:ext cx="2470150" cy="1933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Reach (0) = { 0, 3, 4, 7, 8, 5, 1, 9 }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Reach ({0, 2}) = G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Reach([2,6]) = {2, 6, 9}</a:t>
            </a:r>
          </a:p>
        </p:txBody>
      </p:sp>
      <p:sp>
        <p:nvSpPr>
          <p:cNvPr id="9224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9225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01" grpId="0" animBg="1"/>
      <p:bldP spid="1557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Test Paths and SESEs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971550"/>
            <a:ext cx="8867775" cy="5292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 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A path that starts at an initial node and ends at a final node</a:t>
            </a: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 paths represent execution of test cases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Some test paths can be executed by many tests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Some test paths cannot be executed by </a:t>
            </a:r>
            <a:r>
              <a:rPr lang="en-US" altLang="ko-KR" sz="1800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any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tests</a:t>
            </a:r>
          </a:p>
          <a:p>
            <a:pPr lvl="2" eaLnBrk="1" hangingPunct="1">
              <a:buFontTx/>
              <a:buNone/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SESE graphs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All  test paths start at a single node and end at another node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Single-entry, single-exit</a:t>
            </a:r>
          </a:p>
          <a:p>
            <a:pPr lvl="1" eaLnBrk="1" hangingPunct="1">
              <a:defRPr/>
            </a:pP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N0 and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Nf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have exactly one node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5A169C7-A095-4182-AF87-D62AB9145CC1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7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98513" y="4708525"/>
            <a:ext cx="4346575" cy="1443038"/>
            <a:chOff x="503" y="2966"/>
            <a:chExt cx="2738" cy="909"/>
          </a:xfrm>
          <a:noFill/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730" y="3273"/>
              <a:ext cx="350" cy="296"/>
              <a:chOff x="4288" y="1746"/>
              <a:chExt cx="350" cy="296"/>
            </a:xfrm>
            <a:grpFill/>
          </p:grpSpPr>
          <p:sp>
            <p:nvSpPr>
              <p:cNvPr id="10279" name="Oval 5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0280" name="Text Box 6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0</a:t>
                </a:r>
              </a:p>
            </p:txBody>
          </p:sp>
        </p:grpSp>
        <p:grpSp>
          <p:nvGrpSpPr>
            <p:cNvPr id="4" name="Group 31"/>
            <p:cNvGrpSpPr>
              <a:grpSpLocks/>
            </p:cNvGrpSpPr>
            <p:nvPr/>
          </p:nvGrpSpPr>
          <p:grpSpPr bwMode="auto">
            <a:xfrm>
              <a:off x="1255" y="2966"/>
              <a:ext cx="380" cy="908"/>
              <a:chOff x="1346" y="2965"/>
              <a:chExt cx="380" cy="908"/>
            </a:xfrm>
            <a:grpFill/>
          </p:grpSpPr>
          <p:grpSp>
            <p:nvGrpSpPr>
              <p:cNvPr id="5" name="Group 19"/>
              <p:cNvGrpSpPr>
                <a:grpSpLocks/>
              </p:cNvGrpSpPr>
              <p:nvPr/>
            </p:nvGrpSpPr>
            <p:grpSpPr bwMode="auto">
              <a:xfrm>
                <a:off x="1346" y="3577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0277" name="Oval 7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027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2</a:t>
                  </a:r>
                </a:p>
              </p:txBody>
            </p:sp>
          </p:grpSp>
          <p:grpSp>
            <p:nvGrpSpPr>
              <p:cNvPr id="6" name="Group 20"/>
              <p:cNvGrpSpPr>
                <a:grpSpLocks/>
              </p:cNvGrpSpPr>
              <p:nvPr/>
            </p:nvGrpSpPr>
            <p:grpSpPr bwMode="auto">
              <a:xfrm>
                <a:off x="1376" y="2965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0275" name="Oval 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027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1</a:t>
                  </a:r>
                </a:p>
              </p:txBody>
            </p:sp>
          </p:grpSp>
        </p:grpSp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2891" y="3273"/>
              <a:ext cx="350" cy="296"/>
              <a:chOff x="4288" y="3622"/>
              <a:chExt cx="350" cy="296"/>
            </a:xfrm>
            <a:grpFill/>
          </p:grpSpPr>
          <p:sp>
            <p:nvSpPr>
              <p:cNvPr id="10271" name="Oval 11"/>
              <p:cNvSpPr>
                <a:spLocks noChangeArrowheads="1"/>
              </p:cNvSpPr>
              <p:nvPr/>
            </p:nvSpPr>
            <p:spPr bwMode="auto">
              <a:xfrm>
                <a:off x="4288" y="3622"/>
                <a:ext cx="350" cy="296"/>
              </a:xfrm>
              <a:prstGeom prst="ellipse">
                <a:avLst/>
              </a:prstGeom>
              <a:grpFill/>
              <a:ln w="381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0272" name="Text Box 12"/>
              <p:cNvSpPr txBox="1">
                <a:spLocks noChangeArrowheads="1"/>
              </p:cNvSpPr>
              <p:nvPr/>
            </p:nvSpPr>
            <p:spPr bwMode="auto">
              <a:xfrm>
                <a:off x="4365" y="3645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6</a:t>
                </a:r>
              </a:p>
            </p:txBody>
          </p:sp>
        </p:grpSp>
        <p:sp>
          <p:nvSpPr>
            <p:cNvPr id="10252" name="Line 13"/>
            <p:cNvSpPr>
              <a:spLocks noChangeShapeType="1"/>
            </p:cNvSpPr>
            <p:nvPr/>
          </p:nvSpPr>
          <p:spPr bwMode="auto">
            <a:xfrm flipV="1">
              <a:off x="1075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53" name="Line 17"/>
            <p:cNvSpPr>
              <a:spLocks noChangeShapeType="1"/>
            </p:cNvSpPr>
            <p:nvPr/>
          </p:nvSpPr>
          <p:spPr bwMode="auto">
            <a:xfrm>
              <a:off x="503" y="3421"/>
              <a:ext cx="223" cy="0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grpSp>
          <p:nvGrpSpPr>
            <p:cNvPr id="8" name="Group 22"/>
            <p:cNvGrpSpPr>
              <a:grpSpLocks/>
            </p:cNvGrpSpPr>
            <p:nvPr/>
          </p:nvGrpSpPr>
          <p:grpSpPr bwMode="auto">
            <a:xfrm>
              <a:off x="1810" y="3273"/>
              <a:ext cx="350" cy="296"/>
              <a:chOff x="4288" y="1746"/>
              <a:chExt cx="350" cy="296"/>
            </a:xfrm>
            <a:grpFill/>
          </p:grpSpPr>
          <p:sp>
            <p:nvSpPr>
              <p:cNvPr id="10269" name="Oval 23"/>
              <p:cNvSpPr>
                <a:spLocks noChangeArrowheads="1"/>
              </p:cNvSpPr>
              <p:nvPr/>
            </p:nvSpPr>
            <p:spPr bwMode="auto">
              <a:xfrm>
                <a:off x="4288" y="1746"/>
                <a:ext cx="350" cy="296"/>
              </a:xfrm>
              <a:prstGeom prst="ellipse">
                <a:avLst/>
              </a:prstGeom>
              <a:grpFill/>
              <a:ln w="1905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ko-KR" altLang="ko-KR">
                  <a:solidFill>
                    <a:srgbClr val="000000"/>
                  </a:solidFill>
                  <a:ea typeface="굴림" pitchFamily="50" charset="-127"/>
                </a:endParaRPr>
              </a:p>
            </p:txBody>
          </p:sp>
          <p:sp>
            <p:nvSpPr>
              <p:cNvPr id="10270" name="Text Box 24"/>
              <p:cNvSpPr txBox="1">
                <a:spLocks noChangeArrowheads="1"/>
              </p:cNvSpPr>
              <p:nvPr/>
            </p:nvSpPr>
            <p:spPr bwMode="auto">
              <a:xfrm>
                <a:off x="4365" y="1769"/>
                <a:ext cx="196" cy="250"/>
              </a:xfrm>
              <a:prstGeom prst="rect">
                <a:avLst/>
              </a:prstGeom>
              <a:grp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r">
                  <a:defRPr/>
                </a:pPr>
                <a:r>
                  <a:rPr lang="en-US" altLang="ko-KR">
                    <a:solidFill>
                      <a:srgbClr val="000000"/>
                    </a:solidFill>
                    <a:ea typeface="굴림" pitchFamily="50" charset="-127"/>
                  </a:rPr>
                  <a:t>3</a:t>
                </a:r>
              </a:p>
            </p:txBody>
          </p:sp>
        </p:grp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2335" y="2967"/>
              <a:ext cx="380" cy="908"/>
              <a:chOff x="2450" y="2968"/>
              <a:chExt cx="380" cy="908"/>
            </a:xfrm>
            <a:grpFill/>
          </p:grpSpPr>
          <p:grpSp>
            <p:nvGrpSpPr>
              <p:cNvPr id="10" name="Group 25"/>
              <p:cNvGrpSpPr>
                <a:grpSpLocks/>
              </p:cNvGrpSpPr>
              <p:nvPr/>
            </p:nvGrpSpPr>
            <p:grpSpPr bwMode="auto">
              <a:xfrm>
                <a:off x="2450" y="3580"/>
                <a:ext cx="350" cy="296"/>
                <a:chOff x="4738" y="2684"/>
                <a:chExt cx="350" cy="296"/>
              </a:xfrm>
              <a:grpFill/>
            </p:grpSpPr>
            <p:sp>
              <p:nvSpPr>
                <p:cNvPr id="10267" name="Oval 26"/>
                <p:cNvSpPr>
                  <a:spLocks noChangeArrowheads="1"/>
                </p:cNvSpPr>
                <p:nvPr/>
              </p:nvSpPr>
              <p:spPr bwMode="auto">
                <a:xfrm>
                  <a:off x="47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026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48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5</a:t>
                  </a:r>
                </a:p>
              </p:txBody>
            </p:sp>
          </p:grpSp>
          <p:grpSp>
            <p:nvGrpSpPr>
              <p:cNvPr id="11" name="Group 28"/>
              <p:cNvGrpSpPr>
                <a:grpSpLocks/>
              </p:cNvGrpSpPr>
              <p:nvPr/>
            </p:nvGrpSpPr>
            <p:grpSpPr bwMode="auto">
              <a:xfrm>
                <a:off x="2480" y="2968"/>
                <a:ext cx="350" cy="296"/>
                <a:chOff x="3838" y="2684"/>
                <a:chExt cx="350" cy="296"/>
              </a:xfrm>
              <a:grpFill/>
            </p:grpSpPr>
            <p:sp>
              <p:nvSpPr>
                <p:cNvPr id="10265" name="Oval 29"/>
                <p:cNvSpPr>
                  <a:spLocks noChangeArrowheads="1"/>
                </p:cNvSpPr>
                <p:nvPr/>
              </p:nvSpPr>
              <p:spPr bwMode="auto">
                <a:xfrm>
                  <a:off x="3838" y="2684"/>
                  <a:ext cx="350" cy="296"/>
                </a:xfrm>
                <a:prstGeom prst="ellipse">
                  <a:avLst/>
                </a:prstGeom>
                <a:grpFill/>
                <a:ln w="1905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ko-KR" altLang="ko-KR">
                    <a:solidFill>
                      <a:srgbClr val="000000"/>
                    </a:solidFill>
                    <a:ea typeface="굴림" pitchFamily="50" charset="-127"/>
                  </a:endParaRPr>
                </a:p>
              </p:txBody>
            </p:sp>
            <p:sp>
              <p:nvSpPr>
                <p:cNvPr id="10266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3915" y="2707"/>
                  <a:ext cx="196" cy="250"/>
                </a:xfrm>
                <a:prstGeom prst="rect">
                  <a:avLst/>
                </a:prstGeom>
                <a:grpFill/>
                <a:ln w="12700">
                  <a:noFill/>
                  <a:miter lim="800000"/>
                  <a:headEnd type="none" w="sm" len="sm"/>
                  <a:tailEnd type="none" w="sm" len="sm"/>
                </a:ln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altLang="ko-KR">
                      <a:solidFill>
                        <a:srgbClr val="000000"/>
                      </a:solidFill>
                      <a:ea typeface="굴림" pitchFamily="50" charset="-127"/>
                    </a:rPr>
                    <a:t>4</a:t>
                  </a:r>
                </a:p>
              </p:txBody>
            </p:sp>
          </p:grpSp>
        </p:grpSp>
        <p:sp>
          <p:nvSpPr>
            <p:cNvPr id="10256" name="Line 33"/>
            <p:cNvSpPr>
              <a:spLocks noChangeShapeType="1"/>
            </p:cNvSpPr>
            <p:nvPr/>
          </p:nvSpPr>
          <p:spPr bwMode="auto">
            <a:xfrm flipV="1">
              <a:off x="2679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57" name="Line 34"/>
            <p:cNvSpPr>
              <a:spLocks noChangeShapeType="1"/>
            </p:cNvSpPr>
            <p:nvPr/>
          </p:nvSpPr>
          <p:spPr bwMode="auto">
            <a:xfrm flipV="1">
              <a:off x="1595" y="351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58" name="Line 35"/>
            <p:cNvSpPr>
              <a:spLocks noChangeShapeType="1"/>
            </p:cNvSpPr>
            <p:nvPr/>
          </p:nvSpPr>
          <p:spPr bwMode="auto">
            <a:xfrm flipV="1">
              <a:off x="2147" y="3193"/>
              <a:ext cx="250" cy="16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59" name="Line 36"/>
            <p:cNvSpPr>
              <a:spLocks noChangeShapeType="1"/>
            </p:cNvSpPr>
            <p:nvPr/>
          </p:nvSpPr>
          <p:spPr bwMode="auto">
            <a:xfrm>
              <a:off x="1055" y="351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60" name="Line 37"/>
            <p:cNvSpPr>
              <a:spLocks noChangeShapeType="1"/>
            </p:cNvSpPr>
            <p:nvPr/>
          </p:nvSpPr>
          <p:spPr bwMode="auto">
            <a:xfrm>
              <a:off x="1607" y="319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61" name="Line 38"/>
            <p:cNvSpPr>
              <a:spLocks noChangeShapeType="1"/>
            </p:cNvSpPr>
            <p:nvPr/>
          </p:nvSpPr>
          <p:spPr bwMode="auto">
            <a:xfrm>
              <a:off x="2123" y="3518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62" name="Line 39"/>
            <p:cNvSpPr>
              <a:spLocks noChangeShapeType="1"/>
            </p:cNvSpPr>
            <p:nvPr/>
          </p:nvSpPr>
          <p:spPr bwMode="auto">
            <a:xfrm>
              <a:off x="2707" y="3197"/>
              <a:ext cx="218" cy="157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 type="none" w="sm" len="sm"/>
              <a:tailEnd type="arrow" w="med" len="med"/>
            </a:ln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156712" name="Text Box 40"/>
          <p:cNvSpPr txBox="1">
            <a:spLocks noChangeArrowheads="1"/>
          </p:cNvSpPr>
          <p:nvPr/>
        </p:nvSpPr>
        <p:spPr bwMode="auto">
          <a:xfrm>
            <a:off x="5543550" y="4464050"/>
            <a:ext cx="3303588" cy="1933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altLang="ko-KR" u="sng">
                <a:solidFill>
                  <a:srgbClr val="000000"/>
                </a:solidFill>
                <a:ea typeface="굴림" pitchFamily="50" charset="-127"/>
              </a:rPr>
              <a:t>Double-diamond graph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Four test paths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1, 3,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1, 3, 5,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2, 3, 4, 6 ]</a:t>
            </a:r>
          </a:p>
          <a:p>
            <a:pPr algn="ctr"/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[ 0, 2, 3, 5, 6 ]</a:t>
            </a:r>
          </a:p>
        </p:txBody>
      </p:sp>
      <p:sp>
        <p:nvSpPr>
          <p:cNvPr id="10247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248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77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Visiting and Touring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085850"/>
            <a:ext cx="8867775" cy="15795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Visit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test path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visits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node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n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in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</a:p>
          <a:p>
            <a:pPr eaLnBrk="1" hangingPunct="1"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              A test path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visits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edge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in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Tour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A test path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tours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q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if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q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is a </a:t>
            </a:r>
            <a:r>
              <a:rPr lang="en-US" altLang="ko-KR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of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9BFCB3-8E21-4200-A1B2-071F30DE50FE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8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747713" y="3028950"/>
            <a:ext cx="7646987" cy="17811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Path [ 0, 1, 3, 4, 6 ]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Visits nodes 0, 1, 3, 4, 6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Visits edges (0, 1),   (1, 3),   (3, 4), (4, 6)</a:t>
            </a:r>
          </a:p>
          <a:p>
            <a:pPr>
              <a:spcBef>
                <a:spcPct val="50000"/>
              </a:spcBef>
            </a:pPr>
            <a:r>
              <a:rPr lang="en-US" altLang="ko-KR">
                <a:solidFill>
                  <a:srgbClr val="000000"/>
                </a:solidFill>
                <a:ea typeface="굴림" pitchFamily="50" charset="-127"/>
              </a:rPr>
              <a:t>Tours subpaths (0, 1, 3),   (1, 3, 4),   (3, 4, 6),   (0, 1, 3, 4),   (1, 3, 4, 6)</a:t>
            </a:r>
          </a:p>
        </p:txBody>
      </p:sp>
      <p:sp>
        <p:nvSpPr>
          <p:cNvPr id="11270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1271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Tests and Test Paths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>
          <a:xfrm>
            <a:off x="138113" y="1271588"/>
            <a:ext cx="8867775" cy="507206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(</a:t>
            </a:r>
            <a:r>
              <a:rPr lang="en-US" altLang="ko-KR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)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The test path executed by test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</a:t>
            </a:r>
          </a:p>
          <a:p>
            <a:pPr lvl="1" eaLnBrk="1" hangingPunct="1">
              <a:defRPr/>
            </a:pPr>
            <a:endParaRPr lang="en-US" altLang="ko-KR" sz="1800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path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(</a:t>
            </a:r>
            <a:r>
              <a:rPr lang="en-US" altLang="ko-KR" i="1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)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: The set of test paths executed by the set of tests </a:t>
            </a:r>
            <a:r>
              <a:rPr lang="en-US" altLang="ko-KR" i="1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</a:t>
            </a:r>
          </a:p>
          <a:p>
            <a:pPr eaLnBrk="1" hangingPunct="1">
              <a:defRPr/>
            </a:pPr>
            <a:endParaRPr lang="en-US" altLang="ko-KR" dirty="0" smtClean="0">
              <a:latin typeface="Arial" pitchFamily="34" charset="0"/>
              <a:ea typeface="굴림" pitchFamily="50" charset="-127"/>
              <a:cs typeface="Arial" pitchFamily="34" charset="0"/>
            </a:endParaRP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Each test executes </a:t>
            </a:r>
            <a:r>
              <a:rPr lang="en-US" altLang="ko-KR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one and only one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test path</a:t>
            </a:r>
          </a:p>
          <a:p>
            <a:pPr eaLnBrk="1" hangingPunct="1"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A location in a graph (node or edge) can be </a:t>
            </a:r>
            <a:r>
              <a:rPr lang="en-US" altLang="ko-KR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reached</a:t>
            </a:r>
            <a:r>
              <a:rPr lang="en-US" altLang="ko-KR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from another location if there is a sequence of edges from the first location to the second</a:t>
            </a:r>
          </a:p>
          <a:p>
            <a:pPr lvl="1" eaLnBrk="1" hangingPunct="1">
              <a:defRPr/>
            </a:pPr>
            <a:r>
              <a:rPr lang="en-US" altLang="ko-KR" sz="1800" i="1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Syntactic</a:t>
            </a:r>
            <a:r>
              <a:rPr lang="en-US" altLang="ko-KR" sz="1800" i="1" u="sng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1800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reach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: A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exists in the graph</a:t>
            </a:r>
          </a:p>
          <a:p>
            <a:pPr lvl="1" eaLnBrk="1" hangingPunct="1">
              <a:defRPr/>
            </a:pPr>
            <a:r>
              <a:rPr lang="en-US" altLang="ko-KR" sz="1800" i="1" u="sng" dirty="0" smtClean="0">
                <a:solidFill>
                  <a:srgbClr val="FF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Semantic</a:t>
            </a:r>
            <a:r>
              <a:rPr lang="en-US" altLang="ko-KR" sz="1800" i="1" u="sng" dirty="0" smtClean="0"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r>
              <a:rPr lang="en-US" altLang="ko-KR" sz="1800" i="1" u="sng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reach</a:t>
            </a:r>
            <a:r>
              <a:rPr lang="en-US" altLang="ko-KR" sz="18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: A test exists that can execute that </a:t>
            </a:r>
            <a:r>
              <a:rPr lang="en-US" altLang="ko-KR" sz="1800" dirty="0" err="1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subpath</a:t>
            </a:r>
            <a:endParaRPr lang="en-US" altLang="ko-KR" sz="1800" dirty="0" smtClean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431D1D-036A-4D08-A13F-5E716DC9EF07}" type="slidenum">
              <a:rPr lang="en-US" altLang="ko-KR" smtClean="0">
                <a:latin typeface="Arial" pitchFamily="34" charset="0"/>
                <a:ea typeface="굴림" pitchFamily="50" charset="-127"/>
              </a:rPr>
              <a:pPr/>
              <a:t>9</a:t>
            </a:fld>
            <a:endParaRPr lang="en-US" altLang="ko-KR" smtClean="0">
              <a:latin typeface="Arial" pitchFamily="34" charset="0"/>
              <a:ea typeface="굴림" pitchFamily="50" charset="-127"/>
            </a:endParaRPr>
          </a:p>
        </p:txBody>
      </p:sp>
      <p:sp>
        <p:nvSpPr>
          <p:cNvPr id="12293" name="Date Placeholder 3"/>
          <p:cNvSpPr txBox="1">
            <a:spLocks/>
          </p:cNvSpPr>
          <p:nvPr/>
        </p:nvSpPr>
        <p:spPr bwMode="auto">
          <a:xfrm>
            <a:off x="1619250" y="6451600"/>
            <a:ext cx="377031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  <p:sp>
        <p:nvSpPr>
          <p:cNvPr id="12294" name="Footer Placeholder 4"/>
          <p:cNvSpPr txBox="1">
            <a:spLocks/>
          </p:cNvSpPr>
          <p:nvPr/>
        </p:nvSpPr>
        <p:spPr bwMode="auto">
          <a:xfrm>
            <a:off x="5667375" y="64500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ko-KR" sz="900" dirty="0" smtClean="0">
                <a:solidFill>
                  <a:srgbClr val="000000"/>
                </a:solidFill>
                <a:latin typeface="Arial" pitchFamily="34" charset="0"/>
                <a:ea typeface="굴림" pitchFamily="50" charset="-127"/>
                <a:cs typeface="Arial" pitchFamily="34" charset="0"/>
              </a:rPr>
              <a:t> </a:t>
            </a:r>
            <a:endParaRPr lang="en-US" altLang="ko-KR" sz="900" dirty="0">
              <a:solidFill>
                <a:srgbClr val="000000"/>
              </a:solidFill>
              <a:latin typeface="Arial" pitchFamily="34" charset="0"/>
              <a:ea typeface="굴림" pitchFamily="50" charset="-127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s550">
  <a:themeElements>
    <a:clrScheme name="cs550 6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cs550">
      <a:majorFont>
        <a:latin typeface="Palatino"/>
        <a:ea typeface=""/>
        <a:cs typeface=""/>
      </a:majorFont>
      <a:minorFont>
        <a:latin typeface="Palatin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cs550 1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D80000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E9AA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2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362626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AEACAC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3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49411F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B1B0AB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4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50 5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003300"/>
        </a:accent1>
        <a:accent2>
          <a:srgbClr val="33CC33"/>
        </a:accent2>
        <a:accent3>
          <a:srgbClr val="B1C8AA"/>
        </a:accent3>
        <a:accent4>
          <a:srgbClr val="DADADA"/>
        </a:accent4>
        <a:accent5>
          <a:srgbClr val="AAADAA"/>
        </a:accent5>
        <a:accent6>
          <a:srgbClr val="2DB92D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6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7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8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2E2E46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ADADB0"/>
        </a:accent5>
        <a:accent6>
          <a:srgbClr val="5D8BBA"/>
        </a:accent6>
        <a:hlink>
          <a:srgbClr val="99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50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ch1</Template>
  <TotalTime>2105</TotalTime>
  <Pages>49</Pages>
  <Words>2629</Words>
  <Application>Microsoft Office PowerPoint</Application>
  <PresentationFormat>화면 슬라이드 쇼(4:3)</PresentationFormat>
  <Paragraphs>426</Paragraphs>
  <Slides>22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0" baseType="lpstr">
      <vt:lpstr>Palatino</vt:lpstr>
      <vt:lpstr>굴림</vt:lpstr>
      <vt:lpstr>맑은 고딕</vt:lpstr>
      <vt:lpstr>Arial</vt:lpstr>
      <vt:lpstr>Calibri</vt:lpstr>
      <vt:lpstr>Times New Roman</vt:lpstr>
      <vt:lpstr>Wingdings</vt:lpstr>
      <vt:lpstr>1_cs550</vt:lpstr>
      <vt:lpstr>Overview Graph Coverage Criteria ( Introduction to Software Testing Chapter 2.1, 2.2)</vt:lpstr>
      <vt:lpstr>Hierarchy of Structural/graph SW Coverages</vt:lpstr>
      <vt:lpstr>Covering Graphs (2.1)</vt:lpstr>
      <vt:lpstr>Definition of a Graph</vt:lpstr>
      <vt:lpstr>Three Example Graphs</vt:lpstr>
      <vt:lpstr>Paths in Graphs</vt:lpstr>
      <vt:lpstr>Test Paths and SESEs</vt:lpstr>
      <vt:lpstr>Visiting and Touring</vt:lpstr>
      <vt:lpstr>Tests and Test Paths</vt:lpstr>
      <vt:lpstr>Tests and Test Paths</vt:lpstr>
      <vt:lpstr>Testing and Covering Graphs (2.2)</vt:lpstr>
      <vt:lpstr>Node and Edge Coverage</vt:lpstr>
      <vt:lpstr>Paths of Length 1 and 0</vt:lpstr>
      <vt:lpstr>Covering Multiple Edges</vt:lpstr>
      <vt:lpstr>Structural Coverage Example</vt:lpstr>
      <vt:lpstr>Loops in Graphs</vt:lpstr>
      <vt:lpstr>Simple Paths and Prime Paths</vt:lpstr>
      <vt:lpstr>Prime Path Coverage</vt:lpstr>
      <vt:lpstr>Prime Path Example</vt:lpstr>
      <vt:lpstr>Simple &amp; Prime Path Example</vt:lpstr>
      <vt:lpstr>PowerPoint 프레젠테이션</vt:lpstr>
      <vt:lpstr>Final Remarks</vt:lpstr>
    </vt:vector>
  </TitlesOfParts>
  <Company>George Mason Unviersity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Graph Coverage</dc:title>
  <dc:subject/>
  <dc:creator>Jeff Offutt</dc:creator>
  <cp:keywords/>
  <dc:description/>
  <cp:lastModifiedBy>Moonzoo Kim</cp:lastModifiedBy>
  <cp:revision>263</cp:revision>
  <cp:lastPrinted>2012-09-09T23:23:46Z</cp:lastPrinted>
  <dcterms:created xsi:type="dcterms:W3CDTF">1996-06-15T03:21:08Z</dcterms:created>
  <dcterms:modified xsi:type="dcterms:W3CDTF">2015-06-03T00:38:55Z</dcterms:modified>
</cp:coreProperties>
</file>