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424" r:id="rId2"/>
    <p:sldId id="436" r:id="rId3"/>
    <p:sldId id="437" r:id="rId4"/>
    <p:sldId id="447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42" r:id="rId14"/>
    <p:sldId id="460" r:id="rId15"/>
    <p:sldId id="461" r:id="rId16"/>
    <p:sldId id="443" r:id="rId17"/>
  </p:sldIdLst>
  <p:sldSz cx="9144000" cy="6096000"/>
  <p:notesSz cx="6769100" cy="9906000"/>
  <p:custDataLst>
    <p:tags r:id="rId20"/>
  </p:custDataLst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D1039B"/>
    <a:srgbClr val="AD278D"/>
    <a:srgbClr val="8C4881"/>
    <a:srgbClr val="FF6699"/>
    <a:srgbClr val="D7FA7E"/>
    <a:srgbClr val="00CC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36" autoAdjust="0"/>
    <p:restoredTop sz="87839" autoAdjust="0"/>
  </p:normalViewPr>
  <p:slideViewPr>
    <p:cSldViewPr snapToGrid="0">
      <p:cViewPr varScale="1">
        <p:scale>
          <a:sx n="117" d="100"/>
          <a:sy n="117" d="100"/>
        </p:scale>
        <p:origin x="84" y="367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916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847725"/>
            <a:ext cx="4914900" cy="327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7545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슬라이드 노트 개체 틀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76594" y="4766857"/>
                <a:ext cx="5415912" cy="3900299"/>
              </a:xfrm>
              <a:prstGeom prst="rect">
                <a:avLst/>
              </a:prstGeom>
            </p:spPr>
            <p:txBody>
              <a:bodyPr lIns="91166" tIns="45583" rIns="91166" bIns="45583"/>
              <a:lstStyle/>
              <a:p>
                <a:r>
                  <a:rPr lang="en-US" altLang="ko-KR" dirty="0"/>
                  <a:t>Examples for how to Translate English Sentences into First-Order Logic</a:t>
                </a:r>
              </a:p>
              <a:p>
                <a:r>
                  <a:rPr lang="en-US" altLang="ko-KR" dirty="0"/>
                  <a:t>If you would like to </a:t>
                </a:r>
                <a:r>
                  <a:rPr lang="en-US" altLang="ko-KR" dirty="0" err="1"/>
                  <a:t>practise</a:t>
                </a:r>
                <a:r>
                  <a:rPr lang="en-US" altLang="ko-KR" dirty="0"/>
                  <a:t>, there are some more problems (with sample solutions) in Nilsson, Section 15.6.2, and ((without sample solutions) in Russell and </a:t>
                </a:r>
                <a:r>
                  <a:rPr lang="en-US" altLang="ko-KR" dirty="0" err="1"/>
                  <a:t>Norvig</a:t>
                </a:r>
                <a:r>
                  <a:rPr lang="en-US" altLang="ko-KR" dirty="0"/>
                  <a:t>, Exercise 7.2. The following problems were inspired by them. In the following, it is important to remember the precedence of the operators, which are (from highest to lowest): Ø </a:t>
                </a:r>
                <a:r>
                  <a:rPr lang="en-US" altLang="ko-KR" dirty="0">
                    <a:latin typeface="cmsy10" pitchFamily="34" charset="0"/>
                    <a:ea typeface="Gulim" pitchFamily="50" charset="-127"/>
                  </a:rPr>
                  <a:t>: </a:t>
                </a:r>
                <a:r>
                  <a:rPr lang="en-US" altLang="ko-KR" dirty="0"/>
                  <a:t>(NOT), Ù </a:t>
                </a:r>
                <a:r>
                  <a:rPr lang="en-US" altLang="ko-KR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n-US" altLang="ko-KR" dirty="0"/>
                  <a:t>(AND), Ú </a:t>
                </a:r>
                <a:r>
                  <a:rPr lang="en-US" altLang="ko-KR" dirty="0">
                    <a:latin typeface="cmsy10" pitchFamily="34" charset="0"/>
                    <a:ea typeface="Gulim" pitchFamily="50" charset="-127"/>
                  </a:rPr>
                  <a:t>Ç</a:t>
                </a:r>
                <a:r>
                  <a:rPr lang="en-US" altLang="ko-KR" dirty="0"/>
                  <a:t>(OR), Þ </a:t>
                </a:r>
                <a:r>
                  <a:rPr lang="en-US" altLang="ko-KR" dirty="0">
                    <a:latin typeface="cmsy10" pitchFamily="34" charset="0"/>
                    <a:ea typeface="Gulim" pitchFamily="50" charset="-127"/>
                  </a:rPr>
                  <a:t>! </a:t>
                </a:r>
                <a:r>
                  <a:rPr lang="en-US" altLang="ko-KR" dirty="0"/>
                  <a:t>(IMPLIES),Û 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 panose="02040503050406030204" pitchFamily="18" charset="0"/>
                        <a:ea typeface="Gulim" pitchFamily="50" charset="-127"/>
                      </a:rPr>
                      <m:t>↔</m:t>
                    </m:r>
                  </m:oMath>
                </a14:m>
                <a:r>
                  <a:rPr lang="en-US" altLang="ko-KR" dirty="0"/>
                  <a:t>(EQUIV). Notice also that there are always several (equivalent) sentences in first-order logic that correspond to a given English sentence. We give only one example.</a:t>
                </a:r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슬라이드 노트 개체 틀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79450" y="4776788"/>
                <a:ext cx="5438775" cy="3908425"/>
              </a:xfrm>
              <a:prstGeom prst="rect">
                <a:avLst/>
              </a:prstGeom>
            </p:spPr>
            <p:txBody>
              <a:bodyPr/>
              <a:lstStyle/>
              <a:p>
                <a:r>
                  <a:rPr lang="en-US" altLang="ko-KR" sz="1200" dirty="0" smtClean="0"/>
                  <a:t>Examples for how to Translate English Sentences into First-Order Logic</a:t>
                </a:r>
              </a:p>
              <a:p>
                <a:r>
                  <a:rPr lang="en-US" altLang="ko-KR" sz="1200" dirty="0"/>
                  <a:t>If you would like to </a:t>
                </a:r>
                <a:r>
                  <a:rPr lang="en-US" altLang="ko-KR" sz="1200" dirty="0" err="1"/>
                  <a:t>practise</a:t>
                </a:r>
                <a:r>
                  <a:rPr lang="en-US" altLang="ko-KR" sz="1200" dirty="0"/>
                  <a:t>, there are some more problems (with sample solutions) in Nilsson, Section 15.6.2, and ((</a:t>
                </a:r>
                <a:r>
                  <a:rPr lang="en-US" altLang="ko-KR" sz="1200" dirty="0" smtClean="0"/>
                  <a:t>without sample </a:t>
                </a:r>
                <a:r>
                  <a:rPr lang="en-US" altLang="ko-KR" sz="1200" dirty="0"/>
                  <a:t>solutions) in Russell and </a:t>
                </a:r>
                <a:r>
                  <a:rPr lang="en-US" altLang="ko-KR" sz="1200" dirty="0" err="1"/>
                  <a:t>Norvig</a:t>
                </a:r>
                <a:r>
                  <a:rPr lang="en-US" altLang="ko-KR" sz="1200" dirty="0"/>
                  <a:t>, Exercise 7.2. The following problems were inspired by them. In the </a:t>
                </a:r>
                <a:r>
                  <a:rPr lang="en-US" altLang="ko-KR" sz="1200" dirty="0" smtClean="0"/>
                  <a:t>following, it </a:t>
                </a:r>
                <a:r>
                  <a:rPr lang="en-US" altLang="ko-KR" sz="1200" dirty="0"/>
                  <a:t>is important to remember the precedence of the operators, which are (from highest to lowest): </a:t>
                </a:r>
                <a:r>
                  <a:rPr lang="en-US" altLang="ko-KR" sz="1200" dirty="0" smtClean="0"/>
                  <a:t>Ø </a:t>
                </a:r>
                <a:r>
                  <a:rPr lang="en-US" altLang="ko-KR" sz="1200" dirty="0" smtClean="0">
                    <a:latin typeface="cmsy10" pitchFamily="34" charset="0"/>
                    <a:ea typeface="Gulim" pitchFamily="50" charset="-127"/>
                  </a:rPr>
                  <a:t>: </a:t>
                </a:r>
                <a:r>
                  <a:rPr lang="en-US" altLang="ko-KR" sz="1200" dirty="0" smtClean="0"/>
                  <a:t>(</a:t>
                </a:r>
                <a:r>
                  <a:rPr lang="en-US" altLang="ko-KR" sz="1200" dirty="0"/>
                  <a:t>NOT), Ù </a:t>
                </a:r>
                <a:r>
                  <a:rPr lang="en-US" altLang="ko-KR" sz="12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n-US" altLang="ko-KR" sz="1200" dirty="0" smtClean="0"/>
                  <a:t>(AND</a:t>
                </a:r>
                <a:r>
                  <a:rPr lang="en-US" altLang="ko-KR" sz="1200" dirty="0"/>
                  <a:t>), Ú </a:t>
                </a:r>
                <a:r>
                  <a:rPr lang="en-US" altLang="ko-KR" sz="1200" dirty="0">
                    <a:latin typeface="cmsy10" pitchFamily="34" charset="0"/>
                    <a:ea typeface="Gulim" pitchFamily="50" charset="-127"/>
                  </a:rPr>
                  <a:t>Ç</a:t>
                </a:r>
                <a:r>
                  <a:rPr lang="en-US" altLang="ko-KR" sz="1200" dirty="0" smtClean="0"/>
                  <a:t>(OR), Þ </a:t>
                </a:r>
                <a:r>
                  <a:rPr lang="en-US" altLang="ko-KR" sz="1200" dirty="0" smtClean="0">
                    <a:latin typeface="cmsy10" pitchFamily="34" charset="0"/>
                    <a:ea typeface="Gulim" pitchFamily="50" charset="-127"/>
                  </a:rPr>
                  <a:t>! </a:t>
                </a:r>
                <a:r>
                  <a:rPr lang="en-US" altLang="ko-KR" sz="1200" dirty="0" smtClean="0"/>
                  <a:t>(</a:t>
                </a:r>
                <a:r>
                  <a:rPr lang="en-US" altLang="ko-KR" sz="1200" dirty="0"/>
                  <a:t>IMPLIES),Û </a:t>
                </a:r>
                <a:r>
                  <a:rPr lang="ko-KR" altLang="en-US" sz="1200" i="0">
                    <a:latin typeface="Cambria Math" panose="02040503050406030204" pitchFamily="18" charset="0"/>
                    <a:ea typeface="Gulim" pitchFamily="50" charset="-127"/>
                  </a:rPr>
                  <a:t>↔</a:t>
                </a:r>
                <a:r>
                  <a:rPr lang="en-US" altLang="ko-KR" sz="1200" dirty="0"/>
                  <a:t>(EQUIV). Notice also that there are always several (equivalent) sentences in first-order logic that </a:t>
                </a:r>
                <a:r>
                  <a:rPr lang="en-US" altLang="ko-KR" sz="1200" dirty="0" smtClean="0"/>
                  <a:t>correspond to </a:t>
                </a:r>
                <a:r>
                  <a:rPr lang="en-US" altLang="ko-KR" sz="1200" dirty="0"/>
                  <a:t>a given English sentence. We give only one example.</a:t>
                </a:r>
              </a:p>
              <a:p>
                <a:endParaRPr lang="ko-KR" altLang="en-US" dirty="0"/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633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43050"/>
            <a:ext cx="7772400" cy="170815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7598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54400"/>
            <a:ext cx="6400800" cy="15573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5554663"/>
            <a:ext cx="2133600" cy="4222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 b="0">
                <a:solidFill>
                  <a:schemeClr val="tx1"/>
                </a:solidFill>
                <a:ea typeface="Gulim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56250"/>
            <a:ext cx="2895600" cy="423863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559425"/>
            <a:ext cx="2133600" cy="4238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40C263-6E2D-4876-8872-35ADC335A25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254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D1E41-035B-4AA4-8053-4B08D2181E8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688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80225" y="133350"/>
            <a:ext cx="2139950" cy="52879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33350"/>
            <a:ext cx="6270625" cy="5287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5459-15C8-452F-9753-71B138CBA1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765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35332-7D89-4CD1-94BA-2E0ED277822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361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917950"/>
            <a:ext cx="7772400" cy="12096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84450"/>
            <a:ext cx="7772400" cy="1333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771C-4AD9-4EA1-A86D-4113B0CB07D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800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E3E2-5C08-48A9-884B-AC7B04E0CCE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045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016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65250"/>
            <a:ext cx="4040188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33575"/>
            <a:ext cx="4040188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65250"/>
            <a:ext cx="4041775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33575"/>
            <a:ext cx="4041775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57B9A-C277-4A77-A7A3-FA537313B69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845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4A25-D61C-4094-A2E6-6C7F3B4827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7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6851E-368C-46B2-BF19-D90289E852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115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34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02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76350"/>
            <a:ext cx="3008313" cy="4168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9EF3D-5A30-4D63-AF92-35913011640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140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267200"/>
            <a:ext cx="5486400" cy="503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44513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770438"/>
            <a:ext cx="5486400" cy="715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37206-ADAE-413F-85AB-8F46781D703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463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12763" y="133350"/>
            <a:ext cx="850741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422400"/>
            <a:ext cx="8229600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1525" y="5835650"/>
            <a:ext cx="12049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ea typeface="Gulim" pitchFamily="50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5554663"/>
            <a:ext cx="63182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ea typeface="Gulim" pitchFamily="50" charset="-127"/>
              </a:defRPr>
            </a:lvl1pPr>
          </a:lstStyle>
          <a:p>
            <a:pPr>
              <a:defRPr/>
            </a:pPr>
            <a:fld id="{37008A16-ACA1-41ED-AF16-3DBF968E041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0" name="Picture 16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5778500"/>
            <a:ext cx="804863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obabylon.edu.iq/eprints/publication_5_29514_1380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307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5680BED4-500E-4F6E-91F1-A1A9A856FE94}" type="slidenum">
              <a:rPr lang="ko-KR" altLang="en-US" b="0" smtClean="0"/>
              <a:pPr/>
              <a:t>1</a:t>
            </a:fld>
            <a:endParaRPr lang="en-US" altLang="ko-KR" b="0" smtClean="0"/>
          </a:p>
        </p:txBody>
      </p:sp>
      <p:sp>
        <p:nvSpPr>
          <p:cNvPr id="1029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083" y="1008063"/>
            <a:ext cx="5975996" cy="3067506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pPr algn="ctr" eaLnBrk="1" hangingPunct="1">
              <a:defRPr/>
            </a:pPr>
            <a:r>
              <a:rPr lang="en-US" altLang="ko-KR" sz="2400" i="1" dirty="0" smtClean="0">
                <a:solidFill>
                  <a:srgbClr val="D7FA7E"/>
                </a:solidFill>
                <a:ea typeface="Gulim" pitchFamily="50" charset="-127"/>
              </a:rPr>
              <a:t/>
            </a:r>
            <a:br>
              <a:rPr lang="en-US" altLang="ko-KR" sz="2400" i="1" dirty="0" smtClean="0">
                <a:solidFill>
                  <a:srgbClr val="D7FA7E"/>
                </a:solidFill>
                <a:ea typeface="Gulim" pitchFamily="50" charset="-127"/>
              </a:rPr>
            </a:br>
            <a:r>
              <a:rPr lang="en-US" altLang="ko-KR" dirty="0" smtClean="0">
                <a:ea typeface="Gulim" pitchFamily="50" charset="-127"/>
              </a:rPr>
              <a:t>Intro. to 1st Order Logic </a:t>
            </a:r>
            <a:br>
              <a:rPr lang="en-US" altLang="ko-KR" dirty="0" smtClean="0">
                <a:ea typeface="Gulim" pitchFamily="50" charset="-127"/>
              </a:rPr>
            </a:br>
            <a:r>
              <a:rPr lang="en-US" altLang="ko-KR" dirty="0" smtClean="0">
                <a:ea typeface="Gulim" pitchFamily="50" charset="-127"/>
              </a:rPr>
              <a:t>(a.k.a. Predicate Calculus) </a:t>
            </a:r>
            <a:br>
              <a:rPr lang="en-US" altLang="ko-KR" dirty="0" smtClean="0">
                <a:ea typeface="Gulim" pitchFamily="50" charset="-127"/>
              </a:rPr>
            </a:br>
            <a:r>
              <a:rPr lang="en-US" altLang="ko-KR" sz="2000" b="0" dirty="0" smtClean="0">
                <a:solidFill>
                  <a:schemeClr val="bg1"/>
                </a:solidFill>
                <a:effectLst/>
                <a:ea typeface="Gulim" pitchFamily="50" charset="-127"/>
              </a:rPr>
              <a:t>Moonzoo Kim</a:t>
            </a:r>
            <a:br>
              <a:rPr lang="en-US" altLang="ko-KR" sz="2000" b="0" dirty="0" smtClean="0">
                <a:solidFill>
                  <a:schemeClr val="bg1"/>
                </a:solidFill>
                <a:effectLst/>
                <a:ea typeface="Gulim" pitchFamily="50" charset="-127"/>
              </a:rPr>
            </a:br>
            <a:r>
              <a:rPr lang="en-US" altLang="ko-KR" sz="2000" b="0" dirty="0" smtClean="0">
                <a:solidFill>
                  <a:schemeClr val="bg1"/>
                </a:solidFill>
                <a:effectLst/>
                <a:ea typeface="Gulim" pitchFamily="50" charset="-127"/>
              </a:rPr>
              <a:t>CS Dept. KAIST</a:t>
            </a:r>
            <a:br>
              <a:rPr lang="en-US" altLang="ko-KR" sz="2000" b="0" dirty="0" smtClean="0">
                <a:solidFill>
                  <a:schemeClr val="bg1"/>
                </a:solidFill>
                <a:effectLst/>
                <a:ea typeface="Gulim" pitchFamily="50" charset="-127"/>
              </a:rPr>
            </a:br>
            <a:r>
              <a:rPr lang="en-US" altLang="ko-KR" sz="2000" b="0" dirty="0" smtClean="0">
                <a:solidFill>
                  <a:schemeClr val="bg1"/>
                </a:solidFill>
                <a:effectLst/>
                <a:ea typeface="Gulim" pitchFamily="50" charset="-127"/>
              </a:rPr>
              <a:t> </a:t>
            </a:r>
            <a:br>
              <a:rPr lang="en-US" altLang="ko-KR" sz="2000" b="0" dirty="0" smtClean="0">
                <a:solidFill>
                  <a:schemeClr val="bg1"/>
                </a:solidFill>
                <a:effectLst/>
                <a:ea typeface="Gulim" pitchFamily="50" charset="-127"/>
              </a:rPr>
            </a:br>
            <a:r>
              <a:rPr lang="en-US" altLang="ko-KR" sz="2000" b="0" dirty="0" smtClean="0">
                <a:solidFill>
                  <a:schemeClr val="bg1"/>
                </a:solidFill>
                <a:effectLst/>
                <a:ea typeface="Gulim" pitchFamily="50" charset="-127"/>
              </a:rPr>
              <a:t>moonzoo@cs.kaist.ac.kr</a:t>
            </a:r>
            <a:br>
              <a:rPr lang="en-US" altLang="ko-KR" sz="2000" b="0" dirty="0" smtClean="0">
                <a:solidFill>
                  <a:schemeClr val="bg1"/>
                </a:solidFill>
                <a:effectLst/>
                <a:ea typeface="Gulim" pitchFamily="50" charset="-127"/>
              </a:rPr>
            </a:br>
            <a:endParaRPr lang="en-US" altLang="ko-KR" sz="2000" b="0" dirty="0" smtClean="0">
              <a:solidFill>
                <a:schemeClr val="bg1"/>
              </a:solidFill>
              <a:effectLst/>
              <a:ea typeface="Gulim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1126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83800DAF-E031-4D67-945D-921C886238C2}" type="slidenum">
              <a:rPr lang="ko-KR" altLang="en-US" b="0" smtClean="0"/>
              <a:pPr/>
              <a:t>10</a:t>
            </a:fld>
            <a:endParaRPr lang="en-US" altLang="ko-KR" b="0" smtClean="0"/>
          </a:p>
        </p:txBody>
      </p:sp>
      <p:sp>
        <p:nvSpPr>
          <p:cNvPr id="143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Interpretations (3/5)</a:t>
            </a:r>
          </a:p>
        </p:txBody>
      </p:sp>
      <p:sp>
        <p:nvSpPr>
          <p:cNvPr id="1439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2088" y="876300"/>
            <a:ext cx="8788400" cy="3998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smtClean="0">
                <a:ea typeface="Gulim" pitchFamily="50" charset="-127"/>
              </a:rPr>
              <a:t>Thm 5.14 Let A be a closed formula.  Then v</a:t>
            </a:r>
            <a:r>
              <a:rPr lang="en-US" altLang="ko-KR" sz="20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(A) does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not</a:t>
            </a:r>
            <a:r>
              <a:rPr lang="en-US" altLang="ko-KR" sz="2000" smtClean="0">
                <a:ea typeface="Gulim" pitchFamily="50" charset="-127"/>
              </a:rPr>
              <a:t> depend on </a:t>
            </a:r>
            <a:r>
              <a:rPr lang="en-US" altLang="ko-KR" sz="2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25000" smtClean="0">
                <a:latin typeface="cmsy10" pitchFamily="34" charset="0"/>
                <a:ea typeface="Gulim" pitchFamily="50" charset="-127"/>
              </a:rPr>
              <a:t>I </a:t>
            </a:r>
            <a:r>
              <a:rPr lang="en-US" altLang="ko-KR" sz="2000" smtClean="0">
                <a:ea typeface="Gulim" pitchFamily="50" charset="-127"/>
              </a:rPr>
              <a:t>.  In such cases, we use simply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v</a:t>
            </a:r>
            <a:r>
              <a:rPr lang="en-US" altLang="ko-KR" sz="2000" baseline="-25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(A) instead of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v</a:t>
            </a:r>
            <a:r>
              <a:rPr lang="en-US" altLang="ko-KR" sz="2000" baseline="-25000" smtClean="0">
                <a:solidFill>
                  <a:srgbClr val="FF0000"/>
                </a:solidFill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50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(A)</a:t>
            </a:r>
            <a:endParaRPr lang="en-US" altLang="ko-KR" sz="2000" smtClean="0">
              <a:latin typeface="cmsy10" pitchFamily="34" charset="0"/>
              <a:ea typeface="Gulim" pitchFamily="50" charset="-127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smtClean="0">
                <a:solidFill>
                  <a:srgbClr val="339933"/>
                </a:solidFill>
                <a:ea typeface="Gulim" pitchFamily="50" charset="-127"/>
              </a:rPr>
              <a:t>(important!) Thm 5.15</a:t>
            </a:r>
            <a:r>
              <a:rPr lang="en-US" altLang="ko-KR" sz="2000" smtClean="0">
                <a:ea typeface="Gulim" pitchFamily="50" charset="-127"/>
              </a:rPr>
              <a:t> </a:t>
            </a:r>
            <a:r>
              <a:rPr lang="en-US" altLang="ko-KR" sz="2000" smtClean="0">
                <a:solidFill>
                  <a:srgbClr val="339933"/>
                </a:solidFill>
                <a:ea typeface="Gulim" pitchFamily="50" charset="-127"/>
              </a:rPr>
              <a:t>Let A’ = A(x</a:t>
            </a:r>
            <a:r>
              <a:rPr lang="en-US" altLang="ko-KR" sz="2000" baseline="-25000" smtClean="0">
                <a:solidFill>
                  <a:srgbClr val="339933"/>
                </a:solidFill>
                <a:ea typeface="Gulim" pitchFamily="50" charset="-127"/>
              </a:rPr>
              <a:t>1</a:t>
            </a:r>
            <a:r>
              <a:rPr lang="en-US" altLang="ko-KR" sz="2000" smtClean="0">
                <a:solidFill>
                  <a:srgbClr val="339933"/>
                </a:solidFill>
                <a:ea typeface="Gulim" pitchFamily="50" charset="-127"/>
              </a:rPr>
              <a:t>,…,x</a:t>
            </a:r>
            <a:r>
              <a:rPr lang="en-US" altLang="ko-KR" sz="2000" baseline="-25000" smtClean="0">
                <a:solidFill>
                  <a:srgbClr val="339933"/>
                </a:solidFill>
                <a:ea typeface="Gulim" pitchFamily="50" charset="-127"/>
              </a:rPr>
              <a:t>n</a:t>
            </a:r>
            <a:r>
              <a:rPr lang="en-US" altLang="ko-KR" sz="2000" smtClean="0">
                <a:solidFill>
                  <a:srgbClr val="339933"/>
                </a:solidFill>
                <a:ea typeface="Gulim" pitchFamily="50" charset="-127"/>
              </a:rPr>
              <a:t>) be a non-closed formula and let </a:t>
            </a:r>
            <a:r>
              <a:rPr lang="en-US" altLang="ko-KR" sz="2000" smtClean="0">
                <a:solidFill>
                  <a:srgbClr val="339933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solidFill>
                  <a:srgbClr val="339933"/>
                </a:solidFill>
                <a:ea typeface="Gulim" pitchFamily="50" charset="-127"/>
              </a:rPr>
              <a:t> be an interpretation. Then: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v</a:t>
            </a:r>
            <a:r>
              <a:rPr lang="en-US" altLang="ko-KR" sz="1800" baseline="-25000" smtClean="0">
                <a:solidFill>
                  <a:srgbClr val="FF0000"/>
                </a:solidFill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(A’)=T for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some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 assignment </a:t>
            </a:r>
            <a:r>
              <a:rPr lang="en-US" altLang="ko-KR" sz="1800" smtClean="0">
                <a:solidFill>
                  <a:srgbClr val="339933"/>
                </a:solidFill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25000" smtClean="0">
                <a:solidFill>
                  <a:srgbClr val="339933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 iff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v</a:t>
            </a:r>
            <a:r>
              <a:rPr lang="en-US" altLang="ko-KR" sz="1800" baseline="-25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(</a:t>
            </a:r>
            <a:r>
              <a:rPr lang="en-US" altLang="ko-KR" sz="18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x</a:t>
            </a:r>
            <a:r>
              <a:rPr lang="en-US" altLang="ko-KR" sz="1800" baseline="-25000" smtClean="0">
                <a:solidFill>
                  <a:srgbClr val="339933"/>
                </a:solidFill>
                <a:ea typeface="Gulim" pitchFamily="50" charset="-127"/>
              </a:rPr>
              <a:t>1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…</a:t>
            </a:r>
            <a:r>
              <a:rPr lang="en-US" altLang="ko-KR" sz="18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x</a:t>
            </a:r>
            <a:r>
              <a:rPr lang="en-US" altLang="ko-KR" sz="1800" baseline="-25000" smtClean="0">
                <a:solidFill>
                  <a:srgbClr val="339933"/>
                </a:solidFill>
                <a:ea typeface="Gulim" pitchFamily="50" charset="-127"/>
              </a:rPr>
              <a:t>n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 A’) = 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v</a:t>
            </a:r>
            <a:r>
              <a:rPr lang="en-US" altLang="ko-KR" sz="1800" baseline="-25000" smtClean="0">
                <a:solidFill>
                  <a:srgbClr val="FF0000"/>
                </a:solidFill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(A’)=T for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all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 assignment </a:t>
            </a:r>
            <a:r>
              <a:rPr lang="en-US" altLang="ko-KR" sz="1800" smtClean="0">
                <a:solidFill>
                  <a:srgbClr val="339933"/>
                </a:solidFill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25000" smtClean="0">
                <a:solidFill>
                  <a:srgbClr val="339933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 iff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v</a:t>
            </a:r>
            <a:r>
              <a:rPr lang="en-US" altLang="ko-KR" sz="1800" baseline="-25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(</a:t>
            </a:r>
            <a:r>
              <a:rPr lang="en-US" altLang="ko-KR" sz="18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x</a:t>
            </a:r>
            <a:r>
              <a:rPr lang="en-US" altLang="ko-KR" sz="1800" baseline="-25000" smtClean="0">
                <a:solidFill>
                  <a:srgbClr val="339933"/>
                </a:solidFill>
                <a:ea typeface="Gulim" pitchFamily="50" charset="-127"/>
              </a:rPr>
              <a:t>1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… </a:t>
            </a:r>
            <a:r>
              <a:rPr lang="en-US" altLang="ko-KR" sz="18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x</a:t>
            </a:r>
            <a:r>
              <a:rPr lang="en-US" altLang="ko-KR" sz="1800" baseline="-25000" smtClean="0">
                <a:solidFill>
                  <a:srgbClr val="339933"/>
                </a:solidFill>
                <a:ea typeface="Gulim" pitchFamily="50" charset="-127"/>
              </a:rPr>
              <a:t>n</a:t>
            </a: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 A’) = 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solidFill>
                  <a:srgbClr val="339933"/>
                </a:solidFill>
                <a:ea typeface="Gulim" pitchFamily="50" charset="-127"/>
              </a:rPr>
              <a:t>Thm 5.15 is important since we have many chances to add or remove quantified variables to and from formula during proofs.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smtClean="0">
                <a:ea typeface="Gulim" pitchFamily="50" charset="-127"/>
              </a:rPr>
              <a:t>Def 5.16  A closed formula A is true in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or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is a model for A, if v</a:t>
            </a:r>
            <a:r>
              <a:rPr lang="en-US" altLang="ko-KR" sz="2000" baseline="-25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(A) = 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Notation: </a:t>
            </a:r>
            <a:r>
              <a:rPr lang="en-US" altLang="ko-KR" sz="18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 </a:t>
            </a:r>
            <a:r>
              <a:rPr lang="en-US" altLang="ko-KR" sz="1800" smtClean="0">
                <a:solidFill>
                  <a:srgbClr val="FF0000"/>
                </a:solidFill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 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Note that we overload </a:t>
            </a:r>
            <a:r>
              <a:rPr lang="en-US" altLang="ko-KR" sz="1800" smtClean="0">
                <a:latin typeface="msam10" pitchFamily="34" charset="0"/>
                <a:ea typeface="Gulim" pitchFamily="50" charset="-127"/>
              </a:rPr>
              <a:t>² </a:t>
            </a:r>
            <a:r>
              <a:rPr lang="en-US" altLang="ko-KR" sz="1800" smtClean="0">
                <a:ea typeface="Gulim" pitchFamily="50" charset="-127"/>
              </a:rPr>
              <a:t>with usual logical consequence as in propositional logic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z="1600" smtClean="0">
                <a:solidFill>
                  <a:schemeClr val="bg1"/>
                </a:solidFill>
                <a:ea typeface="Gulim" pitchFamily="50" charset="-127"/>
              </a:rPr>
              <a:t>{A</a:t>
            </a:r>
            <a:r>
              <a:rPr lang="en-US" altLang="ko-KR" sz="1600" baseline="-25000" smtClean="0">
                <a:solidFill>
                  <a:schemeClr val="bg1"/>
                </a:solidFill>
                <a:ea typeface="Gulim" pitchFamily="50" charset="-127"/>
              </a:rPr>
              <a:t>1</a:t>
            </a:r>
            <a:r>
              <a:rPr lang="en-US" altLang="ko-KR" sz="1600" smtClean="0">
                <a:solidFill>
                  <a:schemeClr val="bg1"/>
                </a:solidFill>
                <a:ea typeface="Gulim" pitchFamily="50" charset="-127"/>
              </a:rPr>
              <a:t>, A</a:t>
            </a:r>
            <a:r>
              <a:rPr lang="en-US" altLang="ko-KR" sz="1600" i="1" baseline="-25000" smtClean="0">
                <a:solidFill>
                  <a:schemeClr val="bg1"/>
                </a:solidFill>
                <a:latin typeface="Gulim" pitchFamily="50" charset="-127"/>
                <a:ea typeface="Gulim" pitchFamily="50" charset="-127"/>
              </a:rPr>
              <a:t>2</a:t>
            </a:r>
            <a:r>
              <a:rPr lang="en-US" altLang="ko-KR" sz="1600" smtClean="0">
                <a:solidFill>
                  <a:schemeClr val="bg1"/>
                </a:solidFill>
                <a:ea typeface="Gulim" pitchFamily="50" charset="-127"/>
              </a:rPr>
              <a:t>, A</a:t>
            </a:r>
            <a:r>
              <a:rPr lang="en-US" altLang="ko-KR" sz="1600" i="1" baseline="-25000" smtClean="0">
                <a:solidFill>
                  <a:schemeClr val="bg1"/>
                </a:solidFill>
                <a:latin typeface="Gulim" pitchFamily="50" charset="-127"/>
                <a:ea typeface="Gulim" pitchFamily="50" charset="-127"/>
              </a:rPr>
              <a:t>3</a:t>
            </a:r>
            <a:r>
              <a:rPr lang="en-US" altLang="ko-KR" sz="1600" smtClean="0">
                <a:solidFill>
                  <a:schemeClr val="bg1"/>
                </a:solidFill>
                <a:ea typeface="Gulim" pitchFamily="50" charset="-127"/>
              </a:rPr>
              <a:t>} </a:t>
            </a:r>
            <a:r>
              <a:rPr lang="en-US" altLang="ko-KR" sz="1600" smtClean="0">
                <a:solidFill>
                  <a:schemeClr val="bg1"/>
                </a:solidFill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1600" smtClean="0">
                <a:solidFill>
                  <a:schemeClr val="bg1"/>
                </a:solidFill>
                <a:ea typeface="Gulim" pitchFamily="50" charset="-127"/>
              </a:rPr>
              <a:t> 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smtClean="0">
                <a:ea typeface="Gulim" pitchFamily="50" charset="-127"/>
              </a:rPr>
              <a:t>Def 5.18  A closed formula A is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satisfiable</a:t>
            </a:r>
            <a:r>
              <a:rPr lang="en-US" altLang="ko-KR" sz="2000" smtClean="0">
                <a:ea typeface="Gulim" pitchFamily="50" charset="-127"/>
              </a:rPr>
              <a:t> if for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some</a:t>
            </a:r>
            <a:r>
              <a:rPr lang="en-US" altLang="ko-KR" sz="2000" smtClean="0">
                <a:ea typeface="Gulim" pitchFamily="50" charset="-127"/>
              </a:rPr>
              <a:t> interpretation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,     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</a:t>
            </a:r>
            <a:r>
              <a:rPr lang="en-US" altLang="ko-KR" sz="200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2000" smtClean="0">
                <a:ea typeface="Gulim" pitchFamily="50" charset="-127"/>
              </a:rPr>
              <a:t> A.  A is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valid</a:t>
            </a:r>
            <a:r>
              <a:rPr lang="en-US" altLang="ko-KR" sz="2000" smtClean="0">
                <a:ea typeface="Gulim" pitchFamily="50" charset="-127"/>
              </a:rPr>
              <a:t> if for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all</a:t>
            </a:r>
            <a:r>
              <a:rPr lang="en-US" altLang="ko-KR" sz="2000" smtClean="0">
                <a:ea typeface="Gulim" pitchFamily="50" charset="-127"/>
              </a:rPr>
              <a:t> interpretations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,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</a:t>
            </a:r>
            <a:r>
              <a:rPr lang="en-US" altLang="ko-KR" sz="200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2000" smtClean="0">
                <a:ea typeface="Gulim" pitchFamily="50" charset="-127"/>
              </a:rPr>
              <a:t> 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Notation: </a:t>
            </a:r>
            <a:r>
              <a:rPr lang="en-US" altLang="ko-KR" sz="1800" smtClean="0">
                <a:solidFill>
                  <a:srgbClr val="FF0000"/>
                </a:solidFill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 A</a:t>
            </a:r>
            <a:r>
              <a:rPr lang="en-US" altLang="ko-KR" sz="1800" smtClean="0">
                <a:ea typeface="Gulim" pitchFamily="50" charset="-127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ko-KR" sz="2000" i="1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1229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08A2E1B8-825B-4792-A174-B7BF13B9BFDF}" type="slidenum">
              <a:rPr lang="ko-KR" altLang="en-US" b="0" smtClean="0"/>
              <a:pPr/>
              <a:t>11</a:t>
            </a:fld>
            <a:endParaRPr lang="en-US" altLang="ko-KR" b="0" smtClean="0"/>
          </a:p>
        </p:txBody>
      </p:sp>
      <p:sp>
        <p:nvSpPr>
          <p:cNvPr id="144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Interpretation (4/5)</a:t>
            </a:r>
          </a:p>
        </p:txBody>
      </p:sp>
      <p:sp>
        <p:nvSpPr>
          <p:cNvPr id="1440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698500"/>
            <a:ext cx="8229600" cy="2103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Ex 5.19 </a:t>
            </a:r>
            <a:r>
              <a:rPr lang="en-US" altLang="ko-KR" dirty="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dirty="0" smtClean="0">
                <a:ea typeface="Gulim" pitchFamily="50" charset="-127"/>
              </a:rPr>
              <a:t> (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dirty="0" smtClean="0">
                <a:ea typeface="Gulim" pitchFamily="50" charset="-127"/>
              </a:rPr>
              <a:t>x p(x))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dirty="0" smtClean="0">
                <a:ea typeface="Gulim" pitchFamily="50" charset="-127"/>
              </a:rPr>
              <a:t> p(a)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Suppose that it is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not</a:t>
            </a:r>
            <a:r>
              <a:rPr lang="en-US" altLang="ko-KR" dirty="0" smtClean="0">
                <a:ea typeface="Gulim" pitchFamily="50" charset="-127"/>
              </a:rPr>
              <a:t>.  Then there must be an interpretation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	I</a:t>
            </a:r>
            <a:r>
              <a:rPr lang="en-US" altLang="ko-KR" dirty="0" smtClean="0">
                <a:ea typeface="Gulim" pitchFamily="50" charset="-127"/>
              </a:rPr>
              <a:t> = (D, {R}, {d}) such that </a:t>
            </a:r>
            <a:r>
              <a:rPr lang="en-US" altLang="ko-KR" dirty="0" err="1" smtClean="0">
                <a:ea typeface="Gulim" pitchFamily="50" charset="-127"/>
              </a:rPr>
              <a:t>v</a:t>
            </a:r>
            <a:r>
              <a:rPr lang="en-US" altLang="ko-KR" baseline="-25000" dirty="0" err="1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(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dirty="0" smtClean="0">
                <a:ea typeface="Gulim" pitchFamily="50" charset="-127"/>
              </a:rPr>
              <a:t>x p(x)) = T and </a:t>
            </a:r>
            <a:r>
              <a:rPr lang="en-US" altLang="ko-KR" dirty="0" err="1" smtClean="0">
                <a:ea typeface="Gulim" pitchFamily="50" charset="-127"/>
              </a:rPr>
              <a:t>v</a:t>
            </a:r>
            <a:r>
              <a:rPr lang="en-US" altLang="ko-KR" baseline="-25000" dirty="0" err="1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(p(a)) = 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By </a:t>
            </a:r>
            <a:r>
              <a:rPr lang="en-US" altLang="ko-KR" dirty="0" err="1" smtClean="0">
                <a:ea typeface="Gulim" pitchFamily="50" charset="-127"/>
              </a:rPr>
              <a:t>Thm</a:t>
            </a:r>
            <a:r>
              <a:rPr lang="en-US" altLang="ko-KR" dirty="0" smtClean="0">
                <a:ea typeface="Gulim" pitchFamily="50" charset="-127"/>
              </a:rPr>
              <a:t> 5.15, v</a:t>
            </a:r>
            <a:r>
              <a:rPr lang="en-US" altLang="ko-KR" baseline="-25000" dirty="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baseline="-50000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(p(x)) = T for all assignments </a:t>
            </a:r>
            <a:r>
              <a:rPr lang="en-US" altLang="ko-KR" dirty="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baseline="-25000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, in particular for the assignment </a:t>
            </a:r>
            <a:r>
              <a:rPr lang="en-US" altLang="ko-KR" dirty="0" smtClean="0">
                <a:latin typeface="cmmi10" pitchFamily="34" charset="0"/>
                <a:ea typeface="Gulim" pitchFamily="50" charset="-127"/>
              </a:rPr>
              <a:t>¾’</a:t>
            </a:r>
            <a:r>
              <a:rPr lang="en-US" altLang="ko-KR" baseline="-25000" dirty="0" smtClean="0">
                <a:latin typeface="cmsy10" pitchFamily="34" charset="0"/>
                <a:ea typeface="Gulim" pitchFamily="50" charset="-127"/>
              </a:rPr>
              <a:t>I </a:t>
            </a:r>
            <a:r>
              <a:rPr lang="en-US" altLang="ko-KR" dirty="0" smtClean="0">
                <a:ea typeface="Gulim" pitchFamily="50" charset="-127"/>
              </a:rPr>
              <a:t>that assigns d to x (i.e. v</a:t>
            </a:r>
            <a:r>
              <a:rPr lang="en-US" altLang="ko-KR" baseline="-25000" dirty="0" smtClean="0">
                <a:latin typeface="cmmi10" pitchFamily="34" charset="0"/>
                <a:ea typeface="Gulim" pitchFamily="50" charset="-127"/>
              </a:rPr>
              <a:t>¾’</a:t>
            </a:r>
            <a:r>
              <a:rPr lang="en-US" altLang="ko-KR" baseline="-50000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(p(x)) = T).  But p(a) is closed, so v</a:t>
            </a:r>
            <a:r>
              <a:rPr lang="en-US" altLang="ko-KR" baseline="-25000" dirty="0" smtClean="0">
                <a:latin typeface="cmmi10" pitchFamily="34" charset="0"/>
                <a:ea typeface="Gulim" pitchFamily="50" charset="-127"/>
              </a:rPr>
              <a:t>¾’</a:t>
            </a:r>
            <a:r>
              <a:rPr lang="en-US" altLang="ko-KR" baseline="-50000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(p(a)) = </a:t>
            </a:r>
            <a:r>
              <a:rPr lang="en-US" altLang="ko-KR" dirty="0" err="1" smtClean="0">
                <a:ea typeface="Gulim" pitchFamily="50" charset="-127"/>
              </a:rPr>
              <a:t>v</a:t>
            </a:r>
            <a:r>
              <a:rPr lang="en-US" altLang="ko-KR" baseline="-25000" dirty="0" err="1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(p(a)) = F, a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contradiction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2792413"/>
            <a:ext cx="7431088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1331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853453EB-6256-42B3-9C06-EACB07FAA028}" type="slidenum">
              <a:rPr lang="ko-KR" altLang="en-US" b="0" smtClean="0"/>
              <a:pPr/>
              <a:t>12</a:t>
            </a:fld>
            <a:endParaRPr lang="en-US" altLang="ko-KR" b="0" smtClean="0"/>
          </a:p>
        </p:txBody>
      </p:sp>
      <p:sp>
        <p:nvSpPr>
          <p:cNvPr id="144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Interpretation (5/5)</a:t>
            </a:r>
            <a:endParaRPr lang="ko-KR" altLang="en-US" smtClean="0">
              <a:ea typeface="Gulim" pitchFamily="50" charset="-127"/>
            </a:endParaRPr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727075"/>
            <a:ext cx="742632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409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B6BE795A-8390-41B7-9902-99F493396F62}" type="slidenum">
              <a:rPr lang="ko-KR" altLang="en-US" b="0"/>
              <a:pPr/>
              <a:t>13</a:t>
            </a:fld>
            <a:endParaRPr lang="en-US" altLang="ko-KR" b="0"/>
          </a:p>
        </p:txBody>
      </p:sp>
      <p:sp>
        <p:nvSpPr>
          <p:cNvPr id="145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Example: finite automata</a:t>
            </a:r>
            <a:endParaRPr lang="ko-KR" altLang="en-US" smtClean="0">
              <a:ea typeface="Gulim" pitchFamily="50" charset="-127"/>
            </a:endParaRPr>
          </a:p>
        </p:txBody>
      </p:sp>
      <p:sp>
        <p:nvSpPr>
          <p:cNvPr id="1452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66700" y="1368425"/>
            <a:ext cx="8686800" cy="3998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For an interpretation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 = (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D</a:t>
            </a:r>
            <a:r>
              <a:rPr lang="en-US" altLang="ko-KR" dirty="0" smtClean="0">
                <a:ea typeface="Gulim" pitchFamily="50" charset="-127"/>
              </a:rPr>
              <a:t>,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R</a:t>
            </a:r>
            <a:r>
              <a:rPr lang="en-US" altLang="ko-KR" dirty="0" smtClean="0">
                <a:ea typeface="Gulim" pitchFamily="50" charset="-127"/>
              </a:rPr>
              <a:t>,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F</a:t>
            </a:r>
            <a:r>
              <a:rPr lang="en-US" altLang="ko-KR" dirty="0" smtClean="0">
                <a:ea typeface="Gulim" pitchFamily="50" charset="-127"/>
              </a:rPr>
              <a:t>,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C</a:t>
            </a:r>
            <a:r>
              <a:rPr lang="en-US" altLang="ko-KR" dirty="0" smtClean="0">
                <a:ea typeface="Gulim" pitchFamily="50" charset="-127"/>
              </a:rPr>
              <a:t>) where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D</a:t>
            </a:r>
            <a:r>
              <a:rPr lang="en-US" altLang="ko-KR" dirty="0" smtClean="0">
                <a:ea typeface="Gulim" pitchFamily="50" charset="-127"/>
              </a:rPr>
              <a:t> = {</a:t>
            </a:r>
            <a:r>
              <a:rPr lang="en-US" altLang="ko-KR" dirty="0" err="1" smtClean="0">
                <a:ea typeface="Gulim" pitchFamily="50" charset="-127"/>
              </a:rPr>
              <a:t>a,b,c</a:t>
            </a:r>
            <a:r>
              <a:rPr lang="en-US" altLang="ko-KR" dirty="0" smtClean="0">
                <a:ea typeface="Gulim" pitchFamily="50" charset="-127"/>
              </a:rPr>
              <a:t>}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R</a:t>
            </a:r>
            <a:r>
              <a:rPr lang="en-US" altLang="ko-KR" dirty="0" smtClean="0">
                <a:ea typeface="Gulim" pitchFamily="50" charset="-127"/>
              </a:rPr>
              <a:t>= {Trans, Final, Equality} where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Trans = {(</a:t>
            </a:r>
            <a:r>
              <a:rPr lang="en-US" altLang="ko-KR" dirty="0" err="1" smtClean="0">
                <a:ea typeface="Gulim" pitchFamily="50" charset="-127"/>
              </a:rPr>
              <a:t>a,a</a:t>
            </a:r>
            <a:r>
              <a:rPr lang="en-US" altLang="ko-KR" dirty="0" smtClean="0">
                <a:ea typeface="Gulim" pitchFamily="50" charset="-127"/>
              </a:rPr>
              <a:t>),(</a:t>
            </a:r>
            <a:r>
              <a:rPr lang="en-US" altLang="ko-KR" dirty="0" err="1" smtClean="0">
                <a:ea typeface="Gulim" pitchFamily="50" charset="-127"/>
              </a:rPr>
              <a:t>a,b</a:t>
            </a:r>
            <a:r>
              <a:rPr lang="en-US" altLang="ko-KR" dirty="0" smtClean="0">
                <a:ea typeface="Gulim" pitchFamily="50" charset="-127"/>
              </a:rPr>
              <a:t>),(</a:t>
            </a:r>
            <a:r>
              <a:rPr lang="en-US" altLang="ko-KR" dirty="0" err="1" smtClean="0">
                <a:ea typeface="Gulim" pitchFamily="50" charset="-127"/>
              </a:rPr>
              <a:t>a,c</a:t>
            </a:r>
            <a:r>
              <a:rPr lang="en-US" altLang="ko-KR" dirty="0" smtClean="0">
                <a:ea typeface="Gulim" pitchFamily="50" charset="-127"/>
              </a:rPr>
              <a:t>),(</a:t>
            </a:r>
            <a:r>
              <a:rPr lang="en-US" altLang="ko-KR" dirty="0" err="1" smtClean="0">
                <a:ea typeface="Gulim" pitchFamily="50" charset="-127"/>
              </a:rPr>
              <a:t>b,c</a:t>
            </a:r>
            <a:r>
              <a:rPr lang="en-US" altLang="ko-KR" dirty="0" smtClean="0">
                <a:ea typeface="Gulim" pitchFamily="50" charset="-127"/>
              </a:rPr>
              <a:t>),(</a:t>
            </a:r>
            <a:r>
              <a:rPr lang="en-US" altLang="ko-KR" dirty="0" err="1" smtClean="0">
                <a:ea typeface="Gulim" pitchFamily="50" charset="-127"/>
              </a:rPr>
              <a:t>c,c</a:t>
            </a:r>
            <a:r>
              <a:rPr lang="en-US" altLang="ko-KR" dirty="0" smtClean="0">
                <a:ea typeface="Gulim" pitchFamily="50" charset="-127"/>
              </a:rPr>
              <a:t>)}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Final = {</a:t>
            </a:r>
            <a:r>
              <a:rPr lang="en-US" altLang="ko-KR" dirty="0" err="1" smtClean="0">
                <a:ea typeface="Gulim" pitchFamily="50" charset="-127"/>
              </a:rPr>
              <a:t>b,c</a:t>
            </a:r>
            <a:r>
              <a:rPr lang="en-US" altLang="ko-KR" dirty="0" smtClean="0">
                <a:ea typeface="Gulim" pitchFamily="50" charset="-127"/>
              </a:rPr>
              <a:t>}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Equality={(</a:t>
            </a:r>
            <a:r>
              <a:rPr lang="en-US" altLang="ko-KR" dirty="0" err="1" smtClean="0">
                <a:ea typeface="Gulim" pitchFamily="50" charset="-127"/>
              </a:rPr>
              <a:t>a,a</a:t>
            </a:r>
            <a:r>
              <a:rPr lang="en-US" altLang="ko-KR" dirty="0" smtClean="0">
                <a:ea typeface="Gulim" pitchFamily="50" charset="-127"/>
              </a:rPr>
              <a:t>),(</a:t>
            </a:r>
            <a:r>
              <a:rPr lang="en-US" altLang="ko-KR" dirty="0" err="1" smtClean="0">
                <a:ea typeface="Gulim" pitchFamily="50" charset="-127"/>
              </a:rPr>
              <a:t>b,b</a:t>
            </a:r>
            <a:r>
              <a:rPr lang="en-US" altLang="ko-KR" dirty="0" smtClean="0">
                <a:ea typeface="Gulim" pitchFamily="50" charset="-127"/>
              </a:rPr>
              <a:t>),(</a:t>
            </a:r>
            <a:r>
              <a:rPr lang="en-US" altLang="ko-KR" dirty="0" err="1" smtClean="0">
                <a:ea typeface="Gulim" pitchFamily="50" charset="-127"/>
              </a:rPr>
              <a:t>c,c</a:t>
            </a:r>
            <a:r>
              <a:rPr lang="en-US" altLang="ko-KR" dirty="0" smtClean="0">
                <a:ea typeface="Gulim" pitchFamily="50" charset="-127"/>
              </a:rPr>
              <a:t>)}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F</a:t>
            </a:r>
            <a:r>
              <a:rPr lang="en-US" altLang="ko-KR" dirty="0" smtClean="0">
                <a:ea typeface="Gulim" pitchFamily="50" charset="-127"/>
              </a:rPr>
              <a:t>={}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C</a:t>
            </a:r>
            <a:r>
              <a:rPr lang="en-US" altLang="ko-KR" dirty="0" smtClean="0">
                <a:ea typeface="Gulim" pitchFamily="50" charset="-127"/>
              </a:rPr>
              <a:t>={a}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Formulas for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 where R</a:t>
            </a:r>
            <a:r>
              <a:rPr lang="en-US" altLang="ko-KR" baseline="30000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=Trans, F</a:t>
            </a:r>
            <a:r>
              <a:rPr lang="en-US" altLang="ko-KR" baseline="30000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=Final, =</a:t>
            </a:r>
            <a:r>
              <a:rPr lang="en-US" altLang="ko-KR" baseline="30000" dirty="0" smtClean="0">
                <a:latin typeface="cmsy10" pitchFamily="34" charset="0"/>
                <a:ea typeface="Gulim" pitchFamily="50" charset="-127"/>
              </a:rPr>
              <a:t>I </a:t>
            </a:r>
            <a:r>
              <a:rPr lang="en-US" altLang="ko-KR" dirty="0" smtClean="0">
                <a:ea typeface="Gulim" pitchFamily="50" charset="-127"/>
              </a:rPr>
              <a:t>=Equality, </a:t>
            </a:r>
            <a:r>
              <a:rPr lang="en-US" altLang="ko-KR" dirty="0" err="1" smtClean="0">
                <a:ea typeface="Gulim" pitchFamily="50" charset="-127"/>
              </a:rPr>
              <a:t>i</a:t>
            </a:r>
            <a:r>
              <a:rPr lang="en-US" altLang="ko-KR" baseline="30000" dirty="0" err="1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=a</a:t>
            </a:r>
            <a:endParaRPr lang="en-US" altLang="ko-KR" dirty="0" smtClean="0">
              <a:latin typeface="msam10" pitchFamily="34" charset="0"/>
              <a:ea typeface="Gulim" pitchFamily="50" charset="-127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 </a:t>
            </a:r>
            <a:r>
              <a:rPr lang="en-US" altLang="ko-KR" dirty="0" smtClean="0">
                <a:latin typeface="msam10" pitchFamily="34" charset="0"/>
                <a:ea typeface="Gulim" pitchFamily="50" charset="-127"/>
              </a:rPr>
              <a:t>²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dirty="0" smtClean="0">
                <a:ea typeface="Gulim" pitchFamily="50" charset="-127"/>
              </a:rPr>
              <a:t>y R(</a:t>
            </a:r>
            <a:r>
              <a:rPr lang="en-US" altLang="ko-KR" dirty="0" err="1" smtClean="0">
                <a:ea typeface="Gulim" pitchFamily="50" charset="-127"/>
              </a:rPr>
              <a:t>i,y</a:t>
            </a:r>
            <a:r>
              <a:rPr lang="en-US" altLang="ko-KR" dirty="0" smtClean="0">
                <a:ea typeface="Gulim" pitchFamily="50" charset="-127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 </a:t>
            </a:r>
            <a:r>
              <a:rPr lang="en-US" altLang="ko-KR" dirty="0" smtClean="0">
                <a:latin typeface="msam10" pitchFamily="34" charset="0"/>
                <a:ea typeface="Gulim" pitchFamily="50" charset="-127"/>
              </a:rPr>
              <a:t>²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dirty="0" smtClean="0">
                <a:ea typeface="Gulim" pitchFamily="50" charset="-127"/>
              </a:rPr>
              <a:t>F(</a:t>
            </a:r>
            <a:r>
              <a:rPr lang="en-US" altLang="ko-KR" dirty="0" err="1" smtClean="0"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)</a:t>
            </a:r>
            <a:endParaRPr lang="en-US" altLang="ko-KR" dirty="0" smtClean="0">
              <a:latin typeface="msbm10" pitchFamily="34" charset="0"/>
              <a:ea typeface="Gulim" pitchFamily="50" charset="-127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 </a:t>
            </a:r>
            <a:r>
              <a:rPr lang="en-US" altLang="ko-KR" dirty="0" smtClean="0">
                <a:latin typeface="msbm10" pitchFamily="34" charset="0"/>
                <a:ea typeface="Gulim" pitchFamily="50" charset="-127"/>
              </a:rPr>
              <a:t>2</a:t>
            </a:r>
            <a:r>
              <a:rPr lang="en-US" altLang="ko-KR" dirty="0" smtClean="0">
                <a:latin typeface="msam10" pitchFamily="34" charset="0"/>
                <a:ea typeface="Gulim" pitchFamily="50" charset="-127"/>
              </a:rPr>
              <a:t>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dirty="0" smtClean="0">
                <a:ea typeface="Gulim" pitchFamily="50" charset="-127"/>
              </a:rPr>
              <a:t>x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dirty="0" smtClean="0">
                <a:ea typeface="Gulim" pitchFamily="50" charset="-127"/>
              </a:rPr>
              <a:t>y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dirty="0" smtClean="0">
                <a:ea typeface="Gulim" pitchFamily="50" charset="-127"/>
              </a:rPr>
              <a:t>z (R(</a:t>
            </a:r>
            <a:r>
              <a:rPr lang="en-US" altLang="ko-KR" dirty="0" err="1" smtClean="0">
                <a:ea typeface="Gulim" pitchFamily="50" charset="-127"/>
              </a:rPr>
              <a:t>x,y</a:t>
            </a:r>
            <a:r>
              <a:rPr lang="en-US" altLang="ko-KR" dirty="0" smtClean="0">
                <a:ea typeface="Gulim" pitchFamily="50" charset="-127"/>
              </a:rPr>
              <a:t>)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dirty="0" smtClean="0">
                <a:ea typeface="Gulim" pitchFamily="50" charset="-127"/>
              </a:rPr>
              <a:t> R(</a:t>
            </a:r>
            <a:r>
              <a:rPr lang="en-US" altLang="ko-KR" dirty="0" err="1" smtClean="0">
                <a:ea typeface="Gulim" pitchFamily="50" charset="-127"/>
              </a:rPr>
              <a:t>x,z</a:t>
            </a:r>
            <a:r>
              <a:rPr lang="en-US" altLang="ko-KR" dirty="0" smtClean="0">
                <a:ea typeface="Gulim" pitchFamily="50" charset="-127"/>
              </a:rPr>
              <a:t>)</a:t>
            </a:r>
            <a:r>
              <a:rPr lang="en-US" altLang="ko-KR" baseline="-25000" dirty="0" smtClean="0">
                <a:latin typeface="msam10" pitchFamily="34" charset="0"/>
                <a:ea typeface="Gulim" pitchFamily="50" charset="-127"/>
              </a:rPr>
              <a:t>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dirty="0" smtClean="0">
                <a:ea typeface="Gulim" pitchFamily="50" charset="-127"/>
              </a:rPr>
              <a:t> y = z)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 </a:t>
            </a:r>
            <a:r>
              <a:rPr lang="en-US" altLang="ko-KR" dirty="0" smtClean="0">
                <a:latin typeface="msam10" pitchFamily="34" charset="0"/>
                <a:ea typeface="Gulim" pitchFamily="50" charset="-127"/>
              </a:rPr>
              <a:t>²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dirty="0" smtClean="0">
                <a:ea typeface="Gulim" pitchFamily="50" charset="-127"/>
              </a:rPr>
              <a:t>x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dirty="0" smtClean="0">
                <a:ea typeface="Gulim" pitchFamily="50" charset="-127"/>
              </a:rPr>
              <a:t>y R(</a:t>
            </a:r>
            <a:r>
              <a:rPr lang="en-US" altLang="ko-KR" dirty="0" err="1" smtClean="0">
                <a:ea typeface="Gulim" pitchFamily="50" charset="-127"/>
              </a:rPr>
              <a:t>x,y</a:t>
            </a:r>
            <a:r>
              <a:rPr lang="en-US" altLang="ko-KR" dirty="0" smtClean="0">
                <a:ea typeface="Gulim" pitchFamily="50" charset="-127"/>
              </a:rPr>
              <a:t>)</a:t>
            </a:r>
          </a:p>
        </p:txBody>
      </p:sp>
      <p:grpSp>
        <p:nvGrpSpPr>
          <p:cNvPr id="4102" name="Group 17"/>
          <p:cNvGrpSpPr>
            <a:grpSpLocks/>
          </p:cNvGrpSpPr>
          <p:nvPr/>
        </p:nvGrpSpPr>
        <p:grpSpPr bwMode="auto">
          <a:xfrm>
            <a:off x="6153150" y="1901825"/>
            <a:ext cx="1763713" cy="1239838"/>
            <a:chOff x="4416" y="1153"/>
            <a:chExt cx="1111" cy="781"/>
          </a:xfrm>
        </p:grpSpPr>
        <p:sp>
          <p:nvSpPr>
            <p:cNvPr id="4103" name="Oval 4"/>
            <p:cNvSpPr>
              <a:spLocks noChangeArrowheads="1"/>
            </p:cNvSpPr>
            <p:nvPr/>
          </p:nvSpPr>
          <p:spPr bwMode="auto">
            <a:xfrm>
              <a:off x="4636" y="1385"/>
              <a:ext cx="285" cy="287"/>
            </a:xfrm>
            <a:prstGeom prst="ellips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ko-KR">
                  <a:ea typeface="Gulim" pitchFamily="50" charset="-127"/>
                </a:rPr>
                <a:t>a</a:t>
              </a:r>
            </a:p>
          </p:txBody>
        </p:sp>
        <p:sp>
          <p:nvSpPr>
            <p:cNvPr id="4104" name="Oval 5"/>
            <p:cNvSpPr>
              <a:spLocks noChangeArrowheads="1"/>
            </p:cNvSpPr>
            <p:nvPr/>
          </p:nvSpPr>
          <p:spPr bwMode="auto">
            <a:xfrm>
              <a:off x="5240" y="1153"/>
              <a:ext cx="285" cy="287"/>
            </a:xfrm>
            <a:prstGeom prst="ellips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ko-KR">
                  <a:ea typeface="Gulim" pitchFamily="50" charset="-127"/>
                </a:rPr>
                <a:t>b</a:t>
              </a:r>
            </a:p>
          </p:txBody>
        </p:sp>
        <p:sp>
          <p:nvSpPr>
            <p:cNvPr id="4105" name="Oval 6"/>
            <p:cNvSpPr>
              <a:spLocks noChangeArrowheads="1"/>
            </p:cNvSpPr>
            <p:nvPr/>
          </p:nvSpPr>
          <p:spPr bwMode="auto">
            <a:xfrm>
              <a:off x="5242" y="1647"/>
              <a:ext cx="285" cy="287"/>
            </a:xfrm>
            <a:prstGeom prst="ellips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ko-KR">
                  <a:ea typeface="Gulim" pitchFamily="50" charset="-127"/>
                </a:rPr>
                <a:t>c</a:t>
              </a:r>
            </a:p>
          </p:txBody>
        </p:sp>
        <p:cxnSp>
          <p:nvCxnSpPr>
            <p:cNvPr id="4106" name="AutoShape 7"/>
            <p:cNvCxnSpPr>
              <a:cxnSpLocks noChangeShapeType="1"/>
              <a:stCxn id="4103" idx="7"/>
              <a:endCxn id="4104" idx="2"/>
            </p:cNvCxnSpPr>
            <p:nvPr/>
          </p:nvCxnSpPr>
          <p:spPr bwMode="auto">
            <a:xfrm flipV="1">
              <a:off x="4879" y="1297"/>
              <a:ext cx="361" cy="130"/>
            </a:xfrm>
            <a:prstGeom prst="straightConnector1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7" name="AutoShape 8"/>
            <p:cNvCxnSpPr>
              <a:cxnSpLocks noChangeShapeType="1"/>
              <a:stCxn id="4103" idx="5"/>
              <a:endCxn id="4105" idx="2"/>
            </p:cNvCxnSpPr>
            <p:nvPr/>
          </p:nvCxnSpPr>
          <p:spPr bwMode="auto">
            <a:xfrm>
              <a:off x="4879" y="1630"/>
              <a:ext cx="363" cy="161"/>
            </a:xfrm>
            <a:prstGeom prst="straightConnector1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8" name="AutoShape 9"/>
            <p:cNvCxnSpPr>
              <a:cxnSpLocks noChangeShapeType="1"/>
              <a:stCxn id="4104" idx="4"/>
              <a:endCxn id="4105" idx="0"/>
            </p:cNvCxnSpPr>
            <p:nvPr/>
          </p:nvCxnSpPr>
          <p:spPr bwMode="auto">
            <a:xfrm>
              <a:off x="5383" y="1440"/>
              <a:ext cx="2" cy="207"/>
            </a:xfrm>
            <a:prstGeom prst="straightConnector1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9" name="AutoShape 10"/>
            <p:cNvCxnSpPr>
              <a:cxnSpLocks noChangeShapeType="1"/>
              <a:stCxn id="4103" idx="1"/>
              <a:endCxn id="4103" idx="7"/>
            </p:cNvCxnSpPr>
            <p:nvPr/>
          </p:nvCxnSpPr>
          <p:spPr bwMode="auto">
            <a:xfrm rot="5400000" flipV="1">
              <a:off x="4778" y="1327"/>
              <a:ext cx="1" cy="201"/>
            </a:xfrm>
            <a:prstGeom prst="curvedConnector3">
              <a:avLst>
                <a:gd name="adj1" fmla="val -18600000"/>
              </a:avLst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0" name="AutoShape 11"/>
            <p:cNvCxnSpPr>
              <a:cxnSpLocks noChangeShapeType="1"/>
              <a:stCxn id="4105" idx="3"/>
              <a:endCxn id="4105" idx="5"/>
            </p:cNvCxnSpPr>
            <p:nvPr/>
          </p:nvCxnSpPr>
          <p:spPr bwMode="auto">
            <a:xfrm rot="16200000" flipH="1">
              <a:off x="5384" y="1792"/>
              <a:ext cx="1" cy="201"/>
            </a:xfrm>
            <a:prstGeom prst="curvedConnector3">
              <a:avLst>
                <a:gd name="adj1" fmla="val 18500000"/>
              </a:avLst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>
              <a:off x="4416" y="1536"/>
              <a:ext cx="21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4112" name="Oval 15"/>
            <p:cNvSpPr>
              <a:spLocks noChangeArrowheads="1"/>
            </p:cNvSpPr>
            <p:nvPr/>
          </p:nvSpPr>
          <p:spPr bwMode="auto">
            <a:xfrm>
              <a:off x="5279" y="1189"/>
              <a:ext cx="208" cy="208"/>
            </a:xfrm>
            <a:prstGeom prst="ellips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ko-KR" altLang="en-US">
                <a:ea typeface="Gulim" pitchFamily="50" charset="-127"/>
              </a:endParaRPr>
            </a:p>
          </p:txBody>
        </p:sp>
        <p:sp>
          <p:nvSpPr>
            <p:cNvPr id="4113" name="Oval 16"/>
            <p:cNvSpPr>
              <a:spLocks noChangeArrowheads="1"/>
            </p:cNvSpPr>
            <p:nvPr/>
          </p:nvSpPr>
          <p:spPr bwMode="auto">
            <a:xfrm>
              <a:off x="5280" y="1685"/>
              <a:ext cx="208" cy="208"/>
            </a:xfrm>
            <a:prstGeom prst="ellips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ko-KR" altLang="en-US">
                <a:ea typeface="Gulim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438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48CD8008-28A9-4836-BAA2-4E5E72CB5D5A}" type="slidenum">
              <a:rPr lang="ko-KR" altLang="en-US" b="0"/>
              <a:pPr/>
              <a:t>14</a:t>
            </a:fld>
            <a:endParaRPr lang="en-US" altLang="ko-KR" b="0"/>
          </a:p>
        </p:txBody>
      </p:sp>
      <p:sp>
        <p:nvSpPr>
          <p:cNvPr id="145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Example: partial order set (POSET)</a:t>
            </a:r>
          </a:p>
        </p:txBody>
      </p:sp>
      <p:sp>
        <p:nvSpPr>
          <p:cNvPr id="1453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2388" y="1128713"/>
            <a:ext cx="4813526" cy="29956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Def.  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1800" dirty="0" smtClean="0">
                <a:ea typeface="Gulim" pitchFamily="50" charset="-127"/>
              </a:rPr>
              <a:t> is a </a:t>
            </a: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partially</a:t>
            </a:r>
            <a:r>
              <a:rPr lang="en-US" altLang="ko-KR" sz="1800" dirty="0" smtClean="0">
                <a:ea typeface="Gulim" pitchFamily="50" charset="-127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ordered set (</a:t>
            </a:r>
            <a:r>
              <a:rPr lang="en-US" altLang="ko-KR" sz="1800" dirty="0" err="1" smtClean="0">
                <a:solidFill>
                  <a:srgbClr val="FF0000"/>
                </a:solidFill>
                <a:ea typeface="Gulim" pitchFamily="50" charset="-127"/>
              </a:rPr>
              <a:t>poset</a:t>
            </a: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)</a:t>
            </a:r>
            <a:r>
              <a:rPr lang="en-US" altLang="ko-KR" sz="1800" dirty="0" smtClean="0">
                <a:ea typeface="Gulim" pitchFamily="50" charset="-127"/>
              </a:rPr>
              <a:t> if 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1800" dirty="0" smtClean="0">
                <a:ea typeface="Gulim" pitchFamily="50" charset="-127"/>
              </a:rPr>
              <a:t> is a model of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dirty="0" smtClean="0">
                <a:ea typeface="Gulim" pitchFamily="50" charset="-127"/>
              </a:rPr>
              <a:t>xyz ( x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y </a:t>
            </a:r>
            <a:r>
              <a:rPr lang="en-US" altLang="ko-KR" sz="1600" dirty="0">
                <a:latin typeface="cmsy10" pitchFamily="34" charset="0"/>
                <a:ea typeface="Gulim" pitchFamily="50" charset="-127"/>
              </a:rPr>
              <a:t>Æ </a:t>
            </a:r>
            <a:r>
              <a:rPr lang="en-US" altLang="ko-KR" sz="1600" dirty="0">
                <a:ea typeface="Gulim" pitchFamily="50" charset="-127"/>
              </a:rPr>
              <a:t>y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z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z="1600" dirty="0" smtClean="0">
                <a:ea typeface="Gulim" pitchFamily="50" charset="-127"/>
              </a:rPr>
              <a:t> x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z) (transitivity)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dirty="0" smtClean="0">
                <a:ea typeface="Gulim" pitchFamily="50" charset="-127"/>
              </a:rPr>
              <a:t>xy (</a:t>
            </a:r>
            <a:r>
              <a:rPr lang="en-US" altLang="ko-KR" sz="1600" dirty="0" err="1" smtClean="0">
                <a:ea typeface="Gulim" pitchFamily="50" charset="-127"/>
              </a:rPr>
              <a:t>x</a:t>
            </a:r>
            <a:r>
              <a:rPr lang="en-US" altLang="ko-KR" sz="1600" dirty="0" err="1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err="1" smtClean="0">
                <a:ea typeface="Gulim" pitchFamily="50" charset="-127"/>
              </a:rPr>
              <a:t>y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>
                <a:latin typeface="cmsy10" pitchFamily="34" charset="0"/>
                <a:ea typeface="Gulim" pitchFamily="50" charset="-127"/>
              </a:rPr>
              <a:t>Æ </a:t>
            </a:r>
            <a:r>
              <a:rPr lang="en-US" altLang="ko-KR" sz="1600" dirty="0" err="1" smtClean="0">
                <a:ea typeface="Gulim" pitchFamily="50" charset="-127"/>
              </a:rPr>
              <a:t>y</a:t>
            </a:r>
            <a:r>
              <a:rPr lang="en-US" altLang="ko-KR" sz="1600" dirty="0" err="1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err="1" smtClean="0">
                <a:ea typeface="Gulim" pitchFamily="50" charset="-127"/>
              </a:rPr>
              <a:t>x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$</a:t>
            </a:r>
            <a:r>
              <a:rPr lang="en-US" altLang="ko-KR" sz="1600" dirty="0" smtClean="0">
                <a:ea typeface="Gulim" pitchFamily="50" charset="-127"/>
              </a:rPr>
              <a:t> x = y</a:t>
            </a:r>
            <a:r>
              <a:rPr lang="en-US" altLang="ko-KR" sz="1600" dirty="0">
                <a:ea typeface="Gulim" pitchFamily="50" charset="-127"/>
              </a:rPr>
              <a:t>) </a:t>
            </a:r>
            <a:r>
              <a:rPr lang="en-US" altLang="ko-KR" sz="1600" dirty="0" smtClean="0">
                <a:ea typeface="Gulim" pitchFamily="50" charset="-127"/>
              </a:rPr>
              <a:t>(anti-symmetry)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1800" baseline="-25000" dirty="0" smtClean="0">
                <a:ea typeface="Gulim" pitchFamily="50" charset="-127"/>
              </a:rPr>
              <a:t>1</a:t>
            </a:r>
            <a:r>
              <a:rPr lang="en-US" altLang="ko-KR" sz="1800" dirty="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1800" dirty="0" smtClean="0">
                <a:ea typeface="Gulim" pitchFamily="50" charset="-127"/>
              </a:rPr>
              <a:t> 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800" dirty="0" smtClean="0">
                <a:ea typeface="Gulim" pitchFamily="50" charset="-127"/>
              </a:rPr>
              <a:t>x 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dirty="0" smtClean="0">
                <a:ea typeface="Gulim" pitchFamily="50" charset="-127"/>
              </a:rPr>
              <a:t>y (x 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800" dirty="0" smtClean="0">
                <a:ea typeface="Gulim" pitchFamily="50" charset="-127"/>
              </a:rPr>
              <a:t> 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i.e.,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1600" baseline="-25000" dirty="0" smtClean="0">
                <a:ea typeface="Gulim" pitchFamily="50" charset="-127"/>
              </a:rPr>
              <a:t>1 </a:t>
            </a:r>
            <a:r>
              <a:rPr lang="en-US" altLang="ko-KR" sz="1600" dirty="0" smtClean="0">
                <a:ea typeface="Gulim" pitchFamily="50" charset="-127"/>
              </a:rPr>
              <a:t>has a least element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1800" baseline="-25000" dirty="0" smtClean="0">
                <a:ea typeface="Gulim" pitchFamily="50" charset="-127"/>
              </a:rPr>
              <a:t>3</a:t>
            </a:r>
            <a:r>
              <a:rPr lang="en-US" altLang="ko-KR" sz="1800" dirty="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1800" dirty="0" smtClean="0">
                <a:ea typeface="Gulim" pitchFamily="50" charset="-127"/>
              </a:rPr>
              <a:t> 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dirty="0" smtClean="0">
                <a:ea typeface="Gulim" pitchFamily="50" charset="-127"/>
              </a:rPr>
              <a:t>x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:9</a:t>
            </a:r>
            <a:r>
              <a:rPr lang="en-US" altLang="ko-KR" sz="1800" dirty="0" smtClean="0">
                <a:ea typeface="Gulim" pitchFamily="50" charset="-127"/>
              </a:rPr>
              <a:t>y (x &lt; 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i.e., in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1600" baseline="-25000" dirty="0" smtClean="0">
                <a:ea typeface="Gulim" pitchFamily="50" charset="-127"/>
              </a:rPr>
              <a:t>3 </a:t>
            </a:r>
            <a:r>
              <a:rPr lang="en-US" altLang="ko-KR" sz="1600" dirty="0" smtClean="0">
                <a:ea typeface="Gulim" pitchFamily="50" charset="-127"/>
              </a:rPr>
              <a:t>no element is strictly less than another element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ko-KR" sz="1800" dirty="0" smtClean="0">
              <a:ea typeface="Gulim" pitchFamily="50" charset="-127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ko-KR" sz="1800" dirty="0" smtClean="0">
              <a:ea typeface="Gulim" pitchFamily="50" charset="-127"/>
            </a:endParaRPr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1082675" y="5170488"/>
            <a:ext cx="322263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d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1087438" y="4275138"/>
            <a:ext cx="322262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a</a:t>
            </a:r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1546225" y="4708525"/>
            <a:ext cx="322263" cy="363538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c</a:t>
            </a:r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>
            <a:off x="630238" y="4714875"/>
            <a:ext cx="322262" cy="363538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b</a:t>
            </a:r>
          </a:p>
        </p:txBody>
      </p:sp>
      <p:cxnSp>
        <p:nvCxnSpPr>
          <p:cNvPr id="6154" name="AutoShape 8"/>
          <p:cNvCxnSpPr>
            <a:cxnSpLocks noChangeShapeType="1"/>
            <a:stCxn id="6153" idx="5"/>
            <a:endCxn id="6150" idx="1"/>
          </p:cNvCxnSpPr>
          <p:nvPr/>
        </p:nvCxnSpPr>
        <p:spPr bwMode="auto">
          <a:xfrm>
            <a:off x="904875" y="5024438"/>
            <a:ext cx="225425" cy="20002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5" name="AutoShape 9"/>
          <p:cNvCxnSpPr>
            <a:cxnSpLocks noChangeShapeType="1"/>
            <a:stCxn id="6152" idx="3"/>
            <a:endCxn id="6150" idx="7"/>
          </p:cNvCxnSpPr>
          <p:nvPr/>
        </p:nvCxnSpPr>
        <p:spPr bwMode="auto">
          <a:xfrm flipH="1">
            <a:off x="1357313" y="5018088"/>
            <a:ext cx="236537" cy="20637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6" name="AutoShape 10"/>
          <p:cNvCxnSpPr>
            <a:cxnSpLocks noChangeShapeType="1"/>
            <a:stCxn id="6153" idx="7"/>
            <a:endCxn id="6151" idx="3"/>
          </p:cNvCxnSpPr>
          <p:nvPr/>
        </p:nvCxnSpPr>
        <p:spPr bwMode="auto">
          <a:xfrm flipV="1">
            <a:off x="904875" y="4584700"/>
            <a:ext cx="230188" cy="18415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7" name="AutoShape 11"/>
          <p:cNvCxnSpPr>
            <a:cxnSpLocks noChangeShapeType="1"/>
            <a:stCxn id="6152" idx="1"/>
            <a:endCxn id="6151" idx="5"/>
          </p:cNvCxnSpPr>
          <p:nvPr/>
        </p:nvCxnSpPr>
        <p:spPr bwMode="auto">
          <a:xfrm flipH="1" flipV="1">
            <a:off x="1362075" y="4584700"/>
            <a:ext cx="231775" cy="1778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8" name="Oval 13"/>
          <p:cNvSpPr>
            <a:spLocks noChangeArrowheads="1"/>
          </p:cNvSpPr>
          <p:nvPr/>
        </p:nvSpPr>
        <p:spPr bwMode="auto">
          <a:xfrm>
            <a:off x="3319463" y="5214938"/>
            <a:ext cx="350837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c</a:t>
            </a:r>
          </a:p>
        </p:txBody>
      </p:sp>
      <p:sp>
        <p:nvSpPr>
          <p:cNvPr id="6159" name="Oval 14"/>
          <p:cNvSpPr>
            <a:spLocks noChangeArrowheads="1"/>
          </p:cNvSpPr>
          <p:nvPr/>
        </p:nvSpPr>
        <p:spPr bwMode="auto">
          <a:xfrm>
            <a:off x="3816350" y="5578475"/>
            <a:ext cx="350838" cy="363538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e</a:t>
            </a:r>
          </a:p>
        </p:txBody>
      </p:sp>
      <p:sp>
        <p:nvSpPr>
          <p:cNvPr id="6160" name="Oval 15"/>
          <p:cNvSpPr>
            <a:spLocks noChangeArrowheads="1"/>
          </p:cNvSpPr>
          <p:nvPr/>
        </p:nvSpPr>
        <p:spPr bwMode="auto">
          <a:xfrm>
            <a:off x="2843213" y="5572125"/>
            <a:ext cx="350837" cy="363538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d</a:t>
            </a:r>
          </a:p>
        </p:txBody>
      </p:sp>
      <p:cxnSp>
        <p:nvCxnSpPr>
          <p:cNvPr id="6161" name="AutoShape 18"/>
          <p:cNvCxnSpPr>
            <a:cxnSpLocks noChangeShapeType="1"/>
            <a:stCxn id="6160" idx="7"/>
            <a:endCxn id="6158" idx="3"/>
          </p:cNvCxnSpPr>
          <p:nvPr/>
        </p:nvCxnSpPr>
        <p:spPr bwMode="auto">
          <a:xfrm flipV="1">
            <a:off x="3143250" y="5524500"/>
            <a:ext cx="227013" cy="1016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2" name="AutoShape 19"/>
          <p:cNvCxnSpPr>
            <a:cxnSpLocks noChangeShapeType="1"/>
            <a:stCxn id="6159" idx="1"/>
            <a:endCxn id="6158" idx="5"/>
          </p:cNvCxnSpPr>
          <p:nvPr/>
        </p:nvCxnSpPr>
        <p:spPr bwMode="auto">
          <a:xfrm flipH="1" flipV="1">
            <a:off x="3619500" y="5524500"/>
            <a:ext cx="247650" cy="10795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Oval 20"/>
          <p:cNvSpPr>
            <a:spLocks noChangeArrowheads="1"/>
          </p:cNvSpPr>
          <p:nvPr/>
        </p:nvSpPr>
        <p:spPr bwMode="auto">
          <a:xfrm>
            <a:off x="3321050" y="4732338"/>
            <a:ext cx="350838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b</a:t>
            </a:r>
          </a:p>
        </p:txBody>
      </p:sp>
      <p:cxnSp>
        <p:nvCxnSpPr>
          <p:cNvPr id="6164" name="AutoShape 21"/>
          <p:cNvCxnSpPr>
            <a:cxnSpLocks noChangeShapeType="1"/>
            <a:stCxn id="6158" idx="0"/>
            <a:endCxn id="6163" idx="4"/>
          </p:cNvCxnSpPr>
          <p:nvPr/>
        </p:nvCxnSpPr>
        <p:spPr bwMode="auto">
          <a:xfrm flipV="1">
            <a:off x="3495675" y="5095875"/>
            <a:ext cx="1588" cy="119063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5" name="Oval 22"/>
          <p:cNvSpPr>
            <a:spLocks noChangeArrowheads="1"/>
          </p:cNvSpPr>
          <p:nvPr/>
        </p:nvSpPr>
        <p:spPr bwMode="auto">
          <a:xfrm>
            <a:off x="3327400" y="4211638"/>
            <a:ext cx="350838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a</a:t>
            </a:r>
          </a:p>
        </p:txBody>
      </p:sp>
      <p:cxnSp>
        <p:nvCxnSpPr>
          <p:cNvPr id="6166" name="AutoShape 23"/>
          <p:cNvCxnSpPr>
            <a:cxnSpLocks noChangeShapeType="1"/>
            <a:stCxn id="6163" idx="0"/>
            <a:endCxn id="6165" idx="4"/>
          </p:cNvCxnSpPr>
          <p:nvPr/>
        </p:nvCxnSpPr>
        <p:spPr bwMode="auto">
          <a:xfrm flipV="1">
            <a:off x="3497263" y="4575175"/>
            <a:ext cx="6350" cy="157163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7" name="Oval 24"/>
          <p:cNvSpPr>
            <a:spLocks noChangeArrowheads="1"/>
          </p:cNvSpPr>
          <p:nvPr/>
        </p:nvSpPr>
        <p:spPr bwMode="auto">
          <a:xfrm>
            <a:off x="5076825" y="5075238"/>
            <a:ext cx="338138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a</a:t>
            </a:r>
          </a:p>
        </p:txBody>
      </p:sp>
      <p:sp>
        <p:nvSpPr>
          <p:cNvPr id="6168" name="Oval 25"/>
          <p:cNvSpPr>
            <a:spLocks noChangeArrowheads="1"/>
          </p:cNvSpPr>
          <p:nvPr/>
        </p:nvSpPr>
        <p:spPr bwMode="auto">
          <a:xfrm>
            <a:off x="5489575" y="5072063"/>
            <a:ext cx="338138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b</a:t>
            </a:r>
          </a:p>
        </p:txBody>
      </p:sp>
      <p:sp>
        <p:nvSpPr>
          <p:cNvPr id="6169" name="Oval 26"/>
          <p:cNvSpPr>
            <a:spLocks noChangeArrowheads="1"/>
          </p:cNvSpPr>
          <p:nvPr/>
        </p:nvSpPr>
        <p:spPr bwMode="auto">
          <a:xfrm>
            <a:off x="5915025" y="5060950"/>
            <a:ext cx="338138" cy="363538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c</a:t>
            </a:r>
          </a:p>
        </p:txBody>
      </p:sp>
      <p:sp>
        <p:nvSpPr>
          <p:cNvPr id="6170" name="Oval 40"/>
          <p:cNvSpPr>
            <a:spLocks noChangeArrowheads="1"/>
          </p:cNvSpPr>
          <p:nvPr/>
        </p:nvSpPr>
        <p:spPr bwMode="auto">
          <a:xfrm>
            <a:off x="8140700" y="3824288"/>
            <a:ext cx="365125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b</a:t>
            </a:r>
          </a:p>
        </p:txBody>
      </p:sp>
      <p:sp>
        <p:nvSpPr>
          <p:cNvPr id="6171" name="Oval 41"/>
          <p:cNvSpPr>
            <a:spLocks noChangeArrowheads="1"/>
          </p:cNvSpPr>
          <p:nvPr/>
        </p:nvSpPr>
        <p:spPr bwMode="auto">
          <a:xfrm>
            <a:off x="7110413" y="3830638"/>
            <a:ext cx="365125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a</a:t>
            </a:r>
          </a:p>
        </p:txBody>
      </p:sp>
      <p:cxnSp>
        <p:nvCxnSpPr>
          <p:cNvPr id="6172" name="AutoShape 42"/>
          <p:cNvCxnSpPr>
            <a:cxnSpLocks noChangeShapeType="1"/>
            <a:stCxn id="6192" idx="0"/>
            <a:endCxn id="6171" idx="5"/>
          </p:cNvCxnSpPr>
          <p:nvPr/>
        </p:nvCxnSpPr>
        <p:spPr bwMode="auto">
          <a:xfrm flipH="1" flipV="1">
            <a:off x="7421563" y="4140200"/>
            <a:ext cx="381000" cy="112713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3" name="AutoShape 43"/>
          <p:cNvCxnSpPr>
            <a:cxnSpLocks noChangeShapeType="1"/>
            <a:stCxn id="6170" idx="3"/>
            <a:endCxn id="6192" idx="0"/>
          </p:cNvCxnSpPr>
          <p:nvPr/>
        </p:nvCxnSpPr>
        <p:spPr bwMode="auto">
          <a:xfrm flipH="1">
            <a:off x="7802563" y="4133850"/>
            <a:ext cx="392112" cy="119063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74" name="Oval 44"/>
          <p:cNvSpPr>
            <a:spLocks noChangeArrowheads="1"/>
          </p:cNvSpPr>
          <p:nvPr/>
        </p:nvSpPr>
        <p:spPr bwMode="auto">
          <a:xfrm>
            <a:off x="8470900" y="4716463"/>
            <a:ext cx="365125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h</a:t>
            </a:r>
          </a:p>
        </p:txBody>
      </p:sp>
      <p:sp>
        <p:nvSpPr>
          <p:cNvPr id="1453102" name="Rectangle 46"/>
          <p:cNvSpPr>
            <a:spLocks noChangeArrowheads="1"/>
          </p:cNvSpPr>
          <p:nvPr/>
        </p:nvSpPr>
        <p:spPr bwMode="auto">
          <a:xfrm>
            <a:off x="277813" y="5211763"/>
            <a:ext cx="4603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baseline="-2500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1</a:t>
            </a: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  </a:t>
            </a:r>
            <a:endParaRPr lang="ko-KR" altLang="en-US" b="0">
              <a:effectLst>
                <a:outerShdw blurRad="38100" dist="38100" dir="2700000" algn="tl">
                  <a:srgbClr val="C0C0C0"/>
                </a:outerShdw>
              </a:effectLst>
              <a:latin typeface="cmsy10" pitchFamily="34" charset="0"/>
              <a:ea typeface="Gulim" pitchFamily="50" charset="-127"/>
            </a:endParaRPr>
          </a:p>
        </p:txBody>
      </p:sp>
      <p:sp>
        <p:nvSpPr>
          <p:cNvPr id="1453103" name="Rectangle 47"/>
          <p:cNvSpPr>
            <a:spLocks noChangeArrowheads="1"/>
          </p:cNvSpPr>
          <p:nvPr/>
        </p:nvSpPr>
        <p:spPr bwMode="auto">
          <a:xfrm>
            <a:off x="2428875" y="5154613"/>
            <a:ext cx="460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baseline="-2500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2</a:t>
            </a: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  </a:t>
            </a:r>
            <a:endParaRPr lang="ko-KR" altLang="en-US" b="0">
              <a:effectLst>
                <a:outerShdw blurRad="38100" dist="38100" dir="2700000" algn="tl">
                  <a:srgbClr val="C0C0C0"/>
                </a:outerShdw>
              </a:effectLst>
              <a:latin typeface="cmsy10" pitchFamily="34" charset="0"/>
              <a:ea typeface="Gulim" pitchFamily="50" charset="-127"/>
            </a:endParaRPr>
          </a:p>
        </p:txBody>
      </p:sp>
      <p:sp>
        <p:nvSpPr>
          <p:cNvPr id="1453104" name="Rectangle 48"/>
          <p:cNvSpPr>
            <a:spLocks noChangeArrowheads="1"/>
          </p:cNvSpPr>
          <p:nvPr/>
        </p:nvSpPr>
        <p:spPr bwMode="auto">
          <a:xfrm>
            <a:off x="4619625" y="5135563"/>
            <a:ext cx="460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baseline="-2500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3</a:t>
            </a: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  </a:t>
            </a:r>
            <a:endParaRPr lang="ko-KR" altLang="en-US" b="0">
              <a:effectLst>
                <a:outerShdw blurRad="38100" dist="38100" dir="2700000" algn="tl">
                  <a:srgbClr val="C0C0C0"/>
                </a:outerShdw>
              </a:effectLst>
              <a:latin typeface="cmsy10" pitchFamily="34" charset="0"/>
              <a:ea typeface="Gulim" pitchFamily="50" charset="-127"/>
            </a:endParaRPr>
          </a:p>
        </p:txBody>
      </p:sp>
      <p:sp>
        <p:nvSpPr>
          <p:cNvPr id="1453105" name="Rectangle 49"/>
          <p:cNvSpPr>
            <a:spLocks noChangeArrowheads="1"/>
          </p:cNvSpPr>
          <p:nvPr/>
        </p:nvSpPr>
        <p:spPr bwMode="auto">
          <a:xfrm>
            <a:off x="6683375" y="5067300"/>
            <a:ext cx="460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baseline="-2500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4</a:t>
            </a: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  </a:t>
            </a:r>
            <a:endParaRPr lang="ko-KR" altLang="en-US" b="0">
              <a:effectLst>
                <a:outerShdw blurRad="38100" dist="38100" dir="2700000" algn="tl">
                  <a:srgbClr val="C0C0C0"/>
                </a:outerShdw>
              </a:effectLst>
              <a:latin typeface="cmsy10" pitchFamily="34" charset="0"/>
              <a:ea typeface="Gulim" pitchFamily="50" charset="-127"/>
            </a:endParaRPr>
          </a:p>
        </p:txBody>
      </p:sp>
      <p:sp>
        <p:nvSpPr>
          <p:cNvPr id="1453106" name="Rectangle 50"/>
          <p:cNvSpPr>
            <a:spLocks noRot="1" noChangeArrowheads="1"/>
          </p:cNvSpPr>
          <p:nvPr/>
        </p:nvSpPr>
        <p:spPr bwMode="auto">
          <a:xfrm>
            <a:off x="4791075" y="1100138"/>
            <a:ext cx="43529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Def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. 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is a </a:t>
            </a:r>
            <a:r>
              <a:rPr lang="en-US" altLang="ko-KR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totally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ordered set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if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is a </a:t>
            </a:r>
            <a:r>
              <a:rPr lang="en-US" altLang="ko-KR" b="0" dirty="0" err="1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poset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and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x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y (x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y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Ç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y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x)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Def. 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is </a:t>
            </a:r>
            <a:r>
              <a:rPr lang="en-US" altLang="ko-KR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densely ordered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if                  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x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y (x &lt; y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z (x&lt;z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z&lt; y)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We can </a:t>
            </a:r>
            <a:r>
              <a:rPr lang="en-US" altLang="ko-KR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distinguish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baseline="-2500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3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and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b="0" baseline="-2500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4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by </a:t>
            </a:r>
            <a:r>
              <a:rPr lang="en-US" altLang="ko-KR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/>
            </a:r>
            <a:br>
              <a:rPr lang="en-US" altLang="ko-KR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</a:br>
            <a:r>
              <a:rPr lang="en-US" altLang="ko-KR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A(x)=</a:t>
            </a:r>
            <a:r>
              <a:rPr lang="en-US" altLang="ko-K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y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(y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Gulim" pitchFamily="50" charset="-127"/>
                <a:sym typeface="Symbol" pitchFamily="18" charset="2"/>
              </a:rPr>
              <a:t>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x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(y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x)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(x 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y))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1600" b="0" baseline="-2500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4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x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y (A(x)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A(y)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x = y)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1600" b="0" baseline="-2500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3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:8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x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y (A(x)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A(y) 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z="1600" b="0" dirty="0">
                <a:effectLst>
                  <a:outerShdw blurRad="38100" dist="38100" dir="2700000" algn="tl">
                    <a:srgbClr val="C0C0C0"/>
                  </a:outerShdw>
                </a:effectLst>
                <a:ea typeface="Gulim" pitchFamily="50" charset="-127"/>
              </a:rPr>
              <a:t> x = y)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altLang="ko-KR" b="0" dirty="0">
              <a:effectLst>
                <a:outerShdw blurRad="38100" dist="38100" dir="2700000" algn="tl">
                  <a:srgbClr val="C0C0C0"/>
                </a:outerShdw>
              </a:effectLst>
              <a:ea typeface="Gulim" pitchFamily="50" charset="-127"/>
            </a:endParaRPr>
          </a:p>
        </p:txBody>
      </p:sp>
      <p:cxnSp>
        <p:nvCxnSpPr>
          <p:cNvPr id="6180" name="AutoShape 52"/>
          <p:cNvCxnSpPr>
            <a:cxnSpLocks noChangeShapeType="1"/>
            <a:stCxn id="6151" idx="4"/>
            <a:endCxn id="6150" idx="0"/>
          </p:cNvCxnSpPr>
          <p:nvPr/>
        </p:nvCxnSpPr>
        <p:spPr bwMode="auto">
          <a:xfrm flipH="1">
            <a:off x="1244600" y="4638675"/>
            <a:ext cx="4763" cy="531813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1" name="AutoShape 53"/>
          <p:cNvCxnSpPr>
            <a:cxnSpLocks noChangeShapeType="1"/>
            <a:stCxn id="6160" idx="0"/>
            <a:endCxn id="6163" idx="2"/>
          </p:cNvCxnSpPr>
          <p:nvPr/>
        </p:nvCxnSpPr>
        <p:spPr bwMode="auto">
          <a:xfrm flipV="1">
            <a:off x="3019425" y="4914900"/>
            <a:ext cx="301625" cy="65722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2" name="AutoShape 54"/>
          <p:cNvCxnSpPr>
            <a:cxnSpLocks noChangeShapeType="1"/>
            <a:stCxn id="6159" idx="0"/>
            <a:endCxn id="6163" idx="5"/>
          </p:cNvCxnSpPr>
          <p:nvPr/>
        </p:nvCxnSpPr>
        <p:spPr bwMode="auto">
          <a:xfrm flipH="1" flipV="1">
            <a:off x="3621088" y="5041900"/>
            <a:ext cx="371475" cy="53657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3" name="AutoShape 55"/>
          <p:cNvCxnSpPr>
            <a:cxnSpLocks noChangeShapeType="1"/>
            <a:stCxn id="6160" idx="1"/>
            <a:endCxn id="6165" idx="3"/>
          </p:cNvCxnSpPr>
          <p:nvPr/>
        </p:nvCxnSpPr>
        <p:spPr bwMode="auto">
          <a:xfrm flipV="1">
            <a:off x="2894013" y="4521200"/>
            <a:ext cx="484187" cy="11049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4" name="AutoShape 56"/>
          <p:cNvCxnSpPr>
            <a:cxnSpLocks noChangeShapeType="1"/>
            <a:stCxn id="6159" idx="7"/>
            <a:endCxn id="6165" idx="5"/>
          </p:cNvCxnSpPr>
          <p:nvPr/>
        </p:nvCxnSpPr>
        <p:spPr bwMode="auto">
          <a:xfrm flipH="1" flipV="1">
            <a:off x="3627438" y="4521200"/>
            <a:ext cx="488950" cy="111125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85" name="Oval 57"/>
          <p:cNvSpPr>
            <a:spLocks noChangeArrowheads="1"/>
          </p:cNvSpPr>
          <p:nvPr/>
        </p:nvSpPr>
        <p:spPr bwMode="auto">
          <a:xfrm>
            <a:off x="7612063" y="5192713"/>
            <a:ext cx="365125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e</a:t>
            </a:r>
          </a:p>
        </p:txBody>
      </p:sp>
      <p:sp>
        <p:nvSpPr>
          <p:cNvPr id="6186" name="Oval 58"/>
          <p:cNvSpPr>
            <a:spLocks noChangeArrowheads="1"/>
          </p:cNvSpPr>
          <p:nvPr/>
        </p:nvSpPr>
        <p:spPr bwMode="auto">
          <a:xfrm>
            <a:off x="8108950" y="5556250"/>
            <a:ext cx="365125" cy="363538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g</a:t>
            </a:r>
          </a:p>
        </p:txBody>
      </p:sp>
      <p:sp>
        <p:nvSpPr>
          <p:cNvPr id="6187" name="Oval 59"/>
          <p:cNvSpPr>
            <a:spLocks noChangeArrowheads="1"/>
          </p:cNvSpPr>
          <p:nvPr/>
        </p:nvSpPr>
        <p:spPr bwMode="auto">
          <a:xfrm>
            <a:off x="7135813" y="5549900"/>
            <a:ext cx="365125" cy="363538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f</a:t>
            </a:r>
          </a:p>
        </p:txBody>
      </p:sp>
      <p:cxnSp>
        <p:nvCxnSpPr>
          <p:cNvPr id="6188" name="AutoShape 60"/>
          <p:cNvCxnSpPr>
            <a:cxnSpLocks noChangeShapeType="1"/>
            <a:stCxn id="6187" idx="7"/>
            <a:endCxn id="6185" idx="3"/>
          </p:cNvCxnSpPr>
          <p:nvPr/>
        </p:nvCxnSpPr>
        <p:spPr bwMode="auto">
          <a:xfrm flipV="1">
            <a:off x="7446963" y="5502275"/>
            <a:ext cx="219075" cy="1016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9" name="AutoShape 61"/>
          <p:cNvCxnSpPr>
            <a:cxnSpLocks noChangeShapeType="1"/>
            <a:stCxn id="6186" idx="1"/>
            <a:endCxn id="6185" idx="5"/>
          </p:cNvCxnSpPr>
          <p:nvPr/>
        </p:nvCxnSpPr>
        <p:spPr bwMode="auto">
          <a:xfrm flipH="1" flipV="1">
            <a:off x="7923213" y="5502275"/>
            <a:ext cx="239712" cy="10795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0" name="Oval 62"/>
          <p:cNvSpPr>
            <a:spLocks noChangeArrowheads="1"/>
          </p:cNvSpPr>
          <p:nvPr/>
        </p:nvSpPr>
        <p:spPr bwMode="auto">
          <a:xfrm>
            <a:off x="7613650" y="4722813"/>
            <a:ext cx="365125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d</a:t>
            </a:r>
          </a:p>
        </p:txBody>
      </p:sp>
      <p:cxnSp>
        <p:nvCxnSpPr>
          <p:cNvPr id="6191" name="AutoShape 63"/>
          <p:cNvCxnSpPr>
            <a:cxnSpLocks noChangeShapeType="1"/>
            <a:stCxn id="6185" idx="0"/>
            <a:endCxn id="6190" idx="4"/>
          </p:cNvCxnSpPr>
          <p:nvPr/>
        </p:nvCxnSpPr>
        <p:spPr bwMode="auto">
          <a:xfrm flipV="1">
            <a:off x="7794625" y="5086350"/>
            <a:ext cx="1588" cy="106363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2" name="Oval 64"/>
          <p:cNvSpPr>
            <a:spLocks noChangeArrowheads="1"/>
          </p:cNvSpPr>
          <p:nvPr/>
        </p:nvSpPr>
        <p:spPr bwMode="auto">
          <a:xfrm>
            <a:off x="7620000" y="4252913"/>
            <a:ext cx="365125" cy="363537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altLang="ko-KR">
                <a:ea typeface="Gulim" pitchFamily="50" charset="-127"/>
              </a:rPr>
              <a:t>c</a:t>
            </a:r>
          </a:p>
        </p:txBody>
      </p:sp>
      <p:cxnSp>
        <p:nvCxnSpPr>
          <p:cNvPr id="6193" name="AutoShape 65"/>
          <p:cNvCxnSpPr>
            <a:cxnSpLocks noChangeShapeType="1"/>
            <a:stCxn id="6190" idx="0"/>
            <a:endCxn id="6192" idx="4"/>
          </p:cNvCxnSpPr>
          <p:nvPr/>
        </p:nvCxnSpPr>
        <p:spPr bwMode="auto">
          <a:xfrm flipV="1">
            <a:off x="7796213" y="4616450"/>
            <a:ext cx="6350" cy="106363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4" name="AutoShape 66"/>
          <p:cNvCxnSpPr>
            <a:cxnSpLocks noChangeShapeType="1"/>
            <a:stCxn id="6187" idx="0"/>
            <a:endCxn id="6190" idx="3"/>
          </p:cNvCxnSpPr>
          <p:nvPr/>
        </p:nvCxnSpPr>
        <p:spPr bwMode="auto">
          <a:xfrm flipV="1">
            <a:off x="7318375" y="5032375"/>
            <a:ext cx="349250" cy="51752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" name="AutoShape 67"/>
          <p:cNvCxnSpPr>
            <a:cxnSpLocks noChangeShapeType="1"/>
            <a:stCxn id="6186" idx="0"/>
            <a:endCxn id="6190" idx="5"/>
          </p:cNvCxnSpPr>
          <p:nvPr/>
        </p:nvCxnSpPr>
        <p:spPr bwMode="auto">
          <a:xfrm flipH="1" flipV="1">
            <a:off x="7924800" y="5032375"/>
            <a:ext cx="366713" cy="52387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6" name="AutoShape 68"/>
          <p:cNvCxnSpPr>
            <a:cxnSpLocks noChangeShapeType="1"/>
            <a:stCxn id="6187" idx="1"/>
            <a:endCxn id="6192" idx="3"/>
          </p:cNvCxnSpPr>
          <p:nvPr/>
        </p:nvCxnSpPr>
        <p:spPr bwMode="auto">
          <a:xfrm flipV="1">
            <a:off x="7189788" y="4562475"/>
            <a:ext cx="484187" cy="10414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7" name="AutoShape 69"/>
          <p:cNvCxnSpPr>
            <a:cxnSpLocks noChangeShapeType="1"/>
            <a:stCxn id="6186" idx="7"/>
            <a:endCxn id="6192" idx="5"/>
          </p:cNvCxnSpPr>
          <p:nvPr/>
        </p:nvCxnSpPr>
        <p:spPr bwMode="auto">
          <a:xfrm flipH="1" flipV="1">
            <a:off x="7931150" y="4562475"/>
            <a:ext cx="488950" cy="104775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8" name="AutoShape 70"/>
          <p:cNvCxnSpPr>
            <a:cxnSpLocks noChangeShapeType="1"/>
            <a:stCxn id="6187" idx="2"/>
            <a:endCxn id="6171" idx="4"/>
          </p:cNvCxnSpPr>
          <p:nvPr/>
        </p:nvCxnSpPr>
        <p:spPr bwMode="auto">
          <a:xfrm flipV="1">
            <a:off x="7135813" y="4194175"/>
            <a:ext cx="157162" cy="15382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9" name="AutoShape 71"/>
          <p:cNvCxnSpPr>
            <a:cxnSpLocks noChangeShapeType="1"/>
            <a:stCxn id="6186" idx="7"/>
            <a:endCxn id="6170" idx="4"/>
          </p:cNvCxnSpPr>
          <p:nvPr/>
        </p:nvCxnSpPr>
        <p:spPr bwMode="auto">
          <a:xfrm flipH="1" flipV="1">
            <a:off x="8323263" y="4187825"/>
            <a:ext cx="96837" cy="14224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0" name="AutoShape 72"/>
          <p:cNvCxnSpPr>
            <a:cxnSpLocks noChangeShapeType="1"/>
            <a:stCxn id="6185" idx="2"/>
            <a:endCxn id="6171" idx="4"/>
          </p:cNvCxnSpPr>
          <p:nvPr/>
        </p:nvCxnSpPr>
        <p:spPr bwMode="auto">
          <a:xfrm flipH="1" flipV="1">
            <a:off x="7292975" y="4194175"/>
            <a:ext cx="319088" cy="11811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1" name="AutoShape 73"/>
          <p:cNvCxnSpPr>
            <a:cxnSpLocks noChangeShapeType="1"/>
            <a:stCxn id="6190" idx="1"/>
            <a:endCxn id="6171" idx="5"/>
          </p:cNvCxnSpPr>
          <p:nvPr/>
        </p:nvCxnSpPr>
        <p:spPr bwMode="auto">
          <a:xfrm flipH="1" flipV="1">
            <a:off x="7421563" y="4140200"/>
            <a:ext cx="246062" cy="6365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2" name="AutoShape 74"/>
          <p:cNvCxnSpPr>
            <a:cxnSpLocks noChangeShapeType="1"/>
            <a:stCxn id="6190" idx="7"/>
            <a:endCxn id="6170" idx="3"/>
          </p:cNvCxnSpPr>
          <p:nvPr/>
        </p:nvCxnSpPr>
        <p:spPr bwMode="auto">
          <a:xfrm flipV="1">
            <a:off x="7924800" y="4133850"/>
            <a:ext cx="269875" cy="64293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3" name="AutoShape 75"/>
          <p:cNvCxnSpPr>
            <a:cxnSpLocks noChangeShapeType="1"/>
            <a:stCxn id="6185" idx="6"/>
            <a:endCxn id="6170" idx="4"/>
          </p:cNvCxnSpPr>
          <p:nvPr/>
        </p:nvCxnSpPr>
        <p:spPr bwMode="auto">
          <a:xfrm flipV="1">
            <a:off x="7977188" y="4187825"/>
            <a:ext cx="346075" cy="118745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4" name="AutoShape 76"/>
          <p:cNvCxnSpPr>
            <a:cxnSpLocks noChangeShapeType="1"/>
            <a:stCxn id="6158" idx="7"/>
            <a:endCxn id="6165" idx="6"/>
          </p:cNvCxnSpPr>
          <p:nvPr/>
        </p:nvCxnSpPr>
        <p:spPr bwMode="auto">
          <a:xfrm rot="-5400000">
            <a:off x="3211512" y="4802188"/>
            <a:ext cx="874713" cy="58738"/>
          </a:xfrm>
          <a:prstGeom prst="curvedConnector4">
            <a:avLst>
              <a:gd name="adj1" fmla="val 2903"/>
              <a:gd name="adj2" fmla="val 486486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5" name="AutoShape 77"/>
          <p:cNvCxnSpPr>
            <a:cxnSpLocks noChangeShapeType="1"/>
            <a:stCxn id="6185" idx="2"/>
            <a:endCxn id="6192" idx="2"/>
          </p:cNvCxnSpPr>
          <p:nvPr/>
        </p:nvCxnSpPr>
        <p:spPr bwMode="auto">
          <a:xfrm rot="10800000" flipH="1">
            <a:off x="7612063" y="4435475"/>
            <a:ext cx="7937" cy="939800"/>
          </a:xfrm>
          <a:prstGeom prst="curvedConnector3">
            <a:avLst>
              <a:gd name="adj1" fmla="val -288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6" name="AutoShape 78"/>
          <p:cNvCxnSpPr>
            <a:cxnSpLocks noChangeShapeType="1"/>
            <a:stCxn id="6190" idx="2"/>
            <a:endCxn id="6171" idx="3"/>
          </p:cNvCxnSpPr>
          <p:nvPr/>
        </p:nvCxnSpPr>
        <p:spPr bwMode="auto">
          <a:xfrm rot="10800000">
            <a:off x="7164388" y="4140200"/>
            <a:ext cx="449262" cy="765175"/>
          </a:xfrm>
          <a:prstGeom prst="curvedConnector2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7" name="AutoShape 79"/>
          <p:cNvCxnSpPr>
            <a:cxnSpLocks noChangeShapeType="1"/>
            <a:stCxn id="6190" idx="6"/>
            <a:endCxn id="6170" idx="5"/>
          </p:cNvCxnSpPr>
          <p:nvPr/>
        </p:nvCxnSpPr>
        <p:spPr bwMode="auto">
          <a:xfrm flipV="1">
            <a:off x="7978775" y="4133850"/>
            <a:ext cx="473075" cy="771525"/>
          </a:xfrm>
          <a:prstGeom prst="curvedConnector2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8" name="AutoShape 80"/>
          <p:cNvCxnSpPr>
            <a:cxnSpLocks noChangeShapeType="1"/>
            <a:stCxn id="6151" idx="1"/>
            <a:endCxn id="6151" idx="7"/>
          </p:cNvCxnSpPr>
          <p:nvPr/>
        </p:nvCxnSpPr>
        <p:spPr bwMode="auto">
          <a:xfrm rot="5400000" flipV="1">
            <a:off x="1247775" y="4216401"/>
            <a:ext cx="1587" cy="227012"/>
          </a:xfrm>
          <a:prstGeom prst="curvedConnector3">
            <a:avLst>
              <a:gd name="adj1" fmla="val -118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09" name="AutoShape 81"/>
          <p:cNvCxnSpPr>
            <a:cxnSpLocks noChangeShapeType="1"/>
            <a:stCxn id="6152" idx="0"/>
            <a:endCxn id="6152" idx="6"/>
          </p:cNvCxnSpPr>
          <p:nvPr/>
        </p:nvCxnSpPr>
        <p:spPr bwMode="auto">
          <a:xfrm rot="5400000" flipV="1">
            <a:off x="1697037" y="4719638"/>
            <a:ext cx="182563" cy="160338"/>
          </a:xfrm>
          <a:prstGeom prst="curvedConnector4">
            <a:avLst>
              <a:gd name="adj1" fmla="val -68699"/>
              <a:gd name="adj2" fmla="val 178218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0" name="AutoShape 82"/>
          <p:cNvCxnSpPr>
            <a:cxnSpLocks noChangeShapeType="1"/>
            <a:stCxn id="6153" idx="2"/>
            <a:endCxn id="6153" idx="1"/>
          </p:cNvCxnSpPr>
          <p:nvPr/>
        </p:nvCxnSpPr>
        <p:spPr bwMode="auto">
          <a:xfrm rot="10800000" flipH="1">
            <a:off x="630238" y="4768850"/>
            <a:ext cx="47625" cy="128588"/>
          </a:xfrm>
          <a:prstGeom prst="curvedConnector4">
            <a:avLst>
              <a:gd name="adj1" fmla="val -480000"/>
              <a:gd name="adj2" fmla="val 232097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1" name="AutoShape 83"/>
          <p:cNvCxnSpPr>
            <a:cxnSpLocks noChangeShapeType="1"/>
            <a:stCxn id="6150" idx="5"/>
            <a:endCxn id="6150" idx="3"/>
          </p:cNvCxnSpPr>
          <p:nvPr/>
        </p:nvCxnSpPr>
        <p:spPr bwMode="auto">
          <a:xfrm rot="5400000">
            <a:off x="1243013" y="5367337"/>
            <a:ext cx="1588" cy="227013"/>
          </a:xfrm>
          <a:prstGeom prst="curvedConnector3">
            <a:avLst>
              <a:gd name="adj1" fmla="val 113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2" name="AutoShape 84"/>
          <p:cNvCxnSpPr>
            <a:cxnSpLocks noChangeShapeType="1"/>
            <a:stCxn id="6160" idx="4"/>
            <a:endCxn id="6160" idx="2"/>
          </p:cNvCxnSpPr>
          <p:nvPr/>
        </p:nvCxnSpPr>
        <p:spPr bwMode="auto">
          <a:xfrm rot="16200000" flipV="1">
            <a:off x="2840831" y="5757070"/>
            <a:ext cx="180975" cy="176212"/>
          </a:xfrm>
          <a:prstGeom prst="curvedConnector4">
            <a:avLst>
              <a:gd name="adj1" fmla="val -64917"/>
              <a:gd name="adj2" fmla="val 155852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3" name="AutoShape 85"/>
          <p:cNvCxnSpPr>
            <a:cxnSpLocks noChangeShapeType="1"/>
            <a:stCxn id="6159" idx="5"/>
            <a:endCxn id="6159" idx="6"/>
          </p:cNvCxnSpPr>
          <p:nvPr/>
        </p:nvCxnSpPr>
        <p:spPr bwMode="auto">
          <a:xfrm rot="5400000" flipH="1" flipV="1">
            <a:off x="4078288" y="5799138"/>
            <a:ext cx="127000" cy="50800"/>
          </a:xfrm>
          <a:prstGeom prst="curvedConnector4">
            <a:avLst>
              <a:gd name="adj1" fmla="val -118755"/>
              <a:gd name="adj2" fmla="val 546875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4" name="AutoShape 86"/>
          <p:cNvCxnSpPr>
            <a:cxnSpLocks noChangeShapeType="1"/>
            <a:stCxn id="6165" idx="1"/>
            <a:endCxn id="6165" idx="0"/>
          </p:cNvCxnSpPr>
          <p:nvPr/>
        </p:nvCxnSpPr>
        <p:spPr bwMode="auto">
          <a:xfrm rot="-5400000">
            <a:off x="3413919" y="4175919"/>
            <a:ext cx="53975" cy="125413"/>
          </a:xfrm>
          <a:prstGeom prst="curvedConnector3">
            <a:avLst>
              <a:gd name="adj1" fmla="val 523528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5" name="AutoShape 87"/>
          <p:cNvCxnSpPr>
            <a:cxnSpLocks noChangeShapeType="1"/>
            <a:stCxn id="6163" idx="2"/>
            <a:endCxn id="6163" idx="1"/>
          </p:cNvCxnSpPr>
          <p:nvPr/>
        </p:nvCxnSpPr>
        <p:spPr bwMode="auto">
          <a:xfrm rot="10800000" flipH="1">
            <a:off x="3321050" y="4786313"/>
            <a:ext cx="50800" cy="128587"/>
          </a:xfrm>
          <a:prstGeom prst="curvedConnector4">
            <a:avLst>
              <a:gd name="adj1" fmla="val -450000"/>
              <a:gd name="adj2" fmla="val 319755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6" name="AutoShape 88"/>
          <p:cNvCxnSpPr>
            <a:cxnSpLocks noChangeShapeType="1"/>
            <a:stCxn id="6158" idx="5"/>
            <a:endCxn id="6158" idx="3"/>
          </p:cNvCxnSpPr>
          <p:nvPr/>
        </p:nvCxnSpPr>
        <p:spPr bwMode="auto">
          <a:xfrm rot="5400000">
            <a:off x="3494088" y="5400675"/>
            <a:ext cx="1588" cy="249237"/>
          </a:xfrm>
          <a:prstGeom prst="curvedConnector3">
            <a:avLst>
              <a:gd name="adj1" fmla="val 177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7" name="AutoShape 90"/>
          <p:cNvCxnSpPr>
            <a:cxnSpLocks noChangeShapeType="1"/>
            <a:stCxn id="6167" idx="1"/>
            <a:endCxn id="6167" idx="7"/>
          </p:cNvCxnSpPr>
          <p:nvPr/>
        </p:nvCxnSpPr>
        <p:spPr bwMode="auto">
          <a:xfrm rot="5400000" flipV="1">
            <a:off x="5245100" y="5010151"/>
            <a:ext cx="1587" cy="239712"/>
          </a:xfrm>
          <a:prstGeom prst="curvedConnector3">
            <a:avLst>
              <a:gd name="adj1" fmla="val -178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8" name="AutoShape 91"/>
          <p:cNvCxnSpPr>
            <a:cxnSpLocks noChangeShapeType="1"/>
            <a:stCxn id="6168" idx="1"/>
            <a:endCxn id="6168" idx="7"/>
          </p:cNvCxnSpPr>
          <p:nvPr/>
        </p:nvCxnSpPr>
        <p:spPr bwMode="auto">
          <a:xfrm rot="5400000" flipV="1">
            <a:off x="5657850" y="5006976"/>
            <a:ext cx="1587" cy="239712"/>
          </a:xfrm>
          <a:prstGeom prst="curvedConnector3">
            <a:avLst>
              <a:gd name="adj1" fmla="val -178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9" name="AutoShape 92"/>
          <p:cNvCxnSpPr>
            <a:cxnSpLocks noChangeShapeType="1"/>
            <a:stCxn id="6169" idx="1"/>
            <a:endCxn id="6169" idx="7"/>
          </p:cNvCxnSpPr>
          <p:nvPr/>
        </p:nvCxnSpPr>
        <p:spPr bwMode="auto">
          <a:xfrm rot="5400000" flipV="1">
            <a:off x="6083300" y="4995863"/>
            <a:ext cx="1588" cy="239712"/>
          </a:xfrm>
          <a:prstGeom prst="curvedConnector3">
            <a:avLst>
              <a:gd name="adj1" fmla="val -178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149" name="Rectangle 93"/>
          <p:cNvSpPr>
            <a:spLocks noChangeArrowheads="1"/>
          </p:cNvSpPr>
          <p:nvPr/>
        </p:nvSpPr>
        <p:spPr bwMode="auto">
          <a:xfrm>
            <a:off x="149225" y="4368800"/>
            <a:ext cx="3619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b="0">
                <a:effectLst>
                  <a:outerShdw blurRad="38100" dist="38100" dir="2700000" algn="tl">
                    <a:srgbClr val="C0C0C0"/>
                  </a:outerShdw>
                </a:effectLst>
                <a:latin typeface="cmsy10" pitchFamily="34" charset="0"/>
                <a:ea typeface="Gulim" pitchFamily="50" charset="-127"/>
              </a:rPr>
              <a:t>·</a:t>
            </a:r>
          </a:p>
        </p:txBody>
      </p:sp>
      <p:cxnSp>
        <p:nvCxnSpPr>
          <p:cNvPr id="6221" name="AutoShape 94"/>
          <p:cNvCxnSpPr>
            <a:cxnSpLocks noChangeShapeType="1"/>
            <a:stCxn id="6171" idx="1"/>
            <a:endCxn id="6171" idx="7"/>
          </p:cNvCxnSpPr>
          <p:nvPr/>
        </p:nvCxnSpPr>
        <p:spPr bwMode="auto">
          <a:xfrm rot="5400000" flipV="1">
            <a:off x="7292182" y="3756819"/>
            <a:ext cx="1587" cy="257175"/>
          </a:xfrm>
          <a:prstGeom prst="curvedConnector3">
            <a:avLst>
              <a:gd name="adj1" fmla="val -178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22" name="AutoShape 95"/>
          <p:cNvCxnSpPr>
            <a:cxnSpLocks noChangeShapeType="1"/>
            <a:stCxn id="6170" idx="1"/>
            <a:endCxn id="6170" idx="7"/>
          </p:cNvCxnSpPr>
          <p:nvPr/>
        </p:nvCxnSpPr>
        <p:spPr bwMode="auto">
          <a:xfrm rot="5400000" flipV="1">
            <a:off x="8322469" y="3750469"/>
            <a:ext cx="1587" cy="257175"/>
          </a:xfrm>
          <a:prstGeom prst="curvedConnector3">
            <a:avLst>
              <a:gd name="adj1" fmla="val -178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23" name="AutoShape 96"/>
          <p:cNvCxnSpPr>
            <a:cxnSpLocks noChangeShapeType="1"/>
            <a:stCxn id="6174" idx="1"/>
            <a:endCxn id="6174" idx="7"/>
          </p:cNvCxnSpPr>
          <p:nvPr/>
        </p:nvCxnSpPr>
        <p:spPr bwMode="auto">
          <a:xfrm rot="5400000" flipV="1">
            <a:off x="8652669" y="4642644"/>
            <a:ext cx="1587" cy="257175"/>
          </a:xfrm>
          <a:prstGeom prst="curvedConnector3">
            <a:avLst>
              <a:gd name="adj1" fmla="val -178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24" name="AutoShape 97"/>
          <p:cNvCxnSpPr>
            <a:cxnSpLocks noChangeShapeType="1"/>
            <a:stCxn id="6187" idx="3"/>
            <a:endCxn id="6187" idx="5"/>
          </p:cNvCxnSpPr>
          <p:nvPr/>
        </p:nvCxnSpPr>
        <p:spPr bwMode="auto">
          <a:xfrm rot="16200000" flipH="1">
            <a:off x="7317582" y="5731669"/>
            <a:ext cx="1587" cy="257175"/>
          </a:xfrm>
          <a:prstGeom prst="curvedConnector3">
            <a:avLst>
              <a:gd name="adj1" fmla="val 119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25" name="AutoShape 98"/>
          <p:cNvCxnSpPr>
            <a:cxnSpLocks noChangeShapeType="1"/>
            <a:stCxn id="6186" idx="3"/>
            <a:endCxn id="6186" idx="5"/>
          </p:cNvCxnSpPr>
          <p:nvPr/>
        </p:nvCxnSpPr>
        <p:spPr bwMode="auto">
          <a:xfrm rot="16200000" flipH="1">
            <a:off x="8290719" y="5738019"/>
            <a:ext cx="1587" cy="257175"/>
          </a:xfrm>
          <a:prstGeom prst="curvedConnector3">
            <a:avLst>
              <a:gd name="adj1" fmla="val 101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26" name="AutoShape 99"/>
          <p:cNvCxnSpPr>
            <a:cxnSpLocks noChangeShapeType="1"/>
            <a:stCxn id="6185" idx="3"/>
            <a:endCxn id="6185" idx="5"/>
          </p:cNvCxnSpPr>
          <p:nvPr/>
        </p:nvCxnSpPr>
        <p:spPr bwMode="auto">
          <a:xfrm rot="16200000" flipH="1">
            <a:off x="7793832" y="5374481"/>
            <a:ext cx="1588" cy="257175"/>
          </a:xfrm>
          <a:prstGeom prst="curvedConnector3">
            <a:avLst>
              <a:gd name="adj1" fmla="val 177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27" name="AutoShape 100"/>
          <p:cNvCxnSpPr>
            <a:cxnSpLocks noChangeShapeType="1"/>
            <a:stCxn id="6192" idx="1"/>
            <a:endCxn id="6192" idx="7"/>
          </p:cNvCxnSpPr>
          <p:nvPr/>
        </p:nvCxnSpPr>
        <p:spPr bwMode="auto">
          <a:xfrm rot="5400000" flipV="1">
            <a:off x="7801769" y="4179094"/>
            <a:ext cx="1587" cy="257175"/>
          </a:xfrm>
          <a:prstGeom prst="curvedConnector3">
            <a:avLst>
              <a:gd name="adj1" fmla="val -17800000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28" name="AutoShape 101"/>
          <p:cNvCxnSpPr>
            <a:cxnSpLocks noChangeShapeType="1"/>
            <a:stCxn id="6190" idx="7"/>
            <a:endCxn id="6190" idx="5"/>
          </p:cNvCxnSpPr>
          <p:nvPr/>
        </p:nvCxnSpPr>
        <p:spPr bwMode="auto">
          <a:xfrm rot="5400000" flipV="1">
            <a:off x="7797800" y="4903788"/>
            <a:ext cx="255587" cy="1588"/>
          </a:xfrm>
          <a:prstGeom prst="curvedConnector5">
            <a:avLst>
              <a:gd name="adj1" fmla="val -59630"/>
              <a:gd name="adj2" fmla="val 14700000"/>
              <a:gd name="adj3" fmla="val 148444"/>
            </a:avLst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22285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717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AE4FC153-A15C-49AC-8FE0-D6E24E02D06F}" type="slidenum">
              <a:rPr lang="ko-KR" altLang="en-US" b="0"/>
              <a:pPr/>
              <a:t>15</a:t>
            </a:fld>
            <a:endParaRPr lang="en-US" altLang="ko-KR" b="0"/>
          </a:p>
        </p:txBody>
      </p:sp>
      <p:sp>
        <p:nvSpPr>
          <p:cNvPr id="145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Exercise: POSET (cont.)</a:t>
            </a:r>
            <a:endParaRPr lang="ko-KR" altLang="en-US" smtClean="0">
              <a:ea typeface="Gulim" pitchFamily="50" charset="-127"/>
            </a:endParaRPr>
          </a:p>
        </p:txBody>
      </p:sp>
      <p:sp>
        <p:nvSpPr>
          <p:cNvPr id="1456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030517"/>
            <a:ext cx="9144000" cy="3998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dirty="0" smtClean="0">
                <a:ea typeface="Gulim" pitchFamily="50" charset="-127"/>
              </a:rPr>
              <a:t>Define formulas for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x is the maximum (the largest element in a target domain)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dirty="0" smtClean="0">
                <a:ea typeface="Gulim" pitchFamily="50" charset="-127"/>
              </a:rPr>
              <a:t>y y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x is maximal (not smaller than any other elements)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:9</a:t>
            </a:r>
            <a:r>
              <a:rPr lang="en-US" altLang="ko-KR" sz="1600" dirty="0" smtClean="0">
                <a:ea typeface="Gulim" pitchFamily="50" charset="-127"/>
              </a:rPr>
              <a:t>y x &lt; y </a:t>
            </a:r>
            <a:r>
              <a:rPr lang="en-US" altLang="ko-KR" sz="1200" dirty="0" smtClean="0">
                <a:ea typeface="Gulim" pitchFamily="50" charset="-127"/>
                <a:cs typeface="Arial" charset="0"/>
              </a:rPr>
              <a:t>≡ 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dirty="0" smtClean="0">
                <a:ea typeface="Gulim" pitchFamily="50" charset="-127"/>
              </a:rPr>
              <a:t>y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sz="1600" dirty="0" smtClean="0">
                <a:ea typeface="Gulim" pitchFamily="50" charset="-127"/>
              </a:rPr>
              <a:t>(x &lt; 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Note the </a:t>
            </a:r>
            <a:r>
              <a:rPr lang="en-US" altLang="ko-KR" sz="1600" dirty="0" smtClean="0">
                <a:solidFill>
                  <a:srgbClr val="FF0000"/>
                </a:solidFill>
                <a:ea typeface="Gulim" pitchFamily="50" charset="-127"/>
              </a:rPr>
              <a:t>difference</a:t>
            </a:r>
            <a:r>
              <a:rPr lang="en-US" altLang="ko-KR" sz="1600" dirty="0" smtClean="0">
                <a:ea typeface="Gulim" pitchFamily="50" charset="-127"/>
              </a:rPr>
              <a:t> between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dirty="0" smtClean="0">
                <a:ea typeface="Gulim" pitchFamily="50" charset="-127"/>
              </a:rPr>
              <a:t>y y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x  and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dirty="0" smtClean="0">
                <a:ea typeface="Gulim" pitchFamily="50" charset="-127"/>
              </a:rPr>
              <a:t>y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sz="1600" dirty="0" smtClean="0">
                <a:ea typeface="Gulim" pitchFamily="50" charset="-127"/>
              </a:rPr>
              <a:t>(x &lt; y). 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ko-KR" sz="1400" dirty="0" smtClean="0">
                <a:ea typeface="Gulim" pitchFamily="50" charset="-127"/>
              </a:rPr>
              <a:t>For totally ordered set, these two formulas are same, but for POSET, they are different.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There is no element between x and 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:9</a:t>
            </a:r>
            <a:r>
              <a:rPr lang="en-US" altLang="ko-KR" sz="1600" dirty="0" smtClean="0">
                <a:ea typeface="Gulim" pitchFamily="50" charset="-127"/>
              </a:rPr>
              <a:t>z ((x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z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dirty="0" smtClean="0">
                <a:ea typeface="Gulim" pitchFamily="50" charset="-127"/>
              </a:rPr>
              <a:t> z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y)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Ç</a:t>
            </a:r>
            <a:r>
              <a:rPr lang="en-US" altLang="ko-KR" sz="1600" dirty="0" smtClean="0">
                <a:ea typeface="Gulim" pitchFamily="50" charset="-127"/>
              </a:rPr>
              <a:t> (y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z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dirty="0" smtClean="0">
                <a:ea typeface="Gulim" pitchFamily="50" charset="-127"/>
              </a:rPr>
              <a:t> z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x))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x is an immediate successor of 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(x &gt; y)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:9</a:t>
            </a:r>
            <a:r>
              <a:rPr lang="en-US" altLang="ko-KR" sz="1600" dirty="0" smtClean="0">
                <a:ea typeface="Gulim" pitchFamily="50" charset="-127"/>
              </a:rPr>
              <a:t>z (y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z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dirty="0" smtClean="0">
                <a:ea typeface="Gulim" pitchFamily="50" charset="-127"/>
              </a:rPr>
              <a:t> z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smtClean="0">
                <a:ea typeface="Gulim" pitchFamily="50" charset="-127"/>
              </a:rPr>
              <a:t> x)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z is the infimum of x and y (the greatest element less than or equal to x and 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dirty="0" smtClean="0">
                <a:ea typeface="Gulim" pitchFamily="50" charset="-127"/>
              </a:rPr>
              <a:t>st ((</a:t>
            </a:r>
            <a:r>
              <a:rPr lang="en-US" altLang="ko-KR" sz="1600" dirty="0" err="1" smtClean="0">
                <a:ea typeface="Gulim" pitchFamily="50" charset="-127"/>
              </a:rPr>
              <a:t>s</a:t>
            </a:r>
            <a:r>
              <a:rPr lang="en-US" altLang="ko-KR" sz="1600" dirty="0" err="1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err="1" smtClean="0">
                <a:ea typeface="Gulim" pitchFamily="50" charset="-127"/>
              </a:rPr>
              <a:t>x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err="1" smtClean="0">
                <a:ea typeface="Gulim" pitchFamily="50" charset="-127"/>
              </a:rPr>
              <a:t>t</a:t>
            </a:r>
            <a:r>
              <a:rPr lang="en-US" altLang="ko-KR" sz="1600" dirty="0" err="1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err="1" smtClean="0">
                <a:ea typeface="Gulim" pitchFamily="50" charset="-127"/>
              </a:rPr>
              <a:t>y</a:t>
            </a:r>
            <a:r>
              <a:rPr lang="en-US" altLang="ko-KR" sz="1600" dirty="0" smtClean="0">
                <a:ea typeface="Gulim" pitchFamily="50" charset="-127"/>
              </a:rPr>
              <a:t>)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z="1600" dirty="0" smtClean="0">
                <a:ea typeface="Gulim" pitchFamily="50" charset="-127"/>
              </a:rPr>
              <a:t> (</a:t>
            </a:r>
            <a:r>
              <a:rPr lang="en-US" altLang="ko-KR" sz="1600" dirty="0" err="1" smtClean="0">
                <a:ea typeface="Gulim" pitchFamily="50" charset="-127"/>
              </a:rPr>
              <a:t>s</a:t>
            </a:r>
            <a:r>
              <a:rPr lang="en-US" altLang="ko-KR" sz="1600" dirty="0" err="1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err="1" smtClean="0">
                <a:ea typeface="Gulim" pitchFamily="50" charset="-127"/>
              </a:rPr>
              <a:t>z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err="1" smtClean="0">
                <a:ea typeface="Gulim" pitchFamily="50" charset="-127"/>
              </a:rPr>
              <a:t>t</a:t>
            </a:r>
            <a:r>
              <a:rPr lang="en-US" altLang="ko-KR" sz="1600" dirty="0" err="1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err="1" smtClean="0">
                <a:ea typeface="Gulim" pitchFamily="50" charset="-127"/>
              </a:rPr>
              <a:t>z</a:t>
            </a:r>
            <a:r>
              <a:rPr lang="en-US" altLang="ko-KR" sz="1600" dirty="0" smtClean="0">
                <a:ea typeface="Gulim" pitchFamily="50" charset="-127"/>
              </a:rPr>
              <a:t>)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Æ </a:t>
            </a:r>
            <a:r>
              <a:rPr lang="en-US" altLang="ko-KR" sz="1600" dirty="0" smtClean="0">
                <a:ea typeface="Gulim" pitchFamily="50" charset="-127"/>
              </a:rPr>
              <a:t>(</a:t>
            </a:r>
            <a:r>
              <a:rPr lang="en-US" altLang="ko-KR" sz="1600" dirty="0" err="1" smtClean="0">
                <a:ea typeface="Gulim" pitchFamily="50" charset="-127"/>
              </a:rPr>
              <a:t>z</a:t>
            </a:r>
            <a:r>
              <a:rPr lang="en-US" altLang="ko-KR" sz="1600" dirty="0" err="1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err="1" smtClean="0">
                <a:ea typeface="Gulim" pitchFamily="50" charset="-127"/>
              </a:rPr>
              <a:t>x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 err="1" smtClean="0">
                <a:ea typeface="Gulim" pitchFamily="50" charset="-127"/>
              </a:rPr>
              <a:t>z</a:t>
            </a:r>
            <a:r>
              <a:rPr lang="en-US" altLang="ko-KR" sz="1600" dirty="0" err="1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1600" dirty="0" err="1" smtClean="0">
                <a:ea typeface="Gulim" pitchFamily="50" charset="-127"/>
              </a:rPr>
              <a:t>y</a:t>
            </a:r>
            <a:r>
              <a:rPr lang="en-US" altLang="ko-KR" sz="1600" dirty="0" smtClean="0">
                <a:ea typeface="Gulim" pitchFamily="50" charset="-127"/>
              </a:rPr>
              <a:t>))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dirty="0" smtClean="0">
                <a:ea typeface="Gulim" pitchFamily="50" charset="-127"/>
              </a:rPr>
              <a:t>Give a formula </a:t>
            </a:r>
            <a:r>
              <a:rPr lang="en-US" altLang="ko-KR" sz="2000" dirty="0" smtClean="0">
                <a:latin typeface="cmmi10" pitchFamily="34" charset="0"/>
                <a:ea typeface="Gulim" pitchFamily="50" charset="-127"/>
              </a:rPr>
              <a:t>Á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err="1" smtClean="0">
                <a:ea typeface="Gulim" pitchFamily="50" charset="-127"/>
              </a:rPr>
              <a:t>s.t.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2000" baseline="-25000" dirty="0" smtClean="0">
                <a:ea typeface="Gulim" pitchFamily="50" charset="-127"/>
              </a:rPr>
              <a:t>2</a:t>
            </a:r>
            <a:r>
              <a:rPr lang="en-US" altLang="ko-KR" sz="2000" dirty="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cmmi10" pitchFamily="34" charset="0"/>
                <a:ea typeface="Gulim" pitchFamily="50" charset="-127"/>
              </a:rPr>
              <a:t>Á</a:t>
            </a:r>
            <a:r>
              <a:rPr lang="en-US" altLang="ko-KR" sz="2000" dirty="0" smtClean="0">
                <a:ea typeface="Gulim" pitchFamily="50" charset="-127"/>
              </a:rPr>
              <a:t> and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2000" baseline="-25000" dirty="0" smtClean="0">
                <a:ea typeface="Gulim" pitchFamily="50" charset="-127"/>
              </a:rPr>
              <a:t>4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sz="2000" dirty="0" smtClean="0">
                <a:latin typeface="cmmi10" pitchFamily="34" charset="0"/>
                <a:ea typeface="Gulim" pitchFamily="50" charset="-127"/>
              </a:rPr>
              <a:t>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dirty="0" smtClean="0">
                <a:ea typeface="Gulim" pitchFamily="50" charset="-127"/>
              </a:rPr>
              <a:t>Let </a:t>
            </a:r>
            <a:r>
              <a:rPr lang="en-US" altLang="ko-KR" sz="2000" dirty="0" smtClean="0">
                <a:latin typeface="cmmi10" pitchFamily="34" charset="0"/>
                <a:ea typeface="Gulim" pitchFamily="50" charset="-127"/>
              </a:rPr>
              <a:t>Á</a:t>
            </a:r>
            <a:r>
              <a:rPr lang="en-US" altLang="ko-KR" sz="2000" dirty="0" smtClean="0">
                <a:ea typeface="Gulim" pitchFamily="50" charset="-127"/>
              </a:rPr>
              <a:t> =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2000" dirty="0" smtClean="0">
                <a:ea typeface="Gulim" pitchFamily="50" charset="-127"/>
              </a:rPr>
              <a:t>x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2000" dirty="0" smtClean="0">
                <a:ea typeface="Gulim" pitchFamily="50" charset="-127"/>
              </a:rPr>
              <a:t>y (x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2000" dirty="0" smtClean="0">
                <a:ea typeface="Gulim" pitchFamily="50" charset="-127"/>
              </a:rPr>
              <a:t> y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Ç</a:t>
            </a:r>
            <a:r>
              <a:rPr lang="en-US" altLang="ko-KR" sz="2000" dirty="0" smtClean="0">
                <a:ea typeface="Gulim" pitchFamily="50" charset="-127"/>
              </a:rPr>
              <a:t> y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sz="2000" dirty="0" smtClean="0">
                <a:ea typeface="Gulim" pitchFamily="50" charset="-127"/>
              </a:rPr>
              <a:t> x).  Find </a:t>
            </a:r>
            <a:r>
              <a:rPr lang="en-US" altLang="ko-KR" sz="2000" dirty="0" err="1" smtClean="0">
                <a:ea typeface="Gulim" pitchFamily="50" charset="-127"/>
              </a:rPr>
              <a:t>posets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2000" baseline="-25000" dirty="0" smtClean="0">
                <a:ea typeface="Gulim" pitchFamily="50" charset="-127"/>
              </a:rPr>
              <a:t>1 </a:t>
            </a:r>
            <a:r>
              <a:rPr lang="en-US" altLang="ko-KR" sz="2000" dirty="0" smtClean="0">
                <a:ea typeface="Gulim" pitchFamily="50" charset="-127"/>
              </a:rPr>
              <a:t>and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2000" baseline="-25000" dirty="0" smtClean="0">
                <a:ea typeface="Gulim" pitchFamily="50" charset="-127"/>
              </a:rPr>
              <a:t>2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err="1" smtClean="0">
                <a:ea typeface="Gulim" pitchFamily="50" charset="-127"/>
              </a:rPr>
              <a:t>s.t.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2000" baseline="-25000" dirty="0" smtClean="0">
                <a:ea typeface="Gulim" pitchFamily="50" charset="-127"/>
              </a:rPr>
              <a:t>1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cmmi10" pitchFamily="34" charset="0"/>
                <a:ea typeface="Gulim" pitchFamily="50" charset="-127"/>
              </a:rPr>
              <a:t>Á</a:t>
            </a:r>
            <a:r>
              <a:rPr lang="en-US" altLang="ko-KR" sz="2000" dirty="0" smtClean="0">
                <a:ea typeface="Gulim" pitchFamily="50" charset="-127"/>
              </a:rPr>
              <a:t> and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U</a:t>
            </a:r>
            <a:r>
              <a:rPr lang="en-US" altLang="ko-KR" sz="2000" baseline="-25000" dirty="0" smtClean="0">
                <a:ea typeface="Gulim" pitchFamily="50" charset="-127"/>
              </a:rPr>
              <a:t>2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msam10" pitchFamily="34" charset="0"/>
                <a:ea typeface="Gulim" pitchFamily="50" charset="-127"/>
              </a:rPr>
              <a:t>²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sz="2000" dirty="0" smtClean="0">
                <a:ea typeface="Gulim" pitchFamily="50" charset="-127"/>
              </a:rPr>
              <a:t> </a:t>
            </a:r>
            <a:r>
              <a:rPr lang="en-US" altLang="ko-KR" sz="2000" dirty="0" smtClean="0">
                <a:latin typeface="cmmi10" pitchFamily="34" charset="0"/>
                <a:ea typeface="Gulim" pitchFamily="50" charset="-127"/>
              </a:rPr>
              <a:t>Á</a:t>
            </a:r>
          </a:p>
        </p:txBody>
      </p:sp>
    </p:spTree>
    <p:extLst>
      <p:ext uri="{BB962C8B-B14F-4D97-AF65-F5344CB8AC3E}">
        <p14:creationId xmlns:p14="http://schemas.microsoft.com/office/powerpoint/2010/main" val="93054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12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9CF3E6B7-1A4A-4A87-98A0-30ECE65431CE}" type="slidenum">
              <a:rPr lang="ko-KR" altLang="en-US" b="0"/>
              <a:pPr/>
              <a:t>16</a:t>
            </a:fld>
            <a:endParaRPr lang="en-US" altLang="ko-KR" b="0"/>
          </a:p>
        </p:txBody>
      </p:sp>
      <p:sp>
        <p:nvSpPr>
          <p:cNvPr id="1455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A formula represents a set of models </a:t>
            </a:r>
            <a:endParaRPr lang="ko-KR" altLang="en-US" smtClean="0">
              <a:ea typeface="Gulim" pitchFamily="50" charset="-127"/>
            </a:endParaRPr>
          </a:p>
        </p:txBody>
      </p:sp>
      <p:sp>
        <p:nvSpPr>
          <p:cNvPr id="1455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160463"/>
            <a:ext cx="8540750" cy="3998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A formula </a:t>
            </a:r>
            <a:r>
              <a:rPr lang="en-US" altLang="ko-KR" smtClean="0">
                <a:latin typeface="cmmi10" pitchFamily="34" charset="0"/>
                <a:ea typeface="Gulim" pitchFamily="50" charset="-127"/>
              </a:rPr>
              <a:t>Á</a:t>
            </a:r>
            <a:r>
              <a:rPr lang="en-US" altLang="ko-KR" smtClean="0">
                <a:ea typeface="Gulim" pitchFamily="50" charset="-127"/>
              </a:rPr>
              <a:t> describes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characteristics of target structures</a:t>
            </a:r>
            <a:r>
              <a:rPr lang="en-US" altLang="ko-KR" smtClean="0">
                <a:ea typeface="Gulim" pitchFamily="50" charset="-127"/>
              </a:rPr>
              <a:t> in a compact way.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ex. deterministic automata, partial order sets, binary trees, relational database, etc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In other words, a formula </a:t>
            </a:r>
            <a:r>
              <a:rPr lang="en-US" altLang="ko-KR" smtClean="0">
                <a:latin typeface="cmmi10" pitchFamily="34" charset="0"/>
                <a:ea typeface="Gulim" pitchFamily="50" charset="-127"/>
              </a:rPr>
              <a:t>Á</a:t>
            </a:r>
            <a:r>
              <a:rPr lang="en-US" altLang="ko-KR" smtClean="0">
                <a:ea typeface="Gulim" pitchFamily="50" charset="-127"/>
              </a:rPr>
              <a:t> designates a set of models (i.e., interpretations) that satisfies </a:t>
            </a:r>
            <a:r>
              <a:rPr lang="en-US" altLang="ko-KR" smtClean="0">
                <a:latin typeface="cmmi10" pitchFamily="34" charset="0"/>
                <a:ea typeface="Gulim" pitchFamily="50" charset="-127"/>
              </a:rPr>
              <a:t>Á</a:t>
            </a:r>
            <a:endParaRPr lang="en-US" altLang="ko-KR" smtClean="0">
              <a:ea typeface="Gulim" pitchFamily="50" charset="-127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mtClean="0">
                <a:ea typeface="Gulim" pitchFamily="50" charset="-127"/>
              </a:rPr>
              <a:t>x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mtClean="0">
                <a:ea typeface="Gulim" pitchFamily="50" charset="-127"/>
              </a:rPr>
              <a:t>y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mtClean="0">
                <a:ea typeface="Gulim" pitchFamily="50" charset="-127"/>
              </a:rPr>
              <a:t>z (R(x,y)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mtClean="0">
                <a:ea typeface="Gulim" pitchFamily="50" charset="-127"/>
              </a:rPr>
              <a:t> R(x,z)</a:t>
            </a:r>
            <a:r>
              <a:rPr lang="en-US" altLang="ko-KR" baseline="-25000" smtClean="0">
                <a:latin typeface="msam10" pitchFamily="34" charset="0"/>
                <a:ea typeface="Gulim" pitchFamily="50" charset="-127"/>
              </a:rPr>
              <a:t>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mtClean="0">
                <a:ea typeface="Gulim" pitchFamily="50" charset="-127"/>
              </a:rPr>
              <a:t> y = z) represents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all deterministic</a:t>
            </a:r>
            <a:r>
              <a:rPr lang="en-US" altLang="ko-KR" smtClean="0">
                <a:ea typeface="Gulim" pitchFamily="50" charset="-127"/>
              </a:rPr>
              <a:t> graphs</a:t>
            </a:r>
            <a:endParaRPr lang="en-US" altLang="ko-KR" smtClean="0">
              <a:latin typeface="cmsy10" pitchFamily="34" charset="0"/>
              <a:ea typeface="Gulim" pitchFamily="50" charset="-127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mtClean="0">
                <a:ea typeface="Gulim" pitchFamily="50" charset="-127"/>
              </a:rPr>
              <a:t>x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mtClean="0">
                <a:ea typeface="Gulim" pitchFamily="50" charset="-127"/>
              </a:rPr>
              <a:t>y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mtClean="0">
                <a:ea typeface="Gulim" pitchFamily="50" charset="-127"/>
              </a:rPr>
              <a:t>z (R(x,y)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mtClean="0">
                <a:ea typeface="Gulim" pitchFamily="50" charset="-127"/>
              </a:rPr>
              <a:t> R(y,z)</a:t>
            </a:r>
            <a:r>
              <a:rPr lang="en-US" altLang="ko-KR" baseline="-25000" smtClean="0">
                <a:latin typeface="msam10" pitchFamily="34" charset="0"/>
                <a:ea typeface="Gulim" pitchFamily="50" charset="-127"/>
              </a:rPr>
              <a:t>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mtClean="0">
                <a:ea typeface="Gulim" pitchFamily="50" charset="-127"/>
              </a:rPr>
              <a:t> R(x,z)) represents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all transitive</a:t>
            </a:r>
            <a:r>
              <a:rPr lang="en-US" altLang="ko-KR" smtClean="0">
                <a:ea typeface="Gulim" pitchFamily="50" charset="-127"/>
              </a:rPr>
              <a:t> graphs.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Validity</a:t>
            </a:r>
            <a:r>
              <a:rPr lang="en-US" altLang="ko-KR" smtClean="0">
                <a:ea typeface="Gulim" pitchFamily="50" charset="-127"/>
              </a:rPr>
              <a:t>,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satisfiability</a:t>
            </a:r>
            <a:r>
              <a:rPr lang="en-US" altLang="ko-KR" smtClean="0">
                <a:ea typeface="Gulim" pitchFamily="50" charset="-127"/>
              </a:rPr>
              <a:t>, and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provability</a:t>
            </a:r>
            <a:r>
              <a:rPr lang="en-US" altLang="ko-KR" smtClean="0">
                <a:ea typeface="Gulim" pitchFamily="50" charset="-127"/>
              </a:rPr>
              <a:t> of a predicate formula is all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undecidable</a:t>
            </a:r>
            <a:r>
              <a:rPr lang="en-US" altLang="ko-KR" smtClean="0">
                <a:ea typeface="Gulim" pitchFamily="50" charset="-127"/>
              </a:rPr>
              <a:t>.  However, checking formulas on concrete interpretations is practical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ex. SQL queries over relational database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ex. XQueries over XML documents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ex. Model checking of a program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ko-KR" smtClean="0">
              <a:latin typeface="msam10" pitchFamily="34" charset="0"/>
              <a:ea typeface="Gulim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801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409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569F0EC9-07C6-48AD-823A-711DCDCE3B8E}" type="slidenum">
              <a:rPr lang="ko-KR" altLang="en-US" b="0" smtClean="0"/>
              <a:pPr/>
              <a:t>2</a:t>
            </a:fld>
            <a:endParaRPr lang="en-US" altLang="ko-KR" b="0" smtClean="0"/>
          </a:p>
        </p:txBody>
      </p:sp>
      <p:sp>
        <p:nvSpPr>
          <p:cNvPr id="144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Introduction to predicate calculus (1/2)</a:t>
            </a:r>
          </a:p>
        </p:txBody>
      </p:sp>
      <p:sp>
        <p:nvSpPr>
          <p:cNvPr id="1445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7175" y="1184275"/>
            <a:ext cx="8582025" cy="3906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Propositional logic (sentence logic) dealt quite satisfactorily with sentences using conjunctive words (</a:t>
            </a:r>
            <a:r>
              <a:rPr lang="ko-KR" altLang="en-US" smtClean="0">
                <a:ea typeface="Gulim" pitchFamily="50" charset="-127"/>
              </a:rPr>
              <a:t>접속사</a:t>
            </a:r>
            <a:r>
              <a:rPr lang="en-US" altLang="ko-KR" dirty="0" smtClean="0">
                <a:ea typeface="Gulim" pitchFamily="50" charset="-127"/>
              </a:rPr>
              <a:t>) like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not</a:t>
            </a:r>
            <a:r>
              <a:rPr lang="en-US" altLang="ko-KR" dirty="0" smtClean="0">
                <a:ea typeface="Gulim" pitchFamily="50" charset="-127"/>
              </a:rPr>
              <a:t>,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and</a:t>
            </a:r>
            <a:r>
              <a:rPr lang="en-US" altLang="ko-KR" dirty="0" smtClean="0">
                <a:ea typeface="Gulim" pitchFamily="50" charset="-127"/>
              </a:rPr>
              <a:t>,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or</a:t>
            </a:r>
            <a:r>
              <a:rPr lang="en-US" altLang="ko-KR" dirty="0" smtClean="0">
                <a:ea typeface="Gulim" pitchFamily="50" charset="-127"/>
              </a:rPr>
              <a:t>, and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 if</a:t>
            </a:r>
            <a:r>
              <a:rPr lang="en-US" altLang="ko-KR" dirty="0" smtClean="0">
                <a:ea typeface="Gulim" pitchFamily="50" charset="-127"/>
              </a:rPr>
              <a:t> …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then</a:t>
            </a:r>
            <a:r>
              <a:rPr lang="en-US" altLang="ko-KR" dirty="0" smtClean="0">
                <a:ea typeface="Gulim" pitchFamily="50" charset="-127"/>
              </a:rPr>
              <a:t>.  But it fails to reflect the </a:t>
            </a:r>
            <a:r>
              <a:rPr lang="en-US" altLang="ko-KR" i="1" dirty="0" smtClean="0">
                <a:solidFill>
                  <a:srgbClr val="339933"/>
                </a:solidFill>
                <a:ea typeface="Gulim" pitchFamily="50" charset="-127"/>
              </a:rPr>
              <a:t>finer logical structure</a:t>
            </a:r>
            <a:r>
              <a:rPr lang="en-US" altLang="ko-KR" dirty="0" smtClean="0">
                <a:ea typeface="Gulim" pitchFamily="50" charset="-127"/>
              </a:rPr>
              <a:t> of the sentence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What can we reason about a sentence itself which deals with its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target domain?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ex. Jane is taller than Alice (target domain : human being)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ex2. For natural numbers x and y, </a:t>
            </a:r>
            <a:r>
              <a:rPr lang="en-US" altLang="ko-KR" dirty="0" err="1" smtClean="0">
                <a:ea typeface="Gulim" pitchFamily="50" charset="-127"/>
              </a:rPr>
              <a:t>x+y</a:t>
            </a:r>
            <a:r>
              <a:rPr lang="en-US" altLang="ko-KR" dirty="0" smtClean="0">
                <a:ea typeface="Gulim" pitchFamily="50" charset="-127"/>
              </a:rPr>
              <a:t>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¸</a:t>
            </a:r>
            <a:r>
              <a:rPr lang="en-US" altLang="ko-KR" dirty="0" smtClean="0">
                <a:ea typeface="Gulim" pitchFamily="50" charset="-127"/>
              </a:rPr>
              <a:t> - (x + y) (target domain: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N</a:t>
            </a:r>
            <a:r>
              <a:rPr lang="en-US" altLang="ko-KR" dirty="0" smtClean="0">
                <a:ea typeface="Gulim" pitchFamily="50" charset="-127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What can we reason about a sentence itself which also deal with modifiers like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there exists</a:t>
            </a:r>
            <a:r>
              <a:rPr lang="en-US" altLang="ko-KR" dirty="0" smtClean="0">
                <a:ea typeface="Gulim" pitchFamily="50" charset="-127"/>
              </a:rPr>
              <a:t>…,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all</a:t>
            </a:r>
            <a:r>
              <a:rPr lang="en-US" altLang="ko-KR" dirty="0" smtClean="0">
                <a:ea typeface="Gulim" pitchFamily="50" charset="-127"/>
              </a:rPr>
              <a:t> …,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among</a:t>
            </a:r>
            <a:r>
              <a:rPr lang="en-US" altLang="ko-KR" dirty="0" smtClean="0">
                <a:ea typeface="Gulim" pitchFamily="50" charset="-127"/>
              </a:rPr>
              <a:t> … and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only</a:t>
            </a:r>
            <a:r>
              <a:rPr lang="en-US" altLang="ko-KR" dirty="0" smtClean="0">
                <a:ea typeface="Gulim" pitchFamily="50" charset="-127"/>
              </a:rPr>
              <a:t> ….  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dirty="0" smtClean="0">
                <a:ea typeface="Gulim" pitchFamily="50" charset="-127"/>
              </a:rPr>
              <a:t>Note that these modifiers enable us to reason about an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infinite</a:t>
            </a:r>
            <a:r>
              <a:rPr lang="en-US" altLang="ko-KR" dirty="0" smtClean="0">
                <a:ea typeface="Gulim" pitchFamily="50" charset="-127"/>
              </a:rPr>
              <a:t> domain because we do not have to enumerate all elements in the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512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53406EA7-9FAB-4E62-A449-04D2E046C659}" type="slidenum">
              <a:rPr lang="ko-KR" altLang="en-US" b="0" smtClean="0"/>
              <a:pPr/>
              <a:t>3</a:t>
            </a:fld>
            <a:endParaRPr lang="en-US" altLang="ko-KR" b="0" smtClean="0"/>
          </a:p>
        </p:txBody>
      </p:sp>
      <p:sp>
        <p:nvSpPr>
          <p:cNvPr id="144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Introduction to predicate calculus (2/2)</a:t>
            </a:r>
          </a:p>
        </p:txBody>
      </p:sp>
      <p:sp>
        <p:nvSpPr>
          <p:cNvPr id="1446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30213" y="1249587"/>
            <a:ext cx="8559800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 smtClean="0">
                <a:ea typeface="Gulim" pitchFamily="50" charset="-127"/>
              </a:rPr>
              <a:t>Ex.  Every student is younger than some instructor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We could simply identify this assertion with a propositional atom p.  However, this fails to reflect the finer logical structure of this sentence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 smtClean="0">
                <a:ea typeface="Gulim" pitchFamily="50" charset="-127"/>
              </a:rPr>
              <a:t>This statement is about </a:t>
            </a:r>
            <a:r>
              <a:rPr lang="en-US" altLang="ko-KR" sz="2000" dirty="0" smtClean="0">
                <a:solidFill>
                  <a:srgbClr val="FF0000"/>
                </a:solidFill>
                <a:ea typeface="Gulim" pitchFamily="50" charset="-127"/>
              </a:rPr>
              <a:t>being a student</a:t>
            </a:r>
            <a:r>
              <a:rPr lang="en-US" altLang="ko-KR" sz="2000" dirty="0" smtClean="0">
                <a:ea typeface="Gulim" pitchFamily="50" charset="-127"/>
              </a:rPr>
              <a:t>, </a:t>
            </a:r>
            <a:r>
              <a:rPr lang="en-US" altLang="ko-KR" sz="2000" dirty="0" smtClean="0">
                <a:solidFill>
                  <a:srgbClr val="FF0000"/>
                </a:solidFill>
                <a:ea typeface="Gulim" pitchFamily="50" charset="-127"/>
              </a:rPr>
              <a:t>being an instructor</a:t>
            </a:r>
            <a:r>
              <a:rPr lang="en-US" altLang="ko-KR" sz="2000" dirty="0" smtClean="0">
                <a:ea typeface="Gulim" pitchFamily="50" charset="-127"/>
              </a:rPr>
              <a:t> and </a:t>
            </a:r>
            <a:r>
              <a:rPr lang="en-US" altLang="ko-KR" sz="2000" dirty="0" smtClean="0">
                <a:solidFill>
                  <a:srgbClr val="FF0000"/>
                </a:solidFill>
                <a:ea typeface="Gulim" pitchFamily="50" charset="-127"/>
              </a:rPr>
              <a:t>being younger than somebody else </a:t>
            </a:r>
            <a:r>
              <a:rPr lang="en-US" altLang="ko-KR" sz="2000" dirty="0" smtClean="0">
                <a:ea typeface="Gulim" pitchFamily="50" charset="-127"/>
              </a:rPr>
              <a:t>for a set of university members as a target domain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We need to express them and use </a:t>
            </a: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predicates</a:t>
            </a:r>
            <a:r>
              <a:rPr lang="en-US" altLang="ko-KR" sz="1800" dirty="0" smtClean="0">
                <a:ea typeface="Gulim" pitchFamily="50" charset="-127"/>
              </a:rPr>
              <a:t> for this purpose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S</a:t>
            </a:r>
            <a:r>
              <a:rPr lang="en-US" altLang="ko-KR" sz="1800" dirty="0" smtClean="0">
                <a:ea typeface="Gulim" pitchFamily="50" charset="-127"/>
              </a:rPr>
              <a:t>(</a:t>
            </a:r>
            <a:r>
              <a:rPr lang="en-US" altLang="ko-KR" sz="1800" dirty="0" err="1" smtClean="0">
                <a:ea typeface="Gulim" pitchFamily="50" charset="-127"/>
              </a:rPr>
              <a:t>yunho</a:t>
            </a:r>
            <a:r>
              <a:rPr lang="en-US" altLang="ko-KR" sz="1800" dirty="0" smtClean="0">
                <a:ea typeface="Gulim" pitchFamily="50" charset="-127"/>
              </a:rPr>
              <a:t>), </a:t>
            </a: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I</a:t>
            </a:r>
            <a:r>
              <a:rPr lang="en-US" altLang="ko-KR" sz="1800" dirty="0" smtClean="0">
                <a:ea typeface="Gulim" pitchFamily="50" charset="-127"/>
              </a:rPr>
              <a:t>(</a:t>
            </a:r>
            <a:r>
              <a:rPr lang="en-US" altLang="ko-KR" sz="1800" dirty="0" err="1" smtClean="0">
                <a:ea typeface="Gulim" pitchFamily="50" charset="-127"/>
              </a:rPr>
              <a:t>moonzoo</a:t>
            </a:r>
            <a:r>
              <a:rPr lang="en-US" altLang="ko-KR" sz="1800" dirty="0" smtClean="0">
                <a:ea typeface="Gulim" pitchFamily="50" charset="-127"/>
              </a:rPr>
              <a:t>), </a:t>
            </a: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Y</a:t>
            </a:r>
            <a:r>
              <a:rPr lang="en-US" altLang="ko-KR" sz="1800" dirty="0" smtClean="0">
                <a:ea typeface="Gulim" pitchFamily="50" charset="-127"/>
              </a:rPr>
              <a:t>(</a:t>
            </a:r>
            <a:r>
              <a:rPr lang="en-US" altLang="ko-KR" sz="1800" dirty="0" err="1" smtClean="0">
                <a:ea typeface="Gulim" pitchFamily="50" charset="-127"/>
              </a:rPr>
              <a:t>yunho,moonzoo</a:t>
            </a:r>
            <a:r>
              <a:rPr lang="en-US" altLang="ko-KR" sz="1800" dirty="0" smtClean="0">
                <a:ea typeface="Gulim" pitchFamily="50" charset="-127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 smtClean="0">
                <a:ea typeface="Gulim" pitchFamily="50" charset="-127"/>
              </a:rPr>
              <a:t>We need variables x, y to not to write down all instance of S(-), I(-), Y(-)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Every student </a:t>
            </a: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x</a:t>
            </a:r>
            <a:r>
              <a:rPr lang="en-US" altLang="ko-KR" sz="1800" dirty="0" smtClean="0">
                <a:ea typeface="Gulim" pitchFamily="50" charset="-127"/>
              </a:rPr>
              <a:t> is young than some instructor </a:t>
            </a:r>
            <a:r>
              <a:rPr lang="en-US" altLang="ko-KR" sz="1800" dirty="0" smtClean="0">
                <a:solidFill>
                  <a:srgbClr val="FF0000"/>
                </a:solidFill>
                <a:ea typeface="Gulim" pitchFamily="50" charset="-127"/>
              </a:rPr>
              <a:t>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 smtClean="0">
                <a:ea typeface="Gulim" pitchFamily="50" charset="-127"/>
              </a:rPr>
              <a:t>Finally, we need </a:t>
            </a:r>
            <a:r>
              <a:rPr lang="en-US" altLang="ko-KR" sz="2000" dirty="0" smtClean="0">
                <a:solidFill>
                  <a:srgbClr val="FF0000"/>
                </a:solidFill>
                <a:ea typeface="Gulim" pitchFamily="50" charset="-127"/>
              </a:rPr>
              <a:t>quantifiers</a:t>
            </a:r>
            <a:r>
              <a:rPr lang="en-US" altLang="ko-KR" sz="2000" dirty="0" smtClean="0">
                <a:ea typeface="Gulim" pitchFamily="50" charset="-127"/>
              </a:rPr>
              <a:t> to capture the actual elements by variables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800" dirty="0" smtClean="0">
                <a:ea typeface="Gulim" pitchFamily="50" charset="-127"/>
              </a:rPr>
              <a:t>For every x, if x is a student, then there is some y which is an instructor such that x is younger than y compare with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dirty="0" smtClean="0">
                <a:ea typeface="Gulim" pitchFamily="50" charset="-127"/>
              </a:rPr>
              <a:t>x (S(x) 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z="1800" dirty="0" smtClean="0">
                <a:ea typeface="Gulim" pitchFamily="50" charset="-127"/>
              </a:rPr>
              <a:t> (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800" dirty="0" smtClean="0">
                <a:ea typeface="Gulim" pitchFamily="50" charset="-127"/>
              </a:rPr>
              <a:t>y (I(y) </a:t>
            </a:r>
            <a:r>
              <a:rPr lang="en-US" altLang="ko-KR" sz="1800" dirty="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800" dirty="0" smtClean="0">
                <a:ea typeface="Gulim" pitchFamily="50" charset="-127"/>
              </a:rPr>
              <a:t> Y(</a:t>
            </a:r>
            <a:r>
              <a:rPr lang="en-US" altLang="ko-KR" sz="1800" dirty="0" err="1" smtClean="0">
                <a:ea typeface="Gulim" pitchFamily="50" charset="-127"/>
              </a:rPr>
              <a:t>x,y</a:t>
            </a:r>
            <a:r>
              <a:rPr lang="en-US" altLang="ko-KR" sz="1800" dirty="0" smtClean="0">
                <a:ea typeface="Gulim" pitchFamily="50" charset="-127"/>
              </a:rPr>
              <a:t>))))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ko-KR" sz="1600" dirty="0" smtClean="0">
                <a:ea typeface="Gulim" pitchFamily="50" charset="-127"/>
              </a:rPr>
              <a:t>Compare </a:t>
            </a:r>
            <a:r>
              <a:rPr lang="en-US" altLang="ko-KR" sz="1600" dirty="0">
                <a:ea typeface="Gulim" pitchFamily="50" charset="-127"/>
              </a:rPr>
              <a:t>with </a:t>
            </a:r>
            <a:r>
              <a:rPr lang="en-US" altLang="ko-KR" sz="1600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600" dirty="0" smtClean="0">
                <a:ea typeface="Gulim" pitchFamily="50" charset="-127"/>
              </a:rPr>
              <a:t>x </a:t>
            </a:r>
            <a:r>
              <a:rPr lang="en-US" altLang="ko-KR" sz="1600" dirty="0">
                <a:ea typeface="Gulim" pitchFamily="50" charset="-127"/>
              </a:rPr>
              <a:t>(S(x) </a:t>
            </a:r>
            <a:r>
              <a:rPr lang="en-US" altLang="ko-KR" sz="1600" dirty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z="1600" dirty="0">
                <a:ea typeface="Gulim" pitchFamily="50" charset="-127"/>
              </a:rPr>
              <a:t> (</a:t>
            </a:r>
            <a:r>
              <a:rPr lang="en-US" altLang="ko-KR" sz="1600" dirty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600" dirty="0">
                <a:ea typeface="Gulim" pitchFamily="50" charset="-127"/>
              </a:rPr>
              <a:t>y (I(y) </a:t>
            </a:r>
            <a:r>
              <a:rPr lang="en-US" altLang="ko-KR" sz="1600" dirty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z="1600" dirty="0" smtClean="0">
                <a:ea typeface="Gulim" pitchFamily="50" charset="-127"/>
              </a:rPr>
              <a:t> </a:t>
            </a:r>
            <a:r>
              <a:rPr lang="en-US" altLang="ko-KR" sz="1600" dirty="0">
                <a:ea typeface="Gulim" pitchFamily="50" charset="-127"/>
              </a:rPr>
              <a:t>Y(</a:t>
            </a:r>
            <a:r>
              <a:rPr lang="en-US" altLang="ko-KR" sz="1600" dirty="0" err="1">
                <a:ea typeface="Gulim" pitchFamily="50" charset="-127"/>
              </a:rPr>
              <a:t>x,y</a:t>
            </a:r>
            <a:r>
              <a:rPr lang="en-US" altLang="ko-KR" sz="1600" dirty="0">
                <a:ea typeface="Gulim" pitchFamily="50" charset="-127"/>
              </a:rPr>
              <a:t>))))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altLang="ko-KR" sz="1600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2079" y="133350"/>
            <a:ext cx="8718096" cy="606425"/>
          </a:xfrm>
        </p:spPr>
        <p:txBody>
          <a:bodyPr/>
          <a:lstStyle/>
          <a:p>
            <a:r>
              <a:rPr lang="en-US" altLang="ko-KR" dirty="0" smtClean="0"/>
              <a:t>Examples of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Order-logic Formula 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0" y="952043"/>
                <a:ext cx="9209315" cy="3998913"/>
              </a:xfrm>
            </p:spPr>
            <p:txBody>
              <a:bodyPr/>
              <a:lstStyle/>
              <a:p>
                <a:r>
                  <a:rPr lang="en-US" altLang="ko-KR" sz="1800" dirty="0"/>
                  <a:t>Bill is a student. Student(Bill)</a:t>
                </a:r>
              </a:p>
              <a:p>
                <a:r>
                  <a:rPr lang="en-US" altLang="ko-KR" sz="1800" dirty="0" smtClean="0"/>
                  <a:t>All </a:t>
                </a:r>
                <a:r>
                  <a:rPr lang="en-US" altLang="ko-KR" sz="1800" dirty="0"/>
                  <a:t>students are </a:t>
                </a:r>
                <a:r>
                  <a:rPr lang="en-US" altLang="ko-KR" sz="1800" dirty="0" smtClean="0"/>
                  <a:t>smart. </a:t>
                </a: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8</a:t>
                </a:r>
                <a:r>
                  <a:rPr lang="en-US" altLang="ko-KR" sz="1800" dirty="0" smtClean="0"/>
                  <a:t> </a:t>
                </a:r>
                <a:r>
                  <a:rPr lang="en-US" altLang="ko-KR" sz="1800" dirty="0"/>
                  <a:t>x ( Student(x)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! </a:t>
                </a:r>
                <a:r>
                  <a:rPr lang="en-US" altLang="ko-KR" sz="1800" dirty="0" smtClean="0"/>
                  <a:t>Smart(x</a:t>
                </a:r>
                <a:r>
                  <a:rPr lang="en-US" altLang="ko-KR" sz="1800" dirty="0"/>
                  <a:t>) )</a:t>
                </a:r>
              </a:p>
              <a:p>
                <a:r>
                  <a:rPr lang="en-US" altLang="ko-KR" sz="1800" dirty="0"/>
                  <a:t>There exists a </a:t>
                </a:r>
                <a:r>
                  <a:rPr lang="en-US" altLang="ko-KR" sz="1800" dirty="0" smtClean="0"/>
                  <a:t>student. </a:t>
                </a: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9</a:t>
                </a:r>
                <a:r>
                  <a:rPr lang="en-US" altLang="ko-KR" sz="1800" dirty="0" smtClean="0"/>
                  <a:t> </a:t>
                </a:r>
                <a:r>
                  <a:rPr lang="en-US" altLang="ko-KR" sz="1800" dirty="0"/>
                  <a:t>x Student(x).</a:t>
                </a:r>
              </a:p>
              <a:p>
                <a:r>
                  <a:rPr lang="en-US" altLang="ko-KR" sz="1800" dirty="0"/>
                  <a:t>There exists a smart </a:t>
                </a:r>
                <a:r>
                  <a:rPr lang="en-US" altLang="ko-KR" sz="1800" dirty="0" smtClean="0"/>
                  <a:t>student. </a:t>
                </a: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9</a:t>
                </a:r>
                <a:r>
                  <a:rPr lang="en-US" altLang="ko-KR" sz="1800" dirty="0" smtClean="0"/>
                  <a:t> </a:t>
                </a:r>
                <a:r>
                  <a:rPr lang="en-US" altLang="ko-KR" sz="1800" dirty="0"/>
                  <a:t>x ( Student(x)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n-US" altLang="ko-KR" sz="1800" dirty="0" smtClean="0"/>
                  <a:t> </a:t>
                </a:r>
                <a:r>
                  <a:rPr lang="en-US" altLang="ko-KR" sz="1800" dirty="0"/>
                  <a:t>Smart(x) )</a:t>
                </a:r>
              </a:p>
              <a:p>
                <a:r>
                  <a:rPr lang="en-US" altLang="ko-KR" sz="1800" dirty="0"/>
                  <a:t>Every student loves some </a:t>
                </a:r>
                <a:r>
                  <a:rPr lang="en-US" altLang="ko-KR" sz="1800" dirty="0" smtClean="0"/>
                  <a:t>student. </a:t>
                </a: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8</a:t>
                </a:r>
                <a:r>
                  <a:rPr lang="es-ES" altLang="ko-KR" sz="1800" dirty="0" smtClean="0"/>
                  <a:t> </a:t>
                </a:r>
                <a:r>
                  <a:rPr lang="es-ES" altLang="ko-KR" sz="1800" dirty="0"/>
                  <a:t>x ( Student(x</a:t>
                </a:r>
                <a:r>
                  <a:rPr lang="es-ES" altLang="ko-KR" sz="1800" dirty="0" smtClean="0"/>
                  <a:t>)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 ! 9</a:t>
                </a:r>
                <a:r>
                  <a:rPr lang="es-ES" altLang="ko-KR" sz="1800" dirty="0" smtClean="0"/>
                  <a:t> </a:t>
                </a:r>
                <a:r>
                  <a:rPr lang="es-ES" altLang="ko-KR" sz="1800" dirty="0"/>
                  <a:t>y ( Student(y)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s-ES" altLang="ko-KR" sz="1800" dirty="0" smtClean="0"/>
                  <a:t> </a:t>
                </a:r>
                <a:r>
                  <a:rPr lang="es-ES" altLang="ko-KR" sz="1800" dirty="0"/>
                  <a:t>Loves(x,y) ))</a:t>
                </a:r>
              </a:p>
              <a:p>
                <a:r>
                  <a:rPr lang="en-US" altLang="ko-KR" sz="1800" dirty="0"/>
                  <a:t>Every student loves some other </a:t>
                </a:r>
                <a:r>
                  <a:rPr lang="en-US" altLang="ko-KR" sz="1800" dirty="0" smtClean="0"/>
                  <a:t>student. </a:t>
                </a: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8</a:t>
                </a:r>
                <a:r>
                  <a:rPr lang="es-ES" altLang="ko-KR" sz="1800" dirty="0" smtClean="0"/>
                  <a:t>x(Student(x)</a:t>
                </a: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!9</a:t>
                </a:r>
                <a:r>
                  <a:rPr lang="es-ES" altLang="ko-KR" sz="1800" dirty="0" smtClean="0"/>
                  <a:t>y (Student(y</a:t>
                </a:r>
                <a:r>
                  <a:rPr lang="es-ES" altLang="ko-KR" sz="1800" dirty="0"/>
                  <a:t>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s-ES" altLang="ko-KR" sz="1800" dirty="0" smtClean="0"/>
                  <a:t> </a:t>
                </a: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:</a:t>
                </a:r>
                <a:r>
                  <a:rPr lang="es-ES" altLang="ko-KR" sz="1800" dirty="0" smtClean="0"/>
                  <a:t>(x=y</a:t>
                </a:r>
                <a:r>
                  <a:rPr lang="es-ES" altLang="ko-KR" sz="1800" dirty="0"/>
                  <a:t>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s-ES" altLang="ko-KR" sz="1800" dirty="0" smtClean="0"/>
                  <a:t> </a:t>
                </a:r>
                <a:r>
                  <a:rPr lang="es-ES" altLang="ko-KR" sz="1800" dirty="0"/>
                  <a:t>Loves(x,y</a:t>
                </a:r>
                <a:r>
                  <a:rPr lang="es-ES" altLang="ko-KR" sz="1800" dirty="0" smtClean="0"/>
                  <a:t>)))</a:t>
                </a:r>
                <a:endParaRPr lang="es-ES" altLang="ko-KR" sz="1800" dirty="0"/>
              </a:p>
              <a:p>
                <a:r>
                  <a:rPr lang="en-US" altLang="ko-KR" sz="1800" dirty="0"/>
                  <a:t>There is a student who is loved by every other </a:t>
                </a:r>
                <a:r>
                  <a:rPr lang="en-US" altLang="ko-KR" sz="1800" dirty="0" smtClean="0"/>
                  <a:t>student.</a:t>
                </a:r>
                <a:br>
                  <a:rPr lang="en-US" altLang="ko-KR" sz="1800" dirty="0" smtClean="0"/>
                </a:b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9</a:t>
                </a:r>
                <a:r>
                  <a:rPr lang="es-ES" altLang="ko-KR" sz="1800" dirty="0" smtClean="0"/>
                  <a:t> </a:t>
                </a:r>
                <a:r>
                  <a:rPr lang="es-ES" altLang="ko-KR" sz="1800" dirty="0"/>
                  <a:t>x ( Student(x)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s-ES" altLang="ko-KR" sz="1800" dirty="0" smtClean="0"/>
                  <a:t>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8</a:t>
                </a:r>
                <a:r>
                  <a:rPr lang="es-ES" altLang="ko-KR" sz="1800" dirty="0" smtClean="0"/>
                  <a:t> </a:t>
                </a:r>
                <a:r>
                  <a:rPr lang="es-ES" altLang="ko-KR" sz="1800" dirty="0"/>
                  <a:t>y ( Student(y)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s-ES" altLang="ko-KR" sz="1800" dirty="0" smtClean="0"/>
                  <a:t>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:</a:t>
                </a:r>
                <a:r>
                  <a:rPr lang="es-ES" altLang="ko-KR" sz="1800" dirty="0" smtClean="0"/>
                  <a:t>(</a:t>
                </a:r>
                <a:r>
                  <a:rPr lang="es-ES" altLang="ko-KR" sz="1800" dirty="0"/>
                  <a:t>x = y)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!</a:t>
                </a:r>
                <a:r>
                  <a:rPr lang="es-ES" altLang="ko-KR" sz="1800" dirty="0" smtClean="0"/>
                  <a:t> </a:t>
                </a:r>
                <a:r>
                  <a:rPr lang="es-ES" altLang="ko-KR" sz="1800" dirty="0"/>
                  <a:t>Loves(y,x) ))</a:t>
                </a:r>
              </a:p>
              <a:p>
                <a:r>
                  <a:rPr lang="en-US" altLang="ko-KR" sz="1800" dirty="0"/>
                  <a:t>No student loves Bill.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:</a:t>
                </a:r>
                <a:r>
                  <a:rPr lang="en-US" altLang="ko-KR" sz="1800" dirty="0"/>
                  <a:t>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9</a:t>
                </a:r>
                <a:r>
                  <a:rPr lang="en-US" altLang="ko-KR" sz="1800" dirty="0"/>
                  <a:t> x ( Student(x)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n-US" altLang="ko-KR" sz="1800" dirty="0"/>
                  <a:t> Loves(x, Bill) )</a:t>
                </a:r>
              </a:p>
              <a:p>
                <a:r>
                  <a:rPr lang="en-US" altLang="ko-KR" sz="1800" dirty="0" smtClean="0"/>
                  <a:t>Bill </a:t>
                </a:r>
                <a:r>
                  <a:rPr lang="en-US" altLang="ko-KR" sz="1800" dirty="0"/>
                  <a:t>does not take Analysis.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:</a:t>
                </a:r>
                <a:r>
                  <a:rPr lang="en-US" altLang="ko-KR" sz="1800" dirty="0"/>
                  <a:t> Takes(Bill, Analysis).</a:t>
                </a:r>
              </a:p>
              <a:p>
                <a:r>
                  <a:rPr lang="en-US" altLang="ko-KR" sz="1800" dirty="0" smtClean="0"/>
                  <a:t>Bill </a:t>
                </a:r>
                <a:r>
                  <a:rPr lang="en-US" altLang="ko-KR" sz="1800" dirty="0"/>
                  <a:t>takes Analysis or Geometry (or both</a:t>
                </a:r>
                <a:r>
                  <a:rPr lang="en-US" altLang="ko-KR" sz="1800" dirty="0" smtClean="0"/>
                  <a:t>). Takes(</a:t>
                </a:r>
                <a:r>
                  <a:rPr lang="en-US" altLang="ko-KR" sz="1800" dirty="0" err="1" smtClean="0"/>
                  <a:t>Bill,Analysis</a:t>
                </a:r>
                <a:r>
                  <a:rPr lang="en-US" altLang="ko-KR" sz="1800" dirty="0" smtClean="0"/>
                  <a:t>)</a:t>
                </a:r>
                <a:r>
                  <a:rPr lang="en-US" altLang="ko-KR" sz="1800" dirty="0" smtClean="0">
                    <a:latin typeface="cmsy10" pitchFamily="34" charset="0"/>
                    <a:ea typeface="Gulim" pitchFamily="50" charset="-127"/>
                  </a:rPr>
                  <a:t>Ç</a:t>
                </a:r>
                <a:r>
                  <a:rPr lang="en-US" altLang="ko-KR" sz="1800" dirty="0" smtClean="0"/>
                  <a:t> </a:t>
                </a:r>
                <a:r>
                  <a:rPr lang="en-US" altLang="ko-KR" sz="1800" dirty="0"/>
                  <a:t>Takes(Bill, Geometry)</a:t>
                </a:r>
              </a:p>
              <a:p>
                <a:r>
                  <a:rPr lang="en-US" altLang="ko-KR" sz="1800" dirty="0"/>
                  <a:t>Bill takes Analysis and </a:t>
                </a:r>
                <a:r>
                  <a:rPr lang="en-US" altLang="ko-KR" sz="1800" dirty="0" smtClean="0"/>
                  <a:t>Geometry. Takes(Bill</a:t>
                </a:r>
                <a:r>
                  <a:rPr lang="en-US" altLang="ko-KR" sz="1800" dirty="0"/>
                  <a:t>, Analysis) </a:t>
                </a:r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Æ</a:t>
                </a:r>
                <a:r>
                  <a:rPr lang="en-US" altLang="ko-KR" sz="1800" dirty="0" smtClean="0"/>
                  <a:t> </a:t>
                </a:r>
                <a:r>
                  <a:rPr lang="en-US" altLang="ko-KR" sz="1800" dirty="0"/>
                  <a:t>Takes(Bill, Geometry)</a:t>
                </a:r>
              </a:p>
              <a:p>
                <a:r>
                  <a:rPr lang="en-US" altLang="ko-KR" sz="1800" dirty="0"/>
                  <a:t>Bill takes either Analysis or Geometry (but not both) </a:t>
                </a:r>
                <a:br>
                  <a:rPr lang="en-US" altLang="ko-KR" sz="1800" dirty="0"/>
                </a:br>
                <a:r>
                  <a:rPr lang="en-US" altLang="ko-KR" sz="1800" dirty="0"/>
                  <a:t>Takes(Bill, Analysis)</a:t>
                </a:r>
                <a:r>
                  <a:rPr lang="ko-KR" altLang="en-US" sz="1800">
                    <a:ea typeface="Gulim" pitchFamily="50" charset="-127"/>
                  </a:rPr>
                  <a:t> </a:t>
                </a:r>
                <a14:m>
                  <m:oMath xmlns:m="http://schemas.openxmlformats.org/officeDocument/2006/math">
                    <m:r>
                      <a:rPr lang="ko-KR" altLang="en-US" sz="1800" i="1">
                        <a:latin typeface="Cambria Math" panose="02040503050406030204" pitchFamily="18" charset="0"/>
                        <a:ea typeface="Gulim" pitchFamily="50" charset="-127"/>
                      </a:rPr>
                      <m:t>↔</m:t>
                    </m:r>
                  </m:oMath>
                </a14:m>
                <a:r>
                  <a:rPr lang="en-US" altLang="ko-KR" sz="1800" dirty="0">
                    <a:latin typeface="cmsy10" pitchFamily="34" charset="0"/>
                    <a:ea typeface="Gulim" pitchFamily="50" charset="-127"/>
                  </a:rPr>
                  <a:t> :</a:t>
                </a:r>
                <a:r>
                  <a:rPr lang="en-US" altLang="ko-KR" sz="1800" dirty="0"/>
                  <a:t> Takes(Bill, Geometry)</a:t>
                </a:r>
              </a:p>
              <a:p>
                <a:endParaRPr lang="en-US" altLang="ko-KR" sz="180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52043"/>
                <a:ext cx="9209315" cy="3998913"/>
              </a:xfrm>
              <a:blipFill rotWithShape="0">
                <a:blip r:embed="rId3"/>
                <a:stretch>
                  <a:fillRect t="-915" r="-529" b="-2347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A35332-7D89-4CD1-94BA-2E0ED2778227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851791" y="5731326"/>
            <a:ext cx="8289513" cy="3416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Excerpted from </a:t>
            </a:r>
            <a:r>
              <a:rPr lang="en-US" altLang="ko-KR" b="0" i="1" dirty="0" smtClean="0">
                <a:hlinkClick r:id="rId4"/>
              </a:rPr>
              <a:t>www.uobabylon.edu.iq/eprints/publication_5_29514_1380.pdf</a:t>
            </a:r>
            <a:r>
              <a:rPr lang="en-US" altLang="ko-KR" i="1" dirty="0" smtClean="0"/>
              <a:t> </a:t>
            </a:r>
            <a:endParaRPr lang="ko-KR" altLang="en-US" i="1"/>
          </a:p>
        </p:txBody>
      </p:sp>
      <p:sp>
        <p:nvSpPr>
          <p:cNvPr id="7" name="TextBox 6"/>
          <p:cNvSpPr txBox="1"/>
          <p:nvPr/>
        </p:nvSpPr>
        <p:spPr>
          <a:xfrm>
            <a:off x="1849872" y="619550"/>
            <a:ext cx="119776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0" dirty="0">
                <a:solidFill>
                  <a:srgbClr val="FF0000"/>
                </a:solidFill>
              </a:rPr>
              <a:t>p</a:t>
            </a:r>
            <a:r>
              <a:rPr lang="en-US" altLang="ko-KR" b="0" dirty="0" smtClean="0">
                <a:solidFill>
                  <a:srgbClr val="FF0000"/>
                </a:solidFill>
              </a:rPr>
              <a:t>redicate</a:t>
            </a:r>
            <a:r>
              <a:rPr lang="ko-KR" altLang="en-US" b="0" smtClean="0">
                <a:solidFill>
                  <a:srgbClr val="FF0000"/>
                </a:solidFill>
              </a:rPr>
              <a:t> </a:t>
            </a:r>
            <a:endParaRPr lang="ko-KR" altLang="en-US" b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6731" y="543355"/>
            <a:ext cx="1197764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0" dirty="0" smtClean="0">
                <a:solidFill>
                  <a:srgbClr val="FF0000"/>
                </a:solidFill>
              </a:rPr>
              <a:t> element </a:t>
            </a:r>
            <a:br>
              <a:rPr lang="en-US" altLang="ko-KR" b="0" dirty="0" smtClean="0">
                <a:solidFill>
                  <a:srgbClr val="FF0000"/>
                </a:solidFill>
              </a:rPr>
            </a:br>
            <a:r>
              <a:rPr lang="en-US" altLang="ko-KR" b="0" dirty="0" smtClean="0">
                <a:solidFill>
                  <a:srgbClr val="FF0000"/>
                </a:solidFill>
              </a:rPr>
              <a:t>of domain</a:t>
            </a:r>
            <a:endParaRPr lang="ko-KR" altLang="en-US" b="0">
              <a:solidFill>
                <a:srgbClr val="FF0000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2448754" y="790366"/>
            <a:ext cx="0" cy="32814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직선 화살표 연결선 12"/>
          <p:cNvCxnSpPr/>
          <p:nvPr/>
        </p:nvCxnSpPr>
        <p:spPr bwMode="auto">
          <a:xfrm flipH="1">
            <a:off x="3105595" y="801559"/>
            <a:ext cx="315345" cy="266357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535701" y="793976"/>
            <a:ext cx="1467068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0" dirty="0" smtClean="0">
                <a:solidFill>
                  <a:srgbClr val="FF0000"/>
                </a:solidFill>
              </a:rPr>
              <a:t> a variable </a:t>
            </a:r>
            <a:br>
              <a:rPr lang="en-US" altLang="ko-KR" b="0" dirty="0" smtClean="0">
                <a:solidFill>
                  <a:srgbClr val="FF0000"/>
                </a:solidFill>
              </a:rPr>
            </a:br>
            <a:r>
              <a:rPr lang="en-US" altLang="ko-KR" b="0" dirty="0" smtClean="0">
                <a:solidFill>
                  <a:srgbClr val="FF0000"/>
                </a:solidFill>
              </a:rPr>
              <a:t>for a domain</a:t>
            </a:r>
            <a:endParaRPr lang="ko-KR" altLang="en-US" b="0">
              <a:solidFill>
                <a:srgbClr val="FF0000"/>
              </a:solidFill>
            </a:endParaRPr>
          </a:p>
        </p:txBody>
      </p:sp>
      <p:cxnSp>
        <p:nvCxnSpPr>
          <p:cNvPr id="17" name="직선 화살표 연결선 16"/>
          <p:cNvCxnSpPr/>
          <p:nvPr/>
        </p:nvCxnSpPr>
        <p:spPr bwMode="auto">
          <a:xfrm flipH="1">
            <a:off x="4240445" y="1067916"/>
            <a:ext cx="393053" cy="31699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579753" y="1134286"/>
            <a:ext cx="113364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0" dirty="0" smtClean="0">
                <a:solidFill>
                  <a:srgbClr val="FF0000"/>
                </a:solidFill>
              </a:rPr>
              <a:t>quantifier</a:t>
            </a:r>
            <a:endParaRPr lang="ko-KR" altLang="en-US" b="0">
              <a:solidFill>
                <a:srgbClr val="FF0000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 bwMode="auto">
          <a:xfrm>
            <a:off x="2623092" y="1307864"/>
            <a:ext cx="168659" cy="215043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7681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6E519A61-58FB-4A80-BB26-8CC9BF7F8819}" type="slidenum">
              <a:rPr lang="ko-KR" altLang="en-US" b="0" smtClean="0"/>
              <a:pPr/>
              <a:t>5</a:t>
            </a:fld>
            <a:endParaRPr lang="en-US" altLang="ko-KR" b="0" smtClean="0"/>
          </a:p>
        </p:txBody>
      </p:sp>
      <p:sp>
        <p:nvSpPr>
          <p:cNvPr id="143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Relations and predicates</a:t>
            </a:r>
          </a:p>
        </p:txBody>
      </p:sp>
      <p:sp>
        <p:nvSpPr>
          <p:cNvPr id="1434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850900"/>
            <a:ext cx="8229600" cy="3998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smtClean="0">
                <a:ea typeface="Gulim" pitchFamily="50" charset="-127"/>
              </a:rPr>
              <a:t>The axioms and theorems of mathematics are defined on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arbitrary sets</a:t>
            </a:r>
            <a:r>
              <a:rPr lang="en-US" altLang="ko-KR" smtClean="0">
                <a:ea typeface="Gulim" pitchFamily="50" charset="-127"/>
              </a:rPr>
              <a:t>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(domain)</a:t>
            </a:r>
            <a:r>
              <a:rPr lang="en-US" altLang="ko-KR" smtClean="0">
                <a:ea typeface="Gulim" pitchFamily="50" charset="-127"/>
              </a:rPr>
              <a:t> such as the set of integers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Z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ea typeface="Gulim" pitchFamily="50" charset="-127"/>
              </a:rPr>
              <a:t>ex.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 </a:t>
            </a:r>
            <a:r>
              <a:rPr lang="en-US" altLang="ko-KR" smtClean="0">
                <a:ea typeface="Gulim" pitchFamily="50" charset="-127"/>
              </a:rPr>
              <a:t>Fermat's last theorem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ko-KR" smtClean="0">
                <a:ea typeface="Gulim" pitchFamily="50" charset="-127"/>
              </a:rPr>
              <a:t>If an integer </a:t>
            </a:r>
            <a:r>
              <a:rPr lang="en-US" altLang="ko-KR" i="1" smtClean="0">
                <a:ea typeface="Gulim" pitchFamily="50" charset="-127"/>
              </a:rPr>
              <a:t>n</a:t>
            </a:r>
            <a:r>
              <a:rPr lang="en-US" altLang="ko-KR" smtClean="0">
                <a:ea typeface="Gulim" pitchFamily="50" charset="-127"/>
              </a:rPr>
              <a:t> is greater than 2, then the equation </a:t>
            </a:r>
            <a:r>
              <a:rPr lang="en-US" altLang="ko-KR" i="1" smtClean="0">
                <a:ea typeface="Gulim" pitchFamily="50" charset="-127"/>
              </a:rPr>
              <a:t>a</a:t>
            </a:r>
            <a:r>
              <a:rPr lang="en-US" altLang="ko-KR" i="1" baseline="30000" smtClean="0">
                <a:ea typeface="Gulim" pitchFamily="50" charset="-127"/>
              </a:rPr>
              <a:t>n</a:t>
            </a:r>
            <a:r>
              <a:rPr lang="en-US" altLang="ko-KR" smtClean="0">
                <a:ea typeface="Gulim" pitchFamily="50" charset="-127"/>
              </a:rPr>
              <a:t> + </a:t>
            </a:r>
            <a:r>
              <a:rPr lang="en-US" altLang="ko-KR" i="1" smtClean="0">
                <a:ea typeface="Gulim" pitchFamily="50" charset="-127"/>
              </a:rPr>
              <a:t>b</a:t>
            </a:r>
            <a:r>
              <a:rPr lang="en-US" altLang="ko-KR" i="1" baseline="30000" smtClean="0">
                <a:ea typeface="Gulim" pitchFamily="50" charset="-127"/>
              </a:rPr>
              <a:t>n</a:t>
            </a:r>
            <a:r>
              <a:rPr lang="en-US" altLang="ko-KR" smtClean="0">
                <a:ea typeface="Gulim" pitchFamily="50" charset="-127"/>
              </a:rPr>
              <a:t> = </a:t>
            </a:r>
            <a:r>
              <a:rPr lang="en-US" altLang="ko-KR" i="1" smtClean="0">
                <a:ea typeface="Gulim" pitchFamily="50" charset="-127"/>
              </a:rPr>
              <a:t>c</a:t>
            </a:r>
            <a:r>
              <a:rPr lang="en-US" altLang="ko-KR" i="1" baseline="30000" smtClean="0">
                <a:ea typeface="Gulim" pitchFamily="50" charset="-127"/>
              </a:rPr>
              <a:t>n</a:t>
            </a:r>
            <a:r>
              <a:rPr lang="en-US" altLang="ko-KR" smtClean="0">
                <a:ea typeface="Gulim" pitchFamily="50" charset="-127"/>
              </a:rPr>
              <a:t> has no solutions in non-zero integers </a:t>
            </a:r>
            <a:r>
              <a:rPr lang="en-US" altLang="ko-KR" i="1" smtClean="0">
                <a:ea typeface="Gulim" pitchFamily="50" charset="-127"/>
              </a:rPr>
              <a:t>a</a:t>
            </a:r>
            <a:r>
              <a:rPr lang="en-US" altLang="ko-KR" smtClean="0">
                <a:ea typeface="Gulim" pitchFamily="50" charset="-127"/>
              </a:rPr>
              <a:t>, </a:t>
            </a:r>
            <a:r>
              <a:rPr lang="en-US" altLang="ko-KR" i="1" smtClean="0">
                <a:ea typeface="Gulim" pitchFamily="50" charset="-127"/>
              </a:rPr>
              <a:t>b</a:t>
            </a:r>
            <a:r>
              <a:rPr lang="en-US" altLang="ko-KR" smtClean="0">
                <a:ea typeface="Gulim" pitchFamily="50" charset="-127"/>
              </a:rPr>
              <a:t>, and </a:t>
            </a:r>
            <a:r>
              <a:rPr lang="en-US" altLang="ko-KR" i="1" smtClean="0">
                <a:ea typeface="Gulim" pitchFamily="50" charset="-127"/>
              </a:rPr>
              <a:t>c</a:t>
            </a:r>
            <a:r>
              <a:rPr lang="en-US" altLang="ko-KR" smtClean="0">
                <a:ea typeface="Gulim" pitchFamily="50" charset="-127"/>
              </a:rPr>
              <a:t>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ea typeface="Gulim" pitchFamily="50" charset="-127"/>
              </a:rPr>
              <a:t>Can we express the Fermat’s last theorem in propositional logic?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mtClean="0">
                <a:ea typeface="Gulim" pitchFamily="50" charset="-127"/>
              </a:rPr>
              <a:t>The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predicate calculus</a:t>
            </a:r>
            <a:r>
              <a:rPr lang="en-US" altLang="ko-KR" smtClean="0">
                <a:ea typeface="Gulim" pitchFamily="50" charset="-127"/>
              </a:rPr>
              <a:t> extends the propositional calculus with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predicate</a:t>
            </a:r>
            <a:r>
              <a:rPr lang="en-US" altLang="ko-KR" smtClean="0">
                <a:ea typeface="Gulim" pitchFamily="50" charset="-127"/>
              </a:rPr>
              <a:t> letters that are interpreted as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relations</a:t>
            </a:r>
            <a:r>
              <a:rPr lang="en-US" altLang="ko-KR" smtClean="0">
                <a:ea typeface="Gulim" pitchFamily="50" charset="-127"/>
              </a:rPr>
              <a:t> on a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domain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ea typeface="Gulim" pitchFamily="50" charset="-127"/>
              </a:rPr>
              <a:t>i.e., predicates are interpreted upon domain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mtClean="0">
                <a:ea typeface="Gulim" pitchFamily="50" charset="-127"/>
              </a:rPr>
              <a:t>Def 5.2. A relation can be represented by a boolean valued function R:D</a:t>
            </a:r>
            <a:r>
              <a:rPr lang="en-US" altLang="ko-KR" baseline="30000" smtClean="0">
                <a:ea typeface="Gulim" pitchFamily="50" charset="-127"/>
              </a:rPr>
              <a:t>n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mtClean="0">
                <a:ea typeface="Gulim" pitchFamily="50" charset="-127"/>
              </a:rPr>
              <a:t> {T,F}, by mapping an n-tuple to T iff it is included in the relation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ea typeface="Gulim" pitchFamily="50" charset="-127"/>
              </a:rPr>
              <a:t>R(d</a:t>
            </a:r>
            <a:r>
              <a:rPr lang="en-US" altLang="ko-KR" baseline="-25000" smtClean="0">
                <a:ea typeface="Gulim" pitchFamily="50" charset="-127"/>
              </a:rPr>
              <a:t>1</a:t>
            </a:r>
            <a:r>
              <a:rPr lang="en-US" altLang="ko-KR" smtClean="0">
                <a:ea typeface="Gulim" pitchFamily="50" charset="-127"/>
              </a:rPr>
              <a:t>,…d</a:t>
            </a:r>
            <a:r>
              <a:rPr lang="en-US" altLang="ko-KR" baseline="-25000" smtClean="0">
                <a:ea typeface="Gulim" pitchFamily="50" charset="-127"/>
              </a:rPr>
              <a:t>n</a:t>
            </a:r>
            <a:r>
              <a:rPr lang="en-US" altLang="ko-KR" smtClean="0">
                <a:ea typeface="Gulim" pitchFamily="50" charset="-127"/>
              </a:rPr>
              <a:t>) = T iff (d</a:t>
            </a:r>
            <a:r>
              <a:rPr lang="en-US" altLang="ko-KR" baseline="-25000" smtClean="0">
                <a:ea typeface="Gulim" pitchFamily="50" charset="-127"/>
              </a:rPr>
              <a:t>1</a:t>
            </a:r>
            <a:r>
              <a:rPr lang="en-US" altLang="ko-KR" smtClean="0">
                <a:ea typeface="Gulim" pitchFamily="50" charset="-127"/>
              </a:rPr>
              <a:t>,… d</a:t>
            </a:r>
            <a:r>
              <a:rPr lang="en-US" altLang="ko-KR" baseline="-25000" smtClean="0">
                <a:ea typeface="Gulim" pitchFamily="50" charset="-127"/>
              </a:rPr>
              <a:t>n</a:t>
            </a:r>
            <a:r>
              <a:rPr lang="en-US" altLang="ko-KR" smtClean="0">
                <a:ea typeface="Gulim" pitchFamily="50" charset="-127"/>
              </a:rPr>
              <a:t>)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2</a:t>
            </a:r>
            <a:r>
              <a:rPr lang="en-US" altLang="ko-KR" smtClean="0">
                <a:ea typeface="Gulim" pitchFamily="50" charset="-127"/>
              </a:rPr>
              <a:t>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717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5D813537-D239-4437-AEE7-B6CF3E50F22F}" type="slidenum">
              <a:rPr lang="ko-KR" altLang="en-US" b="0" smtClean="0"/>
              <a:pPr/>
              <a:t>6</a:t>
            </a:fld>
            <a:endParaRPr lang="en-US" altLang="ko-KR" b="0" smtClean="0"/>
          </a:p>
        </p:txBody>
      </p:sp>
      <p:sp>
        <p:nvSpPr>
          <p:cNvPr id="143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Predicate formulas</a:t>
            </a:r>
          </a:p>
        </p:txBody>
      </p:sp>
      <p:sp>
        <p:nvSpPr>
          <p:cNvPr id="1435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-60325" y="842963"/>
            <a:ext cx="5930900" cy="4508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Let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P</a:t>
            </a:r>
            <a:r>
              <a:rPr lang="en-US" altLang="ko-KR" smtClean="0">
                <a:ea typeface="Gulim" pitchFamily="50" charset="-127"/>
              </a:rPr>
              <a:t>,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A</a:t>
            </a:r>
            <a:r>
              <a:rPr lang="en-US" altLang="ko-KR" smtClean="0">
                <a:ea typeface="Gulim" pitchFamily="50" charset="-127"/>
              </a:rPr>
              <a:t> and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V</a:t>
            </a:r>
            <a:r>
              <a:rPr lang="en-US" altLang="ko-KR" smtClean="0">
                <a:ea typeface="Gulim" pitchFamily="50" charset="-127"/>
              </a:rPr>
              <a:t> be countable sets of symbols called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predicate</a:t>
            </a:r>
            <a:r>
              <a:rPr lang="en-US" altLang="ko-KR" smtClean="0">
                <a:ea typeface="Gulim" pitchFamily="50" charset="-127"/>
              </a:rPr>
              <a:t> letters,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constants</a:t>
            </a:r>
            <a:r>
              <a:rPr lang="en-US" altLang="ko-KR" smtClean="0">
                <a:ea typeface="Gulim" pitchFamily="50" charset="-127"/>
              </a:rPr>
              <a:t>, and </a:t>
            </a:r>
            <a:r>
              <a:rPr lang="en-US" altLang="ko-KR" smtClean="0">
                <a:solidFill>
                  <a:srgbClr val="FF0000"/>
                </a:solidFill>
                <a:ea typeface="Gulim" pitchFamily="50" charset="-127"/>
              </a:rPr>
              <a:t>variables</a:t>
            </a:r>
            <a:r>
              <a:rPr lang="en-US" altLang="ko-KR" smtClean="0">
                <a:ea typeface="Gulim" pitchFamily="50" charset="-127"/>
              </a:rPr>
              <a:t>, respectively.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P</a:t>
            </a:r>
            <a:r>
              <a:rPr lang="en-US" altLang="ko-KR" smtClean="0">
                <a:ea typeface="Gulim" pitchFamily="50" charset="-127"/>
              </a:rPr>
              <a:t>={p,q,r}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A</a:t>
            </a:r>
            <a:r>
              <a:rPr lang="en-US" altLang="ko-KR" smtClean="0">
                <a:ea typeface="Gulim" pitchFamily="50" charset="-127"/>
              </a:rPr>
              <a:t>={a,b,c},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V</a:t>
            </a:r>
            <a:r>
              <a:rPr lang="en-US" altLang="ko-KR" smtClean="0">
                <a:ea typeface="Gulim" pitchFamily="50" charset="-127"/>
              </a:rPr>
              <a:t>={x,y,z}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Def 5.4 Atomic formulas and formulas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atomic formula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argument ::= x for any x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2</a:t>
            </a:r>
            <a:r>
              <a:rPr lang="en-US" altLang="ko-KR" smtClean="0">
                <a:ea typeface="Gulim" pitchFamily="50" charset="-127"/>
              </a:rPr>
              <a:t>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V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argument ::= a for any a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2</a:t>
            </a:r>
            <a:r>
              <a:rPr lang="en-US" altLang="ko-KR" smtClean="0">
                <a:ea typeface="Gulim" pitchFamily="50" charset="-127"/>
              </a:rPr>
              <a:t>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argument_list ::= argument</a:t>
            </a:r>
            <a:r>
              <a:rPr lang="en-US" altLang="ko-KR" baseline="30000" smtClean="0">
                <a:ea typeface="Gulim" pitchFamily="50" charset="-127"/>
              </a:rPr>
              <a:t>+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atomic_formula ::= p |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ko-KR" smtClean="0">
                <a:ea typeface="Gulim" pitchFamily="50" charset="-127"/>
              </a:rPr>
              <a:t>		p(argument_list) for any p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2</a:t>
            </a:r>
            <a:r>
              <a:rPr lang="en-US" altLang="ko-KR" smtClean="0">
                <a:ea typeface="Gulim" pitchFamily="50" charset="-127"/>
              </a:rPr>
              <a:t>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formula ::== atomic_formula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formula ::=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smtClean="0">
                <a:ea typeface="Gulim" pitchFamily="50" charset="-127"/>
              </a:rPr>
              <a:t> formula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formula ::= formula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Ç </a:t>
            </a:r>
            <a:r>
              <a:rPr lang="en-US" altLang="ko-KR" smtClean="0">
                <a:ea typeface="Gulim" pitchFamily="50" charset="-127"/>
              </a:rPr>
              <a:t>formula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formula ::=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mtClean="0">
                <a:ea typeface="Gulim" pitchFamily="50" charset="-127"/>
              </a:rPr>
              <a:t> x formula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mtClean="0">
                <a:ea typeface="Gulim" pitchFamily="50" charset="-127"/>
              </a:rPr>
              <a:t>formula ::= </a:t>
            </a:r>
            <a:r>
              <a:rPr lang="en-US" altLang="ko-KR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mtClean="0">
                <a:ea typeface="Gulim" pitchFamily="50" charset="-127"/>
              </a:rPr>
              <a:t> x formula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914525"/>
            <a:ext cx="3614738" cy="33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819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E08337AC-1691-415A-9AF9-BA50FCD7E51B}" type="slidenum">
              <a:rPr lang="ko-KR" altLang="en-US" b="0" smtClean="0"/>
              <a:pPr/>
              <a:t>7</a:t>
            </a:fld>
            <a:endParaRPr lang="en-US" altLang="ko-KR" b="0" smtClean="0"/>
          </a:p>
        </p:txBody>
      </p:sp>
      <p:sp>
        <p:nvSpPr>
          <p:cNvPr id="143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Free and bound variables</a:t>
            </a:r>
          </a:p>
        </p:txBody>
      </p:sp>
      <p:sp>
        <p:nvSpPr>
          <p:cNvPr id="1436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30200" y="908050"/>
            <a:ext cx="8297863" cy="3998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smtClean="0">
                <a:ea typeface="Gulim" pitchFamily="50" charset="-127"/>
              </a:rPr>
              <a:t>Def 5.6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 </a:t>
            </a:r>
            <a:r>
              <a:rPr lang="en-US" altLang="ko-KR" sz="1800" smtClean="0">
                <a:ea typeface="Gulim" pitchFamily="50" charset="-127"/>
              </a:rPr>
              <a:t>is the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universal quantifier</a:t>
            </a:r>
            <a:r>
              <a:rPr lang="en-US" altLang="ko-KR" sz="1800" smtClean="0">
                <a:ea typeface="Gulim" pitchFamily="50" charset="-127"/>
              </a:rPr>
              <a:t> and is read ‘for all’.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 </a:t>
            </a:r>
            <a:r>
              <a:rPr lang="en-US" altLang="ko-KR" sz="1800" smtClean="0">
                <a:ea typeface="Gulim" pitchFamily="50" charset="-127"/>
              </a:rPr>
              <a:t>is the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existential  quantifier</a:t>
            </a:r>
            <a:r>
              <a:rPr lang="en-US" altLang="ko-KR" sz="1800" smtClean="0">
                <a:ea typeface="Gulim" pitchFamily="50" charset="-127"/>
              </a:rPr>
              <a:t> and is read ‘there exists’.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In a quantified formula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ea typeface="Gulim" pitchFamily="50" charset="-127"/>
              </a:rPr>
              <a:t> xA, x is the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quantified variable</a:t>
            </a:r>
            <a:r>
              <a:rPr lang="en-US" altLang="ko-KR" sz="1800" smtClean="0">
                <a:ea typeface="Gulim" pitchFamily="50" charset="-127"/>
              </a:rPr>
              <a:t> and A is the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scope</a:t>
            </a:r>
            <a:r>
              <a:rPr lang="en-US" altLang="ko-KR" sz="1800" smtClean="0">
                <a:ea typeface="Gulim" pitchFamily="50" charset="-127"/>
              </a:rPr>
              <a:t> of the quantified variable.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smtClean="0">
                <a:ea typeface="Gulim" pitchFamily="50" charset="-127"/>
              </a:rPr>
              <a:t>Def 5.7 Let A be a formula.  An occurrence of a variable x in A is a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free variable</a:t>
            </a:r>
            <a:r>
              <a:rPr lang="en-US" altLang="ko-KR" sz="2000" smtClean="0">
                <a:ea typeface="Gulim" pitchFamily="50" charset="-127"/>
              </a:rPr>
              <a:t> of A iff x is not within the scope of a quantified variable x.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Notation: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A(x</a:t>
            </a:r>
            <a:r>
              <a:rPr lang="en-US" altLang="ko-KR" sz="1800" baseline="-25000" smtClean="0">
                <a:solidFill>
                  <a:srgbClr val="FF0000"/>
                </a:solidFill>
                <a:ea typeface="Gulim" pitchFamily="50" charset="-127"/>
              </a:rPr>
              <a:t>1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,…x</a:t>
            </a:r>
            <a:r>
              <a:rPr lang="en-US" altLang="ko-KR" sz="1800" baseline="-25000" smtClean="0">
                <a:solidFill>
                  <a:srgbClr val="FF0000"/>
                </a:solidFill>
                <a:ea typeface="Gulim" pitchFamily="50" charset="-127"/>
              </a:rPr>
              <a:t>n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)</a:t>
            </a:r>
            <a:r>
              <a:rPr lang="en-US" altLang="ko-KR" sz="1800" smtClean="0">
                <a:ea typeface="Gulim" pitchFamily="50" charset="-127"/>
              </a:rPr>
              <a:t> indicates that the set of free variables of the formula A is a subset of {x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,… x</a:t>
            </a:r>
            <a:r>
              <a:rPr lang="en-US" altLang="ko-KR" sz="1800" baseline="-25000" smtClean="0">
                <a:ea typeface="Gulim" pitchFamily="50" charset="-127"/>
              </a:rPr>
              <a:t>n</a:t>
            </a:r>
            <a:r>
              <a:rPr lang="en-US" altLang="ko-KR" sz="1800" smtClean="0">
                <a:ea typeface="Gulim" pitchFamily="50" charset="-127"/>
              </a:rPr>
              <a:t>}.  A variable which is not free is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bound.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If a formula has no free variable it is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closed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If {x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,…,x</a:t>
            </a:r>
            <a:r>
              <a:rPr lang="en-US" altLang="ko-KR" sz="1800" baseline="-25000" smtClean="0">
                <a:ea typeface="Gulim" pitchFamily="50" charset="-127"/>
              </a:rPr>
              <a:t>n</a:t>
            </a:r>
            <a:r>
              <a:rPr lang="en-US" altLang="ko-KR" sz="1800" smtClean="0">
                <a:ea typeface="Gulim" pitchFamily="50" charset="-127"/>
              </a:rPr>
              <a:t>} are all the free variables of A, the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universal closure</a:t>
            </a:r>
            <a:r>
              <a:rPr lang="en-US" altLang="ko-KR" sz="1800" smtClean="0">
                <a:ea typeface="Gulim" pitchFamily="50" charset="-127"/>
              </a:rPr>
              <a:t> of A is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	8</a:t>
            </a:r>
            <a:r>
              <a:rPr lang="en-US" altLang="ko-KR" sz="1800" smtClean="0">
                <a:ea typeface="Gulim" pitchFamily="50" charset="-127"/>
              </a:rPr>
              <a:t>x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…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ea typeface="Gulim" pitchFamily="50" charset="-127"/>
              </a:rPr>
              <a:t>x</a:t>
            </a:r>
            <a:r>
              <a:rPr lang="en-US" altLang="ko-KR" sz="1800" baseline="-25000" smtClean="0">
                <a:ea typeface="Gulim" pitchFamily="50" charset="-127"/>
              </a:rPr>
              <a:t>n</a:t>
            </a:r>
            <a:r>
              <a:rPr lang="en-US" altLang="ko-KR" sz="1800" smtClean="0">
                <a:ea typeface="Gulim" pitchFamily="50" charset="-127"/>
              </a:rPr>
              <a:t> A and the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existential closure</a:t>
            </a:r>
            <a:r>
              <a:rPr lang="en-US" altLang="ko-KR" sz="1800" smtClean="0">
                <a:ea typeface="Gulim" pitchFamily="50" charset="-127"/>
              </a:rPr>
              <a:t> is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800" smtClean="0">
                <a:ea typeface="Gulim" pitchFamily="50" charset="-127"/>
              </a:rPr>
              <a:t>x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…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800" smtClean="0">
                <a:ea typeface="Gulim" pitchFamily="50" charset="-127"/>
              </a:rPr>
              <a:t>x</a:t>
            </a:r>
            <a:r>
              <a:rPr lang="en-US" altLang="ko-KR" sz="1800" baseline="-25000" smtClean="0">
                <a:ea typeface="Gulim" pitchFamily="50" charset="-127"/>
              </a:rPr>
              <a:t>n</a:t>
            </a:r>
            <a:r>
              <a:rPr lang="en-US" altLang="ko-KR" sz="1800" smtClean="0">
                <a:ea typeface="Gulim" pitchFamily="50" charset="-127"/>
              </a:rPr>
              <a:t> 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smtClean="0">
                <a:ea typeface="Gulim" pitchFamily="50" charset="-127"/>
              </a:rPr>
              <a:t>Ex 5.8 p(x,y),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2000" smtClean="0">
                <a:ea typeface="Gulim" pitchFamily="50" charset="-127"/>
              </a:rPr>
              <a:t> y p(x,y),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2000" smtClean="0">
                <a:ea typeface="Gulim" pitchFamily="50" charset="-127"/>
              </a:rPr>
              <a:t>x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2000" smtClean="0">
                <a:ea typeface="Gulim" pitchFamily="50" charset="-127"/>
              </a:rPr>
              <a:t>y p(x,y)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smtClean="0">
                <a:ea typeface="Gulim" pitchFamily="50" charset="-127"/>
              </a:rPr>
              <a:t>Ex 5.9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In (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ea typeface="Gulim" pitchFamily="50" charset="-127"/>
              </a:rPr>
              <a:t>x p(x))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800" smtClean="0">
                <a:ea typeface="Gulim" pitchFamily="50" charset="-127"/>
              </a:rPr>
              <a:t> q(x), the occurrence of x in p(x) is bound and the occurrence in q(x) is free.  The universal closure is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ea typeface="Gulim" pitchFamily="50" charset="-127"/>
              </a:rPr>
              <a:t>x (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ea typeface="Gulim" pitchFamily="50" charset="-127"/>
              </a:rPr>
              <a:t>xp(x)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Æ</a:t>
            </a:r>
            <a:r>
              <a:rPr lang="en-US" altLang="ko-KR" sz="1800" smtClean="0">
                <a:ea typeface="Gulim" pitchFamily="50" charset="-127"/>
              </a:rPr>
              <a:t> q(x)).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ko-KR" sz="1800" smtClean="0">
                <a:ea typeface="Gulim" pitchFamily="50" charset="-127"/>
              </a:rPr>
              <a:t>Obviously, it would have been better to write the formula as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ea typeface="Gulim" pitchFamily="50" charset="-127"/>
              </a:rPr>
              <a:t>xp(x)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Æ </a:t>
            </a:r>
            <a:r>
              <a:rPr lang="en-US" altLang="ko-KR" sz="1800" smtClean="0">
                <a:ea typeface="Gulim" pitchFamily="50" charset="-127"/>
              </a:rPr>
              <a:t>q(y) where y is the free variable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921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0BA0DAA1-B7D8-425B-89C0-5E475445DFAB}" type="slidenum">
              <a:rPr lang="ko-KR" altLang="en-US" b="0" smtClean="0"/>
              <a:pPr/>
              <a:t>8</a:t>
            </a:fld>
            <a:endParaRPr lang="en-US" altLang="ko-KR" b="0" smtClean="0"/>
          </a:p>
        </p:txBody>
      </p:sp>
      <p:sp>
        <p:nvSpPr>
          <p:cNvPr id="1437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Interpretations (1/5)</a:t>
            </a:r>
          </a:p>
        </p:txBody>
      </p:sp>
      <p:sp>
        <p:nvSpPr>
          <p:cNvPr id="1437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1925" y="1001713"/>
            <a:ext cx="8805863" cy="39989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ea typeface="Gulim" pitchFamily="50" charset="-127"/>
              </a:rPr>
              <a:t>Def 5.10  Let U be a set of formulas </a:t>
            </a:r>
            <a:r>
              <a:rPr lang="en-US" altLang="ko-KR" dirty="0" err="1" smtClean="0">
                <a:ea typeface="Gulim" pitchFamily="50" charset="-127"/>
              </a:rPr>
              <a:t>s.t.</a:t>
            </a:r>
            <a:r>
              <a:rPr lang="en-US" altLang="ko-KR" dirty="0" smtClean="0">
                <a:ea typeface="Gulim" pitchFamily="50" charset="-127"/>
              </a:rPr>
              <a:t> {p</a:t>
            </a:r>
            <a:r>
              <a:rPr lang="en-US" altLang="ko-KR" baseline="-25000" dirty="0" smtClean="0">
                <a:ea typeface="Gulim" pitchFamily="50" charset="-127"/>
              </a:rPr>
              <a:t>1</a:t>
            </a:r>
            <a:r>
              <a:rPr lang="en-US" altLang="ko-KR" dirty="0" smtClean="0">
                <a:ea typeface="Gulim" pitchFamily="50" charset="-127"/>
              </a:rPr>
              <a:t>,…p</a:t>
            </a:r>
            <a:r>
              <a:rPr lang="en-US" altLang="ko-KR" baseline="-25000" dirty="0" smtClean="0">
                <a:ea typeface="Gulim" pitchFamily="50" charset="-127"/>
              </a:rPr>
              <a:t>m</a:t>
            </a:r>
            <a:r>
              <a:rPr lang="en-US" altLang="ko-KR" dirty="0" smtClean="0">
                <a:ea typeface="Gulim" pitchFamily="50" charset="-127"/>
              </a:rPr>
              <a:t>} are all the predicate letters and {a</a:t>
            </a:r>
            <a:r>
              <a:rPr lang="en-US" altLang="ko-KR" baseline="-25000" dirty="0" smtClean="0">
                <a:ea typeface="Gulim" pitchFamily="50" charset="-127"/>
              </a:rPr>
              <a:t>1</a:t>
            </a:r>
            <a:r>
              <a:rPr lang="en-US" altLang="ko-KR" dirty="0" smtClean="0">
                <a:ea typeface="Gulim" pitchFamily="50" charset="-127"/>
              </a:rPr>
              <a:t>,…, </a:t>
            </a:r>
            <a:r>
              <a:rPr lang="en-US" altLang="ko-KR" dirty="0" err="1" smtClean="0">
                <a:ea typeface="Gulim" pitchFamily="50" charset="-127"/>
              </a:rPr>
              <a:t>a</a:t>
            </a:r>
            <a:r>
              <a:rPr lang="en-US" altLang="ko-KR" baseline="-25000" dirty="0" err="1" smtClean="0">
                <a:ea typeface="Gulim" pitchFamily="50" charset="-127"/>
              </a:rPr>
              <a:t>k</a:t>
            </a:r>
            <a:r>
              <a:rPr lang="en-US" altLang="ko-KR" dirty="0" smtClean="0">
                <a:ea typeface="Gulim" pitchFamily="50" charset="-127"/>
              </a:rPr>
              <a:t>} are all the constant symbols appearing in U.  An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interpretation</a:t>
            </a:r>
            <a:r>
              <a:rPr lang="en-US" altLang="ko-KR" dirty="0" smtClean="0">
                <a:ea typeface="Gulim" pitchFamily="50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 is a triple (D, {R</a:t>
            </a:r>
            <a:r>
              <a:rPr lang="en-US" altLang="ko-KR" baseline="-25000" dirty="0" smtClean="0">
                <a:ea typeface="Gulim" pitchFamily="50" charset="-127"/>
              </a:rPr>
              <a:t>1</a:t>
            </a:r>
            <a:r>
              <a:rPr lang="en-US" altLang="ko-KR" dirty="0" smtClean="0">
                <a:ea typeface="Gulim" pitchFamily="50" charset="-127"/>
              </a:rPr>
              <a:t>,…R</a:t>
            </a:r>
            <a:r>
              <a:rPr lang="en-US" altLang="ko-KR" baseline="-25000" dirty="0" smtClean="0">
                <a:ea typeface="Gulim" pitchFamily="50" charset="-127"/>
              </a:rPr>
              <a:t>m</a:t>
            </a:r>
            <a:r>
              <a:rPr lang="en-US" altLang="ko-KR" dirty="0" smtClean="0">
                <a:ea typeface="Gulim" pitchFamily="50" charset="-127"/>
              </a:rPr>
              <a:t>}, {d</a:t>
            </a:r>
            <a:r>
              <a:rPr lang="en-US" altLang="ko-KR" baseline="-25000" dirty="0" smtClean="0">
                <a:ea typeface="Gulim" pitchFamily="50" charset="-127"/>
              </a:rPr>
              <a:t>1</a:t>
            </a:r>
            <a:r>
              <a:rPr lang="en-US" altLang="ko-KR" dirty="0" smtClean="0">
                <a:ea typeface="Gulim" pitchFamily="50" charset="-127"/>
              </a:rPr>
              <a:t>,…,</a:t>
            </a:r>
            <a:r>
              <a:rPr lang="en-US" altLang="ko-KR" dirty="0" err="1" smtClean="0">
                <a:ea typeface="Gulim" pitchFamily="50" charset="-127"/>
              </a:rPr>
              <a:t>d</a:t>
            </a:r>
            <a:r>
              <a:rPr lang="en-US" altLang="ko-KR" baseline="-25000" dirty="0" err="1" smtClean="0">
                <a:ea typeface="Gulim" pitchFamily="50" charset="-127"/>
              </a:rPr>
              <a:t>k</a:t>
            </a:r>
            <a:r>
              <a:rPr lang="en-US" altLang="ko-KR" dirty="0" smtClean="0">
                <a:ea typeface="Gulim" pitchFamily="50" charset="-127"/>
              </a:rPr>
              <a:t>}), where </a:t>
            </a:r>
          </a:p>
          <a:p>
            <a:pPr lvl="1" eaLnBrk="1" hangingPunct="1">
              <a:defRPr/>
            </a:pPr>
            <a:r>
              <a:rPr lang="en-US" altLang="ko-KR" dirty="0" smtClean="0">
                <a:ea typeface="Gulim" pitchFamily="50" charset="-127"/>
              </a:rPr>
              <a:t>D is a </a:t>
            </a:r>
            <a:r>
              <a:rPr lang="en-US" altLang="ko-KR" dirty="0" smtClean="0">
                <a:solidFill>
                  <a:srgbClr val="FF0000"/>
                </a:solidFill>
                <a:ea typeface="Gulim" pitchFamily="50" charset="-127"/>
              </a:rPr>
              <a:t>non-empty</a:t>
            </a:r>
            <a:r>
              <a:rPr lang="en-US" altLang="ko-KR" dirty="0" smtClean="0">
                <a:ea typeface="Gulim" pitchFamily="50" charset="-127"/>
              </a:rPr>
              <a:t> set, </a:t>
            </a:r>
          </a:p>
          <a:p>
            <a:pPr lvl="1" eaLnBrk="1" hangingPunct="1">
              <a:defRPr/>
            </a:pPr>
            <a:r>
              <a:rPr lang="en-US" altLang="ko-KR" dirty="0" err="1" smtClean="0">
                <a:ea typeface="Gulim" pitchFamily="50" charset="-127"/>
              </a:rPr>
              <a:t>R</a:t>
            </a:r>
            <a:r>
              <a:rPr lang="en-US" altLang="ko-KR" baseline="-25000" dirty="0" err="1" smtClean="0"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 is an </a:t>
            </a:r>
            <a:r>
              <a:rPr lang="en-US" altLang="ko-KR" dirty="0" err="1" smtClean="0">
                <a:ea typeface="Gulim" pitchFamily="50" charset="-127"/>
              </a:rPr>
              <a:t>n</a:t>
            </a:r>
            <a:r>
              <a:rPr lang="en-US" altLang="ko-KR" baseline="-25000" dirty="0" err="1" smtClean="0">
                <a:ea typeface="Gulim" pitchFamily="50" charset="-127"/>
              </a:rPr>
              <a:t>i</a:t>
            </a:r>
            <a:r>
              <a:rPr lang="en-US" altLang="ko-KR" dirty="0" err="1" smtClean="0">
                <a:ea typeface="Gulim" pitchFamily="50" charset="-127"/>
              </a:rPr>
              <a:t>-ary</a:t>
            </a:r>
            <a:r>
              <a:rPr lang="en-US" altLang="ko-KR" dirty="0" smtClean="0">
                <a:ea typeface="Gulim" pitchFamily="50" charset="-127"/>
              </a:rPr>
              <a:t> relation on D that is assigned to the </a:t>
            </a:r>
            <a:r>
              <a:rPr lang="en-US" altLang="ko-KR" dirty="0" err="1" smtClean="0">
                <a:ea typeface="Gulim" pitchFamily="50" charset="-127"/>
              </a:rPr>
              <a:t>n</a:t>
            </a:r>
            <a:r>
              <a:rPr lang="en-US" altLang="ko-KR" baseline="-25000" dirty="0" err="1" smtClean="0">
                <a:ea typeface="Gulim" pitchFamily="50" charset="-127"/>
              </a:rPr>
              <a:t>i</a:t>
            </a:r>
            <a:r>
              <a:rPr lang="en-US" altLang="ko-KR" dirty="0" err="1" smtClean="0">
                <a:ea typeface="Gulim" pitchFamily="50" charset="-127"/>
              </a:rPr>
              <a:t>-ary</a:t>
            </a:r>
            <a:r>
              <a:rPr lang="en-US" altLang="ko-KR" dirty="0" smtClean="0">
                <a:ea typeface="Gulim" pitchFamily="50" charset="-127"/>
              </a:rPr>
              <a:t> predicate p</a:t>
            </a:r>
            <a:r>
              <a:rPr lang="en-US" altLang="ko-KR" baseline="-25000" dirty="0" smtClean="0"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 </a:t>
            </a:r>
          </a:p>
          <a:p>
            <a:pPr lvl="2" eaLnBrk="1" hangingPunct="1">
              <a:defRPr/>
            </a:pPr>
            <a:r>
              <a:rPr lang="en-US" altLang="ko-KR" dirty="0" smtClean="0">
                <a:ea typeface="Gulim" pitchFamily="50" charset="-127"/>
              </a:rPr>
              <a:t>Notation: </a:t>
            </a:r>
            <a:r>
              <a:rPr lang="en-US" altLang="ko-KR" dirty="0" err="1" smtClean="0">
                <a:ea typeface="Gulim" pitchFamily="50" charset="-127"/>
              </a:rPr>
              <a:t>p</a:t>
            </a:r>
            <a:r>
              <a:rPr lang="en-US" altLang="ko-KR" baseline="-25000" dirty="0" err="1" smtClean="0">
                <a:ea typeface="Gulim" pitchFamily="50" charset="-127"/>
              </a:rPr>
              <a:t>i</a:t>
            </a:r>
            <a:r>
              <a:rPr lang="en-US" altLang="ko-KR" baseline="30000" dirty="0" err="1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 = </a:t>
            </a:r>
            <a:r>
              <a:rPr lang="en-US" altLang="ko-KR" dirty="0" err="1" smtClean="0">
                <a:ea typeface="Gulim" pitchFamily="50" charset="-127"/>
              </a:rPr>
              <a:t>R</a:t>
            </a:r>
            <a:r>
              <a:rPr lang="en-US" altLang="ko-KR" baseline="-25000" dirty="0" err="1" smtClean="0">
                <a:ea typeface="Gulim" pitchFamily="50" charset="-127"/>
              </a:rPr>
              <a:t>i</a:t>
            </a:r>
            <a:endParaRPr lang="en-US" altLang="ko-KR" dirty="0" smtClean="0">
              <a:ea typeface="Gulim" pitchFamily="50" charset="-127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ea typeface="Gulim" pitchFamily="50" charset="-127"/>
              </a:rPr>
              <a:t>d</a:t>
            </a:r>
            <a:r>
              <a:rPr lang="en-US" altLang="ko-KR" baseline="-25000" dirty="0" smtClean="0"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2</a:t>
            </a:r>
            <a:r>
              <a:rPr lang="en-US" altLang="ko-KR" dirty="0" smtClean="0">
                <a:ea typeface="Gulim" pitchFamily="50" charset="-127"/>
              </a:rPr>
              <a:t> D is an element of D that is assigned to the constant </a:t>
            </a:r>
            <a:r>
              <a:rPr lang="en-US" altLang="ko-KR" dirty="0" err="1" smtClean="0">
                <a:ea typeface="Gulim" pitchFamily="50" charset="-127"/>
              </a:rPr>
              <a:t>a</a:t>
            </a:r>
            <a:r>
              <a:rPr lang="en-US" altLang="ko-KR" baseline="-25000" dirty="0" err="1" smtClean="0">
                <a:ea typeface="Gulim" pitchFamily="50" charset="-127"/>
              </a:rPr>
              <a:t>i</a:t>
            </a:r>
            <a:endParaRPr lang="en-US" altLang="ko-KR" baseline="-25000" dirty="0" smtClean="0">
              <a:ea typeface="Gulim" pitchFamily="50" charset="-127"/>
            </a:endParaRPr>
          </a:p>
          <a:p>
            <a:pPr lvl="2" eaLnBrk="1" hangingPunct="1">
              <a:defRPr/>
            </a:pPr>
            <a:r>
              <a:rPr lang="en-US" altLang="ko-KR" dirty="0" smtClean="0">
                <a:ea typeface="Gulim" pitchFamily="50" charset="-127"/>
              </a:rPr>
              <a:t>Notation: </a:t>
            </a:r>
            <a:r>
              <a:rPr lang="en-US" altLang="ko-KR" dirty="0" err="1" smtClean="0">
                <a:ea typeface="Gulim" pitchFamily="50" charset="-127"/>
              </a:rPr>
              <a:t>a</a:t>
            </a:r>
            <a:r>
              <a:rPr lang="en-US" altLang="ko-KR" baseline="-25000" dirty="0" err="1" smtClean="0">
                <a:ea typeface="Gulim" pitchFamily="50" charset="-127"/>
              </a:rPr>
              <a:t>i</a:t>
            </a:r>
            <a:r>
              <a:rPr lang="en-US" altLang="ko-KR" baseline="30000" dirty="0" err="1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dirty="0" smtClean="0">
                <a:ea typeface="Gulim" pitchFamily="50" charset="-127"/>
              </a:rPr>
              <a:t> = d</a:t>
            </a:r>
            <a:r>
              <a:rPr lang="en-US" altLang="ko-KR" baseline="-25000" dirty="0" smtClean="0">
                <a:ea typeface="Gulim" pitchFamily="50" charset="-127"/>
              </a:rPr>
              <a:t>i</a:t>
            </a:r>
          </a:p>
          <a:p>
            <a:pPr eaLnBrk="1" hangingPunct="1">
              <a:defRPr/>
            </a:pPr>
            <a:r>
              <a:rPr lang="en-US" altLang="ko-KR" dirty="0" smtClean="0">
                <a:ea typeface="Gulim" pitchFamily="50" charset="-127"/>
              </a:rPr>
              <a:t>Ex 5.11.  Three numerical interpretations for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dirty="0" smtClean="0">
                <a:ea typeface="Gulim" pitchFamily="50" charset="-127"/>
              </a:rPr>
              <a:t>x p(</a:t>
            </a:r>
            <a:r>
              <a:rPr lang="en-US" altLang="ko-KR" dirty="0" err="1" smtClean="0">
                <a:ea typeface="Gulim" pitchFamily="50" charset="-127"/>
              </a:rPr>
              <a:t>a,x</a:t>
            </a:r>
            <a:r>
              <a:rPr lang="en-US" altLang="ko-KR" dirty="0" smtClean="0">
                <a:ea typeface="Gulim" pitchFamily="50" charset="-127"/>
              </a:rPr>
              <a:t>):</a:t>
            </a:r>
          </a:p>
          <a:p>
            <a:pPr lvl="1" eaLnBrk="1" hangingPunct="1">
              <a:defRPr/>
            </a:pPr>
            <a:r>
              <a:rPr lang="en-US" altLang="ko-KR" dirty="0" smtClean="0">
                <a:ea typeface="Gulim" pitchFamily="50" charset="-127"/>
              </a:rPr>
              <a:t>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baseline="-25000" dirty="0" smtClean="0">
                <a:ea typeface="Gulim" pitchFamily="50" charset="-127"/>
              </a:rPr>
              <a:t>1</a:t>
            </a:r>
            <a:r>
              <a:rPr lang="en-US" altLang="ko-KR" dirty="0" smtClean="0">
                <a:ea typeface="Gulim" pitchFamily="50" charset="-127"/>
              </a:rPr>
              <a:t>= (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N</a:t>
            </a:r>
            <a:r>
              <a:rPr lang="en-US" altLang="ko-KR" dirty="0" smtClean="0">
                <a:ea typeface="Gulim" pitchFamily="50" charset="-127"/>
              </a:rPr>
              <a:t>, {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dirty="0" smtClean="0">
                <a:ea typeface="Gulim" pitchFamily="50" charset="-127"/>
              </a:rPr>
              <a:t>}, {0}),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baseline="-25000" dirty="0" smtClean="0">
                <a:ea typeface="Gulim" pitchFamily="50" charset="-127"/>
              </a:rPr>
              <a:t>2</a:t>
            </a:r>
            <a:r>
              <a:rPr lang="en-US" altLang="ko-KR" dirty="0" smtClean="0">
                <a:ea typeface="Gulim" pitchFamily="50" charset="-127"/>
              </a:rPr>
              <a:t>=(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N</a:t>
            </a:r>
            <a:r>
              <a:rPr lang="en-US" altLang="ko-KR" dirty="0" smtClean="0">
                <a:ea typeface="Gulim" pitchFamily="50" charset="-127"/>
              </a:rPr>
              <a:t>, {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dirty="0" smtClean="0">
                <a:ea typeface="Gulim" pitchFamily="50" charset="-127"/>
              </a:rPr>
              <a:t>}, {1}).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baseline="-25000" dirty="0" smtClean="0">
                <a:ea typeface="Gulim" pitchFamily="50" charset="-127"/>
              </a:rPr>
              <a:t>3</a:t>
            </a:r>
            <a:r>
              <a:rPr lang="en-US" altLang="ko-KR" dirty="0" smtClean="0">
                <a:ea typeface="Gulim" pitchFamily="50" charset="-127"/>
              </a:rPr>
              <a:t>=(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Z</a:t>
            </a:r>
            <a:r>
              <a:rPr lang="en-US" altLang="ko-KR" dirty="0" smtClean="0">
                <a:ea typeface="Gulim" pitchFamily="50" charset="-127"/>
              </a:rPr>
              <a:t>, {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·</a:t>
            </a:r>
            <a:r>
              <a:rPr lang="en-US" altLang="ko-KR" dirty="0" smtClean="0">
                <a:ea typeface="Gulim" pitchFamily="50" charset="-127"/>
              </a:rPr>
              <a:t>}, {0}).</a:t>
            </a:r>
          </a:p>
          <a:p>
            <a:pPr lvl="1" eaLnBrk="1" hangingPunct="1">
              <a:defRPr/>
            </a:pPr>
            <a:r>
              <a:rPr lang="en-US" altLang="ko-KR" dirty="0" smtClean="0">
                <a:ea typeface="Gulim" pitchFamily="50" charset="-127"/>
              </a:rPr>
              <a:t> 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baseline="-25000" dirty="0" smtClean="0">
                <a:ea typeface="Gulim" pitchFamily="50" charset="-127"/>
              </a:rPr>
              <a:t>4</a:t>
            </a:r>
            <a:r>
              <a:rPr lang="en-US" altLang="ko-KR" dirty="0" smtClean="0">
                <a:ea typeface="Gulim" pitchFamily="50" charset="-127"/>
              </a:rPr>
              <a:t>=(</a:t>
            </a:r>
            <a:r>
              <a:rPr lang="en-US" altLang="ko-KR" dirty="0" smtClean="0">
                <a:latin typeface="cmsy10" pitchFamily="34" charset="0"/>
                <a:ea typeface="Gulim" pitchFamily="50" charset="-127"/>
              </a:rPr>
              <a:t>S</a:t>
            </a:r>
            <a:r>
              <a:rPr lang="en-US" altLang="ko-KR" dirty="0" smtClean="0">
                <a:ea typeface="Gulim" pitchFamily="50" charset="-127"/>
              </a:rPr>
              <a:t>, {</a:t>
            </a:r>
            <a:r>
              <a:rPr lang="en-US" altLang="ko-KR" dirty="0" err="1" smtClean="0">
                <a:ea typeface="Gulim" pitchFamily="50" charset="-127"/>
              </a:rPr>
              <a:t>substr</a:t>
            </a:r>
            <a:r>
              <a:rPr lang="en-US" altLang="ko-KR" dirty="0" smtClean="0">
                <a:ea typeface="Gulim" pitchFamily="50" charset="-127"/>
              </a:rPr>
              <a:t>},{“”}) where S is the set of strings on some alphabet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dirty="0" smtClean="0"/>
              <a:t>   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4678D6CC-3755-42AC-A93D-21387866232E}" type="slidenum">
              <a:rPr lang="ko-KR" altLang="en-US" b="0" smtClean="0"/>
              <a:pPr/>
              <a:t>9</a:t>
            </a:fld>
            <a:endParaRPr lang="en-US" altLang="ko-KR" b="0" smtClean="0"/>
          </a:p>
        </p:txBody>
      </p:sp>
      <p:sp>
        <p:nvSpPr>
          <p:cNvPr id="143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Gulim" pitchFamily="50" charset="-127"/>
              </a:rPr>
              <a:t>Interpretations (2/5)</a:t>
            </a:r>
          </a:p>
        </p:txBody>
      </p:sp>
      <p:sp>
        <p:nvSpPr>
          <p:cNvPr id="1438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90513" y="685800"/>
            <a:ext cx="8588375" cy="5410200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ko-KR" sz="2000" smtClean="0">
                <a:ea typeface="Gulim" pitchFamily="50" charset="-127"/>
              </a:rPr>
              <a:t>Def 5.12 Let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be an interpretation.  An assignment </a:t>
            </a:r>
            <a:r>
              <a:rPr lang="en-US" altLang="ko-KR" sz="2000" smtClean="0">
                <a:solidFill>
                  <a:srgbClr val="FF0000"/>
                </a:solidFill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25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 : </a:t>
            </a:r>
            <a:r>
              <a:rPr lang="en-US" altLang="ko-KR" sz="2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V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 </a:t>
            </a:r>
            <a:r>
              <a:rPr lang="en-US" altLang="ko-KR" sz="2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!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 D</a:t>
            </a:r>
            <a:r>
              <a:rPr lang="en-US" altLang="ko-KR" sz="2000" smtClean="0">
                <a:ea typeface="Gulim" pitchFamily="50" charset="-127"/>
              </a:rPr>
              <a:t> is a function which maps every variable to an element of the domain of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.  </a:t>
            </a:r>
            <a:r>
              <a:rPr lang="en-US" altLang="ko-KR" sz="2000" smtClean="0">
                <a:solidFill>
                  <a:srgbClr val="FF0000"/>
                </a:solidFill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25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[x</a:t>
            </a:r>
            <a:r>
              <a:rPr lang="en-US" altLang="ko-KR" sz="2000" baseline="-25000" smtClean="0">
                <a:solidFill>
                  <a:srgbClr val="FF0000"/>
                </a:solidFill>
                <a:ea typeface="Gulim" pitchFamily="50" charset="-127"/>
              </a:rPr>
              <a:t>i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 </a:t>
            </a:r>
            <a:r>
              <a:rPr lang="en-US" altLang="ko-KR" sz="2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Ã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 d</a:t>
            </a:r>
            <a:r>
              <a:rPr lang="en-US" altLang="ko-KR" sz="2000" baseline="-25000" smtClean="0">
                <a:solidFill>
                  <a:srgbClr val="FF0000"/>
                </a:solidFill>
                <a:ea typeface="Gulim" pitchFamily="50" charset="-127"/>
              </a:rPr>
              <a:t>i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]</a:t>
            </a:r>
            <a:r>
              <a:rPr lang="en-US" altLang="ko-KR" sz="2000" smtClean="0">
                <a:ea typeface="Gulim" pitchFamily="50" charset="-127"/>
              </a:rPr>
              <a:t> is an assignment that is the same as </a:t>
            </a:r>
            <a:r>
              <a:rPr lang="en-US" altLang="ko-KR" sz="2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25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except that x</a:t>
            </a:r>
            <a:r>
              <a:rPr lang="en-US" altLang="ko-KR" sz="2000" baseline="-25000" smtClean="0"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is mapped to d</a:t>
            </a:r>
            <a:r>
              <a:rPr lang="en-US" altLang="ko-KR" sz="2000" baseline="-25000" smtClean="0">
                <a:ea typeface="Gulim" pitchFamily="50" charset="-127"/>
              </a:rPr>
              <a:t>i</a:t>
            </a:r>
            <a:endParaRPr lang="en-US" altLang="ko-KR" sz="2000" baseline="-25000" smtClean="0">
              <a:latin typeface="MT Extra" pitchFamily="18" charset="2"/>
              <a:ea typeface="Gulim" pitchFamily="50" charset="-127"/>
              <a:sym typeface="MT Extra" pitchFamily="18" charset="2"/>
            </a:endParaRPr>
          </a:p>
          <a:p>
            <a:pPr eaLnBrk="1" hangingPunct="1">
              <a:defRPr/>
            </a:pPr>
            <a:r>
              <a:rPr lang="en-US" altLang="ko-KR" sz="2000" smtClean="0">
                <a:ea typeface="Gulim" pitchFamily="50" charset="-127"/>
              </a:rPr>
              <a:t>Def 5.13 Let A be a formula, </a:t>
            </a:r>
            <a:r>
              <a:rPr lang="en-US" altLang="ko-KR" sz="2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an interpretation and </a:t>
            </a:r>
            <a:r>
              <a:rPr lang="en-US" altLang="ko-KR" sz="2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25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an assignment. 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v</a:t>
            </a:r>
            <a:r>
              <a:rPr lang="en-US" altLang="ko-KR" sz="2000" baseline="-25000" smtClean="0">
                <a:solidFill>
                  <a:srgbClr val="FF0000"/>
                </a:solidFill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50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(A</a:t>
            </a:r>
            <a:r>
              <a:rPr lang="en-US" altLang="ko-KR" sz="2000" smtClean="0">
                <a:ea typeface="Gulim" pitchFamily="50" charset="-127"/>
              </a:rPr>
              <a:t>), the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truth value</a:t>
            </a:r>
            <a:r>
              <a:rPr lang="en-US" altLang="ko-KR" sz="2000" smtClean="0">
                <a:ea typeface="Gulim" pitchFamily="50" charset="-127"/>
              </a:rPr>
              <a:t> of A </a:t>
            </a:r>
            <a:r>
              <a:rPr lang="en-US" altLang="ko-KR" sz="2000" smtClean="0">
                <a:solidFill>
                  <a:srgbClr val="FF0000"/>
                </a:solidFill>
                <a:ea typeface="Gulim" pitchFamily="50" charset="-127"/>
              </a:rPr>
              <a:t>under</a:t>
            </a:r>
            <a:r>
              <a:rPr lang="en-US" altLang="ko-KR" sz="2000" smtClean="0">
                <a:ea typeface="Gulim" pitchFamily="50" charset="-127"/>
              </a:rPr>
              <a:t> </a:t>
            </a:r>
            <a:r>
              <a:rPr lang="en-US" altLang="ko-KR" sz="2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2000" baseline="-25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2000" smtClean="0">
                <a:ea typeface="Gulim" pitchFamily="50" charset="-127"/>
              </a:rPr>
              <a:t> is defined by induction on the structure of A:</a:t>
            </a:r>
          </a:p>
          <a:p>
            <a:pPr lvl="1" eaLnBrk="1" hangingPunct="1">
              <a:defRPr/>
            </a:pPr>
            <a:r>
              <a:rPr lang="en-US" altLang="ko-KR" sz="1800" smtClean="0">
                <a:ea typeface="Gulim" pitchFamily="50" charset="-127"/>
              </a:rPr>
              <a:t>Let A = p</a:t>
            </a:r>
            <a:r>
              <a:rPr lang="en-US" altLang="ko-KR" sz="1800" baseline="-25000" smtClean="0">
                <a:ea typeface="Gulim" pitchFamily="50" charset="-127"/>
              </a:rPr>
              <a:t>k</a:t>
            </a:r>
            <a:r>
              <a:rPr lang="en-US" altLang="ko-KR" sz="1800" smtClean="0">
                <a:ea typeface="Gulim" pitchFamily="50" charset="-127"/>
              </a:rPr>
              <a:t>(c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,…,c</a:t>
            </a:r>
            <a:r>
              <a:rPr lang="en-US" altLang="ko-KR" sz="1800" baseline="-25000" smtClean="0">
                <a:ea typeface="Gulim" pitchFamily="50" charset="-127"/>
              </a:rPr>
              <a:t>n</a:t>
            </a:r>
            <a:r>
              <a:rPr lang="en-US" altLang="ko-KR" sz="1800" smtClean="0">
                <a:ea typeface="Gulim" pitchFamily="50" charset="-127"/>
              </a:rPr>
              <a:t>) be an atomic formula where each c</a:t>
            </a:r>
            <a:r>
              <a:rPr lang="en-US" altLang="ko-KR" sz="1800" baseline="-25000" smtClean="0"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 is either a variable x</a:t>
            </a:r>
            <a:r>
              <a:rPr lang="en-US" altLang="ko-KR" sz="1800" baseline="-25000" smtClean="0"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 or a constant a</a:t>
            </a:r>
            <a:r>
              <a:rPr lang="en-US" altLang="ko-KR" sz="1800" baseline="-25000" smtClean="0"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.  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(A) = T iff </a:t>
            </a:r>
          </a:p>
          <a:p>
            <a:pPr lvl="2" eaLnBrk="1" hangingPunct="1">
              <a:defRPr/>
            </a:pPr>
            <a:r>
              <a:rPr lang="en-US" altLang="ko-KR" sz="1600" smtClean="0">
                <a:ea typeface="Gulim" pitchFamily="50" charset="-127"/>
              </a:rPr>
              <a:t>&lt;d</a:t>
            </a:r>
            <a:r>
              <a:rPr lang="en-US" altLang="ko-KR" sz="1600" baseline="-25000" smtClean="0">
                <a:ea typeface="Gulim" pitchFamily="50" charset="-127"/>
              </a:rPr>
              <a:t>1</a:t>
            </a:r>
            <a:r>
              <a:rPr lang="en-US" altLang="ko-KR" sz="1600" smtClean="0">
                <a:ea typeface="Gulim" pitchFamily="50" charset="-127"/>
              </a:rPr>
              <a:t>,…d</a:t>
            </a:r>
            <a:r>
              <a:rPr lang="en-US" altLang="ko-KR" sz="1600" baseline="-25000" smtClean="0">
                <a:ea typeface="Gulim" pitchFamily="50" charset="-127"/>
              </a:rPr>
              <a:t>n</a:t>
            </a:r>
            <a:r>
              <a:rPr lang="en-US" altLang="ko-KR" sz="1600" smtClean="0">
                <a:ea typeface="Gulim" pitchFamily="50" charset="-127"/>
              </a:rPr>
              <a:t>&gt; </a:t>
            </a:r>
            <a:r>
              <a:rPr lang="en-US" altLang="ko-KR" sz="1600" smtClean="0">
                <a:latin typeface="cmsy10" pitchFamily="34" charset="0"/>
                <a:ea typeface="Gulim" pitchFamily="50" charset="-127"/>
              </a:rPr>
              <a:t>2</a:t>
            </a:r>
            <a:r>
              <a:rPr lang="en-US" altLang="ko-KR" sz="1600" smtClean="0">
                <a:ea typeface="Gulim" pitchFamily="50" charset="-127"/>
              </a:rPr>
              <a:t> R</a:t>
            </a:r>
            <a:r>
              <a:rPr lang="en-US" altLang="ko-KR" sz="1600" baseline="-25000" smtClean="0">
                <a:ea typeface="Gulim" pitchFamily="50" charset="-127"/>
              </a:rPr>
              <a:t>k</a:t>
            </a:r>
            <a:r>
              <a:rPr lang="en-US" altLang="ko-KR" sz="1600" smtClean="0">
                <a:ea typeface="Gulim" pitchFamily="50" charset="-127"/>
              </a:rPr>
              <a:t> where R</a:t>
            </a:r>
            <a:r>
              <a:rPr lang="en-US" altLang="ko-KR" sz="1600" baseline="-25000" smtClean="0">
                <a:ea typeface="Gulim" pitchFamily="50" charset="-127"/>
              </a:rPr>
              <a:t>k</a:t>
            </a:r>
            <a:r>
              <a:rPr lang="en-US" altLang="ko-KR" sz="1600" smtClean="0">
                <a:ea typeface="Gulim" pitchFamily="50" charset="-127"/>
              </a:rPr>
              <a:t> is the relation assigned by </a:t>
            </a:r>
            <a:r>
              <a:rPr lang="en-US" altLang="ko-KR" sz="16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600" smtClean="0">
                <a:ea typeface="Gulim" pitchFamily="50" charset="-127"/>
              </a:rPr>
              <a:t> to p</a:t>
            </a:r>
            <a:r>
              <a:rPr lang="en-US" altLang="ko-KR" sz="1600" baseline="-25000" smtClean="0">
                <a:ea typeface="Gulim" pitchFamily="50" charset="-127"/>
              </a:rPr>
              <a:t>k</a:t>
            </a:r>
            <a:r>
              <a:rPr lang="en-US" altLang="ko-KR" sz="1600" smtClean="0">
                <a:ea typeface="Gulim" pitchFamily="50" charset="-127"/>
              </a:rPr>
              <a:t> and </a:t>
            </a:r>
          </a:p>
          <a:p>
            <a:pPr lvl="2" eaLnBrk="1" hangingPunct="1">
              <a:defRPr/>
            </a:pPr>
            <a:r>
              <a:rPr lang="en-US" altLang="ko-KR" sz="1600" smtClean="0">
                <a:ea typeface="Gulim" pitchFamily="50" charset="-127"/>
              </a:rPr>
              <a:t>d</a:t>
            </a:r>
            <a:r>
              <a:rPr lang="en-US" altLang="ko-KR" sz="1600" baseline="-25000" smtClean="0">
                <a:ea typeface="Gulim" pitchFamily="50" charset="-127"/>
              </a:rPr>
              <a:t>i</a:t>
            </a:r>
            <a:r>
              <a:rPr lang="en-US" altLang="ko-KR" sz="1600" smtClean="0">
                <a:ea typeface="Gulim" pitchFamily="50" charset="-127"/>
              </a:rPr>
              <a:t> is the domain element assigned to c</a:t>
            </a:r>
            <a:r>
              <a:rPr lang="en-US" altLang="ko-KR" sz="1600" baseline="-25000" smtClean="0">
                <a:ea typeface="Gulim" pitchFamily="50" charset="-127"/>
              </a:rPr>
              <a:t>i</a:t>
            </a:r>
            <a:r>
              <a:rPr lang="en-US" altLang="ko-KR" sz="1600" smtClean="0">
                <a:ea typeface="Gulim" pitchFamily="50" charset="-127"/>
              </a:rPr>
              <a:t>, either </a:t>
            </a:r>
          </a:p>
          <a:p>
            <a:pPr lvl="3" eaLnBrk="1" hangingPunct="1">
              <a:defRPr/>
            </a:pPr>
            <a:r>
              <a:rPr lang="en-US" altLang="ko-KR" sz="1400" smtClean="0">
                <a:ea typeface="Gulim" pitchFamily="50" charset="-127"/>
              </a:rPr>
              <a:t>by </a:t>
            </a:r>
            <a:r>
              <a:rPr lang="en-US" altLang="ko-KR" sz="14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400" smtClean="0">
                <a:ea typeface="Gulim" pitchFamily="50" charset="-127"/>
              </a:rPr>
              <a:t> if c</a:t>
            </a:r>
            <a:r>
              <a:rPr lang="en-US" altLang="ko-KR" sz="1400" baseline="-25000" smtClean="0">
                <a:ea typeface="Gulim" pitchFamily="50" charset="-127"/>
              </a:rPr>
              <a:t>i</a:t>
            </a:r>
            <a:r>
              <a:rPr lang="en-US" altLang="ko-KR" sz="1400" smtClean="0">
                <a:ea typeface="Gulim" pitchFamily="50" charset="-127"/>
              </a:rPr>
              <a:t> is a constant or</a:t>
            </a:r>
          </a:p>
          <a:p>
            <a:pPr lvl="3" eaLnBrk="1" hangingPunct="1">
              <a:defRPr/>
            </a:pPr>
            <a:r>
              <a:rPr lang="en-US" altLang="ko-KR" sz="1400" smtClean="0">
                <a:ea typeface="Gulim" pitchFamily="50" charset="-127"/>
              </a:rPr>
              <a:t>by </a:t>
            </a:r>
            <a:r>
              <a:rPr lang="en-US" altLang="ko-KR" sz="14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400" baseline="-25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400" smtClean="0">
                <a:ea typeface="Gulim" pitchFamily="50" charset="-127"/>
              </a:rPr>
              <a:t> if c</a:t>
            </a:r>
            <a:r>
              <a:rPr lang="en-US" altLang="ko-KR" sz="1400" baseline="-25000" smtClean="0">
                <a:ea typeface="Gulim" pitchFamily="50" charset="-127"/>
              </a:rPr>
              <a:t>i</a:t>
            </a:r>
            <a:r>
              <a:rPr lang="en-US" altLang="ko-KR" sz="1400" smtClean="0">
                <a:ea typeface="Gulim" pitchFamily="50" charset="-127"/>
              </a:rPr>
              <a:t> is variable</a:t>
            </a:r>
          </a:p>
          <a:p>
            <a:pPr lvl="1" eaLnBrk="1" hangingPunct="1">
              <a:defRPr/>
            </a:pPr>
            <a:r>
              <a:rPr lang="en-US" altLang="ko-KR" sz="1800" smtClean="0">
                <a:ea typeface="Gulim" pitchFamily="50" charset="-127"/>
              </a:rPr>
              <a:t>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(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:</a:t>
            </a:r>
            <a:r>
              <a:rPr lang="en-US" altLang="ko-KR" sz="1800" smtClean="0">
                <a:ea typeface="Gulim" pitchFamily="50" charset="-127"/>
              </a:rPr>
              <a:t>A)= T iff 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(A)= F</a:t>
            </a:r>
          </a:p>
          <a:p>
            <a:pPr lvl="1" eaLnBrk="1" hangingPunct="1">
              <a:defRPr/>
            </a:pPr>
            <a:r>
              <a:rPr lang="en-US" altLang="ko-KR" sz="1800" smtClean="0">
                <a:ea typeface="Gulim" pitchFamily="50" charset="-127"/>
              </a:rPr>
              <a:t>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(A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Ç</a:t>
            </a:r>
            <a:r>
              <a:rPr lang="en-US" altLang="ko-KR" sz="1800" smtClean="0">
                <a:ea typeface="Gulim" pitchFamily="50" charset="-127"/>
              </a:rPr>
              <a:t> A</a:t>
            </a:r>
            <a:r>
              <a:rPr lang="en-US" altLang="ko-KR" sz="1800" baseline="-25000" smtClean="0">
                <a:ea typeface="Gulim" pitchFamily="50" charset="-127"/>
              </a:rPr>
              <a:t>2</a:t>
            </a:r>
            <a:r>
              <a:rPr lang="en-US" altLang="ko-KR" sz="1800" smtClean="0">
                <a:ea typeface="Gulim" pitchFamily="50" charset="-127"/>
              </a:rPr>
              <a:t>) iff 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(A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)= T or 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(A</a:t>
            </a:r>
            <a:r>
              <a:rPr lang="en-US" altLang="ko-KR" sz="1800" baseline="-25000" smtClean="0">
                <a:ea typeface="Gulim" pitchFamily="50" charset="-127"/>
              </a:rPr>
              <a:t>2</a:t>
            </a:r>
            <a:r>
              <a:rPr lang="en-US" altLang="ko-KR" sz="1800" smtClean="0">
                <a:ea typeface="Gulim" pitchFamily="50" charset="-127"/>
              </a:rPr>
              <a:t>)= T</a:t>
            </a:r>
          </a:p>
          <a:p>
            <a:pPr lvl="1" eaLnBrk="1" hangingPunct="1">
              <a:defRPr/>
            </a:pPr>
            <a:r>
              <a:rPr lang="en-US" altLang="ko-KR" sz="1800" smtClean="0">
                <a:ea typeface="Gulim" pitchFamily="50" charset="-127"/>
              </a:rPr>
              <a:t>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(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8</a:t>
            </a:r>
            <a:r>
              <a:rPr lang="en-US" altLang="ko-KR" sz="1800" smtClean="0">
                <a:ea typeface="Gulim" pitchFamily="50" charset="-127"/>
              </a:rPr>
              <a:t>x A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) = T iff 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baseline="-25000" smtClean="0">
                <a:solidFill>
                  <a:srgbClr val="FF0000"/>
                </a:solidFill>
                <a:ea typeface="Gulim" pitchFamily="50" charset="-127"/>
              </a:rPr>
              <a:t>[x </a:t>
            </a:r>
            <a:r>
              <a:rPr lang="en-US" altLang="ko-KR" sz="1800" baseline="-25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Ã</a:t>
            </a:r>
            <a:r>
              <a:rPr lang="en-US" altLang="ko-KR" sz="1800" baseline="-25000" smtClean="0">
                <a:solidFill>
                  <a:srgbClr val="FF0000"/>
                </a:solidFill>
                <a:ea typeface="Gulim" pitchFamily="50" charset="-127"/>
              </a:rPr>
              <a:t> d]</a:t>
            </a:r>
            <a:r>
              <a:rPr lang="en-US" altLang="ko-KR" sz="1800" smtClean="0">
                <a:ea typeface="Gulim" pitchFamily="50" charset="-127"/>
              </a:rPr>
              <a:t>(A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)= T for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all</a:t>
            </a:r>
            <a:r>
              <a:rPr lang="en-US" altLang="ko-KR" sz="1800" smtClean="0">
                <a:ea typeface="Gulim" pitchFamily="50" charset="-127"/>
              </a:rPr>
              <a:t> d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2</a:t>
            </a:r>
            <a:r>
              <a:rPr lang="en-US" altLang="ko-KR" sz="1800" smtClean="0">
                <a:ea typeface="Gulim" pitchFamily="50" charset="-127"/>
              </a:rPr>
              <a:t> D</a:t>
            </a:r>
          </a:p>
          <a:p>
            <a:pPr lvl="1" eaLnBrk="1" hangingPunct="1">
              <a:defRPr/>
            </a:pPr>
            <a:r>
              <a:rPr lang="en-US" altLang="ko-KR" sz="1800" smtClean="0">
                <a:ea typeface="Gulim" pitchFamily="50" charset="-127"/>
              </a:rPr>
              <a:t>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smtClean="0">
                <a:ea typeface="Gulim" pitchFamily="50" charset="-127"/>
              </a:rPr>
              <a:t>(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9</a:t>
            </a:r>
            <a:r>
              <a:rPr lang="en-US" altLang="ko-KR" sz="1800" smtClean="0">
                <a:ea typeface="Gulim" pitchFamily="50" charset="-127"/>
              </a:rPr>
              <a:t>x A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) = T iff v</a:t>
            </a:r>
            <a:r>
              <a:rPr lang="en-US" altLang="ko-KR" sz="1800" baseline="-25000" smtClean="0">
                <a:latin typeface="cmmi10" pitchFamily="34" charset="0"/>
                <a:ea typeface="Gulim" pitchFamily="50" charset="-127"/>
              </a:rPr>
              <a:t>¾</a:t>
            </a:r>
            <a:r>
              <a:rPr lang="en-US" altLang="ko-KR" sz="1800" baseline="-50000" smtClean="0">
                <a:latin typeface="cmsy10" pitchFamily="34" charset="0"/>
                <a:ea typeface="Gulim" pitchFamily="50" charset="-127"/>
              </a:rPr>
              <a:t>I</a:t>
            </a:r>
            <a:r>
              <a:rPr lang="en-US" altLang="ko-KR" sz="1800" baseline="-25000" smtClean="0">
                <a:solidFill>
                  <a:srgbClr val="FF0000"/>
                </a:solidFill>
                <a:ea typeface="Gulim" pitchFamily="50" charset="-127"/>
              </a:rPr>
              <a:t>[x </a:t>
            </a:r>
            <a:r>
              <a:rPr lang="en-US" altLang="ko-KR" sz="1800" baseline="-25000" smtClean="0">
                <a:solidFill>
                  <a:srgbClr val="FF0000"/>
                </a:solidFill>
                <a:latin typeface="cmsy10" pitchFamily="34" charset="0"/>
                <a:ea typeface="Gulim" pitchFamily="50" charset="-127"/>
              </a:rPr>
              <a:t>Ã</a:t>
            </a:r>
            <a:r>
              <a:rPr lang="en-US" altLang="ko-KR" sz="1800" baseline="-25000" smtClean="0">
                <a:solidFill>
                  <a:srgbClr val="FF0000"/>
                </a:solidFill>
                <a:ea typeface="Gulim" pitchFamily="50" charset="-127"/>
              </a:rPr>
              <a:t> d]</a:t>
            </a:r>
            <a:r>
              <a:rPr lang="en-US" altLang="ko-KR" sz="1800" smtClean="0">
                <a:ea typeface="Gulim" pitchFamily="50" charset="-127"/>
              </a:rPr>
              <a:t>(A</a:t>
            </a:r>
            <a:r>
              <a:rPr lang="en-US" altLang="ko-KR" sz="1800" baseline="-25000" smtClean="0">
                <a:ea typeface="Gulim" pitchFamily="50" charset="-127"/>
              </a:rPr>
              <a:t>1</a:t>
            </a:r>
            <a:r>
              <a:rPr lang="en-US" altLang="ko-KR" sz="1800" smtClean="0">
                <a:ea typeface="Gulim" pitchFamily="50" charset="-127"/>
              </a:rPr>
              <a:t>)= T for </a:t>
            </a:r>
            <a:r>
              <a:rPr lang="en-US" altLang="ko-KR" sz="1800" smtClean="0">
                <a:solidFill>
                  <a:srgbClr val="FF0000"/>
                </a:solidFill>
                <a:ea typeface="Gulim" pitchFamily="50" charset="-127"/>
              </a:rPr>
              <a:t>some</a:t>
            </a:r>
            <a:r>
              <a:rPr lang="en-US" altLang="ko-KR" sz="1800" smtClean="0">
                <a:ea typeface="Gulim" pitchFamily="50" charset="-127"/>
              </a:rPr>
              <a:t> d </a:t>
            </a:r>
            <a:r>
              <a:rPr lang="en-US" altLang="ko-KR" sz="1800" smtClean="0">
                <a:latin typeface="cmsy10" pitchFamily="34" charset="0"/>
                <a:ea typeface="Gulim" pitchFamily="50" charset="-127"/>
              </a:rPr>
              <a:t>2</a:t>
            </a:r>
            <a:r>
              <a:rPr lang="en-US" altLang="ko-KR" sz="1800" smtClean="0">
                <a:ea typeface="Gulim" pitchFamily="50" charset="-127"/>
              </a:rPr>
              <a:t>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NTQUW00VV1000000" val="2722"/>
  <p:tag name="FIRSTMOONZOO@3FMGIMSV7FWXY5M7" val="2826"/>
  <p:tag name="DEFAULTDISPLAYSOURCE" val="\documentclass{article}\pagestyle{empty}&#10;\begin{document}&#10;&#10;\end{document}&#10;"/>
  <p:tag name="EMBEDFONTS" val="0"/>
  <p:tag name="ACCESSLIST" val=""/>
</p:tagLst>
</file>

<file path=ppt/theme/theme1.xml><?xml version="1.0" encoding="utf-8"?>
<a:theme xmlns:a="http://schemas.openxmlformats.org/drawingml/2006/main" name="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cs550</Template>
  <TotalTime>11200</TotalTime>
  <Words>2211</Words>
  <Application>Microsoft Office PowerPoint</Application>
  <PresentationFormat>사용자 지정</PresentationFormat>
  <Paragraphs>231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9" baseType="lpstr">
      <vt:lpstr>Gulim</vt:lpstr>
      <vt:lpstr>맑은 고딕</vt:lpstr>
      <vt:lpstr>Arial</vt:lpstr>
      <vt:lpstr>Cambria Math</vt:lpstr>
      <vt:lpstr>cmmi10</vt:lpstr>
      <vt:lpstr>cmsy10</vt:lpstr>
      <vt:lpstr>Helvetica</vt:lpstr>
      <vt:lpstr>msam10</vt:lpstr>
      <vt:lpstr>msbm10</vt:lpstr>
      <vt:lpstr>MT Extra</vt:lpstr>
      <vt:lpstr>Symbol</vt:lpstr>
      <vt:lpstr>Wingdings</vt:lpstr>
      <vt:lpstr>cs550</vt:lpstr>
      <vt:lpstr> Intro. to 1st Order Logic  (a.k.a. Predicate Calculus)  Moonzoo Kim CS Dept. KAIST   moonzoo@cs.kaist.ac.kr </vt:lpstr>
      <vt:lpstr>Introduction to predicate calculus (1/2)</vt:lpstr>
      <vt:lpstr>Introduction to predicate calculus (2/2)</vt:lpstr>
      <vt:lpstr>Examples of 1st Order-logic Formula </vt:lpstr>
      <vt:lpstr>Relations and predicates</vt:lpstr>
      <vt:lpstr>Predicate formulas</vt:lpstr>
      <vt:lpstr>Free and bound variables</vt:lpstr>
      <vt:lpstr>Interpretations (1/5)</vt:lpstr>
      <vt:lpstr>Interpretations (2/5)</vt:lpstr>
      <vt:lpstr>Interpretations (3/5)</vt:lpstr>
      <vt:lpstr>Interpretation (4/5)</vt:lpstr>
      <vt:lpstr>Interpretation (5/5)</vt:lpstr>
      <vt:lpstr>Example: finite automata</vt:lpstr>
      <vt:lpstr>Example: partial order set (POSET)</vt:lpstr>
      <vt:lpstr>Exercise: POSET (cont.)</vt:lpstr>
      <vt:lpstr>A formula represents a set of models </vt:lpstr>
    </vt:vector>
  </TitlesOfParts>
  <Company>CS Dept. 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1 Software and Software Engineering   Moonzoo Kim CS Division of EECS Dept.  KAIST  moonzoo@cs.kaist.ac.kr http://pswlab.kaist.ac.kr/courses/cs550-07</dc:title>
  <dc:creator>Moonzoo Kim</dc:creator>
  <cp:lastModifiedBy>Windows User</cp:lastModifiedBy>
  <cp:revision>1443</cp:revision>
  <cp:lastPrinted>2016-09-21T06:16:30Z</cp:lastPrinted>
  <dcterms:created xsi:type="dcterms:W3CDTF">2007-02-27T05:57:08Z</dcterms:created>
  <dcterms:modified xsi:type="dcterms:W3CDTF">2016-09-26T06:08:57Z</dcterms:modified>
</cp:coreProperties>
</file>