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0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6BDF-22BC-4F15-B15C-A72BABDF4DCB}" type="datetimeFigureOut">
              <a:rPr lang="ko-KR" altLang="en-US" smtClean="0"/>
              <a:pPr/>
              <a:t>2013-11-14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HW6: </a:t>
            </a:r>
            <a:r>
              <a:rPr lang="en-US" altLang="ko-KR" sz="2800" smtClean="0"/>
              <a:t>Due </a:t>
            </a:r>
            <a:r>
              <a:rPr lang="en-US" altLang="ko-KR" sz="2800" smtClean="0"/>
              <a:t>Nov 26</a:t>
            </a:r>
            <a:r>
              <a:rPr lang="en-US" altLang="ko-KR" sz="2800" smtClean="0"/>
              <a:t> </a:t>
            </a:r>
            <a:r>
              <a:rPr lang="en-US" altLang="ko-KR" sz="2800" dirty="0" smtClean="0"/>
              <a:t>23:59</a:t>
            </a:r>
            <a:endParaRPr lang="ko-KR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929190" y="1000108"/>
            <a:ext cx="4071966" cy="56815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1600" b="0" dirty="0" smtClean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660066"/>
                </a:solidFill>
                <a:ea typeface="돋움" pitchFamily="50" charset="-127"/>
              </a:rPr>
              <a:t>/* Assume that there are two processes */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char count=0,x=0,y=0,z=0;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1600" b="0" dirty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void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process() {       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     </a:t>
            </a: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char </a:t>
            </a: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me=_</a:t>
            </a:r>
            <a:r>
              <a:rPr lang="en-US" altLang="ko-KR" sz="1600" b="0" dirty="0" err="1">
                <a:solidFill>
                  <a:srgbClr val="660066"/>
                </a:solidFill>
                <a:ea typeface="돋움" pitchFamily="50" charset="-127"/>
              </a:rPr>
              <a:t>pid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 +1; /* me is 1 or 2*/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again:</a:t>
            </a:r>
            <a:endParaRPr lang="en-US" altLang="ko-KR" sz="1600" b="0" dirty="0">
              <a:solidFill>
                <a:srgbClr val="660066"/>
              </a:solidFill>
              <a:ea typeface="돋움" pitchFamily="50" charset="-127"/>
            </a:endParaRP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x=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me;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if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(y ==0 || y== me) 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else</a:t>
            </a:r>
            <a:r>
              <a:rPr lang="ko-KR" altLang="en-US" sz="1600" b="0" dirty="0" smtClean="0">
                <a:solidFill>
                  <a:srgbClr val="660066"/>
                </a:solidFill>
                <a:ea typeface="돋움" pitchFamily="50" charset="-127"/>
              </a:rPr>
              <a:t> </a:t>
            </a: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 </a:t>
            </a:r>
            <a:r>
              <a:rPr lang="en-US" altLang="ko-KR" sz="1600" b="0" dirty="0" err="1">
                <a:solidFill>
                  <a:srgbClr val="660066"/>
                </a:solidFill>
                <a:ea typeface="돋움" pitchFamily="50" charset="-127"/>
              </a:rPr>
              <a:t>goto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 again;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1600" b="0" dirty="0">
              <a:solidFill>
                <a:srgbClr val="660066"/>
              </a:solidFill>
              <a:ea typeface="돋움" pitchFamily="50" charset="-127"/>
            </a:endParaRP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z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=me;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</a:rPr>
              <a:t>if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</a:rPr>
              <a:t>(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x == me) 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else </a:t>
            </a:r>
            <a:r>
              <a:rPr lang="en-US" altLang="ko-KR" sz="1600" b="0" dirty="0" err="1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goto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 again;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1600" b="0" dirty="0">
              <a:solidFill>
                <a:srgbClr val="660066"/>
              </a:solidFill>
              <a:ea typeface="돋움" pitchFamily="50" charset="-127"/>
              <a:sym typeface="Wingdings" pitchFamily="2" charset="2"/>
            </a:endParaRP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y=me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if(z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==me);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else </a:t>
            </a:r>
            <a:r>
              <a:rPr lang="en-US" altLang="ko-KR" sz="1600" b="0" dirty="0" err="1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goto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 again;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 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/* enter </a:t>
            </a: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a critical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section */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count++;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dirty="0" err="1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InCritSec</a:t>
            </a:r>
            <a:r>
              <a:rPr lang="en-US" altLang="ko-KR" sz="160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: … </a:t>
            </a:r>
            <a:endParaRPr lang="en-US" altLang="ko-KR" sz="1600" b="0" dirty="0" smtClean="0">
              <a:solidFill>
                <a:srgbClr val="660066"/>
              </a:solidFill>
              <a:ea typeface="돋움" pitchFamily="50" charset="-127"/>
              <a:sym typeface="Wingdings" pitchFamily="2" charset="2"/>
            </a:endParaRP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count --;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/* leaving a critical section */</a:t>
            </a: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1600" b="0" dirty="0">
              <a:solidFill>
                <a:srgbClr val="660066"/>
              </a:solidFill>
              <a:ea typeface="돋움" pitchFamily="50" charset="-127"/>
              <a:sym typeface="Wingdings" pitchFamily="2" charset="2"/>
            </a:endParaRPr>
          </a:p>
          <a:p>
            <a:pPr lvl="1"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 err="1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goto</a:t>
            </a:r>
            <a:r>
              <a:rPr lang="en-US" altLang="ko-KR" sz="16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 </a:t>
            </a: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again;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1600" b="0" dirty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}</a:t>
            </a:r>
            <a:endParaRPr lang="en-US" altLang="ko-KR" sz="1600" b="0" dirty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1600" b="0" dirty="0">
              <a:solidFill>
                <a:srgbClr val="660066"/>
              </a:solidFill>
              <a:ea typeface="돋움" pitchFamily="50" charset="-127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0" y="857232"/>
            <a:ext cx="5000628" cy="4525963"/>
          </a:xfrm>
        </p:spPr>
        <p:txBody>
          <a:bodyPr wrap="square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specify a corresponding </a:t>
            </a:r>
            <a:br>
              <a:rPr lang="en-US" sz="2400" dirty="0" smtClean="0"/>
            </a:br>
            <a:r>
              <a:rPr lang="en-US" sz="2400" dirty="0" smtClean="0"/>
              <a:t>Promela specification </a:t>
            </a:r>
          </a:p>
          <a:p>
            <a:pPr marL="914400" lvl="1" indent="-514350"/>
            <a:r>
              <a:rPr lang="en-US" sz="1800" dirty="0" smtClean="0"/>
              <a:t>Note that no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atomic</a:t>
            </a:r>
            <a:r>
              <a:rPr lang="en-US" sz="1800" dirty="0" smtClean="0"/>
              <a:t> allowed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specify the following properties in LTL</a:t>
            </a:r>
          </a:p>
          <a:p>
            <a:pPr marL="914400" lvl="1" indent="-514350"/>
            <a:r>
              <a:rPr lang="en-US" sz="1800" dirty="0" smtClean="0"/>
              <a:t>Note that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procname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]@label </a:t>
            </a:r>
          </a:p>
          <a:p>
            <a:pPr marL="914400" lvl="1" indent="-5143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/>
              <a:t>returns a nonzero value only if a statement at the corresponding label is executable now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/>
              <a:t>Mutual exclusion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/>
              <a:t>Deadlock-freedom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/>
              <a:t>Starvation-freedom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Check whether your Promela </a:t>
            </a:r>
            <a:br>
              <a:rPr lang="en-US" sz="2400" dirty="0" smtClean="0"/>
            </a:br>
            <a:r>
              <a:rPr lang="en-US" sz="2400" dirty="0" smtClean="0"/>
              <a:t>spec satisfies the above three properties by using Spin.  Also explain the counter examples.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85754"/>
            <a:ext cx="8543956" cy="21859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2. Build the following mutual exclusion protocol in Promela.</a:t>
            </a:r>
          </a:p>
          <a:p>
            <a:pPr>
              <a:buNone/>
            </a:pPr>
            <a:r>
              <a:rPr lang="en-US" sz="2000" dirty="0" smtClean="0"/>
              <a:t>   - Your Promela spec should contain 2 processes.  </a:t>
            </a:r>
          </a:p>
          <a:p>
            <a:pPr>
              <a:buNone/>
            </a:pPr>
            <a:r>
              <a:rPr lang="en-US" sz="2000" dirty="0" smtClean="0"/>
              <a:t>   - You should use </a:t>
            </a:r>
            <a:r>
              <a:rPr lang="en-US" sz="2000" dirty="0" smtClean="0">
                <a:solidFill>
                  <a:srgbClr val="FF0000"/>
                </a:solidFill>
              </a:rPr>
              <a:t>a global lock with atomic </a:t>
            </a:r>
            <a:r>
              <a:rPr lang="en-US" sz="2000" dirty="0" smtClean="0"/>
              <a:t>keyword to check </a:t>
            </a:r>
            <a:br>
              <a:rPr lang="en-US" sz="2000" dirty="0" smtClean="0"/>
            </a:br>
            <a:r>
              <a:rPr lang="en-US" sz="2000" dirty="0" smtClean="0"/>
              <a:t>entrance to the critical section.  </a:t>
            </a:r>
          </a:p>
          <a:p>
            <a:pPr>
              <a:buNone/>
            </a:pPr>
            <a:r>
              <a:rPr lang="en-US" sz="2000" dirty="0" smtClean="0"/>
              <a:t>   - Verify the following correctness properties of your Promela model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Mutual exclusion </a:t>
            </a:r>
          </a:p>
          <a:p>
            <a:pPr lvl="1"/>
            <a:r>
              <a:rPr lang="en-US" altLang="ko-KR" sz="1800" dirty="0" err="1" smtClean="0">
                <a:ea typeface="굴림" pitchFamily="50" charset="-127"/>
              </a:rPr>
              <a:t>Liveness</a:t>
            </a:r>
            <a:endParaRPr lang="en-US" altLang="ko-KR" sz="1800" dirty="0" smtClean="0">
              <a:ea typeface="굴림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ea typeface="굴림" pitchFamily="50" charset="-127"/>
              </a:rPr>
              <a:t>  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4282" y="3286124"/>
            <a:ext cx="3643338" cy="19082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2000" b="0" dirty="0" smtClean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err="1" smtClean="0">
                <a:solidFill>
                  <a:srgbClr val="660066"/>
                </a:solidFill>
                <a:ea typeface="돋움" pitchFamily="50" charset="-127"/>
              </a:rPr>
              <a:t>mtype</a:t>
            </a: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 ={</a:t>
            </a:r>
            <a:r>
              <a:rPr lang="en-US" altLang="ko-KR" sz="2000" dirty="0" err="1" smtClean="0">
                <a:solidFill>
                  <a:srgbClr val="660066"/>
                </a:solidFill>
                <a:ea typeface="돋움" pitchFamily="50" charset="-127"/>
              </a:rPr>
              <a:t>n,t,c</a:t>
            </a: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}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byte </a:t>
            </a:r>
            <a:r>
              <a:rPr lang="en-US" altLang="ko-KR" sz="2000" dirty="0" smtClean="0">
                <a:solidFill>
                  <a:srgbClr val="FF0000"/>
                </a:solidFill>
                <a:ea typeface="돋움" pitchFamily="50" charset="-127"/>
              </a:rPr>
              <a:t>lock=0</a:t>
            </a: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;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2000" dirty="0" smtClean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active [2] </a:t>
            </a:r>
            <a:r>
              <a:rPr lang="en-US" altLang="ko-KR" sz="2000" dirty="0" err="1" smtClean="0">
                <a:solidFill>
                  <a:srgbClr val="660066"/>
                </a:solidFill>
                <a:ea typeface="돋움" pitchFamily="50" charset="-127"/>
              </a:rPr>
              <a:t>proctype</a:t>
            </a: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 process() {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    byte status=n;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    …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}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000372"/>
            <a:ext cx="4838700" cy="3252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94938"/>
            <a:ext cx="8186766" cy="21859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3</a:t>
            </a:r>
            <a:r>
              <a:rPr lang="en-US" sz="2000" dirty="0" smtClean="0"/>
              <a:t>. Build the following mutual exclusion protocol in Promela.  And verify the correctness of your Promela model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Mutual exclusion </a:t>
            </a:r>
          </a:p>
          <a:p>
            <a:pPr lvl="1"/>
            <a:r>
              <a:rPr lang="en-US" altLang="ko-KR" sz="1800" dirty="0" err="1" smtClean="0">
                <a:ea typeface="굴림" pitchFamily="50" charset="-127"/>
              </a:rPr>
              <a:t>Liveness</a:t>
            </a:r>
            <a:endParaRPr lang="en-US" altLang="ko-KR" sz="1800" dirty="0" smtClean="0">
              <a:ea typeface="굴림" pitchFamily="50" charset="-127"/>
            </a:endParaRP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You may use a global variable </a:t>
            </a:r>
            <a:r>
              <a:rPr lang="en-US" altLang="ko-KR" sz="1800" dirty="0" smtClean="0">
                <a:solidFill>
                  <a:srgbClr val="FF0000"/>
                </a:solidFill>
                <a:ea typeface="굴림" pitchFamily="50" charset="-127"/>
              </a:rPr>
              <a:t>turn</a:t>
            </a:r>
            <a:r>
              <a:rPr lang="en-US" altLang="ko-KR" sz="1800" dirty="0" smtClean="0">
                <a:ea typeface="굴림" pitchFamily="50" charset="-127"/>
              </a:rPr>
              <a:t> to indicate which process has a higher priority to enter critical section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Note that you can access a local variable of the other processes through remote reference </a:t>
            </a:r>
            <a:r>
              <a:rPr lang="en-US" altLang="ko-KR" sz="1800" dirty="0" err="1" smtClean="0">
                <a:ea typeface="굴림" pitchFamily="50" charset="-127"/>
              </a:rPr>
              <a:t>procname</a:t>
            </a:r>
            <a:r>
              <a:rPr lang="en-US" altLang="ko-KR" sz="1800" dirty="0" smtClean="0">
                <a:ea typeface="굴림" pitchFamily="50" charset="-127"/>
              </a:rPr>
              <a:t>[</a:t>
            </a:r>
            <a:r>
              <a:rPr lang="en-US" altLang="ko-KR" sz="1800" dirty="0" err="1" smtClean="0">
                <a:ea typeface="굴림" pitchFamily="50" charset="-127"/>
              </a:rPr>
              <a:t>pid</a:t>
            </a:r>
            <a:r>
              <a:rPr lang="en-US" altLang="ko-KR" sz="1800" dirty="0" smtClean="0">
                <a:ea typeface="굴림" pitchFamily="50" charset="-127"/>
              </a:rPr>
              <a:t>]:</a:t>
            </a:r>
            <a:r>
              <a:rPr lang="en-US" altLang="ko-KR" sz="1800" dirty="0" err="1" smtClean="0">
                <a:ea typeface="굴림" pitchFamily="50" charset="-127"/>
              </a:rPr>
              <a:t>localvar</a:t>
            </a:r>
            <a:endParaRPr lang="en-US" altLang="ko-KR" sz="1800" dirty="0" smtClean="0">
              <a:ea typeface="굴림" pitchFamily="50" charset="-127"/>
            </a:endParaRPr>
          </a:p>
          <a:p>
            <a:pPr lvl="1"/>
            <a:endParaRPr lang="en-US" altLang="ko-KR" sz="1800" dirty="0" smtClean="0">
              <a:ea typeface="굴림" pitchFamily="50" charset="-127"/>
            </a:endParaRPr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5675" y="3402034"/>
            <a:ext cx="5648325" cy="3098800"/>
          </a:xfrm>
          <a:prstGeom prst="rect">
            <a:avLst/>
          </a:prstGeom>
          <a:noFill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4282" y="3714752"/>
            <a:ext cx="3714776" cy="21544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2000" b="0" dirty="0" smtClean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b="0" dirty="0" err="1" smtClean="0">
                <a:solidFill>
                  <a:srgbClr val="660066"/>
                </a:solidFill>
                <a:ea typeface="돋움" pitchFamily="50" charset="-127"/>
              </a:rPr>
              <a:t>mtype</a:t>
            </a:r>
            <a:r>
              <a:rPr lang="en-US" altLang="ko-KR" sz="2000" b="1" dirty="0" smtClean="0">
                <a:solidFill>
                  <a:srgbClr val="660066"/>
                </a:solidFill>
                <a:ea typeface="돋움" pitchFamily="50" charset="-127"/>
              </a:rPr>
              <a:t>={</a:t>
            </a:r>
            <a:r>
              <a:rPr lang="en-US" altLang="ko-KR" sz="2000" b="0" dirty="0" err="1" smtClean="0">
                <a:solidFill>
                  <a:srgbClr val="660066"/>
                </a:solidFill>
                <a:ea typeface="돋움" pitchFamily="50" charset="-127"/>
              </a:rPr>
              <a:t>n,t,c</a:t>
            </a:r>
            <a:r>
              <a:rPr lang="en-US" altLang="ko-KR" sz="2000" b="0" dirty="0" smtClean="0">
                <a:solidFill>
                  <a:srgbClr val="660066"/>
                </a:solidFill>
                <a:ea typeface="돋움" pitchFamily="50" charset="-127"/>
              </a:rPr>
              <a:t>};  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byte lock;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b="0" smtClean="0">
                <a:solidFill>
                  <a:srgbClr val="660066"/>
                </a:solidFill>
                <a:ea typeface="돋움" pitchFamily="50" charset="-127"/>
              </a:rPr>
              <a:t>byte turn=255;</a:t>
            </a:r>
            <a:endParaRPr lang="en-US" altLang="ko-KR" sz="2000" b="0" dirty="0" smtClean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2000" b="0" dirty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b="0" dirty="0" smtClean="0">
                <a:solidFill>
                  <a:srgbClr val="660066"/>
                </a:solidFill>
                <a:ea typeface="돋움" pitchFamily="50" charset="-127"/>
              </a:rPr>
              <a:t>active [2] </a:t>
            </a:r>
            <a:r>
              <a:rPr lang="en-US" altLang="ko-KR" sz="2000" b="0" dirty="0" err="1" smtClean="0">
                <a:solidFill>
                  <a:srgbClr val="660066"/>
                </a:solidFill>
                <a:ea typeface="돋움" pitchFamily="50" charset="-127"/>
              </a:rPr>
              <a:t>proctype</a:t>
            </a:r>
            <a:r>
              <a:rPr lang="en-US" altLang="ko-KR" sz="2000" b="0" dirty="0" smtClean="0">
                <a:solidFill>
                  <a:srgbClr val="660066"/>
                </a:solidFill>
                <a:ea typeface="돋움" pitchFamily="50" charset="-127"/>
              </a:rPr>
              <a:t> process() </a:t>
            </a:r>
            <a:r>
              <a:rPr lang="en-US" altLang="ko-KR" sz="2000" b="0" dirty="0">
                <a:solidFill>
                  <a:srgbClr val="660066"/>
                </a:solidFill>
                <a:ea typeface="돋움" pitchFamily="50" charset="-127"/>
              </a:rPr>
              <a:t>{       </a:t>
            </a:r>
            <a:endParaRPr lang="en-US" altLang="ko-KR" sz="2000" b="0" dirty="0" smtClean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dirty="0" smtClean="0">
                <a:solidFill>
                  <a:srgbClr val="660066"/>
                </a:solidFill>
                <a:ea typeface="돋움" pitchFamily="50" charset="-127"/>
              </a:rPr>
              <a:t>…</a:t>
            </a:r>
            <a:endParaRPr lang="en-US" altLang="ko-KR" sz="2000" b="0" dirty="0">
              <a:solidFill>
                <a:srgbClr val="660066"/>
              </a:solidFill>
              <a:ea typeface="돋움" pitchFamily="50" charset="-127"/>
            </a:endParaRP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r>
              <a:rPr lang="en-US" altLang="ko-KR" sz="2000" b="0" dirty="0" smtClean="0">
                <a:solidFill>
                  <a:srgbClr val="660066"/>
                </a:solidFill>
                <a:ea typeface="돋움" pitchFamily="50" charset="-127"/>
                <a:sym typeface="Wingdings" pitchFamily="2" charset="2"/>
              </a:rPr>
              <a:t>}</a:t>
            </a:r>
          </a:p>
          <a:p>
            <a:pPr defTabSz="762000" latinLnBrk="0">
              <a:lnSpc>
                <a:spcPct val="30000"/>
              </a:lnSpc>
              <a:spcBef>
                <a:spcPct val="50000"/>
              </a:spcBef>
            </a:pPr>
            <a:endParaRPr lang="en-US" altLang="ko-KR" sz="2000" b="0" dirty="0">
              <a:solidFill>
                <a:srgbClr val="660066"/>
              </a:solidFill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245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굴림</vt:lpstr>
      <vt:lpstr>돋움</vt:lpstr>
      <vt:lpstr>맑은 고딕</vt:lpstr>
      <vt:lpstr>Arial</vt:lpstr>
      <vt:lpstr>Courier New</vt:lpstr>
      <vt:lpstr>Wingdings</vt:lpstr>
      <vt:lpstr>Office 테마</vt:lpstr>
      <vt:lpstr>HW6: Due Nov 26 23:59</vt:lpstr>
      <vt:lpstr>PowerPoint Presentation</vt:lpstr>
      <vt:lpstr>PowerPoint Presentation</vt:lpstr>
    </vt:vector>
  </TitlesOfParts>
  <Company>CS Dept 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Moonzoo Kim</dc:creator>
  <cp:lastModifiedBy>moonzoo@cs.kaist.ac.kr</cp:lastModifiedBy>
  <cp:revision>152</cp:revision>
  <dcterms:created xsi:type="dcterms:W3CDTF">2009-09-12T07:09:18Z</dcterms:created>
  <dcterms:modified xsi:type="dcterms:W3CDTF">2013-11-13T23:02:07Z</dcterms:modified>
</cp:coreProperties>
</file>