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4548" r:id="rId1"/>
  </p:sldMasterIdLst>
  <p:notesMasterIdLst>
    <p:notesMasterId r:id="rId7"/>
  </p:notesMasterIdLst>
  <p:sldIdLst>
    <p:sldId id="263" r:id="rId2"/>
    <p:sldId id="264" r:id="rId3"/>
    <p:sldId id="265" r:id="rId4"/>
    <p:sldId id="261" r:id="rId5"/>
    <p:sldId id="260" r:id="rId6"/>
  </p:sldIdLst>
  <p:sldSz cx="9144000" cy="6858000" type="screen4x3"/>
  <p:notesSz cx="6797675" cy="9926638"/>
  <p:embeddedFontLst>
    <p:embeddedFont>
      <p:font typeface="Calibri" panose="020F0502020204030204" pitchFamily="34" charset="0"/>
      <p:regular r:id="rId8"/>
      <p:bold r:id="rId9"/>
      <p:italic r:id="rId10"/>
      <p:boldItalic r:id="rId11"/>
    </p:embeddedFont>
    <p:embeddedFont>
      <p:font typeface="맑은 고딕" panose="020B0503020000020004" pitchFamily="50" charset="-127"/>
      <p:regular r:id="rId12"/>
      <p:bold r:id="rId13"/>
    </p:embeddedFont>
  </p:embeddedFontLst>
  <p:custDataLst>
    <p:tags r:id="rId14"/>
  </p:custDataLst>
  <p:defaultTex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9" autoAdjust="0"/>
    <p:restoredTop sz="94695" autoAdjust="0"/>
  </p:normalViewPr>
  <p:slideViewPr>
    <p:cSldViewPr>
      <p:cViewPr varScale="1">
        <p:scale>
          <a:sx n="108" d="100"/>
          <a:sy n="108" d="100"/>
        </p:scale>
        <p:origin x="-84" y="-13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2" d="100"/>
          <a:sy n="102" d="100"/>
        </p:scale>
        <p:origin x="-2568" y="-108"/>
      </p:cViewPr>
      <p:guideLst>
        <p:guide orient="horz" pos="3125"/>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2" y="2"/>
            <a:ext cx="2945553" cy="495612"/>
          </a:xfrm>
          <a:prstGeom prst="rect">
            <a:avLst/>
          </a:prstGeom>
        </p:spPr>
        <p:txBody>
          <a:bodyPr vert="horz" lIns="91872" tIns="45936" rIns="91872" bIns="45936" rtlCol="0"/>
          <a:lstStyle>
            <a:lvl1pPr algn="l" fontAlgn="auto">
              <a:spcBef>
                <a:spcPts val="0"/>
              </a:spcBef>
              <a:spcAft>
                <a:spcPts val="0"/>
              </a:spcAft>
              <a:defRPr kumimoji="0" sz="1200">
                <a:latin typeface="+mn-lt"/>
                <a:ea typeface="+mn-ea"/>
              </a:defRPr>
            </a:lvl1pPr>
          </a:lstStyle>
          <a:p>
            <a:pPr>
              <a:defRPr/>
            </a:pPr>
            <a:endParaRPr lang="ko-KR" altLang="en-US"/>
          </a:p>
        </p:txBody>
      </p:sp>
      <p:sp>
        <p:nvSpPr>
          <p:cNvPr id="3" name="날짜 개체 틀 2"/>
          <p:cNvSpPr>
            <a:spLocks noGrp="1"/>
          </p:cNvSpPr>
          <p:nvPr>
            <p:ph type="dt" idx="1"/>
          </p:nvPr>
        </p:nvSpPr>
        <p:spPr>
          <a:xfrm>
            <a:off x="3850534" y="2"/>
            <a:ext cx="2945553" cy="495612"/>
          </a:xfrm>
          <a:prstGeom prst="rect">
            <a:avLst/>
          </a:prstGeom>
        </p:spPr>
        <p:txBody>
          <a:bodyPr vert="horz" lIns="91872" tIns="45936" rIns="91872" bIns="45936" rtlCol="0"/>
          <a:lstStyle>
            <a:lvl1pPr algn="r" fontAlgn="auto">
              <a:spcBef>
                <a:spcPts val="0"/>
              </a:spcBef>
              <a:spcAft>
                <a:spcPts val="0"/>
              </a:spcAft>
              <a:defRPr kumimoji="0" sz="1200">
                <a:latin typeface="+mn-lt"/>
                <a:ea typeface="+mn-ea"/>
              </a:defRPr>
            </a:lvl1pPr>
          </a:lstStyle>
          <a:p>
            <a:pPr>
              <a:defRPr/>
            </a:pPr>
            <a:fld id="{9ACE837C-9CA1-44E7-B147-FD1AEBAAA2FC}" type="datetimeFigureOut">
              <a:rPr lang="ko-KR" altLang="en-US"/>
              <a:pPr>
                <a:defRPr/>
              </a:pPr>
              <a:t>2013-10-28</a:t>
            </a:fld>
            <a:endParaRPr lang="ko-KR" altLang="en-US"/>
          </a:p>
        </p:txBody>
      </p:sp>
      <p:sp>
        <p:nvSpPr>
          <p:cNvPr id="4" name="슬라이드 이미지 개체 틀 3"/>
          <p:cNvSpPr>
            <a:spLocks noGrp="1" noRot="1" noChangeAspect="1"/>
          </p:cNvSpPr>
          <p:nvPr>
            <p:ph type="sldImg" idx="2"/>
          </p:nvPr>
        </p:nvSpPr>
        <p:spPr>
          <a:xfrm>
            <a:off x="915988" y="742950"/>
            <a:ext cx="4965700" cy="3724275"/>
          </a:xfrm>
          <a:prstGeom prst="rect">
            <a:avLst/>
          </a:prstGeom>
          <a:noFill/>
          <a:ln w="12700">
            <a:solidFill>
              <a:prstClr val="black"/>
            </a:solidFill>
          </a:ln>
        </p:spPr>
        <p:txBody>
          <a:bodyPr vert="horz" lIns="91872" tIns="45936" rIns="91872" bIns="45936" rtlCol="0" anchor="ctr"/>
          <a:lstStyle/>
          <a:p>
            <a:pPr lvl="0"/>
            <a:endParaRPr lang="ko-KR" altLang="en-US" noProof="0"/>
          </a:p>
        </p:txBody>
      </p:sp>
      <p:sp>
        <p:nvSpPr>
          <p:cNvPr id="5" name="슬라이드 노트 개체 틀 4"/>
          <p:cNvSpPr>
            <a:spLocks noGrp="1"/>
          </p:cNvSpPr>
          <p:nvPr>
            <p:ph type="body" sz="quarter" idx="3"/>
          </p:nvPr>
        </p:nvSpPr>
        <p:spPr>
          <a:xfrm>
            <a:off x="679132" y="4714715"/>
            <a:ext cx="5439412" cy="4466907"/>
          </a:xfrm>
          <a:prstGeom prst="rect">
            <a:avLst/>
          </a:prstGeom>
        </p:spPr>
        <p:txBody>
          <a:bodyPr vert="horz" lIns="91872" tIns="45936" rIns="91872" bIns="45936" rtlCol="0">
            <a:normAutofit/>
          </a:bodyPr>
          <a:lstStyle/>
          <a:p>
            <a:pPr lvl="0"/>
            <a:r>
              <a:rPr lang="ko-KR" altLang="en-US" noProof="0" dirty="0" smtClean="0"/>
              <a:t>마스터 텍스트 스타일을 편집합니다</a:t>
            </a:r>
          </a:p>
          <a:p>
            <a:pPr lvl="1"/>
            <a:r>
              <a:rPr lang="ko-KR" altLang="en-US" noProof="0" dirty="0" smtClean="0"/>
              <a:t>둘째 수준</a:t>
            </a:r>
          </a:p>
          <a:p>
            <a:pPr lvl="2"/>
            <a:r>
              <a:rPr lang="ko-KR" altLang="en-US" noProof="0" dirty="0" smtClean="0"/>
              <a:t>셋째 수준</a:t>
            </a:r>
          </a:p>
          <a:p>
            <a:pPr lvl="3"/>
            <a:r>
              <a:rPr lang="ko-KR" altLang="en-US" noProof="0" dirty="0" smtClean="0"/>
              <a:t>넷째 수준</a:t>
            </a:r>
          </a:p>
          <a:p>
            <a:pPr lvl="4"/>
            <a:r>
              <a:rPr lang="ko-KR" altLang="en-US" noProof="0" dirty="0" smtClean="0"/>
              <a:t>다섯째 수준</a:t>
            </a:r>
            <a:endParaRPr lang="ko-KR" altLang="en-US" noProof="0" dirty="0"/>
          </a:p>
        </p:txBody>
      </p:sp>
      <p:sp>
        <p:nvSpPr>
          <p:cNvPr id="6" name="바닥글 개체 틀 5"/>
          <p:cNvSpPr>
            <a:spLocks noGrp="1"/>
          </p:cNvSpPr>
          <p:nvPr>
            <p:ph type="ftr" sz="quarter" idx="4"/>
          </p:nvPr>
        </p:nvSpPr>
        <p:spPr>
          <a:xfrm>
            <a:off x="2" y="9427829"/>
            <a:ext cx="2945553" cy="497211"/>
          </a:xfrm>
          <a:prstGeom prst="rect">
            <a:avLst/>
          </a:prstGeom>
        </p:spPr>
        <p:txBody>
          <a:bodyPr vert="horz" lIns="91872" tIns="45936" rIns="91872" bIns="45936" rtlCol="0" anchor="b"/>
          <a:lstStyle>
            <a:lvl1pPr algn="l" fontAlgn="auto">
              <a:spcBef>
                <a:spcPts val="0"/>
              </a:spcBef>
              <a:spcAft>
                <a:spcPts val="0"/>
              </a:spcAft>
              <a:defRPr kumimoji="0" sz="1200">
                <a:latin typeface="+mn-lt"/>
                <a:ea typeface="+mn-ea"/>
              </a:defRPr>
            </a:lvl1pPr>
          </a:lstStyle>
          <a:p>
            <a:pPr>
              <a:defRPr/>
            </a:pPr>
            <a:endParaRPr lang="ko-KR" altLang="en-US"/>
          </a:p>
        </p:txBody>
      </p:sp>
      <p:sp>
        <p:nvSpPr>
          <p:cNvPr id="7" name="슬라이드 번호 개체 틀 6"/>
          <p:cNvSpPr>
            <a:spLocks noGrp="1"/>
          </p:cNvSpPr>
          <p:nvPr>
            <p:ph type="sldNum" sz="quarter" idx="5"/>
          </p:nvPr>
        </p:nvSpPr>
        <p:spPr>
          <a:xfrm>
            <a:off x="3850534" y="9427829"/>
            <a:ext cx="2945553" cy="497211"/>
          </a:xfrm>
          <a:prstGeom prst="rect">
            <a:avLst/>
          </a:prstGeom>
        </p:spPr>
        <p:txBody>
          <a:bodyPr vert="horz" lIns="91872" tIns="45936" rIns="91872" bIns="45936" rtlCol="0" anchor="b"/>
          <a:lstStyle>
            <a:lvl1pPr algn="r" fontAlgn="auto">
              <a:spcBef>
                <a:spcPts val="0"/>
              </a:spcBef>
              <a:spcAft>
                <a:spcPts val="0"/>
              </a:spcAft>
              <a:defRPr kumimoji="0" sz="1200">
                <a:latin typeface="+mn-lt"/>
                <a:ea typeface="+mn-ea"/>
              </a:defRPr>
            </a:lvl1pPr>
          </a:lstStyle>
          <a:p>
            <a:pPr>
              <a:defRPr/>
            </a:pPr>
            <a:fld id="{CEFA12A2-87E7-4ADB-A2E5-992EBBB2D3BE}" type="slidenum">
              <a:rPr lang="ko-KR" altLang="en-US"/>
              <a:pPr>
                <a:defRPr/>
              </a:pPr>
              <a:t>‹#›</a:t>
            </a:fld>
            <a:endParaRPr lang="ko-KR" altLang="en-US"/>
          </a:p>
        </p:txBody>
      </p:sp>
    </p:spTree>
    <p:extLst>
      <p:ext uri="{BB962C8B-B14F-4D97-AF65-F5344CB8AC3E}">
        <p14:creationId xmlns:p14="http://schemas.microsoft.com/office/powerpoint/2010/main" val="2964640855"/>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sz="1200" kern="1200">
        <a:solidFill>
          <a:schemeClr val="tx1"/>
        </a:solidFill>
        <a:latin typeface="+mn-lt"/>
        <a:ea typeface="+mn-ea"/>
        <a:cs typeface="+mn-cs"/>
      </a:defRPr>
    </a:lvl1pPr>
    <a:lvl2pPr marL="457200" algn="l" rtl="0" eaLnBrk="0" fontAlgn="base" latinLnBrk="1" hangingPunct="0">
      <a:spcBef>
        <a:spcPct val="30000"/>
      </a:spcBef>
      <a:spcAft>
        <a:spcPct val="0"/>
      </a:spcAft>
      <a:defRPr sz="1200" kern="1200">
        <a:solidFill>
          <a:schemeClr val="tx1"/>
        </a:solidFill>
        <a:latin typeface="+mn-lt"/>
        <a:ea typeface="+mn-ea"/>
        <a:cs typeface="+mn-cs"/>
      </a:defRPr>
    </a:lvl2pPr>
    <a:lvl3pPr marL="914400" algn="l" rtl="0" eaLnBrk="0" fontAlgn="base" latinLnBrk="1" hangingPunct="0">
      <a:spcBef>
        <a:spcPct val="30000"/>
      </a:spcBef>
      <a:spcAft>
        <a:spcPct val="0"/>
      </a:spcAft>
      <a:defRPr sz="1200" kern="1200">
        <a:solidFill>
          <a:schemeClr val="tx1"/>
        </a:solidFill>
        <a:latin typeface="+mn-lt"/>
        <a:ea typeface="+mn-ea"/>
        <a:cs typeface="+mn-cs"/>
      </a:defRPr>
    </a:lvl3pPr>
    <a:lvl4pPr marL="1371600" algn="l" rtl="0" eaLnBrk="0" fontAlgn="base" latinLnBrk="1" hangingPunct="0">
      <a:spcBef>
        <a:spcPct val="30000"/>
      </a:spcBef>
      <a:spcAft>
        <a:spcPct val="0"/>
      </a:spcAft>
      <a:defRPr sz="1200" kern="1200">
        <a:solidFill>
          <a:schemeClr val="tx1"/>
        </a:solidFill>
        <a:latin typeface="+mn-lt"/>
        <a:ea typeface="+mn-ea"/>
        <a:cs typeface="+mn-cs"/>
      </a:defRPr>
    </a:lvl4pPr>
    <a:lvl5pPr marL="1828800" algn="l" rtl="0" eaLnBrk="0" fontAlgn="base" latinLnBrk="1" hangingPunct="0">
      <a:spcBef>
        <a:spcPct val="30000"/>
      </a:spcBef>
      <a:spcAft>
        <a:spcPct val="0"/>
      </a:spcAft>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8986C4DA-131F-46BA-8842-7C5FCA861D4F}" type="datetimeFigureOut">
              <a:rPr lang="ko-KR" altLang="en-US" smtClean="0"/>
              <a:pPr/>
              <a:t>2013-10-28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7382E43-AA80-4FBB-8C36-0A2CF964973D}"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8986C4DA-131F-46BA-8842-7C5FCA861D4F}" type="datetimeFigureOut">
              <a:rPr lang="ko-KR" altLang="en-US" smtClean="0"/>
              <a:pPr/>
              <a:t>2013-10-28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7382E43-AA80-4FBB-8C36-0A2CF964973D}"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8986C4DA-131F-46BA-8842-7C5FCA861D4F}" type="datetimeFigureOut">
              <a:rPr lang="ko-KR" altLang="en-US" smtClean="0"/>
              <a:pPr/>
              <a:t>2013-10-28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7382E43-AA80-4FBB-8C36-0A2CF964973D}"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86C4DA-131F-46BA-8842-7C5FCA861D4F}" type="datetimeFigureOut">
              <a:rPr lang="ko-KR" altLang="en-US" smtClean="0"/>
              <a:pPr/>
              <a:t>2013-10-28</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82E43-AA80-4FBB-8C36-0A2CF964973D}"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4549" r:id="rId1"/>
    <p:sldLayoutId id="2147484550" r:id="rId2"/>
    <p:sldLayoutId id="2147484552" r:id="rId3"/>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44624"/>
            <a:ext cx="8229600" cy="1143000"/>
          </a:xfrm>
          <a:ln>
            <a:noFill/>
          </a:ln>
        </p:spPr>
        <p:txBody>
          <a:bodyPr/>
          <a:lstStyle/>
          <a:p>
            <a:r>
              <a:rPr lang="en-US" dirty="0" smtClean="0">
                <a:latin typeface="Calibri" panose="020F0502020204030204" pitchFamily="34" charset="0"/>
              </a:rPr>
              <a:t>HW#4: Due Oct 31 23:59</a:t>
            </a:r>
            <a:endParaRPr lang="en-US" dirty="0">
              <a:latin typeface="Calibri" panose="020F0502020204030204" pitchFamily="34" charset="0"/>
            </a:endParaRPr>
          </a:p>
        </p:txBody>
      </p:sp>
      <p:sp>
        <p:nvSpPr>
          <p:cNvPr id="3" name="내용 개체 틀 2"/>
          <p:cNvSpPr>
            <a:spLocks noGrp="1"/>
          </p:cNvSpPr>
          <p:nvPr>
            <p:ph idx="1"/>
          </p:nvPr>
        </p:nvSpPr>
        <p:spPr>
          <a:xfrm>
            <a:off x="107504" y="980728"/>
            <a:ext cx="9036496" cy="4525963"/>
          </a:xfrm>
        </p:spPr>
        <p:txBody>
          <a:bodyPr>
            <a:noAutofit/>
          </a:bodyPr>
          <a:lstStyle/>
          <a:p>
            <a:pPr marL="0" indent="0">
              <a:buNone/>
            </a:pPr>
            <a:r>
              <a:rPr lang="en-US" sz="2400" b="1" dirty="0" smtClean="0">
                <a:latin typeface="Calibri" panose="020F0502020204030204" pitchFamily="34" charset="0"/>
              </a:rPr>
              <a:t>1. Verify the </a:t>
            </a:r>
            <a:r>
              <a:rPr lang="ko-KR" altLang="ko-KR" sz="2400" b="1" dirty="0" smtClean="0">
                <a:latin typeface="Calibri" panose="020F0502020204030204" pitchFamily="34" charset="0"/>
              </a:rPr>
              <a:t>max_heapify(int x[],int i,int h_size)</a:t>
            </a:r>
            <a:r>
              <a:rPr lang="en-US" altLang="ko-KR" sz="2400" b="1" dirty="0" smtClean="0">
                <a:latin typeface="Calibri" panose="020F0502020204030204" pitchFamily="34" charset="0"/>
              </a:rPr>
              <a:t> b</a:t>
            </a:r>
            <a:r>
              <a:rPr lang="en-US" sz="2400" b="1" dirty="0" smtClean="0">
                <a:latin typeface="Calibri" pitchFamily="34" charset="0"/>
                <a:cs typeface="Calibri" pitchFamily="34" charset="0"/>
              </a:rPr>
              <a:t>y using CBMC</a:t>
            </a:r>
          </a:p>
          <a:p>
            <a:r>
              <a:rPr lang="ko-KR" altLang="ko-KR" sz="2000" dirty="0">
                <a:latin typeface="Calibri" panose="020F0502020204030204" pitchFamily="34" charset="0"/>
              </a:rPr>
              <a:t>x[] is the array containing a max-heap</a:t>
            </a:r>
          </a:p>
          <a:p>
            <a:r>
              <a:rPr lang="ko-KR" altLang="ko-KR" sz="2000" dirty="0">
                <a:latin typeface="Calibri" panose="020F0502020204030204" pitchFamily="34" charset="0"/>
              </a:rPr>
              <a:t>i is the index to the node that </a:t>
            </a:r>
            <a:r>
              <a:rPr lang="en-US" altLang="ko-KR" sz="2000" dirty="0" smtClean="0">
                <a:latin typeface="Calibri" panose="020F0502020204030204" pitchFamily="34" charset="0"/>
              </a:rPr>
              <a:t>may </a:t>
            </a:r>
            <a:r>
              <a:rPr lang="ko-KR" altLang="ko-KR" sz="2000" dirty="0" smtClean="0">
                <a:latin typeface="Calibri" panose="020F0502020204030204" pitchFamily="34" charset="0"/>
              </a:rPr>
              <a:t>violate </a:t>
            </a:r>
            <a:r>
              <a:rPr lang="ko-KR" altLang="ko-KR" sz="2000" dirty="0">
                <a:latin typeface="Calibri" panose="020F0502020204030204" pitchFamily="34" charset="0"/>
              </a:rPr>
              <a:t>the max-heap property</a:t>
            </a:r>
          </a:p>
          <a:p>
            <a:r>
              <a:rPr lang="ko-KR" altLang="ko-KR" sz="2000" dirty="0">
                <a:latin typeface="Calibri" panose="020F0502020204030204" pitchFamily="34" charset="0"/>
              </a:rPr>
              <a:t>h_size is a total number of nodes in the </a:t>
            </a:r>
            <a:r>
              <a:rPr lang="ko-KR" altLang="ko-KR" sz="2000" dirty="0" smtClean="0">
                <a:latin typeface="Calibri" panose="020F0502020204030204" pitchFamily="34" charset="0"/>
              </a:rPr>
              <a:t>max-heap:</a:t>
            </a:r>
            <a:endParaRPr lang="en-US" sz="2000" dirty="0" smtClean="0">
              <a:latin typeface="Calibri" panose="020F0502020204030204" pitchFamily="34" charset="0"/>
            </a:endParaRPr>
          </a:p>
          <a:p>
            <a:pPr marL="0" indent="0">
              <a:buNone/>
            </a:pPr>
            <a:endParaRPr lang="en-US" altLang="ko-KR" sz="2000" b="1" u="sng" dirty="0" smtClean="0">
              <a:latin typeface="Calibri" panose="020F0502020204030204" pitchFamily="34" charset="0"/>
            </a:endParaRPr>
          </a:p>
          <a:p>
            <a:pPr marL="0" indent="0">
              <a:buNone/>
            </a:pPr>
            <a:r>
              <a:rPr lang="en-US" altLang="ko-KR" sz="2000" b="1" u="sng" dirty="0" smtClean="0">
                <a:latin typeface="Calibri" panose="020F0502020204030204" pitchFamily="34" charset="0"/>
              </a:rPr>
              <a:t>Assumptions</a:t>
            </a:r>
          </a:p>
          <a:p>
            <a:pPr marL="0" indent="0">
              <a:buNone/>
            </a:pPr>
            <a:r>
              <a:rPr lang="en-US" altLang="ko-KR" sz="2000" dirty="0" smtClean="0">
                <a:latin typeface="Calibri" panose="020F0502020204030204" pitchFamily="34" charset="0"/>
              </a:rPr>
              <a:t>1</a:t>
            </a:r>
            <a:r>
              <a:rPr lang="en-US" altLang="ko-KR" sz="2000" dirty="0">
                <a:latin typeface="Calibri" panose="020F0502020204030204" pitchFamily="34" charset="0"/>
              </a:rPr>
              <a:t>. T</a:t>
            </a:r>
            <a:r>
              <a:rPr lang="ko-KR" altLang="ko-KR" sz="2000" dirty="0">
                <a:latin typeface="Calibri" panose="020F0502020204030204" pitchFamily="34" charset="0"/>
              </a:rPr>
              <a:t>he right </a:t>
            </a:r>
            <a:r>
              <a:rPr lang="en-US" altLang="ko-KR" sz="2000" dirty="0" smtClean="0">
                <a:latin typeface="Calibri" panose="020F0502020204030204" pitchFamily="34" charset="0"/>
              </a:rPr>
              <a:t>and left </a:t>
            </a:r>
            <a:r>
              <a:rPr lang="ko-KR" altLang="ko-KR" sz="2000" dirty="0" smtClean="0">
                <a:latin typeface="Calibri" panose="020F0502020204030204" pitchFamily="34" charset="0"/>
              </a:rPr>
              <a:t>sub-tree</a:t>
            </a:r>
            <a:r>
              <a:rPr lang="en-US" altLang="ko-KR" sz="2000" dirty="0" smtClean="0">
                <a:latin typeface="Calibri" panose="020F0502020204030204" pitchFamily="34" charset="0"/>
              </a:rPr>
              <a:t>s</a:t>
            </a:r>
            <a:r>
              <a:rPr lang="ko-KR" altLang="ko-KR" sz="2000" dirty="0" smtClean="0">
                <a:latin typeface="Calibri" panose="020F0502020204030204" pitchFamily="34" charset="0"/>
              </a:rPr>
              <a:t> </a:t>
            </a:r>
            <a:r>
              <a:rPr lang="en-US" altLang="ko-KR" sz="2000" dirty="0" smtClean="0">
                <a:latin typeface="Calibri" panose="020F0502020204030204" pitchFamily="34" charset="0"/>
              </a:rPr>
              <a:t>of </a:t>
            </a:r>
            <a:r>
              <a:rPr lang="ko-KR" altLang="ko-KR" sz="2000" dirty="0" smtClean="0">
                <a:latin typeface="Calibri" panose="020F0502020204030204" pitchFamily="34" charset="0"/>
              </a:rPr>
              <a:t>node </a:t>
            </a:r>
            <a:r>
              <a:rPr lang="ko-KR" altLang="ko-KR" sz="2000" dirty="0">
                <a:latin typeface="Calibri" panose="020F0502020204030204" pitchFamily="34" charset="0"/>
              </a:rPr>
              <a:t>i are max heaps, but that x[i]</a:t>
            </a:r>
            <a:r>
              <a:rPr lang="en-US" altLang="ko-KR" sz="2000" dirty="0">
                <a:latin typeface="Calibri" panose="020F0502020204030204" pitchFamily="34" charset="0"/>
              </a:rPr>
              <a:t> </a:t>
            </a:r>
            <a:r>
              <a:rPr lang="ko-KR" altLang="ko-KR" sz="2000" dirty="0">
                <a:latin typeface="Calibri" panose="020F0502020204030204" pitchFamily="34" charset="0"/>
              </a:rPr>
              <a:t>may be smaller than its </a:t>
            </a:r>
            <a:r>
              <a:rPr lang="ko-KR" altLang="ko-KR" sz="2000" dirty="0" smtClean="0">
                <a:latin typeface="Calibri" panose="020F0502020204030204" pitchFamily="34" charset="0"/>
              </a:rPr>
              <a:t>children</a:t>
            </a:r>
            <a:endParaRPr lang="en-US" altLang="ko-KR" sz="2000" dirty="0" smtClean="0">
              <a:latin typeface="Calibri" panose="020F0502020204030204" pitchFamily="34" charset="0"/>
            </a:endParaRPr>
          </a:p>
          <a:p>
            <a:pPr marL="0" indent="0">
              <a:buNone/>
            </a:pPr>
            <a:r>
              <a:rPr lang="en-US" altLang="ko-KR" sz="2000" dirty="0" smtClean="0">
                <a:latin typeface="Calibri" panose="020F0502020204030204" pitchFamily="34" charset="0"/>
              </a:rPr>
              <a:t>2</a:t>
            </a:r>
            <a:r>
              <a:rPr lang="en-US" altLang="ko-KR" sz="2000" dirty="0">
                <a:latin typeface="Calibri" panose="020F0502020204030204" pitchFamily="34" charset="0"/>
              </a:rPr>
              <a:t>. </a:t>
            </a:r>
            <a:r>
              <a:rPr lang="en-US" altLang="ko-KR" sz="2000" dirty="0" smtClean="0">
                <a:latin typeface="Calibri" panose="020F0502020204030204" pitchFamily="34" charset="0"/>
              </a:rPr>
              <a:t>The </a:t>
            </a:r>
            <a:r>
              <a:rPr lang="en-US" altLang="ko-KR" sz="2000" dirty="0">
                <a:latin typeface="Calibri" panose="020F0502020204030204" pitchFamily="34" charset="0"/>
              </a:rPr>
              <a:t>max heap has less than 8 </a:t>
            </a:r>
            <a:r>
              <a:rPr lang="en-US" altLang="ko-KR" sz="2000" dirty="0" smtClean="0">
                <a:latin typeface="Calibri" panose="020F0502020204030204" pitchFamily="34" charset="0"/>
              </a:rPr>
              <a:t>elements</a:t>
            </a:r>
          </a:p>
          <a:p>
            <a:pPr marL="0" indent="0">
              <a:buNone/>
            </a:pPr>
            <a:endParaRPr lang="en-US" sz="2000" dirty="0" smtClean="0">
              <a:latin typeface="Calibri" panose="020F0502020204030204" pitchFamily="34" charset="0"/>
            </a:endParaRPr>
          </a:p>
          <a:p>
            <a:pPr marL="0" indent="0">
              <a:buNone/>
            </a:pPr>
            <a:r>
              <a:rPr lang="en-US" altLang="ko-KR" sz="2000" b="1" u="sng" dirty="0" smtClean="0">
                <a:latin typeface="Calibri" panose="020F0502020204030204" pitchFamily="34" charset="0"/>
              </a:rPr>
              <a:t>To do list:  </a:t>
            </a:r>
            <a:endParaRPr lang="en-US" altLang="ko-KR" sz="2000" b="1" u="sng" dirty="0">
              <a:latin typeface="Calibri" panose="020F0502020204030204" pitchFamily="34" charset="0"/>
            </a:endParaRPr>
          </a:p>
          <a:p>
            <a:pPr marL="514350" indent="-514350"/>
            <a:r>
              <a:rPr lang="en-US" altLang="ko-KR" sz="2000" dirty="0">
                <a:latin typeface="Calibri" panose="020F0502020204030204" pitchFamily="34" charset="0"/>
              </a:rPr>
              <a:t>Describe your environment model in detail </a:t>
            </a:r>
          </a:p>
          <a:p>
            <a:pPr marL="514350" indent="-514350"/>
            <a:r>
              <a:rPr lang="en-US" altLang="ko-KR" sz="2000" dirty="0">
                <a:latin typeface="Calibri" panose="020F0502020204030204" pitchFamily="34" charset="0"/>
              </a:rPr>
              <a:t>Describe your assertion check routine in detail</a:t>
            </a:r>
          </a:p>
          <a:p>
            <a:pPr marL="514350" indent="-514350"/>
            <a:r>
              <a:rPr lang="en-US" altLang="ko-KR" sz="2000" dirty="0">
                <a:latin typeface="Calibri" panose="020F0502020204030204" pitchFamily="34" charset="0"/>
              </a:rPr>
              <a:t>Describe run-time parameters of CBMC</a:t>
            </a:r>
          </a:p>
          <a:p>
            <a:pPr marL="514350" indent="-514350"/>
            <a:r>
              <a:rPr lang="en-US" altLang="ko-KR" sz="2000" dirty="0">
                <a:latin typeface="Calibri" panose="020F0502020204030204" pitchFamily="34" charset="0"/>
              </a:rPr>
              <a:t>Report verification results (i.e., time, </a:t>
            </a:r>
            <a:r>
              <a:rPr lang="en-US" altLang="ko-KR" sz="2000" dirty="0" smtClean="0">
                <a:latin typeface="Calibri" panose="020F0502020204030204" pitchFamily="34" charset="0"/>
              </a:rPr>
              <a:t>memory, </a:t>
            </a:r>
            <a:r>
              <a:rPr lang="en-US" altLang="ko-KR" sz="2000" dirty="0">
                <a:latin typeface="Calibri" panose="020F0502020204030204" pitchFamily="34" charset="0"/>
              </a:rPr>
              <a:t>assert violation, </a:t>
            </a:r>
            <a:r>
              <a:rPr lang="en-US" altLang="ko-KR" sz="2000" dirty="0" smtClean="0">
                <a:latin typeface="Calibri" panose="020F0502020204030204" pitchFamily="34" charset="0"/>
              </a:rPr>
              <a:t>size </a:t>
            </a:r>
            <a:r>
              <a:rPr lang="en-US" altLang="ko-KR" sz="2000" dirty="0">
                <a:latin typeface="Calibri" panose="020F0502020204030204" pitchFamily="34" charset="0"/>
              </a:rPr>
              <a:t>of generated SAT formula, </a:t>
            </a:r>
            <a:r>
              <a:rPr lang="en-US" altLang="ko-KR" sz="2000" dirty="0" err="1">
                <a:latin typeface="Calibri" panose="020F0502020204030204" pitchFamily="34" charset="0"/>
              </a:rPr>
              <a:t>etc</a:t>
            </a:r>
            <a:r>
              <a:rPr lang="en-US" altLang="ko-KR" sz="2000" dirty="0">
                <a:latin typeface="Calibri" panose="020F0502020204030204" pitchFamily="34" charset="0"/>
              </a:rPr>
              <a:t>)</a:t>
            </a:r>
          </a:p>
          <a:p>
            <a:pPr marL="1314450" lvl="2" indent="-514350"/>
            <a:endParaRPr lang="en-US" sz="2000" dirty="0" smtClean="0">
              <a:latin typeface="Calibri" panose="020F0502020204030204" pitchFamily="34" charset="0"/>
            </a:endParaRPr>
          </a:p>
        </p:txBody>
      </p:sp>
    </p:spTree>
    <p:extLst>
      <p:ext uri="{BB962C8B-B14F-4D97-AF65-F5344CB8AC3E}">
        <p14:creationId xmlns:p14="http://schemas.microsoft.com/office/powerpoint/2010/main" val="1126696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323528" y="260648"/>
            <a:ext cx="8229600" cy="4525963"/>
          </a:xfrm>
        </p:spPr>
        <p:txBody>
          <a:bodyPr>
            <a:normAutofit fontScale="92500"/>
          </a:bodyPr>
          <a:lstStyle/>
          <a:p>
            <a:pPr lvl="0"/>
            <a:r>
              <a:rPr lang="en-US" altLang="ko-KR" dirty="0">
                <a:latin typeface="Calibri" pitchFamily="34" charset="0"/>
                <a:cs typeface="Calibri" pitchFamily="34" charset="0"/>
              </a:rPr>
              <a:t>A </a:t>
            </a:r>
            <a:r>
              <a:rPr lang="en-US" altLang="ko-KR" i="1" dirty="0">
                <a:latin typeface="Calibri" pitchFamily="34" charset="0"/>
                <a:cs typeface="Calibri" pitchFamily="34" charset="0"/>
              </a:rPr>
              <a:t>max heap </a:t>
            </a:r>
            <a:r>
              <a:rPr lang="en-US" altLang="ko-KR" dirty="0">
                <a:latin typeface="Calibri" pitchFamily="34" charset="0"/>
                <a:cs typeface="Calibri" pitchFamily="34" charset="0"/>
              </a:rPr>
              <a:t>is a heap data structure created using a binary </a:t>
            </a:r>
            <a:r>
              <a:rPr lang="en-US" altLang="ko-KR" dirty="0" smtClean="0">
                <a:latin typeface="Calibri" pitchFamily="34" charset="0"/>
                <a:cs typeface="Calibri" pitchFamily="34" charset="0"/>
              </a:rPr>
              <a:t>tree with </a:t>
            </a:r>
            <a:r>
              <a:rPr lang="en-US" altLang="ko-KR" dirty="0">
                <a:latin typeface="Calibri" pitchFamily="34" charset="0"/>
                <a:cs typeface="Calibri" pitchFamily="34" charset="0"/>
              </a:rPr>
              <a:t>two </a:t>
            </a:r>
            <a:r>
              <a:rPr lang="en-US" altLang="ko-KR" dirty="0" smtClean="0">
                <a:latin typeface="Calibri" pitchFamily="34" charset="0"/>
                <a:cs typeface="Calibri" pitchFamily="34" charset="0"/>
              </a:rPr>
              <a:t>constraints</a:t>
            </a:r>
            <a:r>
              <a:rPr lang="en-US" altLang="ko-KR" dirty="0">
                <a:latin typeface="Calibri" pitchFamily="34" charset="0"/>
                <a:cs typeface="Calibri" pitchFamily="34" charset="0"/>
              </a:rPr>
              <a:t>: </a:t>
            </a:r>
            <a:endParaRPr lang="ko-KR" altLang="ko-KR" dirty="0">
              <a:latin typeface="Calibri" pitchFamily="34" charset="0"/>
              <a:cs typeface="Calibri" pitchFamily="34" charset="0"/>
            </a:endParaRPr>
          </a:p>
          <a:p>
            <a:pPr lvl="1"/>
            <a:r>
              <a:rPr lang="en-US" altLang="ko-KR" i="1" dirty="0">
                <a:solidFill>
                  <a:srgbClr val="FF0000"/>
                </a:solidFill>
                <a:latin typeface="Calibri" pitchFamily="34" charset="0"/>
                <a:cs typeface="Calibri" pitchFamily="34" charset="0"/>
              </a:rPr>
              <a:t>The shape property</a:t>
            </a:r>
            <a:r>
              <a:rPr lang="en-US" altLang="ko-KR" dirty="0">
                <a:latin typeface="Calibri" pitchFamily="34" charset="0"/>
                <a:cs typeface="Calibri" pitchFamily="34" charset="0"/>
              </a:rPr>
              <a:t>: the tree is a complete binary tree; that is, all levels of the tree, except possibly the last one (deepest) are fully filled, and, if the last level of the tree is not complete, the nodes of that level are filled from left to right.</a:t>
            </a:r>
            <a:endParaRPr lang="ko-KR" altLang="ko-KR" dirty="0">
              <a:latin typeface="Calibri" pitchFamily="34" charset="0"/>
              <a:cs typeface="Calibri" pitchFamily="34" charset="0"/>
            </a:endParaRPr>
          </a:p>
          <a:p>
            <a:pPr lvl="1"/>
            <a:r>
              <a:rPr lang="en-US" altLang="ko-KR" i="1" dirty="0">
                <a:solidFill>
                  <a:srgbClr val="FF0000"/>
                </a:solidFill>
                <a:latin typeface="Calibri" pitchFamily="34" charset="0"/>
                <a:cs typeface="Calibri" pitchFamily="34" charset="0"/>
              </a:rPr>
              <a:t>The max-heap property</a:t>
            </a:r>
            <a:r>
              <a:rPr lang="en-US" altLang="ko-KR" i="1" dirty="0">
                <a:latin typeface="Calibri" pitchFamily="34" charset="0"/>
                <a:cs typeface="Calibri" pitchFamily="34" charset="0"/>
              </a:rPr>
              <a:t>:</a:t>
            </a:r>
            <a:r>
              <a:rPr lang="en-US" altLang="ko-KR" dirty="0">
                <a:latin typeface="Calibri" pitchFamily="34" charset="0"/>
                <a:cs typeface="Calibri" pitchFamily="34" charset="0"/>
              </a:rPr>
              <a:t> each node is greater than or equal to each of its children according to a comparison predicate defined for the data structure.</a:t>
            </a:r>
            <a:endParaRPr lang="ko-KR" altLang="ko-KR" dirty="0">
              <a:latin typeface="Calibri" pitchFamily="34" charset="0"/>
              <a:cs typeface="Calibri" pitchFamily="34" charset="0"/>
            </a:endParaRPr>
          </a:p>
          <a:p>
            <a:pPr lvl="1"/>
            <a:endParaRPr lang="ko-KR" altLang="en-US" dirty="0">
              <a:latin typeface="Calibri" pitchFamily="34" charset="0"/>
              <a:cs typeface="Calibri" pitchFamily="34" charset="0"/>
            </a:endParaRPr>
          </a:p>
        </p:txBody>
      </p:sp>
      <p:pic>
        <p:nvPicPr>
          <p:cNvPr id="4" name="그림 3" descr="File:Max-heap.png"/>
          <p:cNvPicPr/>
          <p:nvPr/>
        </p:nvPicPr>
        <p:blipFill>
          <a:blip r:embed="rId2">
            <a:extLst>
              <a:ext uri="{28A0092B-C50C-407E-A947-70E740481C1C}">
                <a14:useLocalDpi xmlns:a14="http://schemas.microsoft.com/office/drawing/2010/main" val="0"/>
              </a:ext>
            </a:extLst>
          </a:blip>
          <a:srcRect/>
          <a:stretch>
            <a:fillRect/>
          </a:stretch>
        </p:blipFill>
        <p:spPr bwMode="auto">
          <a:xfrm>
            <a:off x="507008" y="4667592"/>
            <a:ext cx="2336800" cy="1569720"/>
          </a:xfrm>
          <a:prstGeom prst="rect">
            <a:avLst/>
          </a:prstGeom>
          <a:noFill/>
          <a:ln>
            <a:noFill/>
          </a:ln>
        </p:spPr>
      </p:pic>
      <p:sp>
        <p:nvSpPr>
          <p:cNvPr id="5" name="직사각형 4"/>
          <p:cNvSpPr/>
          <p:nvPr/>
        </p:nvSpPr>
        <p:spPr>
          <a:xfrm>
            <a:off x="3240360" y="4582869"/>
            <a:ext cx="5436096" cy="646331"/>
          </a:xfrm>
          <a:prstGeom prst="rect">
            <a:avLst/>
          </a:prstGeom>
        </p:spPr>
        <p:txBody>
          <a:bodyPr wrap="square">
            <a:spAutoFit/>
          </a:bodyPr>
          <a:lstStyle/>
          <a:p>
            <a:r>
              <a:rPr lang="en-US" altLang="ko-KR" dirty="0">
                <a:latin typeface="Calibri" pitchFamily="34" charset="0"/>
                <a:cs typeface="Calibri" pitchFamily="34" charset="0"/>
              </a:rPr>
              <a:t>Max heap can be implemented using an array as follows (note that array index starts from 1):</a:t>
            </a:r>
            <a:endParaRPr lang="ko-KR" altLang="ko-KR" dirty="0">
              <a:latin typeface="Calibri" pitchFamily="34" charset="0"/>
              <a:cs typeface="Calibri" pitchFamily="34" charset="0"/>
            </a:endParaRPr>
          </a:p>
        </p:txBody>
      </p:sp>
      <p:graphicFrame>
        <p:nvGraphicFramePr>
          <p:cNvPr id="6" name="표 5"/>
          <p:cNvGraphicFramePr>
            <a:graphicFrameLocks noGrp="1"/>
          </p:cNvGraphicFramePr>
          <p:nvPr>
            <p:extLst>
              <p:ext uri="{D42A27DB-BD31-4B8C-83A1-F6EECF244321}">
                <p14:modId xmlns:p14="http://schemas.microsoft.com/office/powerpoint/2010/main" val="3299033547"/>
              </p:ext>
            </p:extLst>
          </p:nvPr>
        </p:nvGraphicFramePr>
        <p:xfrm>
          <a:off x="3284533" y="5418912"/>
          <a:ext cx="4339288" cy="818400"/>
        </p:xfrm>
        <a:graphic>
          <a:graphicData uri="http://schemas.openxmlformats.org/drawingml/2006/table">
            <a:tbl>
              <a:tblPr firstRow="1" firstCol="1" bandRow="1">
                <a:tableStyleId>{5C22544A-7EE6-4342-B048-85BDC9FD1C3A}</a:tableStyleId>
              </a:tblPr>
              <a:tblGrid>
                <a:gridCol w="488456"/>
                <a:gridCol w="488456"/>
                <a:gridCol w="419767"/>
                <a:gridCol w="419767"/>
                <a:gridCol w="419767"/>
                <a:gridCol w="420615"/>
                <a:gridCol w="420615"/>
                <a:gridCol w="420615"/>
                <a:gridCol w="420615"/>
                <a:gridCol w="420615"/>
              </a:tblGrid>
              <a:tr h="409200">
                <a:tc>
                  <a:txBody>
                    <a:bodyPr/>
                    <a:lstStyle/>
                    <a:p>
                      <a:pPr algn="just">
                        <a:lnSpc>
                          <a:spcPct val="115000"/>
                        </a:lnSpc>
                        <a:spcAft>
                          <a:spcPts val="0"/>
                        </a:spcAft>
                      </a:pPr>
                      <a:r>
                        <a:rPr lang="en-US" altLang="ko-KR" sz="1100" dirty="0" smtClean="0">
                          <a:effectLst/>
                          <a:latin typeface="Calibri"/>
                          <a:ea typeface="바탕"/>
                          <a:cs typeface="Times New Roman"/>
                        </a:rPr>
                        <a:t>Index</a:t>
                      </a:r>
                      <a:endParaRPr lang="ko-KR" sz="1100" dirty="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dirty="0">
                          <a:effectLst/>
                        </a:rPr>
                        <a:t>1</a:t>
                      </a:r>
                      <a:endParaRPr lang="ko-KR" sz="1100" dirty="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2</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3</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4</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5</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6</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7</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8</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9</a:t>
                      </a:r>
                      <a:endParaRPr lang="ko-KR" sz="1100">
                        <a:effectLst/>
                        <a:latin typeface="Calibri"/>
                        <a:ea typeface="바탕"/>
                        <a:cs typeface="Times New Roman"/>
                      </a:endParaRPr>
                    </a:p>
                  </a:txBody>
                  <a:tcPr marL="68580" marR="68580" marT="0" marB="0"/>
                </a:tc>
              </a:tr>
              <a:tr h="409200">
                <a:tc>
                  <a:txBody>
                    <a:bodyPr/>
                    <a:lstStyle/>
                    <a:p>
                      <a:pPr algn="just">
                        <a:lnSpc>
                          <a:spcPct val="115000"/>
                        </a:lnSpc>
                        <a:spcAft>
                          <a:spcPts val="0"/>
                        </a:spcAft>
                      </a:pPr>
                      <a:r>
                        <a:rPr lang="en-US" altLang="ko-KR" sz="1100" dirty="0" smtClean="0">
                          <a:effectLst/>
                          <a:latin typeface="Calibri"/>
                          <a:ea typeface="바탕"/>
                          <a:cs typeface="Times New Roman"/>
                        </a:rPr>
                        <a:t>value</a:t>
                      </a:r>
                      <a:endParaRPr lang="ko-KR" sz="1100" dirty="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dirty="0">
                          <a:effectLst/>
                        </a:rPr>
                        <a:t>100</a:t>
                      </a:r>
                      <a:endParaRPr lang="ko-KR" sz="1100" dirty="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19</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36</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17</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3</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25</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1</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2</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dirty="0">
                          <a:effectLst/>
                        </a:rPr>
                        <a:t>7</a:t>
                      </a:r>
                      <a:endParaRPr lang="ko-KR" sz="1100" dirty="0">
                        <a:effectLst/>
                        <a:latin typeface="Calibri"/>
                        <a:ea typeface="바탕"/>
                        <a:cs typeface="Times New Roman"/>
                      </a:endParaRPr>
                    </a:p>
                  </a:txBody>
                  <a:tcPr marL="68580" marR="68580" marT="0" marB="0"/>
                </a:tc>
              </a:tr>
            </a:tbl>
          </a:graphicData>
        </a:graphic>
      </p:graphicFrame>
    </p:spTree>
    <p:extLst>
      <p:ext uri="{BB962C8B-B14F-4D97-AF65-F5344CB8AC3E}">
        <p14:creationId xmlns:p14="http://schemas.microsoft.com/office/powerpoint/2010/main" val="3897889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p:cNvSpPr/>
          <p:nvPr/>
        </p:nvSpPr>
        <p:spPr>
          <a:xfrm>
            <a:off x="179512" y="116632"/>
            <a:ext cx="4752528" cy="6740307"/>
          </a:xfrm>
          <a:prstGeom prst="rect">
            <a:avLst/>
          </a:prstGeom>
        </p:spPr>
        <p:txBody>
          <a:bodyPr wrap="square">
            <a:spAutoFit/>
          </a:bodyPr>
          <a:lstStyle/>
          <a:p>
            <a:r>
              <a:rPr lang="en-US" altLang="ko-KR" sz="1600" dirty="0" smtClean="0"/>
              <a:t>/* Example code */</a:t>
            </a:r>
          </a:p>
          <a:p>
            <a:r>
              <a:rPr lang="ko-KR" altLang="ko-KR" sz="1600" dirty="0" smtClean="0"/>
              <a:t>#</a:t>
            </a:r>
            <a:r>
              <a:rPr lang="ko-KR" altLang="ko-KR" sz="1600" dirty="0"/>
              <a:t>include&lt;stdio.h&gt;</a:t>
            </a:r>
          </a:p>
          <a:p>
            <a:r>
              <a:rPr lang="ko-KR" altLang="ko-KR" sz="1600" dirty="0"/>
              <a:t>#define MAX </a:t>
            </a:r>
            <a:r>
              <a:rPr lang="en-US" altLang="ko-KR" sz="1600" dirty="0" smtClean="0"/>
              <a:t>16</a:t>
            </a:r>
            <a:endParaRPr lang="ko-KR" altLang="ko-KR" sz="1600" dirty="0"/>
          </a:p>
          <a:p>
            <a:r>
              <a:rPr lang="ko-KR" altLang="ko-KR" sz="1600" dirty="0"/>
              <a:t>#define H_SIZE 10</a:t>
            </a:r>
          </a:p>
          <a:p>
            <a:r>
              <a:rPr lang="en-US" altLang="ko-KR" sz="1600" dirty="0" smtClean="0"/>
              <a:t>#</a:t>
            </a:r>
            <a:r>
              <a:rPr lang="en-US" altLang="ko-KR" sz="1600" dirty="0"/>
              <a:t>define parent(</a:t>
            </a:r>
            <a:r>
              <a:rPr lang="en-US" altLang="ko-KR" sz="1600" dirty="0" err="1"/>
              <a:t>i</a:t>
            </a:r>
            <a:r>
              <a:rPr lang="en-US" altLang="ko-KR" sz="1600" dirty="0"/>
              <a:t>)(</a:t>
            </a:r>
            <a:r>
              <a:rPr lang="en-US" altLang="ko-KR" sz="1600" dirty="0" err="1"/>
              <a:t>i</a:t>
            </a:r>
            <a:r>
              <a:rPr lang="en-US" altLang="ko-KR" sz="1600" dirty="0"/>
              <a:t>/2)</a:t>
            </a:r>
          </a:p>
          <a:p>
            <a:r>
              <a:rPr lang="en-US" altLang="ko-KR" sz="1600" dirty="0"/>
              <a:t>#define left(</a:t>
            </a:r>
            <a:r>
              <a:rPr lang="en-US" altLang="ko-KR" sz="1600" dirty="0" err="1"/>
              <a:t>i</a:t>
            </a:r>
            <a:r>
              <a:rPr lang="en-US" altLang="ko-KR" sz="1600" dirty="0"/>
              <a:t>) (2*</a:t>
            </a:r>
            <a:r>
              <a:rPr lang="en-US" altLang="ko-KR" sz="1600" dirty="0" err="1"/>
              <a:t>i</a:t>
            </a:r>
            <a:r>
              <a:rPr lang="en-US" altLang="ko-KR" sz="1600" dirty="0"/>
              <a:t>)</a:t>
            </a:r>
          </a:p>
          <a:p>
            <a:r>
              <a:rPr lang="en-US" altLang="ko-KR" sz="1600" dirty="0"/>
              <a:t>#define right(</a:t>
            </a:r>
            <a:r>
              <a:rPr lang="en-US" altLang="ko-KR" sz="1600" dirty="0" err="1"/>
              <a:t>i</a:t>
            </a:r>
            <a:r>
              <a:rPr lang="en-US" altLang="ko-KR" sz="1600" dirty="0"/>
              <a:t>)(2*i+1)</a:t>
            </a:r>
          </a:p>
          <a:p>
            <a:endParaRPr lang="en-US" altLang="ko-KR" sz="1600" dirty="0" smtClean="0"/>
          </a:p>
          <a:p>
            <a:r>
              <a:rPr lang="ko-KR" altLang="ko-KR" sz="1600" dirty="0" smtClean="0"/>
              <a:t>/* </a:t>
            </a:r>
            <a:r>
              <a:rPr lang="ko-KR" altLang="ko-KR" sz="1600" dirty="0"/>
              <a:t>Ignore the first 0, since max </a:t>
            </a:r>
            <a:r>
              <a:rPr lang="ko-KR" altLang="ko-KR" sz="1600" dirty="0" smtClean="0"/>
              <a:t>heap</a:t>
            </a:r>
            <a:r>
              <a:rPr lang="en-US" altLang="ko-KR" sz="1600" dirty="0" smtClean="0"/>
              <a:t/>
            </a:r>
            <a:br>
              <a:rPr lang="en-US" altLang="ko-KR" sz="1600" dirty="0" smtClean="0"/>
            </a:br>
            <a:r>
              <a:rPr lang="ko-KR" altLang="ko-KR" sz="1600" dirty="0" smtClean="0"/>
              <a:t> </a:t>
            </a:r>
            <a:r>
              <a:rPr lang="ko-KR" altLang="ko-KR" sz="1600" dirty="0"/>
              <a:t>contents start at index 1 */</a:t>
            </a:r>
          </a:p>
          <a:p>
            <a:r>
              <a:rPr lang="ko-KR" altLang="ko-KR" sz="1600" dirty="0"/>
              <a:t>int a[MAX] = {0,16,4,10,14,7,9,3,2,8,1,};</a:t>
            </a:r>
          </a:p>
          <a:p>
            <a:r>
              <a:rPr lang="ko-KR" altLang="ko-KR" sz="1600" dirty="0"/>
              <a:t> </a:t>
            </a:r>
          </a:p>
          <a:p>
            <a:r>
              <a:rPr lang="ko-KR" altLang="ko-KR" sz="1600" b="1" dirty="0"/>
              <a:t>void  max_heapify(int x[],int i,int h_size){</a:t>
            </a:r>
          </a:p>
          <a:p>
            <a:r>
              <a:rPr lang="ko-KR" altLang="ko-KR" sz="1600" b="1" dirty="0"/>
              <a:t>  int largest, tmp;</a:t>
            </a:r>
          </a:p>
          <a:p>
            <a:r>
              <a:rPr lang="ko-KR" altLang="ko-KR" sz="1600" b="1" dirty="0"/>
              <a:t>  int l=left(i);</a:t>
            </a:r>
          </a:p>
          <a:p>
            <a:r>
              <a:rPr lang="ko-KR" altLang="ko-KR" sz="1600" b="1" dirty="0"/>
              <a:t>  int r=right(i);</a:t>
            </a:r>
          </a:p>
          <a:p>
            <a:r>
              <a:rPr lang="ko-KR" altLang="ko-KR" sz="1600" b="1" dirty="0"/>
              <a:t> </a:t>
            </a:r>
            <a:endParaRPr lang="ko-KR" altLang="ko-KR" sz="1600" b="1" dirty="0" smtClean="0"/>
          </a:p>
          <a:p>
            <a:r>
              <a:rPr lang="ko-KR" altLang="ko-KR" sz="1600" b="1" dirty="0" smtClean="0"/>
              <a:t>  if (l&lt;=h_size &amp;&amp;  x[l]&gt;x[i]) largest=l;</a:t>
            </a:r>
          </a:p>
          <a:p>
            <a:r>
              <a:rPr lang="ko-KR" altLang="ko-KR" sz="1600" b="1" dirty="0" smtClean="0"/>
              <a:t>  else  largest=i;</a:t>
            </a:r>
          </a:p>
          <a:p>
            <a:r>
              <a:rPr lang="en-US" altLang="ko-KR" sz="1600" b="1" dirty="0" smtClean="0"/>
              <a:t>  </a:t>
            </a:r>
            <a:r>
              <a:rPr lang="ko-KR" altLang="ko-KR" sz="1600" b="1" dirty="0" smtClean="0"/>
              <a:t>if(r&lt;=h_size &amp;&amp; x[r]&gt;x[largest]) largest=r;</a:t>
            </a:r>
          </a:p>
          <a:p>
            <a:r>
              <a:rPr lang="ko-KR" altLang="ko-KR" sz="1600" b="1" dirty="0" smtClean="0"/>
              <a:t>  if (largest!=i)  {</a:t>
            </a:r>
          </a:p>
          <a:p>
            <a:r>
              <a:rPr lang="en-US" altLang="ko-KR" sz="1600" b="1" dirty="0" smtClean="0"/>
              <a:t>    </a:t>
            </a:r>
            <a:r>
              <a:rPr lang="ko-KR" altLang="ko-KR" sz="1600" b="1" dirty="0" smtClean="0"/>
              <a:t>tmp=x[i];</a:t>
            </a:r>
          </a:p>
          <a:p>
            <a:r>
              <a:rPr lang="ko-KR" altLang="ko-KR" sz="1600" b="1" dirty="0" smtClean="0"/>
              <a:t>    x[i]=x[largest];</a:t>
            </a:r>
          </a:p>
          <a:p>
            <a:r>
              <a:rPr lang="ko-KR" altLang="ko-KR" sz="1600" b="1" dirty="0" smtClean="0"/>
              <a:t>    x[largest]=tmp;</a:t>
            </a:r>
          </a:p>
          <a:p>
            <a:r>
              <a:rPr lang="ko-KR" altLang="ko-KR" sz="1600" b="1" dirty="0" smtClean="0"/>
              <a:t>    max_heapify(x,largest,h_size);</a:t>
            </a:r>
          </a:p>
          <a:p>
            <a:r>
              <a:rPr lang="ko-KR" altLang="ko-KR" sz="1600" b="1" dirty="0" smtClean="0"/>
              <a:t>  }</a:t>
            </a:r>
          </a:p>
          <a:p>
            <a:r>
              <a:rPr lang="ko-KR" altLang="ko-KR" sz="1600" b="1" dirty="0" smtClean="0"/>
              <a:t>}</a:t>
            </a:r>
            <a:endParaRPr lang="en-US" altLang="ko-KR" sz="1600" b="1" dirty="0" smtClean="0"/>
          </a:p>
        </p:txBody>
      </p:sp>
      <p:sp>
        <p:nvSpPr>
          <p:cNvPr id="5" name="직사각형 4"/>
          <p:cNvSpPr/>
          <p:nvPr/>
        </p:nvSpPr>
        <p:spPr>
          <a:xfrm>
            <a:off x="4427984" y="44624"/>
            <a:ext cx="4752528" cy="1569660"/>
          </a:xfrm>
          <a:prstGeom prst="rect">
            <a:avLst/>
          </a:prstGeom>
        </p:spPr>
        <p:txBody>
          <a:bodyPr wrap="square">
            <a:spAutoFit/>
          </a:bodyPr>
          <a:lstStyle/>
          <a:p>
            <a:r>
              <a:rPr lang="ko-KR" altLang="ko-KR" sz="1600" dirty="0" smtClean="0"/>
              <a:t>int main(){</a:t>
            </a:r>
          </a:p>
          <a:p>
            <a:r>
              <a:rPr lang="ko-KR" altLang="ko-KR" sz="1600" dirty="0" smtClean="0"/>
              <a:t>  int i;</a:t>
            </a:r>
          </a:p>
          <a:p>
            <a:r>
              <a:rPr lang="ko-KR" altLang="ko-KR" sz="1600" dirty="0" smtClean="0"/>
              <a:t>  max_heapify(a,2,H_SIZE);</a:t>
            </a:r>
          </a:p>
          <a:p>
            <a:r>
              <a:rPr lang="ko-KR" altLang="ko-KR" sz="1600" dirty="0" smtClean="0"/>
              <a:t>  for (i=1;i&lt;=H_SIZE;i++) printf("%d ",a[i]);</a:t>
            </a:r>
          </a:p>
          <a:p>
            <a:r>
              <a:rPr lang="ko-KR" altLang="ko-KR" sz="1600" dirty="0" smtClean="0"/>
              <a:t>  return 0;</a:t>
            </a:r>
          </a:p>
          <a:p>
            <a:r>
              <a:rPr lang="ko-KR" altLang="ko-KR" sz="1600" dirty="0" smtClean="0"/>
              <a:t>} /* Output: 16 14 10 8 7 9 3 2 4 1 */</a:t>
            </a:r>
            <a:endParaRPr lang="ko-KR" altLang="ko-KR" sz="1600" dirty="0"/>
          </a:p>
        </p:txBody>
      </p:sp>
      <p:grpSp>
        <p:nvGrpSpPr>
          <p:cNvPr id="97" name="그룹 96"/>
          <p:cNvGrpSpPr/>
          <p:nvPr/>
        </p:nvGrpSpPr>
        <p:grpSpPr>
          <a:xfrm>
            <a:off x="4644008" y="1709544"/>
            <a:ext cx="4307942" cy="5103832"/>
            <a:chOff x="4656546" y="44624"/>
            <a:chExt cx="4595974" cy="6768752"/>
          </a:xfrm>
        </p:grpSpPr>
        <p:sp>
          <p:nvSpPr>
            <p:cNvPr id="7" name="타원 6"/>
            <p:cNvSpPr/>
            <p:nvPr/>
          </p:nvSpPr>
          <p:spPr>
            <a:xfrm>
              <a:off x="6600762" y="404664"/>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16</a:t>
              </a:r>
              <a:endParaRPr lang="ko-KR" altLang="en-US" dirty="0">
                <a:solidFill>
                  <a:schemeClr val="tx1"/>
                </a:solidFill>
              </a:endParaRPr>
            </a:p>
          </p:txBody>
        </p:sp>
        <p:sp>
          <p:nvSpPr>
            <p:cNvPr id="8" name="타원 7"/>
            <p:cNvSpPr/>
            <p:nvPr/>
          </p:nvSpPr>
          <p:spPr>
            <a:xfrm>
              <a:off x="5664658" y="836712"/>
              <a:ext cx="432048" cy="43204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4</a:t>
              </a:r>
              <a:endParaRPr lang="ko-KR" altLang="en-US" dirty="0">
                <a:solidFill>
                  <a:schemeClr val="tx1"/>
                </a:solidFill>
              </a:endParaRPr>
            </a:p>
          </p:txBody>
        </p:sp>
        <p:sp>
          <p:nvSpPr>
            <p:cNvPr id="9" name="타원 8"/>
            <p:cNvSpPr/>
            <p:nvPr/>
          </p:nvSpPr>
          <p:spPr>
            <a:xfrm>
              <a:off x="7536866" y="83671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10</a:t>
              </a:r>
              <a:endParaRPr lang="ko-KR" altLang="en-US" dirty="0">
                <a:solidFill>
                  <a:schemeClr val="tx1"/>
                </a:solidFill>
              </a:endParaRPr>
            </a:p>
          </p:txBody>
        </p:sp>
        <p:sp>
          <p:nvSpPr>
            <p:cNvPr id="10" name="타원 9"/>
            <p:cNvSpPr/>
            <p:nvPr/>
          </p:nvSpPr>
          <p:spPr>
            <a:xfrm>
              <a:off x="7032810" y="13407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9</a:t>
              </a:r>
              <a:endParaRPr lang="ko-KR" altLang="en-US" dirty="0">
                <a:solidFill>
                  <a:schemeClr val="tx1"/>
                </a:solidFill>
              </a:endParaRPr>
            </a:p>
          </p:txBody>
        </p:sp>
        <p:sp>
          <p:nvSpPr>
            <p:cNvPr id="11" name="타원 10"/>
            <p:cNvSpPr/>
            <p:nvPr/>
          </p:nvSpPr>
          <p:spPr>
            <a:xfrm>
              <a:off x="8040922" y="13407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3</a:t>
              </a:r>
              <a:endParaRPr lang="ko-KR" altLang="en-US" dirty="0">
                <a:solidFill>
                  <a:schemeClr val="tx1"/>
                </a:solidFill>
              </a:endParaRPr>
            </a:p>
          </p:txBody>
        </p:sp>
        <p:sp>
          <p:nvSpPr>
            <p:cNvPr id="12" name="타원 11"/>
            <p:cNvSpPr/>
            <p:nvPr/>
          </p:nvSpPr>
          <p:spPr>
            <a:xfrm>
              <a:off x="5088594" y="13407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14</a:t>
              </a:r>
              <a:endParaRPr lang="ko-KR" altLang="en-US" dirty="0">
                <a:solidFill>
                  <a:schemeClr val="tx1"/>
                </a:solidFill>
              </a:endParaRPr>
            </a:p>
          </p:txBody>
        </p:sp>
        <p:sp>
          <p:nvSpPr>
            <p:cNvPr id="13" name="타원 12"/>
            <p:cNvSpPr/>
            <p:nvPr/>
          </p:nvSpPr>
          <p:spPr>
            <a:xfrm>
              <a:off x="6096706" y="13407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7</a:t>
              </a:r>
              <a:endParaRPr lang="ko-KR" altLang="en-US" dirty="0">
                <a:solidFill>
                  <a:schemeClr val="tx1"/>
                </a:solidFill>
              </a:endParaRPr>
            </a:p>
          </p:txBody>
        </p:sp>
        <p:sp>
          <p:nvSpPr>
            <p:cNvPr id="14" name="타원 13"/>
            <p:cNvSpPr/>
            <p:nvPr/>
          </p:nvSpPr>
          <p:spPr>
            <a:xfrm>
              <a:off x="4728554" y="1844824"/>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2</a:t>
              </a:r>
              <a:endParaRPr lang="ko-KR" altLang="en-US" dirty="0">
                <a:solidFill>
                  <a:schemeClr val="tx1"/>
                </a:solidFill>
              </a:endParaRPr>
            </a:p>
          </p:txBody>
        </p:sp>
        <p:sp>
          <p:nvSpPr>
            <p:cNvPr id="15" name="타원 14"/>
            <p:cNvSpPr/>
            <p:nvPr/>
          </p:nvSpPr>
          <p:spPr>
            <a:xfrm>
              <a:off x="5304618" y="1844824"/>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8</a:t>
              </a:r>
              <a:endParaRPr lang="ko-KR" altLang="en-US" dirty="0">
                <a:solidFill>
                  <a:schemeClr val="tx1"/>
                </a:solidFill>
              </a:endParaRPr>
            </a:p>
          </p:txBody>
        </p:sp>
        <p:sp>
          <p:nvSpPr>
            <p:cNvPr id="16" name="타원 15"/>
            <p:cNvSpPr/>
            <p:nvPr/>
          </p:nvSpPr>
          <p:spPr>
            <a:xfrm>
              <a:off x="5808674" y="1844824"/>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a:t>
              </a:r>
              <a:endParaRPr lang="ko-KR" altLang="en-US" dirty="0">
                <a:solidFill>
                  <a:schemeClr val="tx1"/>
                </a:solidFill>
              </a:endParaRPr>
            </a:p>
          </p:txBody>
        </p:sp>
        <p:cxnSp>
          <p:nvCxnSpPr>
            <p:cNvPr id="17" name="직선 연결선 16"/>
            <p:cNvCxnSpPr>
              <a:stCxn id="7" idx="2"/>
              <a:endCxn id="8" idx="7"/>
            </p:cNvCxnSpPr>
            <p:nvPr/>
          </p:nvCxnSpPr>
          <p:spPr>
            <a:xfrm flipH="1">
              <a:off x="6033434" y="620688"/>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직선 연결선 17"/>
            <p:cNvCxnSpPr>
              <a:stCxn id="8" idx="3"/>
              <a:endCxn id="12" idx="7"/>
            </p:cNvCxnSpPr>
            <p:nvPr/>
          </p:nvCxnSpPr>
          <p:spPr>
            <a:xfrm flipH="1">
              <a:off x="5457370" y="1205488"/>
              <a:ext cx="270560"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직선 연결선 18"/>
            <p:cNvCxnSpPr>
              <a:stCxn id="8" idx="5"/>
              <a:endCxn id="13" idx="1"/>
            </p:cNvCxnSpPr>
            <p:nvPr/>
          </p:nvCxnSpPr>
          <p:spPr>
            <a:xfrm>
              <a:off x="6033434" y="1205488"/>
              <a:ext cx="126544"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a:stCxn id="13" idx="3"/>
              <a:endCxn id="16" idx="0"/>
            </p:cNvCxnSpPr>
            <p:nvPr/>
          </p:nvCxnSpPr>
          <p:spPr>
            <a:xfrm flipH="1">
              <a:off x="6024698" y="1709544"/>
              <a:ext cx="135280"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직선 연결선 20"/>
            <p:cNvCxnSpPr>
              <a:stCxn id="12" idx="5"/>
              <a:endCxn id="15" idx="0"/>
            </p:cNvCxnSpPr>
            <p:nvPr/>
          </p:nvCxnSpPr>
          <p:spPr>
            <a:xfrm>
              <a:off x="5457370" y="1709544"/>
              <a:ext cx="63272"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직선 연결선 21"/>
            <p:cNvCxnSpPr>
              <a:stCxn id="12" idx="3"/>
              <a:endCxn id="14" idx="7"/>
            </p:cNvCxnSpPr>
            <p:nvPr/>
          </p:nvCxnSpPr>
          <p:spPr>
            <a:xfrm flipH="1">
              <a:off x="5097330" y="1709544"/>
              <a:ext cx="54536"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a:stCxn id="7" idx="6"/>
              <a:endCxn id="9" idx="1"/>
            </p:cNvCxnSpPr>
            <p:nvPr/>
          </p:nvCxnSpPr>
          <p:spPr>
            <a:xfrm>
              <a:off x="7032810" y="620688"/>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a:stCxn id="10" idx="7"/>
              <a:endCxn id="9" idx="3"/>
            </p:cNvCxnSpPr>
            <p:nvPr/>
          </p:nvCxnSpPr>
          <p:spPr>
            <a:xfrm flipV="1">
              <a:off x="7401586" y="1205488"/>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직선 연결선 24"/>
            <p:cNvCxnSpPr>
              <a:stCxn id="11" idx="1"/>
              <a:endCxn id="9" idx="5"/>
            </p:cNvCxnSpPr>
            <p:nvPr/>
          </p:nvCxnSpPr>
          <p:spPr>
            <a:xfrm flipH="1" flipV="1">
              <a:off x="7905642" y="1205488"/>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56746" y="116632"/>
              <a:ext cx="284052" cy="307777"/>
            </a:xfrm>
            <a:prstGeom prst="rect">
              <a:avLst/>
            </a:prstGeom>
            <a:noFill/>
          </p:spPr>
          <p:txBody>
            <a:bodyPr wrap="none" rtlCol="0">
              <a:spAutoFit/>
            </a:bodyPr>
            <a:lstStyle/>
            <a:p>
              <a:r>
                <a:rPr lang="en-US" altLang="ko-KR" sz="1400" i="1" dirty="0" smtClean="0"/>
                <a:t>1</a:t>
              </a:r>
              <a:endParaRPr lang="ko-KR" altLang="en-US" sz="1400" i="1" dirty="0"/>
            </a:p>
          </p:txBody>
        </p:sp>
        <p:sp>
          <p:nvSpPr>
            <p:cNvPr id="27" name="TextBox 26"/>
            <p:cNvSpPr txBox="1"/>
            <p:nvPr/>
          </p:nvSpPr>
          <p:spPr>
            <a:xfrm>
              <a:off x="5520642" y="539388"/>
              <a:ext cx="284052" cy="307777"/>
            </a:xfrm>
            <a:prstGeom prst="rect">
              <a:avLst/>
            </a:prstGeom>
            <a:noFill/>
          </p:spPr>
          <p:txBody>
            <a:bodyPr wrap="none" rtlCol="0">
              <a:spAutoFit/>
            </a:bodyPr>
            <a:lstStyle/>
            <a:p>
              <a:r>
                <a:rPr lang="en-US" altLang="ko-KR" sz="1400" i="1" dirty="0" smtClean="0"/>
                <a:t>2</a:t>
              </a:r>
              <a:endParaRPr lang="ko-KR" altLang="en-US" sz="1400" i="1" dirty="0"/>
            </a:p>
          </p:txBody>
        </p:sp>
        <p:sp>
          <p:nvSpPr>
            <p:cNvPr id="28" name="TextBox 27"/>
            <p:cNvSpPr txBox="1"/>
            <p:nvPr/>
          </p:nvSpPr>
          <p:spPr>
            <a:xfrm>
              <a:off x="7513594" y="476672"/>
              <a:ext cx="284052" cy="307777"/>
            </a:xfrm>
            <a:prstGeom prst="rect">
              <a:avLst/>
            </a:prstGeom>
            <a:noFill/>
          </p:spPr>
          <p:txBody>
            <a:bodyPr wrap="none" rtlCol="0">
              <a:spAutoFit/>
            </a:bodyPr>
            <a:lstStyle/>
            <a:p>
              <a:r>
                <a:rPr lang="en-US" altLang="ko-KR" sz="1400" i="1" dirty="0" smtClean="0"/>
                <a:t>3</a:t>
              </a:r>
              <a:endParaRPr lang="ko-KR" altLang="en-US" sz="1400" i="1" dirty="0"/>
            </a:p>
          </p:txBody>
        </p:sp>
        <p:sp>
          <p:nvSpPr>
            <p:cNvPr id="29" name="TextBox 28"/>
            <p:cNvSpPr txBox="1"/>
            <p:nvPr/>
          </p:nvSpPr>
          <p:spPr>
            <a:xfrm>
              <a:off x="7032810" y="1043444"/>
              <a:ext cx="284052" cy="307777"/>
            </a:xfrm>
            <a:prstGeom prst="rect">
              <a:avLst/>
            </a:prstGeom>
            <a:noFill/>
          </p:spPr>
          <p:txBody>
            <a:bodyPr wrap="none" rtlCol="0">
              <a:spAutoFit/>
            </a:bodyPr>
            <a:lstStyle/>
            <a:p>
              <a:r>
                <a:rPr lang="en-US" altLang="ko-KR" sz="1400" i="1" dirty="0" smtClean="0"/>
                <a:t>6</a:t>
              </a:r>
              <a:endParaRPr lang="ko-KR" altLang="en-US" sz="1400" i="1" dirty="0"/>
            </a:p>
          </p:txBody>
        </p:sp>
        <p:sp>
          <p:nvSpPr>
            <p:cNvPr id="30" name="TextBox 29"/>
            <p:cNvSpPr txBox="1"/>
            <p:nvPr/>
          </p:nvSpPr>
          <p:spPr>
            <a:xfrm>
              <a:off x="8040922" y="1043444"/>
              <a:ext cx="284052" cy="307777"/>
            </a:xfrm>
            <a:prstGeom prst="rect">
              <a:avLst/>
            </a:prstGeom>
            <a:noFill/>
          </p:spPr>
          <p:txBody>
            <a:bodyPr wrap="none" rtlCol="0">
              <a:spAutoFit/>
            </a:bodyPr>
            <a:lstStyle/>
            <a:p>
              <a:r>
                <a:rPr lang="en-US" altLang="ko-KR" sz="1400" i="1" dirty="0" smtClean="0"/>
                <a:t>7</a:t>
              </a:r>
              <a:endParaRPr lang="ko-KR" altLang="en-US" sz="1400" i="1" dirty="0"/>
            </a:p>
          </p:txBody>
        </p:sp>
        <p:sp>
          <p:nvSpPr>
            <p:cNvPr id="31" name="TextBox 30"/>
            <p:cNvSpPr txBox="1"/>
            <p:nvPr/>
          </p:nvSpPr>
          <p:spPr>
            <a:xfrm>
              <a:off x="4944578" y="1052736"/>
              <a:ext cx="284052" cy="307777"/>
            </a:xfrm>
            <a:prstGeom prst="rect">
              <a:avLst/>
            </a:prstGeom>
            <a:noFill/>
          </p:spPr>
          <p:txBody>
            <a:bodyPr wrap="none" rtlCol="0">
              <a:spAutoFit/>
            </a:bodyPr>
            <a:lstStyle/>
            <a:p>
              <a:r>
                <a:rPr lang="en-US" altLang="ko-KR" sz="1400" i="1" dirty="0" smtClean="0"/>
                <a:t>4</a:t>
              </a:r>
              <a:endParaRPr lang="ko-KR" altLang="en-US" sz="1400" i="1" dirty="0"/>
            </a:p>
          </p:txBody>
        </p:sp>
        <p:sp>
          <p:nvSpPr>
            <p:cNvPr id="32" name="TextBox 31"/>
            <p:cNvSpPr txBox="1"/>
            <p:nvPr/>
          </p:nvSpPr>
          <p:spPr>
            <a:xfrm>
              <a:off x="6145442" y="1052736"/>
              <a:ext cx="284052" cy="307777"/>
            </a:xfrm>
            <a:prstGeom prst="rect">
              <a:avLst/>
            </a:prstGeom>
            <a:noFill/>
          </p:spPr>
          <p:txBody>
            <a:bodyPr wrap="none" rtlCol="0">
              <a:spAutoFit/>
            </a:bodyPr>
            <a:lstStyle/>
            <a:p>
              <a:r>
                <a:rPr lang="en-US" altLang="ko-KR" sz="1400" i="1" smtClean="0"/>
                <a:t>5</a:t>
              </a:r>
              <a:endParaRPr lang="ko-KR" altLang="en-US" sz="1400" i="1" dirty="0"/>
            </a:p>
          </p:txBody>
        </p:sp>
        <p:sp>
          <p:nvSpPr>
            <p:cNvPr id="33" name="TextBox 32"/>
            <p:cNvSpPr txBox="1"/>
            <p:nvPr/>
          </p:nvSpPr>
          <p:spPr>
            <a:xfrm>
              <a:off x="4656546" y="1556792"/>
              <a:ext cx="284052" cy="307777"/>
            </a:xfrm>
            <a:prstGeom prst="rect">
              <a:avLst/>
            </a:prstGeom>
            <a:noFill/>
          </p:spPr>
          <p:txBody>
            <a:bodyPr wrap="none" rtlCol="0">
              <a:spAutoFit/>
            </a:bodyPr>
            <a:lstStyle/>
            <a:p>
              <a:r>
                <a:rPr lang="en-US" altLang="ko-KR" sz="1400" i="1" dirty="0" smtClean="0"/>
                <a:t>8</a:t>
              </a:r>
              <a:endParaRPr lang="ko-KR" altLang="en-US" sz="1400" i="1" dirty="0"/>
            </a:p>
          </p:txBody>
        </p:sp>
        <p:sp>
          <p:nvSpPr>
            <p:cNvPr id="34" name="TextBox 33"/>
            <p:cNvSpPr txBox="1"/>
            <p:nvPr/>
          </p:nvSpPr>
          <p:spPr>
            <a:xfrm>
              <a:off x="5497370" y="1556792"/>
              <a:ext cx="284052" cy="307777"/>
            </a:xfrm>
            <a:prstGeom prst="rect">
              <a:avLst/>
            </a:prstGeom>
            <a:noFill/>
          </p:spPr>
          <p:txBody>
            <a:bodyPr wrap="none" rtlCol="0">
              <a:spAutoFit/>
            </a:bodyPr>
            <a:lstStyle/>
            <a:p>
              <a:r>
                <a:rPr lang="en-US" altLang="ko-KR" sz="1400" i="1" smtClean="0"/>
                <a:t>9</a:t>
              </a:r>
              <a:endParaRPr lang="ko-KR" altLang="en-US" sz="1400" i="1" dirty="0"/>
            </a:p>
          </p:txBody>
        </p:sp>
        <p:sp>
          <p:nvSpPr>
            <p:cNvPr id="35" name="TextBox 34"/>
            <p:cNvSpPr txBox="1"/>
            <p:nvPr/>
          </p:nvSpPr>
          <p:spPr>
            <a:xfrm>
              <a:off x="5785402" y="1556792"/>
              <a:ext cx="383438" cy="307777"/>
            </a:xfrm>
            <a:prstGeom prst="rect">
              <a:avLst/>
            </a:prstGeom>
            <a:noFill/>
          </p:spPr>
          <p:txBody>
            <a:bodyPr wrap="none" rtlCol="0">
              <a:spAutoFit/>
            </a:bodyPr>
            <a:lstStyle/>
            <a:p>
              <a:r>
                <a:rPr lang="en-US" altLang="ko-KR" sz="1400" i="1" dirty="0" smtClean="0"/>
                <a:t>10</a:t>
              </a:r>
              <a:endParaRPr lang="ko-KR" altLang="en-US" sz="1400" i="1" dirty="0"/>
            </a:p>
          </p:txBody>
        </p:sp>
        <p:sp>
          <p:nvSpPr>
            <p:cNvPr id="36" name="타원 35"/>
            <p:cNvSpPr/>
            <p:nvPr/>
          </p:nvSpPr>
          <p:spPr>
            <a:xfrm>
              <a:off x="6600762" y="263691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16</a:t>
              </a:r>
              <a:endParaRPr lang="ko-KR" altLang="en-US" dirty="0">
                <a:solidFill>
                  <a:schemeClr val="tx1"/>
                </a:solidFill>
              </a:endParaRPr>
            </a:p>
          </p:txBody>
        </p:sp>
        <p:sp>
          <p:nvSpPr>
            <p:cNvPr id="37" name="타원 36"/>
            <p:cNvSpPr/>
            <p:nvPr/>
          </p:nvSpPr>
          <p:spPr>
            <a:xfrm>
              <a:off x="5664658" y="3068960"/>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14</a:t>
              </a:r>
              <a:endParaRPr lang="ko-KR" altLang="en-US" dirty="0">
                <a:solidFill>
                  <a:schemeClr val="tx1"/>
                </a:solidFill>
              </a:endParaRPr>
            </a:p>
          </p:txBody>
        </p:sp>
        <p:sp>
          <p:nvSpPr>
            <p:cNvPr id="38" name="타원 37"/>
            <p:cNvSpPr/>
            <p:nvPr/>
          </p:nvSpPr>
          <p:spPr>
            <a:xfrm>
              <a:off x="7536866" y="3068960"/>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10</a:t>
              </a:r>
              <a:endParaRPr lang="ko-KR" altLang="en-US" dirty="0">
                <a:solidFill>
                  <a:schemeClr val="tx1"/>
                </a:solidFill>
              </a:endParaRPr>
            </a:p>
          </p:txBody>
        </p:sp>
        <p:sp>
          <p:nvSpPr>
            <p:cNvPr id="39" name="타원 38"/>
            <p:cNvSpPr/>
            <p:nvPr/>
          </p:nvSpPr>
          <p:spPr>
            <a:xfrm>
              <a:off x="7032810" y="35730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9</a:t>
              </a:r>
              <a:endParaRPr lang="ko-KR" altLang="en-US" dirty="0">
                <a:solidFill>
                  <a:schemeClr val="tx1"/>
                </a:solidFill>
              </a:endParaRPr>
            </a:p>
          </p:txBody>
        </p:sp>
        <p:sp>
          <p:nvSpPr>
            <p:cNvPr id="40" name="타원 39"/>
            <p:cNvSpPr/>
            <p:nvPr/>
          </p:nvSpPr>
          <p:spPr>
            <a:xfrm>
              <a:off x="8040922" y="35730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3</a:t>
              </a:r>
              <a:endParaRPr lang="ko-KR" altLang="en-US" dirty="0">
                <a:solidFill>
                  <a:schemeClr val="tx1"/>
                </a:solidFill>
              </a:endParaRPr>
            </a:p>
          </p:txBody>
        </p:sp>
        <p:sp>
          <p:nvSpPr>
            <p:cNvPr id="41" name="타원 40"/>
            <p:cNvSpPr/>
            <p:nvPr/>
          </p:nvSpPr>
          <p:spPr>
            <a:xfrm>
              <a:off x="5088594" y="3573016"/>
              <a:ext cx="432048" cy="43204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4</a:t>
              </a:r>
              <a:endParaRPr lang="ko-KR" altLang="en-US" dirty="0">
                <a:solidFill>
                  <a:schemeClr val="tx1"/>
                </a:solidFill>
              </a:endParaRPr>
            </a:p>
          </p:txBody>
        </p:sp>
        <p:sp>
          <p:nvSpPr>
            <p:cNvPr id="42" name="타원 41"/>
            <p:cNvSpPr/>
            <p:nvPr/>
          </p:nvSpPr>
          <p:spPr>
            <a:xfrm>
              <a:off x="6096706" y="35730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7</a:t>
              </a:r>
              <a:endParaRPr lang="ko-KR" altLang="en-US" dirty="0">
                <a:solidFill>
                  <a:schemeClr val="tx1"/>
                </a:solidFill>
              </a:endParaRPr>
            </a:p>
          </p:txBody>
        </p:sp>
        <p:sp>
          <p:nvSpPr>
            <p:cNvPr id="43" name="타원 42"/>
            <p:cNvSpPr/>
            <p:nvPr/>
          </p:nvSpPr>
          <p:spPr>
            <a:xfrm>
              <a:off x="4728554" y="40770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2</a:t>
              </a:r>
              <a:endParaRPr lang="ko-KR" altLang="en-US" dirty="0">
                <a:solidFill>
                  <a:schemeClr val="tx1"/>
                </a:solidFill>
              </a:endParaRPr>
            </a:p>
          </p:txBody>
        </p:sp>
        <p:sp>
          <p:nvSpPr>
            <p:cNvPr id="44" name="타원 43"/>
            <p:cNvSpPr/>
            <p:nvPr/>
          </p:nvSpPr>
          <p:spPr>
            <a:xfrm>
              <a:off x="5304618" y="40770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8</a:t>
              </a:r>
              <a:endParaRPr lang="ko-KR" altLang="en-US" dirty="0">
                <a:solidFill>
                  <a:schemeClr val="tx1"/>
                </a:solidFill>
              </a:endParaRPr>
            </a:p>
          </p:txBody>
        </p:sp>
        <p:sp>
          <p:nvSpPr>
            <p:cNvPr id="45" name="타원 44"/>
            <p:cNvSpPr/>
            <p:nvPr/>
          </p:nvSpPr>
          <p:spPr>
            <a:xfrm>
              <a:off x="5808674" y="40770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a:t>
              </a:r>
              <a:endParaRPr lang="ko-KR" altLang="en-US" dirty="0">
                <a:solidFill>
                  <a:schemeClr val="tx1"/>
                </a:solidFill>
              </a:endParaRPr>
            </a:p>
          </p:txBody>
        </p:sp>
        <p:cxnSp>
          <p:nvCxnSpPr>
            <p:cNvPr id="46" name="직선 연결선 45"/>
            <p:cNvCxnSpPr>
              <a:stCxn id="36" idx="2"/>
              <a:endCxn id="37" idx="7"/>
            </p:cNvCxnSpPr>
            <p:nvPr/>
          </p:nvCxnSpPr>
          <p:spPr>
            <a:xfrm flipH="1">
              <a:off x="6033434" y="2852936"/>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직선 연결선 46"/>
            <p:cNvCxnSpPr>
              <a:stCxn id="37" idx="3"/>
              <a:endCxn id="41" idx="7"/>
            </p:cNvCxnSpPr>
            <p:nvPr/>
          </p:nvCxnSpPr>
          <p:spPr>
            <a:xfrm flipH="1">
              <a:off x="5457370" y="3437736"/>
              <a:ext cx="270560"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직선 연결선 47"/>
            <p:cNvCxnSpPr>
              <a:stCxn id="37" idx="5"/>
              <a:endCxn id="42" idx="1"/>
            </p:cNvCxnSpPr>
            <p:nvPr/>
          </p:nvCxnSpPr>
          <p:spPr>
            <a:xfrm>
              <a:off x="6033434" y="3437736"/>
              <a:ext cx="126544"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직선 연결선 48"/>
            <p:cNvCxnSpPr>
              <a:stCxn id="42" idx="3"/>
              <a:endCxn id="45" idx="0"/>
            </p:cNvCxnSpPr>
            <p:nvPr/>
          </p:nvCxnSpPr>
          <p:spPr>
            <a:xfrm flipH="1">
              <a:off x="6024698" y="3941792"/>
              <a:ext cx="135280"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직선 연결선 49"/>
            <p:cNvCxnSpPr>
              <a:stCxn id="41" idx="5"/>
              <a:endCxn id="44" idx="0"/>
            </p:cNvCxnSpPr>
            <p:nvPr/>
          </p:nvCxnSpPr>
          <p:spPr>
            <a:xfrm>
              <a:off x="5457370" y="3941792"/>
              <a:ext cx="63272"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직선 연결선 50"/>
            <p:cNvCxnSpPr>
              <a:stCxn id="41" idx="3"/>
              <a:endCxn id="43" idx="7"/>
            </p:cNvCxnSpPr>
            <p:nvPr/>
          </p:nvCxnSpPr>
          <p:spPr>
            <a:xfrm flipH="1">
              <a:off x="5097330" y="3941792"/>
              <a:ext cx="54536"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직선 연결선 51"/>
            <p:cNvCxnSpPr>
              <a:stCxn id="36" idx="6"/>
              <a:endCxn id="38" idx="1"/>
            </p:cNvCxnSpPr>
            <p:nvPr/>
          </p:nvCxnSpPr>
          <p:spPr>
            <a:xfrm>
              <a:off x="7032810" y="2852936"/>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직선 연결선 52"/>
            <p:cNvCxnSpPr>
              <a:stCxn id="39" idx="7"/>
              <a:endCxn id="38" idx="3"/>
            </p:cNvCxnSpPr>
            <p:nvPr/>
          </p:nvCxnSpPr>
          <p:spPr>
            <a:xfrm flipV="1">
              <a:off x="7401586" y="3437736"/>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직선 연결선 53"/>
            <p:cNvCxnSpPr>
              <a:stCxn id="40" idx="1"/>
              <a:endCxn id="38" idx="5"/>
            </p:cNvCxnSpPr>
            <p:nvPr/>
          </p:nvCxnSpPr>
          <p:spPr>
            <a:xfrm flipH="1" flipV="1">
              <a:off x="7905642" y="3437736"/>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6456746" y="2348880"/>
              <a:ext cx="284052" cy="307777"/>
            </a:xfrm>
            <a:prstGeom prst="rect">
              <a:avLst/>
            </a:prstGeom>
            <a:noFill/>
          </p:spPr>
          <p:txBody>
            <a:bodyPr wrap="none" rtlCol="0">
              <a:spAutoFit/>
            </a:bodyPr>
            <a:lstStyle/>
            <a:p>
              <a:r>
                <a:rPr lang="en-US" altLang="ko-KR" sz="1400" i="1" dirty="0" smtClean="0"/>
                <a:t>1</a:t>
              </a:r>
              <a:endParaRPr lang="ko-KR" altLang="en-US" sz="1400" i="1" dirty="0"/>
            </a:p>
          </p:txBody>
        </p:sp>
        <p:sp>
          <p:nvSpPr>
            <p:cNvPr id="56" name="TextBox 55"/>
            <p:cNvSpPr txBox="1"/>
            <p:nvPr/>
          </p:nvSpPr>
          <p:spPr>
            <a:xfrm>
              <a:off x="5520642" y="2771636"/>
              <a:ext cx="284052" cy="307777"/>
            </a:xfrm>
            <a:prstGeom prst="rect">
              <a:avLst/>
            </a:prstGeom>
            <a:noFill/>
          </p:spPr>
          <p:txBody>
            <a:bodyPr wrap="none" rtlCol="0">
              <a:spAutoFit/>
            </a:bodyPr>
            <a:lstStyle/>
            <a:p>
              <a:r>
                <a:rPr lang="en-US" altLang="ko-KR" sz="1400" i="1" dirty="0" smtClean="0"/>
                <a:t>2</a:t>
              </a:r>
              <a:endParaRPr lang="ko-KR" altLang="en-US" sz="1400" i="1" dirty="0"/>
            </a:p>
          </p:txBody>
        </p:sp>
        <p:sp>
          <p:nvSpPr>
            <p:cNvPr id="57" name="TextBox 56"/>
            <p:cNvSpPr txBox="1"/>
            <p:nvPr/>
          </p:nvSpPr>
          <p:spPr>
            <a:xfrm>
              <a:off x="7513594" y="2708920"/>
              <a:ext cx="284052" cy="307777"/>
            </a:xfrm>
            <a:prstGeom prst="rect">
              <a:avLst/>
            </a:prstGeom>
            <a:noFill/>
          </p:spPr>
          <p:txBody>
            <a:bodyPr wrap="none" rtlCol="0">
              <a:spAutoFit/>
            </a:bodyPr>
            <a:lstStyle/>
            <a:p>
              <a:r>
                <a:rPr lang="en-US" altLang="ko-KR" sz="1400" i="1" dirty="0" smtClean="0"/>
                <a:t>3</a:t>
              </a:r>
              <a:endParaRPr lang="ko-KR" altLang="en-US" sz="1400" i="1" dirty="0"/>
            </a:p>
          </p:txBody>
        </p:sp>
        <p:sp>
          <p:nvSpPr>
            <p:cNvPr id="58" name="TextBox 57"/>
            <p:cNvSpPr txBox="1"/>
            <p:nvPr/>
          </p:nvSpPr>
          <p:spPr>
            <a:xfrm>
              <a:off x="7032810" y="3275692"/>
              <a:ext cx="284052" cy="307777"/>
            </a:xfrm>
            <a:prstGeom prst="rect">
              <a:avLst/>
            </a:prstGeom>
            <a:noFill/>
          </p:spPr>
          <p:txBody>
            <a:bodyPr wrap="none" rtlCol="0">
              <a:spAutoFit/>
            </a:bodyPr>
            <a:lstStyle/>
            <a:p>
              <a:r>
                <a:rPr lang="en-US" altLang="ko-KR" sz="1400" i="1" dirty="0" smtClean="0"/>
                <a:t>6</a:t>
              </a:r>
              <a:endParaRPr lang="ko-KR" altLang="en-US" sz="1400" i="1" dirty="0"/>
            </a:p>
          </p:txBody>
        </p:sp>
        <p:sp>
          <p:nvSpPr>
            <p:cNvPr id="59" name="TextBox 58"/>
            <p:cNvSpPr txBox="1"/>
            <p:nvPr/>
          </p:nvSpPr>
          <p:spPr>
            <a:xfrm>
              <a:off x="8040922" y="3275692"/>
              <a:ext cx="284052" cy="307777"/>
            </a:xfrm>
            <a:prstGeom prst="rect">
              <a:avLst/>
            </a:prstGeom>
            <a:noFill/>
          </p:spPr>
          <p:txBody>
            <a:bodyPr wrap="none" rtlCol="0">
              <a:spAutoFit/>
            </a:bodyPr>
            <a:lstStyle/>
            <a:p>
              <a:r>
                <a:rPr lang="en-US" altLang="ko-KR" sz="1400" i="1" dirty="0" smtClean="0"/>
                <a:t>7</a:t>
              </a:r>
              <a:endParaRPr lang="ko-KR" altLang="en-US" sz="1400" i="1" dirty="0"/>
            </a:p>
          </p:txBody>
        </p:sp>
        <p:sp>
          <p:nvSpPr>
            <p:cNvPr id="60" name="TextBox 59"/>
            <p:cNvSpPr txBox="1"/>
            <p:nvPr/>
          </p:nvSpPr>
          <p:spPr>
            <a:xfrm>
              <a:off x="4944578" y="3284984"/>
              <a:ext cx="284052" cy="307777"/>
            </a:xfrm>
            <a:prstGeom prst="rect">
              <a:avLst/>
            </a:prstGeom>
            <a:noFill/>
          </p:spPr>
          <p:txBody>
            <a:bodyPr wrap="none" rtlCol="0">
              <a:spAutoFit/>
            </a:bodyPr>
            <a:lstStyle/>
            <a:p>
              <a:r>
                <a:rPr lang="en-US" altLang="ko-KR" sz="1400" i="1" dirty="0" smtClean="0"/>
                <a:t>4</a:t>
              </a:r>
              <a:endParaRPr lang="ko-KR" altLang="en-US" sz="1400" i="1" dirty="0"/>
            </a:p>
          </p:txBody>
        </p:sp>
        <p:sp>
          <p:nvSpPr>
            <p:cNvPr id="61" name="TextBox 60"/>
            <p:cNvSpPr txBox="1"/>
            <p:nvPr/>
          </p:nvSpPr>
          <p:spPr>
            <a:xfrm>
              <a:off x="6145442" y="3284984"/>
              <a:ext cx="284052" cy="307777"/>
            </a:xfrm>
            <a:prstGeom prst="rect">
              <a:avLst/>
            </a:prstGeom>
            <a:noFill/>
          </p:spPr>
          <p:txBody>
            <a:bodyPr wrap="none" rtlCol="0">
              <a:spAutoFit/>
            </a:bodyPr>
            <a:lstStyle/>
            <a:p>
              <a:r>
                <a:rPr lang="en-US" altLang="ko-KR" sz="1400" i="1" smtClean="0"/>
                <a:t>5</a:t>
              </a:r>
              <a:endParaRPr lang="ko-KR" altLang="en-US" sz="1400" i="1" dirty="0"/>
            </a:p>
          </p:txBody>
        </p:sp>
        <p:sp>
          <p:nvSpPr>
            <p:cNvPr id="62" name="TextBox 61"/>
            <p:cNvSpPr txBox="1"/>
            <p:nvPr/>
          </p:nvSpPr>
          <p:spPr>
            <a:xfrm>
              <a:off x="4656546" y="3789040"/>
              <a:ext cx="284052" cy="307777"/>
            </a:xfrm>
            <a:prstGeom prst="rect">
              <a:avLst/>
            </a:prstGeom>
            <a:noFill/>
          </p:spPr>
          <p:txBody>
            <a:bodyPr wrap="none" rtlCol="0">
              <a:spAutoFit/>
            </a:bodyPr>
            <a:lstStyle/>
            <a:p>
              <a:r>
                <a:rPr lang="en-US" altLang="ko-KR" sz="1400" i="1" dirty="0" smtClean="0"/>
                <a:t>8</a:t>
              </a:r>
              <a:endParaRPr lang="ko-KR" altLang="en-US" sz="1400" i="1" dirty="0"/>
            </a:p>
          </p:txBody>
        </p:sp>
        <p:sp>
          <p:nvSpPr>
            <p:cNvPr id="63" name="TextBox 62"/>
            <p:cNvSpPr txBox="1"/>
            <p:nvPr/>
          </p:nvSpPr>
          <p:spPr>
            <a:xfrm>
              <a:off x="5497370" y="3789040"/>
              <a:ext cx="284052" cy="307777"/>
            </a:xfrm>
            <a:prstGeom prst="rect">
              <a:avLst/>
            </a:prstGeom>
            <a:noFill/>
          </p:spPr>
          <p:txBody>
            <a:bodyPr wrap="none" rtlCol="0">
              <a:spAutoFit/>
            </a:bodyPr>
            <a:lstStyle/>
            <a:p>
              <a:r>
                <a:rPr lang="en-US" altLang="ko-KR" sz="1400" i="1" smtClean="0"/>
                <a:t>9</a:t>
              </a:r>
              <a:endParaRPr lang="ko-KR" altLang="en-US" sz="1400" i="1" dirty="0"/>
            </a:p>
          </p:txBody>
        </p:sp>
        <p:sp>
          <p:nvSpPr>
            <p:cNvPr id="64" name="TextBox 63"/>
            <p:cNvSpPr txBox="1"/>
            <p:nvPr/>
          </p:nvSpPr>
          <p:spPr>
            <a:xfrm>
              <a:off x="5785402" y="3789040"/>
              <a:ext cx="383438" cy="307777"/>
            </a:xfrm>
            <a:prstGeom prst="rect">
              <a:avLst/>
            </a:prstGeom>
            <a:noFill/>
          </p:spPr>
          <p:txBody>
            <a:bodyPr wrap="none" rtlCol="0">
              <a:spAutoFit/>
            </a:bodyPr>
            <a:lstStyle/>
            <a:p>
              <a:r>
                <a:rPr lang="en-US" altLang="ko-KR" sz="1400" i="1" dirty="0" smtClean="0"/>
                <a:t>10</a:t>
              </a:r>
              <a:endParaRPr lang="ko-KR" altLang="en-US" sz="1400" i="1" dirty="0"/>
            </a:p>
          </p:txBody>
        </p:sp>
        <p:sp>
          <p:nvSpPr>
            <p:cNvPr id="65" name="타원 64"/>
            <p:cNvSpPr/>
            <p:nvPr/>
          </p:nvSpPr>
          <p:spPr>
            <a:xfrm>
              <a:off x="6600762" y="49411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16</a:t>
              </a:r>
              <a:endParaRPr lang="ko-KR" altLang="en-US" dirty="0">
                <a:solidFill>
                  <a:schemeClr val="tx1"/>
                </a:solidFill>
              </a:endParaRPr>
            </a:p>
          </p:txBody>
        </p:sp>
        <p:sp>
          <p:nvSpPr>
            <p:cNvPr id="66" name="타원 65"/>
            <p:cNvSpPr/>
            <p:nvPr/>
          </p:nvSpPr>
          <p:spPr>
            <a:xfrm>
              <a:off x="5664658" y="53732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14</a:t>
              </a:r>
              <a:endParaRPr lang="ko-KR" altLang="en-US" dirty="0">
                <a:solidFill>
                  <a:schemeClr val="tx1"/>
                </a:solidFill>
              </a:endParaRPr>
            </a:p>
          </p:txBody>
        </p:sp>
        <p:sp>
          <p:nvSpPr>
            <p:cNvPr id="67" name="타원 66"/>
            <p:cNvSpPr/>
            <p:nvPr/>
          </p:nvSpPr>
          <p:spPr>
            <a:xfrm>
              <a:off x="7536866" y="53732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10</a:t>
              </a:r>
              <a:endParaRPr lang="ko-KR" altLang="en-US" dirty="0">
                <a:solidFill>
                  <a:schemeClr val="tx1"/>
                </a:solidFill>
              </a:endParaRPr>
            </a:p>
          </p:txBody>
        </p:sp>
        <p:sp>
          <p:nvSpPr>
            <p:cNvPr id="68" name="타원 67"/>
            <p:cNvSpPr/>
            <p:nvPr/>
          </p:nvSpPr>
          <p:spPr>
            <a:xfrm>
              <a:off x="7032810" y="58772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9</a:t>
              </a:r>
              <a:endParaRPr lang="ko-KR" altLang="en-US" dirty="0">
                <a:solidFill>
                  <a:schemeClr val="tx1"/>
                </a:solidFill>
              </a:endParaRPr>
            </a:p>
          </p:txBody>
        </p:sp>
        <p:sp>
          <p:nvSpPr>
            <p:cNvPr id="69" name="타원 68"/>
            <p:cNvSpPr/>
            <p:nvPr/>
          </p:nvSpPr>
          <p:spPr>
            <a:xfrm>
              <a:off x="8040922" y="58772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3</a:t>
              </a:r>
              <a:endParaRPr lang="ko-KR" altLang="en-US" dirty="0">
                <a:solidFill>
                  <a:schemeClr val="tx1"/>
                </a:solidFill>
              </a:endParaRPr>
            </a:p>
          </p:txBody>
        </p:sp>
        <p:sp>
          <p:nvSpPr>
            <p:cNvPr id="70" name="타원 69"/>
            <p:cNvSpPr/>
            <p:nvPr/>
          </p:nvSpPr>
          <p:spPr>
            <a:xfrm>
              <a:off x="5088594" y="58772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8</a:t>
              </a:r>
              <a:endParaRPr lang="ko-KR" altLang="en-US" dirty="0">
                <a:solidFill>
                  <a:schemeClr val="tx1"/>
                </a:solidFill>
              </a:endParaRPr>
            </a:p>
          </p:txBody>
        </p:sp>
        <p:sp>
          <p:nvSpPr>
            <p:cNvPr id="71" name="타원 70"/>
            <p:cNvSpPr/>
            <p:nvPr/>
          </p:nvSpPr>
          <p:spPr>
            <a:xfrm>
              <a:off x="6096706" y="58772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7</a:t>
              </a:r>
              <a:endParaRPr lang="ko-KR" altLang="en-US" dirty="0">
                <a:solidFill>
                  <a:schemeClr val="tx1"/>
                </a:solidFill>
              </a:endParaRPr>
            </a:p>
          </p:txBody>
        </p:sp>
        <p:sp>
          <p:nvSpPr>
            <p:cNvPr id="72" name="타원 71"/>
            <p:cNvSpPr/>
            <p:nvPr/>
          </p:nvSpPr>
          <p:spPr>
            <a:xfrm>
              <a:off x="4728554" y="638132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2</a:t>
              </a:r>
              <a:endParaRPr lang="ko-KR" altLang="en-US" dirty="0">
                <a:solidFill>
                  <a:schemeClr val="tx1"/>
                </a:solidFill>
              </a:endParaRPr>
            </a:p>
          </p:txBody>
        </p:sp>
        <p:sp>
          <p:nvSpPr>
            <p:cNvPr id="73" name="타원 72"/>
            <p:cNvSpPr/>
            <p:nvPr/>
          </p:nvSpPr>
          <p:spPr>
            <a:xfrm>
              <a:off x="5304618" y="6381328"/>
              <a:ext cx="432048" cy="43204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4</a:t>
              </a:r>
              <a:endParaRPr lang="ko-KR" altLang="en-US" dirty="0">
                <a:solidFill>
                  <a:schemeClr val="tx1"/>
                </a:solidFill>
              </a:endParaRPr>
            </a:p>
          </p:txBody>
        </p:sp>
        <p:sp>
          <p:nvSpPr>
            <p:cNvPr id="74" name="타원 73"/>
            <p:cNvSpPr/>
            <p:nvPr/>
          </p:nvSpPr>
          <p:spPr>
            <a:xfrm>
              <a:off x="5808674" y="638132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a:t>
              </a:r>
              <a:endParaRPr lang="ko-KR" altLang="en-US" dirty="0">
                <a:solidFill>
                  <a:schemeClr val="tx1"/>
                </a:solidFill>
              </a:endParaRPr>
            </a:p>
          </p:txBody>
        </p:sp>
        <p:cxnSp>
          <p:nvCxnSpPr>
            <p:cNvPr id="75" name="직선 연결선 74"/>
            <p:cNvCxnSpPr>
              <a:stCxn id="65" idx="2"/>
              <a:endCxn id="66" idx="7"/>
            </p:cNvCxnSpPr>
            <p:nvPr/>
          </p:nvCxnSpPr>
          <p:spPr>
            <a:xfrm flipH="1">
              <a:off x="6033434" y="5157192"/>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직선 연결선 75"/>
            <p:cNvCxnSpPr>
              <a:stCxn id="66" idx="3"/>
              <a:endCxn id="70" idx="7"/>
            </p:cNvCxnSpPr>
            <p:nvPr/>
          </p:nvCxnSpPr>
          <p:spPr>
            <a:xfrm flipH="1">
              <a:off x="5457370" y="5741992"/>
              <a:ext cx="270560"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직선 연결선 76"/>
            <p:cNvCxnSpPr>
              <a:stCxn id="66" idx="5"/>
              <a:endCxn id="71" idx="1"/>
            </p:cNvCxnSpPr>
            <p:nvPr/>
          </p:nvCxnSpPr>
          <p:spPr>
            <a:xfrm>
              <a:off x="6033434" y="5741992"/>
              <a:ext cx="126544"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직선 연결선 77"/>
            <p:cNvCxnSpPr>
              <a:stCxn id="71" idx="3"/>
              <a:endCxn id="74" idx="0"/>
            </p:cNvCxnSpPr>
            <p:nvPr/>
          </p:nvCxnSpPr>
          <p:spPr>
            <a:xfrm flipH="1">
              <a:off x="6024698" y="6246048"/>
              <a:ext cx="135280"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직선 연결선 78"/>
            <p:cNvCxnSpPr>
              <a:stCxn id="70" idx="5"/>
              <a:endCxn id="73" idx="0"/>
            </p:cNvCxnSpPr>
            <p:nvPr/>
          </p:nvCxnSpPr>
          <p:spPr>
            <a:xfrm>
              <a:off x="5457370" y="6246048"/>
              <a:ext cx="63272"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직선 연결선 79"/>
            <p:cNvCxnSpPr>
              <a:stCxn id="70" idx="3"/>
              <a:endCxn id="72" idx="7"/>
            </p:cNvCxnSpPr>
            <p:nvPr/>
          </p:nvCxnSpPr>
          <p:spPr>
            <a:xfrm flipH="1">
              <a:off x="5097330" y="6246048"/>
              <a:ext cx="54536"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직선 연결선 80"/>
            <p:cNvCxnSpPr>
              <a:stCxn id="65" idx="6"/>
              <a:endCxn id="67" idx="1"/>
            </p:cNvCxnSpPr>
            <p:nvPr/>
          </p:nvCxnSpPr>
          <p:spPr>
            <a:xfrm>
              <a:off x="7032810" y="5157192"/>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직선 연결선 81"/>
            <p:cNvCxnSpPr>
              <a:stCxn id="68" idx="7"/>
              <a:endCxn id="67" idx="3"/>
            </p:cNvCxnSpPr>
            <p:nvPr/>
          </p:nvCxnSpPr>
          <p:spPr>
            <a:xfrm flipV="1">
              <a:off x="7401586" y="5741992"/>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직선 연결선 82"/>
            <p:cNvCxnSpPr>
              <a:stCxn id="69" idx="1"/>
              <a:endCxn id="67" idx="5"/>
            </p:cNvCxnSpPr>
            <p:nvPr/>
          </p:nvCxnSpPr>
          <p:spPr>
            <a:xfrm flipH="1" flipV="1">
              <a:off x="7905642" y="5741992"/>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6456746" y="4653136"/>
              <a:ext cx="284052" cy="307777"/>
            </a:xfrm>
            <a:prstGeom prst="rect">
              <a:avLst/>
            </a:prstGeom>
            <a:noFill/>
          </p:spPr>
          <p:txBody>
            <a:bodyPr wrap="none" rtlCol="0">
              <a:spAutoFit/>
            </a:bodyPr>
            <a:lstStyle/>
            <a:p>
              <a:r>
                <a:rPr lang="en-US" altLang="ko-KR" sz="1400" i="1" dirty="0" smtClean="0"/>
                <a:t>1</a:t>
              </a:r>
              <a:endParaRPr lang="ko-KR" altLang="en-US" sz="1400" i="1" dirty="0"/>
            </a:p>
          </p:txBody>
        </p:sp>
        <p:sp>
          <p:nvSpPr>
            <p:cNvPr id="85" name="TextBox 84"/>
            <p:cNvSpPr txBox="1"/>
            <p:nvPr/>
          </p:nvSpPr>
          <p:spPr>
            <a:xfrm>
              <a:off x="5520642" y="5075892"/>
              <a:ext cx="284052" cy="307777"/>
            </a:xfrm>
            <a:prstGeom prst="rect">
              <a:avLst/>
            </a:prstGeom>
            <a:noFill/>
          </p:spPr>
          <p:txBody>
            <a:bodyPr wrap="none" rtlCol="0">
              <a:spAutoFit/>
            </a:bodyPr>
            <a:lstStyle/>
            <a:p>
              <a:r>
                <a:rPr lang="en-US" altLang="ko-KR" sz="1400" i="1" dirty="0" smtClean="0"/>
                <a:t>2</a:t>
              </a:r>
              <a:endParaRPr lang="ko-KR" altLang="en-US" sz="1400" i="1" dirty="0"/>
            </a:p>
          </p:txBody>
        </p:sp>
        <p:sp>
          <p:nvSpPr>
            <p:cNvPr id="86" name="TextBox 85"/>
            <p:cNvSpPr txBox="1"/>
            <p:nvPr/>
          </p:nvSpPr>
          <p:spPr>
            <a:xfrm>
              <a:off x="7513594" y="5013176"/>
              <a:ext cx="284052" cy="307777"/>
            </a:xfrm>
            <a:prstGeom prst="rect">
              <a:avLst/>
            </a:prstGeom>
            <a:noFill/>
          </p:spPr>
          <p:txBody>
            <a:bodyPr wrap="none" rtlCol="0">
              <a:spAutoFit/>
            </a:bodyPr>
            <a:lstStyle/>
            <a:p>
              <a:r>
                <a:rPr lang="en-US" altLang="ko-KR" sz="1400" i="1" dirty="0" smtClean="0"/>
                <a:t>3</a:t>
              </a:r>
              <a:endParaRPr lang="ko-KR" altLang="en-US" sz="1400" i="1" dirty="0"/>
            </a:p>
          </p:txBody>
        </p:sp>
        <p:sp>
          <p:nvSpPr>
            <p:cNvPr id="87" name="TextBox 86"/>
            <p:cNvSpPr txBox="1"/>
            <p:nvPr/>
          </p:nvSpPr>
          <p:spPr>
            <a:xfrm>
              <a:off x="7032810" y="5579948"/>
              <a:ext cx="284052" cy="307777"/>
            </a:xfrm>
            <a:prstGeom prst="rect">
              <a:avLst/>
            </a:prstGeom>
            <a:noFill/>
          </p:spPr>
          <p:txBody>
            <a:bodyPr wrap="none" rtlCol="0">
              <a:spAutoFit/>
            </a:bodyPr>
            <a:lstStyle/>
            <a:p>
              <a:r>
                <a:rPr lang="en-US" altLang="ko-KR" sz="1400" i="1" dirty="0" smtClean="0"/>
                <a:t>6</a:t>
              </a:r>
              <a:endParaRPr lang="ko-KR" altLang="en-US" sz="1400" i="1" dirty="0"/>
            </a:p>
          </p:txBody>
        </p:sp>
        <p:sp>
          <p:nvSpPr>
            <p:cNvPr id="88" name="TextBox 87"/>
            <p:cNvSpPr txBox="1"/>
            <p:nvPr/>
          </p:nvSpPr>
          <p:spPr>
            <a:xfrm>
              <a:off x="8040922" y="5579948"/>
              <a:ext cx="284052" cy="307777"/>
            </a:xfrm>
            <a:prstGeom prst="rect">
              <a:avLst/>
            </a:prstGeom>
            <a:noFill/>
          </p:spPr>
          <p:txBody>
            <a:bodyPr wrap="none" rtlCol="0">
              <a:spAutoFit/>
            </a:bodyPr>
            <a:lstStyle/>
            <a:p>
              <a:r>
                <a:rPr lang="en-US" altLang="ko-KR" sz="1400" i="1" dirty="0" smtClean="0"/>
                <a:t>7</a:t>
              </a:r>
              <a:endParaRPr lang="ko-KR" altLang="en-US" sz="1400" i="1" dirty="0"/>
            </a:p>
          </p:txBody>
        </p:sp>
        <p:sp>
          <p:nvSpPr>
            <p:cNvPr id="89" name="TextBox 88"/>
            <p:cNvSpPr txBox="1"/>
            <p:nvPr/>
          </p:nvSpPr>
          <p:spPr>
            <a:xfrm>
              <a:off x="4944578" y="5589240"/>
              <a:ext cx="284052" cy="307777"/>
            </a:xfrm>
            <a:prstGeom prst="rect">
              <a:avLst/>
            </a:prstGeom>
            <a:noFill/>
          </p:spPr>
          <p:txBody>
            <a:bodyPr wrap="none" rtlCol="0">
              <a:spAutoFit/>
            </a:bodyPr>
            <a:lstStyle/>
            <a:p>
              <a:r>
                <a:rPr lang="en-US" altLang="ko-KR" sz="1400" i="1" dirty="0" smtClean="0"/>
                <a:t>4</a:t>
              </a:r>
              <a:endParaRPr lang="ko-KR" altLang="en-US" sz="1400" i="1" dirty="0"/>
            </a:p>
          </p:txBody>
        </p:sp>
        <p:sp>
          <p:nvSpPr>
            <p:cNvPr id="90" name="TextBox 89"/>
            <p:cNvSpPr txBox="1"/>
            <p:nvPr/>
          </p:nvSpPr>
          <p:spPr>
            <a:xfrm>
              <a:off x="6145442" y="5589240"/>
              <a:ext cx="284052" cy="307777"/>
            </a:xfrm>
            <a:prstGeom prst="rect">
              <a:avLst/>
            </a:prstGeom>
            <a:noFill/>
          </p:spPr>
          <p:txBody>
            <a:bodyPr wrap="none" rtlCol="0">
              <a:spAutoFit/>
            </a:bodyPr>
            <a:lstStyle/>
            <a:p>
              <a:r>
                <a:rPr lang="en-US" altLang="ko-KR" sz="1400" i="1" smtClean="0"/>
                <a:t>5</a:t>
              </a:r>
              <a:endParaRPr lang="ko-KR" altLang="en-US" sz="1400" i="1" dirty="0"/>
            </a:p>
          </p:txBody>
        </p:sp>
        <p:sp>
          <p:nvSpPr>
            <p:cNvPr id="91" name="TextBox 90"/>
            <p:cNvSpPr txBox="1"/>
            <p:nvPr/>
          </p:nvSpPr>
          <p:spPr>
            <a:xfrm>
              <a:off x="4656546" y="6093296"/>
              <a:ext cx="284052" cy="307777"/>
            </a:xfrm>
            <a:prstGeom prst="rect">
              <a:avLst/>
            </a:prstGeom>
            <a:noFill/>
          </p:spPr>
          <p:txBody>
            <a:bodyPr wrap="none" rtlCol="0">
              <a:spAutoFit/>
            </a:bodyPr>
            <a:lstStyle/>
            <a:p>
              <a:r>
                <a:rPr lang="en-US" altLang="ko-KR" sz="1400" i="1" dirty="0" smtClean="0"/>
                <a:t>8</a:t>
              </a:r>
              <a:endParaRPr lang="ko-KR" altLang="en-US" sz="1400" i="1" dirty="0"/>
            </a:p>
          </p:txBody>
        </p:sp>
        <p:sp>
          <p:nvSpPr>
            <p:cNvPr id="92" name="TextBox 91"/>
            <p:cNvSpPr txBox="1"/>
            <p:nvPr/>
          </p:nvSpPr>
          <p:spPr>
            <a:xfrm>
              <a:off x="5497370" y="6093296"/>
              <a:ext cx="284052" cy="307777"/>
            </a:xfrm>
            <a:prstGeom prst="rect">
              <a:avLst/>
            </a:prstGeom>
            <a:noFill/>
          </p:spPr>
          <p:txBody>
            <a:bodyPr wrap="none" rtlCol="0">
              <a:spAutoFit/>
            </a:bodyPr>
            <a:lstStyle/>
            <a:p>
              <a:r>
                <a:rPr lang="en-US" altLang="ko-KR" sz="1400" i="1" smtClean="0"/>
                <a:t>9</a:t>
              </a:r>
              <a:endParaRPr lang="ko-KR" altLang="en-US" sz="1400" i="1" dirty="0"/>
            </a:p>
          </p:txBody>
        </p:sp>
        <p:sp>
          <p:nvSpPr>
            <p:cNvPr id="93" name="TextBox 92"/>
            <p:cNvSpPr txBox="1"/>
            <p:nvPr/>
          </p:nvSpPr>
          <p:spPr>
            <a:xfrm>
              <a:off x="5785402" y="6093296"/>
              <a:ext cx="383438" cy="307777"/>
            </a:xfrm>
            <a:prstGeom prst="rect">
              <a:avLst/>
            </a:prstGeom>
            <a:noFill/>
          </p:spPr>
          <p:txBody>
            <a:bodyPr wrap="none" rtlCol="0">
              <a:spAutoFit/>
            </a:bodyPr>
            <a:lstStyle/>
            <a:p>
              <a:r>
                <a:rPr lang="en-US" altLang="ko-KR" sz="1400" i="1" dirty="0" smtClean="0"/>
                <a:t>10</a:t>
              </a:r>
              <a:endParaRPr lang="ko-KR" altLang="en-US" sz="1400" i="1" dirty="0"/>
            </a:p>
          </p:txBody>
        </p:sp>
        <p:sp>
          <p:nvSpPr>
            <p:cNvPr id="94" name="아래쪽 화살표 93"/>
            <p:cNvSpPr/>
            <p:nvPr/>
          </p:nvSpPr>
          <p:spPr>
            <a:xfrm>
              <a:off x="6600762" y="1988840"/>
              <a:ext cx="358050" cy="5139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5" name="아래쪽 화살표 94"/>
            <p:cNvSpPr/>
            <p:nvPr/>
          </p:nvSpPr>
          <p:spPr>
            <a:xfrm>
              <a:off x="6600762" y="4283224"/>
              <a:ext cx="358050" cy="5139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6" name="TextBox 95"/>
            <p:cNvSpPr txBox="1"/>
            <p:nvPr/>
          </p:nvSpPr>
          <p:spPr>
            <a:xfrm>
              <a:off x="7032810" y="44624"/>
              <a:ext cx="2219710" cy="369332"/>
            </a:xfrm>
            <a:prstGeom prst="rect">
              <a:avLst/>
            </a:prstGeom>
            <a:noFill/>
          </p:spPr>
          <p:txBody>
            <a:bodyPr wrap="none" rtlCol="0">
              <a:spAutoFit/>
            </a:bodyPr>
            <a:lstStyle/>
            <a:p>
              <a:r>
                <a:rPr lang="en-US" altLang="ko-KR" dirty="0" err="1" smtClean="0"/>
                <a:t>max_heapify</a:t>
              </a:r>
              <a:r>
                <a:rPr lang="en-US" altLang="ko-KR" dirty="0" smtClean="0"/>
                <a:t>(a,2,10)</a:t>
              </a:r>
              <a:endParaRPr lang="ko-KR" altLang="en-US" dirty="0"/>
            </a:p>
          </p:txBody>
        </p:sp>
      </p:grpSp>
    </p:spTree>
    <p:extLst>
      <p:ext uri="{BB962C8B-B14F-4D97-AF65-F5344CB8AC3E}">
        <p14:creationId xmlns:p14="http://schemas.microsoft.com/office/powerpoint/2010/main" val="1315683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107504" y="415205"/>
            <a:ext cx="9036496" cy="4525963"/>
          </a:xfrm>
        </p:spPr>
        <p:txBody>
          <a:bodyPr>
            <a:noAutofit/>
          </a:bodyPr>
          <a:lstStyle/>
          <a:p>
            <a:pPr marL="0" indent="0">
              <a:buNone/>
            </a:pPr>
            <a:r>
              <a:rPr lang="en-US" sz="2400" dirty="0"/>
              <a:t>2</a:t>
            </a:r>
            <a:r>
              <a:rPr lang="en-US" sz="2400" dirty="0" smtClean="0"/>
              <a:t>. Formal verification </a:t>
            </a:r>
            <a:r>
              <a:rPr lang="en-US" altLang="ko-KR" sz="2400" dirty="0" smtClean="0"/>
              <a:t>of</a:t>
            </a:r>
            <a:r>
              <a:rPr lang="ko-KR" altLang="en-US" sz="2400" dirty="0" smtClean="0"/>
              <a:t> </a:t>
            </a:r>
            <a:r>
              <a:rPr lang="en-US" sz="2400" dirty="0" smtClean="0"/>
              <a:t>a flash memory reading unit  </a:t>
            </a:r>
          </a:p>
          <a:p>
            <a:pPr marL="914400" lvl="1" indent="-514350"/>
            <a:r>
              <a:rPr lang="en-US" sz="2000" dirty="0" smtClean="0"/>
              <a:t>Show the correctness of the </a:t>
            </a:r>
            <a:r>
              <a:rPr lang="en-US" sz="2000" dirty="0" err="1" smtClean="0">
                <a:latin typeface="Courier New" pitchFamily="49" charset="0"/>
                <a:cs typeface="Courier New" pitchFamily="49" charset="0"/>
              </a:rPr>
              <a:t>flash_read</a:t>
            </a:r>
            <a:r>
              <a:rPr lang="en-US" sz="2000" dirty="0" smtClean="0">
                <a:latin typeface="Courier New" pitchFamily="49" charset="0"/>
                <a:cs typeface="Courier New" pitchFamily="49" charset="0"/>
              </a:rPr>
              <a:t>() </a:t>
            </a:r>
          </a:p>
          <a:p>
            <a:pPr marL="1314450" lvl="2" indent="-514350"/>
            <a:r>
              <a:rPr lang="en-US" sz="1800" dirty="0" smtClean="0"/>
              <a:t>By using randomized testing</a:t>
            </a:r>
          </a:p>
          <a:p>
            <a:pPr marL="1771650" lvl="3" indent="-514350"/>
            <a:r>
              <a:rPr lang="en-US" sz="1400" dirty="0" smtClean="0"/>
              <a:t>Randomly select the physical sectors to write four characters and set the </a:t>
            </a:r>
            <a:br>
              <a:rPr lang="en-US" sz="1400" dirty="0" smtClean="0"/>
            </a:br>
            <a:r>
              <a:rPr lang="en-US" sz="1400" dirty="0" smtClean="0"/>
              <a:t>corresponding SAMs </a:t>
            </a:r>
          </a:p>
          <a:p>
            <a:pPr marL="1314450" lvl="2" indent="-514350"/>
            <a:r>
              <a:rPr lang="en-US" sz="1800" dirty="0" smtClean="0"/>
              <a:t>By using exhaustive testing</a:t>
            </a:r>
          </a:p>
          <a:p>
            <a:pPr marL="1771650" lvl="3" indent="-514350"/>
            <a:r>
              <a:rPr lang="en-US" sz="1400" dirty="0" smtClean="0"/>
              <a:t>Create 43680 (16*15*14*13) distinct test cases</a:t>
            </a:r>
          </a:p>
          <a:p>
            <a:pPr marL="2228850" lvl="4" indent="-514350"/>
            <a:r>
              <a:rPr lang="en-US" sz="1600" dirty="0" smtClean="0"/>
              <a:t>Do not print test cases in your hardcopy to save trees</a:t>
            </a:r>
          </a:p>
          <a:p>
            <a:pPr marL="1314450" lvl="2" indent="-514350"/>
            <a:r>
              <a:rPr lang="en-US" sz="1800" dirty="0" smtClean="0"/>
              <a:t>By using CBMC</a:t>
            </a:r>
          </a:p>
          <a:p>
            <a:pPr marL="1771650" lvl="3" indent="-514350"/>
            <a:r>
              <a:rPr lang="en-US" sz="1400" dirty="0" smtClean="0"/>
              <a:t>Create environment model satisfying the invariant formula by using </a:t>
            </a:r>
            <a:br>
              <a:rPr lang="en-US" sz="1400" dirty="0" smtClean="0"/>
            </a:br>
            <a:r>
              <a:rPr lang="en-US" sz="1400" dirty="0" smtClean="0">
                <a:latin typeface="Courier New" pitchFamily="49" charset="0"/>
                <a:cs typeface="Courier New" pitchFamily="49" charset="0"/>
              </a:rPr>
              <a:t>__</a:t>
            </a:r>
            <a:r>
              <a:rPr lang="en-US" sz="1400" dirty="0" err="1" smtClean="0">
                <a:latin typeface="Courier New" pitchFamily="49" charset="0"/>
                <a:cs typeface="Courier New" pitchFamily="49" charset="0"/>
              </a:rPr>
              <a:t>CPROVER_assume</a:t>
            </a:r>
            <a:r>
              <a:rPr lang="en-US" sz="1400" dirty="0" smtClean="0">
                <a:latin typeface="Courier New" pitchFamily="49" charset="0"/>
                <a:cs typeface="Courier New" pitchFamily="49" charset="0"/>
              </a:rPr>
              <a:t>()</a:t>
            </a:r>
            <a:r>
              <a:rPr lang="en-US" sz="1400" dirty="0" smtClean="0"/>
              <a:t> and nested loops</a:t>
            </a:r>
          </a:p>
          <a:p>
            <a:pPr marL="914400" lvl="1" indent="-514350"/>
            <a:r>
              <a:rPr lang="en-US" sz="2000" dirty="0" smtClean="0"/>
              <a:t>Submit the answers to the above three questions</a:t>
            </a:r>
          </a:p>
          <a:p>
            <a:pPr marL="1314450" lvl="2" indent="-514350"/>
            <a:r>
              <a:rPr lang="en-US" sz="1800" dirty="0" smtClean="0"/>
              <a:t>The above three versions of code including the target program </a:t>
            </a:r>
            <a:br>
              <a:rPr lang="en-US" sz="1800" dirty="0" smtClean="0"/>
            </a:br>
            <a:r>
              <a:rPr lang="en-US" sz="1800" dirty="0" smtClean="0"/>
              <a:t>and your environment </a:t>
            </a:r>
          </a:p>
          <a:p>
            <a:pPr marL="1314450" lvl="2" indent="-514350"/>
            <a:r>
              <a:rPr lang="en-US" sz="1800" dirty="0" smtClean="0"/>
              <a:t>Describe your environment model in detail </a:t>
            </a:r>
          </a:p>
          <a:p>
            <a:pPr marL="1314450" lvl="2" indent="-514350"/>
            <a:r>
              <a:rPr lang="en-US" sz="1800" dirty="0" smtClean="0"/>
              <a:t>Compare the three verification results (i.e., time, memory usage, assert violation, etc.)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p:cNvSpPr/>
          <p:nvPr/>
        </p:nvSpPr>
        <p:spPr>
          <a:xfrm>
            <a:off x="214282" y="71414"/>
            <a:ext cx="8786874" cy="6740307"/>
          </a:xfrm>
          <a:prstGeom prst="rect">
            <a:avLst/>
          </a:prstGeom>
          <a:ln>
            <a:solidFill>
              <a:schemeClr val="tx1"/>
            </a:solidFill>
          </a:ln>
        </p:spPr>
        <p:txBody>
          <a:bodyPr wrap="square">
            <a:spAutoFit/>
          </a:bodyPr>
          <a:lstStyle/>
          <a:p>
            <a:r>
              <a:rPr lang="en-US" sz="1200" b="1" dirty="0" err="1" smtClean="0">
                <a:latin typeface="Courier New" pitchFamily="49" charset="0"/>
                <a:cs typeface="Courier New" pitchFamily="49" charset="0"/>
              </a:rPr>
              <a:t>typedef</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struct</a:t>
            </a:r>
            <a:r>
              <a:rPr lang="en-US" sz="1200" b="1" dirty="0" smtClean="0">
                <a:latin typeface="Courier New" pitchFamily="49" charset="0"/>
                <a:cs typeface="Courier New" pitchFamily="49" charset="0"/>
              </a:rPr>
              <a:t> _</a:t>
            </a:r>
            <a:r>
              <a:rPr lang="en-US" sz="1200" b="1" dirty="0" err="1" smtClean="0">
                <a:latin typeface="Courier New" pitchFamily="49" charset="0"/>
                <a:cs typeface="Courier New" pitchFamily="49" charset="0"/>
              </a:rPr>
              <a:t>SAM_type</a:t>
            </a:r>
            <a:r>
              <a:rPr lang="en-US" sz="1200" b="1" dirty="0" smtClean="0">
                <a:latin typeface="Courier New" pitchFamily="49" charset="0"/>
                <a:cs typeface="Courier New" pitchFamily="49" charset="0"/>
              </a:rPr>
              <a:t>{</a:t>
            </a:r>
          </a:p>
          <a:p>
            <a:r>
              <a:rPr lang="en-US" sz="1200" b="1" dirty="0" smtClean="0">
                <a:latin typeface="Courier New" pitchFamily="49" charset="0"/>
                <a:cs typeface="Courier New" pitchFamily="49" charset="0"/>
              </a:rPr>
              <a:t>    unsigned char offset[SECT_PER_U];</a:t>
            </a:r>
          </a:p>
          <a:p>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SAM_type</a:t>
            </a:r>
            <a:r>
              <a:rPr lang="en-US" sz="1200" b="1" dirty="0" smtClean="0">
                <a:latin typeface="Courier New" pitchFamily="49" charset="0"/>
                <a:cs typeface="Courier New" pitchFamily="49" charset="0"/>
              </a:rPr>
              <a:t>;</a:t>
            </a:r>
          </a:p>
          <a:p>
            <a:r>
              <a:rPr lang="en-US" sz="1200" b="1" dirty="0" err="1" smtClean="0">
                <a:latin typeface="Courier New" pitchFamily="49" charset="0"/>
                <a:cs typeface="Courier New" pitchFamily="49" charset="0"/>
              </a:rPr>
              <a:t>typedef</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struct</a:t>
            </a:r>
            <a:r>
              <a:rPr lang="en-US" sz="1200" b="1" dirty="0" smtClean="0">
                <a:latin typeface="Courier New" pitchFamily="49" charset="0"/>
                <a:cs typeface="Courier New" pitchFamily="49" charset="0"/>
              </a:rPr>
              <a:t> _</a:t>
            </a:r>
            <a:r>
              <a:rPr lang="en-US" sz="1200" b="1" dirty="0" err="1" smtClean="0">
                <a:latin typeface="Courier New" pitchFamily="49" charset="0"/>
                <a:cs typeface="Courier New" pitchFamily="49" charset="0"/>
              </a:rPr>
              <a:t>PU_type</a:t>
            </a:r>
            <a:r>
              <a:rPr lang="en-US" sz="1200" b="1" dirty="0" smtClean="0">
                <a:latin typeface="Courier New" pitchFamily="49" charset="0"/>
                <a:cs typeface="Courier New" pitchFamily="49" charset="0"/>
              </a:rPr>
              <a:t>{</a:t>
            </a:r>
          </a:p>
          <a:p>
            <a:r>
              <a:rPr lang="en-US" sz="1200" b="1" dirty="0" smtClean="0">
                <a:latin typeface="Courier New" pitchFamily="49" charset="0"/>
                <a:cs typeface="Courier New" pitchFamily="49" charset="0"/>
              </a:rPr>
              <a:t>    unsigned char sect[SECT_PER_U];</a:t>
            </a:r>
          </a:p>
          <a:p>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PU_type</a:t>
            </a:r>
            <a:r>
              <a:rPr lang="en-US" sz="1200" b="1" dirty="0" smtClean="0">
                <a:latin typeface="Courier New" pitchFamily="49" charset="0"/>
                <a:cs typeface="Courier New" pitchFamily="49" charset="0"/>
              </a:rPr>
              <a:t>;</a:t>
            </a:r>
          </a:p>
          <a:p>
            <a:endParaRPr lang="en-US" sz="1200" b="1" dirty="0" smtClean="0">
              <a:latin typeface="Courier New" pitchFamily="49" charset="0"/>
              <a:cs typeface="Courier New" pitchFamily="49" charset="0"/>
            </a:endParaRPr>
          </a:p>
          <a:p>
            <a:r>
              <a:rPr lang="en-US" sz="1200" b="1" dirty="0" smtClean="0">
                <a:latin typeface="Courier New" pitchFamily="49" charset="0"/>
                <a:cs typeface="Courier New" pitchFamily="49" charset="0"/>
              </a:rPr>
              <a:t>// Environment assumption</a:t>
            </a:r>
          </a:p>
          <a:p>
            <a:r>
              <a:rPr lang="en-US" sz="1200" b="1" dirty="0" smtClean="0">
                <a:latin typeface="Courier New" pitchFamily="49" charset="0"/>
                <a:cs typeface="Courier New" pitchFamily="49" charset="0"/>
              </a:rPr>
              <a:t>// 0. Each unit contains 4 sectors.</a:t>
            </a:r>
          </a:p>
          <a:p>
            <a:r>
              <a:rPr lang="en-US" sz="1200" b="1" dirty="0" smtClean="0">
                <a:latin typeface="Courier New" pitchFamily="49" charset="0"/>
                <a:cs typeface="Courier New" pitchFamily="49" charset="0"/>
              </a:rPr>
              <a:t>// 1. There is one logical unit containing "</a:t>
            </a:r>
            <a:r>
              <a:rPr lang="en-US" sz="1200" b="1" dirty="0" err="1" smtClean="0">
                <a:latin typeface="Courier New" pitchFamily="49" charset="0"/>
                <a:cs typeface="Courier New" pitchFamily="49" charset="0"/>
              </a:rPr>
              <a:t>abcd</a:t>
            </a:r>
            <a:r>
              <a:rPr lang="en-US" sz="1200" b="1" dirty="0" smtClean="0">
                <a:latin typeface="Courier New" pitchFamily="49" charset="0"/>
                <a:cs typeface="Courier New" pitchFamily="49" charset="0"/>
              </a:rPr>
              <a:t>"</a:t>
            </a:r>
          </a:p>
          <a:p>
            <a:r>
              <a:rPr lang="en-US" sz="1200" b="1" dirty="0" smtClean="0">
                <a:latin typeface="Courier New" pitchFamily="49" charset="0"/>
                <a:cs typeface="Courier New" pitchFamily="49" charset="0"/>
              </a:rPr>
              <a:t>// 2. There are 4 physical units</a:t>
            </a:r>
          </a:p>
          <a:p>
            <a:r>
              <a:rPr lang="en-US" sz="1200" b="1" dirty="0" smtClean="0">
                <a:latin typeface="Courier New" pitchFamily="49" charset="0"/>
                <a:cs typeface="Courier New" pitchFamily="49" charset="0"/>
              </a:rPr>
              <a:t>// 3. The value of SAM table is 255 if the corresponding </a:t>
            </a:r>
          </a:p>
          <a:p>
            <a:r>
              <a:rPr lang="en-US" sz="1200" b="1" dirty="0" smtClean="0">
                <a:latin typeface="Courier New" pitchFamily="49" charset="0"/>
                <a:cs typeface="Courier New" pitchFamily="49" charset="0"/>
              </a:rPr>
              <a:t>//    physical sector does not have a valid data</a:t>
            </a:r>
          </a:p>
          <a:p>
            <a:r>
              <a:rPr lang="en-US" sz="1200" b="1" dirty="0" smtClean="0">
                <a:latin typeface="Courier New" pitchFamily="49" charset="0"/>
                <a:cs typeface="Courier New" pitchFamily="49" charset="0"/>
              </a:rPr>
              <a:t>void </a:t>
            </a:r>
            <a:r>
              <a:rPr lang="en-US" sz="1200" b="1" dirty="0" err="1" smtClean="0">
                <a:latin typeface="Courier New" pitchFamily="49" charset="0"/>
                <a:cs typeface="Courier New" pitchFamily="49" charset="0"/>
              </a:rPr>
              <a:t>flash_read</a:t>
            </a:r>
            <a:r>
              <a:rPr lang="en-US" sz="1200" b="1" dirty="0" smtClean="0">
                <a:latin typeface="Courier New" pitchFamily="49" charset="0"/>
                <a:cs typeface="Courier New" pitchFamily="49" charset="0"/>
              </a:rPr>
              <a:t>(char *</a:t>
            </a:r>
            <a:r>
              <a:rPr lang="en-US" sz="1200" b="1" dirty="0" err="1" smtClean="0">
                <a:latin typeface="Courier New" pitchFamily="49" charset="0"/>
                <a:cs typeface="Courier New" pitchFamily="49" charset="0"/>
              </a:rPr>
              <a:t>buf</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SAM_type</a:t>
            </a:r>
            <a:r>
              <a:rPr lang="en-US" sz="1200" b="1" dirty="0" smtClean="0">
                <a:latin typeface="Courier New" pitchFamily="49" charset="0"/>
                <a:cs typeface="Courier New" pitchFamily="49" charset="0"/>
              </a:rPr>
              <a:t> *SAM, </a:t>
            </a:r>
            <a:r>
              <a:rPr lang="en-US" sz="1200" b="1" dirty="0" err="1" smtClean="0">
                <a:latin typeface="Courier New" pitchFamily="49" charset="0"/>
                <a:cs typeface="Courier New" pitchFamily="49" charset="0"/>
              </a:rPr>
              <a:t>PU_type</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pu</a:t>
            </a:r>
            <a:r>
              <a:rPr lang="en-US" sz="1200" b="1" dirty="0" smtClean="0">
                <a:latin typeface="Courier New" pitchFamily="49" charset="0"/>
                <a:cs typeface="Courier New" pitchFamily="49" charset="0"/>
              </a:rPr>
              <a:t> ){</a:t>
            </a:r>
          </a:p>
          <a:p>
            <a:r>
              <a:rPr lang="en-US" sz="1200" b="1" dirty="0" smtClean="0">
                <a:latin typeface="Courier New" pitchFamily="49" charset="0"/>
                <a:cs typeface="Courier New" pitchFamily="49" charset="0"/>
              </a:rPr>
              <a:t>    unsigned char </a:t>
            </a:r>
            <a:r>
              <a:rPr lang="en-US" sz="1200" b="1" dirty="0" err="1" smtClean="0">
                <a:latin typeface="Courier New" pitchFamily="49" charset="0"/>
                <a:cs typeface="Courier New" pitchFamily="49" charset="0"/>
              </a:rPr>
              <a:t>nSamIdx</a:t>
            </a:r>
            <a:r>
              <a:rPr lang="en-US" sz="1200" b="1" dirty="0" smtClean="0">
                <a:latin typeface="Courier New" pitchFamily="49" charset="0"/>
                <a:cs typeface="Courier New" pitchFamily="49" charset="0"/>
              </a:rPr>
              <a:t> = 0;</a:t>
            </a:r>
          </a:p>
          <a:p>
            <a:r>
              <a:rPr lang="en-US" sz="1200" b="1" dirty="0" smtClean="0">
                <a:latin typeface="Courier New" pitchFamily="49" charset="0"/>
                <a:cs typeface="Courier New" pitchFamily="49" charset="0"/>
              </a:rPr>
              <a:t>    unsigned char </a:t>
            </a:r>
            <a:r>
              <a:rPr lang="en-US" sz="1200" b="1" dirty="0" err="1" smtClean="0">
                <a:latin typeface="Courier New" pitchFamily="49" charset="0"/>
                <a:cs typeface="Courier New" pitchFamily="49" charset="0"/>
              </a:rPr>
              <a:t>pu_id</a:t>
            </a:r>
            <a:r>
              <a:rPr lang="en-US" sz="1200" b="1" dirty="0" smtClean="0">
                <a:latin typeface="Courier New" pitchFamily="49" charset="0"/>
                <a:cs typeface="Courier New" pitchFamily="49" charset="0"/>
              </a:rPr>
              <a:t> = 0;</a:t>
            </a:r>
          </a:p>
          <a:p>
            <a:r>
              <a:rPr lang="en-US" sz="1200" b="1" dirty="0" smtClean="0">
                <a:latin typeface="Courier New" pitchFamily="49" charset="0"/>
                <a:cs typeface="Courier New" pitchFamily="49" charset="0"/>
              </a:rPr>
              <a:t>    unsigned char </a:t>
            </a:r>
            <a:r>
              <a:rPr lang="en-US" sz="1200" b="1" dirty="0" err="1" smtClean="0">
                <a:latin typeface="Courier New" pitchFamily="49" charset="0"/>
                <a:cs typeface="Courier New" pitchFamily="49" charset="0"/>
              </a:rPr>
              <a:t>n_scts</a:t>
            </a:r>
            <a:r>
              <a:rPr lang="en-US" sz="1200" b="1" dirty="0" smtClean="0">
                <a:latin typeface="Courier New" pitchFamily="49" charset="0"/>
                <a:cs typeface="Courier New" pitchFamily="49" charset="0"/>
              </a:rPr>
              <a:t> = 4; // number of sectors to read </a:t>
            </a:r>
          </a:p>
          <a:p>
            <a:r>
              <a:rPr lang="en-US" sz="1200" b="1" dirty="0" smtClean="0">
                <a:latin typeface="Courier New" pitchFamily="49" charset="0"/>
                <a:cs typeface="Courier New" pitchFamily="49" charset="0"/>
              </a:rPr>
              <a:t>    unsigned char offset = 0; //offset of the physical sector to read </a:t>
            </a:r>
          </a:p>
          <a:p>
            <a:r>
              <a:rPr lang="en-US" sz="1200" b="1" dirty="0" smtClean="0">
                <a:latin typeface="Courier New" pitchFamily="49" charset="0"/>
                <a:cs typeface="Courier New" pitchFamily="49" charset="0"/>
              </a:rPr>
              <a:t>    unsigned char </a:t>
            </a:r>
            <a:r>
              <a:rPr lang="en-US" sz="1200" b="1" dirty="0" err="1" smtClean="0">
                <a:latin typeface="Courier New" pitchFamily="49" charset="0"/>
                <a:cs typeface="Courier New" pitchFamily="49" charset="0"/>
              </a:rPr>
              <a:t>pBuf</a:t>
            </a:r>
            <a:r>
              <a:rPr lang="en-US" sz="1200" b="1" dirty="0" smtClean="0">
                <a:latin typeface="Courier New" pitchFamily="49" charset="0"/>
                <a:cs typeface="Courier New" pitchFamily="49" charset="0"/>
              </a:rPr>
              <a:t> = 0;</a:t>
            </a:r>
          </a:p>
          <a:p>
            <a:endParaRPr lang="en-US" sz="1200" b="1" dirty="0" smtClean="0">
              <a:latin typeface="Courier New" pitchFamily="49" charset="0"/>
              <a:cs typeface="Courier New" pitchFamily="49" charset="0"/>
            </a:endParaRPr>
          </a:p>
          <a:p>
            <a:r>
              <a:rPr lang="en-US" sz="1200" b="1" dirty="0" smtClean="0">
                <a:latin typeface="Courier New" pitchFamily="49" charset="0"/>
                <a:cs typeface="Courier New" pitchFamily="49" charset="0"/>
              </a:rPr>
              <a:t>    while(</a:t>
            </a:r>
            <a:r>
              <a:rPr lang="en-US" sz="1200" b="1" dirty="0" err="1" smtClean="0">
                <a:latin typeface="Courier New" pitchFamily="49" charset="0"/>
                <a:cs typeface="Courier New" pitchFamily="49" charset="0"/>
              </a:rPr>
              <a:t>n_scts</a:t>
            </a:r>
            <a:r>
              <a:rPr lang="en-US" sz="1200" b="1" dirty="0" smtClean="0">
                <a:latin typeface="Courier New" pitchFamily="49" charset="0"/>
                <a:cs typeface="Courier New" pitchFamily="49" charset="0"/>
              </a:rPr>
              <a:t> &gt; 0){</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pu_id</a:t>
            </a:r>
            <a:r>
              <a:rPr lang="en-US" sz="1200" b="1" dirty="0" smtClean="0">
                <a:latin typeface="Courier New" pitchFamily="49" charset="0"/>
                <a:cs typeface="Courier New" pitchFamily="49" charset="0"/>
              </a:rPr>
              <a:t>=0;</a:t>
            </a:r>
          </a:p>
          <a:p>
            <a:r>
              <a:rPr lang="en-US" sz="1200" b="1" dirty="0" smtClean="0">
                <a:latin typeface="Courier New" pitchFamily="49" charset="0"/>
                <a:cs typeface="Courier New" pitchFamily="49" charset="0"/>
              </a:rPr>
              <a:t>	offset = 255;</a:t>
            </a:r>
          </a:p>
          <a:p>
            <a:r>
              <a:rPr lang="en-US" sz="1200" b="1" dirty="0" smtClean="0">
                <a:latin typeface="Courier New" pitchFamily="49" charset="0"/>
                <a:cs typeface="Courier New" pitchFamily="49" charset="0"/>
              </a:rPr>
              <a:t>	// read 1 character </a:t>
            </a:r>
          </a:p>
          <a:p>
            <a:r>
              <a:rPr lang="en-US" sz="1200" b="1" dirty="0" smtClean="0">
                <a:latin typeface="Courier New" pitchFamily="49" charset="0"/>
                <a:cs typeface="Courier New" pitchFamily="49" charset="0"/>
              </a:rPr>
              <a:t>	while(1) {</a:t>
            </a:r>
          </a:p>
          <a:p>
            <a:r>
              <a:rPr lang="en-US" sz="1200" b="1" dirty="0" smtClean="0">
                <a:latin typeface="Courier New" pitchFamily="49" charset="0"/>
                <a:cs typeface="Courier New" pitchFamily="49" charset="0"/>
              </a:rPr>
              <a:t>		if (SAM[</a:t>
            </a:r>
            <a:r>
              <a:rPr lang="en-US" sz="1200" b="1" dirty="0" err="1" smtClean="0">
                <a:latin typeface="Courier New" pitchFamily="49" charset="0"/>
                <a:cs typeface="Courier New" pitchFamily="49" charset="0"/>
              </a:rPr>
              <a:t>pu_id</a:t>
            </a:r>
            <a:r>
              <a:rPr lang="en-US" sz="1200" b="1" dirty="0" smtClean="0">
                <a:latin typeface="Courier New" pitchFamily="49" charset="0"/>
                <a:cs typeface="Courier New" pitchFamily="49" charset="0"/>
              </a:rPr>
              <a:t>].offset[</a:t>
            </a:r>
            <a:r>
              <a:rPr lang="en-US" sz="1200" b="1" dirty="0" err="1" smtClean="0">
                <a:latin typeface="Courier New" pitchFamily="49" charset="0"/>
                <a:cs typeface="Courier New" pitchFamily="49" charset="0"/>
              </a:rPr>
              <a:t>nSamIdx</a:t>
            </a:r>
            <a:r>
              <a:rPr lang="en-US" sz="1200" b="1" dirty="0" smtClean="0">
                <a:latin typeface="Courier New" pitchFamily="49" charset="0"/>
                <a:cs typeface="Courier New" pitchFamily="49" charset="0"/>
              </a:rPr>
              <a:t>] != 255){</a:t>
            </a:r>
          </a:p>
          <a:p>
            <a:r>
              <a:rPr lang="en-US" sz="1200" b="1" dirty="0" smtClean="0">
                <a:latin typeface="Courier New" pitchFamily="49" charset="0"/>
                <a:cs typeface="Courier New" pitchFamily="49" charset="0"/>
              </a:rPr>
              <a:t>			offset = SAM[</a:t>
            </a:r>
            <a:r>
              <a:rPr lang="en-US" sz="1200" b="1" dirty="0" err="1" smtClean="0">
                <a:latin typeface="Courier New" pitchFamily="49" charset="0"/>
                <a:cs typeface="Courier New" pitchFamily="49" charset="0"/>
              </a:rPr>
              <a:t>pu_id</a:t>
            </a:r>
            <a:r>
              <a:rPr lang="en-US" sz="1200" b="1" dirty="0" smtClean="0">
                <a:latin typeface="Courier New" pitchFamily="49" charset="0"/>
                <a:cs typeface="Courier New" pitchFamily="49" charset="0"/>
              </a:rPr>
              <a:t>].offset[</a:t>
            </a:r>
            <a:r>
              <a:rPr lang="en-US" sz="1200" b="1" dirty="0" err="1" smtClean="0">
                <a:latin typeface="Courier New" pitchFamily="49" charset="0"/>
                <a:cs typeface="Courier New" pitchFamily="49" charset="0"/>
              </a:rPr>
              <a:t>nSamIdx</a:t>
            </a:r>
            <a:r>
              <a:rPr lang="en-US" sz="1200" b="1" dirty="0" smtClean="0">
                <a:latin typeface="Courier New" pitchFamily="49" charset="0"/>
                <a:cs typeface="Courier New" pitchFamily="49" charset="0"/>
              </a:rPr>
              <a:t>++];</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buf</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pBuf</a:t>
            </a:r>
            <a:r>
              <a:rPr lang="en-US" sz="1200" b="1" dirty="0" smtClean="0">
                <a:latin typeface="Courier New" pitchFamily="49" charset="0"/>
                <a:cs typeface="Courier New" pitchFamily="49" charset="0"/>
              </a:rPr>
              <a:t>] = PU[</a:t>
            </a:r>
            <a:r>
              <a:rPr lang="en-US" sz="1200" b="1" dirty="0" err="1" smtClean="0">
                <a:latin typeface="Courier New" pitchFamily="49" charset="0"/>
                <a:cs typeface="Courier New" pitchFamily="49" charset="0"/>
              </a:rPr>
              <a:t>pu_id</a:t>
            </a:r>
            <a:r>
              <a:rPr lang="en-US" sz="1200" b="1" dirty="0" smtClean="0">
                <a:latin typeface="Courier New" pitchFamily="49" charset="0"/>
                <a:cs typeface="Courier New" pitchFamily="49" charset="0"/>
              </a:rPr>
              <a:t>].sect[offset]; </a:t>
            </a:r>
          </a:p>
          <a:p>
            <a:r>
              <a:rPr lang="en-US" sz="1200" b="1" dirty="0" smtClean="0">
                <a:latin typeface="Courier New" pitchFamily="49" charset="0"/>
                <a:cs typeface="Courier New" pitchFamily="49" charset="0"/>
              </a:rPr>
              <a:t>			break;</a:t>
            </a:r>
          </a:p>
          <a:p>
            <a:r>
              <a:rPr lang="en-US" sz="1200" b="1" dirty="0" smtClean="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pu_id</a:t>
            </a:r>
            <a:r>
              <a:rPr lang="en-US" sz="1200" b="1" dirty="0" smtClean="0">
                <a:latin typeface="Courier New" pitchFamily="49" charset="0"/>
                <a:cs typeface="Courier New" pitchFamily="49" charset="0"/>
              </a:rPr>
              <a:t> ++;</a:t>
            </a:r>
          </a:p>
          <a:p>
            <a:r>
              <a:rPr lang="en-US" sz="1200" b="1" dirty="0" smtClean="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n_scts</a:t>
            </a:r>
            <a:r>
              <a:rPr lang="en-US" sz="1200" b="1" dirty="0" smtClean="0">
                <a:latin typeface="Courier New" pitchFamily="49" charset="0"/>
                <a:cs typeface="Courier New" pitchFamily="49" charset="0"/>
              </a:rPr>
              <a:t>--;</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pBuf</a:t>
            </a:r>
            <a:r>
              <a:rPr lang="en-US" sz="1200" b="1" dirty="0" smtClean="0">
                <a:latin typeface="Courier New" pitchFamily="49" charset="0"/>
                <a:cs typeface="Courier New" pitchFamily="49" charset="0"/>
              </a:rPr>
              <a:t> ++; </a:t>
            </a:r>
          </a:p>
          <a:p>
            <a:r>
              <a:rPr lang="en-US" sz="1200" b="1" dirty="0" smtClean="0">
                <a:latin typeface="Courier New" pitchFamily="49" charset="0"/>
                <a:cs typeface="Courier New" pitchFamily="49" charset="0"/>
              </a:rPr>
              <a:t>    }</a:t>
            </a:r>
          </a:p>
          <a:p>
            <a:r>
              <a:rPr lang="en-US" sz="1200" b="1" dirty="0" smtClean="0">
                <a:latin typeface="Courier New" pitchFamily="49" charset="0"/>
                <a:cs typeface="Courier New" pitchFamily="49" charset="0"/>
              </a:rPr>
              <a:t>}</a:t>
            </a:r>
            <a:endParaRPr lang="en-US" sz="1200" b="1"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CBCHOI@6I4DLGMO7YEFDNTO" val="2676"/>
  <p:tag name="FIRSTYHKIM@OKII9FVF81V8GRBC" val="2698"/>
</p:tagLst>
</file>

<file path=ppt/theme/theme1.xml><?xml version="1.0" encoding="utf-8"?>
<a:theme xmlns:a="http://schemas.openxmlformats.org/drawingml/2006/main" name="3_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21867</TotalTime>
  <Words>600</Words>
  <Application>Microsoft Office PowerPoint</Application>
  <PresentationFormat>화면 슬라이드 쇼(4:3)</PresentationFormat>
  <Paragraphs>181</Paragraphs>
  <Slides>5</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5</vt:i4>
      </vt:variant>
    </vt:vector>
  </HeadingPairs>
  <TitlesOfParts>
    <vt:vector size="13" baseType="lpstr">
      <vt:lpstr>굴림</vt:lpstr>
      <vt:lpstr>Arial</vt:lpstr>
      <vt:lpstr>Calibri</vt:lpstr>
      <vt:lpstr>Courier New</vt:lpstr>
      <vt:lpstr>맑은 고딕</vt:lpstr>
      <vt:lpstr>Times New Roman</vt:lpstr>
      <vt:lpstr>바탕</vt:lpstr>
      <vt:lpstr>3_디자인 사용자 지정</vt:lpstr>
      <vt:lpstr>HW#4: Due Oct 31 23:59</vt:lpstr>
      <vt:lpstr>PowerPoint 프레젠테이션</vt:lpstr>
      <vt:lpstr>PowerPoint 프레젠테이션</vt:lpstr>
      <vt:lpstr>PowerPoint 프레젠테이션</vt:lpstr>
      <vt:lpstr>PowerPoint 프레젠테이션</vt:lpstr>
    </vt:vector>
  </TitlesOfParts>
  <Company>pswlab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Translating Linear Temporal Logic into Büchi Automata</dc:title>
  <dc:creator>cbchoi</dc:creator>
  <cp:lastModifiedBy>moonzoo</cp:lastModifiedBy>
  <cp:revision>1599</cp:revision>
  <dcterms:created xsi:type="dcterms:W3CDTF">2007-05-08T09:44:50Z</dcterms:created>
  <dcterms:modified xsi:type="dcterms:W3CDTF">2013-10-28T05:37:47Z</dcterms:modified>
</cp:coreProperties>
</file>