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64" r:id="rId6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0" y="14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32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6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3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47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68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7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85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60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87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0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1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85818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HW7: Due Dec 5th 23:59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  <p:sp>
        <p:nvSpPr>
          <p:cNvPr id="18" name="내용 개체 틀 17"/>
          <p:cNvSpPr>
            <a:spLocks noGrp="1"/>
          </p:cNvSpPr>
          <p:nvPr>
            <p:ph idx="1"/>
          </p:nvPr>
        </p:nvSpPr>
        <p:spPr>
          <a:xfrm>
            <a:off x="314324" y="785795"/>
            <a:ext cx="8472518" cy="171451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Describe test cases to reach full path coverage of the </a:t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triangle program by completing the path condition </a:t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table below.  Also, draw the complete execution tree </a:t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showing executed path conditions (100 </a:t>
            </a:r>
            <a:r>
              <a:rPr lang="en-US" sz="2400" dirty="0" err="1" smtClean="0">
                <a:latin typeface="Calibri" panose="020F0502020204030204" pitchFamily="34" charset="0"/>
              </a:rPr>
              <a:t>pts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914400" lvl="1" indent="-514350"/>
            <a:r>
              <a:rPr lang="en-US" sz="1800" dirty="0" smtClean="0">
                <a:latin typeface="Calibri" panose="020F0502020204030204" pitchFamily="34" charset="0"/>
              </a:rPr>
              <a:t>Assume that the initial test case is given as 1,1,1</a:t>
            </a:r>
          </a:p>
          <a:p>
            <a:pPr marL="914400" lvl="1" indent="-514350"/>
            <a:r>
              <a:rPr lang="en-US" sz="1800" dirty="0" smtClean="0">
                <a:latin typeface="Calibri" panose="020F0502020204030204" pitchFamily="34" charset="0"/>
              </a:rPr>
              <a:t>You should use the DFS algorithm.</a:t>
            </a:r>
          </a:p>
          <a:p>
            <a:pPr marL="914400" lvl="1" indent="-514350"/>
            <a:r>
              <a:rPr lang="en-US" sz="1800" dirty="0" smtClean="0">
                <a:latin typeface="Calibri" panose="020F0502020204030204" pitchFamily="34" charset="0"/>
              </a:rPr>
              <a:t>Note that CREST uses </a:t>
            </a:r>
            <a:r>
              <a:rPr lang="en-US" sz="1800" i="1" dirty="0" smtClean="0">
                <a:latin typeface="Calibri" panose="020F0502020204030204" pitchFamily="34" charset="0"/>
              </a:rPr>
              <a:t>reverse</a:t>
            </a:r>
            <a:r>
              <a:rPr lang="en-US" sz="1800" dirty="0" smtClean="0">
                <a:latin typeface="Calibri" panose="020F0502020204030204" pitchFamily="34" charset="0"/>
              </a:rPr>
              <a:t>-</a:t>
            </a:r>
            <a:r>
              <a:rPr lang="en-US" sz="1800" dirty="0" err="1" smtClean="0">
                <a:latin typeface="Calibri" panose="020F0502020204030204" pitchFamily="34" charset="0"/>
              </a:rPr>
              <a:t>dfs</a:t>
            </a:r>
            <a:r>
              <a:rPr lang="en-US" sz="1800" dirty="0" smtClean="0">
                <a:latin typeface="Calibri" panose="020F0502020204030204" pitchFamily="34" charset="0"/>
              </a:rPr>
              <a:t> search heuristics in fact.  Thus, your solutions will be different from what CREST generated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514350" indent="-514350"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23053"/>
            <a:ext cx="7817321" cy="251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5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-22941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200" smtClean="0">
                <a:latin typeface="Calibri" panose="020F0502020204030204" pitchFamily="34" charset="0"/>
              </a:rPr>
              <a:t> </a:t>
            </a:r>
            <a:endParaRPr lang="ko-KR" alt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213176"/>
          </a:xfrm>
        </p:spPr>
        <p:txBody>
          <a:bodyPr>
            <a:noAutofit/>
          </a:bodyPr>
          <a:lstStyle/>
          <a:p>
            <a:r>
              <a:rPr lang="en-US" altLang="ko-KR" sz="2000" dirty="0" smtClean="0">
                <a:latin typeface="Calibri" panose="020F0502020204030204" pitchFamily="34" charset="0"/>
              </a:rPr>
              <a:t>For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grep.c</a:t>
            </a:r>
            <a:r>
              <a:rPr lang="en-US" altLang="ko-KR" sz="2000" dirty="0" smtClean="0">
                <a:latin typeface="Calibri" panose="020F0502020204030204" pitchFamily="34" charset="0"/>
              </a:rPr>
              <a:t>, generate 10,000 test cases through the (reverse) DFS search strategy. You are requested to modify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grep</a:t>
            </a:r>
            <a:r>
              <a:rPr lang="en-US" altLang="ko-KR" sz="2000" dirty="0" err="1" smtClean="0">
                <a:latin typeface="Calibri" panose="020F0502020204030204" pitchFamily="34" charset="0"/>
                <a:cs typeface="Courier New" pitchFamily="49" charset="0"/>
              </a:rPr>
              <a:t>.c</a:t>
            </a:r>
            <a:r>
              <a:rPr lang="en-US" altLang="ko-KR" sz="2000" dirty="0" smtClean="0">
                <a:latin typeface="Calibri" panose="020F0502020204030204" pitchFamily="34" charset="0"/>
              </a:rPr>
              <a:t> to create test cases through CREST and feed those generated test cases to </a:t>
            </a:r>
            <a:r>
              <a:rPr lang="en-US" altLang="ko-KR" sz="2000" dirty="0" err="1" smtClean="0">
                <a:latin typeface="Calibri" panose="020F0502020204030204" pitchFamily="34" charset="0"/>
                <a:cs typeface="Courier New" pitchFamily="49" charset="0"/>
              </a:rPr>
              <a:t>grep</a:t>
            </a:r>
            <a:r>
              <a:rPr lang="en-US" altLang="ko-KR" sz="2000" dirty="0" smtClean="0">
                <a:latin typeface="Calibri" panose="020F0502020204030204" pitchFamily="34" charset="0"/>
                <a:cs typeface="Courier New" pitchFamily="49" charset="0"/>
              </a:rPr>
              <a:t>. You should report the following items carefully: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Describe which variables are declared symbolically and how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How long is a target pattern, a target file, options,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etc</a:t>
            </a:r>
            <a:endParaRPr lang="en-US" altLang="ko-KR" sz="1400" dirty="0" smtClean="0">
              <a:latin typeface="Calibri" panose="020F050202020403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Describe how you modified the target code to improve branch coverage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Create </a:t>
            </a:r>
            <a:r>
              <a:rPr lang="en-US" altLang="ko-KR" sz="1800" dirty="0">
                <a:latin typeface="Calibri" panose="020F0502020204030204" pitchFamily="34" charset="0"/>
              </a:rPr>
              <a:t>10,000 test </a:t>
            </a:r>
            <a:r>
              <a:rPr lang="en-US" altLang="ko-KR" sz="1800" dirty="0" smtClean="0">
                <a:latin typeface="Calibri" panose="020F0502020204030204" pitchFamily="34" charset="0"/>
              </a:rPr>
              <a:t>cases in files (i.e.,tc1, tc2,… tc10000) per each of the 4 different search strategies</a:t>
            </a:r>
            <a:endParaRPr lang="en-US" altLang="ko-KR" sz="1800" dirty="0">
              <a:latin typeface="Calibri" panose="020F050202020403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Measure the final branch coverage (i.e., condition coverage in the original target program) reported by CREST 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You should report the branch coverage per search strategy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You can do this by analyzing </a:t>
            </a:r>
            <a:r>
              <a:rPr lang="en-US" altLang="ko-KR" sz="1400" dirty="0" smtClean="0">
                <a:latin typeface="Calibri" panose="020F0502020204030204" pitchFamily="34" charset="0"/>
                <a:cs typeface="Courier New" pitchFamily="49" charset="0"/>
              </a:rPr>
              <a:t>branch</a:t>
            </a:r>
            <a:r>
              <a:rPr lang="en-US" altLang="ko-KR" sz="1400" dirty="0" smtClean="0">
                <a:latin typeface="Calibri" panose="020F0502020204030204" pitchFamily="34" charset="0"/>
              </a:rPr>
              <a:t> and </a:t>
            </a:r>
            <a:r>
              <a:rPr lang="en-US" altLang="ko-KR" sz="1400" dirty="0" smtClean="0">
                <a:latin typeface="Calibri" panose="020F0502020204030204" pitchFamily="34" charset="0"/>
                <a:cs typeface="Courier New" pitchFamily="49" charset="0"/>
              </a:rPr>
              <a:t>coverage</a:t>
            </a:r>
            <a:r>
              <a:rPr lang="en-US" altLang="ko-KR" sz="1400" dirty="0" smtClean="0">
                <a:latin typeface="Calibri" panose="020F0502020204030204" pitchFamily="34" charset="0"/>
              </a:rPr>
              <a:t> output file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Apply the 40,000 test cases (tc1,…tc10000 x 4) to </a:t>
            </a:r>
            <a:r>
              <a:rPr lang="en-US" altLang="ko-KR" sz="1800" dirty="0" err="1" smtClean="0">
                <a:latin typeface="Calibri" panose="020F0502020204030204" pitchFamily="34" charset="0"/>
                <a:cs typeface="Courier New" pitchFamily="49" charset="0"/>
              </a:rPr>
              <a:t>grep</a:t>
            </a:r>
            <a:r>
              <a:rPr lang="en-US" altLang="ko-KR" sz="1800" dirty="0" smtClean="0">
                <a:latin typeface="Calibri" panose="020F0502020204030204" pitchFamily="34" charset="0"/>
                <a:cs typeface="Courier New" pitchFamily="49" charset="0"/>
              </a:rPr>
              <a:t> </a:t>
            </a:r>
            <a:r>
              <a:rPr lang="en-US" altLang="ko-KR" sz="1800" dirty="0" smtClean="0">
                <a:latin typeface="Calibri" panose="020F0502020204030204" pitchFamily="34" charset="0"/>
              </a:rPr>
              <a:t>and measure the branch coverage reported by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For this task, you should not use CREST.   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You may build a shell script to execute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grep</a:t>
            </a:r>
            <a:r>
              <a:rPr lang="en-US" altLang="ko-KR" sz="1400" dirty="0" smtClean="0">
                <a:latin typeface="Calibri" panose="020F0502020204030204" pitchFamily="34" charset="0"/>
              </a:rPr>
              <a:t> 40,000 times with 40,000 test cases.  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(options) The persons who achieve the best, 2</a:t>
            </a:r>
            <a:r>
              <a:rPr lang="en-US" altLang="ko-KR" sz="1800" baseline="30000" dirty="0" smtClean="0">
                <a:latin typeface="Calibri" panose="020F0502020204030204" pitchFamily="34" charset="0"/>
              </a:rPr>
              <a:t>nd</a:t>
            </a:r>
            <a:r>
              <a:rPr lang="en-US" altLang="ko-KR" sz="1800" dirty="0" smtClean="0">
                <a:latin typeface="Calibri" panose="020F0502020204030204" pitchFamily="34" charset="0"/>
              </a:rPr>
              <a:t> best, and the 3</a:t>
            </a:r>
            <a:r>
              <a:rPr lang="en-US" altLang="ko-KR" sz="1800" baseline="30000" dirty="0" smtClean="0">
                <a:latin typeface="Calibri" panose="020F0502020204030204" pitchFamily="34" charset="0"/>
              </a:rPr>
              <a:t>rd</a:t>
            </a:r>
            <a:r>
              <a:rPr lang="en-US" altLang="ko-KR" sz="1800" dirty="0" smtClean="0">
                <a:latin typeface="Calibri" panose="020F0502020204030204" pitchFamily="34" charset="0"/>
              </a:rPr>
              <a:t> best coverage among the classmates will get </a:t>
            </a:r>
            <a:r>
              <a:rPr lang="en-US" altLang="ko-KR" sz="1800" b="1" u="sng" dirty="0" smtClean="0">
                <a:latin typeface="Calibri" panose="020F0502020204030204" pitchFamily="34" charset="0"/>
              </a:rPr>
              <a:t>extra 200 points</a:t>
            </a:r>
            <a:r>
              <a:rPr lang="en-US" altLang="ko-KR" sz="1800" dirty="0" smtClean="0">
                <a:latin typeface="Calibri" panose="020F0502020204030204" pitchFamily="34" charset="0"/>
              </a:rPr>
              <a:t>.</a:t>
            </a:r>
          </a:p>
          <a:p>
            <a:pPr lvl="1"/>
            <a:endParaRPr lang="ko-KR" altLang="en-US" sz="18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880" y="25460"/>
            <a:ext cx="4090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2. Testing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grep.c</a:t>
            </a:r>
            <a:r>
              <a:rPr lang="en-US" altLang="ko-KR" sz="2800" dirty="0" smtClean="0">
                <a:latin typeface="Calibri" panose="020F0502020204030204" pitchFamily="34" charset="0"/>
              </a:rPr>
              <a:t>  </a:t>
            </a:r>
            <a:r>
              <a:rPr lang="en-US" altLang="ko-KR" sz="2800" dirty="0">
                <a:latin typeface="Calibri" panose="020F0502020204030204" pitchFamily="34" charset="0"/>
              </a:rPr>
              <a:t>(</a:t>
            </a:r>
            <a:r>
              <a:rPr lang="en-US" altLang="ko-KR" sz="2800" dirty="0" smtClean="0">
                <a:latin typeface="Calibri" panose="020F0502020204030204" pitchFamily="34" charset="0"/>
              </a:rPr>
              <a:t>200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pts</a:t>
            </a:r>
            <a:r>
              <a:rPr lang="en-US" altLang="ko-KR" sz="2800" dirty="0" smtClean="0">
                <a:latin typeface="Calibri" panose="020F0502020204030204" pitchFamily="34" charset="0"/>
              </a:rPr>
              <a:t>)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-22941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200" smtClean="0">
                <a:latin typeface="Calibri" panose="020F0502020204030204" pitchFamily="34" charset="0"/>
              </a:rPr>
              <a:t> </a:t>
            </a:r>
            <a:endParaRPr lang="ko-KR" alt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096144"/>
            <a:ext cx="9144000" cy="521317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</a:rPr>
              <a:t>Same to the problem #2 except that you can use the </a:t>
            </a:r>
            <a:r>
              <a:rPr lang="en-US" altLang="ko-KR" sz="2400" b="1" u="sng" dirty="0" smtClean="0">
                <a:latin typeface="Calibri" panose="020F0502020204030204" pitchFamily="34" charset="0"/>
              </a:rPr>
              <a:t>initial test cases </a:t>
            </a:r>
            <a:r>
              <a:rPr lang="en-US" altLang="ko-KR" sz="2400" dirty="0" smtClean="0">
                <a:latin typeface="Calibri" panose="020F0502020204030204" pitchFamily="34" charset="0"/>
              </a:rPr>
              <a:t>that you manually generated to guide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sz="2400" dirty="0" smtClean="0">
                <a:latin typeface="Calibri" panose="020F0502020204030204" pitchFamily="34" charset="0"/>
              </a:rPr>
              <a:t> execution.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2000" dirty="0" smtClean="0">
                <a:latin typeface="Calibri" panose="020F0502020204030204" pitchFamily="34" charset="0"/>
              </a:rPr>
              <a:t>Generate 10 test cases manually.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2000" dirty="0" smtClean="0">
                <a:latin typeface="Calibri" panose="020F0502020204030204" pitchFamily="34" charset="0"/>
              </a:rPr>
              <a:t>Convert each of the 10 manual initial test cases into crest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sz="2000" dirty="0" smtClean="0">
                <a:latin typeface="Calibri" panose="020F0502020204030204" pitchFamily="34" charset="0"/>
              </a:rPr>
              <a:t> file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2000" dirty="0" smtClean="0">
                <a:latin typeface="Calibri" panose="020F0502020204030204" pitchFamily="34" charset="0"/>
              </a:rPr>
              <a:t>Run </a:t>
            </a:r>
            <a:r>
              <a:rPr lang="en-US" altLang="ko-KR" sz="2000" smtClean="0">
                <a:latin typeface="Calibri" panose="020F0502020204030204" pitchFamily="34" charset="0"/>
              </a:rPr>
              <a:t>the provided </a:t>
            </a:r>
            <a:r>
              <a:rPr lang="en-US" altLang="ko-KR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crest</a:t>
            </a:r>
            <a:r>
              <a:rPr lang="en-US" altLang="ko-KR" sz="2000" smtClean="0">
                <a:latin typeface="Calibri" panose="020F0502020204030204" pitchFamily="34" charset="0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</a:rPr>
              <a:t>with the 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sz="2000" dirty="0">
                <a:latin typeface="Calibri" panose="020F0502020204030204" pitchFamily="34" charset="0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</a:rPr>
              <a:t>file you created.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2000" dirty="0" smtClean="0">
                <a:latin typeface="Calibri" panose="020F0502020204030204" pitchFamily="34" charset="0"/>
              </a:rPr>
              <a:t>The rest of the task is same to the problem #2 except that you should automatically generate 999 test cases per each manual initial test case so that the total # of test cases obtained should be the same to the problem #2.</a:t>
            </a:r>
          </a:p>
          <a:p>
            <a:pPr marL="857250" lvl="2" indent="0">
              <a:buNone/>
            </a:pPr>
            <a:r>
              <a:rPr lang="en-US" altLang="ko-KR" sz="1600" dirty="0" smtClean="0">
                <a:latin typeface="Calibri" panose="020F0502020204030204" pitchFamily="34" charset="0"/>
              </a:rPr>
              <a:t>	- 30,000 test cases (= 3 search strategies x 10 initial test cases x (1 initial test case +999 	automatically generated test cases))</a:t>
            </a:r>
          </a:p>
          <a:p>
            <a:pPr marL="857250" lvl="2" indent="0">
              <a:buNone/>
            </a:pPr>
            <a:r>
              <a:rPr lang="en-US" altLang="ko-KR" sz="1600" dirty="0" smtClean="0">
                <a:latin typeface="Calibri" panose="020F0502020204030204" pitchFamily="34" charset="0"/>
              </a:rPr>
              <a:t> - We</a:t>
            </a:r>
            <a:r>
              <a:rPr lang="ko-KR" altLang="en-US" sz="1600" dirty="0" smtClean="0">
                <a:latin typeface="Calibri" panose="020F0502020204030204" pitchFamily="34" charset="0"/>
              </a:rPr>
              <a:t> </a:t>
            </a:r>
            <a:r>
              <a:rPr lang="en-US" altLang="ko-KR" sz="1600" dirty="0" smtClean="0">
                <a:latin typeface="Calibri" panose="020F0502020204030204" pitchFamily="34" charset="0"/>
              </a:rPr>
              <a:t>don’t use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random_input</a:t>
            </a:r>
            <a:r>
              <a:rPr lang="en-US" altLang="ko-KR" sz="1600" dirty="0" smtClean="0">
                <a:latin typeface="Calibri" panose="020F0502020204030204" pitchFamily="34" charset="0"/>
              </a:rPr>
              <a:t> search strategy which does not leverage a manual test case.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2000" dirty="0" smtClean="0">
                <a:latin typeface="Calibri" panose="020F0502020204030204" pitchFamily="34" charset="0"/>
              </a:rPr>
              <a:t>Report how much automatically generated test cases from the initial test case achieve the </a:t>
            </a:r>
            <a:r>
              <a:rPr lang="en-US" altLang="ko-K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</a:rPr>
              <a:t>branch coverage. </a:t>
            </a:r>
          </a:p>
          <a:p>
            <a:pPr marL="857250" lvl="2" indent="0">
              <a:buNone/>
            </a:pPr>
            <a:r>
              <a:rPr lang="en-US" altLang="ko-KR" sz="1600" dirty="0" smtClean="0">
                <a:latin typeface="Calibri" panose="020F0502020204030204" pitchFamily="34" charset="0"/>
              </a:rPr>
              <a:t>- In other words, report the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1600" dirty="0" smtClean="0">
                <a:latin typeface="Calibri" panose="020F0502020204030204" pitchFamily="34" charset="0"/>
              </a:rPr>
              <a:t> branch coverage per manual initial test case (+ 999 test cases ) and per search strategy (i.e., you have to report 40 coverage results (= 10 coverage results obtained from CREST using the initial test cases x 4 search strategies)</a:t>
            </a:r>
          </a:p>
          <a:p>
            <a:pPr marL="1371600" lvl="2" indent="-514350">
              <a:buFont typeface="+mj-lt"/>
              <a:buAutoNum type="arabicPeriod"/>
            </a:pPr>
            <a:endParaRPr lang="en-US" altLang="ko-KR" sz="1600" dirty="0" smtClean="0">
              <a:latin typeface="Calibri" panose="020F0502020204030204" pitchFamily="34" charset="0"/>
            </a:endParaRPr>
          </a:p>
          <a:p>
            <a:pPr marL="1371600" lvl="2" indent="-514350">
              <a:buFont typeface="+mj-lt"/>
              <a:buAutoNum type="arabicPeriod"/>
            </a:pPr>
            <a:endParaRPr lang="en-US" altLang="ko-KR" sz="1600" dirty="0" smtClean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880" y="332656"/>
            <a:ext cx="8032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3. Testing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grep.c</a:t>
            </a:r>
            <a:r>
              <a:rPr lang="en-US" altLang="ko-KR" sz="2800" dirty="0" smtClean="0">
                <a:latin typeface="Calibri" panose="020F0502020204030204" pitchFamily="34" charset="0"/>
              </a:rPr>
              <a:t>  by utilizing initial test cases (100 pts)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5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-22941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200" smtClean="0">
                <a:latin typeface="Calibri" panose="020F0502020204030204" pitchFamily="34" charset="0"/>
              </a:rPr>
              <a:t> </a:t>
            </a:r>
            <a:endParaRPr lang="ko-KR" altLang="en-US" sz="32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332656"/>
            <a:ext cx="9068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3. Testing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grep.c</a:t>
            </a:r>
            <a:r>
              <a:rPr lang="en-US" altLang="ko-KR" sz="2800" dirty="0" smtClean="0">
                <a:latin typeface="Calibri" panose="020F0502020204030204" pitchFamily="34" charset="0"/>
              </a:rPr>
              <a:t>  by utilizing initial test cases (100 pts) (cont.)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062697"/>
              </p:ext>
            </p:extLst>
          </p:nvPr>
        </p:nvGraphicFramePr>
        <p:xfrm>
          <a:off x="179514" y="1397000"/>
          <a:ext cx="7272806" cy="224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8"/>
                <a:gridCol w="3024336"/>
                <a:gridCol w="1080120"/>
                <a:gridCol w="1224136"/>
                <a:gridCol w="1224136"/>
              </a:tblGrid>
              <a:tr h="320040">
                <a:tc rowSpan="2" gridSpan="2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Initial input</a:t>
                      </a:r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gcov</a:t>
                      </a:r>
                      <a:r>
                        <a:rPr lang="en-US" altLang="ko-KR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2000" dirty="0" smtClean="0">
                          <a:latin typeface="Calibri" panose="020F0502020204030204" pitchFamily="34" charset="0"/>
                        </a:rPr>
                        <a:t>branch coverage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2004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DFS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CFG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Random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TC1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grep</a:t>
                      </a:r>
                      <a:r>
                        <a:rPr lang="en-US" altLang="ko-KR" dirty="0" smtClean="0"/>
                        <a:t> –a 10 </a:t>
                      </a:r>
                      <a:r>
                        <a:rPr lang="en-US" altLang="ko-KR" dirty="0" err="1" smtClean="0"/>
                        <a:t>abcd</a:t>
                      </a:r>
                      <a:r>
                        <a:rPr lang="en-US" altLang="ko-KR" dirty="0" smtClean="0"/>
                        <a:t> f.txt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XXX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YYY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ZZZ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TC2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grep</a:t>
                      </a:r>
                      <a:r>
                        <a:rPr lang="en-US" altLang="ko-KR" dirty="0" smtClean="0"/>
                        <a:t> –a 1 –b 3 </a:t>
                      </a:r>
                      <a:r>
                        <a:rPr lang="en-US" altLang="ko-KR" dirty="0" err="1" smtClean="0"/>
                        <a:t>qwer</a:t>
                      </a:r>
                      <a:r>
                        <a:rPr lang="en-US" altLang="ko-KR" dirty="0" smtClean="0"/>
                        <a:t> f.txt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TC10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1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542926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/>
              <a:t>4</a:t>
            </a:r>
            <a:r>
              <a:rPr lang="en-US" altLang="ko-KR" sz="2000" dirty="0" smtClean="0"/>
              <a:t>. Show the correctness of the following </a:t>
            </a:r>
            <a:r>
              <a:rPr lang="en-US" altLang="ko-KR" sz="2000" dirty="0" smtClean="0">
                <a:latin typeface="Courier New" pitchFamily="49" charset="0"/>
                <a:cs typeface="Courier New" pitchFamily="49" charset="0"/>
              </a:rPr>
              <a:t>max() </a:t>
            </a:r>
            <a:r>
              <a:rPr lang="en-US" altLang="ko-KR" sz="2000" dirty="0" smtClean="0">
                <a:latin typeface="Calibri" panose="020F0502020204030204" pitchFamily="34" charset="0"/>
                <a:cs typeface="Courier New" pitchFamily="49" charset="0"/>
              </a:rPr>
              <a:t>(200 pts)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/* max() should return a bigger value between a and b if a!=b. If a==b, max() should return the value of b*/</a:t>
            </a:r>
          </a:p>
          <a:p>
            <a:pPr marL="514350" indent="-514350">
              <a:buNone/>
            </a:pP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bigger=0;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if( a &gt;= b +1) bigger = a;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    else bigger= b; 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return bigger;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>
              <a:buNone/>
            </a:pPr>
            <a:r>
              <a:rPr lang="en-US" altLang="ko-KR" sz="1800" dirty="0" smtClean="0"/>
              <a:t>4.1 </a:t>
            </a:r>
            <a:r>
              <a:rPr lang="en-US" altLang="ko-KR" sz="1800" dirty="0" smtClean="0"/>
              <a:t>Write down a proper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altLang="ko-KR" sz="1800" dirty="0" smtClean="0"/>
              <a:t> statement to check the correctness of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max()</a:t>
            </a:r>
          </a:p>
          <a:p>
            <a:pPr marL="514350" indent="-514350">
              <a:buNone/>
            </a:pPr>
            <a:r>
              <a:rPr lang="en-US" altLang="ko-KR" sz="1800" dirty="0" smtClean="0"/>
              <a:t>4.2 </a:t>
            </a:r>
            <a:r>
              <a:rPr lang="en-US" altLang="ko-KR" sz="1800" dirty="0" smtClean="0"/>
              <a:t>Transform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max()</a:t>
            </a:r>
            <a:r>
              <a:rPr lang="en-US" altLang="ko-KR" sz="1800" dirty="0" smtClean="0">
                <a:cs typeface="Courier New" pitchFamily="49" charset="0"/>
              </a:rPr>
              <a:t>into a SSA form.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4.3 </a:t>
            </a:r>
            <a:r>
              <a:rPr lang="en-US" altLang="ko-KR" sz="1800" dirty="0" smtClean="0">
                <a:cs typeface="Courier New" pitchFamily="49" charset="0"/>
              </a:rPr>
              <a:t>Write down a corresponding QF_LIA specification and check the correctness by using a SMT solver 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	(note. you should show </a:t>
            </a:r>
            <a:r>
              <a:rPr lang="en-US" altLang="ko-KR" sz="1800" dirty="0" smtClean="0">
                <a:solidFill>
                  <a:srgbClr val="FF0000"/>
                </a:solidFill>
                <a:cs typeface="Courier New" pitchFamily="49" charset="0"/>
              </a:rPr>
              <a:t>validity</a:t>
            </a:r>
            <a:r>
              <a:rPr lang="en-US" altLang="ko-KR" sz="1800" dirty="0" smtClean="0">
                <a:cs typeface="Courier New" pitchFamily="49" charset="0"/>
              </a:rPr>
              <a:t>, not </a:t>
            </a:r>
            <a:r>
              <a:rPr lang="en-US" altLang="ko-KR" sz="1800" dirty="0" err="1" smtClean="0">
                <a:cs typeface="Courier New" pitchFamily="49" charset="0"/>
              </a:rPr>
              <a:t>satisfiability</a:t>
            </a:r>
            <a:r>
              <a:rPr lang="en-US" altLang="ko-KR" sz="1800" dirty="0" smtClean="0">
                <a:cs typeface="Courier New" pitchFamily="49" charset="0"/>
              </a:rPr>
              <a:t> for software verification)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4.4 </a:t>
            </a:r>
            <a:r>
              <a:rPr lang="en-US" altLang="ko-KR" sz="1800" dirty="0" smtClean="0">
                <a:cs typeface="Courier New" pitchFamily="49" charset="0"/>
              </a:rPr>
              <a:t>Write down a corresponding QF_BV and check the correctness by using a SMT solver</a:t>
            </a:r>
          </a:p>
          <a:p>
            <a:pPr marL="514350" indent="-514350">
              <a:buNone/>
            </a:pPr>
            <a:r>
              <a:rPr lang="en-US" altLang="ko-KR" sz="1800" smtClean="0">
                <a:cs typeface="Courier New" pitchFamily="49" charset="0"/>
              </a:rPr>
              <a:t>4.5 </a:t>
            </a:r>
            <a:r>
              <a:rPr lang="en-US" altLang="ko-KR" sz="1800" dirty="0" smtClean="0">
                <a:cs typeface="Courier New" pitchFamily="49" charset="0"/>
              </a:rPr>
              <a:t>Compare the result of 2.3 and 2.4.  Why are the results different? </a:t>
            </a:r>
          </a:p>
        </p:txBody>
      </p:sp>
    </p:spTree>
    <p:extLst>
      <p:ext uri="{BB962C8B-B14F-4D97-AF65-F5344CB8AC3E}">
        <p14:creationId xmlns:p14="http://schemas.microsoft.com/office/powerpoint/2010/main" val="10790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8488</TotalTime>
  <Words>521</Words>
  <Application>Microsoft Office PowerPoint</Application>
  <PresentationFormat>화면 슬라이드 쇼(4:3)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Courier New</vt:lpstr>
      <vt:lpstr>Office 테마</vt:lpstr>
      <vt:lpstr>HW7: Due Dec 5th 23:59</vt:lpstr>
      <vt:lpstr> </vt:lpstr>
      <vt:lpstr> </vt:lpstr>
      <vt:lpstr> </vt:lpstr>
      <vt:lpstr>PowerPoint 프레젠테이션</vt:lpstr>
    </vt:vector>
  </TitlesOfParts>
  <Company>KAIST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GNU gcov</dc:title>
  <dc:creator>Moonzoo Kim</dc:creator>
  <cp:lastModifiedBy>Windows User</cp:lastModifiedBy>
  <cp:revision>110</cp:revision>
  <cp:lastPrinted>2014-12-08T13:34:30Z</cp:lastPrinted>
  <dcterms:created xsi:type="dcterms:W3CDTF">2010-10-07T03:26:29Z</dcterms:created>
  <dcterms:modified xsi:type="dcterms:W3CDTF">2014-12-08T16:48:07Z</dcterms:modified>
</cp:coreProperties>
</file>