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20" y="-1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32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69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3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47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568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7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185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60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44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87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07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3A88-741C-41F6-897A-2166098DE1D1}" type="datetimeFigureOut">
              <a:rPr lang="ko-KR" altLang="en-US" smtClean="0"/>
              <a:t>2013-11-28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19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85818"/>
          </a:xfrm>
        </p:spPr>
        <p:txBody>
          <a:bodyPr>
            <a:noAutofit/>
          </a:bodyPr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HW7: Due Dec 5th 23:59</a:t>
            </a:r>
            <a:endParaRPr lang="ko-KR" altLang="en-US" sz="2800" dirty="0">
              <a:latin typeface="Calibri" panose="020F0502020204030204" pitchFamily="34" charset="0"/>
            </a:endParaRPr>
          </a:p>
        </p:txBody>
      </p:sp>
      <p:sp>
        <p:nvSpPr>
          <p:cNvPr id="18" name="내용 개체 틀 17"/>
          <p:cNvSpPr>
            <a:spLocks noGrp="1"/>
          </p:cNvSpPr>
          <p:nvPr>
            <p:ph idx="1"/>
          </p:nvPr>
        </p:nvSpPr>
        <p:spPr>
          <a:xfrm>
            <a:off x="314324" y="785795"/>
            <a:ext cx="8472518" cy="171451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Describe test cases to reach full path coverage of the </a:t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triangle program by completing the path condition </a:t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table below.  Also, draw the complete execution tree </a:t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showing executed path conditions (100 </a:t>
            </a:r>
            <a:r>
              <a:rPr lang="en-US" sz="2400" dirty="0" err="1" smtClean="0">
                <a:latin typeface="Calibri" panose="020F0502020204030204" pitchFamily="34" charset="0"/>
              </a:rPr>
              <a:t>pts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914400" lvl="1" indent="-514350"/>
            <a:r>
              <a:rPr lang="en-US" sz="1800" dirty="0" smtClean="0">
                <a:latin typeface="Calibri" panose="020F0502020204030204" pitchFamily="34" charset="0"/>
              </a:rPr>
              <a:t>Assume that the initial test case is given as 1,1,1</a:t>
            </a:r>
          </a:p>
          <a:p>
            <a:pPr marL="914400" lvl="1" indent="-514350"/>
            <a:r>
              <a:rPr lang="en-US" sz="1800" dirty="0" smtClean="0">
                <a:latin typeface="Calibri" panose="020F0502020204030204" pitchFamily="34" charset="0"/>
              </a:rPr>
              <a:t>You should use the DFS algorithm.</a:t>
            </a:r>
          </a:p>
          <a:p>
            <a:pPr marL="914400" lvl="1" indent="-514350"/>
            <a:r>
              <a:rPr lang="en-US" sz="1800" dirty="0" smtClean="0">
                <a:latin typeface="Calibri" panose="020F0502020204030204" pitchFamily="34" charset="0"/>
              </a:rPr>
              <a:t>Note that CREST uses </a:t>
            </a:r>
            <a:r>
              <a:rPr lang="en-US" sz="1800" i="1" dirty="0" smtClean="0">
                <a:latin typeface="Calibri" panose="020F0502020204030204" pitchFamily="34" charset="0"/>
              </a:rPr>
              <a:t>reverse</a:t>
            </a:r>
            <a:r>
              <a:rPr lang="en-US" sz="1800" dirty="0" smtClean="0">
                <a:latin typeface="Calibri" panose="020F0502020204030204" pitchFamily="34" charset="0"/>
              </a:rPr>
              <a:t>-</a:t>
            </a:r>
            <a:r>
              <a:rPr lang="en-US" sz="1800" dirty="0" err="1" smtClean="0">
                <a:latin typeface="Calibri" panose="020F0502020204030204" pitchFamily="34" charset="0"/>
              </a:rPr>
              <a:t>dfs</a:t>
            </a:r>
            <a:r>
              <a:rPr lang="en-US" sz="1800" dirty="0" smtClean="0">
                <a:latin typeface="Calibri" panose="020F0502020204030204" pitchFamily="34" charset="0"/>
              </a:rPr>
              <a:t> search heuristics in fact.  Thus, your solutions will be different from what CREST generated 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marL="514350" indent="-514350">
              <a:buNone/>
            </a:pPr>
            <a:endParaRPr lang="en-US" sz="2400" dirty="0">
              <a:latin typeface="Calibri" panose="020F050202020403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23053"/>
            <a:ext cx="7817321" cy="2514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54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-22941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ko-KR" sz="3200" smtClean="0">
                <a:latin typeface="Calibri" panose="020F0502020204030204" pitchFamily="34" charset="0"/>
              </a:rPr>
              <a:t> </a:t>
            </a:r>
            <a:endParaRPr lang="ko-KR" alt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096144"/>
            <a:ext cx="8229600" cy="5213176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For </a:t>
            </a:r>
            <a:r>
              <a:rPr lang="en-US" altLang="ko-KR" dirty="0" err="1" smtClean="0">
                <a:latin typeface="Calibri" panose="020F0502020204030204" pitchFamily="34" charset="0"/>
              </a:rPr>
              <a:t>grep.c</a:t>
            </a:r>
            <a:r>
              <a:rPr lang="en-US" altLang="ko-KR" dirty="0" smtClean="0">
                <a:latin typeface="Calibri" panose="020F0502020204030204" pitchFamily="34" charset="0"/>
              </a:rPr>
              <a:t>, generate 10,000 test cases through the DFS search strategy. You are requested to modify </a:t>
            </a:r>
            <a:r>
              <a:rPr lang="en-US" altLang="ko-KR" dirty="0" err="1" smtClean="0">
                <a:latin typeface="Calibri" panose="020F0502020204030204" pitchFamily="34" charset="0"/>
              </a:rPr>
              <a:t>grep</a:t>
            </a:r>
            <a:r>
              <a:rPr lang="en-US" altLang="ko-KR" dirty="0" err="1" smtClean="0">
                <a:latin typeface="Calibri" panose="020F0502020204030204" pitchFamily="34" charset="0"/>
                <a:cs typeface="Courier New" pitchFamily="49" charset="0"/>
              </a:rPr>
              <a:t>.c</a:t>
            </a:r>
            <a:r>
              <a:rPr lang="en-US" altLang="ko-KR" dirty="0" smtClean="0">
                <a:latin typeface="Calibri" panose="020F0502020204030204" pitchFamily="34" charset="0"/>
              </a:rPr>
              <a:t> to create test cases through CREST and feed those generated test cases to </a:t>
            </a:r>
            <a:r>
              <a:rPr lang="en-US" altLang="ko-KR" dirty="0" err="1" smtClean="0">
                <a:latin typeface="Calibri" panose="020F0502020204030204" pitchFamily="34" charset="0"/>
                <a:cs typeface="Courier New" pitchFamily="49" charset="0"/>
              </a:rPr>
              <a:t>grep</a:t>
            </a:r>
            <a:endParaRPr lang="en-US" altLang="ko-KR" dirty="0" smtClean="0">
              <a:latin typeface="Calibri" panose="020F0502020204030204" pitchFamily="34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>
                <a:latin typeface="Calibri" panose="020F0502020204030204" pitchFamily="34" charset="0"/>
              </a:rPr>
              <a:t>Describe which variables are declared symbolically and how</a:t>
            </a:r>
          </a:p>
          <a:p>
            <a:pPr marL="1371600" lvl="2" indent="-514350"/>
            <a:r>
              <a:rPr lang="en-US" altLang="ko-KR" dirty="0" smtClean="0">
                <a:latin typeface="Calibri" panose="020F0502020204030204" pitchFamily="34" charset="0"/>
              </a:rPr>
              <a:t>How long is a target pattern, a target file, options, </a:t>
            </a:r>
            <a:r>
              <a:rPr lang="en-US" altLang="ko-KR" dirty="0" err="1" smtClean="0">
                <a:latin typeface="Calibri" panose="020F0502020204030204" pitchFamily="34" charset="0"/>
              </a:rPr>
              <a:t>etc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>
                <a:latin typeface="Calibri" panose="020F0502020204030204" pitchFamily="34" charset="0"/>
              </a:rPr>
              <a:t>Describe how you modified the target code to improve branch coverage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>
                <a:latin typeface="Calibri" panose="020F0502020204030204" pitchFamily="34" charset="0"/>
              </a:rPr>
              <a:t>Create </a:t>
            </a:r>
            <a:r>
              <a:rPr lang="en-US" altLang="ko-KR" dirty="0">
                <a:latin typeface="Calibri" panose="020F0502020204030204" pitchFamily="34" charset="0"/>
              </a:rPr>
              <a:t>10,000 test </a:t>
            </a:r>
            <a:r>
              <a:rPr lang="en-US" altLang="ko-KR" dirty="0" smtClean="0">
                <a:latin typeface="Calibri" panose="020F0502020204030204" pitchFamily="34" charset="0"/>
              </a:rPr>
              <a:t>cases in files (i.e.,tc1, tc2,… tc10000</a:t>
            </a:r>
            <a:r>
              <a:rPr lang="en-US" altLang="ko-KR" dirty="0" smtClean="0">
                <a:latin typeface="Calibri" panose="020F0502020204030204" pitchFamily="34" charset="0"/>
              </a:rPr>
              <a:t>) per each of the 4 different search strategies</a:t>
            </a:r>
            <a:endParaRPr lang="en-US" altLang="ko-KR" dirty="0">
              <a:latin typeface="Calibri" panose="020F050202020403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>
                <a:latin typeface="Calibri" panose="020F0502020204030204" pitchFamily="34" charset="0"/>
              </a:rPr>
              <a:t>Measure the final branch coverage reported by CREST </a:t>
            </a:r>
          </a:p>
          <a:p>
            <a:pPr marL="1371600" lvl="2" indent="-514350"/>
            <a:r>
              <a:rPr lang="en-US" altLang="ko-KR" dirty="0" smtClean="0">
                <a:latin typeface="Calibri" panose="020F0502020204030204" pitchFamily="34" charset="0"/>
              </a:rPr>
              <a:t>You can do this by analyzing </a:t>
            </a:r>
            <a:r>
              <a:rPr lang="en-US" altLang="ko-KR" dirty="0" smtClean="0">
                <a:latin typeface="Calibri" panose="020F0502020204030204" pitchFamily="34" charset="0"/>
                <a:cs typeface="Courier New" pitchFamily="49" charset="0"/>
              </a:rPr>
              <a:t>branch</a:t>
            </a:r>
            <a:r>
              <a:rPr lang="en-US" altLang="ko-KR" dirty="0" smtClean="0">
                <a:latin typeface="Calibri" panose="020F0502020204030204" pitchFamily="34" charset="0"/>
              </a:rPr>
              <a:t> and </a:t>
            </a:r>
            <a:r>
              <a:rPr lang="en-US" altLang="ko-KR" dirty="0" smtClean="0">
                <a:latin typeface="Calibri" panose="020F0502020204030204" pitchFamily="34" charset="0"/>
                <a:cs typeface="Courier New" pitchFamily="49" charset="0"/>
              </a:rPr>
              <a:t>coverage</a:t>
            </a:r>
            <a:r>
              <a:rPr lang="en-US" altLang="ko-KR" dirty="0" smtClean="0">
                <a:latin typeface="Calibri" panose="020F0502020204030204" pitchFamily="34" charset="0"/>
              </a:rPr>
              <a:t> output file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>
                <a:latin typeface="Calibri" panose="020F0502020204030204" pitchFamily="34" charset="0"/>
              </a:rPr>
              <a:t>Apply the </a:t>
            </a:r>
            <a:r>
              <a:rPr lang="en-US" altLang="ko-KR" dirty="0" smtClean="0">
                <a:latin typeface="Calibri" panose="020F0502020204030204" pitchFamily="34" charset="0"/>
              </a:rPr>
              <a:t>40,000 </a:t>
            </a:r>
            <a:r>
              <a:rPr lang="en-US" altLang="ko-KR" dirty="0" smtClean="0">
                <a:latin typeface="Calibri" panose="020F0502020204030204" pitchFamily="34" charset="0"/>
              </a:rPr>
              <a:t>test cases (tc1,…</a:t>
            </a:r>
            <a:r>
              <a:rPr lang="en-US" altLang="ko-KR" dirty="0" smtClean="0">
                <a:latin typeface="Calibri" panose="020F0502020204030204" pitchFamily="34" charset="0"/>
              </a:rPr>
              <a:t>tc10000 x 4) </a:t>
            </a:r>
            <a:r>
              <a:rPr lang="en-US" altLang="ko-KR" dirty="0" smtClean="0">
                <a:latin typeface="Calibri" panose="020F0502020204030204" pitchFamily="34" charset="0"/>
              </a:rPr>
              <a:t>to </a:t>
            </a:r>
            <a:r>
              <a:rPr lang="en-US" altLang="ko-KR" dirty="0" err="1" smtClean="0">
                <a:latin typeface="Calibri" panose="020F0502020204030204" pitchFamily="34" charset="0"/>
                <a:cs typeface="Courier New" pitchFamily="49" charset="0"/>
              </a:rPr>
              <a:t>grep</a:t>
            </a:r>
            <a:r>
              <a:rPr lang="en-US" altLang="ko-KR" dirty="0" smtClean="0">
                <a:latin typeface="Calibri" panose="020F0502020204030204" pitchFamily="34" charset="0"/>
                <a:cs typeface="Courier New" pitchFamily="49" charset="0"/>
              </a:rPr>
              <a:t> </a:t>
            </a:r>
            <a:r>
              <a:rPr lang="en-US" altLang="ko-KR" dirty="0" smtClean="0">
                <a:latin typeface="Calibri" panose="020F0502020204030204" pitchFamily="34" charset="0"/>
              </a:rPr>
              <a:t>and measure the branch coverage reported by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1371600" lvl="2" indent="-514350"/>
            <a:r>
              <a:rPr lang="en-US" altLang="ko-KR" dirty="0" smtClean="0">
                <a:latin typeface="Calibri" panose="020F0502020204030204" pitchFamily="34" charset="0"/>
              </a:rPr>
              <a:t>For this task, you should not use CREST.   </a:t>
            </a:r>
          </a:p>
          <a:p>
            <a:pPr marL="1371600" lvl="2" indent="-514350"/>
            <a:r>
              <a:rPr lang="en-US" altLang="ko-KR" dirty="0" smtClean="0">
                <a:latin typeface="Calibri" panose="020F0502020204030204" pitchFamily="34" charset="0"/>
              </a:rPr>
              <a:t>You may build a shell script to execute </a:t>
            </a:r>
            <a:r>
              <a:rPr lang="en-US" altLang="ko-KR" dirty="0" err="1" smtClean="0">
                <a:latin typeface="Calibri" panose="020F0502020204030204" pitchFamily="34" charset="0"/>
              </a:rPr>
              <a:t>grep</a:t>
            </a:r>
            <a:r>
              <a:rPr lang="en-US" altLang="ko-KR" smtClean="0">
                <a:latin typeface="Calibri" panose="020F0502020204030204" pitchFamily="34" charset="0"/>
              </a:rPr>
              <a:t> </a:t>
            </a:r>
            <a:r>
              <a:rPr lang="en-US" altLang="ko-KR" smtClean="0">
                <a:latin typeface="Calibri" panose="020F0502020204030204" pitchFamily="34" charset="0"/>
              </a:rPr>
              <a:t>40,000 </a:t>
            </a:r>
            <a:r>
              <a:rPr lang="en-US" altLang="ko-KR" dirty="0" smtClean="0">
                <a:latin typeface="Calibri" panose="020F0502020204030204" pitchFamily="34" charset="0"/>
              </a:rPr>
              <a:t>times </a:t>
            </a:r>
            <a:r>
              <a:rPr lang="en-US" altLang="ko-KR" smtClean="0">
                <a:latin typeface="Calibri" panose="020F0502020204030204" pitchFamily="34" charset="0"/>
              </a:rPr>
              <a:t>with </a:t>
            </a:r>
            <a:r>
              <a:rPr lang="en-US" altLang="ko-KR" smtClean="0">
                <a:latin typeface="Calibri" panose="020F0502020204030204" pitchFamily="34" charset="0"/>
              </a:rPr>
              <a:t>40,000 </a:t>
            </a:r>
            <a:r>
              <a:rPr lang="en-US" altLang="ko-KR" dirty="0" smtClean="0">
                <a:latin typeface="Calibri" panose="020F0502020204030204" pitchFamily="34" charset="0"/>
              </a:rPr>
              <a:t>test cases.  </a:t>
            </a:r>
          </a:p>
          <a:p>
            <a:pPr lvl="1"/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880" y="332656"/>
            <a:ext cx="4090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2. Testing 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grep.c</a:t>
            </a:r>
            <a:r>
              <a:rPr lang="en-US" altLang="ko-KR" sz="2800" dirty="0" smtClean="0">
                <a:latin typeface="Calibri" panose="020F0502020204030204" pitchFamily="34" charset="0"/>
              </a:rPr>
              <a:t>  </a:t>
            </a:r>
            <a:r>
              <a:rPr lang="en-US" altLang="ko-KR" sz="2800" dirty="0">
                <a:latin typeface="Calibri" panose="020F0502020204030204" pitchFamily="34" charset="0"/>
              </a:rPr>
              <a:t>(</a:t>
            </a:r>
            <a:r>
              <a:rPr lang="en-US" altLang="ko-KR" sz="2800" dirty="0" smtClean="0">
                <a:latin typeface="Calibri" panose="020F0502020204030204" pitchFamily="34" charset="0"/>
              </a:rPr>
              <a:t>200 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pts</a:t>
            </a:r>
            <a:r>
              <a:rPr lang="en-US" altLang="ko-KR" sz="2800" dirty="0" smtClean="0">
                <a:latin typeface="Calibri" panose="020F0502020204030204" pitchFamily="34" charset="0"/>
              </a:rPr>
              <a:t>)</a:t>
            </a:r>
            <a:endParaRPr lang="ko-KR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8159</TotalTime>
  <Words>181</Words>
  <Application>Microsoft Office PowerPoint</Application>
  <PresentationFormat>화면 슬라이드 쇼(4:3)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HW7: Due Dec 5th 23:59</vt:lpstr>
      <vt:lpstr> </vt:lpstr>
    </vt:vector>
  </TitlesOfParts>
  <Company>KAIST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GNU gcov</dc:title>
  <dc:creator>Moonzoo Kim</dc:creator>
  <cp:lastModifiedBy>moonzoo</cp:lastModifiedBy>
  <cp:revision>59</cp:revision>
  <dcterms:created xsi:type="dcterms:W3CDTF">2010-10-07T03:26:29Z</dcterms:created>
  <dcterms:modified xsi:type="dcterms:W3CDTF">2013-11-28T01:52:55Z</dcterms:modified>
</cp:coreProperties>
</file>