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59" r:id="rId2"/>
  </p:sldMasterIdLst>
  <p:notesMasterIdLst>
    <p:notesMasterId r:id="rId17"/>
  </p:notesMasterIdLst>
  <p:sldIdLst>
    <p:sldId id="256" r:id="rId3"/>
    <p:sldId id="310" r:id="rId4"/>
    <p:sldId id="291" r:id="rId5"/>
    <p:sldId id="307" r:id="rId6"/>
    <p:sldId id="312" r:id="rId7"/>
    <p:sldId id="313" r:id="rId8"/>
    <p:sldId id="314" r:id="rId9"/>
    <p:sldId id="315" r:id="rId10"/>
    <p:sldId id="320" r:id="rId11"/>
    <p:sldId id="317" r:id="rId12"/>
    <p:sldId id="318" r:id="rId13"/>
    <p:sldId id="319" r:id="rId14"/>
    <p:sldId id="322" r:id="rId15"/>
    <p:sldId id="323" r:id="rId16"/>
  </p:sldIdLst>
  <p:sldSz cx="9144000" cy="6858000" type="screen4x3"/>
  <p:notesSz cx="6742113" cy="9872663"/>
  <p:embeddedFontLst>
    <p:embeddedFont>
      <p:font typeface="Wingdings 2" panose="05020102010507070707" pitchFamily="18" charset="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mmi10" panose="020B0600000101010101"/>
      <p:regular r:id="rId23"/>
    </p:embeddedFont>
    <p:embeddedFont>
      <p:font typeface="휴먼둥근헤드라인" panose="02030504000101010101" pitchFamily="18" charset="-127"/>
      <p:regular r:id="rId24"/>
    </p:embeddedFont>
    <p:embeddedFont>
      <p:font typeface="Arial Black" panose="020B0A04020102020204" pitchFamily="34" charset="0"/>
      <p:bold r:id="rId25"/>
    </p:embeddedFont>
    <p:embeddedFont>
      <p:font typeface="cmtt9" panose="020B0600000101010101"/>
      <p:regular r:id="rId26"/>
    </p:embeddedFont>
    <p:embeddedFont>
      <p:font typeface="cmsy10" panose="020B0600000101010101"/>
      <p:regular r:id="rId27"/>
    </p:embeddedFont>
    <p:embeddedFont>
      <p:font typeface="맑은 고딕" panose="020B0503020000020004" pitchFamily="50" charset="-127"/>
      <p:regular r:id="rId28"/>
      <p:bold r:id="rId29"/>
    </p:embeddedFont>
    <p:embeddedFont>
      <p:font typeface="Microsoft Sans Serif" panose="020B0604020202020204" pitchFamily="34" charset="0"/>
      <p:regular r:id="rId30"/>
    </p:embeddedFont>
  </p:embeddedFontLst>
  <p:custDataLst>
    <p:tags r:id="rId31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265" autoAdjust="0"/>
  </p:normalViewPr>
  <p:slideViewPr>
    <p:cSldViewPr>
      <p:cViewPr varScale="1">
        <p:scale>
          <a:sx n="134" d="100"/>
          <a:sy n="134" d="100"/>
        </p:scale>
        <p:origin x="186" y="27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21582" cy="493633"/>
          </a:xfrm>
          <a:prstGeom prst="rect">
            <a:avLst/>
          </a:prstGeom>
        </p:spPr>
        <p:txBody>
          <a:bodyPr vert="horz" lIns="91796" tIns="45897" rIns="91796" bIns="4589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8972" y="3"/>
            <a:ext cx="2921582" cy="493633"/>
          </a:xfrm>
          <a:prstGeom prst="rect">
            <a:avLst/>
          </a:prstGeom>
        </p:spPr>
        <p:txBody>
          <a:bodyPr vert="horz" lIns="91796" tIns="45897" rIns="91796" bIns="45897" rtlCol="0"/>
          <a:lstStyle>
            <a:lvl1pPr algn="r">
              <a:defRPr sz="1200"/>
            </a:lvl1pPr>
          </a:lstStyle>
          <a:p>
            <a:fld id="{117CEAFE-D269-4953-999B-7CBC85D871CD}" type="datetimeFigureOut">
              <a:rPr lang="ko-KR" altLang="en-US" smtClean="0"/>
              <a:pPr/>
              <a:t>2014-10-07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6463" y="742950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96" tIns="45897" rIns="91796" bIns="4589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4212" y="4689516"/>
            <a:ext cx="5393690" cy="4442698"/>
          </a:xfrm>
          <a:prstGeom prst="rect">
            <a:avLst/>
          </a:prstGeom>
        </p:spPr>
        <p:txBody>
          <a:bodyPr vert="horz" lIns="91796" tIns="45897" rIns="91796" bIns="45897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921582" cy="493633"/>
          </a:xfrm>
          <a:prstGeom prst="rect">
            <a:avLst/>
          </a:prstGeom>
        </p:spPr>
        <p:txBody>
          <a:bodyPr vert="horz" lIns="91796" tIns="45897" rIns="91796" bIns="4589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8972" y="9377319"/>
            <a:ext cx="2921582" cy="493633"/>
          </a:xfrm>
          <a:prstGeom prst="rect">
            <a:avLst/>
          </a:prstGeom>
        </p:spPr>
        <p:txBody>
          <a:bodyPr vert="horz" lIns="91796" tIns="45897" rIns="91796" bIns="45897" rtlCol="0" anchor="b"/>
          <a:lstStyle>
            <a:lvl1pPr algn="r">
              <a:defRPr sz="1200"/>
            </a:lvl1pPr>
          </a:lstStyle>
          <a:p>
            <a:fld id="{C1EC2DCC-8750-4A47-8AEC-5DB665F4C3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964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lIns="90932" tIns="45466" rIns="90932" bIns="45466"/>
          <a:lstStyle/>
          <a:p>
            <a:pPr>
              <a:defRPr/>
            </a:pPr>
            <a:fld id="{C2575D8B-8FCF-4D41-BB23-5F0BD1DB8FC9}" type="slidenum">
              <a:rPr lang="en-US" altLang="ko-KR"/>
              <a:pPr>
                <a:defRPr/>
              </a:pPr>
              <a:t>2</a:t>
            </a:fld>
            <a:endParaRPr lang="en-US" altLang="ko-KR" dirty="0"/>
          </a:p>
        </p:txBody>
      </p:sp>
      <p:sp>
        <p:nvSpPr>
          <p:cNvPr id="4608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슬라이드 노트 개체 틀 2"/>
          <p:cNvSpPr>
            <a:spLocks noGrp="1"/>
          </p:cNvSpPr>
          <p:nvPr>
            <p:ph type="body" idx="1"/>
          </p:nvPr>
        </p:nvSpPr>
        <p:spPr bwMode="auto">
          <a:xfrm>
            <a:off x="673898" y="4688490"/>
            <a:ext cx="5394321" cy="4443804"/>
          </a:xfrm>
          <a:noFill/>
        </p:spPr>
        <p:txBody>
          <a:bodyPr wrap="square" lIns="90932" tIns="45466" rIns="90932" bIns="4546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ko-KR" altLang="en-US" smtClean="0">
                <a:latin typeface="Arial" pitchFamily="34" charset="0"/>
              </a:rPr>
              <a:t>심지어는 </a:t>
            </a:r>
            <a:r>
              <a:rPr lang="en-US" altLang="ko-KR" smtClean="0">
                <a:latin typeface="Arial" pitchFamily="34" charset="0"/>
              </a:rPr>
              <a:t>Bill Gate </a:t>
            </a:r>
            <a:r>
              <a:rPr lang="ko-KR" altLang="en-US" smtClean="0">
                <a:latin typeface="Arial" pitchFamily="34" charset="0"/>
              </a:rPr>
              <a:t>가 말하길</a:t>
            </a:r>
            <a:r>
              <a:rPr lang="en-US" altLang="ko-KR" smtClean="0">
                <a:latin typeface="Arial" pitchFamily="34" charset="0"/>
              </a:rPr>
              <a:t>, “MS</a:t>
            </a:r>
            <a:r>
              <a:rPr lang="ko-KR" altLang="en-US" smtClean="0">
                <a:latin typeface="Arial" pitchFamily="34" charset="0"/>
              </a:rPr>
              <a:t>는 소프트웨어 기업이 아니라</a:t>
            </a:r>
            <a:r>
              <a:rPr lang="en-US" altLang="ko-KR" smtClean="0">
                <a:latin typeface="Arial" pitchFamily="34" charset="0"/>
              </a:rPr>
              <a:t>, </a:t>
            </a:r>
            <a:r>
              <a:rPr lang="ko-KR" altLang="en-US" smtClean="0">
                <a:latin typeface="Arial" pitchFamily="34" charset="0"/>
              </a:rPr>
              <a:t>테스팅 기업” 이라고 까지 말할 정도로 테스팅에 많은 시간</a:t>
            </a:r>
            <a:r>
              <a:rPr lang="en-US" altLang="ko-KR" smtClean="0">
                <a:latin typeface="Arial" pitchFamily="34" charset="0"/>
              </a:rPr>
              <a:t>, </a:t>
            </a:r>
            <a:r>
              <a:rPr lang="ko-KR" altLang="en-US" smtClean="0">
                <a:latin typeface="Arial" pitchFamily="34" charset="0"/>
              </a:rPr>
              <a:t>인원</a:t>
            </a:r>
            <a:r>
              <a:rPr lang="en-US" altLang="ko-KR" smtClean="0">
                <a:latin typeface="Arial" pitchFamily="34" charset="0"/>
              </a:rPr>
              <a:t>, </a:t>
            </a:r>
            <a:r>
              <a:rPr lang="ko-KR" altLang="en-US" smtClean="0">
                <a:latin typeface="Arial" pitchFamily="34" charset="0"/>
              </a:rPr>
              <a:t>비용을 소모하고 있다</a:t>
            </a:r>
            <a:r>
              <a:rPr lang="en-US" altLang="ko-KR" smtClean="0">
                <a:latin typeface="Arial" pitchFamily="34" charset="0"/>
              </a:rPr>
              <a:t>. </a:t>
            </a:r>
            <a:r>
              <a:rPr lang="ko-KR" altLang="en-US" smtClean="0">
                <a:latin typeface="Arial" pitchFamily="34" charset="0"/>
              </a:rPr>
              <a:t>그렇다고 완전한 것도 아니다</a:t>
            </a:r>
            <a:r>
              <a:rPr lang="en-US" altLang="ko-KR" smtClean="0">
                <a:latin typeface="Arial" pitchFamily="34" charset="0"/>
              </a:rPr>
              <a:t>.</a:t>
            </a:r>
          </a:p>
        </p:txBody>
      </p:sp>
      <p:sp>
        <p:nvSpPr>
          <p:cNvPr id="46085" name="슬라이드 번호 개체 틀 3"/>
          <p:cNvSpPr txBox="1">
            <a:spLocks noGrp="1"/>
          </p:cNvSpPr>
          <p:nvPr/>
        </p:nvSpPr>
        <p:spPr bwMode="auto">
          <a:xfrm>
            <a:off x="3818222" y="9376979"/>
            <a:ext cx="2922318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32" tIns="45466" rIns="90932" bIns="45466" anchor="b"/>
          <a:lstStyle/>
          <a:p>
            <a:pPr algn="r"/>
            <a:fld id="{594F15EE-EF86-497C-9651-D65AEABFFB7E}" type="slidenum">
              <a:rPr lang="en-US" altLang="ko-KR" sz="1200">
                <a:latin typeface="맑은 고딕" pitchFamily="50" charset="-127"/>
                <a:ea typeface="맑은 고딕" pitchFamily="50" charset="-127"/>
              </a:rPr>
              <a:pPr algn="r"/>
              <a:t>2</a:t>
            </a:fld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5827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1,1,1:result=0</a:t>
            </a:r>
          </a:p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2,1,1:result=2</a:t>
            </a:r>
          </a:p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2,1,2:result=1</a:t>
            </a:r>
          </a:p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1,2,1:result=2</a:t>
            </a:r>
          </a:p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3,2,1:result=2</a:t>
            </a:r>
          </a:p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2,1,3:result=2</a:t>
            </a:r>
          </a:p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4,3,2:result=3</a:t>
            </a:r>
          </a:p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2,3,1:result=2</a:t>
            </a:r>
          </a:p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3,2,2:result=1</a:t>
            </a:r>
          </a:p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2,2,1:result=1</a:t>
            </a:r>
          </a:p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1,1,2:result=2</a:t>
            </a:r>
          </a:p>
          <a:p>
            <a:r>
              <a:rPr lang="en-US" altLang="ko-KR" dirty="0" smtClean="0"/>
              <a:t>~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145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x,y,z</a:t>
            </a:r>
            <a:endParaRPr lang="en-US" altLang="ko-KR" dirty="0" smtClean="0"/>
          </a:p>
          <a:p>
            <a:r>
              <a:rPr lang="en-US" altLang="ko-KR" dirty="0" smtClean="0"/>
              <a:t>2,1,2</a:t>
            </a:r>
          </a:p>
          <a:p>
            <a:r>
              <a:rPr lang="en-US" altLang="ko-KR" dirty="0" smtClean="0"/>
              <a:t>2,1,3</a:t>
            </a:r>
          </a:p>
          <a:p>
            <a:r>
              <a:rPr lang="en-US" altLang="ko-KR" dirty="0" smtClean="0"/>
              <a:t>2,2,3</a:t>
            </a:r>
          </a:p>
          <a:p>
            <a:r>
              <a:rPr lang="en-US" altLang="ko-KR" dirty="0" smtClean="0"/>
              <a:t>2,3,3</a:t>
            </a:r>
          </a:p>
          <a:p>
            <a:r>
              <a:rPr lang="en-US" altLang="ko-KR" dirty="0" smtClean="0"/>
              <a:t>2,4,3</a:t>
            </a:r>
          </a:p>
          <a:p>
            <a:r>
              <a:rPr lang="en-US" altLang="ko-KR" dirty="0" smtClean="0"/>
              <a:t>3,2,3</a:t>
            </a:r>
          </a:p>
          <a:p>
            <a:pPr defTabSz="908268">
              <a:defRPr/>
            </a:pPr>
            <a:r>
              <a:rPr lang="en-US" altLang="ko-KR" dirty="0" smtClean="0"/>
              <a:t>4,3,2</a:t>
            </a:r>
          </a:p>
          <a:p>
            <a:r>
              <a:rPr lang="en-US" altLang="ko-KR" dirty="0" smtClean="0"/>
              <a:t>4,3,5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55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845"/>
            <a:fld id="{40000624-3305-4B99-B925-B3BD4798FA73}" type="slidenum">
              <a:rPr lang="en-US" altLang="ko-KR" smtClean="0"/>
              <a:pPr defTabSz="909845"/>
              <a:t>10</a:t>
            </a:fld>
            <a:endParaRPr lang="en-US" altLang="ko-KR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41887" cy="370681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472" y="4686910"/>
            <a:ext cx="5392745" cy="4445382"/>
          </a:xfrm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1197708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smtClean="0"/>
              <a:t>Moonzoo Kim 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dirty="0" smtClean="0"/>
              <a:t>/11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Moonzoo Kim 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dirty="0" smtClean="0"/>
              <a:t>/11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Moonzoo Kim</a:t>
            </a:r>
          </a:p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dirty="0" smtClean="0"/>
              <a:t>/11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4C515-6F76-4834-BC94-A4C2B94A0A2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/11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73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/11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97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</a:t>
            </a:r>
          </a:p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/11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2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Moonzoo Kim 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dirty="0" smtClean="0"/>
              <a:t>/11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5" r:id="rId3"/>
    <p:sldLayoutId id="2147483658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/11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8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thomashawk.com/hello/209/1017/1024/hdtv%20gates.jpg&amp;imgrefurl=http://thomashawk.com/2004_12_01_archive.html&amp;h=580&amp;w=1024&amp;sz=55&amp;hl=en&amp;start=1&amp;tbnid=Dw8ojcvZl9h4gM:&amp;tbnh=85&amp;tbnw=150&amp;prev=/images?q=bill-gates&amp;svnum=10&amp;hl=en&amp;lr=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01042" cy="147002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Necessity of Systematic &amp; Automated Testing Techniques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71538" y="378619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Moonzoo Kim  </a:t>
            </a:r>
          </a:p>
          <a:p>
            <a:r>
              <a:rPr lang="en-US" altLang="ko-KR" dirty="0" smtClean="0"/>
              <a:t>CS Dept, KAIST</a:t>
            </a:r>
          </a:p>
          <a:p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 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4714884"/>
            <a:ext cx="176355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E6EEF-3646-49E6-85F5-5A64F1AE8A90}" type="slidenum">
              <a:rPr lang="en-US" altLang="ko-KR"/>
              <a:pPr>
                <a:defRPr/>
              </a:pPr>
              <a:t>10</a:t>
            </a:fld>
            <a:endParaRPr lang="en-US" altLang="ko-KR"/>
          </a:p>
        </p:txBody>
      </p:sp>
      <p:sp>
        <p:nvSpPr>
          <p:cNvPr id="10243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42863"/>
            <a:ext cx="8648700" cy="1022350"/>
          </a:xfrm>
        </p:spPr>
        <p:txBody>
          <a:bodyPr tIns="0" bIns="0"/>
          <a:lstStyle/>
          <a:p>
            <a:pPr eaLnBrk="1" hangingPunct="1"/>
            <a:r>
              <a:rPr lang="en-US" altLang="ko-KR" sz="3200" dirty="0" smtClean="0"/>
              <a:t>An Example of Mutual Exclusion Protocol</a:t>
            </a:r>
            <a:br>
              <a:rPr lang="en-US" altLang="ko-KR" sz="3200" dirty="0" smtClean="0"/>
            </a:br>
            <a:r>
              <a:rPr lang="en-US" altLang="ko-KR" sz="2800" dirty="0" smtClean="0"/>
              <a:t> </a:t>
            </a:r>
            <a:endParaRPr lang="en-US" altLang="ko-KR" sz="2800" i="1" dirty="0" smtClean="0"/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250824" y="1333500"/>
            <a:ext cx="3963985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</a:rPr>
              <a:t>char </a:t>
            </a:r>
            <a:r>
              <a:rPr lang="en-US" altLang="ko-KR" sz="1600" b="0" dirty="0" err="1">
                <a:solidFill>
                  <a:srgbClr val="660066"/>
                </a:solidFill>
                <a:ea typeface="돋움" pitchFamily="50" charset="-127"/>
              </a:rPr>
              <a:t>cnt</a:t>
            </a: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</a:rPr>
              <a:t>=0,x=0,y=0,z=0;</a:t>
            </a:r>
          </a:p>
          <a:p>
            <a:pPr defTabSz="762000" latinLnBrk="0">
              <a:lnSpc>
                <a:spcPct val="30000"/>
              </a:lnSpc>
              <a:spcBef>
                <a:spcPct val="50000"/>
              </a:spcBef>
            </a:pPr>
            <a:endParaRPr lang="en-US" altLang="ko-KR" sz="1600" b="0" dirty="0">
              <a:solidFill>
                <a:srgbClr val="660066"/>
              </a:solidFill>
              <a:ea typeface="돋움" pitchFamily="50" charset="-127"/>
            </a:endParaRPr>
          </a:p>
          <a:p>
            <a:pPr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</a:rPr>
              <a:t>void process() {       </a:t>
            </a:r>
          </a:p>
          <a:p>
            <a:pPr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</a:rPr>
              <a:t>     </a:t>
            </a:r>
            <a:r>
              <a:rPr lang="en-US" altLang="ko-KR" sz="1600" b="0" dirty="0" smtClean="0">
                <a:solidFill>
                  <a:srgbClr val="660066"/>
                </a:solidFill>
                <a:ea typeface="돋움" pitchFamily="50" charset="-127"/>
              </a:rPr>
              <a:t> </a:t>
            </a: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</a:rPr>
              <a:t>char </a:t>
            </a:r>
            <a:r>
              <a:rPr lang="en-US" altLang="ko-KR" sz="1600" b="0" dirty="0" smtClean="0">
                <a:solidFill>
                  <a:srgbClr val="660066"/>
                </a:solidFill>
                <a:ea typeface="돋움" pitchFamily="50" charset="-127"/>
              </a:rPr>
              <a:t>me=_</a:t>
            </a:r>
            <a:r>
              <a:rPr lang="en-US" altLang="ko-KR" sz="1600" b="0" dirty="0" err="1">
                <a:solidFill>
                  <a:srgbClr val="660066"/>
                </a:solidFill>
                <a:ea typeface="돋움" pitchFamily="50" charset="-127"/>
              </a:rPr>
              <a:t>pid</a:t>
            </a: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</a:rPr>
              <a:t> +1; /* me is 1 or 2*/</a:t>
            </a:r>
          </a:p>
          <a:p>
            <a:pPr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</a:rPr>
              <a:t>again: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</a:rPr>
              <a:t>x = me;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</a:rPr>
              <a:t>If (y ==0 || y== me) 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</a:rPr>
              <a:t>else </a:t>
            </a:r>
            <a:r>
              <a:rPr lang="en-US" altLang="ko-KR" sz="1600" b="0" dirty="0" err="1">
                <a:solidFill>
                  <a:srgbClr val="660066"/>
                </a:solidFill>
                <a:ea typeface="돋움" pitchFamily="50" charset="-127"/>
              </a:rPr>
              <a:t>goto</a:t>
            </a: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</a:rPr>
              <a:t> again;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endParaRPr lang="en-US" altLang="ko-KR" sz="1600" b="0" dirty="0">
              <a:solidFill>
                <a:srgbClr val="660066"/>
              </a:solidFill>
              <a:ea typeface="돋움" pitchFamily="50" charset="-127"/>
            </a:endParaRP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</a:rPr>
              <a:t>z =me;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</a:rPr>
              <a:t>If (</a:t>
            </a: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x == me) 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else </a:t>
            </a:r>
            <a:r>
              <a:rPr lang="en-US" altLang="ko-KR" sz="1600" b="0" dirty="0" err="1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goto</a:t>
            </a: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 again;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endParaRPr lang="en-US" altLang="ko-KR" sz="1600" b="0" dirty="0">
              <a:solidFill>
                <a:srgbClr val="660066"/>
              </a:solidFill>
              <a:ea typeface="돋움" pitchFamily="50" charset="-127"/>
              <a:sym typeface="Wingdings" pitchFamily="2" charset="2"/>
            </a:endParaRP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y=me;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If(z==me);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else </a:t>
            </a:r>
            <a:r>
              <a:rPr lang="en-US" altLang="ko-KR" sz="1600" b="0" dirty="0" err="1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goto</a:t>
            </a: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 again;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 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/* enter critical section */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 err="1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cnt</a:t>
            </a: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++;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FF5050"/>
                </a:solidFill>
                <a:ea typeface="돋움" pitchFamily="50" charset="-127"/>
                <a:sym typeface="Wingdings" pitchFamily="2" charset="2"/>
              </a:rPr>
              <a:t>assert( </a:t>
            </a:r>
            <a:r>
              <a:rPr lang="en-US" altLang="ko-KR" sz="1600" b="0" dirty="0" err="1">
                <a:solidFill>
                  <a:srgbClr val="FF5050"/>
                </a:solidFill>
                <a:ea typeface="돋움" pitchFamily="50" charset="-127"/>
                <a:sym typeface="Wingdings" pitchFamily="2" charset="2"/>
              </a:rPr>
              <a:t>cnt</a:t>
            </a:r>
            <a:r>
              <a:rPr lang="en-US" altLang="ko-KR" sz="1600" b="0" dirty="0">
                <a:solidFill>
                  <a:srgbClr val="FF5050"/>
                </a:solidFill>
                <a:ea typeface="돋움" pitchFamily="50" charset="-127"/>
                <a:sym typeface="Wingdings" pitchFamily="2" charset="2"/>
              </a:rPr>
              <a:t> ==1); 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 err="1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cnt</a:t>
            </a: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 --;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 err="1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goto</a:t>
            </a: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 again;</a:t>
            </a:r>
          </a:p>
          <a:p>
            <a:pPr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}</a:t>
            </a:r>
            <a:endParaRPr lang="en-US" altLang="ko-KR" sz="1600" b="0" dirty="0">
              <a:solidFill>
                <a:srgbClr val="660066"/>
              </a:solidFill>
              <a:ea typeface="돋움" pitchFamily="50" charset="-127"/>
            </a:endParaRPr>
          </a:p>
          <a:p>
            <a:pPr defTabSz="762000" latinLnBrk="0">
              <a:lnSpc>
                <a:spcPct val="30000"/>
              </a:lnSpc>
              <a:spcBef>
                <a:spcPct val="50000"/>
              </a:spcBef>
            </a:pPr>
            <a:endParaRPr lang="en-US" altLang="ko-KR" sz="1600" b="0" dirty="0">
              <a:solidFill>
                <a:srgbClr val="660066"/>
              </a:solidFill>
              <a:ea typeface="돋움" pitchFamily="50" charset="-127"/>
            </a:endParaRPr>
          </a:p>
        </p:txBody>
      </p:sp>
      <p:sp>
        <p:nvSpPr>
          <p:cNvPr id="10245" name="Line 4"/>
          <p:cNvSpPr>
            <a:spLocks noChangeShapeType="1"/>
          </p:cNvSpPr>
          <p:nvPr/>
        </p:nvSpPr>
        <p:spPr bwMode="auto">
          <a:xfrm>
            <a:off x="4211638" y="1236663"/>
            <a:ext cx="0" cy="5400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2051050" y="5867400"/>
            <a:ext cx="20161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/>
            <a:r>
              <a:rPr lang="en-US" altLang="ko-KR" sz="1800" b="0" i="1">
                <a:solidFill>
                  <a:srgbClr val="660066"/>
                </a:solidFill>
                <a:latin typeface="Arial Black" pitchFamily="34" charset="0"/>
                <a:ea typeface="돋움" pitchFamily="50" charset="-127"/>
              </a:rPr>
              <a:t>Mutual</a:t>
            </a:r>
          </a:p>
          <a:p>
            <a:pPr algn="ctr" defTabSz="762000" latinLnBrk="0"/>
            <a:r>
              <a:rPr lang="en-US" altLang="ko-KR" sz="1800" b="0" i="1">
                <a:solidFill>
                  <a:srgbClr val="660066"/>
                </a:solidFill>
                <a:latin typeface="Arial Black" pitchFamily="34" charset="0"/>
                <a:ea typeface="돋움" pitchFamily="50" charset="-127"/>
              </a:rPr>
              <a:t>Exclusion</a:t>
            </a:r>
          </a:p>
          <a:p>
            <a:pPr algn="ctr" defTabSz="762000" latinLnBrk="0"/>
            <a:r>
              <a:rPr lang="en-US" altLang="ko-KR" sz="1800" b="0" i="1">
                <a:solidFill>
                  <a:srgbClr val="660066"/>
                </a:solidFill>
                <a:latin typeface="Arial Black" pitchFamily="34" charset="0"/>
                <a:ea typeface="돋움" pitchFamily="50" charset="-127"/>
              </a:rPr>
              <a:t>Algorithm</a:t>
            </a: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685800" y="4800600"/>
            <a:ext cx="2438400" cy="838200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685800" y="2286000"/>
            <a:ext cx="2438400" cy="2133600"/>
          </a:xfrm>
          <a:prstGeom prst="rect">
            <a:avLst/>
          </a:prstGeom>
          <a:noFill/>
          <a:ln w="12700" algn="ctr">
            <a:solidFill>
              <a:srgbClr val="3366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3124200" y="4583113"/>
            <a:ext cx="835025" cy="517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i="1">
                <a:solidFill>
                  <a:srgbClr val="FF3300"/>
                </a:solidFill>
              </a:rPr>
              <a:t>Critical </a:t>
            </a:r>
          </a:p>
          <a:p>
            <a:r>
              <a:rPr lang="en-US" altLang="ko-KR" sz="1400" i="1">
                <a:solidFill>
                  <a:srgbClr val="FF3300"/>
                </a:solidFill>
              </a:rPr>
              <a:t>section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3124200" y="2286000"/>
            <a:ext cx="933450" cy="517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i="1">
                <a:solidFill>
                  <a:schemeClr val="accent2"/>
                </a:solidFill>
              </a:rPr>
              <a:t>Software</a:t>
            </a:r>
          </a:p>
          <a:p>
            <a:r>
              <a:rPr lang="en-US" altLang="ko-KR" sz="1400" i="1">
                <a:solidFill>
                  <a:schemeClr val="accent2"/>
                </a:solidFill>
              </a:rPr>
              <a:t>locks</a:t>
            </a:r>
          </a:p>
        </p:txBody>
      </p:sp>
      <p:grpSp>
        <p:nvGrpSpPr>
          <p:cNvPr id="2" name="그룹 22"/>
          <p:cNvGrpSpPr>
            <a:grpSpLocks/>
          </p:cNvGrpSpPr>
          <p:nvPr/>
        </p:nvGrpSpPr>
        <p:grpSpPr bwMode="auto">
          <a:xfrm>
            <a:off x="4291013" y="1720850"/>
            <a:ext cx="4548187" cy="4603750"/>
            <a:chOff x="4291013" y="1720850"/>
            <a:chExt cx="4548187" cy="4603750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291013" y="1720850"/>
              <a:ext cx="4548187" cy="4603750"/>
              <a:chOff x="2703" y="1084"/>
              <a:chExt cx="2865" cy="2900"/>
            </a:xfrm>
          </p:grpSpPr>
          <p:sp>
            <p:nvSpPr>
              <p:cNvPr id="10254" name="Text Box 11"/>
              <p:cNvSpPr txBox="1">
                <a:spLocks noChangeArrowheads="1"/>
              </p:cNvSpPr>
              <p:nvPr/>
            </p:nvSpPr>
            <p:spPr bwMode="auto">
              <a:xfrm>
                <a:off x="2900" y="1084"/>
                <a:ext cx="1180" cy="2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i="1">
                    <a:solidFill>
                      <a:srgbClr val="660066"/>
                    </a:solidFill>
                    <a:ea typeface="돋움" pitchFamily="50" charset="-127"/>
                  </a:rPr>
                  <a:t>Process 0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i="1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b="0">
                    <a:solidFill>
                      <a:srgbClr val="660066"/>
                    </a:solidFill>
                    <a:ea typeface="돋움" pitchFamily="50" charset="-127"/>
                  </a:rPr>
                  <a:t>x = 1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b="0">
                    <a:solidFill>
                      <a:srgbClr val="660066"/>
                    </a:solidFill>
                    <a:ea typeface="돋움" pitchFamily="50" charset="-127"/>
                  </a:rPr>
                  <a:t>If(y==0 || y == 1)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b="0">
                    <a:solidFill>
                      <a:srgbClr val="660066"/>
                    </a:solidFill>
                    <a:ea typeface="돋움" pitchFamily="50" charset="-127"/>
                  </a:rPr>
                  <a:t>z = 1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b="0">
                    <a:solidFill>
                      <a:srgbClr val="660066"/>
                    </a:solidFill>
                    <a:ea typeface="돋움" pitchFamily="50" charset="-127"/>
                  </a:rPr>
                  <a:t>If(x == 1)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b="0">
                    <a:solidFill>
                      <a:srgbClr val="660066"/>
                    </a:solidFill>
                    <a:ea typeface="돋움" pitchFamily="50" charset="-127"/>
                  </a:rPr>
                  <a:t>y = 1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b="0">
                    <a:solidFill>
                      <a:srgbClr val="660066"/>
                    </a:solidFill>
                    <a:ea typeface="돋움" pitchFamily="50" charset="-127"/>
                  </a:rPr>
                  <a:t>If(z == 1)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b="0">
                    <a:solidFill>
                      <a:srgbClr val="660066"/>
                    </a:solidFill>
                    <a:ea typeface="돋움" pitchFamily="50" charset="-127"/>
                  </a:rPr>
                  <a:t>cnt++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</p:txBody>
          </p:sp>
          <p:sp>
            <p:nvSpPr>
              <p:cNvPr id="10255" name="Text Box 12"/>
              <p:cNvSpPr txBox="1">
                <a:spLocks noChangeArrowheads="1"/>
              </p:cNvSpPr>
              <p:nvPr/>
            </p:nvSpPr>
            <p:spPr bwMode="auto">
              <a:xfrm>
                <a:off x="4388" y="1084"/>
                <a:ext cx="1180" cy="1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i="1">
                    <a:solidFill>
                      <a:srgbClr val="660066"/>
                    </a:solidFill>
                    <a:ea typeface="돋움" pitchFamily="50" charset="-127"/>
                  </a:rPr>
                  <a:t>Process 1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b="0">
                    <a:solidFill>
                      <a:srgbClr val="660066"/>
                    </a:solidFill>
                    <a:ea typeface="돋움" pitchFamily="50" charset="-127"/>
                  </a:rPr>
                  <a:t>x = 2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b="0">
                    <a:solidFill>
                      <a:srgbClr val="660066"/>
                    </a:solidFill>
                    <a:ea typeface="돋움" pitchFamily="50" charset="-127"/>
                  </a:rPr>
                  <a:t>If(y==0 || y ==2)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b="0">
                    <a:solidFill>
                      <a:srgbClr val="660066"/>
                    </a:solidFill>
                    <a:ea typeface="돋움" pitchFamily="50" charset="-127"/>
                  </a:rPr>
                  <a:t>z = 2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b="0">
                    <a:solidFill>
                      <a:srgbClr val="660066"/>
                    </a:solidFill>
                    <a:ea typeface="돋움" pitchFamily="50" charset="-127"/>
                  </a:rPr>
                  <a:t>If(x==2)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b="0">
                    <a:solidFill>
                      <a:srgbClr val="660066"/>
                    </a:solidFill>
                    <a:ea typeface="돋움" pitchFamily="50" charset="-127"/>
                  </a:rPr>
                  <a:t>y=2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b="0">
                    <a:solidFill>
                      <a:srgbClr val="660066"/>
                    </a:solidFill>
                    <a:ea typeface="돋움" pitchFamily="50" charset="-127"/>
                  </a:rPr>
                  <a:t>If (z==2)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b="0">
                    <a:solidFill>
                      <a:srgbClr val="660066"/>
                    </a:solidFill>
                    <a:ea typeface="돋움" pitchFamily="50" charset="-127"/>
                  </a:rPr>
                  <a:t>cnt++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</p:txBody>
          </p:sp>
          <p:sp>
            <p:nvSpPr>
              <p:cNvPr id="10256" name="Rectangle 13"/>
              <p:cNvSpPr>
                <a:spLocks noChangeArrowheads="1"/>
              </p:cNvSpPr>
              <p:nvPr/>
            </p:nvSpPr>
            <p:spPr bwMode="auto">
              <a:xfrm>
                <a:off x="2703" y="3621"/>
                <a:ext cx="127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762000" latinLnBrk="0"/>
                <a:r>
                  <a:rPr lang="en-US" altLang="ko-KR" sz="1800" b="0" i="1">
                    <a:solidFill>
                      <a:srgbClr val="660066"/>
                    </a:solidFill>
                    <a:latin typeface="Arial Black" pitchFamily="34" charset="0"/>
                    <a:ea typeface="돋움" pitchFamily="50" charset="-127"/>
                  </a:rPr>
                  <a:t>Counter</a:t>
                </a:r>
              </a:p>
              <a:p>
                <a:pPr algn="ctr" defTabSz="762000" latinLnBrk="0"/>
                <a:r>
                  <a:rPr lang="en-US" altLang="ko-KR" sz="1800" b="0" i="1">
                    <a:solidFill>
                      <a:srgbClr val="660066"/>
                    </a:solidFill>
                    <a:latin typeface="Arial Black" pitchFamily="34" charset="0"/>
                    <a:ea typeface="돋움" pitchFamily="50" charset="-127"/>
                  </a:rPr>
                  <a:t>Example</a:t>
                </a:r>
              </a:p>
            </p:txBody>
          </p:sp>
          <p:sp>
            <p:nvSpPr>
              <p:cNvPr id="10257" name="Line 14"/>
              <p:cNvSpPr>
                <a:spLocks noChangeShapeType="1"/>
              </p:cNvSpPr>
              <p:nvPr/>
            </p:nvSpPr>
            <p:spPr bwMode="auto">
              <a:xfrm flipH="1">
                <a:off x="3936" y="1660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0258" name="Line 15"/>
              <p:cNvSpPr>
                <a:spLocks noChangeShapeType="1"/>
              </p:cNvSpPr>
              <p:nvPr/>
            </p:nvSpPr>
            <p:spPr bwMode="auto">
              <a:xfrm>
                <a:off x="3936" y="199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0259" name="Line 16"/>
              <p:cNvSpPr>
                <a:spLocks noChangeShapeType="1"/>
              </p:cNvSpPr>
              <p:nvPr/>
            </p:nvSpPr>
            <p:spPr bwMode="auto">
              <a:xfrm flipH="1">
                <a:off x="3936" y="2428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0260" name="Line 17"/>
              <p:cNvSpPr>
                <a:spLocks noChangeShapeType="1"/>
              </p:cNvSpPr>
              <p:nvPr/>
            </p:nvSpPr>
            <p:spPr bwMode="auto">
              <a:xfrm flipH="1">
                <a:off x="4368" y="1228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0261" name="Line 18"/>
              <p:cNvSpPr>
                <a:spLocks noChangeShapeType="1"/>
              </p:cNvSpPr>
              <p:nvPr/>
            </p:nvSpPr>
            <p:spPr bwMode="auto">
              <a:xfrm flipH="1">
                <a:off x="3936" y="1660"/>
                <a:ext cx="0" cy="33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0262" name="Line 19"/>
              <p:cNvSpPr>
                <a:spLocks noChangeShapeType="1"/>
              </p:cNvSpPr>
              <p:nvPr/>
            </p:nvSpPr>
            <p:spPr bwMode="auto">
              <a:xfrm flipH="1">
                <a:off x="4368" y="1996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0263" name="Line 20"/>
              <p:cNvSpPr>
                <a:spLocks noChangeShapeType="1"/>
              </p:cNvSpPr>
              <p:nvPr/>
            </p:nvSpPr>
            <p:spPr bwMode="auto">
              <a:xfrm flipH="1">
                <a:off x="3936" y="2428"/>
                <a:ext cx="0" cy="62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0253" name="Text Box 21"/>
            <p:cNvSpPr txBox="1">
              <a:spLocks noChangeArrowheads="1"/>
            </p:cNvSpPr>
            <p:nvPr/>
          </p:nvSpPr>
          <p:spPr bwMode="auto">
            <a:xfrm>
              <a:off x="5410200" y="4816475"/>
              <a:ext cx="1933575" cy="3048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400" i="1">
                  <a:solidFill>
                    <a:srgbClr val="FF3300"/>
                  </a:solidFill>
                </a:rPr>
                <a:t>Violation detected !!!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More Concurrency Bugs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428736"/>
            <a:ext cx="3538736" cy="5000660"/>
          </a:xfrm>
        </p:spPr>
        <p:txBody>
          <a:bodyPr/>
          <a:lstStyle/>
          <a:p>
            <a:r>
              <a:rPr lang="en-US" altLang="ko-KR" dirty="0" smtClean="0"/>
              <a:t>Data race bugs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179512" y="6381502"/>
            <a:ext cx="900090" cy="365125"/>
          </a:xfrm>
        </p:spPr>
        <p:txBody>
          <a:bodyPr/>
          <a:lstStyle/>
          <a:p>
            <a:pPr>
              <a:defRPr/>
            </a:pPr>
            <a:fld id="{7F34C515-6F76-4834-BC94-A4C2B94A0A22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993704" y="1412776"/>
            <a:ext cx="3538736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Atomicity bugs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2422972" y="5157192"/>
            <a:ext cx="1655316" cy="179387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36000" bIns="0"/>
          <a:lstStyle/>
          <a:p>
            <a:pPr algn="r">
              <a:defRPr/>
            </a:pPr>
            <a:endParaRPr kumimoji="0" lang="ko-KR" altLang="en-US" sz="1200" b="1" dirty="0">
              <a:solidFill>
                <a:schemeClr val="tx1"/>
              </a:solidFill>
              <a:latin typeface="cmmi10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89856" y="2276872"/>
            <a:ext cx="4032448" cy="16585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  <a:latin typeface="cmtt9" pitchFamily="34" charset="0"/>
              </a:rPr>
              <a:t>class </a:t>
            </a:r>
            <a:r>
              <a:rPr kumimoji="0" lang="en-US" altLang="ko-KR" sz="1200" dirty="0" err="1">
                <a:solidFill>
                  <a:schemeClr val="tx1"/>
                </a:solidFill>
                <a:latin typeface="cmtt9" pitchFamily="34" charset="0"/>
              </a:rPr>
              <a:t>Account_DR</a:t>
            </a:r>
            <a:r>
              <a:rPr kumimoji="0" lang="en-US" altLang="ko-KR" sz="1200" dirty="0">
                <a:solidFill>
                  <a:schemeClr val="tx1"/>
                </a:solidFill>
                <a:latin typeface="cmtt9" pitchFamily="34" charset="0"/>
              </a:rPr>
              <a:t> {</a:t>
            </a:r>
          </a:p>
          <a:p>
            <a:pPr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  <a:latin typeface="cmtt9" pitchFamily="34" charset="0"/>
              </a:rPr>
              <a:t>  double balance; </a:t>
            </a:r>
          </a:p>
          <a:p>
            <a:pPr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mtt9" pitchFamily="34" charset="0"/>
              </a:rPr>
              <a:t>  // </a:t>
            </a:r>
            <a:r>
              <a:rPr kumimoji="0"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mtt9" pitchFamily="34" charset="0"/>
              </a:rPr>
              <a:t>INV:balance</a:t>
            </a:r>
            <a:r>
              <a:rPr kumimoji="0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mtt9" pitchFamily="34" charset="0"/>
              </a:rPr>
              <a:t> should be always non-negative</a:t>
            </a:r>
          </a:p>
          <a:p>
            <a:pPr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700" dirty="0">
              <a:solidFill>
                <a:schemeClr val="tx1"/>
              </a:solidFill>
              <a:latin typeface="cmtt9" pitchFamily="34" charset="0"/>
            </a:endParaRPr>
          </a:p>
          <a:p>
            <a:pPr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  <a:latin typeface="cmtt9" pitchFamily="34" charset="0"/>
              </a:rPr>
              <a:t>   void withdraw(double x) {       </a:t>
            </a:r>
          </a:p>
          <a:p>
            <a:pPr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  <a:latin typeface="cmtt9" pitchFamily="34" charset="0"/>
              </a:rPr>
              <a:t>1:   if (balance &gt;= x) {</a:t>
            </a:r>
            <a:r>
              <a:rPr kumimoji="0" lang="en-US" altLang="ko-KR" sz="1200" dirty="0">
                <a:solidFill>
                  <a:schemeClr val="accent1"/>
                </a:solidFill>
                <a:latin typeface="cmtt9" pitchFamily="34" charset="0"/>
              </a:rPr>
              <a:t>          </a:t>
            </a:r>
          </a:p>
          <a:p>
            <a:pPr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  <a:latin typeface="cmtt9" pitchFamily="34" charset="0"/>
              </a:rPr>
              <a:t>2:     balance = balance–x;}</a:t>
            </a:r>
          </a:p>
          <a:p>
            <a:pPr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  <a:latin typeface="cmtt9" pitchFamily="34" charset="0"/>
              </a:rPr>
              <a:t>     ...</a:t>
            </a:r>
          </a:p>
          <a:p>
            <a:pPr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  <a:latin typeface="cmtt9" pitchFamily="34" charset="0"/>
              </a:rPr>
              <a:t>   }}  </a:t>
            </a: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39068" y="4221088"/>
            <a:ext cx="1967012" cy="1287462"/>
          </a:xfrm>
          <a:prstGeom prst="roundRect">
            <a:avLst>
              <a:gd name="adj" fmla="val 832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/>
                </a:solidFill>
                <a:latin typeface="cmtt9" pitchFamily="34" charset="0"/>
              </a:rPr>
              <a:t>[Initially, </a:t>
            </a:r>
            <a:r>
              <a:rPr lang="en-US" altLang="ko-KR" sz="1200" dirty="0" smtClean="0">
                <a:solidFill>
                  <a:schemeClr val="tx1"/>
                </a:solidFill>
                <a:latin typeface="cmtt9" pitchFamily="34" charset="0"/>
              </a:rPr>
              <a:t>balance:10</a:t>
            </a:r>
            <a:r>
              <a:rPr lang="en-US" altLang="ko-KR" sz="1200" dirty="0">
                <a:solidFill>
                  <a:schemeClr val="tx1"/>
                </a:solidFill>
                <a:latin typeface="cmtt9" pitchFamily="34" charset="0"/>
              </a:rPr>
              <a:t>]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/>
                </a:solidFill>
                <a:latin typeface="cmtt9" pitchFamily="34" charset="0"/>
              </a:rPr>
              <a:t>-th1: withdraw(10)-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dirty="0">
              <a:solidFill>
                <a:schemeClr val="tx1"/>
              </a:solidFill>
              <a:latin typeface="cmtt9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/>
                </a:solidFill>
                <a:latin typeface="cmtt9" pitchFamily="34" charset="0"/>
              </a:rPr>
              <a:t>1: if(balance &gt;= 10) 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dirty="0">
              <a:solidFill>
                <a:schemeClr val="tx1"/>
              </a:solidFill>
              <a:latin typeface="cmtt9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/>
                </a:solidFill>
                <a:latin typeface="cmtt9" pitchFamily="34" charset="0"/>
              </a:rPr>
              <a:t>2: balance = 0 – 10;</a:t>
            </a: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2415605" y="4191442"/>
            <a:ext cx="1806699" cy="1400175"/>
          </a:xfrm>
          <a:prstGeom prst="roundRect">
            <a:avLst>
              <a:gd name="adj" fmla="val 832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  <a:latin typeface="cmtt9" pitchFamily="34" charset="0"/>
              <a:ea typeface="굴림" pitchFamily="50" charset="-127"/>
              <a:cs typeface="Courier New" pitchFamily="49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 -th2: withdraw(10)-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1: if(balance &gt;= 10) 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  <a:latin typeface="cmtt9" pitchFamily="34" charset="0"/>
              <a:ea typeface="굴림" pitchFamily="50" charset="-127"/>
              <a:cs typeface="Courier New" pitchFamily="49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2: balance = 10-10;</a:t>
            </a:r>
          </a:p>
        </p:txBody>
      </p:sp>
      <p:sp>
        <p:nvSpPr>
          <p:cNvPr id="10" name="TextBox 30"/>
          <p:cNvSpPr txBox="1">
            <a:spLocks noChangeArrowheads="1"/>
          </p:cNvSpPr>
          <p:nvPr/>
        </p:nvSpPr>
        <p:spPr bwMode="auto">
          <a:xfrm>
            <a:off x="189856" y="3946967"/>
            <a:ext cx="3600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kumimoji="0" lang="en-US" altLang="ko-KR" sz="1200">
                <a:latin typeface="Calibri" pitchFamily="34" charset="0"/>
                <a:ea typeface="맑은 고딕" pitchFamily="50" charset="-127"/>
              </a:rPr>
              <a:t>(a)  Buggy program code</a:t>
            </a:r>
            <a:endParaRPr kumimoji="0" lang="ko-KR" altLang="en-US" sz="1200"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189856" y="6250186"/>
            <a:ext cx="35925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kumimoji="0" lang="en-US" altLang="ko-KR" sz="1200" dirty="0">
                <a:latin typeface="Calibri" pitchFamily="34" charset="0"/>
                <a:ea typeface="맑은 고딕" pitchFamily="50" charset="-127"/>
              </a:rPr>
              <a:t>(b) Erroneous execution</a:t>
            </a:r>
            <a:endParaRPr kumimoji="0" lang="ko-KR" altLang="en-US" sz="1200" dirty="0"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189856" y="5981899"/>
            <a:ext cx="2111028" cy="32349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72000" rIns="36000" bIns="72000" anchor="ctr"/>
          <a:lstStyle/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 invariant is violated as </a:t>
            </a:r>
          </a:p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rgbClr val="FF0000"/>
                </a:solidFill>
                <a:latin typeface="cmtt9" pitchFamily="34" charset="0"/>
                <a:cs typeface="Courier New" pitchFamily="49" charset="0"/>
              </a:rPr>
              <a:t>balance</a:t>
            </a:r>
            <a:r>
              <a:rPr kumimoji="0" lang="en-US" altLang="ko-KR" sz="1200" dirty="0">
                <a:solidFill>
                  <a:srgbClr val="FF0000"/>
                </a:solidFill>
              </a:rPr>
              <a:t> </a:t>
            </a:r>
            <a:r>
              <a:rPr kumimoji="0" lang="en-US" altLang="ko-KR" sz="1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becomes -10.</a:t>
            </a:r>
            <a:endParaRPr kumimoji="0" lang="ko-KR" altLang="en-US" sz="1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 flipH="1">
            <a:off x="2206080" y="4504179"/>
            <a:ext cx="0" cy="115252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 bwMode="auto">
          <a:xfrm>
            <a:off x="189856" y="4235891"/>
            <a:ext cx="4032448" cy="169977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sz="1200">
              <a:solidFill>
                <a:srgbClr val="953735"/>
              </a:solidFill>
              <a:latin typeface="Calibri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247006" y="4941168"/>
            <a:ext cx="1670050" cy="227360"/>
          </a:xfrm>
          <a:prstGeom prst="round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36000" bIns="0"/>
          <a:lstStyle/>
          <a:p>
            <a:pPr algn="r">
              <a:defRPr/>
            </a:pPr>
            <a:endParaRPr kumimoji="0" lang="ko-KR" altLang="en-US" sz="1200" b="1" dirty="0">
              <a:solidFill>
                <a:schemeClr val="tx1"/>
              </a:solidFill>
              <a:latin typeface="cmmi10" pitchFamily="34" charset="0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5211440" y="5015185"/>
            <a:ext cx="1439863" cy="666750"/>
          </a:xfrm>
          <a:prstGeom prst="rect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sz="1000">
              <a:solidFill>
                <a:srgbClr val="953735"/>
              </a:solidFill>
              <a:latin typeface="Calibri" pitchFamily="34" charset="0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5306690" y="4951685"/>
            <a:ext cx="762000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ko-KR" altLang="en-US" sz="1000">
              <a:solidFill>
                <a:srgbClr val="953735"/>
              </a:solidFill>
              <a:latin typeface="Calibri" pitchFamily="34" charset="0"/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6867203" y="5764485"/>
            <a:ext cx="1568450" cy="144463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r">
              <a:defRPr/>
            </a:pPr>
            <a:endParaRPr kumimoji="0" lang="ko-KR" altLang="en-US" sz="1000" b="1" dirty="0">
              <a:solidFill>
                <a:schemeClr val="tx1"/>
              </a:solidFill>
              <a:latin typeface="cmmi10" pitchFamily="34" charset="0"/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5051103" y="6112148"/>
            <a:ext cx="1547812" cy="142875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anchor="b"/>
          <a:lstStyle/>
          <a:p>
            <a:pPr algn="r">
              <a:defRPr/>
            </a:pPr>
            <a:endParaRPr kumimoji="0" lang="ko-KR" altLang="en-US" sz="1000" b="1" baseline="30000" dirty="0">
              <a:solidFill>
                <a:schemeClr val="tx1"/>
              </a:solidFill>
              <a:latin typeface="cmsy10"/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5347965" y="5240610"/>
            <a:ext cx="1250950" cy="144463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anchor="b"/>
          <a:lstStyle/>
          <a:p>
            <a:pPr algn="r">
              <a:defRPr/>
            </a:pPr>
            <a:endParaRPr kumimoji="0" lang="ko-KR" altLang="en-US" sz="1000" b="1" dirty="0">
              <a:solidFill>
                <a:schemeClr val="tx1"/>
              </a:solidFill>
              <a:latin typeface="cmmi10" pitchFamily="34" charset="0"/>
            </a:endParaRPr>
          </a:p>
        </p:txBody>
      </p:sp>
      <p:cxnSp>
        <p:nvCxnSpPr>
          <p:cNvPr id="21" name="직선 연결선 20"/>
          <p:cNvCxnSpPr>
            <a:endCxn id="29" idx="2"/>
          </p:cNvCxnSpPr>
          <p:nvPr/>
        </p:nvCxnSpPr>
        <p:spPr>
          <a:xfrm>
            <a:off x="6771953" y="4613548"/>
            <a:ext cx="0" cy="183673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4970140" y="2208485"/>
            <a:ext cx="3600450" cy="18716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class </a:t>
            </a:r>
            <a:r>
              <a:rPr kumimoji="0" lang="en-US" altLang="ko-KR" sz="1000" dirty="0" err="1">
                <a:solidFill>
                  <a:schemeClr val="tx1"/>
                </a:solidFill>
                <a:latin typeface="cmtt9" pitchFamily="34" charset="0"/>
              </a:rPr>
              <a:t>Account_BR</a:t>
            </a: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 {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  Lock m;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  double balance; 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mtt9" pitchFamily="34" charset="0"/>
              </a:rPr>
              <a:t>  // INV: balance should be non-negative 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chemeClr val="tx1"/>
              </a:solidFill>
              <a:latin typeface="cmtt9" pitchFamily="34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  double </a:t>
            </a:r>
            <a:r>
              <a:rPr kumimoji="0" lang="en-US" altLang="ko-KR" sz="1000" dirty="0" err="1">
                <a:solidFill>
                  <a:schemeClr val="tx1"/>
                </a:solidFill>
                <a:latin typeface="cmtt9" pitchFamily="34" charset="0"/>
              </a:rPr>
              <a:t>getBalance</a:t>
            </a: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() {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    double </a:t>
            </a:r>
            <a:r>
              <a:rPr kumimoji="0" lang="en-US" altLang="ko-KR" sz="1000" dirty="0" err="1">
                <a:solidFill>
                  <a:schemeClr val="tx1"/>
                </a:solidFill>
                <a:latin typeface="cmtt9" pitchFamily="34" charset="0"/>
              </a:rPr>
              <a:t>tmp</a:t>
            </a: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;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1:  lock(m);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2:  </a:t>
            </a:r>
            <a:r>
              <a:rPr kumimoji="0" lang="en-US" altLang="ko-KR" sz="1000" dirty="0" err="1">
                <a:solidFill>
                  <a:schemeClr val="tx1"/>
                </a:solidFill>
                <a:latin typeface="cmtt9" pitchFamily="34" charset="0"/>
              </a:rPr>
              <a:t>tmp</a:t>
            </a: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 = balance ;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3:  unlock(m);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4:  return </a:t>
            </a:r>
            <a:r>
              <a:rPr kumimoji="0" lang="en-US" altLang="ko-KR" sz="1000" dirty="0" err="1">
                <a:solidFill>
                  <a:schemeClr val="tx1"/>
                </a:solidFill>
                <a:latin typeface="cmtt9" pitchFamily="34" charset="0"/>
              </a:rPr>
              <a:t>tmp</a:t>
            </a: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; } 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chemeClr val="tx1"/>
              </a:solidFill>
              <a:latin typeface="cmtt9" pitchFamily="34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683053" y="2341835"/>
            <a:ext cx="1957387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chemeClr val="tx1"/>
              </a:solidFill>
              <a:latin typeface="cmtt9" pitchFamily="34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chemeClr val="tx1"/>
              </a:solidFill>
              <a:latin typeface="cmtt9" pitchFamily="34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chemeClr val="tx1"/>
              </a:solidFill>
              <a:latin typeface="cmtt9" pitchFamily="34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  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 void withdraw(double x){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rgbClr val="0070C0"/>
                </a:solidFill>
                <a:latin typeface="cmtt9" pitchFamily="34" charset="0"/>
              </a:rPr>
              <a:t>   </a:t>
            </a:r>
            <a:r>
              <a:rPr kumimoji="0"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mtt9" pitchFamily="34" charset="0"/>
              </a:rPr>
              <a:t>/*@atomic region begins*/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11: if (</a:t>
            </a:r>
            <a:r>
              <a:rPr kumimoji="0" lang="en-US" altLang="ko-KR" sz="1000" dirty="0" err="1">
                <a:solidFill>
                  <a:schemeClr val="tx1"/>
                </a:solidFill>
                <a:latin typeface="cmtt9" pitchFamily="34" charset="0"/>
              </a:rPr>
              <a:t>getBalance</a:t>
            </a: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() &gt;= x){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12:   lock(m);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13:   balance = balance – x;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14:   unlock(m); }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   </a:t>
            </a:r>
            <a:r>
              <a:rPr kumimoji="0"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mtt9" pitchFamily="34" charset="0"/>
              </a:rPr>
              <a:t>/*@atomic region ends*/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   ... }</a:t>
            </a:r>
            <a:endParaRPr kumimoji="0" lang="ko-KR" altLang="en-US" sz="1000" dirty="0">
              <a:solidFill>
                <a:schemeClr val="tx1"/>
              </a:solidFill>
              <a:latin typeface="cmtt9" pitchFamily="34" charset="0"/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6795765" y="4461148"/>
            <a:ext cx="1728788" cy="1944687"/>
          </a:xfrm>
          <a:prstGeom prst="roundRect">
            <a:avLst>
              <a:gd name="adj" fmla="val 832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-th2 : withdraw(10)-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... 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chemeClr val="tx1"/>
              </a:solidFill>
              <a:latin typeface="cmtt9" pitchFamily="34" charset="0"/>
              <a:ea typeface="굴림" pitchFamily="50" charset="-127"/>
              <a:cs typeface="Courier New" pitchFamily="49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chemeClr val="tx1"/>
              </a:solidFill>
              <a:latin typeface="cmtt9" pitchFamily="34" charset="0"/>
              <a:ea typeface="굴림" pitchFamily="50" charset="-127"/>
              <a:cs typeface="Courier New" pitchFamily="49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chemeClr val="tx1"/>
              </a:solidFill>
              <a:latin typeface="cmtt9" pitchFamily="34" charset="0"/>
              <a:ea typeface="굴림" pitchFamily="50" charset="-127"/>
              <a:cs typeface="Courier New" pitchFamily="49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chemeClr val="tx1"/>
              </a:solidFill>
              <a:latin typeface="cmtt9" pitchFamily="34" charset="0"/>
              <a:ea typeface="굴림" pitchFamily="50" charset="-127"/>
              <a:cs typeface="Courier New" pitchFamily="49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chemeClr val="tx1"/>
              </a:solidFill>
              <a:latin typeface="cmtt9" pitchFamily="34" charset="0"/>
              <a:ea typeface="굴림" pitchFamily="50" charset="-127"/>
              <a:cs typeface="Courier New" pitchFamily="49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chemeClr val="tx1"/>
              </a:solidFill>
              <a:latin typeface="cmtt9" pitchFamily="34" charset="0"/>
              <a:ea typeface="굴림" pitchFamily="50" charset="-127"/>
              <a:cs typeface="Courier New" pitchFamily="49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12: lock(m);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13: balance=10–10; 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14: unlock(m);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chemeClr val="tx1"/>
              </a:solidFill>
              <a:latin typeface="cmtt9" pitchFamily="34" charset="0"/>
              <a:ea typeface="굴림" pitchFamily="50" charset="-127"/>
              <a:cs typeface="Courier New" pitchFamily="49" charset="0"/>
            </a:endParaRPr>
          </a:p>
        </p:txBody>
      </p:sp>
      <p:sp>
        <p:nvSpPr>
          <p:cNvPr id="25" name="모서리가 둥근 직사각형 24"/>
          <p:cNvSpPr/>
          <p:nvPr/>
        </p:nvSpPr>
        <p:spPr bwMode="auto">
          <a:xfrm>
            <a:off x="4971728" y="4296048"/>
            <a:ext cx="1719262" cy="2319337"/>
          </a:xfrm>
          <a:prstGeom prst="roundRect">
            <a:avLst>
              <a:gd name="adj" fmla="val 832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[Initially,</a:t>
            </a: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 balance:10</a:t>
            </a:r>
            <a:r>
              <a:rPr kumimoji="0" lang="en-US" altLang="ko-KR" sz="1000" dirty="0">
                <a:solidFill>
                  <a:schemeClr val="tx1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 ]</a:t>
            </a:r>
          </a:p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-th1: withdraw(10)-</a:t>
            </a: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chemeClr val="tx1"/>
              </a:solidFill>
              <a:latin typeface="cmtt9" pitchFamily="34" charset="0"/>
              <a:ea typeface="굴림" pitchFamily="50" charset="-127"/>
              <a:cs typeface="Courier New" pitchFamily="49" charset="0"/>
            </a:endParaRP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11:if(</a:t>
            </a:r>
            <a:r>
              <a:rPr kumimoji="0" lang="en-US" altLang="ko-KR" sz="1000" dirty="0" err="1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getBalance</a:t>
            </a: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()&gt;=10)</a:t>
            </a: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    </a:t>
            </a:r>
            <a:r>
              <a:rPr kumimoji="0" lang="en-US" altLang="ko-KR" sz="1000" dirty="0" err="1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getBalance</a:t>
            </a: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()</a:t>
            </a: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     1:lock(m);</a:t>
            </a: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     2:tmp = balance; </a:t>
            </a: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     3:unlock(m);</a:t>
            </a: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     4:return </a:t>
            </a:r>
            <a:r>
              <a:rPr kumimoji="0" lang="en-US" altLang="ko-KR" sz="1000" dirty="0" err="1">
                <a:solidFill>
                  <a:schemeClr val="tx1"/>
                </a:solidFill>
                <a:latin typeface="cmtt9" pitchFamily="34" charset="0"/>
              </a:rPr>
              <a:t>tmp</a:t>
            </a: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;</a:t>
            </a:r>
            <a:endParaRPr kumimoji="0" lang="en-US" altLang="ko-KR" sz="1000" dirty="0">
              <a:solidFill>
                <a:schemeClr val="tx1"/>
              </a:solidFill>
              <a:latin typeface="cmtt9" pitchFamily="34" charset="0"/>
              <a:ea typeface="굴림" pitchFamily="50" charset="-127"/>
              <a:cs typeface="Courier New" pitchFamily="49" charset="0"/>
            </a:endParaRP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chemeClr val="tx1"/>
              </a:solidFill>
              <a:latin typeface="cmtt9" pitchFamily="34" charset="0"/>
              <a:ea typeface="굴림" pitchFamily="50" charset="-127"/>
              <a:cs typeface="Courier New" pitchFamily="49" charset="0"/>
            </a:endParaRP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chemeClr val="tx1"/>
              </a:solidFill>
              <a:latin typeface="cmtt9" pitchFamily="34" charset="0"/>
              <a:ea typeface="굴림" pitchFamily="50" charset="-127"/>
              <a:cs typeface="Courier New" pitchFamily="49" charset="0"/>
            </a:endParaRP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12: lock(m);</a:t>
            </a: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13: balance=0 – 10; </a:t>
            </a: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14: unlock(m);</a:t>
            </a: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4970140" y="4046810"/>
            <a:ext cx="3600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kumimoji="0" lang="en-US" altLang="ko-KR" sz="1000">
                <a:latin typeface="Calibri" pitchFamily="34" charset="0"/>
                <a:ea typeface="맑은 고딕" pitchFamily="50" charset="-127"/>
              </a:rPr>
              <a:t>(a) Buggy program code</a:t>
            </a:r>
            <a:endParaRPr kumimoji="0" lang="ko-KR" altLang="en-US" sz="1000"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27" name="TextBox 31"/>
          <p:cNvSpPr txBox="1">
            <a:spLocks noChangeArrowheads="1"/>
          </p:cNvSpPr>
          <p:nvPr/>
        </p:nvSpPr>
        <p:spPr bwMode="auto">
          <a:xfrm>
            <a:off x="4971728" y="6423298"/>
            <a:ext cx="3600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kumimoji="0" lang="en-US" altLang="ko-KR" sz="1000">
                <a:latin typeface="Calibri" pitchFamily="34" charset="0"/>
                <a:ea typeface="맑은 고딕" pitchFamily="50" charset="-127"/>
              </a:rPr>
              <a:t>(b) Erroneous execution</a:t>
            </a:r>
            <a:endParaRPr kumimoji="0" lang="ko-KR" altLang="en-US" sz="1000"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 bwMode="auto">
          <a:xfrm>
            <a:off x="6814815" y="6024835"/>
            <a:ext cx="1709738" cy="35083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kumimoji="0" lang="en-US" altLang="ko-KR" sz="1000" dirty="0">
                <a:solidFill>
                  <a:srgbClr val="FF0000"/>
                </a:solidFill>
                <a:latin typeface="Calibri" pitchFamily="34" charset="0"/>
              </a:rPr>
              <a:t>The invariant is violated as </a:t>
            </a:r>
          </a:p>
          <a:p>
            <a:pPr>
              <a:defRPr/>
            </a:pPr>
            <a:r>
              <a:rPr kumimoji="0" lang="en-US" altLang="ko-KR" sz="1000" dirty="0">
                <a:solidFill>
                  <a:srgbClr val="FF0000"/>
                </a:solidFill>
                <a:latin typeface="cmtt9" pitchFamily="34" charset="0"/>
              </a:rPr>
              <a:t>balance</a:t>
            </a:r>
            <a:r>
              <a:rPr kumimoji="0" lang="en-US" altLang="ko-KR" sz="1000" dirty="0">
                <a:solidFill>
                  <a:srgbClr val="FF0000"/>
                </a:solidFill>
                <a:latin typeface="Calibri" pitchFamily="34" charset="0"/>
              </a:rPr>
              <a:t> becomes -10.</a:t>
            </a:r>
            <a:endParaRPr kumimoji="0" lang="ko-KR" altLang="en-US" sz="1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971728" y="4362723"/>
            <a:ext cx="3600450" cy="208756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0" name="직사각형 29"/>
          <p:cNvSpPr/>
          <p:nvPr/>
        </p:nvSpPr>
        <p:spPr bwMode="auto">
          <a:xfrm>
            <a:off x="5027290" y="4821510"/>
            <a:ext cx="1655763" cy="1547813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sz="1000">
              <a:solidFill>
                <a:srgbClr val="953735"/>
              </a:solidFill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613548"/>
            <a:ext cx="122396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operation block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mmi10"/>
                <a:cs typeface="Calibri" pitchFamily="34" charset="0"/>
              </a:rPr>
              <a:t>b</a:t>
            </a:r>
            <a:r>
              <a:rPr lang="en-US" altLang="ko-KR" sz="10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mmi10"/>
                <a:cs typeface="Calibri" pitchFamily="34" charset="0"/>
              </a:rPr>
              <a:t>i</a:t>
            </a:r>
            <a:endParaRPr lang="ko-KR" altLang="en-US" sz="1000" baseline="-25000" dirty="0">
              <a:solidFill>
                <a:schemeClr val="tx1">
                  <a:lumMod val="75000"/>
                  <a:lumOff val="25000"/>
                </a:schemeClr>
              </a:solidFill>
              <a:latin typeface="cmmi10"/>
              <a:cs typeface="Calibri" pitchFamily="34" charset="0"/>
            </a:endParaRPr>
          </a:p>
        </p:txBody>
      </p:sp>
      <p:sp>
        <p:nvSpPr>
          <p:cNvPr id="32" name="오른쪽 화살표 31"/>
          <p:cNvSpPr/>
          <p:nvPr/>
        </p:nvSpPr>
        <p:spPr bwMode="auto">
          <a:xfrm flipH="1">
            <a:off x="6611615" y="6047060"/>
            <a:ext cx="203200" cy="177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  <p:extLst>
      <p:ext uri="{BB962C8B-B14F-4D97-AF65-F5344CB8AC3E}">
        <p14:creationId xmlns:p14="http://schemas.microsoft.com/office/powerpoint/2010/main" val="29223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496" y="1428736"/>
            <a:ext cx="8424936" cy="50006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Software = </a:t>
            </a:r>
            <a:r>
              <a:rPr lang="en-US" altLang="ko-KR" dirty="0" smtClean="0">
                <a:solidFill>
                  <a:srgbClr val="FF0000"/>
                </a:solidFill>
              </a:rPr>
              <a:t>a large set </a:t>
            </a:r>
            <a:r>
              <a:rPr lang="en-US" altLang="ko-KR" dirty="0" smtClean="0"/>
              <a:t>of unique executions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SW testing = to </a:t>
            </a:r>
            <a:r>
              <a:rPr lang="en-US" altLang="ko-KR" dirty="0" smtClean="0">
                <a:solidFill>
                  <a:srgbClr val="FF0000"/>
                </a:solidFill>
              </a:rPr>
              <a:t>find an execution </a:t>
            </a:r>
            <a:r>
              <a:rPr lang="en-US" altLang="ko-KR" dirty="0" smtClean="0"/>
              <a:t>that violates a given requirement among the large set</a:t>
            </a:r>
          </a:p>
          <a:p>
            <a:pPr marL="914400" lvl="1" indent="-514350"/>
            <a:r>
              <a:rPr lang="en-US" altLang="ko-KR" dirty="0" smtClean="0"/>
              <a:t>A human brain is poor at enumerating all executions of a target SW, but computer is good at the task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Automated SW testing </a:t>
            </a:r>
            <a:br>
              <a:rPr lang="en-US" altLang="ko-KR" dirty="0" smtClean="0"/>
            </a:br>
            <a:r>
              <a:rPr lang="en-US" altLang="ko-KR" dirty="0" smtClean="0"/>
              <a:t>= to enumerate and analyze the executions of SW systematically (and exhaustively if possible)</a:t>
            </a:r>
          </a:p>
          <a:p>
            <a:pPr marL="914400" lvl="1" indent="-514350">
              <a:buFont typeface="+mj-lt"/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4C515-6F76-4834-BC94-A4C2B94A0A22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  <p:pic>
        <p:nvPicPr>
          <p:cNvPr id="1029" name="Picture 5" descr="C:\Users\moonzoo\AppData\Local\Microsoft\Windows\Temporary Internet Files\Content.IE5\89E2PJRF\MC90025170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32" y="-1983"/>
            <a:ext cx="1512168" cy="166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064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Black Box Testing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Moonzoo Kim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13</a:t>
            </a:fld>
            <a:r>
              <a:rPr lang="en-US" altLang="ko-KR" smtClean="0"/>
              <a:t>/11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0" y="1214422"/>
            <a:ext cx="8715375" cy="5214974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A main goal </a:t>
            </a:r>
            <a:r>
              <a:rPr lang="en-US" altLang="ko-KR" dirty="0" smtClean="0"/>
              <a:t>of </a:t>
            </a:r>
            <a:r>
              <a:rPr lang="en-US" altLang="ko-KR" dirty="0" smtClean="0"/>
              <a:t>testing is </a:t>
            </a:r>
            <a:r>
              <a:rPr lang="en-US" altLang="ko-KR" u="sng" dirty="0" smtClean="0"/>
              <a:t>to generate multiple test cases</a:t>
            </a:r>
            <a:r>
              <a:rPr lang="en-US" altLang="ko-KR" dirty="0" smtClean="0"/>
              <a:t>, one of which may reveal a bug.</a:t>
            </a:r>
          </a:p>
          <a:p>
            <a:r>
              <a:rPr lang="en-US" altLang="ko-KR" dirty="0" smtClean="0"/>
              <a:t>Black box testing concerns only input/output of a target program (i.e., ignore program code)</a:t>
            </a:r>
          </a:p>
          <a:p>
            <a:pPr lvl="1"/>
            <a:r>
              <a:rPr lang="en-US" altLang="ko-KR" dirty="0" smtClean="0"/>
              <a:t>Ex1. Requirement specification based testing</a:t>
            </a:r>
          </a:p>
          <a:p>
            <a:pPr lvl="1"/>
            <a:r>
              <a:rPr lang="en-US" altLang="ko-KR" dirty="0" smtClean="0"/>
              <a:t>Ex2. Random (input generation) testing</a:t>
            </a:r>
          </a:p>
          <a:p>
            <a:pPr lvl="1"/>
            <a:r>
              <a:rPr lang="en-US" altLang="ko-KR" dirty="0" smtClean="0"/>
              <a:t>Ex3. Category partitioning method</a:t>
            </a:r>
          </a:p>
          <a:p>
            <a:pPr lvl="1"/>
            <a:r>
              <a:rPr lang="en-US" altLang="ko-KR" dirty="0" smtClean="0"/>
              <a:t>Ex4. T-way testing</a:t>
            </a:r>
          </a:p>
          <a:p>
            <a:r>
              <a:rPr lang="en-US" altLang="ko-KR" dirty="0" smtClean="0"/>
              <a:t>Advantage of black box testing</a:t>
            </a:r>
          </a:p>
          <a:p>
            <a:pPr lvl="1"/>
            <a:r>
              <a:rPr lang="en-US" altLang="ko-KR" dirty="0" smtClean="0"/>
              <a:t>Intuitive and simple</a:t>
            </a:r>
          </a:p>
          <a:p>
            <a:pPr lvl="1"/>
            <a:r>
              <a:rPr lang="en-US" altLang="ko-KR" dirty="0" smtClean="0"/>
              <a:t>Requires little expertise on program/code analysis techniques</a:t>
            </a:r>
          </a:p>
          <a:p>
            <a:pPr lvl="1"/>
            <a:r>
              <a:rPr lang="en-US" altLang="ko-KR" dirty="0"/>
              <a:t>Requires less </a:t>
            </a:r>
            <a:r>
              <a:rPr lang="en-US" altLang="ko-KR" dirty="0" smtClean="0"/>
              <a:t>effort </a:t>
            </a:r>
            <a:r>
              <a:rPr lang="en-US" altLang="ko-KR" dirty="0"/>
              <a:t>compared </a:t>
            </a:r>
            <a:r>
              <a:rPr lang="en-US" altLang="ko-KR" dirty="0" smtClean="0"/>
              <a:t>to white-box testing</a:t>
            </a:r>
          </a:p>
          <a:p>
            <a:pPr lvl="2"/>
            <a:r>
              <a:rPr lang="en-US" altLang="ko-KR" dirty="0" smtClean="0"/>
              <a:t>cheaper but less effective</a:t>
            </a:r>
            <a:endParaRPr lang="en-US" altLang="ko-KR" dirty="0"/>
          </a:p>
          <a:p>
            <a:pPr lvl="1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553170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White Box Testing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Moonzoo Kim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14</a:t>
            </a:fld>
            <a:r>
              <a:rPr lang="en-US" altLang="ko-KR" smtClean="0"/>
              <a:t>/11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858280" cy="5214974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White box testing concerns program code itself</a:t>
            </a:r>
          </a:p>
          <a:p>
            <a:r>
              <a:rPr lang="en-US" altLang="ko-KR" dirty="0" smtClean="0"/>
              <a:t>Many different viewpoints on “program code”</a:t>
            </a:r>
          </a:p>
          <a:p>
            <a:pPr lvl="1"/>
            <a:r>
              <a:rPr lang="en-US" altLang="ko-KR" dirty="0" smtClean="0"/>
              <a:t>program code as a graph (i.e., structural coverage)</a:t>
            </a:r>
          </a:p>
          <a:p>
            <a:pPr lvl="1"/>
            <a:r>
              <a:rPr lang="en-US" altLang="ko-KR" dirty="0" smtClean="0"/>
              <a:t>program code as a set of logic formulas (i.e., logical coverage)</a:t>
            </a:r>
          </a:p>
          <a:p>
            <a:pPr lvl="1"/>
            <a:r>
              <a:rPr lang="en-US" altLang="ko-KR" dirty="0"/>
              <a:t>program code as a set of execution paths (i.e., </a:t>
            </a:r>
            <a:r>
              <a:rPr lang="en-US" altLang="ko-KR" dirty="0" smtClean="0"/>
              <a:t>behavioral/dynamic </a:t>
            </a:r>
            <a:r>
              <a:rPr lang="en-US" altLang="ko-KR" dirty="0" smtClean="0"/>
              <a:t>coverage)</a:t>
            </a:r>
          </a:p>
          <a:p>
            <a:r>
              <a:rPr lang="en-US" altLang="ko-KR" dirty="0" smtClean="0"/>
              <a:t>Advantages: 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More effective than </a:t>
            </a:r>
            <a:r>
              <a:rPr lang="en-US" altLang="ko-KR" dirty="0" err="1" smtClean="0"/>
              <a:t>blackbox</a:t>
            </a:r>
            <a:r>
              <a:rPr lang="en-US" altLang="ko-KR" dirty="0" smtClean="0"/>
              <a:t> testing in general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Can measure the testing progress quantitatively based on coverage achieved</a:t>
            </a:r>
          </a:p>
          <a:p>
            <a:r>
              <a:rPr lang="en-US" altLang="ko-KR" dirty="0" smtClean="0"/>
              <a:t>Should be used with </a:t>
            </a:r>
            <a:r>
              <a:rPr lang="en-US" altLang="ko-KR" dirty="0" err="1" smtClean="0"/>
              <a:t>blackbox</a:t>
            </a:r>
            <a:r>
              <a:rPr lang="en-US" altLang="ko-KR" dirty="0" smtClean="0"/>
              <a:t> testing together for maximal bug detection capability</a:t>
            </a:r>
          </a:p>
          <a:p>
            <a:pPr lvl="1"/>
            <a:r>
              <a:rPr lang="en-US" altLang="ko-KR" dirty="0" err="1" smtClean="0"/>
              <a:t>Blackbox</a:t>
            </a:r>
            <a:r>
              <a:rPr lang="en-US" altLang="ko-KR" dirty="0" smtClean="0"/>
              <a:t> testing and </a:t>
            </a:r>
            <a:r>
              <a:rPr lang="en-US" altLang="ko-KR" dirty="0" err="1" smtClean="0"/>
              <a:t>whitebox</a:t>
            </a:r>
            <a:r>
              <a:rPr lang="en-US" altLang="ko-KR" dirty="0" smtClean="0"/>
              <a:t> testing often explore different segments of target program space  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71910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번호 개체 틀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75688" y="6597650"/>
            <a:ext cx="46831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285BD61-04D9-4B32-9B67-6189052C9C94}" type="slidenum">
              <a:rPr lang="en-US" altLang="ko-KR" sz="1200"/>
              <a:pPr/>
              <a:t>2</a:t>
            </a:fld>
            <a:endParaRPr lang="en-US" altLang="ko-KR" sz="1200"/>
          </a:p>
        </p:txBody>
      </p:sp>
      <p:sp>
        <p:nvSpPr>
          <p:cNvPr id="661506" name="Rectangle 4"/>
          <p:cNvSpPr>
            <a:spLocks noChangeArrowheads="1"/>
          </p:cNvSpPr>
          <p:nvPr/>
        </p:nvSpPr>
        <p:spPr bwMode="auto">
          <a:xfrm>
            <a:off x="3071802" y="0"/>
            <a:ext cx="596901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kumimoji="0" lang="en-US" altLang="ko-KR" sz="4400" dirty="0">
                <a:solidFill>
                  <a:schemeClr val="accent4"/>
                </a:solidFill>
                <a:latin typeface="Calibri" pitchFamily="34" charset="0"/>
                <a:ea typeface="Bitstream Vera Sans Mono"/>
                <a:cs typeface="Bitstream Vera Sans Mono"/>
              </a:rPr>
              <a:t>Remarks by Bill Gates</a:t>
            </a:r>
            <a:r>
              <a:rPr kumimoji="0" lang="en-US" altLang="ko-KR" sz="4400" dirty="0">
                <a:solidFill>
                  <a:srgbClr val="FFFF00"/>
                </a:solidFill>
                <a:latin typeface="Calibri" pitchFamily="34" charset="0"/>
                <a:ea typeface="Bitstream Vera Sans Mono"/>
                <a:cs typeface="Bitstream Vera Sans Mono"/>
              </a:rPr>
              <a:t/>
            </a:r>
            <a:br>
              <a:rPr kumimoji="0" lang="en-US" altLang="ko-KR" sz="4400" dirty="0">
                <a:solidFill>
                  <a:srgbClr val="FFFF00"/>
                </a:solidFill>
                <a:latin typeface="Calibri" pitchFamily="34" charset="0"/>
                <a:ea typeface="Bitstream Vera Sans Mono"/>
                <a:cs typeface="Bitstream Vera Sans Mono"/>
              </a:rPr>
            </a:br>
            <a:r>
              <a:rPr kumimoji="0" lang="en-US" altLang="ko-KR" dirty="0">
                <a:solidFill>
                  <a:schemeClr val="accent4"/>
                </a:solidFill>
                <a:latin typeface="Calibri" pitchFamily="34" charset="0"/>
                <a:ea typeface="Bitstream Vera Sans Mono"/>
                <a:cs typeface="Bitstream Vera Sans Mono"/>
              </a:rPr>
              <a:t>17th Annual ACM Conference on Object-Oriented Programming, </a:t>
            </a:r>
            <a:r>
              <a:rPr lang="en-US" altLang="ko-KR" dirty="0" smtClean="0">
                <a:solidFill>
                  <a:schemeClr val="accent4"/>
                </a:solidFill>
                <a:latin typeface="Calibri" pitchFamily="34" charset="0"/>
                <a:ea typeface="Bitstream Vera Sans Mono"/>
                <a:cs typeface="Bitstream Vera Sans Mono"/>
              </a:rPr>
              <a:t>S</a:t>
            </a:r>
            <a:r>
              <a:rPr kumimoji="0" lang="en-US" altLang="ko-KR" dirty="0" smtClean="0">
                <a:solidFill>
                  <a:schemeClr val="accent4"/>
                </a:solidFill>
                <a:latin typeface="Calibri" pitchFamily="34" charset="0"/>
                <a:ea typeface="Bitstream Vera Sans Mono"/>
                <a:cs typeface="Bitstream Vera Sans Mono"/>
              </a:rPr>
              <a:t>ystems</a:t>
            </a:r>
            <a:r>
              <a:rPr kumimoji="0" lang="ko-KR" altLang="en-US" dirty="0" smtClean="0">
                <a:solidFill>
                  <a:schemeClr val="accent4"/>
                </a:solidFill>
                <a:latin typeface="Calibri" pitchFamily="34" charset="0"/>
                <a:ea typeface="Bitstream Vera Sans Mono"/>
                <a:cs typeface="Bitstream Vera Sans Mono"/>
              </a:rPr>
              <a:t>  </a:t>
            </a:r>
            <a:r>
              <a:rPr kumimoji="0" lang="en-US" altLang="ko-KR" dirty="0" smtClean="0">
                <a:solidFill>
                  <a:schemeClr val="accent4"/>
                </a:solidFill>
                <a:latin typeface="Calibri" pitchFamily="34" charset="0"/>
                <a:ea typeface="Bitstream Vera Sans Mono"/>
                <a:cs typeface="Bitstream Vera Sans Mono"/>
              </a:rPr>
              <a:t>Languages, and Applications,</a:t>
            </a:r>
          </a:p>
          <a:p>
            <a:pPr>
              <a:defRPr/>
            </a:pPr>
            <a:r>
              <a:rPr kumimoji="0" lang="en-US" altLang="ko-KR" dirty="0" smtClean="0">
                <a:solidFill>
                  <a:schemeClr val="accent4"/>
                </a:solidFill>
                <a:latin typeface="Calibri" pitchFamily="34" charset="0"/>
                <a:ea typeface="Bitstream Vera Sans Mono"/>
                <a:cs typeface="Bitstream Vera Sans Mono"/>
              </a:rPr>
              <a:t>Seattle</a:t>
            </a:r>
            <a:r>
              <a:rPr kumimoji="0" lang="en-US" altLang="ko-KR" dirty="0">
                <a:solidFill>
                  <a:schemeClr val="accent4"/>
                </a:solidFill>
                <a:latin typeface="Calibri" pitchFamily="34" charset="0"/>
                <a:ea typeface="Bitstream Vera Sans Mono"/>
                <a:cs typeface="Bitstream Vera Sans Mono"/>
              </a:rPr>
              <a:t>, Washington, November 8, 2002</a:t>
            </a:r>
            <a:endParaRPr kumimoji="0" lang="en-US" altLang="ko-KR" sz="1600" dirty="0">
              <a:solidFill>
                <a:schemeClr val="accent4"/>
              </a:solidFill>
              <a:latin typeface="Calibri" pitchFamily="34" charset="0"/>
              <a:ea typeface="Bitstream Vera Sans Mono"/>
              <a:cs typeface="Bitstream Vera Sans Mono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85720" y="1643086"/>
            <a:ext cx="8755093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en-US" altLang="ko-KR" sz="2400" b="1" dirty="0">
                <a:latin typeface="Calibri" pitchFamily="34" charset="0"/>
                <a:ea typeface="맑은 고딕" pitchFamily="50" charset="-127"/>
              </a:rPr>
              <a:t>“… When you look at a big commercial software company like Microsoft, there's actually as much testing that goes in as development. </a:t>
            </a:r>
            <a:r>
              <a:rPr kumimoji="0" lang="en-US" altLang="ko-KR" sz="2400" b="1" u="sng" dirty="0">
                <a:solidFill>
                  <a:srgbClr val="FF0000"/>
                </a:solidFill>
                <a:latin typeface="Calibri" pitchFamily="34" charset="0"/>
                <a:ea typeface="맑은 고딕" pitchFamily="50" charset="-127"/>
              </a:rPr>
              <a:t>We have as many testers as we have developers</a:t>
            </a:r>
            <a:r>
              <a:rPr kumimoji="0" lang="en-US" altLang="ko-KR" sz="2400" b="1" dirty="0">
                <a:latin typeface="Calibri" pitchFamily="34" charset="0"/>
                <a:ea typeface="맑은 고딕" pitchFamily="50" charset="-127"/>
              </a:rPr>
              <a:t>. </a:t>
            </a:r>
            <a:r>
              <a:rPr kumimoji="0" lang="en-US" altLang="ko-KR" sz="2400" b="1" u="sng" dirty="0">
                <a:solidFill>
                  <a:srgbClr val="FF0000"/>
                </a:solidFill>
                <a:latin typeface="Calibri" pitchFamily="34" charset="0"/>
                <a:ea typeface="맑은 고딕" pitchFamily="50" charset="-127"/>
              </a:rPr>
              <a:t>Testers basically test all the time, and developers basically are involved in the testing process about </a:t>
            </a:r>
            <a:r>
              <a:rPr kumimoji="0" lang="en-US" altLang="ko-KR" sz="2000" b="1" u="sng" dirty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rPr>
              <a:t>half</a:t>
            </a:r>
            <a:r>
              <a:rPr kumimoji="0" lang="en-US" altLang="ko-KR" sz="2000" b="1" u="sng" dirty="0">
                <a:solidFill>
                  <a:srgbClr val="FF0000"/>
                </a:solidFill>
                <a:latin typeface="Calibri" pitchFamily="34" charset="0"/>
                <a:ea typeface="맑은 고딕" pitchFamily="50" charset="-127"/>
              </a:rPr>
              <a:t> </a:t>
            </a:r>
            <a:r>
              <a:rPr kumimoji="0" lang="en-US" altLang="ko-KR" sz="2400" b="1" u="sng" dirty="0">
                <a:solidFill>
                  <a:srgbClr val="FF0000"/>
                </a:solidFill>
                <a:latin typeface="Calibri" pitchFamily="34" charset="0"/>
                <a:ea typeface="맑은 고딕" pitchFamily="50" charset="-127"/>
              </a:rPr>
              <a:t>the time</a:t>
            </a:r>
            <a:r>
              <a:rPr kumimoji="0" lang="en-US" altLang="ko-KR" sz="2400" b="1" u="sng" dirty="0">
                <a:latin typeface="Calibri" pitchFamily="34" charset="0"/>
                <a:ea typeface="맑은 고딕" pitchFamily="50" charset="-127"/>
              </a:rPr>
              <a:t>…”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en-US" altLang="ko-KR" sz="2400" b="1" dirty="0">
                <a:latin typeface="Calibri" pitchFamily="34" charset="0"/>
                <a:ea typeface="맑은 고딕" pitchFamily="50" charset="-127"/>
              </a:rPr>
              <a:t>“… We've probably changed the industry we're in. </a:t>
            </a:r>
            <a:r>
              <a:rPr kumimoji="0" lang="en-US" altLang="ko-KR" sz="2400" b="1" u="sng" dirty="0">
                <a:solidFill>
                  <a:schemeClr val="accent4"/>
                </a:solidFill>
                <a:latin typeface="Calibri" pitchFamily="34" charset="0"/>
                <a:ea typeface="맑은 고딕" pitchFamily="50" charset="-127"/>
              </a:rPr>
              <a:t>We're not in the software industry; we're in the testing industry</a:t>
            </a:r>
            <a:r>
              <a:rPr kumimoji="0" lang="en-US" altLang="ko-KR" sz="2400" b="1" dirty="0">
                <a:latin typeface="Calibri" pitchFamily="34" charset="0"/>
                <a:ea typeface="맑은 고딕" pitchFamily="50" charset="-127"/>
              </a:rPr>
              <a:t>, and writing the software is the thing that keeps us busy doing all that testing.”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en-US" altLang="ko-KR" sz="2400" b="1" dirty="0">
                <a:latin typeface="Calibri" pitchFamily="34" charset="0"/>
                <a:ea typeface="맑은 고딕" pitchFamily="50" charset="-127"/>
              </a:rPr>
              <a:t>“…The test cases are unbelievably expensive; in fact, </a:t>
            </a:r>
            <a:r>
              <a:rPr kumimoji="0" lang="en-US" altLang="ko-KR" sz="2400" b="1" u="sng" dirty="0">
                <a:solidFill>
                  <a:srgbClr val="FF0000"/>
                </a:solidFill>
                <a:latin typeface="Calibri" pitchFamily="34" charset="0"/>
                <a:ea typeface="맑은 고딕" pitchFamily="50" charset="-127"/>
              </a:rPr>
              <a:t>there's more lines of code in the test harness than there is in the program itself</a:t>
            </a:r>
            <a:r>
              <a:rPr kumimoji="0" lang="en-US" altLang="ko-KR" sz="2400" b="1" dirty="0">
                <a:latin typeface="Calibri" pitchFamily="34" charset="0"/>
                <a:ea typeface="맑은 고딕" pitchFamily="50" charset="-127"/>
              </a:rPr>
              <a:t>. Often that's a ratio of about </a:t>
            </a:r>
            <a:r>
              <a:rPr kumimoji="0" lang="en-US" altLang="ko-KR" sz="2000" b="1" dirty="0">
                <a:latin typeface="휴먼둥근헤드라인" pitchFamily="18" charset="-127"/>
                <a:ea typeface="휴먼둥근헤드라인" pitchFamily="18" charset="-127"/>
              </a:rPr>
              <a:t>three to one</a:t>
            </a:r>
            <a:r>
              <a:rPr kumimoji="0" lang="en-US" altLang="ko-KR" sz="2400" b="1" dirty="0">
                <a:latin typeface="Calibri" pitchFamily="34" charset="0"/>
                <a:ea typeface="맑은 고딕" pitchFamily="50" charset="-127"/>
              </a:rPr>
              <a:t>.”</a:t>
            </a:r>
            <a:endParaRPr kumimoji="0" lang="en-US" altLang="ko-KR" sz="1600" b="1" dirty="0">
              <a:latin typeface="Calibri" pitchFamily="34" charset="0"/>
              <a:ea typeface="맑은 고딕" pitchFamily="50" charset="-127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defRPr/>
            </a:pPr>
            <a:endParaRPr kumimoji="0" lang="en-US" altLang="ko-KR" sz="1600" b="1" dirty="0">
              <a:latin typeface="Calibri" pitchFamily="34" charset="0"/>
              <a:ea typeface="맑은 고딕" pitchFamily="50" charset="-127"/>
            </a:endParaRPr>
          </a:p>
        </p:txBody>
      </p:sp>
      <p:pic>
        <p:nvPicPr>
          <p:cNvPr id="6149" name="Picture 6" descr="hdtv%2520gate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33521"/>
            <a:ext cx="2286016" cy="129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Ex. Testing a Triangle Decision Program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Moonzoo Kim       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3</a:t>
            </a:fld>
            <a:r>
              <a:rPr lang="en-US" altLang="ko-KR" dirty="0" smtClean="0"/>
              <a:t>/11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643998" cy="5214974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n-US" altLang="ko-KR" sz="2800" dirty="0" smtClean="0"/>
              <a:t> </a:t>
            </a:r>
            <a:r>
              <a:rPr lang="en-US" altLang="ko-KR" sz="2800" dirty="0" smtClean="0">
                <a:solidFill>
                  <a:srgbClr val="FF0000"/>
                </a:solidFill>
              </a:rPr>
              <a:t>Input</a:t>
            </a:r>
            <a:r>
              <a:rPr lang="en-US" altLang="ko-KR" sz="2800" dirty="0" smtClean="0"/>
              <a:t> : Read three integer values from the command line. The three values represent the length of the sides of a triangle.</a:t>
            </a:r>
          </a:p>
          <a:p>
            <a:pPr>
              <a:buFont typeface="Wingdings 2" pitchFamily="18" charset="2"/>
              <a:buNone/>
            </a:pPr>
            <a:r>
              <a:rPr lang="en-US" altLang="ko-KR" sz="2800" dirty="0" smtClean="0">
                <a:solidFill>
                  <a:srgbClr val="FF0000"/>
                </a:solidFill>
              </a:rPr>
              <a:t>Output</a:t>
            </a:r>
            <a:r>
              <a:rPr lang="en-US" altLang="ko-KR" sz="2800" dirty="0" smtClean="0"/>
              <a:t> : Tell whether the triangle is</a:t>
            </a:r>
          </a:p>
          <a:p>
            <a:pPr>
              <a:buFont typeface="Wingdings 2" pitchFamily="18" charset="2"/>
              <a:buNone/>
            </a:pPr>
            <a:r>
              <a:rPr lang="en-US" altLang="ko-KR" sz="2800" dirty="0" smtClean="0"/>
              <a:t>  • </a:t>
            </a:r>
            <a:r>
              <a:rPr lang="ko-KR" altLang="en-US" sz="2800" dirty="0" smtClean="0"/>
              <a:t>부등변삼각형 </a:t>
            </a:r>
            <a:r>
              <a:rPr lang="en-US" altLang="ko-KR" sz="2800" dirty="0" smtClean="0"/>
              <a:t>(Scalene) : no two sides are equal</a:t>
            </a:r>
          </a:p>
          <a:p>
            <a:pPr>
              <a:buFont typeface="Wingdings 2" pitchFamily="18" charset="2"/>
              <a:buNone/>
            </a:pPr>
            <a:r>
              <a:rPr lang="en-US" altLang="ko-KR" sz="2800" dirty="0" smtClean="0"/>
              <a:t>  • </a:t>
            </a:r>
            <a:r>
              <a:rPr lang="ko-KR" altLang="en-US" sz="2800" dirty="0" smtClean="0"/>
              <a:t>이등변삼각형</a:t>
            </a:r>
            <a:r>
              <a:rPr lang="en-US" altLang="ko-KR" sz="2800" dirty="0" smtClean="0"/>
              <a:t>(Isosceles) : exactly two sides are equal</a:t>
            </a:r>
          </a:p>
          <a:p>
            <a:pPr>
              <a:buFont typeface="Wingdings 2" pitchFamily="18" charset="2"/>
              <a:buNone/>
            </a:pPr>
            <a:r>
              <a:rPr lang="en-US" altLang="ko-KR" sz="2800" dirty="0" smtClean="0"/>
              <a:t>  • </a:t>
            </a:r>
            <a:r>
              <a:rPr lang="ko-KR" altLang="en-US" sz="2800" dirty="0" smtClean="0"/>
              <a:t>정삼각형 </a:t>
            </a:r>
            <a:r>
              <a:rPr lang="en-US" altLang="ko-KR" sz="2800" dirty="0" smtClean="0"/>
              <a:t>(Equilateral) : all sides are equal</a:t>
            </a:r>
          </a:p>
          <a:p>
            <a:pPr>
              <a:buFont typeface="Wingdings 2" pitchFamily="18" charset="2"/>
              <a:buNone/>
            </a:pPr>
            <a:r>
              <a:rPr lang="en-US" altLang="ko-KR" sz="2800" dirty="0" smtClean="0">
                <a:solidFill>
                  <a:srgbClr val="FF0000"/>
                </a:solidFill>
              </a:rPr>
              <a:t>Create</a:t>
            </a:r>
            <a:r>
              <a:rPr lang="en-US" altLang="ko-KR" sz="2800" dirty="0" smtClean="0"/>
              <a:t> a Set of </a:t>
            </a:r>
            <a:r>
              <a:rPr lang="en-US" altLang="ko-KR" sz="2800" dirty="0" smtClean="0">
                <a:solidFill>
                  <a:srgbClr val="FF0000"/>
                </a:solidFill>
              </a:rPr>
              <a:t>Test Cases </a:t>
            </a:r>
            <a:r>
              <a:rPr lang="en-US" altLang="ko-KR" sz="2800" dirty="0" smtClean="0"/>
              <a:t>for this program</a:t>
            </a:r>
          </a:p>
          <a:p>
            <a:pPr>
              <a:buFont typeface="Wingdings 2" pitchFamily="18" charset="2"/>
              <a:buNone/>
            </a:pPr>
            <a:r>
              <a:rPr lang="en-US" altLang="ko-KR" sz="2800" dirty="0" smtClean="0"/>
              <a:t>	 (3,4,5), (2,2,1), (1,1,1) ?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Precondition (Input Validity) Check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Moonzoo Kim       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4</a:t>
            </a:fld>
            <a:r>
              <a:rPr lang="en-US" altLang="ko-KR" dirty="0" smtClean="0"/>
              <a:t>/11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715436" cy="5214974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Condition 1: a &gt; 0, b &gt; 0, c &gt; 0</a:t>
            </a:r>
          </a:p>
          <a:p>
            <a:r>
              <a:rPr lang="en-US" altLang="ko-KR" dirty="0" smtClean="0"/>
              <a:t>Condition 2: a &lt; b + c</a:t>
            </a:r>
          </a:p>
          <a:p>
            <a:pPr lvl="1"/>
            <a:r>
              <a:rPr lang="en-US" altLang="ko-KR" dirty="0" smtClean="0"/>
              <a:t>Ex. (4, 2, 1) is an invalid triangle</a:t>
            </a:r>
          </a:p>
          <a:p>
            <a:pPr lvl="1"/>
            <a:r>
              <a:rPr lang="en-US" altLang="ko-KR" dirty="0" smtClean="0"/>
              <a:t>Permutation of the above condition</a:t>
            </a:r>
          </a:p>
          <a:p>
            <a:pPr lvl="2"/>
            <a:r>
              <a:rPr lang="en-US" altLang="ko-KR" dirty="0" smtClean="0"/>
              <a:t>a &lt; b +c </a:t>
            </a:r>
          </a:p>
          <a:p>
            <a:pPr lvl="2"/>
            <a:r>
              <a:rPr lang="en-US" altLang="ko-KR" dirty="0" smtClean="0"/>
              <a:t>b &lt; a + c</a:t>
            </a:r>
          </a:p>
          <a:p>
            <a:pPr lvl="2"/>
            <a:r>
              <a:rPr lang="en-US" altLang="ko-KR" dirty="0" smtClean="0"/>
              <a:t>c &lt; a + b</a:t>
            </a:r>
          </a:p>
          <a:p>
            <a:r>
              <a:rPr lang="en-US" altLang="ko-KR" dirty="0" smtClean="0"/>
              <a:t>What if b + c exceeds 2</a:t>
            </a:r>
            <a:r>
              <a:rPr lang="en-US" altLang="ko-KR" baseline="30000" dirty="0" smtClean="0"/>
              <a:t>32  </a:t>
            </a:r>
            <a:r>
              <a:rPr lang="en-US" altLang="ko-KR" dirty="0" smtClean="0"/>
              <a:t>(i.e. overflow)?</a:t>
            </a:r>
          </a:p>
          <a:p>
            <a:pPr lvl="1"/>
            <a:r>
              <a:rPr lang="en-US" altLang="ko-KR" dirty="0" smtClean="0"/>
              <a:t>long </a:t>
            </a:r>
            <a:r>
              <a:rPr lang="en-US" altLang="ko-KR" dirty="0" err="1" smtClean="0"/>
              <a:t>v.s</a:t>
            </a:r>
            <a:r>
              <a:rPr lang="en-US" altLang="ko-KR" dirty="0" smtClean="0"/>
              <a:t>.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v.s</a:t>
            </a:r>
            <a:r>
              <a:rPr lang="en-US" altLang="ko-KR" dirty="0" smtClean="0"/>
              <a:t>. short. </a:t>
            </a:r>
            <a:r>
              <a:rPr lang="en-US" altLang="ko-KR" dirty="0" err="1" smtClean="0"/>
              <a:t>v.s</a:t>
            </a:r>
            <a:r>
              <a:rPr lang="en-US" altLang="ko-KR" dirty="0" smtClean="0"/>
              <a:t>. char  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Developers often fail to consider implicit preconditions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Cause of many hard-to-find bugs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Moonzoo Kim       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5</a:t>
            </a:fld>
            <a:r>
              <a:rPr lang="en-US" altLang="ko-KR" dirty="0" smtClean="0"/>
              <a:t>/11</a:t>
            </a:r>
            <a:endParaRPr lang="ko-KR" altLang="en-US" dirty="0"/>
          </a:p>
        </p:txBody>
      </p:sp>
      <p:sp>
        <p:nvSpPr>
          <p:cNvPr id="8" name="내용 개체 틀 5"/>
          <p:cNvSpPr txBox="1">
            <a:spLocks/>
          </p:cNvSpPr>
          <p:nvPr/>
        </p:nvSpPr>
        <p:spPr>
          <a:xfrm>
            <a:off x="-32" y="714356"/>
            <a:ext cx="3929090" cy="5214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3600" dirty="0" smtClean="0">
                <a:latin typeface="Calibri" pitchFamily="34" charset="0"/>
              </a:rPr>
              <a:t># of test cases required?</a:t>
            </a:r>
          </a:p>
          <a:p>
            <a:pPr marL="1200150" lvl="1" indent="-742950">
              <a:spcBef>
                <a:spcPct val="20000"/>
              </a:spcBef>
              <a:buFont typeface="+mj-ea"/>
              <a:buAutoNum type="circleNumDbPlain"/>
              <a:defRPr/>
            </a:pPr>
            <a:r>
              <a:rPr lang="en-US" altLang="ko-KR" sz="3600" dirty="0" smtClean="0">
                <a:latin typeface="Calibri" pitchFamily="34" charset="0"/>
              </a:rPr>
              <a:t>4</a:t>
            </a:r>
          </a:p>
          <a:p>
            <a:pPr marL="1200150" lvl="1" indent="-742950">
              <a:spcBef>
                <a:spcPct val="20000"/>
              </a:spcBef>
              <a:buFont typeface="+mj-ea"/>
              <a:buAutoNum type="circleNumDbPlain"/>
              <a:defRPr/>
            </a:pPr>
            <a:r>
              <a:rPr lang="en-US" altLang="ko-KR" sz="3600" dirty="0" smtClean="0">
                <a:latin typeface="Calibri" pitchFamily="34" charset="0"/>
              </a:rPr>
              <a:t>10</a:t>
            </a:r>
          </a:p>
          <a:p>
            <a:pPr marL="1200150" lvl="1" indent="-742950">
              <a:spcBef>
                <a:spcPct val="20000"/>
              </a:spcBef>
              <a:buFont typeface="+mj-ea"/>
              <a:buAutoNum type="circleNumDbPlain"/>
              <a:defRPr/>
            </a:pPr>
            <a:r>
              <a:rPr lang="en-US" altLang="ko-KR" sz="3600" dirty="0" smtClean="0">
                <a:latin typeface="Calibri" pitchFamily="34" charset="0"/>
              </a:rPr>
              <a:t>50</a:t>
            </a:r>
          </a:p>
          <a:p>
            <a:pPr marL="1200150" lvl="1" indent="-742950">
              <a:spcBef>
                <a:spcPct val="20000"/>
              </a:spcBef>
              <a:buFont typeface="+mj-ea"/>
              <a:buAutoNum type="circleNumDbPlain"/>
              <a:defRPr/>
            </a:pPr>
            <a:r>
              <a:rPr lang="en-US" altLang="ko-KR" sz="3600" dirty="0" smtClean="0">
                <a:latin typeface="Calibri" pitchFamily="34" charset="0"/>
              </a:rPr>
              <a:t>100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altLang="ko-KR" sz="3600" dirty="0" smtClean="0">
                <a:latin typeface="Calibri" pitchFamily="34" charset="0"/>
              </a:rPr>
              <a:t># of feasible unique execution paths?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3600" dirty="0" smtClean="0">
                <a:latin typeface="Calibri" pitchFamily="34" charset="0"/>
              </a:rPr>
              <a:t>11 paths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3600" dirty="0" smtClean="0">
                <a:latin typeface="Calibri" pitchFamily="34" charset="0"/>
              </a:rPr>
              <a:t>guess what test cases needed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4000496" y="13336"/>
            <a:ext cx="5067300" cy="6773250"/>
            <a:chOff x="4000496" y="13336"/>
            <a:chExt cx="5067300" cy="6773250"/>
          </a:xfrm>
        </p:grpSpPr>
        <p:pic>
          <p:nvPicPr>
            <p:cNvPr id="89091" name="Picture 3"/>
            <p:cNvPicPr>
              <a:picLocks noChangeAspect="1" noChangeArrowheads="1"/>
            </p:cNvPicPr>
            <p:nvPr/>
          </p:nvPicPr>
          <p:blipFill>
            <a:blip r:embed="rId3"/>
            <a:srcRect b="2589"/>
            <a:stretch>
              <a:fillRect/>
            </a:stretch>
          </p:blipFill>
          <p:spPr bwMode="auto">
            <a:xfrm>
              <a:off x="4000496" y="13336"/>
              <a:ext cx="5067300" cy="677325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sp>
          <p:nvSpPr>
            <p:cNvPr id="12" name="직사각형 11"/>
            <p:cNvSpPr/>
            <p:nvPr/>
          </p:nvSpPr>
          <p:spPr>
            <a:xfrm>
              <a:off x="4000496" y="142852"/>
              <a:ext cx="192882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 smtClean="0">
                  <a:latin typeface="Calibri" pitchFamily="34" charset="0"/>
                </a:rPr>
                <a:t>“Software Testing a craftsman’s approach” 2</a:t>
              </a:r>
              <a:r>
                <a:rPr lang="en-US" altLang="ko-KR" baseline="30000" dirty="0" smtClean="0">
                  <a:latin typeface="Calibri" pitchFamily="34" charset="0"/>
                </a:rPr>
                <a:t>nd</a:t>
              </a:r>
              <a:r>
                <a:rPr lang="en-US" altLang="ko-KR" dirty="0" smtClean="0">
                  <a:latin typeface="Calibri" pitchFamily="34" charset="0"/>
                </a:rPr>
                <a:t> </a:t>
              </a:r>
              <a:r>
                <a:rPr lang="en-US" altLang="ko-KR" dirty="0" err="1" smtClean="0">
                  <a:latin typeface="Calibri" pitchFamily="34" charset="0"/>
                </a:rPr>
                <a:t>ed</a:t>
              </a:r>
              <a:r>
                <a:rPr lang="en-US" altLang="ko-KR" dirty="0" smtClean="0">
                  <a:latin typeface="Calibri" pitchFamily="34" charset="0"/>
                </a:rPr>
                <a:t> by </a:t>
              </a:r>
              <a:r>
                <a:rPr lang="en-US" altLang="ko-KR" dirty="0" err="1" smtClean="0">
                  <a:latin typeface="Calibri" pitchFamily="34" charset="0"/>
                </a:rPr>
                <a:t>P.C.Jorgensen</a:t>
              </a:r>
              <a:r>
                <a:rPr lang="en-US" altLang="ko-KR" dirty="0" smtClean="0">
                  <a:latin typeface="Calibri" pitchFamily="34" charset="0"/>
                </a:rPr>
                <a:t> </a:t>
              </a:r>
            </a:p>
            <a:p>
              <a:r>
                <a:rPr lang="en-US" altLang="ko-KR" dirty="0" smtClean="0">
                  <a:latin typeface="Calibri" pitchFamily="34" charset="0"/>
                </a:rPr>
                <a:t>(no check for positive inputs)</a:t>
              </a:r>
              <a:endParaRPr lang="ko-KR" altLang="en-US" dirty="0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8952"/>
            <a:ext cx="5143504" cy="683904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More Complex Testing Situations (1/3) 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Moonzoo Kim       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6</a:t>
            </a:fld>
            <a:r>
              <a:rPr lang="en-US" altLang="ko-KR" dirty="0" smtClean="0"/>
              <a:t>/11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715436" cy="521497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Software is constantly </a:t>
            </a:r>
            <a:r>
              <a:rPr lang="en-US" altLang="ko-KR" dirty="0" smtClean="0">
                <a:solidFill>
                  <a:srgbClr val="FF0000"/>
                </a:solidFill>
              </a:rPr>
              <a:t>changing</a:t>
            </a:r>
          </a:p>
          <a:p>
            <a:pPr lvl="1"/>
            <a:r>
              <a:rPr lang="en-US" altLang="ko-KR" dirty="0" smtClean="0"/>
              <a:t>What if “integer value” is relaxed to “floating  value” ?</a:t>
            </a:r>
          </a:p>
          <a:p>
            <a:pPr lvl="2"/>
            <a:r>
              <a:rPr lang="en-US" altLang="ko-KR" dirty="0" smtClean="0"/>
              <a:t>Round-off errors should be handled explicitly</a:t>
            </a:r>
          </a:p>
          <a:p>
            <a:pPr lvl="1"/>
            <a:r>
              <a:rPr lang="en-US" altLang="ko-KR" dirty="0" smtClean="0"/>
              <a:t>What if new statements S</a:t>
            </a:r>
            <a:r>
              <a:rPr lang="en-US" altLang="ko-KR" baseline="-25000" dirty="0" smtClean="0"/>
              <a:t>1</a:t>
            </a:r>
            <a:r>
              <a:rPr lang="en-US" altLang="ko-KR" dirty="0" smtClean="0"/>
              <a:t> … </a:t>
            </a:r>
            <a:r>
              <a:rPr lang="en-US" altLang="ko-KR" dirty="0" err="1" smtClean="0"/>
              <a:t>S</a:t>
            </a:r>
            <a:r>
              <a:rPr lang="en-US" altLang="ko-KR" baseline="-25000" dirty="0" err="1" smtClean="0"/>
              <a:t>n</a:t>
            </a:r>
            <a:r>
              <a:rPr lang="en-US" altLang="ko-KR" baseline="-25000" dirty="0" smtClean="0"/>
              <a:t> </a:t>
            </a:r>
            <a:r>
              <a:rPr lang="en-US" altLang="ko-KR" dirty="0" smtClean="0"/>
              <a:t> are added to check whether the given triangle is </a:t>
            </a:r>
            <a:r>
              <a:rPr lang="ko-KR" altLang="en-US" dirty="0" smtClean="0"/>
              <a:t>직각삼각형 </a:t>
            </a:r>
            <a:r>
              <a:rPr lang="en-US" altLang="ko-KR" dirty="0" smtClean="0"/>
              <a:t>(a right angle triangle)?</a:t>
            </a:r>
          </a:p>
          <a:p>
            <a:pPr lvl="2"/>
            <a:r>
              <a:rPr lang="en-US" altLang="ko-KR" dirty="0" smtClean="0"/>
              <a:t>Will you test all previous tests again?</a:t>
            </a:r>
          </a:p>
          <a:p>
            <a:pPr lvl="2"/>
            <a:r>
              <a:rPr lang="en-US" altLang="ko-KR" dirty="0" smtClean="0"/>
              <a:t>How to create minimal test cases to check the changed parts of the target program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More Complex Testing Situations  (2/3)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Moonzoo Kim       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7</a:t>
            </a:fld>
            <a:r>
              <a:rPr lang="en-US" altLang="ko-KR" dirty="0" smtClean="0"/>
              <a:t>/11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715436" cy="521497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Regression testing </a:t>
            </a:r>
            <a:r>
              <a:rPr lang="en-US" altLang="ko-KR" dirty="0" smtClean="0"/>
              <a:t>is essential</a:t>
            </a:r>
          </a:p>
          <a:p>
            <a:pPr lvl="1"/>
            <a:r>
              <a:rPr lang="en-US" altLang="ko-KR" dirty="0" smtClean="0"/>
              <a:t>How to select statements/conditions </a:t>
            </a:r>
            <a:r>
              <a:rPr lang="en-US" altLang="ko-KR" dirty="0" smtClean="0">
                <a:solidFill>
                  <a:srgbClr val="FF0000"/>
                </a:solidFill>
              </a:rPr>
              <a:t>affected</a:t>
            </a:r>
            <a:r>
              <a:rPr lang="en-US" altLang="ko-KR" dirty="0" smtClean="0"/>
              <a:t> by the revision of the program?</a:t>
            </a:r>
          </a:p>
          <a:p>
            <a:pPr lvl="1"/>
            <a:r>
              <a:rPr lang="en-US" altLang="ko-KR" dirty="0" smtClean="0"/>
              <a:t>How to create test cases to </a:t>
            </a:r>
            <a:r>
              <a:rPr lang="en-US" altLang="ko-KR" dirty="0" smtClean="0">
                <a:solidFill>
                  <a:srgbClr val="FF0000"/>
                </a:solidFill>
              </a:rPr>
              <a:t>cover</a:t>
            </a:r>
            <a:r>
              <a:rPr lang="en-US" altLang="ko-KR" dirty="0" smtClean="0"/>
              <a:t> those statements/conditions?</a:t>
            </a:r>
          </a:p>
          <a:p>
            <a:pPr lvl="1"/>
            <a:r>
              <a:rPr lang="en-US" altLang="ko-KR" dirty="0" smtClean="0"/>
              <a:t>How to create </a:t>
            </a:r>
            <a:r>
              <a:rPr lang="en-US" altLang="ko-KR" dirty="0" smtClean="0">
                <a:solidFill>
                  <a:srgbClr val="FF0000"/>
                </a:solidFill>
              </a:rPr>
              <a:t>efficient</a:t>
            </a:r>
            <a:r>
              <a:rPr lang="en-US" altLang="ko-KR" dirty="0" smtClean="0"/>
              <a:t> test cases?</a:t>
            </a:r>
          </a:p>
          <a:p>
            <a:pPr lvl="2"/>
            <a:r>
              <a:rPr lang="en-US" altLang="ko-KR" dirty="0" smtClean="0"/>
              <a:t>How to create a minimal set of test cases (i.e. # of test cases is small)?</a:t>
            </a:r>
          </a:p>
          <a:p>
            <a:pPr lvl="2"/>
            <a:r>
              <a:rPr lang="en-US" altLang="ko-KR" dirty="0" smtClean="0"/>
              <a:t>How to create a minimal test case (i.e. causing minimal execution time)?</a:t>
            </a:r>
          </a:p>
          <a:p>
            <a:pPr lvl="1"/>
            <a:r>
              <a:rPr lang="en-US" altLang="ko-KR" dirty="0" smtClean="0"/>
              <a:t>How to </a:t>
            </a:r>
            <a:r>
              <a:rPr lang="en-US" altLang="ko-KR" dirty="0" smtClean="0">
                <a:solidFill>
                  <a:srgbClr val="FF0000"/>
                </a:solidFill>
              </a:rPr>
              <a:t>reuse</a:t>
            </a:r>
            <a:r>
              <a:rPr lang="en-US" altLang="ko-KR" dirty="0" smtClean="0"/>
              <a:t> pre-existing test cases?  </a:t>
            </a:r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More Complex Testing Situations  (3/3)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Moonzoo Kim       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8</a:t>
            </a:fld>
            <a:r>
              <a:rPr lang="en-US" altLang="ko-KR" dirty="0" smtClean="0"/>
              <a:t>/11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715436" cy="5214974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However, conventional coverage is </a:t>
            </a:r>
            <a:r>
              <a:rPr lang="en-US" altLang="ko-KR" dirty="0" smtClean="0">
                <a:solidFill>
                  <a:srgbClr val="FF0000"/>
                </a:solidFill>
              </a:rPr>
              <a:t>not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complete</a:t>
            </a:r>
          </a:p>
          <a:p>
            <a:pPr lvl="1"/>
            <a:r>
              <a:rPr lang="en-US" altLang="ko-KR" dirty="0" smtClean="0"/>
              <a:t>Ex. 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adder(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x,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y) { return 3;}</a:t>
            </a:r>
          </a:p>
          <a:p>
            <a:pPr lvl="2"/>
            <a:r>
              <a:rPr lang="en-US" altLang="ko-KR" dirty="0" smtClean="0"/>
              <a:t>Test case (x=1,y=2) covers all statements/branches of the target program and detects no error</a:t>
            </a:r>
          </a:p>
          <a:p>
            <a:pPr lvl="2"/>
            <a:r>
              <a:rPr lang="en-US" altLang="ko-KR" dirty="0" smtClean="0"/>
              <a:t> In other words, all variable values must be explored for complete results</a:t>
            </a:r>
          </a:p>
          <a:p>
            <a:r>
              <a:rPr lang="en-US" altLang="ko-KR" dirty="0" smtClean="0"/>
              <a:t>Formal verification aims to guarantee completeness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Model checking </a:t>
            </a:r>
            <a:r>
              <a:rPr lang="en-US" altLang="ko-KR" dirty="0" smtClean="0"/>
              <a:t>analyzes all possible x, y values through 2</a:t>
            </a:r>
            <a:r>
              <a:rPr lang="en-US" altLang="ko-KR" baseline="30000" dirty="0" smtClean="0"/>
              <a:t>64</a:t>
            </a:r>
            <a:r>
              <a:rPr lang="en-US" altLang="ko-KR" dirty="0" smtClean="0"/>
              <a:t> (=2</a:t>
            </a:r>
            <a:r>
              <a:rPr lang="en-US" altLang="ko-KR" baseline="30000" dirty="0" smtClean="0"/>
              <a:t>32 </a:t>
            </a:r>
            <a:r>
              <a:rPr lang="en-US" altLang="ko-KR" dirty="0" smtClean="0"/>
              <a:t>x 2</a:t>
            </a:r>
            <a:r>
              <a:rPr lang="en-US" altLang="ko-KR" baseline="30000" dirty="0" smtClean="0"/>
              <a:t>32</a:t>
            </a:r>
            <a:r>
              <a:rPr lang="en-US" altLang="ko-KR" dirty="0" smtClean="0"/>
              <a:t>) cases</a:t>
            </a:r>
          </a:p>
          <a:p>
            <a:pPr lvl="1"/>
            <a:r>
              <a:rPr lang="en-US" altLang="ko-KR" dirty="0" smtClean="0"/>
              <a:t>However, model checking is more popular for </a:t>
            </a:r>
            <a:r>
              <a:rPr lang="en-US" altLang="ko-KR" dirty="0" smtClean="0">
                <a:solidFill>
                  <a:srgbClr val="FF0000"/>
                </a:solidFill>
              </a:rPr>
              <a:t>debugging</a:t>
            </a:r>
            <a:r>
              <a:rPr lang="en-US" altLang="ko-KR" dirty="0" smtClean="0"/>
              <a:t>, not verification</a:t>
            </a:r>
            <a:endParaRPr lang="en-US" altLang="ko-KR" baseline="30000" dirty="0"/>
          </a:p>
          <a:p>
            <a:pPr lvl="1"/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Concurrency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/11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-36512" y="908720"/>
            <a:ext cx="8429655" cy="5214974"/>
          </a:xfrm>
        </p:spPr>
        <p:txBody>
          <a:bodyPr/>
          <a:lstStyle/>
          <a:p>
            <a:r>
              <a:rPr lang="en-US" altLang="ko-KR" dirty="0" smtClean="0"/>
              <a:t>Concurrent programs have very high complexity due to </a:t>
            </a:r>
            <a:r>
              <a:rPr lang="en-US" altLang="ko-KR" dirty="0" smtClean="0">
                <a:solidFill>
                  <a:srgbClr val="FF0000"/>
                </a:solidFill>
              </a:rPr>
              <a:t>non-deterministic scheduling </a:t>
            </a:r>
          </a:p>
          <a:p>
            <a:r>
              <a:rPr lang="en-US" altLang="ko-KR" dirty="0" smtClean="0"/>
              <a:t>Ex.  </a:t>
            </a:r>
            <a:r>
              <a:rPr lang="en-US" altLang="ko-KR" sz="2800" dirty="0" err="1" smtClean="0"/>
              <a:t>int</a:t>
            </a:r>
            <a:r>
              <a:rPr lang="en-US" altLang="ko-KR" sz="2800" dirty="0" smtClean="0"/>
              <a:t> x=0, y=0, z =0;</a:t>
            </a:r>
          </a:p>
          <a:p>
            <a:pPr lvl="1">
              <a:buNone/>
            </a:pPr>
            <a:r>
              <a:rPr lang="en-US" altLang="ko-KR" dirty="0" smtClean="0"/>
              <a:t>void p() {x=y+1; y=z+1; z= x+1;}</a:t>
            </a:r>
          </a:p>
          <a:p>
            <a:pPr lvl="1">
              <a:buNone/>
            </a:pPr>
            <a:r>
              <a:rPr lang="en-US" altLang="ko-KR" dirty="0" smtClean="0"/>
              <a:t>void q() {y=z+1; z=x+1; x=y+1;}</a:t>
            </a:r>
          </a:p>
          <a:p>
            <a:pPr lvl="1"/>
            <a:r>
              <a:rPr lang="en-US" altLang="ko-KR" dirty="0" smtClean="0"/>
              <a:t>Total 20 interleaving scenarios</a:t>
            </a:r>
          </a:p>
          <a:p>
            <a:pPr marL="914400" lvl="2" indent="0">
              <a:buNone/>
            </a:pPr>
            <a:r>
              <a:rPr lang="en-US" altLang="ko-KR" dirty="0" smtClean="0"/>
              <a:t>= (3+3)!/(3!x3!)</a:t>
            </a:r>
          </a:p>
          <a:p>
            <a:pPr lvl="1"/>
            <a:r>
              <a:rPr lang="en-US" altLang="ko-KR" dirty="0" smtClean="0"/>
              <a:t>However, only 11 unique outcomes</a:t>
            </a:r>
          </a:p>
          <a:p>
            <a:pPr lvl="2"/>
            <a:endParaRPr lang="en-US" altLang="ko-KR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altLang="ko-KR" dirty="0" smtClean="0">
              <a:solidFill>
                <a:srgbClr val="FF0000"/>
              </a:solidFill>
            </a:endParaRPr>
          </a:p>
          <a:p>
            <a:pPr lvl="1"/>
            <a:endParaRPr lang="en-US" altLang="ko-KR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6583094" y="2790624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>
            <a:off x="7368912" y="2790624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8154730" y="2790624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6583094" y="3493892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7368912" y="3493892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>
            <a:off x="8154730" y="3493892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6583094" y="4136834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7368912" y="4136834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8154730" y="4136834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6583094" y="2066720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7368912" y="2066720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8154730" y="2066720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 rot="5400000">
            <a:off x="6230666" y="2404280"/>
            <a:ext cx="7048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 rot="5400000">
            <a:off x="6231460" y="3151782"/>
            <a:ext cx="7048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 rot="5400000">
            <a:off x="6231460" y="3785200"/>
            <a:ext cx="7048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 rot="5400000">
            <a:off x="7014896" y="2418354"/>
            <a:ext cx="7048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 rot="5400000">
            <a:off x="7015690" y="3165856"/>
            <a:ext cx="7048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 rot="5400000">
            <a:off x="7015690" y="3799274"/>
            <a:ext cx="7048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/>
          <p:nvPr/>
        </p:nvCxnSpPr>
        <p:spPr>
          <a:xfrm rot="5400000">
            <a:off x="7800714" y="2418354"/>
            <a:ext cx="7048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 rot="5400000">
            <a:off x="7801508" y="3165856"/>
            <a:ext cx="7048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 rot="5400000">
            <a:off x="7801508" y="3799274"/>
            <a:ext cx="7048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 rot="5400000">
            <a:off x="8586532" y="2475718"/>
            <a:ext cx="7048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 rot="5400000">
            <a:off x="8587326" y="3223220"/>
            <a:ext cx="7048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/>
          <p:nvPr/>
        </p:nvCxnSpPr>
        <p:spPr>
          <a:xfrm rot="5400000">
            <a:off x="8587326" y="3856638"/>
            <a:ext cx="7048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660232" y="1412776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/>
                </a:solidFill>
              </a:rPr>
              <a:t>p()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92080" y="2126016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/>
                </a:solidFill>
              </a:rPr>
              <a:t>q()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68172" y="168673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/>
                </a:solidFill>
              </a:rPr>
              <a:t>x=y+1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60260" y="1696026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/>
                </a:solidFill>
              </a:rPr>
              <a:t>y=z+1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52348" y="1686734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/>
                </a:solidFill>
              </a:rPr>
              <a:t>z=x+1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01650" y="3589186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/>
                </a:solidFill>
              </a:rPr>
              <a:t>x=y+1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61645" y="2155908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/>
                </a:solidFill>
              </a:rPr>
              <a:t>y=z+1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60041" y="2962805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/>
                </a:solidFill>
              </a:rPr>
              <a:t>z=x+1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699965" y="2204864"/>
            <a:ext cx="2099167" cy="1858778"/>
            <a:chOff x="6699965" y="2204864"/>
            <a:chExt cx="2099167" cy="1858778"/>
          </a:xfrm>
        </p:grpSpPr>
        <p:cxnSp>
          <p:nvCxnSpPr>
            <p:cNvPr id="22" name="직선 연결선 21"/>
            <p:cNvCxnSpPr/>
            <p:nvPr/>
          </p:nvCxnSpPr>
          <p:spPr>
            <a:xfrm>
              <a:off x="6699965" y="2204864"/>
              <a:ext cx="0" cy="446820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 flipV="1">
              <a:off x="6736477" y="2694751"/>
              <a:ext cx="513975" cy="739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/>
            <p:nvPr/>
          </p:nvCxnSpPr>
          <p:spPr>
            <a:xfrm>
              <a:off x="7456557" y="2924944"/>
              <a:ext cx="0" cy="446820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 flipV="1">
              <a:off x="7493069" y="3414831"/>
              <a:ext cx="513975" cy="739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8248645" y="3573016"/>
              <a:ext cx="0" cy="446820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 flipV="1">
              <a:off x="8285157" y="4062903"/>
              <a:ext cx="513975" cy="739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그룹 55"/>
          <p:cNvGrpSpPr/>
          <p:nvPr/>
        </p:nvGrpSpPr>
        <p:grpSpPr>
          <a:xfrm>
            <a:off x="5970409" y="4581128"/>
            <a:ext cx="3066087" cy="1754326"/>
            <a:chOff x="5220072" y="4869160"/>
            <a:chExt cx="3066087" cy="1754326"/>
          </a:xfrm>
        </p:grpSpPr>
        <p:sp>
          <p:nvSpPr>
            <p:cNvPr id="7" name="직사각형 6"/>
            <p:cNvSpPr/>
            <p:nvPr/>
          </p:nvSpPr>
          <p:spPr>
            <a:xfrm>
              <a:off x="5220072" y="4869160"/>
              <a:ext cx="154766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dirty="0" smtClean="0">
                  <a:solidFill>
                    <a:prstClr val="black"/>
                  </a:solidFill>
                </a:rPr>
                <a:t>Trail1</a:t>
              </a:r>
              <a:r>
                <a:rPr lang="ko-KR" altLang="en-US" dirty="0">
                  <a:solidFill>
                    <a:prstClr val="black"/>
                  </a:solidFill>
                </a:rPr>
                <a:t>: 2,2,3</a:t>
              </a:r>
            </a:p>
            <a:p>
              <a:r>
                <a:rPr lang="ko-KR" altLang="en-US" dirty="0">
                  <a:solidFill>
                    <a:prstClr val="black"/>
                  </a:solidFill>
                </a:rPr>
                <a:t>Trail2: 3,2,4</a:t>
              </a:r>
            </a:p>
            <a:p>
              <a:r>
                <a:rPr lang="ko-KR" altLang="en-US" dirty="0">
                  <a:solidFill>
                    <a:prstClr val="black"/>
                  </a:solidFill>
                </a:rPr>
                <a:t>Trail3: 3,2,3</a:t>
              </a:r>
            </a:p>
            <a:p>
              <a:r>
                <a:rPr lang="ko-KR" altLang="en-US" dirty="0">
                  <a:solidFill>
                    <a:prstClr val="black"/>
                  </a:solidFill>
                </a:rPr>
                <a:t>Trail4: 2,4,3</a:t>
              </a:r>
            </a:p>
            <a:p>
              <a:r>
                <a:rPr lang="ko-KR" altLang="en-US" u="sng" dirty="0">
                  <a:solidFill>
                    <a:srgbClr val="FF0000"/>
                  </a:solidFill>
                </a:rPr>
                <a:t>Trail5: </a:t>
              </a:r>
              <a:r>
                <a:rPr lang="ko-KR" altLang="en-US" u="sng" dirty="0" smtClean="0">
                  <a:solidFill>
                    <a:srgbClr val="FF0000"/>
                  </a:solidFill>
                </a:rPr>
                <a:t>5,4,6</a:t>
              </a:r>
            </a:p>
            <a:p>
              <a:r>
                <a:rPr lang="ko-KR" altLang="en-US" dirty="0" smtClean="0">
                  <a:solidFill>
                    <a:prstClr val="black"/>
                  </a:solidFill>
                </a:rPr>
                <a:t>Trail6: 5,4,3</a:t>
              </a: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6732240" y="4869160"/>
              <a:ext cx="155391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dirty="0" smtClean="0">
                  <a:solidFill>
                    <a:prstClr val="black"/>
                  </a:solidFill>
                </a:rPr>
                <a:t>Trail7</a:t>
              </a:r>
              <a:r>
                <a:rPr lang="ko-KR" altLang="en-US" dirty="0">
                  <a:solidFill>
                    <a:prstClr val="black"/>
                  </a:solidFill>
                </a:rPr>
                <a:t>: 2,1,3</a:t>
              </a:r>
            </a:p>
            <a:p>
              <a:r>
                <a:rPr lang="ko-KR" altLang="en-US" dirty="0">
                  <a:solidFill>
                    <a:prstClr val="black"/>
                  </a:solidFill>
                </a:rPr>
                <a:t>Trail8: 2,3,3 </a:t>
              </a:r>
            </a:p>
            <a:p>
              <a:r>
                <a:rPr lang="ko-KR" altLang="en-US" dirty="0">
                  <a:solidFill>
                    <a:prstClr val="black"/>
                  </a:solidFill>
                </a:rPr>
                <a:t>Trail9: 4,3,5</a:t>
              </a:r>
            </a:p>
            <a:p>
              <a:r>
                <a:rPr lang="ko-KR" altLang="en-US" dirty="0">
                  <a:solidFill>
                    <a:prstClr val="black"/>
                  </a:solidFill>
                </a:rPr>
                <a:t>Trail10: 4,3,2</a:t>
              </a:r>
            </a:p>
            <a:p>
              <a:r>
                <a:rPr lang="ko-KR" altLang="en-US" dirty="0">
                  <a:solidFill>
                    <a:prstClr val="black"/>
                  </a:solidFill>
                </a:rPr>
                <a:t>Trail11: 2,1,2</a:t>
              </a: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5220072" y="4869160"/>
              <a:ext cx="3000047" cy="175432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83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OONZOO@EDKHRHUXAVWXY5M7" val="3157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4582</TotalTime>
  <Words>1543</Words>
  <Application>Microsoft Office PowerPoint</Application>
  <PresentationFormat>화면 슬라이드 쇼(4:3)</PresentationFormat>
  <Paragraphs>312</Paragraphs>
  <Slides>14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14</vt:i4>
      </vt:variant>
    </vt:vector>
  </HeadingPairs>
  <TitlesOfParts>
    <vt:vector size="31" baseType="lpstr">
      <vt:lpstr>Wingdings 2</vt:lpstr>
      <vt:lpstr>Calibri</vt:lpstr>
      <vt:lpstr>돋움</vt:lpstr>
      <vt:lpstr>cmmi10</vt:lpstr>
      <vt:lpstr>굴림</vt:lpstr>
      <vt:lpstr>Wingdings</vt:lpstr>
      <vt:lpstr>Courier New</vt:lpstr>
      <vt:lpstr>휴먼둥근헤드라인</vt:lpstr>
      <vt:lpstr>Arial Black</vt:lpstr>
      <vt:lpstr>cmtt9</vt:lpstr>
      <vt:lpstr>Bitstream Vera Sans Mono</vt:lpstr>
      <vt:lpstr>cmsy10</vt:lpstr>
      <vt:lpstr>맑은 고딕</vt:lpstr>
      <vt:lpstr>Microsoft Sans Serif</vt:lpstr>
      <vt:lpstr>Arial</vt:lpstr>
      <vt:lpstr>Office 테마</vt:lpstr>
      <vt:lpstr>1_Office 테마</vt:lpstr>
      <vt:lpstr>Necessity of Systematic &amp; Automated Testing Techniques </vt:lpstr>
      <vt:lpstr>PowerPoint 프레젠테이션</vt:lpstr>
      <vt:lpstr>Ex. Testing a Triangle Decision Program</vt:lpstr>
      <vt:lpstr>Precondition (Input Validity) Check</vt:lpstr>
      <vt:lpstr>PowerPoint 프레젠테이션</vt:lpstr>
      <vt:lpstr>More Complex Testing Situations (1/3) </vt:lpstr>
      <vt:lpstr>More Complex Testing Situations  (2/3)</vt:lpstr>
      <vt:lpstr>More Complex Testing Situations  (3/3)</vt:lpstr>
      <vt:lpstr>Concurrency</vt:lpstr>
      <vt:lpstr>An Example of Mutual Exclusion Protocol  </vt:lpstr>
      <vt:lpstr>More Concurrency Bugs</vt:lpstr>
      <vt:lpstr>Summary</vt:lpstr>
      <vt:lpstr>Black Box Testing</vt:lpstr>
      <vt:lpstr>White Box Testing</vt:lpstr>
    </vt:vector>
  </TitlesOfParts>
  <Company>CS Dept. KAIST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Moonzoo Kim</dc:creator>
  <cp:lastModifiedBy>Windows User</cp:lastModifiedBy>
  <cp:revision>571</cp:revision>
  <cp:lastPrinted>2012-09-05T03:26:28Z</cp:lastPrinted>
  <dcterms:created xsi:type="dcterms:W3CDTF">2008-08-23T08:36:32Z</dcterms:created>
  <dcterms:modified xsi:type="dcterms:W3CDTF">2014-10-07T04:17:28Z</dcterms:modified>
</cp:coreProperties>
</file>