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59" r:id="rId2"/>
    <p:sldMasterId id="2147483664" r:id="rId3"/>
  </p:sldMasterIdLst>
  <p:notesMasterIdLst>
    <p:notesMasterId r:id="rId17"/>
  </p:notesMasterIdLst>
  <p:sldIdLst>
    <p:sldId id="256" r:id="rId4"/>
    <p:sldId id="339" r:id="rId5"/>
    <p:sldId id="340" r:id="rId6"/>
    <p:sldId id="337" r:id="rId7"/>
    <p:sldId id="338" r:id="rId8"/>
    <p:sldId id="330" r:id="rId9"/>
    <p:sldId id="336" r:id="rId10"/>
    <p:sldId id="334" r:id="rId11"/>
    <p:sldId id="331" r:id="rId12"/>
    <p:sldId id="332" r:id="rId13"/>
    <p:sldId id="341" r:id="rId14"/>
    <p:sldId id="333" r:id="rId15"/>
    <p:sldId id="335" r:id="rId16"/>
  </p:sldIdLst>
  <p:sldSz cx="9144000" cy="6858000" type="screen4x3"/>
  <p:notesSz cx="6797675" cy="9926638"/>
  <p:embeddedFontLst>
    <p:embeddedFont>
      <p:font typeface="맑은 고딕" panose="020B0503020000020004" pitchFamily="50" charset="-127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msy10" panose="020B0600000101010101"/>
      <p:regular r:id="rId24"/>
    </p:embeddedFont>
    <p:embeddedFont>
      <p:font typeface="Microsoft Sans Serif" panose="020B0604020202020204" pitchFamily="34" charset="0"/>
      <p:regular r:id="rId25"/>
    </p:embeddedFont>
  </p:embeddedFontLst>
  <p:custDataLst>
    <p:tags r:id="rId26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65" autoAdjust="0"/>
  </p:normalViewPr>
  <p:slideViewPr>
    <p:cSldViewPr>
      <p:cViewPr varScale="1">
        <p:scale>
          <a:sx n="100" d="100"/>
          <a:sy n="100" d="100"/>
        </p:scale>
        <p:origin x="90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r">
              <a:defRPr sz="1300"/>
            </a:lvl1pPr>
          </a:lstStyle>
          <a:p>
            <a:fld id="{117CEAFE-D269-4953-999B-7CBC85D871CD}" type="datetimeFigureOut">
              <a:rPr lang="ko-KR" altLang="en-US" smtClean="0"/>
              <a:pPr/>
              <a:t>2014-12-08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9" tIns="46198" rIns="92399" bIns="461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399" tIns="46198" rIns="92399" bIns="4619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r">
              <a:defRPr sz="1300"/>
            </a:lvl1pPr>
          </a:lstStyle>
          <a:p>
            <a:fld id="{C1EC2DCC-8750-4A47-8AEC-5DB665F4C3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51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157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066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340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501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70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0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2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292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159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9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989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286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31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/>
              <a:t>Moonzoo Kim SWTV Group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533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6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SWTV Group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</a:t>
            </a:r>
          </a:p>
          <a:p>
            <a:r>
              <a:rPr lang="en-US" altLang="ko-KR" dirty="0" smtClean="0"/>
              <a:t> SWTV Group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23:19:40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err="1" smtClean="0"/>
              <a:t>Moonzoo</a:t>
            </a:r>
            <a:r>
              <a:rPr lang="en-US" altLang="ko-KR" dirty="0" smtClean="0"/>
              <a:t>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0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98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1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0104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6096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6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2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SWTV Group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58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2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671917"/>
            <a:ext cx="5728890" cy="418489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8101042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CREST Tutorial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0" y="4391044"/>
            <a:ext cx="3571868" cy="1966914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Moonzoo Kim</a:t>
            </a:r>
          </a:p>
          <a:p>
            <a:r>
              <a:rPr lang="en-US" altLang="ko-KR" i="1" dirty="0" smtClean="0"/>
              <a:t>CS Dept. KAIST</a:t>
            </a:r>
          </a:p>
          <a:p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364088" y="4653135"/>
            <a:ext cx="1008112" cy="107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직사각형 11"/>
          <p:cNvSpPr/>
          <p:nvPr/>
        </p:nvSpPr>
        <p:spPr>
          <a:xfrm>
            <a:off x="5508104" y="6453336"/>
            <a:ext cx="1224136" cy="131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2"/>
          <p:cNvSpPr/>
          <p:nvPr/>
        </p:nvSpPr>
        <p:spPr>
          <a:xfrm>
            <a:off x="3870970" y="3861049"/>
            <a:ext cx="151216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Snapshot (1/2)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42845" y="928670"/>
            <a:ext cx="4429156" cy="571504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/>
              <a:t>[</a:t>
            </a:r>
            <a:r>
              <a:rPr lang="en-US" sz="1100" dirty="0" err="1" smtClean="0"/>
              <a:t>moonzoo@verifier</a:t>
            </a:r>
            <a:r>
              <a:rPr lang="en-US" sz="1100" dirty="0" smtClean="0"/>
              <a:t> crest]$ </a:t>
            </a:r>
            <a:r>
              <a:rPr lang="en-US" sz="1100" dirty="0" err="1" smtClean="0"/>
              <a:t>run_crest</a:t>
            </a:r>
            <a:r>
              <a:rPr lang="en-US" sz="1100" dirty="0" smtClean="0"/>
              <a:t> ./triangle </a:t>
            </a:r>
            <a:r>
              <a:rPr lang="en-US" sz="1100" dirty="0" smtClean="0">
                <a:solidFill>
                  <a:srgbClr val="FF0000"/>
                </a:solidFill>
              </a:rPr>
              <a:t>10000</a:t>
            </a:r>
            <a:r>
              <a:rPr lang="en-US" sz="1100" dirty="0" smtClean="0"/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-</a:t>
            </a:r>
            <a:r>
              <a:rPr lang="en-US" sz="1100" dirty="0" err="1" smtClean="0">
                <a:solidFill>
                  <a:srgbClr val="FF0000"/>
                </a:solidFill>
              </a:rPr>
              <a:t>dfs</a:t>
            </a:r>
            <a:endParaRPr lang="en-US" sz="11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100" dirty="0" smtClean="0"/>
              <a:t>Iteration 0 (0s): covered 0 branches [0 reach funs, 0 reach branches].</a:t>
            </a:r>
          </a:p>
          <a:p>
            <a:pPr>
              <a:buNone/>
            </a:pPr>
            <a:r>
              <a:rPr lang="en-US" sz="1100" dirty="0" smtClean="0"/>
              <a:t>Iteration 1 (0s): covered 1 branches [1 reach funs, 32 reach branches].</a:t>
            </a:r>
          </a:p>
          <a:p>
            <a:pPr>
              <a:buNone/>
            </a:pPr>
            <a:r>
              <a:rPr lang="en-US" sz="1100" dirty="0" smtClean="0"/>
              <a:t>Iteration 2 (0s): covered 3 branches [1 reach funs, 32 reach branches].</a:t>
            </a:r>
          </a:p>
          <a:p>
            <a:pPr>
              <a:buNone/>
            </a:pPr>
            <a:r>
              <a:rPr lang="en-US" sz="1100" dirty="0" smtClean="0"/>
              <a:t>Iteration 3 (0s): covered 5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1,1,1:result=0</a:t>
            </a:r>
          </a:p>
          <a:p>
            <a:pPr>
              <a:buNone/>
            </a:pPr>
            <a:r>
              <a:rPr lang="en-US" sz="1100" dirty="0" smtClean="0"/>
              <a:t>Iteration 4 (0s): covered 13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2,1,1:result=2</a:t>
            </a:r>
          </a:p>
          <a:p>
            <a:pPr>
              <a:buNone/>
            </a:pPr>
            <a:r>
              <a:rPr lang="en-US" sz="1100" dirty="0" smtClean="0"/>
              <a:t>Iteration 5 (0s): covered 17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2,1,2:result=1</a:t>
            </a:r>
          </a:p>
          <a:p>
            <a:pPr>
              <a:buNone/>
            </a:pPr>
            <a:r>
              <a:rPr lang="en-US" sz="1100" dirty="0" smtClean="0"/>
              <a:t>Iteration 6 (0s): covered 20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1,2,1:result=2</a:t>
            </a:r>
          </a:p>
          <a:p>
            <a:pPr>
              <a:buNone/>
            </a:pPr>
            <a:r>
              <a:rPr lang="en-US" sz="1100" dirty="0" smtClean="0"/>
              <a:t>Iteration 7 (0s): covered 21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3,2,1:result=2</a:t>
            </a:r>
          </a:p>
          <a:p>
            <a:pPr>
              <a:buNone/>
            </a:pPr>
            <a:r>
              <a:rPr lang="en-US" sz="1100" dirty="0" smtClean="0"/>
              <a:t>Iteration 8 (0s): covered 24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2,1,3:result=2</a:t>
            </a:r>
          </a:p>
          <a:p>
            <a:pPr>
              <a:buNone/>
            </a:pPr>
            <a:r>
              <a:rPr lang="en-US" sz="1100" dirty="0" smtClean="0"/>
              <a:t>Iteration 9 (0s): covered 25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4,3,2:result=3</a:t>
            </a:r>
          </a:p>
          <a:p>
            <a:pPr>
              <a:buNone/>
            </a:pPr>
            <a:r>
              <a:rPr lang="en-US" sz="1100" dirty="0" smtClean="0"/>
              <a:t>Iteration 10 (0s): covered 27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2,3,1:result=2</a:t>
            </a:r>
          </a:p>
          <a:p>
            <a:pPr>
              <a:buNone/>
            </a:pPr>
            <a:r>
              <a:rPr lang="en-US" sz="1100" dirty="0" smtClean="0"/>
              <a:t>Iteration 11 (0s): covered 28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3,2,2:result=1</a:t>
            </a:r>
          </a:p>
          <a:p>
            <a:pPr>
              <a:buNone/>
            </a:pPr>
            <a:r>
              <a:rPr lang="en-US" sz="1100" dirty="0" smtClean="0"/>
              <a:t>Iteration 12 (0s): covered 29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2,2,1:result=1</a:t>
            </a:r>
          </a:p>
          <a:p>
            <a:pPr>
              <a:buNone/>
            </a:pPr>
            <a:r>
              <a:rPr lang="en-US" sz="1100" dirty="0" smtClean="0"/>
              <a:t>Iteration 13 (0s): covered 31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1,1,2:result=2</a:t>
            </a:r>
          </a:p>
          <a:p>
            <a:pPr>
              <a:buNone/>
            </a:pPr>
            <a:r>
              <a:rPr lang="en-US" sz="1100" dirty="0" smtClean="0"/>
              <a:t>Iteration 14 (0s): covered 32 branches [1 reach funs, 32 reach branches].</a:t>
            </a:r>
          </a:p>
          <a:p>
            <a:pPr>
              <a:buNone/>
            </a:pPr>
            <a:r>
              <a:rPr lang="en-US" sz="1100" dirty="0" smtClean="0"/>
              <a:t> </a:t>
            </a:r>
          </a:p>
          <a:p>
            <a:pPr>
              <a:buNone/>
            </a:pPr>
            <a:endParaRPr lang="en-US" sz="1100" dirty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4572001" y="928670"/>
            <a:ext cx="4500593" cy="5715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[</a:t>
            </a:r>
            <a:r>
              <a:rPr lang="en-US" sz="1100" dirty="0" err="1" smtClean="0">
                <a:latin typeface="Calibri" pitchFamily="34" charset="0"/>
              </a:rPr>
              <a:t>moonzoo@verifier</a:t>
            </a:r>
            <a:r>
              <a:rPr lang="en-US" sz="1100" dirty="0" smtClean="0">
                <a:latin typeface="Calibri" pitchFamily="34" charset="0"/>
              </a:rPr>
              <a:t> crest]$ cat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coverage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 /* covered branch ids*/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6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26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29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36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Snapshot (2/2)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42845" y="928670"/>
            <a:ext cx="4429156" cy="571504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/>
              <a:t>[</a:t>
            </a:r>
            <a:r>
              <a:rPr lang="en-US" sz="1100" dirty="0" err="1" smtClean="0"/>
              <a:t>moonzoo@verifier</a:t>
            </a:r>
            <a:r>
              <a:rPr lang="en-US" sz="1100" dirty="0" smtClean="0"/>
              <a:t> crest]$ </a:t>
            </a:r>
            <a:r>
              <a:rPr lang="en-US" sz="1100" dirty="0" err="1" smtClean="0"/>
              <a:t>run_crest</a:t>
            </a:r>
            <a:r>
              <a:rPr lang="en-US" sz="1100" dirty="0" smtClean="0"/>
              <a:t> ./triangle </a:t>
            </a:r>
            <a:r>
              <a:rPr lang="en-US" sz="1100" dirty="0" smtClean="0">
                <a:solidFill>
                  <a:srgbClr val="FF0000"/>
                </a:solidFill>
              </a:rPr>
              <a:t>10000</a:t>
            </a:r>
            <a:r>
              <a:rPr lang="en-US" sz="1100" dirty="0" smtClean="0"/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-</a:t>
            </a:r>
            <a:r>
              <a:rPr lang="en-US" sz="1100" dirty="0" err="1" smtClean="0">
                <a:solidFill>
                  <a:srgbClr val="FF0000"/>
                </a:solidFill>
              </a:rPr>
              <a:t>dfs</a:t>
            </a:r>
            <a:endParaRPr lang="en-US" sz="11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100" dirty="0" smtClean="0"/>
              <a:t>Iteration 0 (0s): covered 0 branches [0 reach funs, 0 reach branches].</a:t>
            </a:r>
          </a:p>
          <a:p>
            <a:pPr>
              <a:buNone/>
            </a:pPr>
            <a:r>
              <a:rPr lang="en-US" sz="1100" dirty="0" smtClean="0"/>
              <a:t>Iteration 1 (0s): covered 1 branches [1 reach funs, 32 reach branches].</a:t>
            </a:r>
          </a:p>
          <a:p>
            <a:pPr>
              <a:buNone/>
            </a:pPr>
            <a:r>
              <a:rPr lang="en-US" sz="1100" dirty="0" smtClean="0"/>
              <a:t>Iteration 2 (0s): covered 3 branches [1 reach funs, 32 reach branches].</a:t>
            </a:r>
          </a:p>
          <a:p>
            <a:pPr>
              <a:buNone/>
            </a:pPr>
            <a:r>
              <a:rPr lang="en-US" sz="1100" dirty="0" smtClean="0"/>
              <a:t>Iteration 3 (0s): covered 5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1,1,1:result=0</a:t>
            </a:r>
          </a:p>
          <a:p>
            <a:pPr>
              <a:buNone/>
            </a:pPr>
            <a:r>
              <a:rPr lang="en-US" sz="1100" dirty="0" smtClean="0"/>
              <a:t>Iteration 4 (0s): covered 13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2,1,1:result=2</a:t>
            </a:r>
          </a:p>
          <a:p>
            <a:pPr>
              <a:buNone/>
            </a:pPr>
            <a:r>
              <a:rPr lang="en-US" sz="1100" dirty="0" smtClean="0"/>
              <a:t>Iteration 5 (0s): covered 17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2,1,2:result=1</a:t>
            </a:r>
          </a:p>
          <a:p>
            <a:pPr>
              <a:buNone/>
            </a:pPr>
            <a:r>
              <a:rPr lang="en-US" sz="1100" dirty="0" smtClean="0"/>
              <a:t>Iteration 6 (0s): covered 20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1,2,1:result=2</a:t>
            </a:r>
          </a:p>
          <a:p>
            <a:pPr>
              <a:buNone/>
            </a:pPr>
            <a:r>
              <a:rPr lang="en-US" sz="1100" dirty="0" smtClean="0"/>
              <a:t>Iteration 7 (0s): covered 21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3,2,1:result=2</a:t>
            </a:r>
          </a:p>
          <a:p>
            <a:pPr>
              <a:buNone/>
            </a:pPr>
            <a:r>
              <a:rPr lang="en-US" sz="1100" dirty="0" smtClean="0"/>
              <a:t>Iteration 8 (0s): covered 24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2,1,3:result=2</a:t>
            </a:r>
          </a:p>
          <a:p>
            <a:pPr>
              <a:buNone/>
            </a:pPr>
            <a:r>
              <a:rPr lang="en-US" sz="1100" dirty="0" smtClean="0"/>
              <a:t>Iteration 9 (0s): covered 25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4,3,2:result=3</a:t>
            </a:r>
          </a:p>
          <a:p>
            <a:pPr>
              <a:buNone/>
            </a:pPr>
            <a:r>
              <a:rPr lang="en-US" sz="1100" dirty="0" smtClean="0"/>
              <a:t>Iteration 10 (0s): covered 27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2,3,1:result=2</a:t>
            </a:r>
          </a:p>
          <a:p>
            <a:pPr>
              <a:buNone/>
            </a:pPr>
            <a:r>
              <a:rPr lang="en-US" sz="1100" dirty="0" smtClean="0"/>
              <a:t>Iteration 11 (0s): covered 28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3,2,2:result=1</a:t>
            </a:r>
          </a:p>
          <a:p>
            <a:pPr>
              <a:buNone/>
            </a:pPr>
            <a:r>
              <a:rPr lang="en-US" sz="1100" dirty="0" smtClean="0"/>
              <a:t>Iteration 12 (0s): covered 29 branches [1 reach funs, 32 reach branches].</a:t>
            </a:r>
          </a:p>
          <a:p>
            <a:pPr>
              <a:buNone/>
            </a:pPr>
            <a:r>
              <a:rPr lang="en-US" sz="1100" dirty="0" err="1" smtClean="0"/>
              <a:t>a,b,c</a:t>
            </a:r>
            <a:r>
              <a:rPr lang="en-US" sz="1100" dirty="0" smtClean="0"/>
              <a:t> = 2,2,1:result=1</a:t>
            </a:r>
          </a:p>
          <a:p>
            <a:pPr>
              <a:buNone/>
            </a:pPr>
            <a:r>
              <a:rPr lang="en-US" sz="1100" dirty="0" smtClean="0"/>
              <a:t>Iteration 13 (0s): covered 31 branches [1 reach funs, 32 reach branches].</a:t>
            </a:r>
          </a:p>
          <a:p>
            <a:pPr>
              <a:buNone/>
            </a:pPr>
            <a:r>
              <a:rPr lang="en-US" altLang="ko-KR" sz="1100" dirty="0" err="1"/>
              <a:t>a,b,c</a:t>
            </a:r>
            <a:r>
              <a:rPr lang="en-US" altLang="ko-KR" sz="1100" dirty="0"/>
              <a:t> = 1,1,2:result=2</a:t>
            </a:r>
          </a:p>
          <a:p>
            <a:pPr>
              <a:buNone/>
            </a:pPr>
            <a:r>
              <a:rPr lang="en-US" altLang="ko-KR" sz="1100" dirty="0"/>
              <a:t>Iteration 14 (0s): covered 32 branches [1 reach funs, 32 reach branches].</a:t>
            </a:r>
          </a:p>
          <a:p>
            <a:pPr>
              <a:buNone/>
            </a:pPr>
            <a:r>
              <a:rPr lang="en-US" sz="1100" dirty="0" smtClean="0"/>
              <a:t> </a:t>
            </a:r>
          </a:p>
          <a:p>
            <a:pPr>
              <a:buNone/>
            </a:pPr>
            <a:endParaRPr lang="en-US" sz="1100" dirty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4572001" y="928670"/>
            <a:ext cx="4500593" cy="5715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[</a:t>
            </a:r>
            <a:r>
              <a:rPr lang="en-US" sz="1100" dirty="0" err="1" smtClean="0">
                <a:latin typeface="Calibri" pitchFamily="34" charset="0"/>
              </a:rPr>
              <a:t>moonzoo@verifier</a:t>
            </a:r>
            <a:r>
              <a:rPr lang="en-US" sz="1100" dirty="0" smtClean="0">
                <a:latin typeface="Calibri" pitchFamily="34" charset="0"/>
              </a:rPr>
              <a:t> crest]$ cat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input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1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1100" dirty="0">
                <a:latin typeface="Calibri" pitchFamily="34" charset="0"/>
              </a:rPr>
              <a:t>[</a:t>
            </a:r>
            <a:r>
              <a:rPr lang="en-US" altLang="ko-KR" sz="1100" dirty="0" err="1">
                <a:latin typeface="Calibri" pitchFamily="34" charset="0"/>
              </a:rPr>
              <a:t>moonzoo@verifier</a:t>
            </a:r>
            <a:r>
              <a:rPr lang="en-US" altLang="ko-KR" sz="1100" dirty="0">
                <a:latin typeface="Calibri" pitchFamily="34" charset="0"/>
              </a:rPr>
              <a:t> crest]$ </a:t>
            </a:r>
            <a:r>
              <a:rPr lang="en-US" altLang="ko-KR" sz="1100" dirty="0" err="1" smtClean="0">
                <a:solidFill>
                  <a:srgbClr val="FF0000"/>
                </a:solidFill>
                <a:latin typeface="Calibri" pitchFamily="34" charset="0"/>
              </a:rPr>
              <a:t>print_execution</a:t>
            </a:r>
            <a:endParaRPr lang="en-US" altLang="ko-KR" sz="11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(= </a:t>
            </a:r>
            <a:r>
              <a:rPr lang="en-US" sz="1100" dirty="0">
                <a:latin typeface="Calibri" pitchFamily="34" charset="0"/>
              </a:rPr>
              <a:t>x0 1)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(= x1 1)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(= x2 2)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1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(&gt; (+ 0 (* 1 x0)) 0)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(&gt; (+ 0 (* 1 x1)) 0)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(&gt; (+ 0 (* 1 x2)) 0)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(= (+ 0 (* 1 x0) (* -1 x1)) 0)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(/= (+ 0 (* 1 x0) (* -1 x2)) 0)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(/= (+ 0 (* 1 x1) (* -1 x2)) 0)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(&lt;= (+ 0 (* 1 x0) (* 1 x1) (* -1 x2)) 0)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1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-1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6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11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15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18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27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28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29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-2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1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Symbolic </a:t>
            </a:r>
            <a:r>
              <a:rPr lang="en-US" dirty="0" err="1" smtClean="0"/>
              <a:t>Datatypes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#define </a:t>
            </a:r>
            <a:r>
              <a:rPr lang="en-US" sz="2800" dirty="0" err="1" smtClean="0"/>
              <a:t>CREST_unsigned_char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CrestUChar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sz="2800" dirty="0" err="1" smtClean="0"/>
              <a:t>CREST_unsigned_short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CrestUShort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sz="2800" dirty="0" err="1" smtClean="0"/>
              <a:t>CREST_unsigned_int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CrestUInt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sz="2800" dirty="0" err="1" smtClean="0"/>
              <a:t>CREST_char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CrestChar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sz="2800" dirty="0" err="1" smtClean="0"/>
              <a:t>CREST_short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CrestShort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sz="2800" dirty="0" err="1" smtClean="0"/>
              <a:t>CREST_int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CrestInt</a:t>
            </a:r>
            <a:r>
              <a:rPr lang="en-US" sz="2800" dirty="0" smtClean="0"/>
              <a:t>(&amp;x)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Decision/Condition Coverage Analysis by CREST</a:t>
            </a:r>
            <a:endParaRPr lang="ko-KR" altLang="en-US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13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142843" y="3214686"/>
            <a:ext cx="2643207" cy="288290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1800" dirty="0" smtClean="0"/>
              <a:t>CREST consider all possible cases with short-circuit</a:t>
            </a:r>
          </a:p>
          <a:p>
            <a:pPr eaLnBrk="1" hangingPunct="1"/>
            <a:endParaRPr lang="en-US" altLang="ko-KR" sz="1800" dirty="0" smtClean="0"/>
          </a:p>
          <a:p>
            <a:pPr eaLnBrk="1" hangingPunct="1"/>
            <a:r>
              <a:rPr lang="en-US" altLang="ko-KR" sz="1800" dirty="0" smtClean="0"/>
              <a:t>Thus, coverage reported by CREST might be lower than </a:t>
            </a:r>
            <a:r>
              <a:rPr lang="en-US" altLang="ko-KR" sz="1800" smtClean="0"/>
              <a:t>actual branch coverage </a:t>
            </a:r>
            <a:endParaRPr lang="en-US" altLang="ko-KR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32" y="1500174"/>
            <a:ext cx="2857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main(){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A, B, C, D;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3     if (A &amp;&amp; B || C &amp;&amp; D){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4  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("Yes\n");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5     }else{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6  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("No\n");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7     }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8 }</a:t>
            </a:r>
            <a:endParaRPr lang="ko-KR" alt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1500174"/>
            <a:ext cx="5286412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1   if (A != 0)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2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(5, 2, 1);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3     if (B != 0)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4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(10, 3, 1);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5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("Yes\n");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6     } else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7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(11, 4, 0);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8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_L;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9     }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10   } else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11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(6, 5, 0);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12     _L: /* CIL Label */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13     if (C != 0)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14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(16, 6, 1);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15       if (D != 0)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16  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(21, 7, 1);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17  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("Yes\n");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18       } else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19  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(22, 8, 0);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20  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("No\n");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21       }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22     } else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23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CrestBranch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(17, 9, 0);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24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("No\n");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25     }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26   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6446" y="164305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A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200024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A == T &amp;&amp; B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2571744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A == T &amp;&amp; B !=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3286124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A != TRUE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0" y="357187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 smtClean="0">
                <a:latin typeface="+mn-lt"/>
              </a:rPr>
              <a:t>&amp;&amp; C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071942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 smtClean="0">
                <a:latin typeface="+mn-lt"/>
              </a:rPr>
              <a:t>&amp;&amp; C == T &amp;&amp; D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4714884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 smtClean="0">
                <a:latin typeface="+mn-lt"/>
              </a:rPr>
              <a:t>&amp;&amp; C == T &amp;&amp; D !=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198" y="5429264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 smtClean="0">
                <a:latin typeface="+mn-lt"/>
              </a:rPr>
              <a:t>&amp;&amp; C != T</a:t>
            </a:r>
            <a:endParaRPr lang="ko-KR" altLang="en-US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CREST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CREST is a </a:t>
            </a:r>
            <a:r>
              <a:rPr lang="en-US" altLang="ko-KR" sz="2800" dirty="0" err="1" smtClean="0"/>
              <a:t>concolic</a:t>
            </a:r>
            <a:r>
              <a:rPr lang="en-US" altLang="ko-KR" sz="2800" dirty="0" smtClean="0"/>
              <a:t> testing tool for C programs</a:t>
            </a:r>
          </a:p>
          <a:p>
            <a:pPr lvl="1"/>
            <a:r>
              <a:rPr lang="en-US" altLang="ko-KR" sz="2400" dirty="0" smtClean="0"/>
              <a:t>Generate test inputs automatically</a:t>
            </a:r>
          </a:p>
          <a:p>
            <a:pPr lvl="1"/>
            <a:r>
              <a:rPr lang="en-US" altLang="ko-KR" sz="2400" dirty="0" smtClean="0"/>
              <a:t>Execute target under test on generated test inputs</a:t>
            </a:r>
          </a:p>
          <a:p>
            <a:pPr lvl="1"/>
            <a:r>
              <a:rPr lang="en-US" altLang="ko-KR" sz="2400" dirty="0" smtClean="0"/>
              <a:t>Explore all possible execution paths of a target systematically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CREST is a open-source re-implementation of CUTE</a:t>
            </a:r>
          </a:p>
          <a:p>
            <a:pPr lvl="1"/>
            <a:r>
              <a:rPr lang="en-US" altLang="ko-KR" sz="2400" dirty="0" smtClean="0"/>
              <a:t>mainly written in C++</a:t>
            </a:r>
          </a:p>
          <a:p>
            <a:pPr lvl="2"/>
            <a:r>
              <a:rPr lang="en-US" altLang="ko-KR" sz="1800" dirty="0" smtClean="0"/>
              <a:t>CREST’s instrumentation is implemented as a module of CIL(C </a:t>
            </a:r>
            <a:r>
              <a:rPr lang="en-US" altLang="ko-KR" sz="1800" dirty="0" err="1" smtClean="0"/>
              <a:t>Intermetiate</a:t>
            </a:r>
            <a:r>
              <a:rPr lang="en-US" altLang="ko-KR" sz="1800" dirty="0" smtClean="0"/>
              <a:t> Language) written in </a:t>
            </a:r>
            <a:r>
              <a:rPr lang="en-US" altLang="ko-KR" sz="1800" dirty="0" err="1" smtClean="0"/>
              <a:t>Ocaml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530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 of CREST code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4294967295"/>
          </p:nvPr>
        </p:nvSpPr>
        <p:spPr>
          <a:xfrm>
            <a:off x="428625" y="1571625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ko-KR" sz="2400" dirty="0" smtClean="0"/>
          </a:p>
          <a:p>
            <a:pPr eaLnBrk="1" hangingPunct="1"/>
            <a:endParaRPr lang="en-US" altLang="ko-KR" sz="2400" dirty="0" smtClean="0"/>
          </a:p>
          <a:p>
            <a:pPr eaLnBrk="1" hangingPunct="1"/>
            <a:endParaRPr lang="en-US" altLang="ko-KR" sz="2400" dirty="0" smtClean="0"/>
          </a:p>
          <a:p>
            <a:pPr eaLnBrk="1" hangingPunct="1"/>
            <a:endParaRPr lang="en-US" altLang="ko-KR" sz="2400" dirty="0" smtClean="0"/>
          </a:p>
        </p:txBody>
      </p:sp>
      <p:sp>
        <p:nvSpPr>
          <p:cNvPr id="7" name="가로로 말린 두루마리 모양 6"/>
          <p:cNvSpPr/>
          <p:nvPr/>
        </p:nvSpPr>
        <p:spPr>
          <a:xfrm>
            <a:off x="71406" y="1071546"/>
            <a:ext cx="1714512" cy="107157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C source</a:t>
            </a:r>
          </a:p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code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8" name="가로로 말린 두루마리 모양 7"/>
          <p:cNvSpPr/>
          <p:nvPr/>
        </p:nvSpPr>
        <p:spPr>
          <a:xfrm>
            <a:off x="1643042" y="2214554"/>
            <a:ext cx="1928826" cy="1285884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Instrumented</a:t>
            </a:r>
          </a:p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code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85984" y="1214422"/>
            <a:ext cx="928694" cy="6429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CIL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1857356" y="1428736"/>
            <a:ext cx="357190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1" name="오른쪽 화살표 10"/>
          <p:cNvSpPr/>
          <p:nvPr/>
        </p:nvSpPr>
        <p:spPr>
          <a:xfrm rot="5400000">
            <a:off x="2678893" y="2000240"/>
            <a:ext cx="357190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143240" y="4071942"/>
            <a:ext cx="1357322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GCC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3" name="덧셈 기호 12"/>
          <p:cNvSpPr/>
          <p:nvPr/>
        </p:nvSpPr>
        <p:spPr>
          <a:xfrm>
            <a:off x="3643306" y="2643182"/>
            <a:ext cx="357190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4" name="오른쪽 화살표 13"/>
          <p:cNvSpPr/>
          <p:nvPr/>
        </p:nvSpPr>
        <p:spPr>
          <a:xfrm rot="5400000">
            <a:off x="3571868" y="3357562"/>
            <a:ext cx="500066" cy="78581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85786" y="5429264"/>
            <a:ext cx="1071570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prstClr val="white"/>
                </a:solidFill>
                <a:latin typeface="Calibri" pitchFamily="34" charset="0"/>
              </a:rPr>
              <a:t>yices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143240" y="5429264"/>
            <a:ext cx="1357322" cy="57150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prstClr val="white"/>
                </a:solidFill>
                <a:latin typeface="Calibri" pitchFamily="34" charset="0"/>
              </a:rPr>
              <a:t>run_crest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7" name="오른쪽 화살표 16"/>
          <p:cNvSpPr/>
          <p:nvPr/>
        </p:nvSpPr>
        <p:spPr>
          <a:xfrm rot="5400000">
            <a:off x="3571868" y="4643446"/>
            <a:ext cx="500066" cy="78581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8" name="오른쪽 화살표 17"/>
          <p:cNvSpPr/>
          <p:nvPr/>
        </p:nvSpPr>
        <p:spPr>
          <a:xfrm rot="10800000">
            <a:off x="2071670" y="5429264"/>
            <a:ext cx="857256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2071670" y="5715016"/>
            <a:ext cx="857256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6182" y="135729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cil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</a:t>
            </a:r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/ext/crestInstrument.ml</a:t>
            </a:r>
            <a:endParaRPr lang="ko-KR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2198" y="2071678"/>
            <a:ext cx="3071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</a:t>
            </a:r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libcrest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/crest.cc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/base/symbolic_interpreter.cc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/base/symbolic_execution.cc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/base/symbolic_expression.cc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/base/symbolic_path.cc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/base/symbolic_predicate.cc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071934" y="2285992"/>
            <a:ext cx="1928826" cy="107157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CREST symbolic execution library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4714884"/>
            <a:ext cx="3071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</a:t>
            </a:r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run_crest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/run_crest.cc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</a:t>
            </a:r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run_crest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/concolic_search.cc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/base/yices_solver.cc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/base/symbolic_execution.cc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/base/symbolic_expression.cc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/base/symbolic_path.cc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/base/symbolic_predicate.cc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/base/basic_types.cc</a:t>
            </a:r>
            <a:endParaRPr lang="ko-KR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1670" y="5143512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constraint</a:t>
            </a:r>
            <a:endParaRPr lang="ko-KR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28794" y="5929330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next input</a:t>
            </a:r>
            <a:endParaRPr lang="ko-KR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71406" y="3286124"/>
            <a:ext cx="1214446" cy="2000264"/>
            <a:chOff x="71406" y="3286124"/>
            <a:chExt cx="1214446" cy="2000264"/>
          </a:xfrm>
        </p:grpSpPr>
        <p:sp>
          <p:nvSpPr>
            <p:cNvPr id="27" name="가로로 말린 두루마리 모양 26"/>
            <p:cNvSpPr/>
            <p:nvPr/>
          </p:nvSpPr>
          <p:spPr>
            <a:xfrm>
              <a:off x="214282" y="3571876"/>
              <a:ext cx="857256" cy="571504"/>
            </a:xfrm>
            <a:prstGeom prst="horizont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prstClr val="white"/>
                  </a:solidFill>
                  <a:latin typeface="Calibri" pitchFamily="34" charset="0"/>
                </a:rPr>
                <a:t>Source</a:t>
              </a:r>
            </a:p>
            <a:p>
              <a:pPr algn="ctr"/>
              <a:r>
                <a:rPr lang="en-US" altLang="ko-KR" sz="1400" dirty="0" smtClean="0">
                  <a:solidFill>
                    <a:prstClr val="white"/>
                  </a:solidFill>
                  <a:latin typeface="Calibri" pitchFamily="34" charset="0"/>
                </a:rPr>
                <a:t>code</a:t>
              </a:r>
              <a:endParaRPr lang="ko-KR" altLang="en-US" sz="1400" dirty="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14282" y="4175849"/>
              <a:ext cx="857256" cy="46759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prstClr val="white"/>
                  </a:solidFill>
                  <a:latin typeface="Calibri" pitchFamily="34" charset="0"/>
                </a:rPr>
                <a:t>External</a:t>
              </a:r>
            </a:p>
            <a:p>
              <a:pPr algn="ctr"/>
              <a:r>
                <a:rPr lang="en-US" altLang="ko-KR" sz="1400" dirty="0" smtClean="0">
                  <a:solidFill>
                    <a:prstClr val="white"/>
                  </a:solidFill>
                  <a:latin typeface="Calibri" pitchFamily="34" charset="0"/>
                </a:rPr>
                <a:t>tool</a:t>
              </a:r>
              <a:endParaRPr lang="ko-KR" altLang="en-US" sz="1400" dirty="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14282" y="4727871"/>
              <a:ext cx="857256" cy="415639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prstClr val="white"/>
                  </a:solidFill>
                  <a:latin typeface="Calibri" pitchFamily="34" charset="0"/>
                </a:rPr>
                <a:t>CREST</a:t>
              </a:r>
              <a:endParaRPr lang="ko-KR" altLang="en-US" sz="1400" dirty="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4282" y="3286124"/>
              <a:ext cx="9286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prstClr val="black"/>
                  </a:solidFill>
                  <a:latin typeface="Calibri" pitchFamily="34" charset="0"/>
                </a:rPr>
                <a:t>Legend</a:t>
              </a:r>
              <a:endParaRPr lang="ko-KR" altLang="en-US" sz="2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1406" y="3286124"/>
              <a:ext cx="1214446" cy="2000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sp>
        <p:nvSpPr>
          <p:cNvPr id="32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57200" y="6492899"/>
            <a:ext cx="900090" cy="365125"/>
          </a:xfrm>
        </p:spPr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214678" y="1214422"/>
            <a:ext cx="571504" cy="64294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EXT</a:t>
            </a:r>
          </a:p>
        </p:txBody>
      </p:sp>
    </p:spTree>
    <p:extLst>
      <p:ext uri="{BB962C8B-B14F-4D97-AF65-F5344CB8AC3E}">
        <p14:creationId xmlns:p14="http://schemas.microsoft.com/office/powerpoint/2010/main" val="31159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 Main Steps of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Testing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808" y="1428736"/>
            <a:ext cx="6933456" cy="50006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800" dirty="0" smtClean="0"/>
              <a:t>1. Instrumentation of a target program</a:t>
            </a:r>
          </a:p>
          <a:p>
            <a:pPr lvl="1"/>
            <a:r>
              <a:rPr lang="en-US" altLang="ko-KR" sz="2400" dirty="0" smtClean="0"/>
              <a:t>To insert probes to build symbolic path formula</a:t>
            </a:r>
          </a:p>
          <a:p>
            <a:pPr marL="0" indent="0">
              <a:buNone/>
            </a:pPr>
            <a:r>
              <a:rPr lang="en-US" altLang="ko-KR" sz="2800" dirty="0" smtClean="0"/>
              <a:t>2. Transform a constructed symbolic path </a:t>
            </a:r>
            <a:br>
              <a:rPr lang="en-US" altLang="ko-KR" sz="2800" dirty="0" smtClean="0"/>
            </a:br>
            <a:r>
              <a:rPr lang="en-US" altLang="ko-KR" sz="2800" dirty="0" smtClean="0"/>
              <a:t>    formula to SMT-compatible format</a:t>
            </a:r>
          </a:p>
          <a:p>
            <a:pPr lvl="1"/>
            <a:r>
              <a:rPr lang="en-US" altLang="ko-KR" sz="2400" dirty="0" smtClean="0"/>
              <a:t>SMT solvers can solve simple formula only</a:t>
            </a:r>
          </a:p>
          <a:p>
            <a:pPr marL="0" indent="0">
              <a:buNone/>
            </a:pPr>
            <a:r>
              <a:rPr lang="en-US" altLang="ko-KR" sz="2800" dirty="0" smtClean="0"/>
              <a:t>3. Select one branch condition to negate </a:t>
            </a:r>
            <a:endParaRPr lang="en-US" altLang="ko-KR" sz="2800" dirty="0"/>
          </a:p>
          <a:p>
            <a:pPr lvl="1"/>
            <a:r>
              <a:rPr lang="en-US" altLang="ko-KR" sz="2400" dirty="0" smtClean="0"/>
              <a:t>Core technique impacting both effectiveness and efficiency  </a:t>
            </a:r>
          </a:p>
          <a:p>
            <a:pPr marL="0" indent="0">
              <a:buNone/>
            </a:pPr>
            <a:r>
              <a:rPr lang="en-US" altLang="ko-KR" sz="2800" dirty="0" smtClean="0"/>
              <a:t>4. Invoking SMT solvers on the SPF SMT formula</a:t>
            </a:r>
          </a:p>
          <a:p>
            <a:pPr lvl="1"/>
            <a:r>
              <a:rPr lang="en-US" altLang="ko-KR" sz="2400" dirty="0" smtClean="0"/>
              <a:t>Selection of a SMT solver and proper configuration parameters</a:t>
            </a:r>
            <a:endParaRPr lang="ko-KR" altLang="en-US" sz="2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164288" y="1412776"/>
            <a:ext cx="1872208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Preprocessor of </a:t>
            </a:r>
            <a:r>
              <a:rPr lang="en-US" altLang="ko-KR" dirty="0" err="1">
                <a:solidFill>
                  <a:prstClr val="black"/>
                </a:solidFill>
              </a:rPr>
              <a:t>Concolic</a:t>
            </a:r>
            <a:r>
              <a:rPr lang="en-US" altLang="ko-KR" dirty="0">
                <a:solidFill>
                  <a:prstClr val="black"/>
                </a:solidFill>
              </a:rPr>
              <a:t> Testing: CIL and </a:t>
            </a:r>
            <a:r>
              <a:rPr lang="en-US" altLang="ko-KR" dirty="0" err="1">
                <a:solidFill>
                  <a:prstClr val="black"/>
                </a:solidFill>
              </a:rPr>
              <a:t>Ocaml</a:t>
            </a:r>
            <a:r>
              <a:rPr lang="en-US" altLang="ko-KR" dirty="0">
                <a:solidFill>
                  <a:prstClr val="black"/>
                </a:solidFill>
              </a:rPr>
              <a:t>  </a:t>
            </a:r>
            <a:endParaRPr lang="ko-KR" altLang="ko-KR" dirty="0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588224" y="2492896"/>
            <a:ext cx="244827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Back-end Engine of </a:t>
            </a:r>
            <a:r>
              <a:rPr lang="en-US" altLang="ko-KR" dirty="0" err="1">
                <a:solidFill>
                  <a:prstClr val="black"/>
                </a:solidFill>
              </a:rPr>
              <a:t>Concolic</a:t>
            </a:r>
            <a:r>
              <a:rPr lang="en-US" altLang="ko-KR" dirty="0">
                <a:solidFill>
                  <a:prstClr val="black"/>
                </a:solidFill>
              </a:rPr>
              <a:t> Testing: SMT solver and API Application in </a:t>
            </a:r>
            <a:r>
              <a:rPr lang="en-US" altLang="ko-KR" dirty="0" smtClean="0">
                <a:solidFill>
                  <a:prstClr val="black"/>
                </a:solidFill>
              </a:rPr>
              <a:t>CREST </a:t>
            </a:r>
            <a:endParaRPr lang="ko-KR" altLang="ko-KR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588224" y="3751872"/>
            <a:ext cx="243001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Real-world </a:t>
            </a:r>
            <a:r>
              <a:rPr lang="en-US" altLang="ko-KR" dirty="0" err="1">
                <a:solidFill>
                  <a:prstClr val="black"/>
                </a:solidFill>
              </a:rPr>
              <a:t>Concolic</a:t>
            </a:r>
            <a:r>
              <a:rPr lang="en-US" altLang="ko-KR" dirty="0">
                <a:solidFill>
                  <a:prstClr val="black"/>
                </a:solidFill>
              </a:rPr>
              <a:t> Testing 1: Memory model and CFG algorithm </a:t>
            </a:r>
            <a:endParaRPr lang="ko-KR" altLang="ko-KR" dirty="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588224" y="5013176"/>
            <a:ext cx="2430016" cy="15121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Real-world </a:t>
            </a:r>
            <a:r>
              <a:rPr lang="en-US" altLang="ko-KR" dirty="0" err="1">
                <a:solidFill>
                  <a:prstClr val="black"/>
                </a:solidFill>
              </a:rPr>
              <a:t>Concolic</a:t>
            </a:r>
            <a:r>
              <a:rPr lang="en-US" altLang="ko-KR" dirty="0">
                <a:solidFill>
                  <a:prstClr val="black"/>
                </a:solidFill>
              </a:rPr>
              <a:t> Testing 2: Hybrid </a:t>
            </a:r>
            <a:r>
              <a:rPr lang="en-US" altLang="ko-KR" dirty="0" err="1">
                <a:solidFill>
                  <a:prstClr val="black"/>
                </a:solidFill>
              </a:rPr>
              <a:t>Concolic</a:t>
            </a:r>
            <a:r>
              <a:rPr lang="en-US" altLang="ko-KR" dirty="0">
                <a:solidFill>
                  <a:prstClr val="black"/>
                </a:solidFill>
              </a:rPr>
              <a:t> + Genetic and distributed DFS algorithm</a:t>
            </a:r>
            <a:endParaRPr lang="ko-KR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 Main Tasks of Human Engineers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6347048" cy="50006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1. Adding proper assert() statements </a:t>
            </a:r>
          </a:p>
          <a:p>
            <a:pPr lvl="1"/>
            <a:r>
              <a:rPr lang="en-US" altLang="ko-KR" dirty="0" smtClean="0"/>
              <a:t>W/o assert(), no test results obtained</a:t>
            </a:r>
          </a:p>
          <a:p>
            <a:pPr marL="0" indent="0">
              <a:buNone/>
            </a:pPr>
            <a:r>
              <a:rPr lang="en-US" altLang="ko-KR" dirty="0" smtClean="0"/>
              <a:t>2. Selection of symbolic variables in a target program</a:t>
            </a:r>
          </a:p>
          <a:p>
            <a:pPr lvl="1"/>
            <a:r>
              <a:rPr lang="en-US" altLang="ko-KR" dirty="0" smtClean="0"/>
              <a:t>Identify which parts of a target program are most important</a:t>
            </a:r>
          </a:p>
          <a:p>
            <a:pPr marL="0" indent="0">
              <a:buNone/>
            </a:pPr>
            <a:r>
              <a:rPr lang="en-US" altLang="ko-KR" dirty="0" smtClean="0"/>
              <a:t>3. Construction of symbolic external environment</a:t>
            </a:r>
          </a:p>
          <a:p>
            <a:pPr lvl="1"/>
            <a:r>
              <a:rPr lang="en-US" altLang="ko-KR" dirty="0" smtClean="0"/>
              <a:t>To detect real bugs  </a:t>
            </a:r>
          </a:p>
          <a:p>
            <a:pPr marL="0" indent="0">
              <a:buNone/>
            </a:pPr>
            <a:r>
              <a:rPr lang="en-US" altLang="ko-KR" dirty="0" smtClean="0"/>
              <a:t>4. Performance tuning and debugging</a:t>
            </a:r>
          </a:p>
          <a:p>
            <a:pPr lvl="1"/>
            <a:r>
              <a:rPr lang="en-US" altLang="ko-KR" dirty="0" smtClean="0"/>
              <a:t>To obtain better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testing results</a:t>
            </a:r>
          </a:p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038528" y="4149080"/>
            <a:ext cx="1997968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Real-world case study: </a:t>
            </a:r>
            <a:r>
              <a:rPr lang="en-US" altLang="ko-KR" dirty="0" err="1">
                <a:solidFill>
                  <a:prstClr val="black"/>
                </a:solidFill>
              </a:rPr>
              <a:t>Libexif</a:t>
            </a:r>
            <a:r>
              <a:rPr lang="en-US" altLang="ko-KR" dirty="0">
                <a:solidFill>
                  <a:prstClr val="black"/>
                </a:solidFill>
              </a:rPr>
              <a:t> (system level testing) and  security lib (unit level testing)</a:t>
            </a:r>
            <a:endParaRPr lang="ko-KR" altLang="ko-KR" dirty="0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038528" y="1628800"/>
            <a:ext cx="1997968" cy="20458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SAT based Automated Program Analysis Technique: a Case Study on Flash Memory File System </a:t>
            </a:r>
            <a:endParaRPr lang="ko-KR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000496" y="13336"/>
            <a:ext cx="5067300" cy="6773250"/>
            <a:chOff x="4000496" y="13336"/>
            <a:chExt cx="5067300" cy="677325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 b="2589"/>
            <a:stretch>
              <a:fillRect/>
            </a:stretch>
          </p:blipFill>
          <p:spPr bwMode="auto">
            <a:xfrm>
              <a:off x="4000496" y="13336"/>
              <a:ext cx="5067300" cy="677325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8" name="직사각형 7"/>
            <p:cNvSpPr/>
            <p:nvPr/>
          </p:nvSpPr>
          <p:spPr>
            <a:xfrm>
              <a:off x="4000496" y="142852"/>
              <a:ext cx="192882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atin typeface="Calibri" pitchFamily="34" charset="0"/>
                </a:rPr>
                <a:t>“Software Testing a craftsman’s approach” 2</a:t>
              </a:r>
              <a:r>
                <a:rPr lang="en-US" altLang="ko-KR" baseline="30000" dirty="0" smtClean="0">
                  <a:latin typeface="Calibri" pitchFamily="34" charset="0"/>
                </a:rPr>
                <a:t>nd</a:t>
              </a:r>
              <a:r>
                <a:rPr lang="en-US" altLang="ko-KR" dirty="0" smtClean="0">
                  <a:latin typeface="Calibri" pitchFamily="34" charset="0"/>
                </a:rPr>
                <a:t> </a:t>
              </a:r>
              <a:r>
                <a:rPr lang="en-US" altLang="ko-KR" dirty="0" err="1" smtClean="0">
                  <a:latin typeface="Calibri" pitchFamily="34" charset="0"/>
                </a:rPr>
                <a:t>ed</a:t>
              </a:r>
              <a:r>
                <a:rPr lang="en-US" altLang="ko-KR" dirty="0" smtClean="0">
                  <a:latin typeface="Calibri" pitchFamily="34" charset="0"/>
                </a:rPr>
                <a:t> by </a:t>
              </a:r>
              <a:r>
                <a:rPr lang="en-US" altLang="ko-KR" dirty="0" err="1" smtClean="0">
                  <a:latin typeface="Calibri" pitchFamily="34" charset="0"/>
                </a:rPr>
                <a:t>P.C.Jorgensen</a:t>
              </a:r>
              <a:r>
                <a:rPr lang="en-US" altLang="ko-KR" dirty="0" smtClean="0">
                  <a:latin typeface="Calibri" pitchFamily="34" charset="0"/>
                </a:rPr>
                <a:t> </a:t>
              </a:r>
            </a:p>
            <a:p>
              <a:r>
                <a:rPr lang="en-US" altLang="ko-KR" dirty="0" smtClean="0">
                  <a:latin typeface="Calibri" pitchFamily="34" charset="0"/>
                </a:rPr>
                <a:t>(no check for positive inputs)</a:t>
              </a:r>
              <a:endParaRPr lang="ko-KR" altLang="en-US" dirty="0"/>
            </a:p>
          </p:txBody>
        </p:sp>
      </p:grp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14314" y="285776"/>
            <a:ext cx="3500430" cy="62864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1 </a:t>
            </a:r>
            <a:r>
              <a:rPr lang="en-US" sz="1200" dirty="0" smtClean="0">
                <a:solidFill>
                  <a:srgbClr val="FF0000"/>
                </a:solidFill>
              </a:rPr>
              <a:t>#include &lt;</a:t>
            </a:r>
            <a:r>
              <a:rPr lang="en-US" sz="1200" dirty="0" err="1" smtClean="0">
                <a:solidFill>
                  <a:srgbClr val="FF0000"/>
                </a:solidFill>
              </a:rPr>
              <a:t>crest.h</a:t>
            </a:r>
            <a:r>
              <a:rPr lang="en-US" sz="1200" dirty="0" smtClean="0">
                <a:solidFill>
                  <a:srgbClr val="FF0000"/>
                </a:solidFill>
              </a:rPr>
              <a:t>&gt;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2 main()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3    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a,b,c</a:t>
            </a:r>
            <a:r>
              <a:rPr lang="en-US" sz="1200" dirty="0" smtClean="0"/>
              <a:t>, match=0;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4     </a:t>
            </a:r>
            <a:r>
              <a:rPr lang="en-US" sz="1200" dirty="0" err="1" smtClean="0">
                <a:solidFill>
                  <a:srgbClr val="FF0000"/>
                </a:solidFill>
              </a:rPr>
              <a:t>CREST_int</a:t>
            </a:r>
            <a:r>
              <a:rPr lang="en-US" sz="1200" dirty="0" smtClean="0">
                <a:solidFill>
                  <a:srgbClr val="FF0000"/>
                </a:solidFill>
              </a:rPr>
              <a:t>(a); </a:t>
            </a:r>
            <a:r>
              <a:rPr lang="en-US" sz="1200" dirty="0" err="1" smtClean="0">
                <a:solidFill>
                  <a:srgbClr val="FF0000"/>
                </a:solidFill>
              </a:rPr>
              <a:t>CREST_int</a:t>
            </a:r>
            <a:r>
              <a:rPr lang="en-US" sz="1200" dirty="0" smtClean="0">
                <a:solidFill>
                  <a:srgbClr val="FF0000"/>
                </a:solidFill>
              </a:rPr>
              <a:t>(b); </a:t>
            </a:r>
            <a:r>
              <a:rPr lang="en-US" sz="1200" dirty="0" err="1" smtClean="0">
                <a:solidFill>
                  <a:srgbClr val="FF0000"/>
                </a:solidFill>
              </a:rPr>
              <a:t>CREST_int</a:t>
            </a:r>
            <a:r>
              <a:rPr lang="en-US" sz="1200" dirty="0" smtClean="0">
                <a:solidFill>
                  <a:srgbClr val="FF0000"/>
                </a:solidFill>
              </a:rPr>
              <a:t>(c);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	// filtering out invalid inputs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5     if(a &lt;= 0 || b&lt;= 0 || c&lt;= 0) exit();  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6     </a:t>
            </a:r>
            <a:r>
              <a:rPr lang="en-US" sz="1200" dirty="0" err="1" smtClean="0"/>
              <a:t>printf</a:t>
            </a:r>
            <a:r>
              <a:rPr lang="en-US" sz="1200" dirty="0" smtClean="0"/>
              <a:t>("</a:t>
            </a:r>
            <a:r>
              <a:rPr lang="en-US" sz="1200" dirty="0" err="1" smtClean="0"/>
              <a:t>a,b,c</a:t>
            </a:r>
            <a:r>
              <a:rPr lang="en-US" sz="1200" dirty="0" smtClean="0"/>
              <a:t> = %</a:t>
            </a:r>
            <a:r>
              <a:rPr lang="en-US" sz="1200" dirty="0" err="1" smtClean="0"/>
              <a:t>d,%d,%d</a:t>
            </a:r>
            <a:r>
              <a:rPr lang="en-US" sz="1200" dirty="0" smtClean="0"/>
              <a:t>:",</a:t>
            </a:r>
            <a:r>
              <a:rPr lang="en-US" sz="1200" dirty="0" err="1" smtClean="0"/>
              <a:t>a,b,c</a:t>
            </a:r>
            <a:r>
              <a:rPr lang="en-US" sz="12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7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8     //0: Equilateral, 1:Isosceles, 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       // 2: Not a </a:t>
            </a:r>
            <a:r>
              <a:rPr lang="en-US" sz="1200" dirty="0" err="1" smtClean="0"/>
              <a:t>traiangle</a:t>
            </a:r>
            <a:r>
              <a:rPr lang="en-US" sz="1200" dirty="0" smtClean="0"/>
              <a:t>, 3:Scalene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 9     </a:t>
            </a:r>
            <a:r>
              <a:rPr lang="en-US" sz="1200" dirty="0" err="1" smtClean="0"/>
              <a:t>int</a:t>
            </a:r>
            <a:r>
              <a:rPr lang="en-US" sz="1200" dirty="0" smtClean="0"/>
              <a:t> result=-1;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10     if(a==b) match=match+1;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11     if(a==c) match=match+2;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12     if(b==c) match=match+3;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13     if(match==0)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14         if( </a:t>
            </a:r>
            <a:r>
              <a:rPr lang="en-US" sz="1200" dirty="0" err="1" smtClean="0"/>
              <a:t>a+b</a:t>
            </a:r>
            <a:r>
              <a:rPr lang="en-US" sz="1200" dirty="0" smtClean="0"/>
              <a:t> &lt;= c) result=2;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15         else if( </a:t>
            </a:r>
            <a:r>
              <a:rPr lang="en-US" sz="1200" dirty="0" err="1" smtClean="0"/>
              <a:t>b+c</a:t>
            </a:r>
            <a:r>
              <a:rPr lang="en-US" sz="1200" dirty="0" smtClean="0"/>
              <a:t> &lt;= a) result=2;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16         else if(</a:t>
            </a:r>
            <a:r>
              <a:rPr lang="en-US" sz="1200" dirty="0" err="1" smtClean="0"/>
              <a:t>a+c</a:t>
            </a:r>
            <a:r>
              <a:rPr lang="en-US" sz="1200" dirty="0" smtClean="0"/>
              <a:t> &lt;= b) result =2;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17         else result=3;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18     } else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19         if(match == 1)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20             if(</a:t>
            </a:r>
            <a:r>
              <a:rPr lang="en-US" sz="1200" dirty="0" err="1" smtClean="0"/>
              <a:t>a+b</a:t>
            </a:r>
            <a:r>
              <a:rPr lang="en-US" sz="1200" dirty="0" smtClean="0"/>
              <a:t> &lt;= c) result =2;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21             else result=1;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22         } else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23             if(match ==2)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24                 if(</a:t>
            </a:r>
            <a:r>
              <a:rPr lang="en-US" sz="1200" dirty="0" err="1" smtClean="0"/>
              <a:t>a+c</a:t>
            </a:r>
            <a:r>
              <a:rPr lang="en-US" sz="1200" dirty="0" smtClean="0"/>
              <a:t> &lt;=b) result = 2;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25                 else result=1;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26             } else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27                 if(match==3) {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28                     if(</a:t>
            </a:r>
            <a:r>
              <a:rPr lang="en-US" sz="1200" dirty="0" err="1" smtClean="0"/>
              <a:t>b+c</a:t>
            </a:r>
            <a:r>
              <a:rPr lang="en-US" sz="1200" dirty="0" smtClean="0"/>
              <a:t> &lt;= a) result=2;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29                     else result=1;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30                 } else result = 0;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31             } }}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32     </a:t>
            </a:r>
            <a:r>
              <a:rPr lang="en-US" sz="1200" dirty="0" err="1" smtClean="0"/>
              <a:t>printf</a:t>
            </a:r>
            <a:r>
              <a:rPr lang="en-US" sz="1200" dirty="0" smtClean="0"/>
              <a:t>("result=%d\</a:t>
            </a:r>
            <a:r>
              <a:rPr lang="en-US" sz="1200" dirty="0" err="1" smtClean="0"/>
              <a:t>n",result</a:t>
            </a:r>
            <a:r>
              <a:rPr lang="en-US" sz="12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200" dirty="0" smtClean="0"/>
              <a:t> 33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Concolic</a:t>
            </a:r>
            <a:r>
              <a:rPr lang="en-US" dirty="0" smtClean="0"/>
              <a:t> Testing the Triangle Program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sz="quarter" idx="13"/>
          </p:nvPr>
        </p:nvGraphicFramePr>
        <p:xfrm>
          <a:off x="214282" y="928670"/>
          <a:ext cx="8715407" cy="278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714380"/>
                <a:gridCol w="3000396"/>
                <a:gridCol w="3071834"/>
                <a:gridCol w="1357293"/>
              </a:tblGrid>
              <a:tr h="49146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Testcase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Input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a,b,c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Executed path</a:t>
                      </a:r>
                      <a:r>
                        <a:rPr lang="en-US" sz="1400" baseline="0" dirty="0" smtClean="0"/>
                        <a:t> 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conditions (PC)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Next PC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Solution for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the next PC </a:t>
                      </a:r>
                      <a:endParaRPr lang="en-US" sz="1400" dirty="0"/>
                    </a:p>
                  </a:txBody>
                  <a:tcPr/>
                </a:tc>
              </a:tr>
              <a:tr h="411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1,1,1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a=b </a:t>
                      </a:r>
                      <a:r>
                        <a:rPr lang="en-US" altLang="ko-KR" sz="1800" dirty="0" smtClean="0">
                          <a:latin typeface="cmsy10"/>
                        </a:rPr>
                        <a:t>Æ</a:t>
                      </a:r>
                      <a:r>
                        <a:rPr lang="en-US" sz="1800" dirty="0" smtClean="0"/>
                        <a:t> a=c </a:t>
                      </a:r>
                      <a:r>
                        <a:rPr lang="en-US" altLang="ko-KR" sz="1800" dirty="0" smtClean="0">
                          <a:latin typeface="cmsy10"/>
                        </a:rPr>
                        <a:t>Æ</a:t>
                      </a:r>
                      <a:r>
                        <a:rPr lang="en-US" sz="1800" baseline="0" dirty="0" smtClean="0"/>
                        <a:t> b=c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a=b </a:t>
                      </a:r>
                      <a:r>
                        <a:rPr lang="en-US" altLang="ko-KR" sz="1800" dirty="0" smtClean="0">
                          <a:latin typeface="cmsy10"/>
                        </a:rPr>
                        <a:t>Æ</a:t>
                      </a:r>
                      <a:r>
                        <a:rPr lang="en-US" sz="1800" dirty="0" smtClean="0"/>
                        <a:t> a=c </a:t>
                      </a:r>
                      <a:r>
                        <a:rPr lang="en-US" altLang="ko-KR" sz="1800" dirty="0" smtClean="0">
                          <a:latin typeface="cmsy10"/>
                        </a:rPr>
                        <a:t>Æ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Unsat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a=b </a:t>
                      </a:r>
                      <a:r>
                        <a:rPr lang="en-US" altLang="ko-KR" sz="1800" dirty="0" smtClean="0">
                          <a:latin typeface="cmsy10"/>
                        </a:rPr>
                        <a:t>Æ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1,1,2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1,1,2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a+b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a+b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2,2,3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2,2,3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a+b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b=c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Unsat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latin typeface="+mn-lt"/>
                          <a:sym typeface="Symbol"/>
                        </a:rPr>
                        <a:t>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2,1,2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2,1,2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a=c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a+c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a=c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a+c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2,5,2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직사각형 41"/>
          <p:cNvSpPr/>
          <p:nvPr/>
        </p:nvSpPr>
        <p:spPr>
          <a:xfrm>
            <a:off x="4371024" y="5857892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grpSp>
        <p:nvGrpSpPr>
          <p:cNvPr id="68" name="그룹 67"/>
          <p:cNvGrpSpPr/>
          <p:nvPr/>
        </p:nvGrpSpPr>
        <p:grpSpPr>
          <a:xfrm>
            <a:off x="1911675" y="4143380"/>
            <a:ext cx="2517449" cy="1928826"/>
            <a:chOff x="1911675" y="4357694"/>
            <a:chExt cx="2517449" cy="1928826"/>
          </a:xfrm>
        </p:grpSpPr>
        <p:grpSp>
          <p:nvGrpSpPr>
            <p:cNvPr id="66" name="그룹 65"/>
            <p:cNvGrpSpPr/>
            <p:nvPr/>
          </p:nvGrpSpPr>
          <p:grpSpPr>
            <a:xfrm>
              <a:off x="2143108" y="4357694"/>
              <a:ext cx="2286016" cy="1785950"/>
              <a:chOff x="2143108" y="4357694"/>
              <a:chExt cx="2286016" cy="1785950"/>
            </a:xfrm>
          </p:grpSpPr>
          <p:sp>
            <p:nvSpPr>
              <p:cNvPr id="7" name="타원 6"/>
              <p:cNvSpPr/>
              <p:nvPr/>
            </p:nvSpPr>
            <p:spPr>
              <a:xfrm>
                <a:off x="4071934" y="4357694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타원 7"/>
              <p:cNvSpPr/>
              <p:nvPr/>
            </p:nvSpPr>
            <p:spPr>
              <a:xfrm>
                <a:off x="3428992" y="4857760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10" name="직선 화살표 연결선 9"/>
              <p:cNvCxnSpPr>
                <a:stCxn id="7" idx="3"/>
                <a:endCxn id="8" idx="0"/>
              </p:cNvCxnSpPr>
              <p:nvPr/>
            </p:nvCxnSpPr>
            <p:spPr>
              <a:xfrm rot="5400000">
                <a:off x="3707346" y="4440863"/>
                <a:ext cx="317138" cy="5166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직사각형 10"/>
              <p:cNvSpPr/>
              <p:nvPr/>
            </p:nvSpPr>
            <p:spPr>
              <a:xfrm>
                <a:off x="3428992" y="4416990"/>
                <a:ext cx="620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a=b</a:t>
                </a:r>
                <a:endParaRPr lang="en-US" b="1" dirty="0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2786050" y="5369968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13" name="직선 화살표 연결선 12"/>
              <p:cNvCxnSpPr>
                <a:stCxn id="8" idx="3"/>
                <a:endCxn id="12" idx="0"/>
              </p:cNvCxnSpPr>
              <p:nvPr/>
            </p:nvCxnSpPr>
            <p:spPr>
              <a:xfrm rot="5400000">
                <a:off x="3058333" y="4947000"/>
                <a:ext cx="329280" cy="5166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직사각형 13"/>
              <p:cNvSpPr/>
              <p:nvPr/>
            </p:nvSpPr>
            <p:spPr>
              <a:xfrm>
                <a:off x="2786050" y="4929198"/>
                <a:ext cx="588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a=c</a:t>
                </a:r>
                <a:endParaRPr lang="en-US" b="1" dirty="0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2500298" y="5929330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17" name="직선 화살표 연결선 16"/>
              <p:cNvCxnSpPr>
                <a:stCxn id="12" idx="3"/>
                <a:endCxn id="16" idx="0"/>
              </p:cNvCxnSpPr>
              <p:nvPr/>
            </p:nvCxnSpPr>
            <p:spPr>
              <a:xfrm rot="5400000">
                <a:off x="2570409" y="5661380"/>
                <a:ext cx="376434" cy="1594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직사각형 18"/>
              <p:cNvSpPr/>
              <p:nvPr/>
            </p:nvSpPr>
            <p:spPr>
              <a:xfrm>
                <a:off x="2143108" y="5488560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b=c</a:t>
                </a:r>
                <a:endParaRPr lang="en-US" b="1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911675" y="5917188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TC1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3071802" y="4702742"/>
            <a:ext cx="1639354" cy="1940968"/>
            <a:chOff x="3071802" y="4917056"/>
            <a:chExt cx="1639354" cy="1940968"/>
          </a:xfrm>
        </p:grpSpPr>
        <p:grpSp>
          <p:nvGrpSpPr>
            <p:cNvPr id="72" name="그룹 71"/>
            <p:cNvGrpSpPr/>
            <p:nvPr/>
          </p:nvGrpSpPr>
          <p:grpSpPr>
            <a:xfrm>
              <a:off x="3071802" y="4917056"/>
              <a:ext cx="1639354" cy="1810234"/>
              <a:chOff x="3071802" y="4917056"/>
              <a:chExt cx="1639354" cy="1810234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4000496" y="5357826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27" name="직선 화살표 연결선 26"/>
              <p:cNvCxnSpPr>
                <a:stCxn id="8" idx="5"/>
                <a:endCxn id="26" idx="0"/>
              </p:cNvCxnSpPr>
              <p:nvPr/>
            </p:nvCxnSpPr>
            <p:spPr>
              <a:xfrm rot="16200000" flipH="1">
                <a:off x="3762194" y="4940929"/>
                <a:ext cx="388576" cy="4452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직사각형 27"/>
              <p:cNvSpPr/>
              <p:nvPr/>
            </p:nvSpPr>
            <p:spPr>
              <a:xfrm>
                <a:off x="3888591" y="4917056"/>
                <a:ext cx="548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err="1" smtClean="0">
                    <a:sym typeface="Symbol"/>
                  </a:rPr>
                  <a:t>a</a:t>
                </a:r>
                <a:r>
                  <a:rPr lang="en-US" altLang="ko-KR" b="1" dirty="0" err="1" smtClean="0">
                    <a:latin typeface="Symbol"/>
                    <a:sym typeface="Symbol"/>
                  </a:rPr>
                  <a:t></a:t>
                </a:r>
                <a:r>
                  <a:rPr lang="en-US" b="1" dirty="0" err="1" smtClean="0"/>
                  <a:t>c</a:t>
                </a:r>
                <a:endParaRPr lang="en-US" b="1" dirty="0"/>
              </a:p>
            </p:txBody>
          </p:sp>
          <p:sp>
            <p:nvSpPr>
              <p:cNvPr id="33" name="타원 32"/>
              <p:cNvSpPr/>
              <p:nvPr/>
            </p:nvSpPr>
            <p:spPr>
              <a:xfrm>
                <a:off x="4000496" y="5941472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34" name="직선 화살표 연결선 33"/>
              <p:cNvCxnSpPr>
                <a:stCxn id="26" idx="4"/>
                <a:endCxn id="33" idx="0"/>
              </p:cNvCxnSpPr>
              <p:nvPr/>
            </p:nvCxnSpPr>
            <p:spPr>
              <a:xfrm rot="5400000">
                <a:off x="3994425" y="5756806"/>
                <a:ext cx="3693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직사각형 34"/>
              <p:cNvSpPr/>
              <p:nvPr/>
            </p:nvSpPr>
            <p:spPr>
              <a:xfrm>
                <a:off x="4143372" y="5500702"/>
                <a:ext cx="567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 smtClean="0"/>
                  <a:t>b</a:t>
                </a:r>
                <a:r>
                  <a:rPr lang="en-US" altLang="ko-KR" b="1" dirty="0" err="1" smtClean="0">
                    <a:latin typeface="Symbol"/>
                    <a:sym typeface="Symbol"/>
                  </a:rPr>
                  <a:t></a:t>
                </a:r>
                <a:r>
                  <a:rPr lang="en-US" b="1" dirty="0" err="1" smtClean="0"/>
                  <a:t>c</a:t>
                </a:r>
                <a:endParaRPr lang="en-US" b="1" dirty="0"/>
              </a:p>
            </p:txBody>
          </p:sp>
          <p:sp>
            <p:nvSpPr>
              <p:cNvPr id="37" name="타원 36"/>
              <p:cNvSpPr/>
              <p:nvPr/>
            </p:nvSpPr>
            <p:spPr>
              <a:xfrm>
                <a:off x="3728082" y="6512976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38" name="직선 화살표 연결선 37"/>
              <p:cNvCxnSpPr>
                <a:stCxn id="33" idx="3"/>
                <a:endCxn id="37" idx="0"/>
              </p:cNvCxnSpPr>
              <p:nvPr/>
            </p:nvCxnSpPr>
            <p:spPr>
              <a:xfrm rot="5400000">
                <a:off x="3785453" y="6245624"/>
                <a:ext cx="388576" cy="1461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직사각형 38"/>
              <p:cNvSpPr/>
              <p:nvPr/>
            </p:nvSpPr>
            <p:spPr>
              <a:xfrm>
                <a:off x="3071802" y="6131502"/>
                <a:ext cx="9412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 smtClean="0"/>
                  <a:t>a+b</a:t>
                </a:r>
                <a:r>
                  <a:rPr lang="en-US" b="1" dirty="0" smtClean="0"/>
                  <a:t> </a:t>
                </a:r>
                <a:r>
                  <a:rPr lang="en-US" altLang="ko-KR" b="1" dirty="0" smtClean="0">
                    <a:latin typeface="Times New Roman"/>
                    <a:cs typeface="Times New Roman"/>
                  </a:rPr>
                  <a:t>≤</a:t>
                </a:r>
                <a:r>
                  <a:rPr lang="en-US" b="1" dirty="0" smtClean="0"/>
                  <a:t>c</a:t>
                </a:r>
                <a:endParaRPr lang="en-US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3143240" y="6488692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TC2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4299586" y="5838648"/>
            <a:ext cx="1007634" cy="805062"/>
            <a:chOff x="4299586" y="6052962"/>
            <a:chExt cx="1007634" cy="805062"/>
          </a:xfrm>
        </p:grpSpPr>
        <p:sp>
          <p:nvSpPr>
            <p:cNvPr id="40" name="타원 39"/>
            <p:cNvSpPr/>
            <p:nvPr/>
          </p:nvSpPr>
          <p:spPr>
            <a:xfrm>
              <a:off x="4299586" y="6512976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41" name="직선 화살표 연결선 40"/>
            <p:cNvCxnSpPr>
              <a:stCxn id="33" idx="5"/>
              <a:endCxn id="40" idx="0"/>
            </p:cNvCxnSpPr>
            <p:nvPr/>
          </p:nvCxnSpPr>
          <p:spPr>
            <a:xfrm rot="16200000" flipH="1">
              <a:off x="4161772" y="6196567"/>
              <a:ext cx="460014" cy="1728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직사각형 44"/>
            <p:cNvSpPr/>
            <p:nvPr/>
          </p:nvSpPr>
          <p:spPr>
            <a:xfrm>
              <a:off x="4361127" y="6131502"/>
              <a:ext cx="946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a+b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chemeClr val="dk1"/>
                  </a:solidFill>
                  <a:latin typeface="Times New Roman"/>
                  <a:cs typeface="Times New Roman"/>
                </a:rPr>
                <a:t>&gt;</a:t>
              </a:r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72000" y="6488692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TC3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4376815" y="4202676"/>
            <a:ext cx="2427162" cy="2381738"/>
            <a:chOff x="4376815" y="4416990"/>
            <a:chExt cx="2427162" cy="2381738"/>
          </a:xfrm>
        </p:grpSpPr>
        <p:sp>
          <p:nvSpPr>
            <p:cNvPr id="46" name="타원 45"/>
            <p:cNvSpPr/>
            <p:nvPr/>
          </p:nvSpPr>
          <p:spPr>
            <a:xfrm>
              <a:off x="5631604" y="4857760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47" name="직선 화살표 연결선 46"/>
            <p:cNvCxnSpPr>
              <a:stCxn id="7" idx="5"/>
              <a:endCxn id="46" idx="0"/>
            </p:cNvCxnSpPr>
            <p:nvPr/>
          </p:nvCxnSpPr>
          <p:spPr>
            <a:xfrm rot="16200000" flipH="1">
              <a:off x="4899219" y="3946780"/>
              <a:ext cx="388576" cy="14333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직사각형 49"/>
            <p:cNvSpPr/>
            <p:nvPr/>
          </p:nvSpPr>
          <p:spPr>
            <a:xfrm>
              <a:off x="4859869" y="4416990"/>
              <a:ext cx="580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err="1" smtClean="0">
                  <a:sym typeface="Symbol"/>
                </a:rPr>
                <a:t>a</a:t>
              </a:r>
              <a:r>
                <a:rPr lang="en-US" altLang="ko-KR" b="1" dirty="0" err="1" smtClean="0">
                  <a:latin typeface="Symbol"/>
                  <a:sym typeface="Symbol"/>
                </a:rPr>
                <a:t></a:t>
              </a:r>
              <a:r>
                <a:rPr lang="en-US" b="1" dirty="0" err="1" smtClean="0"/>
                <a:t>b</a:t>
              </a:r>
              <a:endParaRPr lang="en-US" b="1" dirty="0"/>
            </a:p>
          </p:txBody>
        </p:sp>
        <p:sp>
          <p:nvSpPr>
            <p:cNvPr id="51" name="타원 50"/>
            <p:cNvSpPr/>
            <p:nvPr/>
          </p:nvSpPr>
          <p:spPr>
            <a:xfrm>
              <a:off x="5628431" y="5369968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52" name="직선 화살표 연결선 51"/>
            <p:cNvCxnSpPr>
              <a:stCxn id="46" idx="4"/>
              <a:endCxn id="51" idx="0"/>
            </p:cNvCxnSpPr>
            <p:nvPr/>
          </p:nvCxnSpPr>
          <p:spPr>
            <a:xfrm rot="5400000">
              <a:off x="5659666" y="5219435"/>
              <a:ext cx="297894" cy="31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직사각형 52"/>
            <p:cNvSpPr/>
            <p:nvPr/>
          </p:nvSpPr>
          <p:spPr>
            <a:xfrm>
              <a:off x="5890759" y="4988494"/>
              <a:ext cx="58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a=c</a:t>
              </a:r>
              <a:endParaRPr lang="en-US" b="1" dirty="0"/>
            </a:p>
          </p:txBody>
        </p:sp>
        <p:sp>
          <p:nvSpPr>
            <p:cNvPr id="56" name="타원 55"/>
            <p:cNvSpPr/>
            <p:nvPr/>
          </p:nvSpPr>
          <p:spPr>
            <a:xfrm>
              <a:off x="5630232" y="5940678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57" name="직선 화살표 연결선 56"/>
            <p:cNvCxnSpPr>
              <a:stCxn id="51" idx="4"/>
              <a:endCxn id="56" idx="0"/>
            </p:cNvCxnSpPr>
            <p:nvPr/>
          </p:nvCxnSpPr>
          <p:spPr>
            <a:xfrm rot="16200000" flipH="1">
              <a:off x="5629728" y="5761579"/>
              <a:ext cx="356396" cy="18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타원 59"/>
            <p:cNvSpPr/>
            <p:nvPr/>
          </p:nvSpPr>
          <p:spPr>
            <a:xfrm>
              <a:off x="5634606" y="6512182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61" name="직선 화살표 연결선 60"/>
            <p:cNvCxnSpPr>
              <a:stCxn id="56" idx="4"/>
              <a:endCxn id="60" idx="0"/>
            </p:cNvCxnSpPr>
            <p:nvPr/>
          </p:nvCxnSpPr>
          <p:spPr>
            <a:xfrm rot="16200000" flipH="1">
              <a:off x="5632419" y="6331400"/>
              <a:ext cx="357190" cy="43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직사각형 61"/>
            <p:cNvSpPr/>
            <p:nvPr/>
          </p:nvSpPr>
          <p:spPr>
            <a:xfrm>
              <a:off x="6000760" y="6071412"/>
              <a:ext cx="266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 </a:t>
              </a:r>
              <a:endParaRPr lang="en-US" b="1" dirty="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5857884" y="6130708"/>
              <a:ext cx="946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a+c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chemeClr val="dk1"/>
                  </a:solidFill>
                  <a:latin typeface="Times New Roman"/>
                  <a:cs typeface="Times New Roman"/>
                </a:rPr>
                <a:t>&gt;</a:t>
              </a:r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5871222" y="5572140"/>
              <a:ext cx="567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b</a:t>
              </a:r>
              <a:r>
                <a:rPr lang="en-US" altLang="ko-KR" b="1" dirty="0" err="1" smtClean="0">
                  <a:latin typeface="Symbol"/>
                  <a:sym typeface="Symbol"/>
                </a:rPr>
                <a:t></a:t>
              </a:r>
              <a:r>
                <a:rPr lang="en-US" b="1" dirty="0" err="1" smtClean="0"/>
                <a:t>c</a:t>
              </a:r>
              <a:endParaRPr lang="en-US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942660" y="6429396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TC4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3085140" y="5357826"/>
            <a:ext cx="629325" cy="733624"/>
            <a:chOff x="4299586" y="6124400"/>
            <a:chExt cx="629325" cy="733624"/>
          </a:xfrm>
        </p:grpSpPr>
        <p:sp>
          <p:nvSpPr>
            <p:cNvPr id="84" name="타원 83"/>
            <p:cNvSpPr/>
            <p:nvPr/>
          </p:nvSpPr>
          <p:spPr>
            <a:xfrm>
              <a:off x="4299586" y="6512976"/>
              <a:ext cx="357190" cy="2143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85" name="직선 화살표 연결선 84"/>
            <p:cNvCxnSpPr>
              <a:endCxn id="84" idx="0"/>
            </p:cNvCxnSpPr>
            <p:nvPr/>
          </p:nvCxnSpPr>
          <p:spPr>
            <a:xfrm rot="16200000" flipH="1">
              <a:off x="4197491" y="6232286"/>
              <a:ext cx="388576" cy="17280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직사각형 85"/>
            <p:cNvSpPr/>
            <p:nvPr/>
          </p:nvSpPr>
          <p:spPr>
            <a:xfrm>
              <a:off x="4361127" y="6131502"/>
              <a:ext cx="5677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  <a:r>
                <a:rPr lang="en-US" altLang="ko-KR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/>
                  <a:sym typeface="Symbol"/>
                </a:rPr>
                <a:t>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en-US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572000" y="6488692"/>
              <a:ext cx="266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 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4286248" y="5286388"/>
            <a:ext cx="1026590" cy="805062"/>
            <a:chOff x="3942396" y="6052962"/>
            <a:chExt cx="1026590" cy="805062"/>
          </a:xfrm>
        </p:grpSpPr>
        <p:sp>
          <p:nvSpPr>
            <p:cNvPr id="89" name="타원 88"/>
            <p:cNvSpPr/>
            <p:nvPr/>
          </p:nvSpPr>
          <p:spPr>
            <a:xfrm>
              <a:off x="4299586" y="6512976"/>
              <a:ext cx="357190" cy="2143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90" name="직선 화살표 연결선 89"/>
            <p:cNvCxnSpPr>
              <a:endCxn id="89" idx="0"/>
            </p:cNvCxnSpPr>
            <p:nvPr/>
          </p:nvCxnSpPr>
          <p:spPr>
            <a:xfrm>
              <a:off x="3942396" y="6052962"/>
              <a:ext cx="535785" cy="46001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직사각형 90"/>
            <p:cNvSpPr/>
            <p:nvPr/>
          </p:nvSpPr>
          <p:spPr>
            <a:xfrm>
              <a:off x="4361127" y="6131502"/>
              <a:ext cx="6078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b=c</a:t>
              </a:r>
            </a:p>
            <a:p>
              <a:endParaRPr lang="en-US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572000" y="6488692"/>
              <a:ext cx="266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 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CREST Commands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crestc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&lt;filename&gt;.c</a:t>
            </a:r>
          </a:p>
          <a:p>
            <a:pPr lvl="1"/>
            <a:r>
              <a:rPr lang="en-US" sz="2000" dirty="0" smtClean="0"/>
              <a:t>Output</a:t>
            </a:r>
          </a:p>
          <a:p>
            <a:pPr lvl="2"/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&lt;filename&gt;.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cil.c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/>
              <a:t>// instrumented C file</a:t>
            </a:r>
          </a:p>
          <a:p>
            <a:pPr lvl="2"/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branches</a:t>
            </a:r>
            <a:r>
              <a:rPr lang="en-US" sz="1800" dirty="0" smtClean="0"/>
              <a:t> // lists of paired branches</a:t>
            </a:r>
          </a:p>
          <a:p>
            <a:pPr lvl="2"/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&lt;filename&gt; </a:t>
            </a:r>
            <a:r>
              <a:rPr lang="en-US" sz="1800" dirty="0" smtClean="0"/>
              <a:t>// executable file</a:t>
            </a: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run_crest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./filename &lt;n&gt; -[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dfs|cfg|random|random_input|hybrid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&lt;n&gt;</a:t>
            </a:r>
            <a:r>
              <a:rPr lang="en-US" sz="2000" dirty="0" smtClean="0"/>
              <a:t>: # of iterations/</a:t>
            </a:r>
            <a:r>
              <a:rPr lang="en-US" sz="2000" dirty="0" err="1" smtClean="0"/>
              <a:t>testings</a:t>
            </a:r>
            <a:endParaRPr lang="en-US" sz="2000" dirty="0" smtClean="0"/>
          </a:p>
          <a:p>
            <a:pPr lvl="1"/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dfs</a:t>
            </a:r>
            <a:r>
              <a:rPr lang="en-US" sz="2000" dirty="0" smtClean="0"/>
              <a:t>: depth first search (but in reverse order)</a:t>
            </a:r>
          </a:p>
          <a:p>
            <a:pPr lvl="1"/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cfg</a:t>
            </a:r>
            <a:r>
              <a:rPr lang="en-US" sz="2000" dirty="0" smtClean="0"/>
              <a:t>: uncovered branch first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random</a:t>
            </a:r>
            <a:r>
              <a:rPr lang="en-US" sz="2000" dirty="0" smtClean="0"/>
              <a:t>: negated branch is randomly selected</a:t>
            </a:r>
          </a:p>
          <a:p>
            <a:pPr lvl="1"/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random_input</a:t>
            </a:r>
            <a:r>
              <a:rPr lang="en-US" sz="2000" dirty="0" smtClean="0"/>
              <a:t>: pure random input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hybrid</a:t>
            </a:r>
            <a:r>
              <a:rPr lang="en-US" sz="2000" dirty="0" smtClean="0"/>
              <a:t>: combination of </a:t>
            </a:r>
            <a:r>
              <a:rPr lang="en-US" sz="2000" dirty="0" err="1" smtClean="0"/>
              <a:t>dfs</a:t>
            </a:r>
            <a:r>
              <a:rPr lang="en-US" sz="2000" dirty="0" smtClean="0"/>
              <a:t> and random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0" y="1214470"/>
            <a:ext cx="8429655" cy="5143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#</a:t>
            </a:r>
            <a:r>
              <a:rPr lang="en-US" sz="1600" smtClean="0"/>
              <a:t>line 10 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{ </a:t>
            </a:r>
            <a:r>
              <a:rPr lang="en-US" sz="1600" dirty="0" smtClean="0">
                <a:solidFill>
                  <a:srgbClr val="FF0000"/>
                </a:solidFill>
              </a:rPr>
              <a:t>/* Creates symbolic expression a==b */</a:t>
            </a:r>
          </a:p>
          <a:p>
            <a:pPr>
              <a:buNone/>
            </a:pPr>
            <a:r>
              <a:rPr lang="en-US" sz="1600" dirty="0" smtClean="0"/>
              <a:t>  __</a:t>
            </a:r>
            <a:r>
              <a:rPr lang="en-US" sz="1600" dirty="0" err="1" smtClean="0"/>
              <a:t>CrestLoad</a:t>
            </a:r>
            <a:r>
              <a:rPr lang="en-US" sz="1600" dirty="0" smtClean="0"/>
              <a:t>(36, (unsigned long )(&amp; a),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</a:t>
            </a:r>
            <a:r>
              <a:rPr lang="en-US" sz="1600" b="1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);</a:t>
            </a:r>
          </a:p>
          <a:p>
            <a:pPr>
              <a:buNone/>
            </a:pPr>
            <a:r>
              <a:rPr lang="en-US" sz="1600" dirty="0" smtClean="0"/>
              <a:t>  __</a:t>
            </a:r>
            <a:r>
              <a:rPr lang="en-US" sz="1600" dirty="0" err="1" smtClean="0"/>
              <a:t>CrestLoad</a:t>
            </a:r>
            <a:r>
              <a:rPr lang="en-US" sz="1600" dirty="0" smtClean="0"/>
              <a:t>(35, (unsigned long )(&amp; b),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</a:t>
            </a:r>
            <a:r>
              <a:rPr lang="en-US" sz="1600" b="1" dirty="0" smtClean="0">
                <a:solidFill>
                  <a:srgbClr val="FF0000"/>
                </a:solidFill>
              </a:rPr>
              <a:t>b</a:t>
            </a:r>
            <a:r>
              <a:rPr lang="en-US" sz="1600" dirty="0" smtClean="0"/>
              <a:t>);</a:t>
            </a:r>
          </a:p>
          <a:p>
            <a:pPr>
              <a:buNone/>
            </a:pPr>
            <a:r>
              <a:rPr lang="en-US" sz="1600" dirty="0" smtClean="0"/>
              <a:t>  __CrestApply2(34, 12,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)(</a:t>
            </a:r>
            <a:r>
              <a:rPr lang="en-US" sz="1600" b="1" dirty="0" smtClean="0">
                <a:solidFill>
                  <a:srgbClr val="FF0000"/>
                </a:solidFill>
              </a:rPr>
              <a:t>a == b</a:t>
            </a:r>
            <a:r>
              <a:rPr lang="en-US" sz="1600" dirty="0" smtClean="0"/>
              <a:t>));</a:t>
            </a:r>
          </a:p>
          <a:p>
            <a:pPr>
              <a:buNone/>
            </a:pPr>
            <a:r>
              <a:rPr lang="en-US" sz="1600" dirty="0" smtClean="0"/>
              <a:t>  if (a == b) {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__</a:t>
            </a:r>
            <a:r>
              <a:rPr lang="en-US" sz="1600" dirty="0" err="1" smtClean="0">
                <a:solidFill>
                  <a:srgbClr val="FF0000"/>
                </a:solidFill>
              </a:rPr>
              <a:t>CrestBranch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/>
              <a:t>37, </a:t>
            </a:r>
            <a:r>
              <a:rPr lang="en-US" sz="1600" dirty="0" smtClean="0">
                <a:solidFill>
                  <a:srgbClr val="FF0000"/>
                </a:solidFill>
              </a:rPr>
              <a:t>11</a:t>
            </a:r>
            <a:r>
              <a:rPr lang="en-US" sz="1600" dirty="0" smtClean="0"/>
              <a:t>, 1); </a:t>
            </a:r>
            <a:r>
              <a:rPr lang="en-US" sz="1600" dirty="0" smtClean="0">
                <a:solidFill>
                  <a:srgbClr val="FF0000"/>
                </a:solidFill>
              </a:rPr>
              <a:t>//extern void __</a:t>
            </a:r>
            <a:r>
              <a:rPr lang="en-US" sz="1600" dirty="0" err="1" smtClean="0">
                <a:solidFill>
                  <a:srgbClr val="FF0000"/>
                </a:solidFill>
              </a:rPr>
              <a:t>CrestBranch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int</a:t>
            </a:r>
            <a:r>
              <a:rPr lang="en-US" sz="1600" dirty="0" smtClean="0">
                <a:solidFill>
                  <a:srgbClr val="FF0000"/>
                </a:solidFill>
              </a:rPr>
              <a:t> id , </a:t>
            </a:r>
            <a:r>
              <a:rPr lang="en-US" sz="1600" dirty="0" err="1" smtClean="0">
                <a:solidFill>
                  <a:srgbClr val="FF0000"/>
                </a:solidFill>
              </a:rPr>
              <a:t>int</a:t>
            </a:r>
            <a:r>
              <a:rPr lang="en-US" sz="1600" dirty="0" smtClean="0">
                <a:solidFill>
                  <a:srgbClr val="FF0000"/>
                </a:solidFill>
              </a:rPr>
              <a:t> bid , unsigned char b )  </a:t>
            </a:r>
          </a:p>
          <a:p>
            <a:pPr>
              <a:buNone/>
            </a:pPr>
            <a:r>
              <a:rPr lang="en-US" sz="1600" dirty="0" smtClean="0"/>
              <a:t>    __</a:t>
            </a:r>
            <a:r>
              <a:rPr lang="en-US" sz="1600" dirty="0" err="1" smtClean="0"/>
              <a:t>CrestLoad</a:t>
            </a:r>
            <a:r>
              <a:rPr lang="en-US" sz="1600" dirty="0" smtClean="0"/>
              <a:t>(41, (unsigned long )(&amp; match),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)match);</a:t>
            </a:r>
          </a:p>
          <a:p>
            <a:pPr>
              <a:buNone/>
            </a:pPr>
            <a:r>
              <a:rPr lang="en-US" sz="1600" dirty="0" smtClean="0"/>
              <a:t>    __</a:t>
            </a:r>
            <a:r>
              <a:rPr lang="en-US" sz="1600" dirty="0" err="1" smtClean="0"/>
              <a:t>CrestLoad</a:t>
            </a:r>
            <a:r>
              <a:rPr lang="en-US" sz="1600" dirty="0" smtClean="0"/>
              <a:t>(40, (unsigned long )0,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)1);</a:t>
            </a:r>
          </a:p>
          <a:p>
            <a:pPr>
              <a:buNone/>
            </a:pPr>
            <a:r>
              <a:rPr lang="en-US" sz="1600" dirty="0" smtClean="0"/>
              <a:t>    __CrestApply2(39, 0,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)(match + 1));</a:t>
            </a:r>
          </a:p>
          <a:p>
            <a:pPr>
              <a:buNone/>
            </a:pPr>
            <a:r>
              <a:rPr lang="en-US" sz="1600" dirty="0" smtClean="0"/>
              <a:t>    __</a:t>
            </a:r>
            <a:r>
              <a:rPr lang="en-US" sz="1600" dirty="0" err="1" smtClean="0"/>
              <a:t>CrestStore</a:t>
            </a:r>
            <a:r>
              <a:rPr lang="en-US" sz="1600" dirty="0" smtClean="0"/>
              <a:t>(42, (unsigned long )(&amp; match));</a:t>
            </a:r>
          </a:p>
          <a:p>
            <a:pPr>
              <a:buNone/>
            </a:pPr>
            <a:r>
              <a:rPr lang="en-US" sz="1600" dirty="0" smtClean="0"/>
              <a:t>     match ++;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} else {</a:t>
            </a:r>
          </a:p>
          <a:p>
            <a:pPr>
              <a:buNone/>
            </a:pPr>
            <a:r>
              <a:rPr lang="en-US" sz="1600" dirty="0" smtClean="0"/>
              <a:t>    __</a:t>
            </a:r>
            <a:r>
              <a:rPr lang="en-US" sz="1600" dirty="0" err="1" smtClean="0">
                <a:solidFill>
                  <a:srgbClr val="FF0000"/>
                </a:solidFill>
              </a:rPr>
              <a:t>CrestBranch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/>
              <a:t>38, </a:t>
            </a:r>
            <a:r>
              <a:rPr lang="en-US" sz="1600" dirty="0" smtClean="0">
                <a:solidFill>
                  <a:srgbClr val="FF0000"/>
                </a:solidFill>
              </a:rPr>
              <a:t>12</a:t>
            </a:r>
            <a:r>
              <a:rPr lang="en-US" sz="1600" dirty="0" smtClean="0"/>
              <a:t>, 0);</a:t>
            </a:r>
          </a:p>
          <a:p>
            <a:pPr>
              <a:buNone/>
            </a:pPr>
            <a:r>
              <a:rPr lang="en-US" sz="1600" dirty="0" smtClean="0"/>
              <a:t>  }  }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/>
          <a:p>
            <a:r>
              <a:rPr lang="en-US" dirty="0" smtClean="0"/>
              <a:t>Instrumented C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ONZOO@EDKHRHUXAVWXY5M7" val="315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5276</TotalTime>
  <Words>1951</Words>
  <Application>Microsoft Office PowerPoint</Application>
  <PresentationFormat>화면 슬라이드 쇼(4:3)</PresentationFormat>
  <Paragraphs>395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13</vt:i4>
      </vt:variant>
    </vt:vector>
  </HeadingPairs>
  <TitlesOfParts>
    <vt:vector size="24" baseType="lpstr">
      <vt:lpstr>맑은 고딕</vt:lpstr>
      <vt:lpstr>Calibri</vt:lpstr>
      <vt:lpstr>Courier New</vt:lpstr>
      <vt:lpstr>cmsy10</vt:lpstr>
      <vt:lpstr>Microsoft Sans Serif</vt:lpstr>
      <vt:lpstr>Times New Roman</vt:lpstr>
      <vt:lpstr>Arial</vt:lpstr>
      <vt:lpstr>Symbol</vt:lpstr>
      <vt:lpstr>Office 테마</vt:lpstr>
      <vt:lpstr>1_Office 테마</vt:lpstr>
      <vt:lpstr>2_Office 테마</vt:lpstr>
      <vt:lpstr>CREST Tutorial</vt:lpstr>
      <vt:lpstr>CREST</vt:lpstr>
      <vt:lpstr>Overview of CREST code</vt:lpstr>
      <vt:lpstr>4 Main Steps of Concolic Testing</vt:lpstr>
      <vt:lpstr>4 Main Tasks of Human Engineers</vt:lpstr>
      <vt:lpstr>PowerPoint 프레젠테이션</vt:lpstr>
      <vt:lpstr>Concolic Testing the Triangle Program</vt:lpstr>
      <vt:lpstr>CREST Commands</vt:lpstr>
      <vt:lpstr>Instrumented C Code</vt:lpstr>
      <vt:lpstr>Execution Snapshot (1/2)</vt:lpstr>
      <vt:lpstr>Execution Snapshot (2/2)</vt:lpstr>
      <vt:lpstr>Supported Symbolic Datatypes</vt:lpstr>
      <vt:lpstr>Decision/Condition Coverage Analysis by CREST</vt:lpstr>
    </vt:vector>
  </TitlesOfParts>
  <Company>CS Dept. KAIST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Moonzoo Kim</dc:creator>
  <cp:lastModifiedBy>Windows User</cp:lastModifiedBy>
  <cp:revision>696</cp:revision>
  <dcterms:created xsi:type="dcterms:W3CDTF">2008-08-23T08:36:32Z</dcterms:created>
  <dcterms:modified xsi:type="dcterms:W3CDTF">2014-12-08T14:22:17Z</dcterms:modified>
</cp:coreProperties>
</file>