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</p:sldMasterIdLst>
  <p:notesMasterIdLst>
    <p:notesMasterId r:id="rId24"/>
  </p:notesMasterIdLst>
  <p:sldIdLst>
    <p:sldId id="256" r:id="rId2"/>
    <p:sldId id="374" r:id="rId3"/>
    <p:sldId id="309" r:id="rId4"/>
    <p:sldId id="373" r:id="rId5"/>
    <p:sldId id="325" r:id="rId6"/>
    <p:sldId id="326" r:id="rId7"/>
    <p:sldId id="348" r:id="rId8"/>
    <p:sldId id="352" r:id="rId9"/>
    <p:sldId id="351" r:id="rId10"/>
    <p:sldId id="347" r:id="rId11"/>
    <p:sldId id="344" r:id="rId12"/>
    <p:sldId id="346" r:id="rId13"/>
    <p:sldId id="354" r:id="rId14"/>
    <p:sldId id="353" r:id="rId15"/>
    <p:sldId id="349" r:id="rId16"/>
    <p:sldId id="355" r:id="rId17"/>
    <p:sldId id="356" r:id="rId18"/>
    <p:sldId id="357" r:id="rId19"/>
    <p:sldId id="359" r:id="rId20"/>
    <p:sldId id="336" r:id="rId21"/>
    <p:sldId id="320" r:id="rId22"/>
    <p:sldId id="337" r:id="rId23"/>
  </p:sldIdLst>
  <p:sldSz cx="9144000" cy="6858000" type="screen4x3"/>
  <p:notesSz cx="6802438" cy="9934575"/>
  <p:custDataLst>
    <p:tags r:id="rId25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8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790" autoAdjust="0"/>
    <p:restoredTop sz="96465" autoAdjust="0"/>
  </p:normalViewPr>
  <p:slideViewPr>
    <p:cSldViewPr>
      <p:cViewPr varScale="1">
        <p:scale>
          <a:sx n="191" d="100"/>
          <a:sy n="191" d="100"/>
        </p:scale>
        <p:origin x="48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32" d="100"/>
          <a:sy n="132" d="100"/>
        </p:scale>
        <p:origin x="-4062" y="-78"/>
      </p:cViewPr>
      <p:guideLst>
        <p:guide orient="horz" pos="3132"/>
        <p:guide pos="2186"/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2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2014-09-27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5" rIns="90768" bIns="4538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6" y="4718924"/>
            <a:ext cx="5441950" cy="4470558"/>
          </a:xfrm>
          <a:prstGeom prst="rect">
            <a:avLst/>
          </a:prstGeom>
        </p:spPr>
        <p:txBody>
          <a:bodyPr vert="horz" lIns="90768" tIns="45385" rIns="90768" bIns="4538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289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032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14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바닥글 개체 틀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96" y="59220"/>
            <a:ext cx="7848872" cy="247321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2400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/21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file:///\\persona.adds.ytterbium.pe.kr\Documents\Kaist\2013%20&#44032;&#51012;&#54617;&#44592;\Automated%20Software%20Testing\Homeworks\2\&#46300;&#47196;&#51081;1.vsd\Drawing\~main\&#49884;&#51089;\&#45149;.50" TargetMode="Externa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file:///\\persona.adds.ytterbium.pe.kr\Documents\Kaist\2013%20&#44032;&#51012;&#54617;&#44592;\Automated%20Software%20Testing\Homeworks\2\&#46300;&#47196;&#51081;1.vsd\Drawing\~main\&#49884;&#51089;\&#45149;.50" TargetMode="Externa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4000" cap="none" dirty="0" smtClean="0"/>
              <a:t>Clang Tutorial</a:t>
            </a:r>
            <a:endParaRPr lang="ko-KR" altLang="en-US" sz="4000" cap="none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ko-KR" b="1" dirty="0" smtClean="0"/>
          </a:p>
          <a:p>
            <a:r>
              <a:rPr lang="en-US" altLang="ko-KR" b="1" dirty="0" smtClean="0"/>
              <a:t>CS453 </a:t>
            </a:r>
            <a:r>
              <a:rPr lang="en-US" altLang="ko-KR" b="1" dirty="0"/>
              <a:t>Automated Software </a:t>
            </a:r>
            <a:r>
              <a:rPr lang="en-US" altLang="ko-KR" b="1" dirty="0" smtClean="0"/>
              <a:t>Testing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57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7624" y="1412776"/>
            <a:ext cx="7920880" cy="1392552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FunctionDecl</a:t>
            </a:r>
            <a:r>
              <a:rPr lang="en-US" altLang="ko-KR" dirty="0" smtClean="0">
                <a:latin typeface="Calibri" panose="020F0502020204030204" pitchFamily="34" charset="0"/>
              </a:rPr>
              <a:t>,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latin typeface="Calibri" panose="020F0502020204030204" pitchFamily="34" charset="0"/>
              </a:rPr>
              <a:t>ParmVarDecl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alibri" panose="020F0502020204030204" pitchFamily="34" charset="0"/>
              </a:rPr>
              <a:t>VarDecl</a:t>
            </a:r>
            <a:r>
              <a:rPr lang="en-US" altLang="ko-KR" dirty="0" smtClean="0"/>
              <a:t> have a name and a type of declaration</a:t>
            </a:r>
          </a:p>
          <a:p>
            <a:pPr lvl="1"/>
            <a:r>
              <a:rPr lang="en-US" altLang="ko-KR" dirty="0" smtClean="0"/>
              <a:t>Ex) </a:t>
            </a:r>
            <a:r>
              <a:rPr lang="en-US" altLang="ko-KR" dirty="0" err="1" smtClean="0">
                <a:latin typeface="Calibri" panose="020F0502020204030204" pitchFamily="34" charset="0"/>
              </a:rPr>
              <a:t>FunctionDecl</a:t>
            </a:r>
            <a:r>
              <a:rPr lang="en-US" altLang="ko-KR" dirty="0" smtClean="0"/>
              <a:t> has a name ‘</a:t>
            </a:r>
            <a:r>
              <a:rPr lang="en-US" altLang="ko-KR" dirty="0" smtClean="0">
                <a:latin typeface="Calibri" panose="020F0502020204030204" pitchFamily="34" charset="0"/>
              </a:rPr>
              <a:t>main</a:t>
            </a:r>
            <a:r>
              <a:rPr lang="en-US" altLang="ko-KR" dirty="0" smtClean="0"/>
              <a:t>’ and a type ‘</a:t>
            </a:r>
            <a:r>
              <a:rPr lang="en-US" altLang="ko-KR" dirty="0" smtClean="0">
                <a:latin typeface="Calibri" panose="020F0502020204030204" pitchFamily="34" charset="0"/>
              </a:rPr>
              <a:t>void (</a:t>
            </a:r>
            <a:r>
              <a:rPr lang="en-US" altLang="ko-KR" dirty="0" err="1" smtClean="0">
                <a:latin typeface="Calibri" panose="020F0502020204030204" pitchFamily="34" charset="0"/>
              </a:rPr>
              <a:t>int</a:t>
            </a:r>
            <a:r>
              <a:rPr lang="en-US" altLang="ko-KR" dirty="0" smtClean="0">
                <a:latin typeface="Calibri" panose="020F0502020204030204" pitchFamily="34" charset="0"/>
              </a:rPr>
              <a:t>, char**)</a:t>
            </a:r>
            <a:r>
              <a:rPr lang="en-US" altLang="ko-KR" dirty="0" smtClean="0"/>
              <a:t>’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6370" y="2615012"/>
            <a:ext cx="1602968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656963" y="2852936"/>
            <a:ext cx="1974999" cy="9841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377813" y="4110236"/>
            <a:ext cx="1050171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>
            <a:stCxn id="30" idx="0"/>
          </p:cNvCxnSpPr>
          <p:nvPr/>
        </p:nvCxnSpPr>
        <p:spPr>
          <a:xfrm flipV="1">
            <a:off x="1086628" y="3068960"/>
            <a:ext cx="100996" cy="21404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576" y="5209455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37" name="직선 화살표 연결선 36"/>
          <p:cNvCxnSpPr>
            <a:stCxn id="46" idx="3"/>
          </p:cNvCxnSpPr>
          <p:nvPr/>
        </p:nvCxnSpPr>
        <p:spPr>
          <a:xfrm flipV="1">
            <a:off x="877917" y="4448411"/>
            <a:ext cx="2541955" cy="1538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83968" y="2977207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39" name="직선 화살표 연결선 38"/>
          <p:cNvCxnSpPr>
            <a:stCxn id="38" idx="1"/>
          </p:cNvCxnSpPr>
          <p:nvPr/>
        </p:nvCxnSpPr>
        <p:spPr>
          <a:xfrm flipH="1">
            <a:off x="2555776" y="3131096"/>
            <a:ext cx="1728192" cy="818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38" idx="2"/>
          </p:cNvCxnSpPr>
          <p:nvPr/>
        </p:nvCxnSpPr>
        <p:spPr>
          <a:xfrm flipH="1">
            <a:off x="4283968" y="3284984"/>
            <a:ext cx="331052" cy="100811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8" idx="1"/>
          </p:cNvCxnSpPr>
          <p:nvPr/>
        </p:nvCxnSpPr>
        <p:spPr>
          <a:xfrm flipH="1">
            <a:off x="3535363" y="3131096"/>
            <a:ext cx="748605" cy="53367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25788" y="444841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Names</a:t>
            </a:r>
            <a:endParaRPr lang="ko-KR" altLang="en-US" sz="1400" dirty="0"/>
          </a:p>
        </p:txBody>
      </p:sp>
      <p:cxnSp>
        <p:nvCxnSpPr>
          <p:cNvPr id="49" name="직선 화살표 연결선 48"/>
          <p:cNvCxnSpPr>
            <a:stCxn id="46" idx="0"/>
          </p:cNvCxnSpPr>
          <p:nvPr/>
        </p:nvCxnSpPr>
        <p:spPr>
          <a:xfrm flipV="1">
            <a:off x="501853" y="3717032"/>
            <a:ext cx="1261835" cy="73137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stCxn id="46" idx="0"/>
          </p:cNvCxnSpPr>
          <p:nvPr/>
        </p:nvCxnSpPr>
        <p:spPr>
          <a:xfrm flipV="1">
            <a:off x="501853" y="3212976"/>
            <a:ext cx="1261835" cy="123543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stCxn id="46" idx="0"/>
          </p:cNvCxnSpPr>
          <p:nvPr/>
        </p:nvCxnSpPr>
        <p:spPr>
          <a:xfrm flipH="1" flipV="1">
            <a:off x="289219" y="3047052"/>
            <a:ext cx="212634" cy="140135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3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(1/9)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88866" y="1340768"/>
            <a:ext cx="7079678" cy="1608576"/>
          </a:xfrm>
        </p:spPr>
        <p:txBody>
          <a:bodyPr>
            <a:no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represents </a:t>
            </a:r>
            <a:r>
              <a:rPr lang="en-US" altLang="ko-KR" smtClean="0"/>
              <a:t>a statement</a:t>
            </a:r>
            <a:endParaRPr lang="en-US" altLang="ko-KR" dirty="0" smtClean="0"/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Subclasses </a:t>
            </a:r>
            <a:r>
              <a:rPr lang="en-US" altLang="ko-KR" dirty="0">
                <a:latin typeface="Calibri" panose="020F0502020204030204" pitchFamily="34" charset="0"/>
              </a:rPr>
              <a:t>of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</a:t>
            </a:r>
          </a:p>
          <a:p>
            <a:pPr lvl="2"/>
            <a:r>
              <a:rPr lang="en-US" altLang="ko-KR" dirty="0" err="1" smtClean="0">
                <a:latin typeface="Calibri" panose="020F0502020204030204" pitchFamily="34" charset="0"/>
              </a:rPr>
              <a:t>CompoundStmt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smtClean="0"/>
              <a:t>class for code block</a:t>
            </a:r>
          </a:p>
          <a:p>
            <a:pPr lvl="2"/>
            <a:r>
              <a:rPr lang="en-US" altLang="ko-KR" dirty="0" err="1" smtClean="0">
                <a:latin typeface="Calibri" panose="020F0502020204030204" pitchFamily="34" charset="0"/>
              </a:rPr>
              <a:t>DeclStmt</a:t>
            </a:r>
            <a:r>
              <a:rPr lang="en-US" altLang="ko-KR" dirty="0" smtClean="0"/>
              <a:t> class for local variable declaration</a:t>
            </a:r>
          </a:p>
          <a:p>
            <a:pPr lvl="2"/>
            <a:r>
              <a:rPr lang="en-US" altLang="ko-KR" dirty="0" err="1" smtClean="0">
                <a:latin typeface="Calibri" panose="020F0502020204030204" pitchFamily="34" charset="0"/>
              </a:rPr>
              <a:t>ReturnStmt</a:t>
            </a:r>
            <a:r>
              <a:rPr lang="en-US" altLang="ko-KR" dirty="0" smtClean="0"/>
              <a:t> class for function return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662305" y="3845607"/>
            <a:ext cx="1021073" cy="2420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700061" y="3999481"/>
            <a:ext cx="719812" cy="2191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666287" y="6204985"/>
            <a:ext cx="1312558" cy="2483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4561383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Statements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4" idx="2"/>
          </p:cNvCxnSpPr>
          <p:nvPr/>
        </p:nvCxnSpPr>
        <p:spPr>
          <a:xfrm flipV="1">
            <a:off x="1341883" y="4087657"/>
            <a:ext cx="830959" cy="627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18" idx="3"/>
            <a:endCxn id="15" idx="1"/>
          </p:cNvCxnSpPr>
          <p:nvPr/>
        </p:nvCxnSpPr>
        <p:spPr>
          <a:xfrm flipV="1">
            <a:off x="1341883" y="4109044"/>
            <a:ext cx="1358178" cy="6062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18" idx="3"/>
            <a:endCxn id="16" idx="0"/>
          </p:cNvCxnSpPr>
          <p:nvPr/>
        </p:nvCxnSpPr>
        <p:spPr>
          <a:xfrm>
            <a:off x="1341883" y="4715272"/>
            <a:ext cx="1980683" cy="14897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3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(2/9)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51720" y="1316368"/>
            <a:ext cx="7056784" cy="1824600"/>
          </a:xfrm>
        </p:spPr>
        <p:txBody>
          <a:bodyPr>
            <a:no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Expr</a:t>
            </a:r>
            <a:r>
              <a:rPr lang="en-US" altLang="ko-KR" dirty="0" smtClean="0"/>
              <a:t> represents an expression (a subclass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>
                <a:latin typeface="Calibri" panose="020F0502020204030204" pitchFamily="34" charset="0"/>
              </a:rPr>
              <a:t>)</a:t>
            </a:r>
            <a:endParaRPr lang="en-US" altLang="ko-KR" dirty="0" smtClean="0"/>
          </a:p>
          <a:p>
            <a:pPr lvl="1"/>
            <a:r>
              <a:rPr lang="en-US" altLang="ko-KR" sz="1800" dirty="0" smtClean="0"/>
              <a:t>Subclasses of </a:t>
            </a:r>
            <a:r>
              <a:rPr lang="en-US" altLang="ko-KR" sz="1800" dirty="0" err="1">
                <a:latin typeface="Calibri" panose="020F0502020204030204" pitchFamily="34" charset="0"/>
              </a:rPr>
              <a:t>Expr</a:t>
            </a:r>
            <a:endParaRPr lang="en-US" altLang="ko-KR" sz="1800" dirty="0" smtClean="0"/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CallExpr</a:t>
            </a:r>
            <a:r>
              <a:rPr lang="en-US" altLang="ko-KR" sz="1600" dirty="0" smtClean="0"/>
              <a:t> for function call</a:t>
            </a:r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ImplicitCastExpr</a:t>
            </a:r>
            <a:r>
              <a:rPr lang="en-US" altLang="ko-KR" sz="1600" dirty="0" smtClean="0"/>
              <a:t> for implicit type casts</a:t>
            </a:r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DeclRefExpr</a:t>
            </a:r>
            <a:r>
              <a:rPr lang="en-US" altLang="ko-KR" sz="1600" dirty="0" smtClean="0"/>
              <a:t> for referencing declared variables and functions</a:t>
            </a:r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IntegerLiteral</a:t>
            </a:r>
            <a:r>
              <a:rPr lang="en-US" altLang="ko-KR" sz="1600" dirty="0" smtClean="0"/>
              <a:t> for integer literals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025186" y="4979434"/>
            <a:ext cx="3004045" cy="17619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4725144"/>
            <a:ext cx="1556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Expressions</a:t>
            </a:r>
          </a:p>
          <a:p>
            <a:r>
              <a:rPr lang="en-US" altLang="ko-KR" sz="1400" dirty="0" smtClean="0"/>
              <a:t>(also statements)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7" idx="1"/>
          </p:cNvCxnSpPr>
          <p:nvPr/>
        </p:nvCxnSpPr>
        <p:spPr>
          <a:xfrm flipV="1">
            <a:off x="1808356" y="4615160"/>
            <a:ext cx="2639245" cy="3715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4447601" y="4361160"/>
            <a:ext cx="1271144" cy="508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699792" y="4869160"/>
            <a:ext cx="1271144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4" name="직선 화살표 연결선 23"/>
          <p:cNvCxnSpPr>
            <a:stCxn id="18" idx="3"/>
            <a:endCxn id="23" idx="1"/>
          </p:cNvCxnSpPr>
          <p:nvPr/>
        </p:nvCxnSpPr>
        <p:spPr>
          <a:xfrm>
            <a:off x="1808356" y="4986754"/>
            <a:ext cx="891436" cy="264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8" idx="3"/>
            <a:endCxn id="16" idx="1"/>
          </p:cNvCxnSpPr>
          <p:nvPr/>
        </p:nvCxnSpPr>
        <p:spPr>
          <a:xfrm>
            <a:off x="1808356" y="4986754"/>
            <a:ext cx="2216830" cy="8736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8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(3/9)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60874" y="1460384"/>
            <a:ext cx="6402711" cy="1896608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may have a child containing additional information </a:t>
            </a:r>
          </a:p>
          <a:p>
            <a:pPr lvl="1"/>
            <a:r>
              <a:rPr lang="en-US" altLang="ko-KR" dirty="0" err="1" smtClean="0">
                <a:latin typeface="Calibri" panose="020F0502020204030204" pitchFamily="34" charset="0"/>
              </a:rPr>
              <a:t>CompoundStmt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smtClean="0"/>
              <a:t>has statements in a </a:t>
            </a:r>
            <a:r>
              <a:rPr lang="en-US" altLang="ko-KR" dirty="0"/>
              <a:t>code block of braces (“{}”)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>
          <a:xfrm>
            <a:off x="2699794" y="6180979"/>
            <a:ext cx="1224135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7114" y="4129335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4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= 1;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4414" y="4797152"/>
            <a:ext cx="1675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6195" y="6145559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0;</a:t>
            </a:r>
            <a:endParaRPr lang="ko-KR" altLang="en-US" dirty="0"/>
          </a:p>
        </p:txBody>
      </p:sp>
      <p:cxnSp>
        <p:nvCxnSpPr>
          <p:cNvPr id="37" name="직선 화살표 연결선 36"/>
          <p:cNvCxnSpPr>
            <a:stCxn id="34" idx="3"/>
          </p:cNvCxnSpPr>
          <p:nvPr/>
        </p:nvCxnSpPr>
        <p:spPr>
          <a:xfrm flipV="1">
            <a:off x="2183186" y="4207234"/>
            <a:ext cx="444598" cy="759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2148551" y="4962307"/>
            <a:ext cx="440152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1725337" y="6300549"/>
            <a:ext cx="902447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2699794" y="4814296"/>
            <a:ext cx="1224135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706145" y="3963396"/>
            <a:ext cx="713728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1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(4/9)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2842" y="1460384"/>
            <a:ext cx="7079678" cy="1896608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may have a child containing additional information (</a:t>
            </a:r>
            <a:r>
              <a:rPr lang="en-US" altLang="ko-KR" dirty="0" err="1" smtClean="0"/>
              <a:t>cont</a:t>
            </a:r>
            <a:r>
              <a:rPr lang="en-US" altLang="ko-KR" dirty="0" smtClean="0"/>
              <a:t>’)</a:t>
            </a:r>
          </a:p>
          <a:p>
            <a:pPr lvl="1"/>
            <a:r>
              <a:rPr lang="en-US" altLang="ko-KR" dirty="0" smtClean="0"/>
              <a:t>The first child of </a:t>
            </a:r>
            <a:r>
              <a:rPr lang="en-US" altLang="ko-KR" dirty="0" err="1" smtClean="0"/>
              <a:t>CallExpr</a:t>
            </a:r>
            <a:r>
              <a:rPr lang="en-US" altLang="ko-KR" dirty="0" smtClean="0"/>
              <a:t> is for a function pointer and the others are for function parameters</a:t>
            </a:r>
          </a:p>
          <a:p>
            <a:pPr lvl="2"/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3419872" y="4133948"/>
            <a:ext cx="2232247" cy="73521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3481263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Declarations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DeclStmt</a:t>
            </a:r>
            <a:r>
              <a:rPr lang="en-US" altLang="ko-KR" sz="1400" dirty="0" smtClean="0">
                <a:latin typeface="Calibri" panose="020F0502020204030204" pitchFamily="34" charset="0"/>
              </a:rPr>
              <a:t>  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23" name="직선 화살표 연결선 22"/>
          <p:cNvCxnSpPr>
            <a:stCxn id="21" idx="2"/>
            <a:endCxn id="19" idx="0"/>
          </p:cNvCxnSpPr>
          <p:nvPr/>
        </p:nvCxnSpPr>
        <p:spPr>
          <a:xfrm flipH="1">
            <a:off x="4535996" y="3789040"/>
            <a:ext cx="324036" cy="34490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36296" y="503857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Function pointer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CallExpr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995936" y="4950268"/>
            <a:ext cx="3005748" cy="71098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995936" y="5686868"/>
            <a:ext cx="3005748" cy="6631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36296" y="575193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Function parameter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CallExpr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31" name="직선 화살표 연결선 30"/>
          <p:cNvCxnSpPr>
            <a:stCxn id="24" idx="1"/>
            <a:endCxn id="27" idx="3"/>
          </p:cNvCxnSpPr>
          <p:nvPr/>
        </p:nvCxnSpPr>
        <p:spPr>
          <a:xfrm flipH="1">
            <a:off x="7001684" y="5300186"/>
            <a:ext cx="234612" cy="5572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30" idx="1"/>
            <a:endCxn id="29" idx="3"/>
          </p:cNvCxnSpPr>
          <p:nvPr/>
        </p:nvCxnSpPr>
        <p:spPr>
          <a:xfrm flipH="1">
            <a:off x="7001684" y="6013544"/>
            <a:ext cx="234612" cy="48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3923929" y="6337398"/>
            <a:ext cx="1224135" cy="39781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43926" y="6433591"/>
            <a:ext cx="2832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Return value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ReturnStmt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40" name="직선 화살표 연결선 39"/>
          <p:cNvCxnSpPr>
            <a:stCxn id="39" idx="1"/>
          </p:cNvCxnSpPr>
          <p:nvPr/>
        </p:nvCxnSpPr>
        <p:spPr>
          <a:xfrm flipH="1" flipV="1">
            <a:off x="5148064" y="6587479"/>
            <a:ext cx="695862" cy="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31457" y="327836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635151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8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1" y="2654873"/>
            <a:ext cx="6942300" cy="408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Stmt</a:t>
            </a:r>
            <a:r>
              <a:rPr lang="en-US" altLang="ko-KR" dirty="0" smtClean="0"/>
              <a:t> (5/9)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2842" y="1460384"/>
            <a:ext cx="6887227" cy="1608576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Expr</a:t>
            </a:r>
            <a:r>
              <a:rPr lang="en-US" altLang="ko-KR" dirty="0" smtClean="0"/>
              <a:t> has a type of an expression</a:t>
            </a:r>
          </a:p>
          <a:p>
            <a:pPr lvl="1"/>
            <a:r>
              <a:rPr lang="en-US" altLang="ko-KR" dirty="0" smtClean="0"/>
              <a:t>Ex) a node of </a:t>
            </a:r>
            <a:r>
              <a:rPr lang="en-US" altLang="ko-KR" dirty="0" err="1" smtClean="0">
                <a:latin typeface="Calibri" panose="020F0502020204030204" pitchFamily="34" charset="0"/>
              </a:rPr>
              <a:t>CallExpr</a:t>
            </a:r>
            <a:r>
              <a:rPr lang="en-US" altLang="ko-KR" dirty="0" smtClean="0"/>
              <a:t> has a type ‘void’</a:t>
            </a:r>
          </a:p>
          <a:p>
            <a:r>
              <a:rPr lang="en-US" altLang="ko-KR" dirty="0" smtClean="0"/>
              <a:t>Some sub-classes of </a:t>
            </a:r>
            <a:r>
              <a:rPr lang="en-US" altLang="ko-KR" dirty="0" err="1" smtClean="0">
                <a:latin typeface="Calibri" panose="020F0502020204030204" pitchFamily="34" charset="0"/>
              </a:rPr>
              <a:t>Expr</a:t>
            </a:r>
            <a:r>
              <a:rPr lang="en-US" altLang="ko-KR" dirty="0" smtClean="0"/>
              <a:t> can have a value</a:t>
            </a:r>
          </a:p>
          <a:p>
            <a:pPr lvl="1"/>
            <a:r>
              <a:rPr lang="en-US" altLang="ko-KR" dirty="0" smtClean="0"/>
              <a:t>Ex) a node of </a:t>
            </a:r>
            <a:r>
              <a:rPr lang="en-US" altLang="ko-KR" dirty="0" err="1" smtClean="0">
                <a:latin typeface="Calibri" panose="020F0502020204030204" pitchFamily="34" charset="0"/>
              </a:rPr>
              <a:t>IntegerLiteral</a:t>
            </a:r>
            <a:r>
              <a:rPr lang="en-US" altLang="ko-KR" dirty="0" smtClean="0"/>
              <a:t> has a value ‘1’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cxnSp>
        <p:nvCxnSpPr>
          <p:cNvPr id="8" name="직선 화살표 연결선 7"/>
          <p:cNvCxnSpPr>
            <a:stCxn id="21" idx="3"/>
          </p:cNvCxnSpPr>
          <p:nvPr/>
        </p:nvCxnSpPr>
        <p:spPr>
          <a:xfrm flipV="1">
            <a:off x="1547664" y="5085184"/>
            <a:ext cx="1872208" cy="8019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85560" y="5733256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25" name="직선 화살표 연결선 24"/>
          <p:cNvCxnSpPr>
            <a:stCxn id="21" idx="3"/>
          </p:cNvCxnSpPr>
          <p:nvPr/>
        </p:nvCxnSpPr>
        <p:spPr>
          <a:xfrm flipV="1">
            <a:off x="1547664" y="5321679"/>
            <a:ext cx="2899937" cy="56546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21" idx="3"/>
          </p:cNvCxnSpPr>
          <p:nvPr/>
        </p:nvCxnSpPr>
        <p:spPr>
          <a:xfrm flipV="1">
            <a:off x="1547664" y="4756212"/>
            <a:ext cx="3413626" cy="113093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21" idx="3"/>
          </p:cNvCxnSpPr>
          <p:nvPr/>
        </p:nvCxnSpPr>
        <p:spPr>
          <a:xfrm>
            <a:off x="1547664" y="5887145"/>
            <a:ext cx="2592288" cy="1538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40352" y="6381328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Types</a:t>
            </a:r>
            <a:endParaRPr lang="ko-KR" altLang="en-US" sz="1400" dirty="0"/>
          </a:p>
        </p:txBody>
      </p:sp>
      <p:cxnSp>
        <p:nvCxnSpPr>
          <p:cNvPr id="31" name="직선 화살표 연결선 30"/>
          <p:cNvCxnSpPr>
            <a:stCxn id="30" idx="1"/>
          </p:cNvCxnSpPr>
          <p:nvPr/>
        </p:nvCxnSpPr>
        <p:spPr>
          <a:xfrm flipH="1" flipV="1">
            <a:off x="6588224" y="5638345"/>
            <a:ext cx="1152128" cy="8968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30" idx="1"/>
          </p:cNvCxnSpPr>
          <p:nvPr/>
        </p:nvCxnSpPr>
        <p:spPr>
          <a:xfrm flipH="1" flipV="1">
            <a:off x="6804248" y="6292933"/>
            <a:ext cx="936104" cy="24228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30" idx="1"/>
          </p:cNvCxnSpPr>
          <p:nvPr/>
        </p:nvCxnSpPr>
        <p:spPr>
          <a:xfrm flipH="1">
            <a:off x="4932040" y="6535217"/>
            <a:ext cx="2808312" cy="6213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48326" y="3927734"/>
            <a:ext cx="719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Values</a:t>
            </a:r>
            <a:endParaRPr lang="ko-KR" altLang="en-US" sz="1400" dirty="0"/>
          </a:p>
        </p:txBody>
      </p:sp>
      <p:cxnSp>
        <p:nvCxnSpPr>
          <p:cNvPr id="40" name="직선 화살표 연결선 39"/>
          <p:cNvCxnSpPr/>
          <p:nvPr/>
        </p:nvCxnSpPr>
        <p:spPr>
          <a:xfrm>
            <a:off x="5508104" y="4235512"/>
            <a:ext cx="72008" cy="125065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38" idx="2"/>
          </p:cNvCxnSpPr>
          <p:nvPr/>
        </p:nvCxnSpPr>
        <p:spPr>
          <a:xfrm flipH="1">
            <a:off x="5502312" y="4235511"/>
            <a:ext cx="5792" cy="1994227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99472" y="6445886"/>
            <a:ext cx="629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Value</a:t>
            </a:r>
            <a:endParaRPr lang="ko-KR" altLang="en-US" sz="1400" dirty="0"/>
          </a:p>
        </p:txBody>
      </p:sp>
      <p:cxnSp>
        <p:nvCxnSpPr>
          <p:cNvPr id="50" name="직선 화살표 연결선 49"/>
          <p:cNvCxnSpPr>
            <a:stCxn id="49" idx="3"/>
          </p:cNvCxnSpPr>
          <p:nvPr/>
        </p:nvCxnSpPr>
        <p:spPr>
          <a:xfrm>
            <a:off x="2729260" y="6599775"/>
            <a:ext cx="1413904" cy="3568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731457" y="327836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635151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05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572717" cy="519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(6/9)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63888" y="1600200"/>
            <a:ext cx="5122912" cy="4876800"/>
          </a:xfrm>
        </p:spPr>
        <p:txBody>
          <a:bodyPr/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myPrint</a:t>
            </a:r>
            <a:r>
              <a:rPr lang="en-US" altLang="ko-KR" dirty="0" smtClean="0"/>
              <a:t> function contains </a:t>
            </a:r>
            <a:r>
              <a:rPr lang="en-US" altLang="ko-KR" dirty="0" err="1" smtClean="0">
                <a:latin typeface="Calibri" panose="020F0502020204030204" pitchFamily="34" charset="0"/>
              </a:rPr>
              <a:t>IfStmt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alibri" panose="020F0502020204030204" pitchFamily="34" charset="0"/>
              </a:rPr>
              <a:t>ForStmt</a:t>
            </a:r>
            <a:r>
              <a:rPr lang="en-US" altLang="ko-KR" dirty="0" smtClean="0"/>
              <a:t> in its function body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5148064" y="4744103"/>
            <a:ext cx="3600400" cy="1925257"/>
            <a:chOff x="4860032" y="4581128"/>
            <a:chExt cx="3600400" cy="1925257"/>
          </a:xfrm>
        </p:grpSpPr>
        <p:sp>
          <p:nvSpPr>
            <p:cNvPr id="10" name="TextBox 9"/>
            <p:cNvSpPr txBox="1"/>
            <p:nvPr/>
          </p:nvSpPr>
          <p:spPr>
            <a:xfrm>
              <a:off x="5265908" y="4679265"/>
              <a:ext cx="31225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void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myPrint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600" dirty="0" err="1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ko-KR" altLang="en-US" sz="16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) {</a:t>
              </a:r>
            </a:p>
            <a:p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6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if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== 1)</a:t>
              </a:r>
            </a:p>
            <a:p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("</a:t>
              </a:r>
              <a:r>
                <a:rPr lang="en-US" altLang="ko-KR" sz="16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is 1");</a:t>
              </a:r>
            </a:p>
            <a:p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nn-NO" altLang="ko-KR" sz="16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for</a:t>
              </a:r>
              <a:r>
                <a:rPr lang="nn-NO" altLang="ko-KR" sz="1600" dirty="0" smtClean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nn-NO" altLang="ko-KR" sz="16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nn-NO" altLang="ko-KR" sz="1600" dirty="0" smtClean="0">
                  <a:latin typeface="Consolas" pitchFamily="49" charset="0"/>
                  <a:cs typeface="Consolas" pitchFamily="49" charset="0"/>
                </a:rPr>
                <a:t>i=0;i&lt;10;i++) {</a:t>
              </a:r>
              <a:endParaRPr lang="nn-NO" altLang="ko-KR" sz="16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nn-NO" altLang="ko-KR" sz="1600" dirty="0" smtClean="0">
                  <a:latin typeface="Consolas" pitchFamily="49" charset="0"/>
                  <a:cs typeface="Consolas" pitchFamily="49" charset="0"/>
                </a:rPr>
                <a:t>global </a:t>
              </a:r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+= i;</a:t>
              </a:r>
            </a:p>
            <a:p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 }</a:t>
              </a:r>
              <a:endParaRPr lang="en-US" altLang="ko-KR" sz="1600" dirty="0" smtClean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ko-KR" altLang="en-US" sz="16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60032" y="4690503"/>
              <a:ext cx="477245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6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7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8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9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10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11</a:t>
              </a:r>
            </a:p>
            <a:p>
              <a:pPr algn="r"/>
              <a:r>
                <a:rPr lang="en-US" altLang="ko-KR" sz="1600" dirty="0" smtClean="0">
                  <a:latin typeface="Consolas" pitchFamily="49" charset="0"/>
                  <a:cs typeface="Consolas" pitchFamily="49" charset="0"/>
                </a:rPr>
                <a:t>12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860032" y="4581128"/>
              <a:ext cx="3600400" cy="192525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6526213" cy="484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(7/9)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211683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IfStmt</a:t>
            </a:r>
            <a:r>
              <a:rPr lang="en-US" altLang="ko-KR" dirty="0" smtClean="0"/>
              <a:t> has 4 children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condition </a:t>
            </a:r>
            <a:r>
              <a:rPr lang="en-US" altLang="ko-KR" dirty="0" smtClean="0"/>
              <a:t>variable in </a:t>
            </a:r>
            <a:r>
              <a:rPr lang="en-US" altLang="ko-KR" dirty="0" err="1" smtClean="0">
                <a:latin typeface="Calibri" panose="020F0502020204030204" pitchFamily="34" charset="0"/>
              </a:rPr>
              <a:t>VarDecl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2"/>
            <a:r>
              <a:rPr lang="en-US" altLang="ko-KR" dirty="0" smtClean="0"/>
              <a:t>In C++, you can declare a variable in condition (not in C)</a:t>
            </a:r>
          </a:p>
          <a:p>
            <a:pPr lvl="1"/>
            <a:r>
              <a:rPr lang="en-US" altLang="ko-KR" dirty="0" smtClean="0"/>
              <a:t>A condition in </a:t>
            </a:r>
            <a:r>
              <a:rPr lang="en-US" altLang="ko-KR" dirty="0" err="1" smtClean="0">
                <a:latin typeface="Calibri" panose="020F0502020204030204" pitchFamily="34" charset="0"/>
              </a:rPr>
              <a:t>Expr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Then block in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Else block in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34169" y="1556792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 variable</a:t>
            </a:r>
            <a:endParaRPr lang="ko-KR" altLang="en-US" sz="1400" dirty="0"/>
          </a:p>
        </p:txBody>
      </p:sp>
      <p:cxnSp>
        <p:nvCxnSpPr>
          <p:cNvPr id="8" name="직선 화살표 연결선 7"/>
          <p:cNvCxnSpPr>
            <a:stCxn id="6" idx="1"/>
          </p:cNvCxnSpPr>
          <p:nvPr/>
        </p:nvCxnSpPr>
        <p:spPr>
          <a:xfrm flipH="1">
            <a:off x="1907704" y="1710681"/>
            <a:ext cx="326465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1019" y="1967459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</a:t>
            </a:r>
            <a:endParaRPr lang="ko-KR" altLang="en-US" sz="1400" dirty="0"/>
          </a:p>
        </p:txBody>
      </p:sp>
      <p:cxnSp>
        <p:nvCxnSpPr>
          <p:cNvPr id="13" name="직선 화살표 연결선 12"/>
          <p:cNvCxnSpPr>
            <a:stCxn id="12" idx="1"/>
          </p:cNvCxnSpPr>
          <p:nvPr/>
        </p:nvCxnSpPr>
        <p:spPr>
          <a:xfrm flipH="1">
            <a:off x="2084555" y="2121348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3527" y="3886770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Then block</a:t>
            </a:r>
            <a:endParaRPr lang="ko-KR" altLang="en-US" sz="1400" dirty="0"/>
          </a:p>
        </p:txBody>
      </p:sp>
      <p:cxnSp>
        <p:nvCxnSpPr>
          <p:cNvPr id="15" name="직선 화살표 연결선 14"/>
          <p:cNvCxnSpPr>
            <a:stCxn id="14" idx="1"/>
          </p:cNvCxnSpPr>
          <p:nvPr/>
        </p:nvCxnSpPr>
        <p:spPr>
          <a:xfrm flipH="1">
            <a:off x="1437063" y="4040659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81660" y="6308502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Else block</a:t>
            </a:r>
            <a:endParaRPr lang="ko-KR" altLang="en-US" sz="1400" dirty="0"/>
          </a:p>
        </p:txBody>
      </p:sp>
      <p:cxnSp>
        <p:nvCxnSpPr>
          <p:cNvPr id="17" name="직선 화살표 연결선 16"/>
          <p:cNvCxnSpPr>
            <a:stCxn id="16" idx="1"/>
          </p:cNvCxnSpPr>
          <p:nvPr/>
        </p:nvCxnSpPr>
        <p:spPr>
          <a:xfrm flipH="1">
            <a:off x="2411020" y="6462391"/>
            <a:ext cx="47064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46028" y="357301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358425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910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(8/9)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2116832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ForStmt</a:t>
            </a:r>
            <a:r>
              <a:rPr lang="en-US" altLang="ko-KR" dirty="0" smtClean="0"/>
              <a:t> has 5 children</a:t>
            </a:r>
          </a:p>
          <a:p>
            <a:pPr lvl="1"/>
            <a:r>
              <a:rPr lang="en-US" altLang="ko-KR" dirty="0" smtClean="0"/>
              <a:t>Initialization in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condition </a:t>
            </a:r>
            <a:r>
              <a:rPr lang="en-US" altLang="ko-KR" dirty="0" smtClean="0"/>
              <a:t>variable in </a:t>
            </a:r>
            <a:r>
              <a:rPr lang="en-US" altLang="ko-KR" dirty="0" err="1" smtClean="0">
                <a:latin typeface="Calibri" panose="020F0502020204030204" pitchFamily="34" charset="0"/>
              </a:rPr>
              <a:t>VarDecl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A condition in </a:t>
            </a:r>
            <a:r>
              <a:rPr lang="en-US" altLang="ko-KR" dirty="0" err="1" smtClean="0">
                <a:latin typeface="Calibri" panose="020F0502020204030204" pitchFamily="34" charset="0"/>
              </a:rPr>
              <a:t>Expr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Increment in </a:t>
            </a:r>
            <a:r>
              <a:rPr lang="en-US" altLang="ko-KR" dirty="0" err="1" smtClean="0">
                <a:latin typeface="Calibri" panose="020F0502020204030204" pitchFamily="34" charset="0"/>
              </a:rPr>
              <a:t>Expr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A loop block in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6028" y="429309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30433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" y="1484784"/>
            <a:ext cx="611455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730113" y="1340768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Initialization</a:t>
            </a:r>
            <a:endParaRPr lang="ko-KR" altLang="en-US" sz="1400" dirty="0"/>
          </a:p>
        </p:txBody>
      </p:sp>
      <p:cxnSp>
        <p:nvCxnSpPr>
          <p:cNvPr id="22" name="직선 화살표 연결선 21"/>
          <p:cNvCxnSpPr>
            <a:stCxn id="21" idx="1"/>
          </p:cNvCxnSpPr>
          <p:nvPr/>
        </p:nvCxnSpPr>
        <p:spPr>
          <a:xfrm flipH="1">
            <a:off x="1403649" y="1494657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90523" y="2780928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</a:t>
            </a:r>
            <a:endParaRPr lang="ko-KR" altLang="en-US" sz="1400" dirty="0"/>
          </a:p>
        </p:txBody>
      </p:sp>
      <p:cxnSp>
        <p:nvCxnSpPr>
          <p:cNvPr id="24" name="직선 화살표 연결선 23"/>
          <p:cNvCxnSpPr>
            <a:stCxn id="23" idx="1"/>
          </p:cNvCxnSpPr>
          <p:nvPr/>
        </p:nvCxnSpPr>
        <p:spPr>
          <a:xfrm flipH="1">
            <a:off x="1835697" y="2934817"/>
            <a:ext cx="454826" cy="1538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22201" y="1556792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Condition variable</a:t>
            </a:r>
            <a:endParaRPr lang="ko-KR" altLang="en-US" sz="1400" dirty="0"/>
          </a:p>
        </p:txBody>
      </p:sp>
      <p:cxnSp>
        <p:nvCxnSpPr>
          <p:cNvPr id="26" name="직선 화살표 연결선 25"/>
          <p:cNvCxnSpPr>
            <a:stCxn id="25" idx="1"/>
          </p:cNvCxnSpPr>
          <p:nvPr/>
        </p:nvCxnSpPr>
        <p:spPr>
          <a:xfrm flipH="1">
            <a:off x="1475656" y="1710681"/>
            <a:ext cx="1046545" cy="85422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71934" y="4005064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Increment</a:t>
            </a:r>
            <a:endParaRPr lang="ko-KR" altLang="en-US" sz="1400" dirty="0"/>
          </a:p>
        </p:txBody>
      </p:sp>
      <p:cxnSp>
        <p:nvCxnSpPr>
          <p:cNvPr id="28" name="직선 화살표 연결선 27"/>
          <p:cNvCxnSpPr>
            <a:stCxn id="27" idx="1"/>
          </p:cNvCxnSpPr>
          <p:nvPr/>
        </p:nvCxnSpPr>
        <p:spPr>
          <a:xfrm flipH="1">
            <a:off x="1745470" y="4158953"/>
            <a:ext cx="326464" cy="13414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98064" y="5867399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Loop block</a:t>
            </a:r>
            <a:endParaRPr lang="ko-KR" altLang="en-US" sz="1400" dirty="0"/>
          </a:p>
        </p:txBody>
      </p:sp>
      <p:cxnSp>
        <p:nvCxnSpPr>
          <p:cNvPr id="31" name="직선 화살표 연결선 30"/>
          <p:cNvCxnSpPr>
            <a:stCxn id="30" idx="1"/>
          </p:cNvCxnSpPr>
          <p:nvPr/>
        </p:nvCxnSpPr>
        <p:spPr>
          <a:xfrm flipH="1" flipV="1">
            <a:off x="1250950" y="5264150"/>
            <a:ext cx="47114" cy="75713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</a:t>
            </a:r>
            <a:r>
              <a:rPr lang="en-US" altLang="ko-KR" dirty="0" smtClean="0"/>
              <a:t>(9/9)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6028" y="429309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sz="1100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30433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" y="1484784"/>
            <a:ext cx="611455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내용 개체 틀 2"/>
          <p:cNvSpPr txBox="1">
            <a:spLocks/>
          </p:cNvSpPr>
          <p:nvPr/>
        </p:nvSpPr>
        <p:spPr bwMode="auto">
          <a:xfrm>
            <a:off x="4283968" y="1600200"/>
            <a:ext cx="4402832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 smtClean="0">
                <a:latin typeface="Calibri" panose="020F0502020204030204" pitchFamily="34" charset="0"/>
              </a:rPr>
              <a:t>BinaryOperator</a:t>
            </a:r>
            <a:r>
              <a:rPr lang="en-US" altLang="ko-KR" sz="2000" dirty="0" smtClean="0"/>
              <a:t> has 2 children for operands</a:t>
            </a:r>
          </a:p>
          <a:p>
            <a:r>
              <a:rPr lang="en-US" altLang="ko-KR" sz="2000" dirty="0" err="1" smtClean="0">
                <a:latin typeface="Calibri" panose="020F0502020204030204" pitchFamily="34" charset="0"/>
              </a:rPr>
              <a:t>UnaryOperator</a:t>
            </a:r>
            <a:r>
              <a:rPr lang="en-US" altLang="ko-KR" sz="2000" dirty="0" smtClean="0"/>
              <a:t> has a child for operand</a:t>
            </a:r>
          </a:p>
          <a:p>
            <a:endParaRPr lang="en-US" altLang="ko-KR" sz="2000" dirty="0" smtClean="0"/>
          </a:p>
        </p:txBody>
      </p:sp>
      <p:sp>
        <p:nvSpPr>
          <p:cNvPr id="32" name="직사각형 31"/>
          <p:cNvSpPr/>
          <p:nvPr/>
        </p:nvSpPr>
        <p:spPr>
          <a:xfrm>
            <a:off x="738789" y="2852936"/>
            <a:ext cx="1260139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38789" y="4158953"/>
            <a:ext cx="1260139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51720" y="3049910"/>
            <a:ext cx="1152128" cy="50405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051720" y="3557910"/>
            <a:ext cx="2376264" cy="73518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051720" y="4402460"/>
            <a:ext cx="1152128" cy="50405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1861" y="3068960"/>
            <a:ext cx="2794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Two operands for </a:t>
            </a:r>
            <a:r>
              <a:rPr lang="en-US" altLang="ko-KR" sz="1400" dirty="0" err="1">
                <a:latin typeface="Calibri" panose="020F0502020204030204" pitchFamily="34" charset="0"/>
              </a:rPr>
              <a:t>BinaryOperator</a:t>
            </a:r>
            <a:r>
              <a:rPr lang="en-US" altLang="ko-KR" sz="1400" dirty="0"/>
              <a:t> </a:t>
            </a:r>
            <a:endParaRPr lang="ko-KR" alt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3491880" y="4500599"/>
            <a:ext cx="2462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A operand for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UnaryOperator</a:t>
            </a:r>
            <a:r>
              <a:rPr lang="en-US" altLang="ko-KR" sz="1400" dirty="0" smtClean="0"/>
              <a:t> </a:t>
            </a:r>
            <a:endParaRPr lang="ko-KR" altLang="en-US" sz="1400" dirty="0"/>
          </a:p>
        </p:txBody>
      </p:sp>
      <p:cxnSp>
        <p:nvCxnSpPr>
          <p:cNvPr id="10" name="직선 화살표 연결선 9"/>
          <p:cNvCxnSpPr>
            <a:stCxn id="8" idx="1"/>
            <a:endCxn id="7" idx="3"/>
          </p:cNvCxnSpPr>
          <p:nvPr/>
        </p:nvCxnSpPr>
        <p:spPr>
          <a:xfrm flipH="1">
            <a:off x="3203848" y="3222849"/>
            <a:ext cx="518013" cy="7908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>
            <a:stCxn id="8" idx="1"/>
          </p:cNvCxnSpPr>
          <p:nvPr/>
        </p:nvCxnSpPr>
        <p:spPr>
          <a:xfrm flipH="1">
            <a:off x="3419872" y="3222849"/>
            <a:ext cx="301989" cy="33506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36" idx="1"/>
            <a:endCxn id="35" idx="3"/>
          </p:cNvCxnSpPr>
          <p:nvPr/>
        </p:nvCxnSpPr>
        <p:spPr>
          <a:xfrm flipH="1">
            <a:off x="3203848" y="4654488"/>
            <a:ext cx="288032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9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Overview of Clang</a:t>
            </a:r>
          </a:p>
          <a:p>
            <a:r>
              <a:rPr lang="en-US" altLang="ko-KR" dirty="0" smtClean="0"/>
              <a:t>AST structure of Clang</a:t>
            </a:r>
          </a:p>
          <a:p>
            <a:pPr lvl="1"/>
            <a:r>
              <a:rPr lang="en-US" altLang="ko-KR" dirty="0" err="1" smtClean="0"/>
              <a:t>Decl</a:t>
            </a:r>
            <a:r>
              <a:rPr lang="en-US" altLang="ko-KR" dirty="0" smtClean="0"/>
              <a:t> class</a:t>
            </a:r>
          </a:p>
          <a:p>
            <a:pPr lvl="1"/>
            <a:r>
              <a:rPr lang="en-US" altLang="ko-KR" dirty="0" err="1" smtClean="0"/>
              <a:t>Stmt</a:t>
            </a:r>
            <a:r>
              <a:rPr lang="en-US" altLang="ko-KR" dirty="0" smtClean="0"/>
              <a:t> class</a:t>
            </a:r>
          </a:p>
          <a:p>
            <a:r>
              <a:rPr lang="en-US" altLang="ko-KR" dirty="0" smtClean="0"/>
              <a:t>Traversing Clang AST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(</a:t>
            </a:r>
            <a:r>
              <a:rPr lang="en-US" altLang="ko-KR" dirty="0" smtClean="0"/>
              <a:t>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8768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Clang provides a visitor </a:t>
            </a:r>
            <a:r>
              <a:rPr lang="en-US" altLang="ko-KR" sz="2000" dirty="0"/>
              <a:t>design </a:t>
            </a:r>
            <a:r>
              <a:rPr lang="en-US" altLang="ko-KR" sz="2000" dirty="0" smtClean="0"/>
              <a:t>pattern for user to access AST</a:t>
            </a:r>
            <a:endParaRPr lang="en-US" altLang="ko-KR" sz="1600" dirty="0"/>
          </a:p>
          <a:p>
            <a:r>
              <a:rPr lang="en-US" altLang="ko-KR" sz="2000" dirty="0" err="1" smtClean="0">
                <a:latin typeface="Calibri" panose="020F0502020204030204" pitchFamily="34" charset="0"/>
              </a:rPr>
              <a:t>ParseAST</a:t>
            </a:r>
            <a:r>
              <a:rPr lang="en-US" altLang="ko-KR" sz="2000" dirty="0" smtClean="0">
                <a:latin typeface="Calibri" panose="020F0502020204030204" pitchFamily="34" charset="0"/>
              </a:rPr>
              <a:t>()</a:t>
            </a:r>
            <a:r>
              <a:rPr lang="en-US" altLang="ko-KR" sz="2000" dirty="0" smtClean="0"/>
              <a:t> starts </a:t>
            </a:r>
            <a:r>
              <a:rPr lang="en-US" altLang="ko-KR" sz="2000" dirty="0"/>
              <a:t>building and traversal of an </a:t>
            </a:r>
            <a:r>
              <a:rPr lang="en-US" altLang="ko-KR" sz="2000" dirty="0" smtClean="0"/>
              <a:t>AST: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void</a:t>
            </a:r>
            <a:r>
              <a:rPr lang="en-US" altLang="ko-KR" sz="20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</a:rPr>
              <a:t>clang::</a:t>
            </a:r>
            <a:r>
              <a:rPr lang="en-US" altLang="ko-KR" sz="2000" dirty="0" err="1">
                <a:latin typeface="Calibri" panose="020F0502020204030204" pitchFamily="34" charset="0"/>
              </a:rPr>
              <a:t>ParseAST</a:t>
            </a:r>
            <a:r>
              <a:rPr lang="en-US" altLang="ko-KR" sz="2000" dirty="0">
                <a:latin typeface="Calibri" panose="020F0502020204030204" pitchFamily="34" charset="0"/>
              </a:rPr>
              <a:t> (Preprocessor &amp;pp, </a:t>
            </a:r>
            <a:r>
              <a:rPr lang="en-US" altLang="ko-KR" sz="2000" b="1" dirty="0" err="1">
                <a:latin typeface="Calibri" panose="020F0502020204030204" pitchFamily="34" charset="0"/>
              </a:rPr>
              <a:t>ASTConsumer</a:t>
            </a:r>
            <a:r>
              <a:rPr lang="en-US" altLang="ko-KR" sz="2000" b="1" dirty="0">
                <a:latin typeface="Calibri" panose="020F0502020204030204" pitchFamily="34" charset="0"/>
              </a:rPr>
              <a:t> *C</a:t>
            </a:r>
            <a:r>
              <a:rPr lang="en-US" altLang="ko-KR" sz="2000" dirty="0">
                <a:latin typeface="Calibri" panose="020F0502020204030204" pitchFamily="34" charset="0"/>
              </a:rPr>
              <a:t>, </a:t>
            </a:r>
            <a:r>
              <a:rPr lang="en-US" altLang="ko-KR" sz="2000" dirty="0" err="1">
                <a:latin typeface="Calibri" panose="020F0502020204030204" pitchFamily="34" charset="0"/>
              </a:rPr>
              <a:t>ASTContext</a:t>
            </a:r>
            <a:r>
              <a:rPr lang="en-US" altLang="ko-KR" sz="2000" dirty="0">
                <a:latin typeface="Calibri" panose="020F0502020204030204" pitchFamily="34" charset="0"/>
              </a:rPr>
              <a:t> &amp;</a:t>
            </a:r>
            <a:r>
              <a:rPr lang="en-US" altLang="ko-KR" sz="2000" dirty="0" err="1">
                <a:latin typeface="Calibri" panose="020F0502020204030204" pitchFamily="34" charset="0"/>
              </a:rPr>
              <a:t>Ctx</a:t>
            </a:r>
            <a:r>
              <a:rPr lang="en-US" altLang="ko-KR" sz="2000" dirty="0">
                <a:latin typeface="Calibri" panose="020F0502020204030204" pitchFamily="34" charset="0"/>
              </a:rPr>
              <a:t>, …)</a:t>
            </a:r>
            <a:endParaRPr lang="ko-KR" altLang="en-US" sz="2000" dirty="0">
              <a:latin typeface="Calibri" panose="020F0502020204030204" pitchFamily="34" charset="0"/>
            </a:endParaRP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The </a:t>
            </a:r>
            <a:r>
              <a:rPr lang="en-US" altLang="ko-KR" sz="1800" dirty="0" smtClean="0">
                <a:latin typeface="Calibri" panose="020F0502020204030204" pitchFamily="34" charset="0"/>
              </a:rPr>
              <a:t>callback function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HandleTopLevelDecl</a:t>
            </a:r>
            <a:r>
              <a:rPr lang="en-US" altLang="ko-KR" sz="1800" dirty="0" smtClean="0">
                <a:latin typeface="Calibri" panose="020F0502020204030204" pitchFamily="34" charset="0"/>
              </a:rPr>
              <a:t>()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in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ASTConsumer</a:t>
            </a:r>
            <a:r>
              <a:rPr lang="en-US" altLang="ko-KR" sz="1800" dirty="0" smtClean="0">
                <a:latin typeface="Calibri" panose="020F0502020204030204" pitchFamily="34" charset="0"/>
              </a:rPr>
              <a:t> is called for each top-level declaration</a:t>
            </a:r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HandleTopLevelDecl</a:t>
            </a:r>
            <a:r>
              <a:rPr lang="en-US" altLang="ko-KR" sz="1600" dirty="0" smtClean="0">
                <a:latin typeface="Calibri" panose="020F0502020204030204" pitchFamily="34" charset="0"/>
              </a:rPr>
              <a:t>()</a:t>
            </a:r>
            <a:r>
              <a:rPr lang="en-US" altLang="ko-KR" sz="1600" dirty="0" smtClean="0"/>
              <a:t> receives a list of function </a:t>
            </a:r>
            <a:r>
              <a:rPr lang="en-US" altLang="ko-KR" sz="1600" dirty="0"/>
              <a:t>and global variable </a:t>
            </a:r>
            <a:r>
              <a:rPr lang="en-US" altLang="ko-KR" sz="1600" dirty="0" smtClean="0"/>
              <a:t>declarations as a parameter</a:t>
            </a:r>
            <a:endParaRPr lang="en-US" altLang="ko-KR" sz="1600" dirty="0"/>
          </a:p>
          <a:p>
            <a:r>
              <a:rPr lang="en-US" altLang="ko-KR" sz="1800" dirty="0" smtClean="0"/>
              <a:t> </a:t>
            </a:r>
            <a:r>
              <a:rPr lang="en-US" altLang="ko-KR" sz="1800" dirty="0" smtClean="0"/>
              <a:t>A user has to customize </a:t>
            </a:r>
            <a:r>
              <a:rPr lang="en-US" altLang="ko-KR" sz="1800" dirty="0" err="1" smtClean="0"/>
              <a:t>ASTConsumer</a:t>
            </a:r>
            <a:r>
              <a:rPr lang="en-US" altLang="ko-KR" sz="1800" dirty="0" smtClean="0"/>
              <a:t> to build his/her own program analyzer</a:t>
            </a:r>
            <a:endParaRPr lang="ko-KR" altLang="en-US" sz="14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539552" y="4077072"/>
            <a:ext cx="8208912" cy="2688894"/>
            <a:chOff x="539552" y="3755150"/>
            <a:chExt cx="8208912" cy="2688894"/>
          </a:xfrm>
        </p:grpSpPr>
        <p:sp>
          <p:nvSpPr>
            <p:cNvPr id="7" name="TextBox 6"/>
            <p:cNvSpPr txBox="1"/>
            <p:nvPr/>
          </p:nvSpPr>
          <p:spPr>
            <a:xfrm>
              <a:off x="945428" y="3755150"/>
              <a:ext cx="7803036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class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MyASTConsumer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: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public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ASTConsumer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{</a:t>
              </a: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public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: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MyASTConsumer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(Rewriter 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&amp;R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) {}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virtual </a:t>
              </a:r>
              <a:r>
                <a:rPr lang="en-US" altLang="ko-KR" sz="14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bool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HandleTopLevelDecl</a:t>
              </a:r>
              <a:r>
                <a:rPr lang="en-US" altLang="ko-KR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DeclGroupRef</a:t>
              </a:r>
              <a:r>
                <a:rPr lang="en-US" altLang="ko-KR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DR)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{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for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DeclGroupRef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::iterator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b=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DR.begin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(),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e=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DR.end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();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b!=e;++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b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){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  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… // variable b has each </a:t>
              </a:r>
              <a:r>
                <a:rPr lang="en-US" altLang="ko-KR" sz="1400" dirty="0" err="1" smtClean="0">
                  <a:latin typeface="Consolas" pitchFamily="49" charset="0"/>
                  <a:cs typeface="Consolas" pitchFamily="49" charset="0"/>
                </a:rPr>
                <a:t>decleration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in DR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return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true;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}</a:t>
              </a:r>
            </a:p>
            <a:p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};</a:t>
              </a:r>
              <a:endParaRPr lang="ko-KR" altLang="en-US" sz="14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52" y="3766388"/>
              <a:ext cx="477245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2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3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4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5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6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7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8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9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10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11</a:t>
              </a:r>
            </a:p>
            <a:p>
              <a:pPr algn="r"/>
              <a:r>
                <a:rPr lang="en-US" altLang="ko-KR" sz="1400" dirty="0" smtClean="0">
                  <a:latin typeface="Consolas" pitchFamily="49" charset="0"/>
                  <a:cs typeface="Consolas" pitchFamily="49" charset="0"/>
                </a:rPr>
                <a:t>12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560" y="3766388"/>
              <a:ext cx="7128792" cy="267765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268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</a:t>
            </a:r>
            <a:r>
              <a:rPr lang="en-US" altLang="ko-KR" dirty="0" smtClean="0"/>
              <a:t>AST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HandleTopLevelDecl</a:t>
            </a:r>
            <a:r>
              <a:rPr lang="en-US" altLang="ko-KR" dirty="0" smtClean="0">
                <a:latin typeface="Calibri" panose="020F0502020204030204" pitchFamily="34" charset="0"/>
              </a:rPr>
              <a:t>() calls </a:t>
            </a:r>
            <a:r>
              <a:rPr lang="en-US" altLang="ko-KR" dirty="0" err="1" smtClean="0">
                <a:latin typeface="Calibri" panose="020F0502020204030204" pitchFamily="34" charset="0"/>
              </a:rPr>
              <a:t>TraverseDecl</a:t>
            </a:r>
            <a:r>
              <a:rPr lang="en-US" altLang="ko-KR" dirty="0" smtClean="0">
                <a:latin typeface="Calibri" panose="020F0502020204030204" pitchFamily="34" charset="0"/>
              </a:rPr>
              <a:t>() which recursively </a:t>
            </a:r>
            <a:r>
              <a:rPr lang="en-US" altLang="ko-KR" dirty="0">
                <a:latin typeface="Calibri" panose="020F0502020204030204" pitchFamily="34" charset="0"/>
              </a:rPr>
              <a:t>travel </a:t>
            </a:r>
            <a:r>
              <a:rPr lang="en-US" altLang="ko-KR" dirty="0" smtClean="0">
                <a:latin typeface="Calibri" panose="020F0502020204030204" pitchFamily="34" charset="0"/>
              </a:rPr>
              <a:t>a target AST from the top-level declaration by calling </a:t>
            </a:r>
            <a:r>
              <a:rPr lang="en-US" altLang="ko-KR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dirty="0" smtClean="0">
                <a:latin typeface="Calibri" panose="020F0502020204030204" pitchFamily="34" charset="0"/>
              </a:rPr>
              <a:t> (), </a:t>
            </a:r>
            <a:r>
              <a:rPr lang="en-US" altLang="ko-KR" dirty="0" err="1" smtClean="0">
                <a:latin typeface="Calibri" panose="020F0502020204030204" pitchFamily="34" charset="0"/>
              </a:rPr>
              <a:t>VisitFunctionDecl</a:t>
            </a:r>
            <a:r>
              <a:rPr lang="en-US" altLang="ko-KR" dirty="0" smtClean="0">
                <a:latin typeface="Calibri" panose="020F0502020204030204" pitchFamily="34" charset="0"/>
              </a:rPr>
              <a:t>(), etc.</a:t>
            </a: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2744424"/>
            <a:ext cx="780303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&gt; {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t%s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\n", s-&gt;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getStmtClassName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 );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 true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VisitFunctionDecl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*f) {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hasBody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= 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("%s\n", 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getName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};</a:t>
            </a:r>
            <a:endParaRPr lang="en-US" altLang="ko-KR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 smtClean="0">
                <a:latin typeface="Consolas" pitchFamily="49" charset="0"/>
                <a:cs typeface="Consolas" pitchFamily="49" charset="0"/>
              </a:rPr>
              <a:t>ASTConsumer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{  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virtual 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HandleTopLevelDecl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DR)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::iterator b =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DR.begin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(), e =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DR.end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(); b != e; ++b)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Visitor;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Visitor.TraverseDecl</a:t>
            </a:r>
            <a:r>
              <a:rPr lang="en-US" altLang="ko-KR" sz="11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(*b</a:t>
            </a:r>
            <a:r>
              <a:rPr lang="en-US" altLang="ko-KR" sz="11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  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true;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 …</a:t>
            </a:r>
          </a:p>
          <a:p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};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755662"/>
            <a:ext cx="47724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12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13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18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19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20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21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22</a:t>
            </a:r>
          </a:p>
          <a:p>
            <a:pPr algn="r"/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23</a:t>
            </a:r>
          </a:p>
        </p:txBody>
      </p:sp>
      <p:cxnSp>
        <p:nvCxnSpPr>
          <p:cNvPr id="9" name="직선 화살표 연결선 8"/>
          <p:cNvCxnSpPr/>
          <p:nvPr/>
        </p:nvCxnSpPr>
        <p:spPr>
          <a:xfrm flipH="1">
            <a:off x="2987824" y="3068960"/>
            <a:ext cx="20882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6056" y="292494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VisitStmt</a:t>
            </a:r>
            <a:r>
              <a:rPr lang="en-US" altLang="ko-KR" sz="1400" dirty="0" smtClean="0"/>
              <a:t> is called when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sz="1400" dirty="0" smtClean="0"/>
              <a:t> is encountered</a:t>
            </a:r>
            <a:endParaRPr lang="ko-KR" altLang="en-US" sz="1400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>
            <a:off x="4283968" y="3717032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20072" y="357301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VisitFunctionDecl</a:t>
            </a:r>
            <a:r>
              <a:rPr lang="en-US" altLang="ko-KR" sz="1400" dirty="0" smtClean="0"/>
              <a:t> is called when </a:t>
            </a:r>
            <a:r>
              <a:rPr lang="en-US" altLang="ko-KR" sz="1400" dirty="0" err="1" smtClean="0"/>
              <a:t>FunctionDecl</a:t>
            </a:r>
            <a:r>
              <a:rPr lang="en-US" altLang="ko-KR" sz="1400" dirty="0" smtClean="0"/>
              <a:t> is encountered 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909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20189"/>
            <a:ext cx="5544616" cy="3603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28192"/>
            <a:ext cx="8229600" cy="1828800"/>
          </a:xfrm>
        </p:spPr>
        <p:txBody>
          <a:bodyPr>
            <a:normAutofit/>
          </a:bodyPr>
          <a:lstStyle/>
          <a:p>
            <a:r>
              <a:rPr lang="en-US" altLang="ko-KR" sz="2000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sz="2000" dirty="0" smtClean="0"/>
              <a:t>() in </a:t>
            </a:r>
            <a:r>
              <a:rPr lang="en-US" altLang="ko-KR" sz="20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is called for every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Stmt</a:t>
            </a:r>
            <a:r>
              <a:rPr lang="en-US" altLang="ko-KR" sz="2000" dirty="0" smtClean="0"/>
              <a:t> object in the AST </a:t>
            </a:r>
            <a:r>
              <a:rPr lang="en-US" altLang="ko-KR" sz="2000" dirty="0"/>
              <a:t> </a:t>
            </a:r>
            <a:r>
              <a:rPr lang="en-US" altLang="ko-KR" sz="1800" dirty="0" err="1" smtClean="0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visits each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Stmt</a:t>
            </a:r>
            <a:r>
              <a:rPr lang="en-US" altLang="ko-KR" sz="1800" dirty="0" smtClean="0"/>
              <a:t> in a depth-first search order</a:t>
            </a:r>
          </a:p>
          <a:p>
            <a:pPr lvl="1"/>
            <a:r>
              <a:rPr lang="en-US" altLang="ko-KR" sz="1800" dirty="0" smtClean="0"/>
              <a:t>If the return value of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sz="1800" dirty="0" smtClean="0"/>
              <a:t> is false, recursive traversal halts</a:t>
            </a:r>
          </a:p>
          <a:p>
            <a:pPr lvl="1"/>
            <a:r>
              <a:rPr lang="en-US" altLang="ko-KR" sz="1800" dirty="0" smtClean="0"/>
              <a:t>Example: </a:t>
            </a:r>
            <a:r>
              <a:rPr lang="en-US" altLang="ko-KR" sz="1800" dirty="0" smtClean="0">
                <a:latin typeface="Calibri" panose="020F0502020204030204" pitchFamily="34" charset="0"/>
              </a:rPr>
              <a:t>main</a:t>
            </a:r>
            <a:r>
              <a:rPr lang="en-US" altLang="ko-KR" sz="1800" dirty="0" smtClean="0"/>
              <a:t> function of the previous example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42959" y="436742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</a:t>
            </a:r>
            <a:endParaRPr lang="ko-KR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44618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835158" y="455209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3</a:t>
            </a:r>
            <a:endParaRPr lang="ko-KR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131302" y="47367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4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394998" y="499343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5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8705" y="519106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6</a:t>
            </a:r>
            <a:endParaRPr lang="ko-KR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88148" y="542547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7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700059" y="577062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8</a:t>
            </a:r>
            <a:endParaRPr lang="ko-KR" alt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6140" y="60212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9</a:t>
            </a:r>
            <a:endParaRPr lang="ko-KR" alt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79050" y="622743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10</a:t>
            </a:r>
            <a:endParaRPr lang="ko-KR" alt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5465" y="6550223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11</a:t>
            </a:r>
            <a:endParaRPr lang="ko-KR" altLang="en-US" sz="1400" dirty="0"/>
          </a:p>
        </p:txBody>
      </p:sp>
      <p:sp>
        <p:nvSpPr>
          <p:cNvPr id="18" name="직사각형 17"/>
          <p:cNvSpPr/>
          <p:nvPr/>
        </p:nvSpPr>
        <p:spPr>
          <a:xfrm>
            <a:off x="1619672" y="4367425"/>
            <a:ext cx="4968552" cy="2490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8025" y="342900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600" dirty="0" smtClean="0"/>
              <a:t> will visit all nodes in this box (the numbers are the order of traversal)</a:t>
            </a:r>
            <a:endParaRPr lang="ko-KR" altLang="en-US" sz="1600" dirty="0"/>
          </a:p>
        </p:txBody>
      </p:sp>
      <p:cxnSp>
        <p:nvCxnSpPr>
          <p:cNvPr id="21" name="직선 화살표 연결선 20"/>
          <p:cNvCxnSpPr>
            <a:stCxn id="19" idx="1"/>
          </p:cNvCxnSpPr>
          <p:nvPr/>
        </p:nvCxnSpPr>
        <p:spPr>
          <a:xfrm flipH="1">
            <a:off x="4103949" y="3844499"/>
            <a:ext cx="684076" cy="5229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There are frequent chances to analyze/modify program code mechanically/automatically</a:t>
            </a:r>
            <a:endParaRPr lang="en-US" altLang="ko-KR" dirty="0"/>
          </a:p>
          <a:p>
            <a:pPr lvl="1"/>
            <a:r>
              <a:rPr lang="en-US" altLang="ko-KR" dirty="0" smtClean="0"/>
              <a:t>Ex1. Refactoring code for various purposes  </a:t>
            </a:r>
          </a:p>
          <a:p>
            <a:pPr lvl="1"/>
            <a:r>
              <a:rPr lang="en-US" altLang="ko-KR" dirty="0" smtClean="0"/>
              <a:t>Ex2. Generate test driver automatically</a:t>
            </a:r>
          </a:p>
          <a:p>
            <a:pPr lvl="1"/>
            <a:r>
              <a:rPr lang="en-US" altLang="ko-KR" dirty="0" smtClean="0"/>
              <a:t>Ex3. Insert probes to monitor target program behavior</a:t>
            </a:r>
          </a:p>
          <a:p>
            <a:r>
              <a:rPr lang="en-US" altLang="ko-KR" dirty="0" smtClean="0"/>
              <a:t>Clang is a library to convert a C program into an </a:t>
            </a:r>
            <a:r>
              <a:rPr lang="en-US" altLang="ko-KR" dirty="0"/>
              <a:t>abstract syntax </a:t>
            </a:r>
            <a:r>
              <a:rPr lang="en-US" altLang="ko-KR" dirty="0" smtClean="0"/>
              <a:t>tree (AST) and manipulate the AST </a:t>
            </a:r>
          </a:p>
          <a:p>
            <a:pPr lvl="1"/>
            <a:r>
              <a:rPr lang="en-US" altLang="ko-KR" dirty="0" smtClean="0"/>
              <a:t>Ex) finding branches, renaming variables, pointer alias analysis, </a:t>
            </a:r>
            <a:r>
              <a:rPr lang="en-US" altLang="ko-KR" dirty="0" err="1" smtClean="0"/>
              <a:t>etc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Clang is particularly useful to simply modify C/C++ code </a:t>
            </a:r>
          </a:p>
          <a:p>
            <a:pPr lvl="1"/>
            <a:r>
              <a:rPr lang="en-US" altLang="ko-KR" dirty="0" smtClean="0"/>
              <a:t>Ex1. Add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(“Branch Id:%d\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n”,bid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dirty="0" smtClean="0"/>
              <a:t>at each branch</a:t>
            </a:r>
          </a:p>
          <a:p>
            <a:pPr lvl="1"/>
            <a:r>
              <a:rPr lang="en-US" altLang="ko-KR" dirty="0" smtClean="0"/>
              <a:t>Ex2. Add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r>
              <a:rPr lang="en-US" altLang="ko-KR" dirty="0" smtClean="0">
                <a:cs typeface="Courier New" panose="02070309020205020404" pitchFamily="49" charset="0"/>
              </a:rPr>
              <a:t>right before </a:t>
            </a:r>
            <a:r>
              <a:rPr lang="en-US" altLang="ko-KR" dirty="0" smtClean="0"/>
              <a:t>referencing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97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C code 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4680520" cy="4876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 functions are declared: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 smtClean="0"/>
              <a:t> </a:t>
            </a:r>
            <a:r>
              <a:rPr lang="en-US" altLang="ko-KR" dirty="0"/>
              <a:t>and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</a:p>
          <a:p>
            <a:pPr lvl="1"/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 </a:t>
            </a:r>
            <a:r>
              <a:rPr lang="en-US" altLang="ko-KR" dirty="0"/>
              <a:t>function calls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and returns 0</a:t>
            </a:r>
          </a:p>
          <a:p>
            <a:pPr lvl="1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function calls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endParaRPr lang="en-US" altLang="ko-K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contains </a:t>
            </a:r>
            <a:r>
              <a:rPr lang="en-US" altLang="ko-KR" dirty="0">
                <a:latin typeface="Calibri" panose="020F0502020204030204" pitchFamily="34" charset="0"/>
              </a:rPr>
              <a:t>if</a:t>
            </a:r>
            <a:r>
              <a:rPr lang="en-US" altLang="ko-KR" dirty="0"/>
              <a:t> and </a:t>
            </a:r>
            <a:r>
              <a:rPr lang="en-US" altLang="ko-KR" dirty="0">
                <a:latin typeface="Calibri" panose="020F0502020204030204" pitchFamily="34" charset="0"/>
              </a:rPr>
              <a:t>for</a:t>
            </a:r>
            <a:r>
              <a:rPr lang="en-US" altLang="ko-KR" dirty="0"/>
              <a:t> statements</a:t>
            </a:r>
          </a:p>
          <a:p>
            <a:r>
              <a:rPr lang="en-US" altLang="ko-KR" dirty="0"/>
              <a:t>1 global variable is declared: </a:t>
            </a:r>
            <a:r>
              <a:rPr lang="en-US" altLang="ko-KR" dirty="0" smtClean="0">
                <a:latin typeface="Calibri" panose="020F0502020204030204" pitchFamily="34" charset="0"/>
              </a:rPr>
              <a:t>global</a:t>
            </a:r>
            <a:endParaRPr lang="en-US" altLang="ko-KR" dirty="0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01812" y="1663055"/>
            <a:ext cx="4706692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//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Example.c</a:t>
            </a:r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global;</a:t>
            </a:r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 i = 0 ; i &lt; 10 ; i++ ) </a:t>
            </a:r>
            <a:r>
              <a:rPr lang="nn-NO" altLang="ko-KR" dirty="0" smtClean="0">
                <a:latin typeface="Consolas" pitchFamily="49" charset="0"/>
                <a:cs typeface="Consolas" pitchFamily="49" charset="0"/>
              </a:rPr>
              <a:t>{</a:t>
            </a:r>
            <a:endParaRPr lang="nn-NO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ko-KR" dirty="0" smtClean="0">
                <a:latin typeface="Consolas" pitchFamily="49" charset="0"/>
                <a:cs typeface="Consolas" pitchFamily="49" charset="0"/>
              </a:rPr>
              <a:t>global 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+= i;</a:t>
            </a: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ko-KR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AST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36712"/>
          </a:xfrm>
        </p:spPr>
        <p:txBody>
          <a:bodyPr>
            <a:normAutofit fontScale="92500"/>
          </a:bodyPr>
          <a:lstStyle/>
          <a:p>
            <a:r>
              <a:rPr lang="en-US" altLang="ko-KR" dirty="0"/>
              <a:t>Clang generates </a:t>
            </a:r>
            <a:r>
              <a:rPr lang="en-US" altLang="ko-KR" dirty="0" smtClean="0"/>
              <a:t>3 ASTs for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(),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main(), </a:t>
            </a:r>
            <a:r>
              <a:rPr lang="en-US" altLang="ko-KR" dirty="0"/>
              <a:t>and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smtClean="0"/>
              <a:t>global</a:t>
            </a:r>
            <a:endParaRPr lang="en-US" altLang="ko-KR" dirty="0"/>
          </a:p>
          <a:p>
            <a:pPr lvl="1"/>
            <a:r>
              <a:rPr lang="en-US" altLang="ko-KR" dirty="0" smtClean="0"/>
              <a:t>A function </a:t>
            </a:r>
            <a:r>
              <a:rPr lang="en-US" altLang="ko-KR" dirty="0"/>
              <a:t>declaration has a function </a:t>
            </a:r>
            <a:r>
              <a:rPr lang="en-US" altLang="ko-KR" dirty="0" smtClean="0"/>
              <a:t>body and parameters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96706"/>
            <a:ext cx="4439095" cy="299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" y="2348881"/>
            <a:ext cx="404986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178827"/>
              </p:ext>
            </p:extLst>
          </p:nvPr>
        </p:nvGraphicFramePr>
        <p:xfrm>
          <a:off x="4690615" y="2492896"/>
          <a:ext cx="931653" cy="4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" name="Visio" r:id="rId5" imgW="1258355" imgH="554040" progId="Visio.Drawing.11">
                  <p:link updateAutomatic="1"/>
                </p:oleObj>
              </mc:Choice>
              <mc:Fallback>
                <p:oleObj name="Visio" r:id="rId5" imgW="1258355" imgH="55404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90615" y="2492896"/>
                        <a:ext cx="931653" cy="41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895879" y="2511946"/>
            <a:ext cx="1642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AST for </a:t>
            </a:r>
            <a:r>
              <a:rPr lang="en-US" altLang="ko-KR" dirty="0"/>
              <a:t>global</a:t>
            </a:r>
            <a:endParaRPr lang="ko-KR" altLang="en-US" dirty="0"/>
          </a:p>
        </p:txBody>
      </p:sp>
      <p:cxnSp>
        <p:nvCxnSpPr>
          <p:cNvPr id="11" name="직선 화살표 연결선 10"/>
          <p:cNvCxnSpPr>
            <a:stCxn id="9" idx="1"/>
            <a:endCxn id="6" idx="3"/>
          </p:cNvCxnSpPr>
          <p:nvPr/>
        </p:nvCxnSpPr>
        <p:spPr>
          <a:xfrm flipH="1">
            <a:off x="5622268" y="2696612"/>
            <a:ext cx="273611" cy="12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16216" y="3286725"/>
            <a:ext cx="1056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ASTs for</a:t>
            </a:r>
            <a:br>
              <a:rPr lang="en-US" altLang="ko-KR" dirty="0" smtClean="0"/>
            </a:b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endParaRPr lang="ko-KR" altLang="en-US" dirty="0"/>
          </a:p>
        </p:txBody>
      </p:sp>
      <p:cxnSp>
        <p:nvCxnSpPr>
          <p:cNvPr id="15" name="직선 화살표 연결선 14"/>
          <p:cNvCxnSpPr>
            <a:stCxn id="14" idx="1"/>
          </p:cNvCxnSpPr>
          <p:nvPr/>
        </p:nvCxnSpPr>
        <p:spPr>
          <a:xfrm flipH="1">
            <a:off x="5759073" y="3609891"/>
            <a:ext cx="75714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H="1">
            <a:off x="997556" y="2471063"/>
            <a:ext cx="16069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11760" y="2276872"/>
            <a:ext cx="132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ASTs for</a:t>
            </a:r>
            <a:br>
              <a:rPr lang="en-US" altLang="ko-KR" dirty="0" smtClean="0"/>
            </a:b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57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AST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9108504" cy="4876800"/>
          </a:xfrm>
        </p:spPr>
        <p:txBody>
          <a:bodyPr>
            <a:noAutofit/>
          </a:bodyPr>
          <a:lstStyle/>
          <a:p>
            <a:r>
              <a:rPr lang="en-US" altLang="ko-KR" sz="3200" dirty="0" smtClean="0"/>
              <a:t>Each node in AST is an instance of either </a:t>
            </a:r>
            <a:r>
              <a:rPr lang="en-US" altLang="ko-KR" sz="3200" dirty="0" err="1" smtClean="0">
                <a:latin typeface="Calibri" panose="020F0502020204030204" pitchFamily="34" charset="0"/>
              </a:rPr>
              <a:t>Decl</a:t>
            </a:r>
            <a:r>
              <a:rPr lang="en-US" altLang="ko-KR" sz="3200" dirty="0" smtClean="0"/>
              <a:t> or </a:t>
            </a:r>
            <a:r>
              <a:rPr lang="en-US" altLang="ko-KR" sz="3200" dirty="0" err="1" smtClean="0">
                <a:latin typeface="Calibri" panose="020F0502020204030204" pitchFamily="34" charset="0"/>
              </a:rPr>
              <a:t>Stmt</a:t>
            </a:r>
            <a:r>
              <a:rPr lang="en-US" altLang="ko-KR" sz="3200" dirty="0" smtClean="0"/>
              <a:t> class</a:t>
            </a:r>
          </a:p>
          <a:p>
            <a:pPr lvl="1"/>
            <a:r>
              <a:rPr lang="en-US" altLang="ko-KR" sz="2800" dirty="0" err="1" smtClean="0">
                <a:latin typeface="Calibri" panose="020F0502020204030204" pitchFamily="34" charset="0"/>
              </a:rPr>
              <a:t>Decl</a:t>
            </a:r>
            <a:r>
              <a:rPr lang="en-US" altLang="ko-KR" sz="2800" dirty="0" smtClean="0"/>
              <a:t> represents declarations and there are sub-classes of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Decl</a:t>
            </a:r>
            <a:r>
              <a:rPr lang="en-US" altLang="ko-KR" sz="2800" dirty="0" smtClean="0"/>
              <a:t> for different declaration types</a:t>
            </a:r>
          </a:p>
          <a:p>
            <a:pPr lvl="2"/>
            <a:r>
              <a:rPr lang="en-US" altLang="ko-KR" sz="2400" dirty="0" smtClean="0"/>
              <a:t>Ex) </a:t>
            </a:r>
            <a:r>
              <a:rPr lang="en-US" altLang="ko-KR" sz="2400" dirty="0" err="1">
                <a:latin typeface="Calibri" panose="020F0502020204030204" pitchFamily="34" charset="0"/>
              </a:rPr>
              <a:t>FunctionDecl</a:t>
            </a:r>
            <a:r>
              <a:rPr lang="en-US" altLang="ko-KR" sz="2400" dirty="0"/>
              <a:t> class for function </a:t>
            </a:r>
            <a:r>
              <a:rPr lang="en-US" altLang="ko-KR" sz="2400" dirty="0" smtClean="0"/>
              <a:t>declaration and </a:t>
            </a:r>
            <a:br>
              <a:rPr lang="en-US" altLang="ko-KR" sz="2400" dirty="0" smtClean="0"/>
            </a:br>
            <a:r>
              <a:rPr lang="en-US" altLang="ko-KR" sz="2400" dirty="0" err="1" smtClean="0">
                <a:latin typeface="Calibri" panose="020F0502020204030204" pitchFamily="34" charset="0"/>
              </a:rPr>
              <a:t>ParmVarDecl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class for function parameter </a:t>
            </a:r>
            <a:r>
              <a:rPr lang="en-US" altLang="ko-KR" sz="2400" dirty="0" smtClean="0"/>
              <a:t>declaration</a:t>
            </a:r>
          </a:p>
          <a:p>
            <a:pPr lvl="1"/>
            <a:r>
              <a:rPr lang="en-US" altLang="ko-KR" sz="2800" dirty="0" err="1" smtClean="0">
                <a:latin typeface="Calibri" panose="020F0502020204030204" pitchFamily="34" charset="0"/>
              </a:rPr>
              <a:t>Stmt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represents statements and there are </a:t>
            </a:r>
            <a:r>
              <a:rPr lang="en-US" altLang="ko-KR" sz="2800" dirty="0" smtClean="0"/>
              <a:t>sub-classes </a:t>
            </a:r>
            <a:r>
              <a:rPr lang="en-US" altLang="ko-KR" sz="2800" dirty="0"/>
              <a:t>of </a:t>
            </a:r>
            <a:r>
              <a:rPr lang="en-US" altLang="ko-KR" sz="2800" dirty="0" err="1">
                <a:latin typeface="Calibri" panose="020F0502020204030204" pitchFamily="34" charset="0"/>
              </a:rPr>
              <a:t>Stmt</a:t>
            </a:r>
            <a:r>
              <a:rPr lang="en-US" altLang="ko-KR" sz="2800" dirty="0"/>
              <a:t> for different statement </a:t>
            </a:r>
            <a:r>
              <a:rPr lang="en-US" altLang="ko-KR" sz="2800" dirty="0" smtClean="0"/>
              <a:t>types</a:t>
            </a:r>
          </a:p>
          <a:p>
            <a:pPr lvl="2"/>
            <a:r>
              <a:rPr lang="en-US" altLang="ko-KR" sz="2400" dirty="0" smtClean="0"/>
              <a:t>Ex)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IfStmt</a:t>
            </a:r>
            <a:r>
              <a:rPr lang="en-US" altLang="ko-KR" sz="2400" dirty="0" smtClean="0"/>
              <a:t> for if and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ReturnStmt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class for function </a:t>
            </a:r>
            <a:r>
              <a:rPr lang="en-US" altLang="ko-KR" sz="2400" dirty="0" smtClean="0"/>
              <a:t>return</a:t>
            </a:r>
          </a:p>
          <a:p>
            <a:pPr lvl="1"/>
            <a:r>
              <a:rPr lang="en-US" altLang="ko-KR" sz="2800" dirty="0" smtClean="0"/>
              <a:t>Comments (i.e., /* */, // ) are not built into an AST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077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43322" y="1460384"/>
            <a:ext cx="6617110" cy="13925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 root of the function AST is a </a:t>
            </a:r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node </a:t>
            </a:r>
          </a:p>
          <a:p>
            <a:pPr lvl="1"/>
            <a:r>
              <a:rPr lang="en-US" altLang="ko-KR" dirty="0" smtClean="0"/>
              <a:t>A root of function AST is an instance of </a:t>
            </a:r>
            <a:r>
              <a:rPr lang="en-US" altLang="ko-KR" dirty="0" err="1" smtClean="0">
                <a:latin typeface="Calibri" panose="020F0502020204030204" pitchFamily="34" charset="0"/>
              </a:rPr>
              <a:t>FunctionDecl</a:t>
            </a:r>
            <a:r>
              <a:rPr lang="en-US" altLang="ko-KR" dirty="0" smtClean="0"/>
              <a:t> which is a sub-class of </a:t>
            </a:r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6370" y="2615012"/>
            <a:ext cx="1602968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55" y="1846014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Function declaration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2"/>
            <a:endCxn id="14" idx="0"/>
          </p:cNvCxnSpPr>
          <p:nvPr/>
        </p:nvCxnSpPr>
        <p:spPr>
          <a:xfrm flipH="1">
            <a:off x="847854" y="2153791"/>
            <a:ext cx="59543" cy="46122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7236296" y="5170318"/>
            <a:ext cx="1728192" cy="15648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400" i="1" dirty="0" smtClean="0"/>
              <a:t>Legend</a:t>
            </a:r>
            <a:endParaRPr lang="ko-KR" altLang="en-US" sz="1400" i="1" dirty="0"/>
          </a:p>
        </p:txBody>
      </p:sp>
      <p:grpSp>
        <p:nvGrpSpPr>
          <p:cNvPr id="8" name="그룹 7"/>
          <p:cNvGrpSpPr/>
          <p:nvPr/>
        </p:nvGrpSpPr>
        <p:grpSpPr>
          <a:xfrm>
            <a:off x="5789209" y="2786152"/>
            <a:ext cx="3247287" cy="1642454"/>
            <a:chOff x="5436096" y="2786152"/>
            <a:chExt cx="3247287" cy="1642454"/>
          </a:xfrm>
        </p:grpSpPr>
        <p:sp>
          <p:nvSpPr>
            <p:cNvPr id="23" name="TextBox 22"/>
            <p:cNvSpPr txBox="1"/>
            <p:nvPr/>
          </p:nvSpPr>
          <p:spPr>
            <a:xfrm>
              <a:off x="5850485" y="2786152"/>
              <a:ext cx="283289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err="1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main(</a:t>
              </a:r>
              <a:r>
                <a:rPr lang="en-US" altLang="ko-KR" sz="20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argc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US" altLang="ko-KR" sz="20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char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*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argv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[])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{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ko-KR" altLang="en-US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 smtClean="0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= 1;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myPrint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);</a:t>
              </a:r>
              <a:endParaRPr lang="en-US" altLang="ko-KR" sz="2000" dirty="0" smtClean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return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0</a:t>
              </a:r>
              <a:r>
                <a:rPr lang="en-US" altLang="ko-KR" sz="2000" dirty="0" smtClean="0">
                  <a:latin typeface="Consolas" pitchFamily="49" charset="0"/>
                  <a:cs typeface="Consolas" pitchFamily="49" charset="0"/>
                </a:rPr>
                <a:t>;}</a:t>
              </a:r>
              <a:endParaRPr lang="ko-KR" altLang="en-U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08104" y="2797390"/>
              <a:ext cx="47724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14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15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16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17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18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436096" y="2786152"/>
              <a:ext cx="3168352" cy="16424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932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79712" y="1460384"/>
            <a:ext cx="6883873" cy="1608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FunctionDecl</a:t>
            </a:r>
            <a:r>
              <a:rPr lang="en-US" altLang="ko-KR" dirty="0" smtClean="0"/>
              <a:t> can have an instance of </a:t>
            </a:r>
            <a:r>
              <a:rPr lang="en-US" altLang="ko-KR" dirty="0" err="1" smtClean="0">
                <a:latin typeface="Calibri" panose="020F0502020204030204" pitchFamily="34" charset="0"/>
              </a:rPr>
              <a:t>ParmVarDecl</a:t>
            </a:r>
            <a:r>
              <a:rPr lang="en-US" altLang="ko-KR" dirty="0" smtClean="0"/>
              <a:t> for a function parameter and a function body</a:t>
            </a:r>
          </a:p>
          <a:p>
            <a:pPr lvl="1"/>
            <a:r>
              <a:rPr lang="en-US" altLang="ko-KR" dirty="0" err="1" smtClean="0">
                <a:latin typeface="Calibri" panose="020F0502020204030204" pitchFamily="34" charset="0"/>
              </a:rPr>
              <a:t>ParmVarDecl</a:t>
            </a:r>
            <a:r>
              <a:rPr lang="en-US" altLang="ko-KR" dirty="0" smtClean="0"/>
              <a:t> is </a:t>
            </a:r>
            <a:r>
              <a:rPr lang="en-US" altLang="ko-KR" dirty="0"/>
              <a:t>a child class of </a:t>
            </a:r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/>
              <a:t>Function body is an instance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2"/>
            <a:r>
              <a:rPr lang="en-US" altLang="ko-KR" dirty="0" smtClean="0"/>
              <a:t>In the example, the function body is an instance of </a:t>
            </a:r>
            <a:r>
              <a:rPr lang="en-US" altLang="ko-KR" dirty="0" err="1" smtClean="0">
                <a:latin typeface="Calibri" panose="020F0502020204030204" pitchFamily="34" charset="0"/>
              </a:rPr>
              <a:t>CompoundStmt</a:t>
            </a:r>
            <a:r>
              <a:rPr lang="en-US" altLang="ko-KR" dirty="0" smtClean="0"/>
              <a:t> which is a sub-class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en-US" altLang="ko-KR" dirty="0">
              <a:latin typeface="Calibri" panose="020F0502020204030204" pitchFamily="34" charset="0"/>
            </a:endParaRP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pPr lvl="3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1656963" y="3344998"/>
            <a:ext cx="1974999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58027" y="3049796"/>
            <a:ext cx="182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Function parameter declarations</a:t>
            </a:r>
            <a:endParaRPr lang="ko-KR" altLang="en-US" sz="1400" dirty="0"/>
          </a:p>
        </p:txBody>
      </p:sp>
      <p:cxnSp>
        <p:nvCxnSpPr>
          <p:cNvPr id="29" name="직선 화살표 연결선 28"/>
          <p:cNvCxnSpPr>
            <a:stCxn id="28" idx="1"/>
            <a:endCxn id="26" idx="3"/>
          </p:cNvCxnSpPr>
          <p:nvPr/>
        </p:nvCxnSpPr>
        <p:spPr>
          <a:xfrm flipH="1">
            <a:off x="3631962" y="3311406"/>
            <a:ext cx="626065" cy="2796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1656963" y="3843536"/>
            <a:ext cx="1042829" cy="23353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633391"/>
            <a:ext cx="1308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Function body</a:t>
            </a:r>
            <a:endParaRPr lang="ko-KR" altLang="en-US" sz="1400" dirty="0"/>
          </a:p>
        </p:txBody>
      </p:sp>
      <p:cxnSp>
        <p:nvCxnSpPr>
          <p:cNvPr id="8" name="직선 화살표 연결선 7"/>
          <p:cNvCxnSpPr>
            <a:stCxn id="6" idx="0"/>
            <a:endCxn id="15" idx="2"/>
          </p:cNvCxnSpPr>
          <p:nvPr/>
        </p:nvCxnSpPr>
        <p:spPr>
          <a:xfrm flipV="1">
            <a:off x="1121730" y="4077072"/>
            <a:ext cx="1056648" cy="55631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656963" y="2871492"/>
            <a:ext cx="1042829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/>
          <p:cNvCxnSpPr>
            <a:stCxn id="28" idx="1"/>
            <a:endCxn id="21" idx="3"/>
          </p:cNvCxnSpPr>
          <p:nvPr/>
        </p:nvCxnSpPr>
        <p:spPr>
          <a:xfrm flipH="1" flipV="1">
            <a:off x="2699792" y="3117524"/>
            <a:ext cx="1558235" cy="1938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18</a:t>
            </a:r>
            <a:endParaRPr lang="en-US" altLang="ko-KR" sz="10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5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Decl</a:t>
            </a:r>
            <a:r>
              <a:rPr lang="en-US" altLang="ko-KR" dirty="0" smtClean="0"/>
              <a:t>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43322" y="1460384"/>
            <a:ext cx="7409198" cy="1608576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VarDecl</a:t>
            </a:r>
            <a:r>
              <a:rPr lang="en-US" altLang="ko-KR" dirty="0" smtClean="0"/>
              <a:t> is for a local and global variable declaration</a:t>
            </a:r>
          </a:p>
          <a:p>
            <a:pPr lvl="1"/>
            <a:r>
              <a:rPr lang="en-US" altLang="ko-KR" dirty="0" err="1" smtClean="0">
                <a:latin typeface="Calibri" panose="020F0502020204030204" pitchFamily="34" charset="0"/>
              </a:rPr>
              <a:t>VarDecl</a:t>
            </a:r>
            <a:r>
              <a:rPr lang="en-US" altLang="ko-KR" dirty="0" smtClean="0"/>
              <a:t> has a child if a variable has a initial value</a:t>
            </a:r>
          </a:p>
          <a:p>
            <a:pPr lvl="2"/>
            <a:r>
              <a:rPr lang="en-US" altLang="ko-KR" dirty="0"/>
              <a:t>In </a:t>
            </a:r>
            <a:r>
              <a:rPr lang="en-US" altLang="ko-KR" dirty="0" smtClean="0"/>
              <a:t>the example, </a:t>
            </a:r>
            <a:r>
              <a:rPr lang="en-US" altLang="ko-KR" dirty="0" err="1">
                <a:latin typeface="Calibri" panose="020F0502020204030204" pitchFamily="34" charset="0"/>
              </a:rPr>
              <a:t>VarDecl</a:t>
            </a:r>
            <a:r>
              <a:rPr lang="en-US" altLang="ko-KR" dirty="0"/>
              <a:t> </a:t>
            </a:r>
            <a:r>
              <a:rPr lang="en-US" altLang="ko-KR" dirty="0" smtClean="0"/>
              <a:t>has </a:t>
            </a:r>
            <a:r>
              <a:rPr lang="en-US" altLang="ko-KR" dirty="0" err="1" smtClean="0">
                <a:latin typeface="Calibri" panose="020F0502020204030204" pitchFamily="34" charset="0"/>
              </a:rPr>
              <a:t>IntegerLiteral</a:t>
            </a:r>
            <a:r>
              <a:rPr lang="en-US" altLang="ko-KR" dirty="0" smtClean="0"/>
              <a:t>  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Clang Tutorial, CS453 Automated Software Testing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618321"/>
            <a:ext cx="221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Local variable declaration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6" idx="1"/>
          </p:cNvCxnSpPr>
          <p:nvPr/>
        </p:nvCxnSpPr>
        <p:spPr>
          <a:xfrm flipV="1">
            <a:off x="2214068" y="4359617"/>
            <a:ext cx="1185102" cy="4125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Legend</a:t>
            </a:r>
            <a:endParaRPr lang="ko-KR" altLang="en-US" sz="1400" dirty="0"/>
          </a:p>
        </p:txBody>
      </p:sp>
      <p:sp>
        <p:nvSpPr>
          <p:cNvPr id="16" name="직사각형 15"/>
          <p:cNvSpPr/>
          <p:nvPr/>
        </p:nvSpPr>
        <p:spPr>
          <a:xfrm>
            <a:off x="3399170" y="4100912"/>
            <a:ext cx="1028814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465275" y="4347591"/>
            <a:ext cx="1186845" cy="51169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3642643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Initial value</a:t>
            </a:r>
            <a:endParaRPr lang="ko-KR" altLang="en-US" sz="1400" dirty="0"/>
          </a:p>
        </p:txBody>
      </p:sp>
      <p:cxnSp>
        <p:nvCxnSpPr>
          <p:cNvPr id="23" name="직선 화살표 연결선 22"/>
          <p:cNvCxnSpPr>
            <a:stCxn id="22" idx="2"/>
            <a:endCxn id="21" idx="0"/>
          </p:cNvCxnSpPr>
          <p:nvPr/>
        </p:nvCxnSpPr>
        <p:spPr>
          <a:xfrm flipH="1">
            <a:off x="5058698" y="3950420"/>
            <a:ext cx="341707" cy="39717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" name="개체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05123"/>
              </p:ext>
            </p:extLst>
          </p:nvPr>
        </p:nvGraphicFramePr>
        <p:xfrm>
          <a:off x="4716016" y="3090987"/>
          <a:ext cx="931653" cy="4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" name="Visio" r:id="rId5" imgW="1258355" imgH="554040" progId="Visio.Drawing.11">
                  <p:link updateAutomatic="1"/>
                </p:oleObj>
              </mc:Choice>
              <mc:Fallback>
                <p:oleObj name="Visio" r:id="rId5" imgW="1258355" imgH="55404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6016" y="3090987"/>
                        <a:ext cx="931653" cy="41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921280" y="3110037"/>
            <a:ext cx="2610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Global variable declaration</a:t>
            </a:r>
            <a:endParaRPr lang="ko-KR" altLang="en-US" sz="1600" dirty="0"/>
          </a:p>
        </p:txBody>
      </p:sp>
      <p:cxnSp>
        <p:nvCxnSpPr>
          <p:cNvPr id="36" name="직선 화살표 연결선 35"/>
          <p:cNvCxnSpPr>
            <a:stCxn id="35" idx="1"/>
            <a:endCxn id="34" idx="3"/>
          </p:cNvCxnSpPr>
          <p:nvPr/>
        </p:nvCxnSpPr>
        <p:spPr>
          <a:xfrm flipH="1">
            <a:off x="5647669" y="3279314"/>
            <a:ext cx="273611" cy="166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25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13514</TotalTime>
  <Words>1769</Words>
  <Application>Microsoft Office PowerPoint</Application>
  <PresentationFormat>화면 슬라이드 쇼(4:3)</PresentationFormat>
  <Paragraphs>424</Paragraphs>
  <Slides>22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연결</vt:lpstr>
      </vt:variant>
      <vt:variant>
        <vt:i4>2</vt:i4>
      </vt:variant>
      <vt:variant>
        <vt:lpstr>슬라이드 제목</vt:lpstr>
      </vt:variant>
      <vt:variant>
        <vt:i4>22</vt:i4>
      </vt:variant>
    </vt:vector>
  </HeadingPairs>
  <TitlesOfParts>
    <vt:vector size="31" baseType="lpstr">
      <vt:lpstr>돋움</vt:lpstr>
      <vt:lpstr>맑은 고딕</vt:lpstr>
      <vt:lpstr>Arial</vt:lpstr>
      <vt:lpstr>Calibri</vt:lpstr>
      <vt:lpstr>Consolas</vt:lpstr>
      <vt:lpstr>Courier New</vt:lpstr>
      <vt:lpstr>투명도</vt:lpstr>
      <vt:lpstr>\\persona.adds.ytterbium.pe.kr\Documents\Kaist\2013 가을학기\Automated Software Testing\Homeworks\2\드로잉1.vsd\Drawing\~main\시작\끝.50</vt:lpstr>
      <vt:lpstr>\\persona.adds.ytterbium.pe.kr\Documents\Kaist\2013 가을학기\Automated Software Testing\Homeworks\2\드로잉1.vsd\Drawing\~main\시작\끝.50</vt:lpstr>
      <vt:lpstr>Clang Tutorial</vt:lpstr>
      <vt:lpstr>Content</vt:lpstr>
      <vt:lpstr>Overview</vt:lpstr>
      <vt:lpstr>Example C code  </vt:lpstr>
      <vt:lpstr>Example AST</vt:lpstr>
      <vt:lpstr>Structure of AST </vt:lpstr>
      <vt:lpstr>Decl (1/4)</vt:lpstr>
      <vt:lpstr>Decl (2/4)</vt:lpstr>
      <vt:lpstr>Decl (3/4)</vt:lpstr>
      <vt:lpstr>Decl (4/4)</vt:lpstr>
      <vt:lpstr>Stmt (1/9)</vt:lpstr>
      <vt:lpstr>Stmt (2/9)</vt:lpstr>
      <vt:lpstr>Stmt (3/9)</vt:lpstr>
      <vt:lpstr>Stmt (4/9)</vt:lpstr>
      <vt:lpstr>Stmt (5/9)</vt:lpstr>
      <vt:lpstr>Stmt (6/9)</vt:lpstr>
      <vt:lpstr>Stmt (7/9)</vt:lpstr>
      <vt:lpstr>Stmt (8/9)</vt:lpstr>
      <vt:lpstr>Stmt (9/9)</vt:lpstr>
      <vt:lpstr>Traversing Clang AST (1/3)</vt:lpstr>
      <vt:lpstr>Traversing Clang AST (2/3)</vt:lpstr>
      <vt:lpstr>Traversing Clang AST (3/3)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Moonzoo Kim</cp:lastModifiedBy>
  <cp:revision>731</cp:revision>
  <cp:lastPrinted>2014-09-22T09:25:17Z</cp:lastPrinted>
  <dcterms:created xsi:type="dcterms:W3CDTF">2012-07-31T07:33:14Z</dcterms:created>
  <dcterms:modified xsi:type="dcterms:W3CDTF">2014-09-27T05:09:39Z</dcterms:modified>
</cp:coreProperties>
</file>