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18"/>
  </p:notesMasterIdLst>
  <p:sldIdLst>
    <p:sldId id="360" r:id="rId2"/>
    <p:sldId id="322" r:id="rId3"/>
    <p:sldId id="321" r:id="rId4"/>
    <p:sldId id="324" r:id="rId5"/>
    <p:sldId id="361" r:id="rId6"/>
    <p:sldId id="366" r:id="rId7"/>
    <p:sldId id="365" r:id="rId8"/>
    <p:sldId id="368" r:id="rId9"/>
    <p:sldId id="369" r:id="rId10"/>
    <p:sldId id="370" r:id="rId11"/>
    <p:sldId id="371" r:id="rId12"/>
    <p:sldId id="310" r:id="rId13"/>
    <p:sldId id="338" r:id="rId14"/>
    <p:sldId id="339" r:id="rId15"/>
    <p:sldId id="340" r:id="rId16"/>
    <p:sldId id="341" r:id="rId17"/>
  </p:sldIdLst>
  <p:sldSz cx="9144000" cy="6858000" type="screen4x3"/>
  <p:notesSz cx="6802438" cy="9934575"/>
  <p:custDataLst>
    <p:tags r:id="rId19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76" d="100"/>
          <a:sy n="76" d="100"/>
        </p:scale>
        <p:origin x="90" y="2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2014-09-25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/15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doxygen/" TargetMode="External"/><Relationship Id="rId2" Type="http://schemas.openxmlformats.org/officeDocument/2006/relationships/hyperlink" Target="http://clang.llv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noid.de/tmp/clangtut/tu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How to build a program analysis tool using Clang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r>
              <a:rPr lang="en-US" altLang="ko-KR" dirty="0"/>
              <a:t>Initialization of </a:t>
            </a:r>
            <a:r>
              <a:rPr lang="en-US" altLang="ko-KR" dirty="0" smtClean="0"/>
              <a:t>Clang</a:t>
            </a:r>
          </a:p>
          <a:p>
            <a:r>
              <a:rPr lang="en-US" altLang="ko-KR" dirty="0" smtClean="0"/>
              <a:t>Useful functions to print AST</a:t>
            </a:r>
          </a:p>
          <a:p>
            <a:r>
              <a:rPr lang="en-US" altLang="ko-KR" dirty="0" smtClean="0"/>
              <a:t>Line </a:t>
            </a:r>
            <a:r>
              <a:rPr lang="en-US" altLang="ko-KR" dirty="0"/>
              <a:t>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en-US" altLang="ko-K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ko-KR" dirty="0"/>
          </a:p>
          <a:p>
            <a:r>
              <a:rPr lang="en-US" altLang="ko-KR" dirty="0"/>
              <a:t>Code modification using </a:t>
            </a:r>
            <a:r>
              <a:rPr lang="en-US" altLang="ko-KR" dirty="0">
                <a:latin typeface="Calibri" panose="020F0502020204030204" pitchFamily="34" charset="0"/>
              </a:rPr>
              <a:t>Rewriter</a:t>
            </a:r>
            <a:r>
              <a:rPr lang="en-US" altLang="ko-KR" dirty="0"/>
              <a:t> </a:t>
            </a:r>
          </a:p>
          <a:p>
            <a:r>
              <a:rPr lang="en-US" altLang="ko-KR" dirty="0" smtClean="0"/>
              <a:t>Converting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into String</a:t>
            </a:r>
          </a:p>
          <a:p>
            <a:r>
              <a:rPr lang="en-US" altLang="ko-KR" dirty="0" smtClean="0"/>
              <a:t>Obtaining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118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dirty="0" smtClean="0"/>
              <a:t>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25286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Static function </a:t>
            </a:r>
            <a:r>
              <a:rPr lang="en-US" altLang="ko-KR" sz="2000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2000" dirty="0" err="1" smtClean="0">
                <a:latin typeface="Consolas" pitchFamily="49" charset="0"/>
                <a:cs typeface="Consolas" pitchFamily="49" charset="0"/>
              </a:rPr>
              <a:t>loc,Tkind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,…)</a:t>
            </a:r>
            <a:r>
              <a:rPr lang="en-US" altLang="ko-KR" sz="2000" dirty="0" smtClean="0"/>
              <a:t> of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sz="2000" dirty="0" smtClean="0"/>
              <a:t> returns the ending location of </a:t>
            </a:r>
            <a:r>
              <a:rPr lang="en-US" altLang="ko-KR" sz="2000" dirty="0"/>
              <a:t>the first </a:t>
            </a:r>
            <a:r>
              <a:rPr lang="en-US" altLang="ko-KR" sz="2000" dirty="0" smtClean="0"/>
              <a:t>token of </a:t>
            </a:r>
            <a:r>
              <a:rPr lang="en-US" altLang="ko-KR" sz="2000" dirty="0" err="1" smtClean="0"/>
              <a:t>Tkind</a:t>
            </a:r>
            <a:r>
              <a:rPr lang="en-US" altLang="ko-KR" sz="2000" dirty="0" smtClean="0"/>
              <a:t> </a:t>
            </a:r>
            <a:r>
              <a:rPr lang="en-US" altLang="ko-KR" sz="2000" smtClean="0"/>
              <a:t>type after </a:t>
            </a:r>
            <a:r>
              <a:rPr lang="en-US" altLang="ko-KR" sz="2000" smtClean="0">
                <a:latin typeface="Calibri" panose="020F0502020204030204" pitchFamily="34" charset="0"/>
              </a:rPr>
              <a:t>loc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en-US" altLang="ko-KR" sz="2000" dirty="0" smtClean="0"/>
              <a:t>Use 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sz="2000" dirty="0" smtClean="0"/>
              <a:t> to get a correct end location of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Stmt</a:t>
            </a:r>
            <a:endParaRPr lang="en-US" altLang="ko-KR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sz="1800" dirty="0" smtClean="0"/>
              <a:t>Example: finding a location of ‘)’  (</a:t>
            </a:r>
            <a:r>
              <a:rPr lang="en-US" altLang="ko-KR" sz="1800" dirty="0" err="1">
                <a:latin typeface="Consolas" pitchFamily="49" charset="0"/>
                <a:cs typeface="Consolas" pitchFamily="49" charset="0"/>
              </a:rPr>
              <a:t>tok</a:t>
            </a:r>
            <a:r>
              <a:rPr lang="en-US" altLang="ko-KR" sz="18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800" dirty="0" err="1">
                <a:latin typeface="Consolas" pitchFamily="49" charset="0"/>
                <a:cs typeface="Consolas" pitchFamily="49" charset="0"/>
              </a:rPr>
              <a:t>r_paren</a:t>
            </a:r>
            <a:r>
              <a:rPr lang="en-US" altLang="ko-KR" sz="1800" dirty="0" smtClean="0"/>
              <a:t>) using </a:t>
            </a:r>
            <a:r>
              <a:rPr lang="en-US" altLang="ko-KR" sz="1800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sz="1800" dirty="0" smtClean="0">
                <a:latin typeface="Consolas" pitchFamily="49" charset="0"/>
                <a:cs typeface="Consolas" pitchFamily="49" charset="0"/>
              </a:rPr>
              <a:t>() </a:t>
            </a:r>
            <a:r>
              <a:rPr lang="en-US" altLang="ko-KR" sz="1800" dirty="0"/>
              <a:t>to find </a:t>
            </a:r>
            <a:r>
              <a:rPr lang="en-US" altLang="ko-KR" sz="1800" dirty="0" smtClean="0"/>
              <a:t>the end </a:t>
            </a:r>
            <a:r>
              <a:rPr lang="en-US" altLang="ko-KR" sz="1800" dirty="0"/>
              <a:t>of if condition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20888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SourceLocation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SourceLocation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loc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tok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TokenKind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TKind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&amp;SM, </a:t>
            </a:r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LangOptions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&amp;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LangOpts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SkipTrailingWhitespaceAndNewLine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)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1412" y="4149080"/>
            <a:ext cx="8163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isa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&gt;(s))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= cast&lt;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condition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SourceLocation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endOfCond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= clang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Lexer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(condition-&gt;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getLocEnd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tok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r_paren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m_sourceManager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m_langOptions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, false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endOfCond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points ‘)’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149080"/>
            <a:ext cx="4772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endParaRPr lang="en-US" altLang="ko-KR" sz="1400" dirty="0" smtClean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8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3419872" y="5589240"/>
            <a:ext cx="5755538" cy="1008112"/>
            <a:chOff x="3419872" y="5589240"/>
            <a:chExt cx="5755538" cy="1008112"/>
          </a:xfrm>
        </p:grpSpPr>
        <p:sp>
          <p:nvSpPr>
            <p:cNvPr id="9" name="TextBox 8"/>
            <p:cNvSpPr txBox="1"/>
            <p:nvPr/>
          </p:nvSpPr>
          <p:spPr>
            <a:xfrm>
              <a:off x="5436096" y="6228020"/>
              <a:ext cx="173637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if ( a + x &gt;   3  )</a:t>
              </a:r>
              <a:endParaRPr lang="ko-KR" altLang="en-US" dirty="0"/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6575876" y="6268572"/>
              <a:ext cx="0" cy="2875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직사각형 11"/>
            <p:cNvSpPr/>
            <p:nvPr/>
          </p:nvSpPr>
          <p:spPr>
            <a:xfrm>
              <a:off x="3419872" y="5785519"/>
              <a:ext cx="316835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ifStmt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-&gt;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getCond</a:t>
              </a:r>
              <a:r>
                <a:rPr lang="en-US" altLang="ko-KR" sz="14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()-&gt;</a:t>
              </a:r>
              <a:r>
                <a:rPr lang="en-US" altLang="ko-KR" sz="1400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getLocEnd</a:t>
              </a:r>
              <a:r>
                <a:rPr lang="en-US" altLang="ko-KR" sz="14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()</a:t>
              </a:r>
              <a:endParaRPr lang="ko-KR" altLang="en-US" sz="14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직선 화살표 연결선 13"/>
            <p:cNvCxnSpPr/>
            <p:nvPr/>
          </p:nvCxnSpPr>
          <p:spPr>
            <a:xfrm>
              <a:off x="6516216" y="5939407"/>
              <a:ext cx="59660" cy="2886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직사각형 14"/>
            <p:cNvSpPr/>
            <p:nvPr/>
          </p:nvSpPr>
          <p:spPr>
            <a:xfrm>
              <a:off x="6804248" y="5589240"/>
              <a:ext cx="23711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400" dirty="0" err="1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findLocationAfterToken</a:t>
              </a:r>
              <a:r>
                <a:rPr lang="en-US" altLang="ko-KR" sz="1400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/>
              </a:r>
              <a:br>
                <a:rPr lang="en-US" altLang="ko-KR" sz="1400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altLang="ko-KR" sz="1400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( , </a:t>
              </a:r>
              <a:r>
                <a:rPr lang="en-US" altLang="ko-KR" sz="1400" dirty="0" err="1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tok</a:t>
              </a:r>
              <a:r>
                <a:rPr lang="en-US" altLang="ko-KR" sz="1400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::</a:t>
              </a:r>
              <a:r>
                <a:rPr lang="en-US" altLang="ko-KR" sz="1400" dirty="0" err="1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r_paran</a:t>
              </a:r>
              <a:r>
                <a:rPr lang="en-US" altLang="ko-KR" sz="1400" dirty="0" smtClean="0">
                  <a:solidFill>
                    <a:srgbClr val="00B050"/>
                  </a:solidFill>
                  <a:latin typeface="Consolas" pitchFamily="49" charset="0"/>
                  <a:cs typeface="Consolas" pitchFamily="49" charset="0"/>
                </a:rPr>
                <a:t>)</a:t>
              </a:r>
              <a:endParaRPr lang="ko-KR" alt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7020272" y="5877272"/>
              <a:ext cx="0" cy="2875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7092280" y="6276387"/>
              <a:ext cx="0" cy="28752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flipH="1">
              <a:off x="7172469" y="6122332"/>
              <a:ext cx="279851" cy="1056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89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dirty="0"/>
              <a:t>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You may find a location of other tokens by changing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TKind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smtClean="0"/>
              <a:t>parameter</a:t>
            </a:r>
          </a:p>
          <a:p>
            <a:pPr lvl="1"/>
            <a:r>
              <a:rPr lang="en-US" altLang="ko-KR" dirty="0" smtClean="0"/>
              <a:t>List of useful </a:t>
            </a:r>
            <a:r>
              <a:rPr lang="en-US" altLang="ko-KR" dirty="0" err="1" smtClean="0"/>
              <a:t>enums</a:t>
            </a:r>
            <a:r>
              <a:rPr lang="en-US" altLang="ko-KR" dirty="0" smtClean="0"/>
              <a:t> for HW #3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The fourth parameter </a:t>
            </a:r>
            <a:r>
              <a:rPr lang="en-US" altLang="ko-KR" dirty="0" err="1" smtClean="0">
                <a:latin typeface="Calibri" panose="020F0502020204030204" pitchFamily="34" charset="0"/>
              </a:rPr>
              <a:t>LangOptions</a:t>
            </a:r>
            <a:r>
              <a:rPr lang="en-US" altLang="ko-KR" dirty="0" smtClean="0"/>
              <a:t> instance is obtained from </a:t>
            </a:r>
            <a:r>
              <a:rPr lang="en-US" altLang="ko-KR" dirty="0" err="1" smtClean="0">
                <a:latin typeface="Calibri" panose="020F0502020204030204" pitchFamily="34" charset="0"/>
              </a:rPr>
              <a:t>getLangOpts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of </a:t>
            </a:r>
            <a:r>
              <a:rPr lang="en-US" altLang="ko-KR" dirty="0" err="1" smtClean="0">
                <a:latin typeface="Calibri" panose="020F0502020204030204" pitchFamily="34" charset="0"/>
              </a:rPr>
              <a:t>CompilerInstance</a:t>
            </a:r>
            <a:r>
              <a:rPr lang="en-US" altLang="ko-KR" dirty="0" smtClean="0"/>
              <a:t> (see line 99 and line 106 of the appendix)</a:t>
            </a:r>
          </a:p>
          <a:p>
            <a:pPr lvl="1"/>
            <a:r>
              <a:rPr lang="en-US" altLang="ko-KR" dirty="0" smtClean="0"/>
              <a:t>You can find </a:t>
            </a:r>
            <a:r>
              <a:rPr lang="en-US" altLang="ko-KR" dirty="0" err="1" smtClean="0">
                <a:latin typeface="Calibri" panose="020F0502020204030204" pitchFamily="34" charset="0"/>
              </a:rPr>
              <a:t>CompilerInstance</a:t>
            </a:r>
            <a:r>
              <a:rPr lang="en-US" altLang="ko-KR" dirty="0" smtClean="0"/>
              <a:t> instance in the initialization part of Clang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0027"/>
              </p:ext>
            </p:extLst>
          </p:nvPr>
        </p:nvGraphicFramePr>
        <p:xfrm>
          <a:off x="971600" y="2879968"/>
          <a:ext cx="698477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2421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Enum</a:t>
                      </a:r>
                      <a:r>
                        <a:rPr lang="en-US" altLang="ko-KR" sz="1600" dirty="0" smtClean="0"/>
                        <a:t> name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Token</a:t>
                      </a:r>
                      <a:r>
                        <a:rPr lang="en-US" altLang="ko-KR" sz="1600" baseline="0" dirty="0" smtClean="0"/>
                        <a:t> character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73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tok</a:t>
                      </a:r>
                      <a:r>
                        <a:rPr lang="en-US" altLang="ko-KR" sz="1600" dirty="0" smtClean="0"/>
                        <a:t>::semi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;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73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tok</a:t>
                      </a:r>
                      <a:r>
                        <a:rPr lang="en-US" altLang="ko-KR" sz="1600" dirty="0" smtClean="0"/>
                        <a:t>::</a:t>
                      </a:r>
                      <a:r>
                        <a:rPr lang="en-US" altLang="ko-KR" sz="1600" dirty="0" err="1" smtClean="0"/>
                        <a:t>r_paren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)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733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/>
                        <a:t>tok</a:t>
                      </a:r>
                      <a:r>
                        <a:rPr lang="en-US" altLang="ko-KR" sz="1600" dirty="0" smtClean="0"/>
                        <a:t>::question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?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27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 smtClean="0"/>
                        <a:t>tok</a:t>
                      </a:r>
                      <a:r>
                        <a:rPr lang="en-US" altLang="ko-KR" sz="1600" dirty="0" smtClean="0"/>
                        <a:t>::</a:t>
                      </a:r>
                      <a:r>
                        <a:rPr lang="en-US" altLang="ko-KR" sz="1600" dirty="0" err="1" smtClean="0"/>
                        <a:t>r_brace</a:t>
                      </a:r>
                      <a:endParaRPr lang="ko-KR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}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Clang,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://clang.llvm.org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Clang </a:t>
            </a:r>
            <a:r>
              <a:rPr lang="en-US" altLang="ko-KR" dirty="0"/>
              <a:t>API Documentation, </a:t>
            </a:r>
            <a:r>
              <a:rPr lang="en-US" altLang="ko-KR" dirty="0">
                <a:hlinkClick r:id="rId3"/>
              </a:rPr>
              <a:t>http://clang.llvm.org/doxygen</a:t>
            </a:r>
            <a:r>
              <a:rPr lang="en-US" altLang="ko-KR" dirty="0" smtClean="0">
                <a:hlinkClick r:id="rId3"/>
              </a:rPr>
              <a:t>/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 smtClean="0"/>
              <a:t>How to parse C programs with clang: A tutorial in 9 parts, </a:t>
            </a:r>
            <a:r>
              <a:rPr lang="en-US" altLang="ko-KR" dirty="0" smtClean="0">
                <a:hlinkClick r:id="rId4"/>
              </a:rPr>
              <a:t>http://amnoid.de/tmp/clangtut/tut.html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0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Appendix: Example Source Code (1/4)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program prints the name of declared functions and the class name of each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 function bodies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348880"/>
            <a:ext cx="80910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PrintFunctions.c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cstdio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&lt;map&gt;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&lt;utility&gt;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Diagnostic.h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Lex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Preprocessor.h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"clang/Parse/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"clang/Rewrite/Core/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Host.h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raw_ostream.h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: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360118"/>
            <a:ext cx="47724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7160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</a:t>
            </a:r>
            <a:r>
              <a:rPr lang="en-US" altLang="ko-KR" sz="3600" dirty="0" smtClean="0"/>
              <a:t>(2/4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Print name of sub-class of s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	// Print function name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Visitor() //initialize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{}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virtual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 b != e; ++b) {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    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Travel each function declaration using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(*b);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1806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</a:t>
            </a:r>
            <a:r>
              <a:rPr lang="en-US" altLang="ko-KR" sz="3600" dirty="0" smtClean="0">
                <a:solidFill>
                  <a:srgbClr val="D2533C"/>
                </a:solidFill>
              </a:rPr>
              <a:t>(3/4</a:t>
            </a:r>
            <a:r>
              <a:rPr lang="en-US" altLang="ko-KR" sz="3600" dirty="0">
                <a:solidFill>
                  <a:srgbClr val="D2533C"/>
                </a:solidFill>
              </a:rPr>
              <a:t>)</a:t>
            </a:r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if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!= 2)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::errs() &lt;&lt; "Usage: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PrintFunctions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&lt;filename&gt;\n";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will hold the instance of the Clang compiler for us,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managing the various objects needed to run the compiler.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Diagnostics manage problems and issues in compile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TheCompInst.createDiagnostics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(NULL, false);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Set target platform options 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Initialize target info with the default triple for our platform.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*TO = new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TO-&gt;Triple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::sys::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getDefaultTargetTriple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*TI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CreateTargetInfo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TheCompInst.getDiagnostics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TO);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TheCompInst.setTarget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(TI);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supports for file system lookup, file system caching, and directory search management.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handles loading and caching of source files into memory.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runs within a single source file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holds long-lived AST nodes (such as types and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 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A Rewriter helps us manage the code rewriting task.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Rewriter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TheRewriter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98</a:t>
            </a:r>
          </a:p>
          <a:p>
            <a:pPr algn="r"/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</a:t>
            </a:r>
            <a:r>
              <a:rPr lang="en-US" altLang="ko-KR" sz="3600" dirty="0" smtClean="0">
                <a:solidFill>
                  <a:srgbClr val="D2533C"/>
                </a:solidFill>
              </a:rPr>
              <a:t>(4/4</a:t>
            </a:r>
            <a:r>
              <a:rPr lang="en-US" altLang="ko-KR" sz="3600" dirty="0">
                <a:solidFill>
                  <a:srgbClr val="D2533C"/>
                </a:solidFill>
              </a:rPr>
              <a:t>)</a:t>
            </a:r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TheRewriter.setSourceMgr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Set the main file handled by the source manager to the input file.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FileEntry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FileMgr.getFile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SourceMgr.createMainFileID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Inform Diagnostics that processing of a source file is beginning.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TheCompInst.getDiagnosticClient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().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BeginSourceFile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Create an AST consumer instance which is going to get called by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Parse the file to AST, registering our consumer as the AST consumer.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115</a:t>
            </a:r>
          </a:p>
        </p:txBody>
      </p:sp>
    </p:spTree>
    <p:extLst>
      <p:ext uri="{BB962C8B-B14F-4D97-AF65-F5344CB8AC3E}">
        <p14:creationId xmlns:p14="http://schemas.microsoft.com/office/powerpoint/2010/main" val="195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Initialization of Clang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Initialization of Clang is complicated</a:t>
            </a:r>
          </a:p>
          <a:p>
            <a:pPr lvl="1"/>
            <a:r>
              <a:rPr lang="en-US" altLang="ko-KR" dirty="0" smtClean="0"/>
              <a:t>To use Clang, many classes should be created and many functions should be called to initialize Clang environment </a:t>
            </a:r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ComplierInstance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TargetOptions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FileManager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 smtClean="0"/>
              <a:t> etc.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It is recommended to use the initialization part of the sample source code from the course homepage </a:t>
            </a:r>
            <a:r>
              <a:rPr lang="en-US" altLang="ko-KR" i="1" dirty="0" smtClean="0"/>
              <a:t>as is, </a:t>
            </a:r>
            <a:r>
              <a:rPr lang="en-US" altLang="ko-KR" dirty="0" smtClean="0"/>
              <a:t>and implement your own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ASTConsumer</a:t>
            </a:r>
            <a:r>
              <a:rPr lang="en-US" altLang="ko-KR" dirty="0"/>
              <a:t> 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dirty="0" smtClean="0"/>
              <a:t> classes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5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Useful functions to print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in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>
                <a:cs typeface="Consolas" panose="020B0609020204030204" pitchFamily="49" charset="0"/>
              </a:rPr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FunctionDecl</a:t>
            </a:r>
            <a:r>
              <a:rPr lang="en-US" altLang="ko-KR" dirty="0" smtClean="0">
                <a:latin typeface="+mj-lt"/>
                <a:cs typeface="Consolas" panose="020B0609020204030204" pitchFamily="49" charset="0"/>
              </a:rPr>
              <a:t> to print AST</a:t>
            </a:r>
          </a:p>
          <a:p>
            <a:pPr lvl="1"/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shows AST rooted at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or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dirty="0" smtClean="0"/>
              <a:t> object</a:t>
            </a:r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is similar to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but shows AST with syntax highlight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alibri" panose="020F0502020204030204" pitchFamily="34" charset="0"/>
              </a:rPr>
              <a:t>dumpColor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of </a:t>
            </a:r>
            <a:r>
              <a:rPr lang="en-US" altLang="ko-KR" dirty="0" err="1" smtClean="0">
                <a:latin typeface="Calibri" panose="020F0502020204030204" pitchFamily="34" charset="0"/>
              </a:rPr>
              <a:t>myPrint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8916" y="3893854"/>
            <a:ext cx="733549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0x368a1e0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&lt;line:6:1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'void (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|-</a:t>
            </a:r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ParmVarDecl</a:t>
            </a:r>
            <a:r>
              <a:rPr lang="en-US" altLang="ko-KR" sz="11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0x368a120 &lt;line:3:14, col:18&gt;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CompoundStmt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0x36a1828 &lt;col:25, line:6:1&gt;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0x36a17f8 &lt;line:4:3, line:5:24&gt;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BinaryOperator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0x368a2e8 &lt;line:4:7, 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'=='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0x368a2d0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LValueToRValue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0x368a288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ParmVar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0x368a120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IntegerLiteral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0x368a2b0 &lt;col:16&gt;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CallExpr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0x368a4e0 &lt;line:5:5, col:24&gt;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0x368a4c8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(*)()'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0x368a400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Function 0x368a360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0x36a17e0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*'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ArrayToPointerDecay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StringLiteral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0x368a468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[11]'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is 1"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`-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  <a:endParaRPr lang="ko-KR" altLang="en-US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Line 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 smtClean="0"/>
              <a:t> object </a:t>
            </a:r>
            <a:r>
              <a:rPr lang="en-US" altLang="ko-KR" dirty="0"/>
              <a:t>from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getLocStart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has a line information</a:t>
            </a:r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is used to get line and column information from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 smtClean="0"/>
              <a:t>In the initialization step,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object is created  </a:t>
            </a:r>
          </a:p>
          <a:p>
            <a:pPr lvl="2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getExpansionLineNumber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getExpansionColumnNumber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ko-KR" dirty="0" smtClean="0"/>
              <a:t>in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give </a:t>
            </a:r>
            <a:r>
              <a:rPr lang="en-US" altLang="ko-KR" dirty="0"/>
              <a:t>line and column </a:t>
            </a:r>
            <a:r>
              <a:rPr lang="en-US" altLang="ko-KR" dirty="0" smtClean="0"/>
              <a:t>information, respectively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365104"/>
            <a:ext cx="90010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bool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 *s) {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SourceLocation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 = s-&gt;</a:t>
            </a:r>
            <a:r>
              <a:rPr lang="en-US" altLang="ko-KR" dirty="0" err="1">
                <a:latin typeface="Calibri" panose="020F0502020204030204" pitchFamily="34" charset="0"/>
              </a:rPr>
              <a:t>getLocStart</a:t>
            </a:r>
            <a:r>
              <a:rPr lang="en-US" altLang="ko-KR" dirty="0">
                <a:latin typeface="Calibri" panose="020F0502020204030204" pitchFamily="34" charset="0"/>
              </a:rPr>
              <a:t>();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&amp;</a:t>
            </a:r>
            <a:r>
              <a:rPr lang="en-US" altLang="ko-KR" dirty="0" err="1" smtClean="0">
                <a:latin typeface="Calibri" panose="020F0502020204030204" pitchFamily="34" charset="0"/>
              </a:rPr>
              <a:t>srcmgr</a:t>
            </a:r>
            <a:r>
              <a:rPr lang="en-US" altLang="ko-KR" dirty="0" smtClean="0">
                <a:latin typeface="Calibri" panose="020F0502020204030204" pitchFamily="34" charset="0"/>
              </a:rPr>
              <a:t>=</a:t>
            </a:r>
            <a:r>
              <a:rPr lang="en-US" altLang="ko-KR" dirty="0" err="1" smtClean="0">
                <a:latin typeface="Calibri" panose="020F0502020204030204" pitchFamily="34" charset="0"/>
              </a:rPr>
              <a:t>m_srcmgr</a:t>
            </a:r>
            <a:r>
              <a:rPr lang="en-US" altLang="ko-KR" dirty="0" smtClean="0">
                <a:latin typeface="Calibri" panose="020F0502020204030204" pitchFamily="34" charset="0"/>
              </a:rPr>
              <a:t>;//you can get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from the initialization part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lineNum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 smtClean="0">
                <a:latin typeface="Calibri" panose="020F0502020204030204" pitchFamily="34" charset="0"/>
              </a:rPr>
              <a:t>srcmgr.getExpansionLineNumber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dirty="0" err="1" smtClean="0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colNum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>
                <a:latin typeface="Calibri" panose="020F0502020204030204" pitchFamily="34" charset="0"/>
              </a:rPr>
              <a:t>srcmgr.getExpansionColumnNumber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 …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}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2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Modification using </a:t>
            </a:r>
            <a:r>
              <a:rPr lang="en-US" altLang="ko-KR" dirty="0" smtClean="0">
                <a:latin typeface="Calibri" panose="020F0502020204030204" pitchFamily="34" charset="0"/>
              </a:rPr>
              <a:t>Rewriter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modify code using </a:t>
            </a:r>
            <a:r>
              <a:rPr lang="en-US" altLang="ko-KR" dirty="0" smtClean="0">
                <a:latin typeface="Calibri" panose="020F0502020204030204" pitchFamily="34" charset="0"/>
              </a:rPr>
              <a:t>Rewriter</a:t>
            </a:r>
            <a:r>
              <a:rPr lang="en-US" altLang="ko-KR" dirty="0" smtClean="0"/>
              <a:t> class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Rewriter</a:t>
            </a:r>
            <a:r>
              <a:rPr lang="en-US" altLang="ko-KR" dirty="0"/>
              <a:t> </a:t>
            </a:r>
            <a:r>
              <a:rPr lang="en-US" altLang="ko-KR" dirty="0" smtClean="0"/>
              <a:t>has functions to insert, remove and replace code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InsertTextAfter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loc,str</a:t>
            </a:r>
            <a:r>
              <a:rPr lang="en-US" altLang="ko-KR" dirty="0" smtClean="0">
                <a:latin typeface="Calibri" panose="020F0502020204030204" pitchFamily="34" charset="0"/>
              </a:rPr>
              <a:t>), </a:t>
            </a:r>
            <a:r>
              <a:rPr lang="en-US" altLang="ko-KR" dirty="0" err="1" smtClean="0">
                <a:latin typeface="Calibri" panose="020F0502020204030204" pitchFamily="34" charset="0"/>
              </a:rPr>
              <a:t>InsertTextBefore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loc,str</a:t>
            </a:r>
            <a:r>
              <a:rPr lang="en-US" altLang="ko-KR" dirty="0" smtClean="0">
                <a:latin typeface="Calibri" panose="020F0502020204030204" pitchFamily="34" charset="0"/>
              </a:rPr>
              <a:t>), </a:t>
            </a:r>
            <a:r>
              <a:rPr lang="en-US" altLang="ko-KR" dirty="0" err="1" smtClean="0">
                <a:latin typeface="Calibri" panose="020F0502020204030204" pitchFamily="34" charset="0"/>
              </a:rPr>
              <a:t>RemoveText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i="1" dirty="0" err="1" smtClean="0">
                <a:latin typeface="Calibri" panose="020F0502020204030204" pitchFamily="34" charset="0"/>
              </a:rPr>
              <a:t>loc,size</a:t>
            </a:r>
            <a:r>
              <a:rPr lang="en-US" altLang="ko-KR" dirty="0" smtClean="0">
                <a:latin typeface="Calibri" panose="020F0502020204030204" pitchFamily="34" charset="0"/>
              </a:rPr>
              <a:t>), </a:t>
            </a:r>
            <a:r>
              <a:rPr lang="en-US" altLang="ko-KR" dirty="0" err="1" smtClean="0">
                <a:latin typeface="Calibri" panose="020F0502020204030204" pitchFamily="34" charset="0"/>
              </a:rPr>
              <a:t>ReplaceText</a:t>
            </a:r>
            <a:r>
              <a:rPr lang="en-US" altLang="ko-KR" dirty="0" smtClean="0">
                <a:latin typeface="Calibri" panose="020F0502020204030204" pitchFamily="34" charset="0"/>
              </a:rPr>
              <a:t>(…) ,</a:t>
            </a:r>
            <a:r>
              <a:rPr lang="en-US" altLang="ko-KR" dirty="0" smtClean="0"/>
              <a:t> etc. where </a:t>
            </a:r>
            <a:r>
              <a:rPr lang="en-US" altLang="ko-KR" dirty="0" err="1" smtClean="0"/>
              <a:t>loc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str</a:t>
            </a:r>
            <a:r>
              <a:rPr lang="en-US" altLang="ko-KR" dirty="0" smtClean="0"/>
              <a:t>, size are a location (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SourceLocation</a:t>
            </a:r>
            <a:r>
              <a:rPr lang="en-US" altLang="ko-KR" dirty="0" smtClean="0"/>
              <a:t>), a string, and a size of statement to remove, respectively</a:t>
            </a:r>
          </a:p>
          <a:p>
            <a:r>
              <a:rPr lang="en-US" altLang="ko-KR" dirty="0" smtClean="0"/>
              <a:t>Example</a:t>
            </a:r>
            <a:r>
              <a:rPr lang="en-US" altLang="ko-KR" dirty="0"/>
              <a:t>: inserting a text before a condition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+mj-lt"/>
              </a:rPr>
              <a:t>using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 smtClean="0">
                <a:latin typeface="Calibri" panose="020F0502020204030204" pitchFamily="34" charset="0"/>
              </a:rPr>
              <a:t>InsertTextAfter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</a:t>
            </a:r>
            <a:endParaRPr lang="ko-KR" altLang="en-US" dirty="0">
              <a:latin typeface="Calibri" panose="020F0502020204030204" pitchFamily="34" charset="0"/>
            </a:endParaRPr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7604" y="4365104"/>
            <a:ext cx="77688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isa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&gt;(s))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altLang="ko-KR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= cast&lt;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&gt;(s);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  condition 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m_rewriter.InsertTextAfter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(condition-&gt;</a:t>
            </a:r>
            <a:r>
              <a:rPr lang="en-US" altLang="ko-KR" sz="1400" dirty="0" err="1">
                <a:latin typeface="Consolas" pitchFamily="49" charset="0"/>
                <a:cs typeface="Consolas" pitchFamily="49" charset="0"/>
              </a:rPr>
              <a:t>getLocStart</a:t>
            </a:r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(), 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"/*start of </a:t>
            </a:r>
            <a:r>
              <a:rPr lang="en-US" altLang="ko-KR" sz="1400" dirty="0" err="1" smtClean="0"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*/");</a:t>
            </a:r>
          </a:p>
          <a:p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728" y="4365104"/>
            <a:ext cx="47724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4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400" dirty="0">
                <a:latin typeface="Consolas" pitchFamily="49" charset="0"/>
                <a:cs typeface="Consolas" pitchFamily="49" charset="0"/>
              </a:rPr>
              <a:t>7</a:t>
            </a:r>
            <a:endParaRPr lang="ko-KR" alt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/*start of </a:t>
            </a:r>
            <a:r>
              <a:rPr lang="en-US" altLang="ko-KR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cond</a:t>
            </a:r>
            <a:r>
              <a:rPr lang="en-US" altLang="ko-KR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*/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== 1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350" y="6165304"/>
            <a:ext cx="210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==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1 )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직선 화살표 연결선 9"/>
          <p:cNvCxnSpPr>
            <a:stCxn id="9" idx="3"/>
            <a:endCxn id="8" idx="1"/>
          </p:cNvCxnSpPr>
          <p:nvPr/>
        </p:nvCxnSpPr>
        <p:spPr>
          <a:xfrm>
            <a:off x="2843808" y="6349970"/>
            <a:ext cx="115212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5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Output of </a:t>
            </a:r>
            <a:r>
              <a:rPr lang="en-US" altLang="ko-KR" dirty="0" smtClean="0">
                <a:latin typeface="Calibri" panose="020F0502020204030204" pitchFamily="34" charset="0"/>
              </a:rPr>
              <a:t>Rewriter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2563396"/>
          </a:xfrm>
        </p:spPr>
        <p:txBody>
          <a:bodyPr/>
          <a:lstStyle/>
          <a:p>
            <a:r>
              <a:rPr lang="en-US" altLang="ko-KR" dirty="0" smtClean="0"/>
              <a:t>Modified code is obtained from a </a:t>
            </a:r>
            <a:r>
              <a:rPr lang="en-US" altLang="ko-KR" dirty="0" err="1">
                <a:latin typeface="Calibri" panose="020F0502020204030204" pitchFamily="34" charset="0"/>
              </a:rPr>
              <a:t>RewriterBuffer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of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Rewriter</a:t>
            </a:r>
            <a:r>
              <a:rPr lang="en-US" altLang="ko-KR" dirty="0" smtClean="0"/>
              <a:t> through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getRewriteBufferFor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()  </a:t>
            </a:r>
          </a:p>
          <a:p>
            <a:r>
              <a:rPr lang="en-US" altLang="ko-KR" dirty="0" smtClean="0"/>
              <a:t>Example code which writes modified code in output.txt</a:t>
            </a:r>
          </a:p>
          <a:p>
            <a:pPr lvl="1"/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ParseAST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() </a:t>
            </a:r>
            <a:r>
              <a:rPr lang="en-US" altLang="ko-KR" dirty="0" smtClean="0"/>
              <a:t>modifies a target code as explained in the previous slides</a:t>
            </a:r>
          </a:p>
          <a:p>
            <a:pPr lvl="2"/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TheConsumer</a:t>
            </a:r>
            <a:r>
              <a:rPr lang="en-US" altLang="ko-KR" dirty="0" smtClean="0"/>
              <a:t> contains a 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Rewriter</a:t>
            </a:r>
            <a:r>
              <a:rPr lang="en-US" altLang="ko-KR" dirty="0" smtClean="0"/>
              <a:t> instance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TheRewriter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6680" y="3875564"/>
            <a:ext cx="85609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ParseAST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TheCompInst.getPreprocessor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(), &amp;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TheConsumer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TheCompInst.getASTContext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RewriteBuffer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TheRewriter.getRewriteBufferFor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SourceMgr.getMainFileID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ofstream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(“output.txt”);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output 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&lt;&lt; string(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-&gt;begin(), </a:t>
            </a:r>
            <a:r>
              <a:rPr lang="en-US" altLang="ko-KR" sz="1200" dirty="0" err="1">
                <a:latin typeface="Consolas" pitchFamily="49" charset="0"/>
                <a:cs typeface="Consolas" pitchFamily="49" charset="0"/>
              </a:rPr>
              <a:t>RewriteBuf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-&gt;end());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output.close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" y="3875564"/>
            <a:ext cx="4772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8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53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Converting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into String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876800"/>
          </a:xfrm>
        </p:spPr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ConvertToString</a:t>
            </a:r>
            <a:r>
              <a:rPr lang="en-US" altLang="ko-KR" dirty="0" smtClean="0"/>
              <a:t>(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stmt</a:t>
            </a:r>
            <a:r>
              <a:rPr lang="en-US" altLang="ko-KR" dirty="0" smtClean="0"/>
              <a:t>) of 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Rewriter</a:t>
            </a:r>
            <a:r>
              <a:rPr lang="en-US" altLang="ko-KR" dirty="0" smtClean="0"/>
              <a:t> returns a string corresponding to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The returned string may </a:t>
            </a:r>
            <a:r>
              <a:rPr lang="en-US" altLang="ko-KR" dirty="0" smtClean="0">
                <a:solidFill>
                  <a:srgbClr val="FF0000"/>
                </a:solidFill>
              </a:rPr>
              <a:t>not</a:t>
            </a:r>
            <a:r>
              <a:rPr lang="en-US" altLang="ko-KR" dirty="0" smtClean="0"/>
              <a:t> be exactly same to the original statement since </a:t>
            </a:r>
            <a:r>
              <a:rPr lang="en-US" altLang="ko-KR" dirty="0" err="1" smtClean="0">
                <a:latin typeface="Calibri" panose="020F0502020204030204" pitchFamily="34" charset="0"/>
              </a:rPr>
              <a:t>ConvertToString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prints a string using the Clang pretty printer</a:t>
            </a:r>
          </a:p>
          <a:p>
            <a:pPr lvl="2"/>
            <a:r>
              <a:rPr lang="en-US" altLang="ko-KR" dirty="0" smtClean="0"/>
              <a:t>For example, </a:t>
            </a:r>
            <a:r>
              <a:rPr lang="en-US" altLang="ko-KR" dirty="0" err="1" smtClean="0">
                <a:latin typeface="Calibri" panose="020F0502020204030204" pitchFamily="34" charset="0"/>
              </a:rPr>
              <a:t>ConvertToString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will insert a space between an operand and an operator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2318" y="5093059"/>
            <a:ext cx="109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a&lt;100</a:t>
            </a:r>
            <a:endParaRPr lang="ko-KR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85821" y="5093059"/>
            <a:ext cx="1562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a &lt; 100</a:t>
            </a:r>
            <a:endParaRPr lang="ko-KR" altLang="en-US" sz="2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304" y="4708957"/>
            <a:ext cx="2748278" cy="116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직선 화살표 연결선 8"/>
          <p:cNvCxnSpPr/>
          <p:nvPr/>
        </p:nvCxnSpPr>
        <p:spPr>
          <a:xfrm>
            <a:off x="1403648" y="5293114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5787641" y="5293114"/>
            <a:ext cx="13681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9672" y="4941168"/>
            <a:ext cx="910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latin typeface="Calibri" panose="020F0502020204030204" pitchFamily="34" charset="0"/>
              </a:rPr>
              <a:t>ParstAST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52120" y="4941168"/>
            <a:ext cx="1517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>
                <a:latin typeface="Calibri" panose="020F0502020204030204" pitchFamily="34" charset="0"/>
              </a:rPr>
              <a:t>ConvertToString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7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SourceLocation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change code, you need to specify where to change</a:t>
            </a:r>
          </a:p>
          <a:p>
            <a:pPr lvl="1"/>
            <a:r>
              <a:rPr lang="en-US" altLang="ko-KR" dirty="0" smtClean="0"/>
              <a:t>Rewriter class requires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/>
              <a:t> class instance which contains location </a:t>
            </a:r>
            <a:r>
              <a:rPr lang="en-US" altLang="ko-KR" dirty="0" smtClean="0"/>
              <a:t>information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You can get a </a:t>
            </a:r>
            <a:r>
              <a:rPr lang="en-US" altLang="ko-KR" dirty="0" err="1">
                <a:latin typeface="Calibri" panose="020F0502020204030204" pitchFamily="34" charset="0"/>
              </a:rPr>
              <a:t>SourceLocation</a:t>
            </a:r>
            <a:r>
              <a:rPr lang="en-US" altLang="ko-KR" dirty="0" smtClean="0"/>
              <a:t> instance by: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which return a start and an end locations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instance respectively</a:t>
            </a:r>
          </a:p>
          <a:p>
            <a:pPr lvl="1"/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findLocationAfterToken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loc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tok</a:t>
            </a:r>
            <a:r>
              <a:rPr lang="en-US" altLang="ko-KR" dirty="0" smtClean="0"/>
              <a:t>,… ) of </a:t>
            </a:r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which returns the location of the </a:t>
            </a:r>
            <a:r>
              <a:rPr lang="en-US" altLang="ko-KR" dirty="0"/>
              <a:t>first token </a:t>
            </a:r>
            <a:r>
              <a:rPr lang="en-US" altLang="ko-KR" dirty="0" err="1" smtClean="0"/>
              <a:t>tok</a:t>
            </a:r>
            <a:r>
              <a:rPr lang="en-US" altLang="ko-KR" dirty="0" smtClean="0"/>
              <a:t> occurring right after </a:t>
            </a:r>
            <a:r>
              <a:rPr lang="en-US" altLang="ko-KR" dirty="0" err="1" smtClean="0"/>
              <a:t>loc</a:t>
            </a:r>
            <a:r>
              <a:rPr lang="en-US" altLang="ko-KR" dirty="0" smtClean="0"/>
              <a:t>   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/>
              <a:t> </a:t>
            </a:r>
            <a:r>
              <a:rPr lang="en-US" altLang="ko-KR" dirty="0"/>
              <a:t>tokenizes</a:t>
            </a:r>
            <a:r>
              <a:rPr lang="ko-KR" altLang="en-US" dirty="0"/>
              <a:t> </a:t>
            </a:r>
            <a:r>
              <a:rPr lang="en-US" altLang="ko-KR" dirty="0"/>
              <a:t>a target </a:t>
            </a:r>
            <a:r>
              <a:rPr lang="en-US" altLang="ko-KR" dirty="0" smtClean="0"/>
              <a:t>code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SourceLocation.getLocWithOffset</a:t>
            </a:r>
            <a:r>
              <a:rPr lang="en-US" altLang="ko-KR" dirty="0" smtClean="0">
                <a:latin typeface="Calibri" panose="020F0502020204030204" pitchFamily="34" charset="0"/>
              </a:rPr>
              <a:t>(offset,…)</a:t>
            </a:r>
            <a:r>
              <a:rPr lang="en-US" altLang="ko-KR" dirty="0" smtClean="0"/>
              <a:t> which returns location adjusted by the given </a:t>
            </a:r>
            <a:r>
              <a:rPr lang="en-US" altLang="ko-KR" dirty="0">
                <a:latin typeface="Calibri" panose="020F0502020204030204" pitchFamily="34" charset="0"/>
              </a:rPr>
              <a:t>offset</a:t>
            </a:r>
            <a:endParaRPr lang="en-US" altLang="ko-KR" dirty="0"/>
          </a:p>
          <a:p>
            <a:pPr marL="274320" lvl="1" indent="0">
              <a:buNone/>
            </a:pP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75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35532"/>
          </a:xfrm>
        </p:spPr>
        <p:txBody>
          <a:bodyPr>
            <a:normAutofit fontScale="925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returns the exact starting location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returns the location of </a:t>
            </a:r>
            <a:r>
              <a:rPr lang="en-US" altLang="ko-KR" dirty="0" err="1" smtClean="0">
                <a:latin typeface="Calibri" pitchFamily="34" charset="0"/>
                <a:cs typeface="Calibri" pitchFamily="34" charset="0"/>
              </a:rPr>
              <a:t>Stmt</a:t>
            </a:r>
            <a:r>
              <a:rPr lang="en-US" altLang="ko-KR" dirty="0" smtClean="0"/>
              <a:t> that corresponds to the last-1 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token’s ending location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 </a:t>
            </a:r>
          </a:p>
          <a:p>
            <a:pPr lvl="1"/>
            <a:r>
              <a:rPr lang="en-US" altLang="ko-KR" dirty="0" smtClean="0"/>
              <a:t>To get correct end location, you need to use </a:t>
            </a:r>
            <a:r>
              <a:rPr lang="en-US" altLang="ko-KR" dirty="0" err="1" smtClean="0">
                <a:latin typeface="Calibri" panose="020F0502020204030204" pitchFamily="34" charset="0"/>
              </a:rPr>
              <a:t>Lexer</a:t>
            </a:r>
            <a:r>
              <a:rPr lang="en-US" altLang="ko-KR" dirty="0" smtClean="0"/>
              <a:t> class in addition</a:t>
            </a:r>
          </a:p>
          <a:p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results of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condition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8185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586634" y="4158372"/>
            <a:ext cx="274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2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2000" dirty="0" smtClean="0">
                <a:latin typeface="Consolas" pitchFamily="49" charset="0"/>
                <a:cs typeface="Consolas" pitchFamily="49" charset="0"/>
              </a:rPr>
              <a:t> == 1) </a:t>
            </a:r>
            <a:endParaRPr lang="ko-KR" alt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4798893"/>
            <a:ext cx="4499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getLocEnd</a:t>
            </a:r>
            <a:r>
              <a:rPr lang="en-US" altLang="ko-KR" dirty="0" smtClean="0">
                <a:latin typeface="Calibri" panose="020F0502020204030204" pitchFamily="34" charset="0"/>
              </a:rPr>
              <a:t>() points to </a:t>
            </a:r>
            <a:r>
              <a:rPr lang="en-US" altLang="ko-KR" dirty="0" smtClean="0"/>
              <a:t>the end of “</a:t>
            </a:r>
            <a:r>
              <a:rPr lang="en-US" altLang="ko-KR" dirty="0" smtClean="0">
                <a:latin typeface="Calibri" panose="020F0502020204030204" pitchFamily="34" charset="0"/>
              </a:rPr>
              <a:t>==</a:t>
            </a:r>
            <a:r>
              <a:rPr lang="en-US" altLang="ko-KR" dirty="0" smtClean="0"/>
              <a:t>“ not “</a:t>
            </a:r>
            <a:r>
              <a:rPr lang="en-US" altLang="ko-KR" dirty="0" smtClean="0">
                <a:latin typeface="Calibri" panose="020F0502020204030204" pitchFamily="34" charset="0"/>
              </a:rPr>
              <a:t>1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180115" y="4175412"/>
            <a:ext cx="1499388" cy="36004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5392488" y="4215172"/>
            <a:ext cx="0" cy="2875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2843808" y="4497020"/>
            <a:ext cx="2548680" cy="6601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5496744" y="4209492"/>
            <a:ext cx="144016" cy="28752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>
            <a:endCxn id="11" idx="0"/>
          </p:cNvCxnSpPr>
          <p:nvPr/>
        </p:nvCxnSpPr>
        <p:spPr>
          <a:xfrm flipH="1">
            <a:off x="5568752" y="3967908"/>
            <a:ext cx="299392" cy="241584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52120" y="3635732"/>
            <a:ext cx="35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last token of </a:t>
            </a:r>
            <a:r>
              <a:rPr lang="en-US" altLang="ko-KR" dirty="0" err="1">
                <a:latin typeface="Calibri" panose="020F0502020204030204" pitchFamily="34" charset="0"/>
              </a:rPr>
              <a:t>IfStmt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condition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>
          <a:xfrm flipV="1">
            <a:off x="2312294" y="4497020"/>
            <a:ext cx="1899666" cy="51073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211960" y="4215172"/>
            <a:ext cx="0" cy="2818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6940" y="3861048"/>
            <a:ext cx="20429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latin typeface="Calibri" panose="020F0502020204030204" pitchFamily="34" charset="0"/>
              </a:rPr>
              <a:t>getLocStart</a:t>
            </a:r>
            <a:r>
              <a:rPr lang="en-US" altLang="ko-KR" sz="1600" dirty="0" smtClean="0">
                <a:latin typeface="Calibri" panose="020F0502020204030204" pitchFamily="34" charset="0"/>
              </a:rPr>
              <a:t>() points to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699792" y="4215172"/>
            <a:ext cx="432048" cy="58372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4427984" y="4752385"/>
            <a:ext cx="288032" cy="255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89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13506</TotalTime>
  <Words>1690</Words>
  <Application>Microsoft Office PowerPoint</Application>
  <PresentationFormat>화면 슬라이드 쇼(4:3)</PresentationFormat>
  <Paragraphs>436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돋움</vt:lpstr>
      <vt:lpstr>맑은 고딕</vt:lpstr>
      <vt:lpstr>Arial</vt:lpstr>
      <vt:lpstr>Calibri</vt:lpstr>
      <vt:lpstr>Consolas</vt:lpstr>
      <vt:lpstr>Courier New</vt:lpstr>
      <vt:lpstr>투명도</vt:lpstr>
      <vt:lpstr>How to build a program analysis tool using Clang</vt:lpstr>
      <vt:lpstr>Initialization of Clang</vt:lpstr>
      <vt:lpstr>Useful functions to print AST</vt:lpstr>
      <vt:lpstr>Line number information of Stmt</vt:lpstr>
      <vt:lpstr>Code Modification using Rewriter </vt:lpstr>
      <vt:lpstr>Output of Rewriter</vt:lpstr>
      <vt:lpstr>Converting Stmt into String</vt:lpstr>
      <vt:lpstr>SourceLocation</vt:lpstr>
      <vt:lpstr>getLocStart() and getLocEnd()</vt:lpstr>
      <vt:lpstr>findLocationAfterToken (1/2)</vt:lpstr>
      <vt:lpstr>findLocationAfterToken (2/2)</vt:lpstr>
      <vt:lpstr>References </vt:lpstr>
      <vt:lpstr>Appendix: Example Source Code (1/4)</vt:lpstr>
      <vt:lpstr>Appendix: Example Source Code (2/4)</vt:lpstr>
      <vt:lpstr>Appendix: Example Source Code (3/4)</vt:lpstr>
      <vt:lpstr>Appendix: Example Source Code (4/4)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User</cp:lastModifiedBy>
  <cp:revision>731</cp:revision>
  <cp:lastPrinted>2014-09-22T09:25:17Z</cp:lastPrinted>
  <dcterms:created xsi:type="dcterms:W3CDTF">2012-07-31T07:33:14Z</dcterms:created>
  <dcterms:modified xsi:type="dcterms:W3CDTF">2014-09-25T02:07:26Z</dcterms:modified>
</cp:coreProperties>
</file>