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4246" r:id="rId1"/>
  </p:sldMasterIdLst>
  <p:notesMasterIdLst>
    <p:notesMasterId r:id="rId9"/>
  </p:notesMasterIdLst>
  <p:sldIdLst>
    <p:sldId id="462" r:id="rId2"/>
    <p:sldId id="463" r:id="rId3"/>
    <p:sldId id="467" r:id="rId4"/>
    <p:sldId id="468" r:id="rId5"/>
    <p:sldId id="464" r:id="rId6"/>
    <p:sldId id="465" r:id="rId7"/>
    <p:sldId id="466" r:id="rId8"/>
  </p:sldIdLst>
  <p:sldSz cx="9144000" cy="6858000" type="screen4x3"/>
  <p:notesSz cx="7099300" cy="10234613"/>
  <p:embeddedFontLst>
    <p:embeddedFont>
      <p:font typeface="맑은 고딕" panose="020B0503020000020004" pitchFamily="50" charset="-127"/>
      <p:regular r:id="rId10"/>
      <p:bold r:id="rId11"/>
    </p:embeddedFont>
  </p:embeddedFontLst>
  <p:custDataLst>
    <p:tags r:id="rId12"/>
  </p:custData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5" autoAdjust="0"/>
  </p:normalViewPr>
  <p:slideViewPr>
    <p:cSldViewPr>
      <p:cViewPr varScale="1">
        <p:scale>
          <a:sx n="181" d="100"/>
          <a:sy n="181" d="100"/>
        </p:scale>
        <p:origin x="912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2" d="100"/>
          <a:sy n="102" d="100"/>
        </p:scale>
        <p:origin x="-2568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Execution time(sec)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Randomize</c:v>
                </c:pt>
                <c:pt idx="1">
                  <c:v>Exhaustive</c:v>
                </c:pt>
                <c:pt idx="2">
                  <c:v>CBMC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0.31</c:v>
                </c:pt>
                <c:pt idx="1">
                  <c:v>0.35899999999999999</c:v>
                </c:pt>
                <c:pt idx="2">
                  <c:v>0.38500000000000001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4314800"/>
        <c:axId val="1604327312"/>
      </c:barChart>
      <c:catAx>
        <c:axId val="1604314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04327312"/>
        <c:crosses val="autoZero"/>
        <c:auto val="1"/>
        <c:lblAlgn val="ctr"/>
        <c:lblOffset val="100"/>
        <c:noMultiLvlLbl val="0"/>
      </c:catAx>
      <c:valAx>
        <c:axId val="1604327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43148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ko-K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254" cy="510989"/>
          </a:xfrm>
          <a:prstGeom prst="rect">
            <a:avLst/>
          </a:prstGeom>
        </p:spPr>
        <p:txBody>
          <a:bodyPr vert="horz" lIns="95228" tIns="47613" rIns="95228" bIns="476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387" y="1"/>
            <a:ext cx="3076254" cy="510989"/>
          </a:xfrm>
          <a:prstGeom prst="rect">
            <a:avLst/>
          </a:prstGeom>
        </p:spPr>
        <p:txBody>
          <a:bodyPr vert="horz" lIns="95228" tIns="47613" rIns="95228" bIns="476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CE837C-9CA1-44E7-B147-FD1AEBAAA2FC}" type="datetimeFigureOut">
              <a:rPr lang="ko-KR" altLang="en-US"/>
              <a:pPr>
                <a:defRPr/>
              </a:pPr>
              <a:t>2015-11-19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28" tIns="47613" rIns="95228" bIns="47613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267" y="4860990"/>
            <a:ext cx="5680769" cy="4605493"/>
          </a:xfrm>
          <a:prstGeom prst="rect">
            <a:avLst/>
          </a:prstGeom>
        </p:spPr>
        <p:txBody>
          <a:bodyPr vert="horz" lIns="95228" tIns="47613" rIns="95228" bIns="47613" rtlCol="0">
            <a:normAutofit/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0328"/>
            <a:ext cx="3076254" cy="512637"/>
          </a:xfrm>
          <a:prstGeom prst="rect">
            <a:avLst/>
          </a:prstGeom>
        </p:spPr>
        <p:txBody>
          <a:bodyPr vert="horz" lIns="95228" tIns="47613" rIns="95228" bIns="476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387" y="9720328"/>
            <a:ext cx="3076254" cy="512637"/>
          </a:xfrm>
          <a:prstGeom prst="rect">
            <a:avLst/>
          </a:prstGeom>
        </p:spPr>
        <p:txBody>
          <a:bodyPr vert="horz" lIns="95228" tIns="47613" rIns="95228" bIns="476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EFA12A2-87E7-4ADB-A2E5-992EBBB2D3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080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61021-A8E3-4532-835D-F7E0AD9DE048}" type="datetime11">
              <a:rPr lang="ko-KR" altLang="en-US"/>
              <a:pPr>
                <a:defRPr/>
              </a:pPr>
              <a:t>08:19:19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10295-E99B-4D15-A71C-9BBA76FC6F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143875" y="0"/>
            <a:ext cx="10001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9311D-9467-4398-91DB-50612610C700}" type="datetime11">
              <a:rPr lang="ko-KR" altLang="en-US"/>
              <a:pPr>
                <a:defRPr/>
              </a:pPr>
              <a:t>08:19:19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7072312" cy="3651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643813" y="6356350"/>
            <a:ext cx="10429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 smtClean="0"/>
              <a:t>/11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28596" y="2857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101013" y="0"/>
            <a:ext cx="104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7A348E-5493-4A46-AF6D-D5F4BFC18D42}" type="datetime11">
              <a:rPr lang="ko-KR" altLang="en-US"/>
              <a:pPr>
                <a:defRPr/>
              </a:pPr>
              <a:t>08:19:19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28625" y="6356350"/>
            <a:ext cx="7358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929563" y="635635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B16B91-A237-4096-9C0F-094A39C9987C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 smtClean="0"/>
              <a:t>/11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Ex2. Tower of </a:t>
            </a:r>
            <a:r>
              <a:rPr lang="en-US" altLang="ko-KR" dirty="0" err="1" smtClean="0"/>
              <a:t>Hanio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1</a:t>
            </a:fld>
            <a:r>
              <a:rPr lang="en-US" altLang="ko-KR" dirty="0" smtClean="0"/>
              <a:t>/11</a:t>
            </a:r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en-US" sz="2400" dirty="0" smtClean="0"/>
              <a:t>Write down a C program to solve the Tower of Hanoi game (3 poles and 4 disks) by </a:t>
            </a:r>
            <a:r>
              <a:rPr lang="en-US" sz="2400" dirty="0" smtClean="0">
                <a:solidFill>
                  <a:srgbClr val="FF0000"/>
                </a:solidFill>
              </a:rPr>
              <a:t>using CBMC</a:t>
            </a:r>
            <a:endParaRPr lang="en-US" sz="2400" dirty="0" smtClean="0"/>
          </a:p>
          <a:p>
            <a:pPr marL="514350" lvl="1" indent="-514350" algn="just"/>
            <a:r>
              <a:rPr lang="en-US" sz="2000" dirty="0" smtClean="0"/>
              <a:t>Hint: you may </a:t>
            </a:r>
            <a:r>
              <a:rPr lang="en-US" sz="2000" dirty="0" smtClean="0">
                <a:solidFill>
                  <a:srgbClr val="FF0000"/>
                </a:solidFill>
              </a:rPr>
              <a:t>non-deterministically</a:t>
            </a:r>
            <a:r>
              <a:rPr lang="en-US" sz="2000" dirty="0" smtClean="0"/>
              <a:t> select the disk to move  </a:t>
            </a:r>
          </a:p>
          <a:p>
            <a:pPr marL="514350" lvl="1" indent="-514350" algn="just"/>
            <a:r>
              <a:rPr lang="en-US" sz="2000" dirty="0" smtClean="0"/>
              <a:t>Find the shortest solution by analyzing counter examples.  </a:t>
            </a:r>
            <a:br>
              <a:rPr lang="en-US" sz="2000" dirty="0" smtClean="0"/>
            </a:br>
            <a:r>
              <a:rPr lang="en-US" sz="2000" dirty="0" smtClean="0"/>
              <a:t>Also explain why your solution is the shortest one.</a:t>
            </a:r>
          </a:p>
          <a:p>
            <a:pPr marL="914400" lvl="2" indent="-514350" algn="just"/>
            <a:r>
              <a:rPr lang="en-US" sz="1400" dirty="0" smtClean="0"/>
              <a:t>Use</a:t>
            </a:r>
            <a:r>
              <a:rPr lang="en-US" sz="1400" dirty="0" smtClean="0">
                <a:solidFill>
                  <a:srgbClr val="FF0000"/>
                </a:solidFill>
              </a:rPr>
              <a:t> non-determinism</a:t>
            </a:r>
            <a:r>
              <a:rPr lang="en-US" sz="1400" dirty="0" smtClean="0"/>
              <a:t> and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CPROVER_assume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dirty="0" smtClean="0"/>
              <a:t> properly for the moving choice</a:t>
            </a:r>
          </a:p>
          <a:p>
            <a:pPr marL="914400" lvl="2" indent="-514350" algn="just"/>
            <a:r>
              <a:rPr lang="en-US" sz="1400" dirty="0" smtClean="0"/>
              <a:t>Use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sz="1400" dirty="0" smtClean="0"/>
              <a:t> statement to detect when all the disks are moved to the destination  </a:t>
            </a:r>
          </a:p>
          <a:p>
            <a:pPr marL="914400" lvl="1" indent="-514350" algn="just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3481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357301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altLang="ko-KR" sz="1600" dirty="0" smtClean="0"/>
              <a:t>//</a:t>
            </a:r>
            <a:r>
              <a:rPr lang="en-US" altLang="ko-KR" sz="1600" dirty="0" err="1" smtClean="0"/>
              <a:t>cbmc</a:t>
            </a:r>
            <a:r>
              <a:rPr lang="en-US" altLang="ko-KR" sz="1600" dirty="0" smtClean="0"/>
              <a:t> hanoi3.c –unwind 7 –no-unwinding-assertions</a:t>
            </a:r>
            <a:br>
              <a:rPr lang="en-US" altLang="ko-KR" sz="1600" dirty="0" smtClean="0"/>
            </a:br>
            <a:r>
              <a:rPr lang="en-US" altLang="ko-KR" sz="1600" dirty="0" smtClean="0"/>
              <a:t>1:signed char disk[3][3] = {{3,2,1},{0,0,0},{0,0,0}};</a:t>
            </a:r>
            <a:br>
              <a:rPr lang="en-US" altLang="ko-KR" sz="1600" dirty="0" smtClean="0"/>
            </a:br>
            <a:r>
              <a:rPr lang="en-US" altLang="ko-KR" sz="1600" dirty="0" smtClean="0"/>
              <a:t>2:char top[3]={2,-1,-1};// The position where the top disk is located at.</a:t>
            </a:r>
            <a:br>
              <a:rPr lang="en-US" altLang="ko-KR" sz="1600" dirty="0" smtClean="0"/>
            </a:br>
            <a:r>
              <a:rPr lang="en-US" altLang="ko-KR" sz="1600" dirty="0" smtClean="0"/>
              <a:t>3:                           // If the pole does not have any disk, top is -1</a:t>
            </a:r>
            <a:br>
              <a:rPr lang="en-US" altLang="ko-KR" sz="1600" dirty="0" smtClean="0"/>
            </a:br>
            <a:r>
              <a:rPr lang="en-US" altLang="ko-KR" sz="1600" dirty="0" smtClean="0"/>
              <a:t>4:int main() {</a:t>
            </a:r>
            <a:br>
              <a:rPr lang="en-US" altLang="ko-KR" sz="1600" dirty="0" smtClean="0"/>
            </a:br>
            <a:r>
              <a:rPr lang="en-US" altLang="ko-KR" sz="1600" dirty="0" smtClean="0"/>
              <a:t>5:  unsigned char 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, 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;</a:t>
            </a:r>
            <a:br>
              <a:rPr lang="en-US" altLang="ko-KR" sz="1600" dirty="0" smtClean="0"/>
            </a:br>
            <a:r>
              <a:rPr lang="en-US" altLang="ko-KR" sz="1600" dirty="0" smtClean="0"/>
              <a:t>14:    while(1) {</a:t>
            </a:r>
            <a:br>
              <a:rPr lang="en-US" altLang="ko-KR" sz="1600" dirty="0" smtClean="0"/>
            </a:br>
            <a:r>
              <a:rPr lang="en-US" altLang="ko-KR" sz="1600" dirty="0" smtClean="0"/>
              <a:t>15:    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 = </a:t>
            </a:r>
            <a:r>
              <a:rPr lang="en-US" altLang="ko-KR" sz="1600" dirty="0" err="1" smtClean="0"/>
              <a:t>non_det</a:t>
            </a:r>
            <a:r>
              <a:rPr lang="en-US" altLang="ko-KR" sz="1600" dirty="0" smtClean="0"/>
              <a:t>();</a:t>
            </a:r>
            <a:br>
              <a:rPr lang="en-US" altLang="ko-KR" sz="1600" dirty="0" smtClean="0"/>
            </a:br>
            <a:r>
              <a:rPr lang="en-US" altLang="ko-KR" sz="1600" dirty="0" smtClean="0"/>
              <a:t>16:    __</a:t>
            </a:r>
            <a:r>
              <a:rPr lang="en-US" altLang="ko-KR" sz="1600" dirty="0" err="1" smtClean="0"/>
              <a:t>CPROVER_assume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==0 || 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==1 || 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==2);</a:t>
            </a:r>
            <a:br>
              <a:rPr lang="en-US" altLang="ko-KR" sz="1600" dirty="0" smtClean="0"/>
            </a:br>
            <a:r>
              <a:rPr lang="en-US" altLang="ko-KR" sz="1600" dirty="0" smtClean="0"/>
              <a:t>17:    __</a:t>
            </a:r>
            <a:r>
              <a:rPr lang="en-US" altLang="ko-KR" sz="1600" dirty="0" err="1" smtClean="0"/>
              <a:t>CPROVER_assume</a:t>
            </a:r>
            <a:r>
              <a:rPr lang="en-US" altLang="ko-KR" sz="1600" dirty="0" smtClean="0"/>
              <a:t>(top[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] != -1);</a:t>
            </a:r>
            <a:br>
              <a:rPr lang="en-US" altLang="ko-KR" sz="1600" dirty="0" smtClean="0"/>
            </a:br>
            <a:r>
              <a:rPr lang="en-US" altLang="ko-KR" sz="1600" dirty="0" smtClean="0"/>
              <a:t>18:</a:t>
            </a:r>
            <a:br>
              <a:rPr lang="en-US" altLang="ko-KR" sz="1600" dirty="0" smtClean="0"/>
            </a:br>
            <a:r>
              <a:rPr lang="en-US" altLang="ko-KR" sz="1600" dirty="0" smtClean="0"/>
              <a:t>19:    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= </a:t>
            </a:r>
            <a:r>
              <a:rPr lang="en-US" altLang="ko-KR" sz="1600" dirty="0" err="1" smtClean="0"/>
              <a:t>non_det</a:t>
            </a:r>
            <a:r>
              <a:rPr lang="en-US" altLang="ko-KR" sz="1600" dirty="0" smtClean="0"/>
              <a:t>();</a:t>
            </a:r>
            <a:br>
              <a:rPr lang="en-US" altLang="ko-KR" sz="1600" dirty="0" smtClean="0"/>
            </a:br>
            <a:r>
              <a:rPr lang="en-US" altLang="ko-KR" sz="1600" dirty="0" smtClean="0"/>
              <a:t>20:    __</a:t>
            </a:r>
            <a:r>
              <a:rPr lang="en-US" altLang="ko-KR" sz="1600" dirty="0" err="1" smtClean="0"/>
              <a:t>CPROVER_assume</a:t>
            </a:r>
            <a:r>
              <a:rPr lang="en-US" altLang="ko-KR" sz="1600" dirty="0" smtClean="0"/>
              <a:t>((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==0 || 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==1 || 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==2) &amp;&amp; (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 != 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));</a:t>
            </a:r>
            <a:br>
              <a:rPr lang="en-US" altLang="ko-KR" sz="1600" dirty="0" smtClean="0"/>
            </a:br>
            <a:r>
              <a:rPr lang="en-US" altLang="ko-KR" sz="1600" dirty="0" smtClean="0"/>
              <a:t>21:    __</a:t>
            </a:r>
            <a:r>
              <a:rPr lang="en-US" altLang="ko-KR" sz="1600" dirty="0" err="1" smtClean="0"/>
              <a:t>CPROVER_assume</a:t>
            </a:r>
            <a:r>
              <a:rPr lang="en-US" altLang="ko-KR" sz="1600" dirty="0" smtClean="0"/>
              <a:t>(top[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]==-1 || (disk[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][top[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]] &lt; disk[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][top[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]]) );</a:t>
            </a:r>
            <a:br>
              <a:rPr lang="en-US" altLang="ko-KR" sz="1600" dirty="0" smtClean="0"/>
            </a:br>
            <a:r>
              <a:rPr lang="en-US" altLang="ko-KR" sz="1600" dirty="0" smtClean="0"/>
              <a:t>22:</a:t>
            </a:r>
            <a:br>
              <a:rPr lang="en-US" altLang="ko-KR" sz="1600" dirty="0" smtClean="0"/>
            </a:br>
            <a:r>
              <a:rPr lang="en-US" altLang="ko-KR" sz="1600" dirty="0" smtClean="0"/>
              <a:t>25:    top[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]++;</a:t>
            </a:r>
            <a:br>
              <a:rPr lang="en-US" altLang="ko-KR" sz="1600" dirty="0" smtClean="0"/>
            </a:br>
            <a:r>
              <a:rPr lang="en-US" altLang="ko-KR" sz="1600" dirty="0" smtClean="0"/>
              <a:t>26:    disk[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][top[</a:t>
            </a:r>
            <a:r>
              <a:rPr lang="en-US" altLang="ko-KR" sz="1600" dirty="0" err="1" smtClean="0"/>
              <a:t>dest</a:t>
            </a:r>
            <a:r>
              <a:rPr lang="en-US" altLang="ko-KR" sz="1600" dirty="0" smtClean="0"/>
              <a:t>]]=disk[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][top[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]];</a:t>
            </a:r>
            <a:br>
              <a:rPr lang="en-US" altLang="ko-KR" sz="1600" dirty="0" smtClean="0"/>
            </a:br>
            <a:r>
              <a:rPr lang="en-US" altLang="ko-KR" sz="1600" dirty="0" smtClean="0"/>
              <a:t>27:</a:t>
            </a:r>
            <a:br>
              <a:rPr lang="en-US" altLang="ko-KR" sz="1600" dirty="0" smtClean="0"/>
            </a:br>
            <a:r>
              <a:rPr lang="en-US" altLang="ko-KR" sz="1600" dirty="0" smtClean="0"/>
              <a:t>28:    disk[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][top[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]]=0;</a:t>
            </a:r>
            <a:br>
              <a:rPr lang="en-US" altLang="ko-KR" sz="1600" dirty="0" smtClean="0"/>
            </a:br>
            <a:r>
              <a:rPr lang="en-US" altLang="ko-KR" sz="1600" dirty="0" smtClean="0"/>
              <a:t>29:    top[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]--;</a:t>
            </a:r>
            <a:r>
              <a:rPr lang="en-US" altLang="ko-KR" sz="1600" smtClean="0"/>
              <a:t/>
            </a:r>
            <a:br>
              <a:rPr lang="en-US" altLang="ko-KR" sz="1600" smtClean="0"/>
            </a:br>
            <a:r>
              <a:rPr lang="en-US" altLang="ko-KR" sz="1600" smtClean="0"/>
              <a:t>30:</a:t>
            </a:r>
            <a:br>
              <a:rPr lang="en-US" altLang="ko-KR" sz="1600" smtClean="0"/>
            </a:br>
            <a:r>
              <a:rPr lang="en-US" altLang="ko-KR" sz="1600" smtClean="0"/>
              <a:t>31:    </a:t>
            </a:r>
            <a:r>
              <a:rPr lang="en-US" altLang="ko-KR" sz="1600" dirty="0" smtClean="0"/>
              <a:t>assert( !(disk[2][0]==3 &amp;&amp;  disk[2][1]==2 &amp;&amp;  disk[2][2]==1 ));</a:t>
            </a:r>
            <a:br>
              <a:rPr lang="en-US" altLang="ko-KR" sz="1600" dirty="0" smtClean="0"/>
            </a:br>
            <a:r>
              <a:rPr lang="en-US" altLang="ko-KR" sz="1600" dirty="0" smtClean="0"/>
              <a:t>}  }</a:t>
            </a:r>
            <a:br>
              <a:rPr lang="en-US" altLang="ko-KR" sz="1600" dirty="0" smtClean="0"/>
            </a:br>
            <a:endParaRPr lang="ko-KR" altLang="en-US" sz="16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40113"/>
              </p:ext>
            </p:extLst>
          </p:nvPr>
        </p:nvGraphicFramePr>
        <p:xfrm>
          <a:off x="7614592" y="604912"/>
          <a:ext cx="1421904" cy="1199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968"/>
                <a:gridCol w="473968"/>
                <a:gridCol w="473968"/>
              </a:tblGrid>
              <a:tr h="3999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5406" y="297135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0      1       2   </a:t>
            </a:r>
            <a:endParaRPr lang="ko-KR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287730" y="588650"/>
            <a:ext cx="5966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     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1    </a:t>
            </a:r>
          </a:p>
          <a:p>
            <a:endParaRPr lang="en-US" altLang="ko-KR" sz="1400" dirty="0" smtClean="0"/>
          </a:p>
          <a:p>
            <a:r>
              <a:rPr lang="en-US" altLang="ko-KR" sz="1400" dirty="0"/>
              <a:t>0</a:t>
            </a:r>
            <a:r>
              <a:rPr lang="en-US" altLang="ko-KR" sz="1400" dirty="0" smtClean="0"/>
              <a:t>  </a:t>
            </a:r>
          </a:p>
          <a:p>
            <a:endParaRPr lang="ko-KR" altLang="en-US" sz="1400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738146"/>
              </p:ext>
            </p:extLst>
          </p:nvPr>
        </p:nvGraphicFramePr>
        <p:xfrm>
          <a:off x="5814138" y="532904"/>
          <a:ext cx="1350150" cy="37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0"/>
                <a:gridCol w="450050"/>
                <a:gridCol w="450050"/>
              </a:tblGrid>
              <a:tr h="3758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42130" y="189548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Top[3]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452510"/>
              </p:ext>
            </p:extLst>
          </p:nvPr>
        </p:nvGraphicFramePr>
        <p:xfrm>
          <a:off x="7625406" y="5373216"/>
          <a:ext cx="1421904" cy="1199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968"/>
                <a:gridCol w="473968"/>
                <a:gridCol w="473968"/>
              </a:tblGrid>
              <a:tr h="3999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36220" y="5065439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0      1       2   </a:t>
            </a:r>
            <a:endParaRPr lang="ko-KR" alt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298544" y="5356954"/>
            <a:ext cx="5966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     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1    </a:t>
            </a:r>
          </a:p>
          <a:p>
            <a:endParaRPr lang="en-US" altLang="ko-KR" sz="1400" dirty="0" smtClean="0"/>
          </a:p>
          <a:p>
            <a:r>
              <a:rPr lang="en-US" altLang="ko-KR" sz="1400" dirty="0"/>
              <a:t>0</a:t>
            </a:r>
            <a:r>
              <a:rPr lang="en-US" altLang="ko-KR" sz="1400" dirty="0" smtClean="0"/>
              <a:t>  </a:t>
            </a:r>
          </a:p>
          <a:p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4517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Ex3. Flash read verification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1423317"/>
            <a:ext cx="9036496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Formal verification </a:t>
            </a:r>
            <a:r>
              <a:rPr lang="en-US" altLang="ko-KR" sz="2400" dirty="0" smtClean="0"/>
              <a:t>of</a:t>
            </a:r>
            <a:r>
              <a:rPr lang="ko-KR" altLang="en-US" sz="2400" dirty="0" smtClean="0"/>
              <a:t> </a:t>
            </a:r>
            <a:r>
              <a:rPr lang="en-US" sz="2400" dirty="0" smtClean="0"/>
              <a:t>a flash memory reading </a:t>
            </a:r>
            <a:r>
              <a:rPr lang="en-US" sz="2400" smtClean="0"/>
              <a:t>unit </a:t>
            </a:r>
            <a:r>
              <a:rPr lang="en-US" sz="2400" smtClean="0"/>
              <a:t> </a:t>
            </a:r>
            <a:endParaRPr lang="en-US" sz="2400" dirty="0" smtClean="0"/>
          </a:p>
          <a:p>
            <a:pPr marL="914400" lvl="1" indent="-514350"/>
            <a:r>
              <a:rPr lang="en-US" sz="2000" dirty="0" smtClean="0"/>
              <a:t>Show the correctness of the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flash_read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1314450" lvl="2" indent="-514350"/>
            <a:r>
              <a:rPr lang="en-US" sz="1800" dirty="0" smtClean="0"/>
              <a:t>By using randomized testing</a:t>
            </a:r>
          </a:p>
          <a:p>
            <a:pPr marL="1771650" lvl="3" indent="-514350"/>
            <a:r>
              <a:rPr lang="en-US" sz="1400" dirty="0" smtClean="0"/>
              <a:t>Randomly select the physical sectors to write four characters and set the </a:t>
            </a:r>
            <a:br>
              <a:rPr lang="en-US" sz="1400" dirty="0" smtClean="0"/>
            </a:br>
            <a:r>
              <a:rPr lang="en-US" sz="1400" dirty="0" smtClean="0"/>
              <a:t>corresponding SAMs </a:t>
            </a:r>
          </a:p>
          <a:p>
            <a:pPr marL="1314450" lvl="2" indent="-514350"/>
            <a:r>
              <a:rPr lang="en-US" sz="1800" dirty="0" smtClean="0"/>
              <a:t>By using exhaustive testing</a:t>
            </a:r>
          </a:p>
          <a:p>
            <a:pPr marL="1771650" lvl="3" indent="-514350"/>
            <a:r>
              <a:rPr lang="en-US" sz="1400" dirty="0" smtClean="0"/>
              <a:t>Create 43680 (16*15*14*13) distinct test cases</a:t>
            </a:r>
          </a:p>
          <a:p>
            <a:pPr marL="2228850" lvl="4" indent="-514350"/>
            <a:r>
              <a:rPr lang="en-US" sz="1600" dirty="0" smtClean="0"/>
              <a:t>Do not print test cases in your hardcopy to save trees</a:t>
            </a:r>
          </a:p>
          <a:p>
            <a:pPr marL="1314450" lvl="2" indent="-514350"/>
            <a:r>
              <a:rPr lang="en-US" sz="1800" dirty="0" smtClean="0"/>
              <a:t>By using CBMC</a:t>
            </a:r>
          </a:p>
          <a:p>
            <a:pPr marL="1771650" lvl="3" indent="-514350"/>
            <a:r>
              <a:rPr lang="en-US" sz="1400" dirty="0" smtClean="0"/>
              <a:t>Create environment model satisfying the invariant formula by using </a:t>
            </a:r>
            <a:br>
              <a:rPr lang="en-US" sz="1400" dirty="0" smtClean="0"/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CPROVER_assume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dirty="0" smtClean="0"/>
              <a:t> and nested loops</a:t>
            </a:r>
          </a:p>
        </p:txBody>
      </p:sp>
    </p:spTree>
    <p:extLst>
      <p:ext uri="{BB962C8B-B14F-4D97-AF65-F5344CB8AC3E}">
        <p14:creationId xmlns:p14="http://schemas.microsoft.com/office/powerpoint/2010/main" val="243807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14282" y="71414"/>
            <a:ext cx="8786874" cy="67403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SAM_type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unsigned char offset[SECT_PER_U];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SAM_type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PU_type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unsigned char sect[SECT_PER_U];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PU_type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Environment assumption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0. Each unit contains 4 sectors.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1. There is one logical unit containing "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abcd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2. There are 4 physical units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3. The value of SAM table is 255 if the corresponding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   physical sector does not have a valid data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flash_read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SAM_type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*SAM,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PU_type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){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unsigned char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nSamIdx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unsigned char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unsigned char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n_scts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4; // number of sectors to read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unsigned char offset = 0; //offset of the physical sector to read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unsigned char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pBuf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while(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n_scts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offset = 255;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// read 1 character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while(1) 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if (SAM[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].offset[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nSamIdx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 != 255){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	offset = SAM[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].offset[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nSamIdx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++];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pBuf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 = PU[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].sect[offset];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	break;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++;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n_scts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pBuf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++;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70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상자 2"/>
          <p:cNvSpPr txBox="1">
            <a:spLocks noChangeArrowheads="1"/>
          </p:cNvSpPr>
          <p:nvPr/>
        </p:nvSpPr>
        <p:spPr bwMode="auto">
          <a:xfrm>
            <a:off x="4649688" y="44624"/>
            <a:ext cx="4458816" cy="6940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indent="88900" algn="just" latinLnBrk="1">
              <a:spcAft>
                <a:spcPts val="0"/>
              </a:spcAft>
            </a:pP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#include 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&lt;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stdio.h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&gt;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#include 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&lt;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time.h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&gt;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#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include &lt;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assert.h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&gt;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#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define SECT_PER_U 4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#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define NUM_PHI_U 4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endParaRPr lang="en-US" sz="1100" kern="100" dirty="0" smtClean="0">
              <a:effectLst/>
              <a:latin typeface="Courier New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err="1" smtClean="0">
                <a:effectLst/>
                <a:latin typeface="Courier New"/>
                <a:ea typeface="맑은 고딕"/>
                <a:cs typeface="Times New Roman"/>
              </a:rPr>
              <a:t>typedef</a:t>
            </a: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struct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_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SAM_type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{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  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unsigned char offset[SECT_PER_U];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err="1" smtClean="0">
                <a:effectLst/>
                <a:latin typeface="Courier New"/>
                <a:ea typeface="맑은 고딕"/>
                <a:cs typeface="Times New Roman"/>
              </a:rPr>
              <a:t>SAM_type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err="1" smtClean="0">
                <a:effectLst/>
                <a:latin typeface="Courier New"/>
                <a:ea typeface="맑은 고딕"/>
                <a:cs typeface="Times New Roman"/>
              </a:rPr>
              <a:t>typedef</a:t>
            </a: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struct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_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PU_type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{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  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unsigned char sect[SECT_PER_U];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}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PU_type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char data[SECT_PER_U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] = "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abcd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";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endParaRPr lang="en-US" sz="1100" kern="100" dirty="0" smtClean="0">
              <a:effectLst/>
              <a:latin typeface="Courier New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err="1" smtClean="0">
                <a:effectLst/>
                <a:latin typeface="Courier New"/>
                <a:ea typeface="맑은 고딕"/>
                <a:cs typeface="Times New Roman"/>
              </a:rPr>
              <a:t>PU_type</a:t>
            </a: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pu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[NUM_PHI_U];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err="1" smtClean="0">
                <a:effectLst/>
                <a:latin typeface="Courier New"/>
                <a:ea typeface="맑은 고딕"/>
                <a:cs typeface="Times New Roman"/>
              </a:rPr>
              <a:t>SAM_type</a:t>
            </a: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SAM[NUM_PHI_U];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endParaRPr lang="en-US" sz="1100" kern="100" dirty="0" smtClean="0">
              <a:effectLst/>
              <a:latin typeface="Courier New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void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randomized_test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(){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   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unsigned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int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i = 0, j = 0;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   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unsigned char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,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;</a:t>
            </a:r>
          </a:p>
          <a:p>
            <a:pPr algn="just" latinLnBrk="1">
              <a:spcAft>
                <a:spcPts val="0"/>
              </a:spcAft>
            </a:pPr>
            <a:r>
              <a:rPr lang="en-US" altLang="ko-KR" sz="1100" kern="100" dirty="0">
                <a:latin typeface="Courier New"/>
                <a:ea typeface="맑은 고딕"/>
                <a:cs typeface="Times New Roman"/>
              </a:rPr>
              <a:t> </a:t>
            </a:r>
            <a:r>
              <a:rPr lang="en-US" altLang="ko-KR" sz="1100" kern="100" dirty="0" smtClean="0">
                <a:latin typeface="Courier New"/>
                <a:ea typeface="맑은 고딕"/>
                <a:cs typeface="Times New Roman"/>
              </a:rPr>
              <a:t>   // Initialization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   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for(i = 0;i &lt;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NUM_PHI_U;i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++){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       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for(j = 0;j &lt;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SECT_PER_U;j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++){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           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SAM[i].offset[j] = 255;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          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pu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[i].sect[j] = 0;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  }}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   </a:t>
            </a:r>
          </a:p>
          <a:p>
            <a:pPr algn="just" latinLnBrk="1">
              <a:spcAft>
                <a:spcPts val="0"/>
              </a:spcAft>
            </a:pPr>
            <a:r>
              <a:rPr lang="en-US" sz="1100" b="1" kern="100" dirty="0">
                <a:solidFill>
                  <a:srgbClr val="FF0000"/>
                </a:solidFill>
                <a:latin typeface="Courier New"/>
                <a:ea typeface="맑은 고딕"/>
                <a:cs typeface="Times New Roman"/>
              </a:rPr>
              <a:t> </a:t>
            </a:r>
            <a:r>
              <a:rPr lang="en-US" sz="1100" b="1" kern="100" dirty="0" smtClean="0">
                <a:solidFill>
                  <a:srgbClr val="FF0000"/>
                </a:solidFill>
                <a:latin typeface="Courier New"/>
                <a:ea typeface="맑은 고딕"/>
                <a:cs typeface="Times New Roman"/>
              </a:rPr>
              <a:t>   while (i</a:t>
            </a:r>
            <a:r>
              <a:rPr lang="en-US" sz="11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&lt; SECT_PER_U</a:t>
            </a:r>
            <a:r>
              <a:rPr lang="en-US" sz="1100" b="1" kern="100" dirty="0" smtClean="0">
                <a:solidFill>
                  <a:srgbClr val="FF0000"/>
                </a:solidFill>
                <a:latin typeface="Courier New"/>
                <a:ea typeface="맑은 고딕"/>
                <a:cs typeface="Times New Roman"/>
              </a:rPr>
              <a:t>) {</a:t>
            </a:r>
            <a:endParaRPr lang="ko-KR" sz="1600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     </a:t>
            </a:r>
            <a:r>
              <a:rPr lang="en-US" sz="1100" b="1" kern="100" dirty="0" err="1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1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= 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rand()%4;</a:t>
            </a:r>
            <a:endParaRPr lang="ko-KR" sz="1600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     </a:t>
            </a:r>
            <a:r>
              <a:rPr lang="en-US" sz="1100" b="1" kern="100" dirty="0" err="1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1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= 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rand()%4;</a:t>
            </a:r>
            <a:endParaRPr lang="ko-KR" sz="1600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     </a:t>
            </a:r>
            <a:r>
              <a:rPr lang="en-US" sz="11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if(</a:t>
            </a:r>
            <a:r>
              <a:rPr lang="en-US" sz="1100" b="1" kern="100" dirty="0" err="1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pu</a:t>
            </a:r>
            <a:r>
              <a:rPr lang="en-US" sz="11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[</a:t>
            </a:r>
            <a:r>
              <a:rPr lang="en-US" sz="1100" b="1" kern="100" dirty="0" err="1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].sect[</a:t>
            </a:r>
            <a:r>
              <a:rPr lang="en-US" sz="11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 == 0){</a:t>
            </a:r>
            <a:endParaRPr lang="ko-KR" sz="1600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        </a:t>
            </a:r>
            <a:r>
              <a:rPr lang="en-US" sz="1100" b="1" kern="100" dirty="0" err="1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pu</a:t>
            </a:r>
            <a:r>
              <a:rPr lang="en-US" sz="11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[</a:t>
            </a:r>
            <a:r>
              <a:rPr lang="en-US" sz="1100" b="1" kern="100" dirty="0" err="1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].sect[</a:t>
            </a:r>
            <a:r>
              <a:rPr lang="en-US" sz="11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100" b="1" kern="10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 = data[i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];</a:t>
            </a:r>
            <a:endParaRPr lang="ko-KR" sz="1600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        </a:t>
            </a:r>
            <a:r>
              <a:rPr lang="en-US" sz="11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SAM[</a:t>
            </a:r>
            <a:r>
              <a:rPr lang="en-US" sz="1100" b="1" kern="100" dirty="0" err="1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].offset[i] = </a:t>
            </a:r>
            <a:r>
              <a:rPr lang="en-US" sz="11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1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;</a:t>
            </a:r>
          </a:p>
          <a:p>
            <a:pPr algn="just" latinLnBrk="1">
              <a:spcAft>
                <a:spcPts val="0"/>
              </a:spcAft>
            </a:pPr>
            <a:r>
              <a:rPr lang="en-US" altLang="ko-KR" sz="1100" b="1" kern="100" dirty="0">
                <a:solidFill>
                  <a:srgbClr val="FF0000"/>
                </a:solidFill>
                <a:latin typeface="Courier New"/>
                <a:ea typeface="맑은 고딕"/>
                <a:cs typeface="Times New Roman"/>
              </a:rPr>
              <a:t> </a:t>
            </a:r>
            <a:r>
              <a:rPr lang="en-US" altLang="ko-KR" sz="1100" b="1" kern="100" dirty="0" smtClean="0">
                <a:solidFill>
                  <a:srgbClr val="FF0000"/>
                </a:solidFill>
                <a:latin typeface="Courier New"/>
                <a:ea typeface="맑은 고딕"/>
                <a:cs typeface="Times New Roman"/>
              </a:rPr>
              <a:t>         i++;</a:t>
            </a:r>
            <a:endParaRPr lang="ko-KR" sz="1600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     }</a:t>
            </a:r>
            <a:r>
              <a:rPr lang="en-US" altLang="ko-KR" sz="1100" b="1" kern="100" dirty="0" smtClean="0">
                <a:solidFill>
                  <a:srgbClr val="FF0000"/>
                </a:solidFill>
                <a:latin typeface="Courier New"/>
                <a:ea typeface="맑은 고딕"/>
                <a:cs typeface="Times New Roman"/>
              </a:rPr>
              <a:t>  </a:t>
            </a:r>
            <a:endParaRPr lang="ko-KR" sz="1600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   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}</a:t>
            </a:r>
            <a:endParaRPr lang="ko-KR" sz="1600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100" kern="100" dirty="0" smtClean="0">
                <a:effectLst/>
                <a:latin typeface="Courier New"/>
                <a:ea typeface="맑은 고딕"/>
                <a:cs typeface="Times New Roman"/>
              </a:rPr>
              <a:t>}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</p:txBody>
      </p:sp>
      <p:sp>
        <p:nvSpPr>
          <p:cNvPr id="5" name="텍스트 상자 2"/>
          <p:cNvSpPr txBox="1">
            <a:spLocks noChangeArrowheads="1"/>
          </p:cNvSpPr>
          <p:nvPr/>
        </p:nvSpPr>
        <p:spPr bwMode="auto">
          <a:xfrm>
            <a:off x="113184" y="1268760"/>
            <a:ext cx="4458816" cy="24929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indent="44450" algn="just" latinLnBrk="1">
              <a:spcAft>
                <a:spcPts val="0"/>
              </a:spcAft>
            </a:pPr>
            <a:r>
              <a:rPr lang="en-US" sz="1200" kern="100" dirty="0" smtClean="0">
                <a:effectLst/>
                <a:latin typeface="Courier New"/>
                <a:ea typeface="맑은 고딕"/>
                <a:cs typeface="Times New Roman"/>
              </a:rPr>
              <a:t>void </a:t>
            </a: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main(){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 smtClean="0">
                <a:effectLst/>
                <a:latin typeface="Courier New"/>
                <a:ea typeface="맑은 고딕"/>
                <a:cs typeface="Times New Roman"/>
              </a:rPr>
              <a:t>char </a:t>
            </a: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res[50];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 err="1" smtClean="0">
                <a:effectLst/>
                <a:latin typeface="Courier New"/>
                <a:ea typeface="맑은 고딕"/>
                <a:cs typeface="Times New Roman"/>
              </a:rPr>
              <a:t>int</a:t>
            </a:r>
            <a:r>
              <a:rPr lang="en-US" sz="1200" kern="100" dirty="0" smtClean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200" kern="100" dirty="0" err="1">
                <a:effectLst/>
                <a:latin typeface="Courier New"/>
                <a:ea typeface="맑은 고딕"/>
                <a:cs typeface="Times New Roman"/>
              </a:rPr>
              <a:t>tc</a:t>
            </a: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 = 0;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 err="1" smtClean="0">
                <a:effectLst/>
                <a:latin typeface="Courier New"/>
                <a:ea typeface="맑은 고딕"/>
                <a:cs typeface="Times New Roman"/>
              </a:rPr>
              <a:t>int</a:t>
            </a:r>
            <a:r>
              <a:rPr lang="en-US" sz="1200" kern="100" dirty="0" smtClean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count = 0;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 err="1" smtClean="0">
                <a:effectLst/>
                <a:latin typeface="Courier New"/>
                <a:ea typeface="맑은 고딕"/>
                <a:cs typeface="Times New Roman"/>
              </a:rPr>
              <a:t>int</a:t>
            </a:r>
            <a:r>
              <a:rPr lang="en-US" sz="1200" kern="100" dirty="0" smtClean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200" kern="100" dirty="0" err="1">
                <a:effectLst/>
                <a:latin typeface="Courier New"/>
                <a:ea typeface="맑은 고딕"/>
                <a:cs typeface="Times New Roman"/>
              </a:rPr>
              <a:t>nTC</a:t>
            </a: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 = 43680</a:t>
            </a:r>
            <a:r>
              <a:rPr lang="en-US" sz="1200" kern="100" dirty="0" smtClean="0">
                <a:effectLst/>
                <a:latin typeface="Courier New"/>
                <a:ea typeface="맑은 고딕"/>
                <a:cs typeface="Times New Roman"/>
              </a:rPr>
              <a:t>;// # of possible distribution</a:t>
            </a: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>
                <a:latin typeface="Courier New"/>
                <a:ea typeface="맑은 고딕"/>
                <a:cs typeface="Times New Roman"/>
              </a:rPr>
              <a:t> </a:t>
            </a:r>
            <a:r>
              <a:rPr lang="en-US" sz="1200" kern="100" dirty="0" smtClean="0">
                <a:latin typeface="Courier New"/>
                <a:ea typeface="맑은 고딕"/>
                <a:cs typeface="Times New Roman"/>
              </a:rPr>
              <a:t>               // </a:t>
            </a:r>
            <a:r>
              <a:rPr lang="en-US" sz="1200" kern="100" dirty="0" smtClean="0">
                <a:effectLst/>
                <a:latin typeface="Courier New"/>
                <a:ea typeface="맑은 고딕"/>
                <a:cs typeface="Times New Roman"/>
              </a:rPr>
              <a:t>16*15*14*13 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 smtClean="0">
                <a:effectLst/>
                <a:latin typeface="Courier New"/>
                <a:ea typeface="맑은 고딕"/>
                <a:cs typeface="Times New Roman"/>
              </a:rPr>
              <a:t>while(</a:t>
            </a:r>
            <a:r>
              <a:rPr lang="en-US" sz="1200" kern="100" dirty="0" err="1" smtClean="0">
                <a:effectLst/>
                <a:latin typeface="Courier New"/>
                <a:ea typeface="맑은 고딕"/>
                <a:cs typeface="Times New Roman"/>
              </a:rPr>
              <a:t>tc</a:t>
            </a: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++ &lt; </a:t>
            </a:r>
            <a:r>
              <a:rPr lang="en-US" sz="1200" kern="100" dirty="0" err="1">
                <a:effectLst/>
                <a:latin typeface="Courier New"/>
                <a:ea typeface="맑은 고딕"/>
                <a:cs typeface="Times New Roman"/>
              </a:rPr>
              <a:t>nTC</a:t>
            </a: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){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 smtClean="0">
                <a:effectLst/>
                <a:latin typeface="Courier New"/>
                <a:ea typeface="맑은 고딕"/>
                <a:cs typeface="Times New Roman"/>
              </a:rPr>
              <a:t>     </a:t>
            </a:r>
            <a:r>
              <a:rPr lang="en-US" sz="1200" kern="100" dirty="0" err="1">
                <a:effectLst/>
                <a:latin typeface="Courier New"/>
                <a:ea typeface="맑은 고딕"/>
                <a:cs typeface="Times New Roman"/>
              </a:rPr>
              <a:t>randomized_test</a:t>
            </a: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();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>
                <a:latin typeface="Courier New"/>
                <a:ea typeface="맑은 고딕"/>
                <a:cs typeface="Times New Roman"/>
              </a:rPr>
              <a:t> </a:t>
            </a:r>
            <a:r>
              <a:rPr lang="en-US" sz="1200" kern="100" dirty="0" smtClean="0">
                <a:latin typeface="Courier New"/>
                <a:ea typeface="맑은 고딕"/>
                <a:cs typeface="Times New Roman"/>
              </a:rPr>
              <a:t>    </a:t>
            </a:r>
            <a:r>
              <a:rPr lang="en-US" sz="1200" b="1" kern="100" dirty="0" err="1" smtClean="0">
                <a:effectLst/>
                <a:latin typeface="Courier New"/>
                <a:ea typeface="맑은 고딕"/>
                <a:cs typeface="Times New Roman"/>
              </a:rPr>
              <a:t>flash_read</a:t>
            </a:r>
            <a:r>
              <a:rPr lang="en-US" sz="1200" b="1" kern="100" dirty="0">
                <a:effectLst/>
                <a:latin typeface="Courier New"/>
                <a:ea typeface="맑은 고딕"/>
                <a:cs typeface="Times New Roman"/>
              </a:rPr>
              <a:t>(&amp;res[count],</a:t>
            </a:r>
            <a:r>
              <a:rPr lang="en-US" sz="1200" b="1" kern="100" dirty="0" err="1">
                <a:effectLst/>
                <a:latin typeface="Courier New"/>
                <a:ea typeface="맑은 고딕"/>
                <a:cs typeface="Times New Roman"/>
              </a:rPr>
              <a:t>SAM,pu</a:t>
            </a:r>
            <a:r>
              <a:rPr lang="en-US" sz="1200" b="1" kern="100" dirty="0">
                <a:effectLst/>
                <a:latin typeface="Courier New"/>
                <a:ea typeface="맑은 고딕"/>
                <a:cs typeface="Times New Roman"/>
              </a:rPr>
              <a:t>);</a:t>
            </a:r>
            <a:endParaRPr lang="ko-KR" b="1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 smtClean="0">
                <a:effectLst/>
                <a:latin typeface="Courier New"/>
                <a:ea typeface="맑은 고딕"/>
                <a:cs typeface="Times New Roman"/>
              </a:rPr>
              <a:t>     </a:t>
            </a:r>
            <a:r>
              <a:rPr lang="en-US" sz="12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assert(res[0</a:t>
            </a:r>
            <a:r>
              <a:rPr lang="en-US" sz="12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 == 'a' &amp;&amp; res[1] == 'b' &amp;&amp; </a:t>
            </a:r>
            <a:endParaRPr lang="en-US" sz="1200" b="1" kern="100" dirty="0" smtClean="0">
              <a:solidFill>
                <a:srgbClr val="FF0000"/>
              </a:solidFill>
              <a:effectLst/>
              <a:latin typeface="Courier New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          res[2</a:t>
            </a:r>
            <a:r>
              <a:rPr lang="en-US" sz="12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 == 'c' &amp;&amp; res[3] </a:t>
            </a:r>
            <a:r>
              <a:rPr lang="en-US" sz="12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=='d</a:t>
            </a:r>
            <a:r>
              <a:rPr lang="en-US" sz="12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');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 smtClean="0">
                <a:effectLst/>
                <a:latin typeface="Courier New"/>
                <a:ea typeface="맑은 고딕"/>
                <a:cs typeface="Times New Roman"/>
              </a:rPr>
              <a:t>}}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 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74848" y="188641"/>
            <a:ext cx="4114800" cy="1008112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Problem #1. Random solution</a:t>
            </a:r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329426"/>
              </p:ext>
            </p:extLst>
          </p:nvPr>
        </p:nvGraphicFramePr>
        <p:xfrm>
          <a:off x="2105744" y="4797152"/>
          <a:ext cx="1895872" cy="159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968"/>
                <a:gridCol w="473968"/>
                <a:gridCol w="473968"/>
                <a:gridCol w="473968"/>
              </a:tblGrid>
              <a:tr h="39998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8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8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8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25705" y="421179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nd_pu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59572" y="4489375"/>
            <a:ext cx="1770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0      1       2      3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811810" y="4780890"/>
            <a:ext cx="59663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0     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1    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2  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3</a:t>
            </a:r>
            <a:endParaRPr lang="ko-KR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3844" y="471585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ind_sect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55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79512" y="188641"/>
            <a:ext cx="4114800" cy="1008112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Problem #1. Exhaustive solution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269776" y="2348880"/>
            <a:ext cx="4086200" cy="39703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/>
              <a:t>void </a:t>
            </a:r>
            <a:r>
              <a:rPr lang="en-US" altLang="ko-KR" sz="1400" dirty="0" err="1"/>
              <a:t>exhaustive_test</a:t>
            </a:r>
            <a:r>
              <a:rPr lang="en-US" altLang="ko-KR" sz="1400" dirty="0"/>
              <a:t>(</a:t>
            </a:r>
            <a:r>
              <a:rPr lang="en-US" altLang="ko-KR" sz="1400" dirty="0" err="1"/>
              <a:t>int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*</a:t>
            </a:r>
            <a:r>
              <a:rPr lang="en-US" altLang="ko-KR" sz="1400" dirty="0" err="1" smtClean="0"/>
              <a:t>data_pos</a:t>
            </a:r>
            <a:r>
              <a:rPr lang="en-US" altLang="ko-KR" sz="1400" dirty="0" smtClean="0"/>
              <a:t>){</a:t>
            </a:r>
            <a:endParaRPr lang="ko-KR" altLang="ko-KR" sz="1400" dirty="0"/>
          </a:p>
          <a:p>
            <a:r>
              <a:rPr lang="en-US" altLang="ko-KR" sz="1400" dirty="0"/>
              <a:t>    unsigned </a:t>
            </a:r>
            <a:r>
              <a:rPr lang="en-US" altLang="ko-KR" sz="1400" dirty="0" err="1"/>
              <a:t>int</a:t>
            </a:r>
            <a:r>
              <a:rPr lang="en-US" altLang="ko-KR" sz="1400" dirty="0"/>
              <a:t> i = 0, j = 0;</a:t>
            </a:r>
            <a:endParaRPr lang="ko-KR" altLang="ko-KR" sz="1400" dirty="0"/>
          </a:p>
          <a:p>
            <a:r>
              <a:rPr lang="en-US" altLang="ko-KR" sz="1400" dirty="0"/>
              <a:t>    unsigned char </a:t>
            </a:r>
            <a:r>
              <a:rPr lang="en-US" altLang="ko-KR" sz="1400" dirty="0" err="1"/>
              <a:t>ind_pu</a:t>
            </a:r>
            <a:r>
              <a:rPr lang="en-US" altLang="ko-KR" sz="1400" dirty="0"/>
              <a:t>, </a:t>
            </a:r>
            <a:r>
              <a:rPr lang="en-US" altLang="ko-KR" sz="1400" dirty="0" err="1"/>
              <a:t>ind_Sect</a:t>
            </a:r>
            <a:r>
              <a:rPr lang="en-US" altLang="ko-KR" sz="1400" dirty="0"/>
              <a:t>;</a:t>
            </a:r>
            <a:endParaRPr lang="ko-KR" altLang="ko-KR" sz="1400" dirty="0"/>
          </a:p>
          <a:p>
            <a:r>
              <a:rPr lang="en-US" altLang="ko-KR" sz="1400" dirty="0"/>
              <a:t> </a:t>
            </a:r>
            <a:endParaRPr lang="ko-KR" altLang="ko-KR" sz="1400" dirty="0"/>
          </a:p>
          <a:p>
            <a:r>
              <a:rPr lang="en-US" altLang="ko-KR" sz="1400" dirty="0"/>
              <a:t>    for(i = 0;i &lt; </a:t>
            </a:r>
            <a:r>
              <a:rPr lang="en-US" altLang="ko-KR" sz="1400" dirty="0" err="1"/>
              <a:t>NUM_PHI_U;i</a:t>
            </a:r>
            <a:r>
              <a:rPr lang="en-US" altLang="ko-KR" sz="1400" dirty="0"/>
              <a:t>++){</a:t>
            </a:r>
            <a:endParaRPr lang="ko-KR" altLang="ko-KR" sz="1400" dirty="0"/>
          </a:p>
          <a:p>
            <a:r>
              <a:rPr lang="en-US" altLang="ko-KR" sz="1400" dirty="0"/>
              <a:t>        for(j = 0;j &lt; </a:t>
            </a:r>
            <a:r>
              <a:rPr lang="en-US" altLang="ko-KR" sz="1400" dirty="0" err="1"/>
              <a:t>SECT_PER_U;j</a:t>
            </a:r>
            <a:r>
              <a:rPr lang="en-US" altLang="ko-KR" sz="1400" dirty="0"/>
              <a:t>++){</a:t>
            </a:r>
            <a:endParaRPr lang="ko-KR" altLang="ko-KR" sz="1400" dirty="0"/>
          </a:p>
          <a:p>
            <a:r>
              <a:rPr lang="en-US" altLang="ko-KR" sz="1400" dirty="0"/>
              <a:t>            SAM[i].offset[j] = 255;</a:t>
            </a:r>
            <a:endParaRPr lang="ko-KR" altLang="ko-KR" sz="1400" dirty="0"/>
          </a:p>
          <a:p>
            <a:r>
              <a:rPr lang="en-US" altLang="ko-KR" sz="1400" dirty="0"/>
              <a:t>            </a:t>
            </a:r>
            <a:r>
              <a:rPr lang="en-US" altLang="ko-KR" sz="1400" dirty="0" err="1"/>
              <a:t>pu</a:t>
            </a:r>
            <a:r>
              <a:rPr lang="en-US" altLang="ko-KR" sz="1400" dirty="0"/>
              <a:t>[i].sect[j] = 0;</a:t>
            </a:r>
            <a:endParaRPr lang="ko-KR" altLang="ko-KR" sz="1400" dirty="0"/>
          </a:p>
          <a:p>
            <a:r>
              <a:rPr lang="en-US" altLang="ko-KR" sz="1400" dirty="0"/>
              <a:t>        }</a:t>
            </a:r>
            <a:endParaRPr lang="ko-KR" altLang="ko-KR" sz="1400" dirty="0"/>
          </a:p>
          <a:p>
            <a:r>
              <a:rPr lang="en-US" altLang="ko-KR" sz="1400" dirty="0"/>
              <a:t>    }</a:t>
            </a:r>
            <a:endParaRPr lang="ko-KR" altLang="ko-KR" sz="1400" dirty="0"/>
          </a:p>
          <a:p>
            <a:r>
              <a:rPr lang="en-US" altLang="ko-KR" sz="1400" dirty="0"/>
              <a:t> </a:t>
            </a:r>
            <a:endParaRPr lang="ko-KR" altLang="ko-KR" sz="1400" dirty="0"/>
          </a:p>
          <a:p>
            <a:r>
              <a:rPr lang="en-US" altLang="ko-KR" sz="1400" dirty="0"/>
              <a:t>    </a:t>
            </a:r>
            <a:r>
              <a:rPr lang="en-US" altLang="ko-KR" sz="1400" b="1" dirty="0">
                <a:solidFill>
                  <a:srgbClr val="FF0000"/>
                </a:solidFill>
              </a:rPr>
              <a:t>for(i = 0;i &lt; </a:t>
            </a:r>
            <a:r>
              <a:rPr lang="en-US" altLang="ko-KR" sz="1400" b="1" dirty="0" err="1">
                <a:solidFill>
                  <a:srgbClr val="FF0000"/>
                </a:solidFill>
              </a:rPr>
              <a:t>NUM_PHI_U;i</a:t>
            </a:r>
            <a:r>
              <a:rPr lang="en-US" altLang="ko-KR" sz="1400" b="1" dirty="0">
                <a:solidFill>
                  <a:srgbClr val="FF0000"/>
                </a:solidFill>
              </a:rPr>
              <a:t>++){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    </a:t>
            </a:r>
            <a:r>
              <a:rPr lang="en-US" altLang="ko-KR" sz="1400" b="1" dirty="0" err="1">
                <a:solidFill>
                  <a:srgbClr val="FF0000"/>
                </a:solidFill>
              </a:rPr>
              <a:t>ind_pu</a:t>
            </a:r>
            <a:r>
              <a:rPr lang="en-US" altLang="ko-KR" sz="1400" b="1" dirty="0">
                <a:solidFill>
                  <a:srgbClr val="FF0000"/>
                </a:solidFill>
              </a:rPr>
              <a:t> = </a:t>
            </a:r>
            <a:r>
              <a:rPr lang="en-US" altLang="ko-KR" sz="1400" b="1" dirty="0" err="1" smtClean="0">
                <a:solidFill>
                  <a:srgbClr val="FF0000"/>
                </a:solidFill>
              </a:rPr>
              <a:t>data_pos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[i]/4</a:t>
            </a:r>
            <a:r>
              <a:rPr lang="en-US" altLang="ko-KR" sz="1400" b="1" dirty="0">
                <a:solidFill>
                  <a:srgbClr val="FF0000"/>
                </a:solidFill>
              </a:rPr>
              <a:t>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    </a:t>
            </a:r>
            <a:r>
              <a:rPr lang="en-US" altLang="ko-KR" sz="1400" b="1" dirty="0" err="1">
                <a:solidFill>
                  <a:srgbClr val="FF0000"/>
                </a:solidFill>
              </a:rPr>
              <a:t>ind_Sect</a:t>
            </a:r>
            <a:r>
              <a:rPr lang="en-US" altLang="ko-KR" sz="1400" b="1" dirty="0">
                <a:solidFill>
                  <a:srgbClr val="FF0000"/>
                </a:solidFill>
              </a:rPr>
              <a:t> = </a:t>
            </a:r>
            <a:r>
              <a:rPr lang="en-US" altLang="ko-KR" sz="1400" b="1" dirty="0" err="1" smtClean="0">
                <a:solidFill>
                  <a:srgbClr val="FF0000"/>
                </a:solidFill>
              </a:rPr>
              <a:t>data_pos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[i]%4</a:t>
            </a:r>
            <a:r>
              <a:rPr lang="en-US" altLang="ko-KR" sz="1400" b="1" dirty="0">
                <a:solidFill>
                  <a:srgbClr val="FF0000"/>
                </a:solidFill>
              </a:rPr>
              <a:t>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    </a:t>
            </a:r>
            <a:r>
              <a:rPr lang="en-US" altLang="ko-KR" sz="1400" b="1" dirty="0" err="1">
                <a:solidFill>
                  <a:srgbClr val="FF0000"/>
                </a:solidFill>
              </a:rPr>
              <a:t>pu</a:t>
            </a:r>
            <a:r>
              <a:rPr lang="en-US" altLang="ko-KR" sz="1400" b="1" dirty="0">
                <a:solidFill>
                  <a:srgbClr val="FF0000"/>
                </a:solidFill>
              </a:rPr>
              <a:t>[</a:t>
            </a:r>
            <a:r>
              <a:rPr lang="en-US" altLang="ko-KR" sz="1400" b="1" dirty="0" err="1">
                <a:solidFill>
                  <a:srgbClr val="FF0000"/>
                </a:solidFill>
              </a:rPr>
              <a:t>ind_pu</a:t>
            </a:r>
            <a:r>
              <a:rPr lang="en-US" altLang="ko-KR" sz="1400" b="1" dirty="0">
                <a:solidFill>
                  <a:srgbClr val="FF0000"/>
                </a:solidFill>
              </a:rPr>
              <a:t>].sect[</a:t>
            </a:r>
            <a:r>
              <a:rPr lang="en-US" altLang="ko-KR" sz="1400" b="1" dirty="0" err="1">
                <a:solidFill>
                  <a:srgbClr val="FF0000"/>
                </a:solidFill>
              </a:rPr>
              <a:t>ind_Sect</a:t>
            </a:r>
            <a:r>
              <a:rPr lang="en-US" altLang="ko-KR" sz="1400" b="1" dirty="0">
                <a:solidFill>
                  <a:srgbClr val="FF0000"/>
                </a:solidFill>
              </a:rPr>
              <a:t>] =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data[i</a:t>
            </a:r>
            <a:r>
              <a:rPr lang="en-US" altLang="ko-KR" sz="1400" b="1" dirty="0">
                <a:solidFill>
                  <a:srgbClr val="FF0000"/>
                </a:solidFill>
              </a:rPr>
              <a:t>];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    SAM[</a:t>
            </a:r>
            <a:r>
              <a:rPr lang="en-US" altLang="ko-KR" sz="1400" b="1" dirty="0" err="1">
                <a:solidFill>
                  <a:srgbClr val="FF0000"/>
                </a:solidFill>
              </a:rPr>
              <a:t>ind_pu</a:t>
            </a:r>
            <a:r>
              <a:rPr lang="en-US" altLang="ko-KR" sz="1400" b="1" dirty="0">
                <a:solidFill>
                  <a:srgbClr val="FF0000"/>
                </a:solidFill>
              </a:rPr>
              <a:t>].offset[i] = </a:t>
            </a:r>
            <a:r>
              <a:rPr lang="en-US" altLang="ko-KR" sz="1400" b="1" dirty="0" err="1">
                <a:solidFill>
                  <a:srgbClr val="FF0000"/>
                </a:solidFill>
              </a:rPr>
              <a:t>ind_Sect</a:t>
            </a:r>
            <a:r>
              <a:rPr lang="en-US" altLang="ko-KR" sz="1400" b="1" dirty="0">
                <a:solidFill>
                  <a:srgbClr val="FF0000"/>
                </a:solidFill>
              </a:rPr>
              <a:t>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}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dirty="0" smtClean="0"/>
              <a:t>}</a:t>
            </a:r>
            <a:endParaRPr lang="ko-KR" altLang="ko-KR" sz="1400" dirty="0"/>
          </a:p>
        </p:txBody>
      </p:sp>
      <p:sp>
        <p:nvSpPr>
          <p:cNvPr id="7" name="직사각형 6"/>
          <p:cNvSpPr/>
          <p:nvPr/>
        </p:nvSpPr>
        <p:spPr>
          <a:xfrm>
            <a:off x="4427984" y="2289061"/>
            <a:ext cx="4716016" cy="46166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void </a:t>
            </a:r>
            <a:r>
              <a:rPr lang="en-US" altLang="ko-KR" sz="1400" dirty="0"/>
              <a:t>main(){</a:t>
            </a:r>
            <a:endParaRPr lang="ko-KR" altLang="ko-KR" sz="1400" dirty="0"/>
          </a:p>
          <a:p>
            <a:r>
              <a:rPr lang="en-US" altLang="ko-KR" sz="1400" dirty="0"/>
              <a:t>char </a:t>
            </a:r>
            <a:r>
              <a:rPr lang="en-US" altLang="ko-KR" sz="1400" dirty="0" smtClean="0"/>
              <a:t>res[4];</a:t>
            </a:r>
            <a:endParaRPr lang="ko-KR" altLang="ko-KR" sz="1400" dirty="0"/>
          </a:p>
          <a:p>
            <a:r>
              <a:rPr lang="en-US" altLang="ko-KR" sz="1400" dirty="0" err="1"/>
              <a:t>int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i, </a:t>
            </a:r>
            <a:r>
              <a:rPr lang="en-US" altLang="ko-KR" sz="1400" dirty="0" err="1" smtClean="0"/>
              <a:t>j,k,l</a:t>
            </a:r>
            <a:r>
              <a:rPr lang="en-US" altLang="ko-KR" sz="1400" dirty="0" smtClean="0"/>
              <a:t>, </a:t>
            </a:r>
            <a:r>
              <a:rPr lang="en-US" altLang="ko-KR" sz="1400" dirty="0" err="1" smtClean="0"/>
              <a:t>data_pos</a:t>
            </a:r>
            <a:r>
              <a:rPr lang="en-US" altLang="ko-KR" sz="1400" dirty="0" smtClean="0"/>
              <a:t>[4</a:t>
            </a:r>
            <a:r>
              <a:rPr lang="en-US" altLang="ko-KR" sz="1400" dirty="0"/>
              <a:t>];</a:t>
            </a:r>
            <a:endParaRPr lang="ko-KR" altLang="ko-KR" sz="1400" dirty="0"/>
          </a:p>
          <a:p>
            <a:pPr indent="44450" algn="just"/>
            <a:r>
              <a:rPr lang="en-US" altLang="ko-KR" sz="1400" kern="100" dirty="0" smtClean="0">
                <a:latin typeface="Courier New"/>
                <a:cs typeface="Times New Roman"/>
              </a:rPr>
              <a:t>//# of all distributions = 16*15*14*13 </a:t>
            </a:r>
            <a:endParaRPr lang="ko-KR" altLang="ko-KR" sz="1400" kern="100" dirty="0">
              <a:cs typeface="Times New Roman"/>
            </a:endParaRPr>
          </a:p>
          <a:p>
            <a:r>
              <a:rPr lang="en-US" altLang="ko-KR" sz="1400" dirty="0" smtClean="0"/>
              <a:t>for(i </a:t>
            </a:r>
            <a:r>
              <a:rPr lang="en-US" altLang="ko-KR" sz="1400" dirty="0"/>
              <a:t>= 0;i &lt; NUM_PHI_U * </a:t>
            </a:r>
            <a:r>
              <a:rPr lang="en-US" altLang="ko-KR" sz="1400" dirty="0" err="1"/>
              <a:t>SECT_PER_U;i</a:t>
            </a:r>
            <a:r>
              <a:rPr lang="en-US" altLang="ko-KR" sz="1400" dirty="0"/>
              <a:t>++){</a:t>
            </a:r>
            <a:endParaRPr lang="ko-KR" altLang="ko-KR" sz="1400" dirty="0"/>
          </a:p>
          <a:p>
            <a:r>
              <a:rPr lang="en-US" altLang="ko-KR" sz="1400" dirty="0" smtClean="0"/>
              <a:t>    </a:t>
            </a:r>
            <a:r>
              <a:rPr lang="en-US" altLang="ko-KR" sz="1400" dirty="0"/>
              <a:t>for(j = 0;j &lt; NUM_PHI_U * </a:t>
            </a:r>
            <a:r>
              <a:rPr lang="en-US" altLang="ko-KR" sz="1400" dirty="0" err="1"/>
              <a:t>SECT_PER_U;j</a:t>
            </a:r>
            <a:r>
              <a:rPr lang="en-US" altLang="ko-KR" sz="1400" dirty="0"/>
              <a:t>++){</a:t>
            </a:r>
            <a:endParaRPr lang="ko-KR" altLang="ko-KR" sz="1400" dirty="0"/>
          </a:p>
          <a:p>
            <a:r>
              <a:rPr lang="en-US" altLang="ko-KR" sz="1400" dirty="0" smtClean="0"/>
              <a:t>        </a:t>
            </a:r>
            <a:r>
              <a:rPr lang="en-US" altLang="ko-KR" sz="1400" dirty="0"/>
              <a:t>if </a:t>
            </a:r>
            <a:r>
              <a:rPr lang="en-US" altLang="ko-KR" sz="1400" dirty="0" smtClean="0"/>
              <a:t>(j </a:t>
            </a:r>
            <a:r>
              <a:rPr lang="en-US" altLang="ko-KR" sz="1400" dirty="0"/>
              <a:t>== </a:t>
            </a:r>
            <a:r>
              <a:rPr lang="en-US" altLang="ko-KR" sz="1400" dirty="0" smtClean="0"/>
              <a:t>i) </a:t>
            </a:r>
            <a:r>
              <a:rPr lang="en-US" altLang="ko-KR" sz="1400" dirty="0"/>
              <a:t>continue</a:t>
            </a:r>
            <a:r>
              <a:rPr lang="en-US" altLang="ko-KR" sz="1400" dirty="0" smtClean="0"/>
              <a:t>;</a:t>
            </a:r>
            <a:endParaRPr lang="ko-KR" altLang="ko-KR" sz="1400" dirty="0"/>
          </a:p>
          <a:p>
            <a:r>
              <a:rPr lang="en-US" altLang="ko-KR" sz="1400" dirty="0" smtClean="0"/>
              <a:t>        for(k 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0;k </a:t>
            </a:r>
            <a:r>
              <a:rPr lang="en-US" altLang="ko-KR" sz="1400" dirty="0"/>
              <a:t>&lt; NUM_PHI_U * </a:t>
            </a:r>
            <a:r>
              <a:rPr lang="en-US" altLang="ko-KR" sz="1400" dirty="0" err="1" smtClean="0"/>
              <a:t>SECT_PER_U;k</a:t>
            </a:r>
            <a:r>
              <a:rPr lang="en-US" altLang="ko-KR" sz="1400" dirty="0" smtClean="0"/>
              <a:t>++){</a:t>
            </a:r>
            <a:endParaRPr lang="ko-KR" altLang="ko-KR" sz="1400" dirty="0"/>
          </a:p>
          <a:p>
            <a:r>
              <a:rPr lang="en-US" altLang="ko-KR" sz="1400" dirty="0" smtClean="0"/>
              <a:t>            </a:t>
            </a:r>
            <a:r>
              <a:rPr lang="en-US" altLang="ko-KR" sz="1400" dirty="0"/>
              <a:t>if </a:t>
            </a:r>
            <a:r>
              <a:rPr lang="en-US" altLang="ko-KR" sz="1400" dirty="0" smtClean="0"/>
              <a:t>(k </a:t>
            </a:r>
            <a:r>
              <a:rPr lang="en-US" altLang="ko-KR" sz="1400" dirty="0"/>
              <a:t>== </a:t>
            </a:r>
            <a:r>
              <a:rPr lang="en-US" altLang="ko-KR" sz="1400" dirty="0" smtClean="0"/>
              <a:t>i </a:t>
            </a:r>
            <a:r>
              <a:rPr lang="en-US" altLang="ko-KR" sz="1400" dirty="0"/>
              <a:t>|| </a:t>
            </a:r>
            <a:r>
              <a:rPr lang="en-US" altLang="ko-KR" sz="1400" dirty="0" smtClean="0"/>
              <a:t>k </a:t>
            </a:r>
            <a:r>
              <a:rPr lang="en-US" altLang="ko-KR" sz="1400" dirty="0"/>
              <a:t>== </a:t>
            </a:r>
            <a:r>
              <a:rPr lang="en-US" altLang="ko-KR" sz="1400" dirty="0" smtClean="0"/>
              <a:t>j) </a:t>
            </a:r>
            <a:r>
              <a:rPr lang="en-US" altLang="ko-KR" sz="1400" dirty="0"/>
              <a:t>continue;</a:t>
            </a:r>
            <a:endParaRPr lang="ko-KR" altLang="ko-KR" sz="1400" dirty="0"/>
          </a:p>
          <a:p>
            <a:r>
              <a:rPr lang="en-US" altLang="ko-KR" sz="1400" dirty="0" smtClean="0"/>
              <a:t>            for(l 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0;l </a:t>
            </a:r>
            <a:r>
              <a:rPr lang="en-US" altLang="ko-KR" sz="1400" dirty="0"/>
              <a:t>&lt; NUM_PHI_U * </a:t>
            </a:r>
            <a:r>
              <a:rPr lang="en-US" altLang="ko-KR" sz="1400" dirty="0" err="1" smtClean="0"/>
              <a:t>SECT_PER_U;l</a:t>
            </a:r>
            <a:r>
              <a:rPr lang="en-US" altLang="ko-KR" sz="1400" dirty="0" smtClean="0"/>
              <a:t>++){</a:t>
            </a:r>
            <a:endParaRPr lang="ko-KR" altLang="ko-KR" sz="1400" dirty="0"/>
          </a:p>
          <a:p>
            <a:r>
              <a:rPr lang="en-US" altLang="ko-KR" sz="1400" dirty="0" smtClean="0"/>
              <a:t>                if(l </a:t>
            </a:r>
            <a:r>
              <a:rPr lang="en-US" altLang="ko-KR" sz="1400" dirty="0"/>
              <a:t>== </a:t>
            </a:r>
            <a:r>
              <a:rPr lang="en-US" altLang="ko-KR" sz="1400" dirty="0" smtClean="0"/>
              <a:t>i </a:t>
            </a:r>
            <a:r>
              <a:rPr lang="en-US" altLang="ko-KR" sz="1400" dirty="0"/>
              <a:t>|| </a:t>
            </a:r>
            <a:r>
              <a:rPr lang="en-US" altLang="ko-KR" sz="1400" dirty="0" smtClean="0"/>
              <a:t>l </a:t>
            </a:r>
            <a:r>
              <a:rPr lang="en-US" altLang="ko-KR" sz="1400" dirty="0"/>
              <a:t>== </a:t>
            </a:r>
            <a:r>
              <a:rPr lang="en-US" altLang="ko-KR" sz="1400" dirty="0" smtClean="0"/>
              <a:t>j </a:t>
            </a:r>
            <a:r>
              <a:rPr lang="en-US" altLang="ko-KR" sz="1400" dirty="0"/>
              <a:t>|| </a:t>
            </a:r>
            <a:r>
              <a:rPr lang="en-US" altLang="ko-KR" sz="1400" dirty="0" smtClean="0"/>
              <a:t>l </a:t>
            </a:r>
            <a:r>
              <a:rPr lang="en-US" altLang="ko-KR" sz="1400" dirty="0"/>
              <a:t>== </a:t>
            </a:r>
            <a:r>
              <a:rPr lang="en-US" altLang="ko-KR" sz="1400" dirty="0" smtClean="0"/>
              <a:t>k) </a:t>
            </a:r>
            <a:r>
              <a:rPr lang="en-US" altLang="ko-KR" sz="1400" dirty="0"/>
              <a:t>continue;</a:t>
            </a:r>
            <a:endParaRPr lang="ko-KR" altLang="ko-KR" sz="1400" dirty="0"/>
          </a:p>
          <a:p>
            <a:endParaRPr lang="en-US" altLang="ko-KR" sz="1400" dirty="0" smtClean="0"/>
          </a:p>
          <a:p>
            <a:r>
              <a:rPr lang="en-US" altLang="ko-KR" sz="1400" b="1" dirty="0" smtClean="0">
                <a:solidFill>
                  <a:srgbClr val="FF0000"/>
                </a:solidFill>
              </a:rPr>
              <a:t>                </a:t>
            </a:r>
            <a:r>
              <a:rPr lang="en-US" altLang="ko-KR" sz="1400" b="1" dirty="0" err="1" smtClean="0">
                <a:solidFill>
                  <a:srgbClr val="FF0000"/>
                </a:solidFill>
              </a:rPr>
              <a:t>data_pos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[0] = i;</a:t>
            </a:r>
            <a:endParaRPr lang="ko-KR" altLang="ko-KR" sz="1400" b="1" dirty="0" smtClean="0">
              <a:solidFill>
                <a:srgbClr val="FF0000"/>
              </a:solidFill>
            </a:endParaRPr>
          </a:p>
          <a:p>
            <a:r>
              <a:rPr lang="en-US" altLang="ko-KR" sz="1400" b="1" dirty="0" smtClean="0">
                <a:solidFill>
                  <a:srgbClr val="FF0000"/>
                </a:solidFill>
              </a:rPr>
              <a:t>                </a:t>
            </a:r>
            <a:r>
              <a:rPr lang="en-US" altLang="ko-KR" sz="1400" b="1" dirty="0" err="1" smtClean="0">
                <a:solidFill>
                  <a:srgbClr val="FF0000"/>
                </a:solidFill>
              </a:rPr>
              <a:t>data_pos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[1] = j;</a:t>
            </a:r>
            <a:endParaRPr lang="ko-KR" altLang="ko-KR" sz="1400" b="1" dirty="0" smtClean="0">
              <a:solidFill>
                <a:srgbClr val="FF0000"/>
              </a:solidFill>
            </a:endParaRPr>
          </a:p>
          <a:p>
            <a:r>
              <a:rPr lang="en-US" altLang="ko-KR" sz="1400" b="1" dirty="0" smtClean="0">
                <a:solidFill>
                  <a:srgbClr val="FF0000"/>
                </a:solidFill>
              </a:rPr>
              <a:t>                </a:t>
            </a:r>
            <a:r>
              <a:rPr lang="en-US" altLang="ko-KR" sz="1400" b="1" dirty="0" err="1" smtClean="0">
                <a:solidFill>
                  <a:srgbClr val="FF0000"/>
                </a:solidFill>
              </a:rPr>
              <a:t>data_pos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[2</a:t>
            </a:r>
            <a:r>
              <a:rPr lang="en-US" altLang="ko-KR" sz="1400" b="1" dirty="0">
                <a:solidFill>
                  <a:srgbClr val="FF0000"/>
                </a:solidFill>
              </a:rPr>
              <a:t>] =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k;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 smtClean="0">
                <a:solidFill>
                  <a:srgbClr val="FF0000"/>
                </a:solidFill>
              </a:rPr>
              <a:t>                </a:t>
            </a:r>
            <a:r>
              <a:rPr lang="en-US" altLang="ko-KR" sz="1400" b="1" dirty="0" err="1" smtClean="0">
                <a:solidFill>
                  <a:srgbClr val="FF0000"/>
                </a:solidFill>
              </a:rPr>
              <a:t>data_pos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[3</a:t>
            </a:r>
            <a:r>
              <a:rPr lang="en-US" altLang="ko-KR" sz="1400" b="1" dirty="0">
                <a:solidFill>
                  <a:srgbClr val="FF0000"/>
                </a:solidFill>
              </a:rPr>
              <a:t>] =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l;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 smtClean="0">
                <a:solidFill>
                  <a:srgbClr val="FF0000"/>
                </a:solidFill>
              </a:rPr>
              <a:t>                </a:t>
            </a:r>
            <a:r>
              <a:rPr lang="en-US" altLang="ko-KR" sz="1400" b="1" dirty="0" err="1" smtClean="0">
                <a:solidFill>
                  <a:srgbClr val="FF0000"/>
                </a:solidFill>
              </a:rPr>
              <a:t>exhaustive_test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en-US" altLang="ko-KR" sz="1400" b="1" dirty="0" err="1" smtClean="0">
                <a:solidFill>
                  <a:srgbClr val="FF0000"/>
                </a:solidFill>
              </a:rPr>
              <a:t>data_pos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dirty="0" smtClean="0"/>
              <a:t>                </a:t>
            </a:r>
            <a:r>
              <a:rPr lang="en-US" altLang="ko-KR" sz="1400" b="1" dirty="0" err="1" smtClean="0"/>
              <a:t>flash_read</a:t>
            </a:r>
            <a:r>
              <a:rPr lang="en-US" altLang="ko-KR" sz="1400" b="1" dirty="0"/>
              <a:t>(&amp;res[count],</a:t>
            </a:r>
            <a:r>
              <a:rPr lang="en-US" altLang="ko-KR" sz="1400" b="1" dirty="0" err="1"/>
              <a:t>SAM,pu</a:t>
            </a:r>
            <a:r>
              <a:rPr lang="en-US" altLang="ko-KR" sz="1400" b="1" dirty="0"/>
              <a:t>);</a:t>
            </a:r>
            <a:endParaRPr lang="ko-KR" altLang="ko-KR" sz="1400" b="1" dirty="0"/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         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</a:t>
            </a:r>
            <a:r>
              <a:rPr lang="en-US" altLang="ko-KR" sz="1400" b="1" dirty="0">
                <a:solidFill>
                  <a:srgbClr val="FF0000"/>
                </a:solidFill>
              </a:rPr>
              <a:t>assert(res[0] == 'a' &amp;&amp; res[1] == 'b'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             &amp;&amp; </a:t>
            </a:r>
            <a:r>
              <a:rPr lang="en-US" altLang="ko-KR" sz="1400" b="1" dirty="0">
                <a:solidFill>
                  <a:srgbClr val="FF0000"/>
                </a:solidFill>
              </a:rPr>
              <a:t>res[2] == 'c' &amp;&amp;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res[3</a:t>
            </a:r>
            <a:r>
              <a:rPr lang="en-US" altLang="ko-KR" sz="1400" b="1" dirty="0">
                <a:solidFill>
                  <a:srgbClr val="FF0000"/>
                </a:solidFill>
              </a:rPr>
              <a:t>] == 'd');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dirty="0" smtClean="0"/>
              <a:t>}   }  }  } }</a:t>
            </a:r>
            <a:endParaRPr lang="ko-KR" altLang="ko-KR" sz="14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204844"/>
              </p:ext>
            </p:extLst>
          </p:nvPr>
        </p:nvGraphicFramePr>
        <p:xfrm>
          <a:off x="6708576" y="604912"/>
          <a:ext cx="1895872" cy="159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968"/>
                <a:gridCol w="473968"/>
                <a:gridCol w="473968"/>
                <a:gridCol w="473968"/>
              </a:tblGrid>
              <a:tr h="39998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88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88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88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28537" y="1955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nd_pu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62404" y="297135"/>
            <a:ext cx="1770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0      1       2      3</a:t>
            </a:r>
            <a:endParaRPr lang="ko-KR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414642" y="588650"/>
            <a:ext cx="59663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0     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1    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2  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3</a:t>
            </a:r>
            <a:endParaRPr lang="ko-KR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56676" y="62068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ind_sect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683124"/>
              </p:ext>
            </p:extLst>
          </p:nvPr>
        </p:nvGraphicFramePr>
        <p:xfrm>
          <a:off x="4508604" y="1674832"/>
          <a:ext cx="1800200" cy="37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0"/>
                <a:gridCol w="450050"/>
                <a:gridCol w="450050"/>
                <a:gridCol w="450050"/>
              </a:tblGrid>
              <a:tr h="3758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436596" y="1331476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data_pos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179512" y="188641"/>
            <a:ext cx="6840760" cy="100811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Problem #1.  CBMC solution</a:t>
            </a:r>
            <a:endParaRPr lang="ko-KR" altLang="en-US" dirty="0"/>
          </a:p>
        </p:txBody>
      </p:sp>
      <p:sp>
        <p:nvSpPr>
          <p:cNvPr id="5" name="텍스트 상자 2"/>
          <p:cNvSpPr txBox="1">
            <a:spLocks noChangeArrowheads="1"/>
          </p:cNvSpPr>
          <p:nvPr/>
        </p:nvSpPr>
        <p:spPr bwMode="auto">
          <a:xfrm>
            <a:off x="683568" y="908720"/>
            <a:ext cx="8064896" cy="5887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void </a:t>
            </a:r>
            <a:r>
              <a:rPr lang="en-US" sz="1400" kern="100" dirty="0" err="1">
                <a:effectLst/>
                <a:latin typeface="Courier New"/>
                <a:ea typeface="맑은 고딕"/>
                <a:cs typeface="Times New Roman"/>
              </a:rPr>
              <a:t>CBMC_environ_setting</a:t>
            </a: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(){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   unsigned </a:t>
            </a:r>
            <a:r>
              <a:rPr lang="en-US" sz="1400" kern="100" dirty="0" err="1">
                <a:effectLst/>
                <a:latin typeface="Courier New"/>
                <a:ea typeface="맑은 고딕"/>
                <a:cs typeface="Times New Roman"/>
              </a:rPr>
              <a:t>int</a:t>
            </a: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i = 0, j = 0;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   unsigned char </a:t>
            </a:r>
            <a:r>
              <a:rPr lang="en-US" sz="1400" kern="100" dirty="0" err="1"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, </a:t>
            </a:r>
            <a:r>
              <a:rPr lang="en-US" sz="1400" kern="100" dirty="0" err="1"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   for(i = 0;i &lt; </a:t>
            </a:r>
            <a:r>
              <a:rPr lang="en-US" sz="1400" kern="100" dirty="0" err="1">
                <a:effectLst/>
                <a:latin typeface="Courier New"/>
                <a:ea typeface="맑은 고딕"/>
                <a:cs typeface="Times New Roman"/>
              </a:rPr>
              <a:t>NUM_PHI_U;i</a:t>
            </a: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++){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       for(j = 0;j &lt; </a:t>
            </a:r>
            <a:r>
              <a:rPr lang="en-US" sz="1400" kern="100" dirty="0" err="1">
                <a:effectLst/>
                <a:latin typeface="Courier New"/>
                <a:ea typeface="맑은 고딕"/>
                <a:cs typeface="Times New Roman"/>
              </a:rPr>
              <a:t>SECT_PER_U;j</a:t>
            </a: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++){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           SAM[i].offset[j] = 255;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           </a:t>
            </a:r>
            <a:r>
              <a:rPr lang="en-US" sz="1400" kern="100" dirty="0" err="1">
                <a:effectLst/>
                <a:latin typeface="Courier New"/>
                <a:ea typeface="맑은 고딕"/>
                <a:cs typeface="Times New Roman"/>
              </a:rPr>
              <a:t>pu</a:t>
            </a: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[i].sect[j] = 0;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   </a:t>
            </a:r>
            <a:r>
              <a:rPr lang="en-US" sz="1400" kern="100" dirty="0" smtClean="0">
                <a:effectLst/>
                <a:latin typeface="Courier New"/>
                <a:ea typeface="맑은 고딕"/>
                <a:cs typeface="Times New Roman"/>
              </a:rPr>
              <a:t>}}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 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   for(i = 0;i &lt; </a:t>
            </a:r>
            <a:r>
              <a:rPr lang="en-US" sz="1400" kern="100" dirty="0" err="1">
                <a:effectLst/>
                <a:latin typeface="Courier New"/>
                <a:ea typeface="맑은 고딕"/>
                <a:cs typeface="Times New Roman"/>
              </a:rPr>
              <a:t>SECT_PER_U;i</a:t>
            </a: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++){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      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= 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nondet_char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();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b="1" kern="100" dirty="0">
                <a:effectLst/>
                <a:latin typeface="Courier New"/>
                <a:ea typeface="맑은 고딕"/>
                <a:cs typeface="Times New Roman"/>
              </a:rPr>
              <a:t>        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= 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nondet_char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();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 </a:t>
            </a:r>
            <a:r>
              <a:rPr lang="en-US" sz="14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     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__</a:t>
            </a:r>
            <a:r>
              <a:rPr lang="en-US" sz="1400" b="1" kern="100" dirty="0" err="1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CPROVER_assume</a:t>
            </a:r>
            <a:r>
              <a:rPr lang="en-US" sz="14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(</a:t>
            </a:r>
            <a:r>
              <a:rPr lang="en-US" sz="1400" b="1" kern="100" dirty="0" err="1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4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&gt;=0 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&amp;&amp; 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4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&lt;NUM_PHI_U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);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      __</a:t>
            </a:r>
            <a:r>
              <a:rPr lang="en-US" sz="1400" b="1" kern="100" dirty="0" err="1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CPROVER_assume</a:t>
            </a:r>
            <a:r>
              <a:rPr lang="en-US" sz="14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(</a:t>
            </a:r>
            <a:r>
              <a:rPr lang="en-US" sz="1400" b="1" kern="100" dirty="0" err="1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4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&gt;=0 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&amp;&amp; 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4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&lt;SECT_PER_U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);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      __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CPROVER_assume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(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pu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[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].sect[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 == 0);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 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indent="406400" algn="just" latinLnBrk="1">
              <a:spcAft>
                <a:spcPts val="0"/>
              </a:spcAft>
            </a:pPr>
            <a:r>
              <a:rPr lang="en-US" sz="14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  </a:t>
            </a:r>
            <a:r>
              <a:rPr lang="en-US" sz="1400" b="1" kern="100" dirty="0" err="1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pu</a:t>
            </a:r>
            <a:r>
              <a:rPr lang="en-US" sz="14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[</a:t>
            </a:r>
            <a:r>
              <a:rPr lang="en-US" sz="1400" b="1" kern="100" dirty="0" err="1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].sect[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 = </a:t>
            </a:r>
            <a:r>
              <a:rPr lang="en-US" sz="1400" b="1" kern="100" dirty="0" smtClean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data[i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];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      SAM[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].offset[i] = 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;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 smtClean="0">
                <a:effectLst/>
                <a:latin typeface="Courier New"/>
                <a:ea typeface="맑은 고딕"/>
                <a:cs typeface="Times New Roman"/>
              </a:rPr>
              <a:t>    }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l" latinLnBrk="0">
              <a:lnSpc>
                <a:spcPct val="115000"/>
              </a:lnSpc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}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l" latinLnBrk="0">
              <a:lnSpc>
                <a:spcPct val="115000"/>
              </a:lnSpc>
              <a:spcAft>
                <a:spcPts val="0"/>
              </a:spcAft>
            </a:pPr>
            <a:r>
              <a:rPr lang="en-US" sz="1400" kern="0" dirty="0">
                <a:effectLst/>
                <a:latin typeface="Courier New"/>
                <a:ea typeface="맑은 고딕"/>
                <a:cs typeface="Times New Roman"/>
              </a:rPr>
              <a:t>void main(){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203200" algn="l" latinLnBrk="0">
              <a:lnSpc>
                <a:spcPct val="115000"/>
              </a:lnSpc>
              <a:spcAft>
                <a:spcPts val="0"/>
              </a:spcAft>
            </a:pPr>
            <a:r>
              <a:rPr lang="en-US" sz="1400" kern="0" dirty="0">
                <a:solidFill>
                  <a:srgbClr val="0000FF"/>
                </a:solidFill>
                <a:effectLst/>
                <a:latin typeface="Courier New"/>
                <a:ea typeface="맑은 고딕"/>
                <a:cs typeface="Times New Roman"/>
              </a:rPr>
              <a:t>char</a:t>
            </a:r>
            <a:r>
              <a:rPr lang="en-US" sz="1400" b="1" kern="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400" kern="0" dirty="0">
                <a:effectLst/>
                <a:latin typeface="Courier New"/>
                <a:ea typeface="맑은 고딕"/>
                <a:cs typeface="Times New Roman"/>
              </a:rPr>
              <a:t>res[50];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203200" algn="l" latinLnBrk="0">
              <a:lnSpc>
                <a:spcPct val="115000"/>
              </a:lnSpc>
              <a:spcAft>
                <a:spcPts val="0"/>
              </a:spcAft>
            </a:pPr>
            <a:r>
              <a:rPr lang="en-US" sz="1400" kern="0" dirty="0" err="1">
                <a:solidFill>
                  <a:srgbClr val="0000FF"/>
                </a:solidFill>
                <a:effectLst/>
                <a:latin typeface="Courier New"/>
                <a:ea typeface="맑은 고딕"/>
                <a:cs typeface="Times New Roman"/>
              </a:rPr>
              <a:t>int</a:t>
            </a:r>
            <a:r>
              <a:rPr lang="en-US" sz="1400" b="1" kern="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400" kern="0" dirty="0">
                <a:effectLst/>
                <a:latin typeface="Courier New"/>
                <a:ea typeface="맑은 고딕"/>
                <a:cs typeface="Times New Roman"/>
              </a:rPr>
              <a:t>count</a:t>
            </a:r>
            <a:r>
              <a:rPr lang="en-US" sz="1400" b="1" kern="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400" kern="0" dirty="0">
                <a:effectLst/>
                <a:latin typeface="Courier New"/>
                <a:ea typeface="맑은 고딕"/>
                <a:cs typeface="Times New Roman"/>
              </a:rPr>
              <a:t>=</a:t>
            </a:r>
            <a:r>
              <a:rPr lang="en-US" sz="1400" b="1" kern="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400" kern="0" dirty="0">
                <a:effectLst/>
                <a:latin typeface="Courier New"/>
                <a:ea typeface="맑은 고딕"/>
                <a:cs typeface="Times New Roman"/>
              </a:rPr>
              <a:t>0;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203200" algn="l" latinLnBrk="0">
              <a:lnSpc>
                <a:spcPct val="115000"/>
              </a:lnSpc>
              <a:spcAft>
                <a:spcPts val="0"/>
              </a:spcAft>
            </a:pPr>
            <a:r>
              <a:rPr lang="en-US" sz="1400" kern="0" dirty="0" err="1">
                <a:effectLst/>
                <a:latin typeface="Courier New"/>
                <a:ea typeface="맑은 고딕"/>
                <a:cs typeface="Times New Roman"/>
              </a:rPr>
              <a:t>CBMC_environ_setting</a:t>
            </a:r>
            <a:r>
              <a:rPr lang="en-US" sz="1400" kern="0" dirty="0">
                <a:effectLst/>
                <a:latin typeface="Courier New"/>
                <a:ea typeface="맑은 고딕"/>
                <a:cs typeface="Times New Roman"/>
              </a:rPr>
              <a:t>();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203200" algn="l" latinLnBrk="0">
              <a:lnSpc>
                <a:spcPct val="115000"/>
              </a:lnSpc>
              <a:spcAft>
                <a:spcPts val="0"/>
              </a:spcAft>
            </a:pPr>
            <a:r>
              <a:rPr lang="en-US" sz="1400" kern="0" dirty="0" err="1" smtClean="0">
                <a:effectLst/>
                <a:latin typeface="Courier New"/>
                <a:ea typeface="맑은 고딕"/>
                <a:cs typeface="Times New Roman"/>
              </a:rPr>
              <a:t>flash_read</a:t>
            </a:r>
            <a:r>
              <a:rPr lang="en-US" sz="1400" kern="0" dirty="0">
                <a:effectLst/>
                <a:latin typeface="Courier New"/>
                <a:ea typeface="맑은 고딕"/>
                <a:cs typeface="Times New Roman"/>
              </a:rPr>
              <a:t>(&amp;res[count],</a:t>
            </a:r>
            <a:r>
              <a:rPr lang="en-US" sz="1400" kern="0" dirty="0" err="1">
                <a:effectLst/>
                <a:latin typeface="Courier New"/>
                <a:ea typeface="맑은 고딕"/>
                <a:cs typeface="Times New Roman"/>
              </a:rPr>
              <a:t>SAM,pu</a:t>
            </a:r>
            <a:r>
              <a:rPr lang="en-US" sz="1400" kern="0" dirty="0">
                <a:effectLst/>
                <a:latin typeface="Courier New"/>
                <a:ea typeface="맑은 고딕"/>
                <a:cs typeface="Times New Roman"/>
              </a:rPr>
              <a:t>);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r>
              <a:rPr lang="en-US" altLang="ko-KR" sz="1400" b="1" dirty="0" smtClean="0">
                <a:solidFill>
                  <a:srgbClr val="FF0000"/>
                </a:solidFill>
              </a:rPr>
              <a:t>   assert(res[0</a:t>
            </a:r>
            <a:r>
              <a:rPr lang="en-US" altLang="ko-KR" sz="1400" b="1" dirty="0">
                <a:solidFill>
                  <a:srgbClr val="FF0000"/>
                </a:solidFill>
              </a:rPr>
              <a:t>] == 'a' &amp;&amp; res[1] == 'b'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400" b="1" dirty="0">
                <a:solidFill>
                  <a:srgbClr val="FF0000"/>
                </a:solidFill>
              </a:rPr>
              <a:t>&amp;&amp; res[2] == 'c' &amp;&amp; res[3] == 'd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');</a:t>
            </a:r>
            <a:r>
              <a:rPr lang="en-US" sz="1400" kern="0" dirty="0" smtClean="0">
                <a:effectLst/>
                <a:latin typeface="Courier New"/>
                <a:ea typeface="맑은 고딕"/>
                <a:cs typeface="Times New Roman"/>
              </a:rPr>
              <a:t>}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</p:txBody>
      </p:sp>
      <p:graphicFrame>
        <p:nvGraphicFramePr>
          <p:cNvPr id="6" name="차트 5"/>
          <p:cNvGraphicFramePr/>
          <p:nvPr>
            <p:extLst>
              <p:ext uri="{D42A27DB-BD31-4B8C-83A1-F6EECF244321}">
                <p14:modId xmlns:p14="http://schemas.microsoft.com/office/powerpoint/2010/main" val="1433204104"/>
              </p:ext>
            </p:extLst>
          </p:nvPr>
        </p:nvGraphicFramePr>
        <p:xfrm>
          <a:off x="5292080" y="908720"/>
          <a:ext cx="331236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90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BCHOI@6I4DLGMO7YEFDNTO" val="2676"/>
  <p:tag name="FIRSTYHKIM@OKII9FVF81V8GRBC" val="2698"/>
</p:tagLst>
</file>

<file path=ppt/theme/theme1.xml><?xml version="1.0" encoding="utf-8"?>
<a:theme xmlns:a="http://schemas.openxmlformats.org/drawingml/2006/main" name="1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20681</TotalTime>
  <Words>802</Words>
  <Application>Microsoft Office PowerPoint</Application>
  <PresentationFormat>화면 슬라이드 쇼(4:3)</PresentationFormat>
  <Paragraphs>238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굴림</vt:lpstr>
      <vt:lpstr>맑은 고딕</vt:lpstr>
      <vt:lpstr>Courier New</vt:lpstr>
      <vt:lpstr>12_Office 테마</vt:lpstr>
      <vt:lpstr>Ex2. Tower of Hanio</vt:lpstr>
      <vt:lpstr>//cbmc hanoi3.c –unwind 7 –no-unwinding-assertions 1:signed char disk[3][3] = {{3,2,1},{0,0,0},{0,0,0}}; 2:char top[3]={2,-1,-1};// The position where the top disk is located at. 3:                           // If the pole does not have any disk, top is -1 4:int main() { 5:  unsigned char dest, src; 14:    while(1) { 15:    src = non_det(); 16:    __CPROVER_assume(src==0 || src==1 || src==2); 17:    __CPROVER_assume(top[src] != -1); 18: 19:    dest= non_det(); 20:    __CPROVER_assume((dest==0 || dest==1 || dest==2) &amp;&amp; (dest != src)); 21:    __CPROVER_assume(top[dest]==-1 || (disk[src][top[src]] &lt; disk[dest][top[dest]]) ); 22: 25:    top[dest]++; 26:    disk[dest][top[dest]]=disk[src][top[src]]; 27: 28:    disk[src][top[src]]=0; 29:    top[src]--; 30: 31:    assert( !(disk[2][0]==3 &amp;&amp;  disk[2][1]==2 &amp;&amp;  disk[2][2]==1 )); }  } </vt:lpstr>
      <vt:lpstr>Ex3. Flash read verification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pswlab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Linear Temporal Logic into Büchi Automata</dc:title>
  <dc:creator>cbchoi</dc:creator>
  <cp:lastModifiedBy>Moonzoo Kim</cp:lastModifiedBy>
  <cp:revision>1428</cp:revision>
  <cp:lastPrinted>2011-10-17T12:47:32Z</cp:lastPrinted>
  <dcterms:created xsi:type="dcterms:W3CDTF">2007-05-08T09:44:50Z</dcterms:created>
  <dcterms:modified xsi:type="dcterms:W3CDTF">2015-11-18T23:23:17Z</dcterms:modified>
</cp:coreProperties>
</file>