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</p:sldMasterIdLst>
  <p:notesMasterIdLst>
    <p:notesMasterId r:id="rId31"/>
  </p:notesMasterIdLst>
  <p:sldIdLst>
    <p:sldId id="256" r:id="rId2"/>
    <p:sldId id="309" r:id="rId3"/>
    <p:sldId id="325" r:id="rId4"/>
    <p:sldId id="326" r:id="rId5"/>
    <p:sldId id="348" r:id="rId6"/>
    <p:sldId id="352" r:id="rId7"/>
    <p:sldId id="351" r:id="rId8"/>
    <p:sldId id="347" r:id="rId9"/>
    <p:sldId id="344" r:id="rId10"/>
    <p:sldId id="346" r:id="rId11"/>
    <p:sldId id="354" r:id="rId12"/>
    <p:sldId id="353" r:id="rId13"/>
    <p:sldId id="349" r:id="rId14"/>
    <p:sldId id="355" r:id="rId15"/>
    <p:sldId id="356" r:id="rId16"/>
    <p:sldId id="357" r:id="rId17"/>
    <p:sldId id="359" r:id="rId18"/>
    <p:sldId id="336" r:id="rId19"/>
    <p:sldId id="320" r:id="rId20"/>
    <p:sldId id="337" r:id="rId21"/>
    <p:sldId id="360" r:id="rId22"/>
    <p:sldId id="322" r:id="rId23"/>
    <p:sldId id="324" r:id="rId24"/>
    <p:sldId id="321" r:id="rId25"/>
    <p:sldId id="310" r:id="rId26"/>
    <p:sldId id="338" r:id="rId27"/>
    <p:sldId id="339" r:id="rId28"/>
    <p:sldId id="340" r:id="rId29"/>
    <p:sldId id="341" r:id="rId30"/>
  </p:sldIdLst>
  <p:sldSz cx="9144000" cy="6858000" type="screen4x3"/>
  <p:notesSz cx="6802438" cy="99345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9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790" autoAdjust="0"/>
    <p:restoredTop sz="96465" autoAdjust="0"/>
  </p:normalViewPr>
  <p:slideViewPr>
    <p:cSldViewPr>
      <p:cViewPr>
        <p:scale>
          <a:sx n="125" d="100"/>
          <a:sy n="125" d="100"/>
        </p:scale>
        <p:origin x="-204" y="-12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29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7723" cy="496728"/>
          </a:xfrm>
          <a:prstGeom prst="rect">
            <a:avLst/>
          </a:prstGeom>
        </p:spPr>
        <p:txBody>
          <a:bodyPr vert="horz" lIns="91483" tIns="45742" rIns="91483" bIns="45742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1"/>
            <a:ext cx="2947723" cy="496728"/>
          </a:xfrm>
          <a:prstGeom prst="rect">
            <a:avLst/>
          </a:prstGeom>
        </p:spPr>
        <p:txBody>
          <a:bodyPr vert="horz" lIns="91483" tIns="45742" rIns="91483" bIns="45742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2013-10-01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83" tIns="45742" rIns="91483" bIns="45742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5" y="4718924"/>
            <a:ext cx="5441950" cy="4470558"/>
          </a:xfrm>
          <a:prstGeom prst="rect">
            <a:avLst/>
          </a:prstGeom>
        </p:spPr>
        <p:txBody>
          <a:bodyPr vert="horz" lIns="91483" tIns="45742" rIns="91483" bIns="45742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3"/>
            <a:ext cx="2947723" cy="496728"/>
          </a:xfrm>
          <a:prstGeom prst="rect">
            <a:avLst/>
          </a:prstGeom>
        </p:spPr>
        <p:txBody>
          <a:bodyPr vert="horz" lIns="91483" tIns="45742" rIns="91483" bIns="45742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3"/>
            <a:ext cx="2947723" cy="496728"/>
          </a:xfrm>
          <a:prstGeom prst="rect">
            <a:avLst/>
          </a:prstGeom>
        </p:spPr>
        <p:txBody>
          <a:bodyPr vert="horz" lIns="91483" tIns="45742" rIns="91483" bIns="45742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0322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바닥글 개체 틀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 vert="horz" lIns="91440" tIns="0" rIns="91440" bIns="0" rtlCol="0" anchor="ctr"/>
          <a:lstStyle>
            <a:lvl1pPr algn="l">
              <a:defRPr sz="1600">
                <a:solidFill>
                  <a:srgbClr val="FFFFFF"/>
                </a:solidFill>
              </a:defRPr>
            </a:lvl1pPr>
          </a:lstStyle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/ 29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lang.llvm.org/doxygen/" TargetMode="External"/><Relationship Id="rId2" Type="http://schemas.openxmlformats.org/officeDocument/2006/relationships/hyperlink" Target="http://clang.llvm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noid.de/tmp/clangtut/tut.html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cap="none" dirty="0" smtClean="0"/>
              <a:t>Clang Tutorial</a:t>
            </a:r>
            <a:endParaRPr lang="ko-KR" altLang="en-US" sz="4000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b="1" dirty="0" smtClean="0"/>
          </a:p>
          <a:p>
            <a:r>
              <a:rPr lang="en-US" altLang="ko-KR" b="1" dirty="0" smtClean="0"/>
              <a:t>CS453 </a:t>
            </a:r>
            <a:r>
              <a:rPr lang="en-US" altLang="ko-KR" b="1" dirty="0"/>
              <a:t>Automated Software </a:t>
            </a:r>
            <a:r>
              <a:rPr lang="en-US" altLang="ko-KR" b="1" dirty="0" smtClean="0"/>
              <a:t>Testing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(2/9)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51720" y="1316368"/>
            <a:ext cx="7056784" cy="1824600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represents </a:t>
            </a:r>
            <a:r>
              <a:rPr lang="en-US" altLang="ko-KR" dirty="0" smtClean="0"/>
              <a:t>an expression (a subclass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S</a:t>
            </a:r>
            <a:r>
              <a:rPr lang="en-US" altLang="ko-KR" sz="1800" dirty="0" smtClean="0"/>
              <a:t>ubclasses of </a:t>
            </a:r>
            <a:r>
              <a:rPr lang="en-US" altLang="ko-KR" sz="1800" dirty="0" err="1">
                <a:latin typeface="Calibri" panose="020F0502020204030204" pitchFamily="34" charset="0"/>
              </a:rPr>
              <a:t>Expr</a:t>
            </a:r>
            <a:endParaRPr lang="en-US" altLang="ko-KR" sz="1800" dirty="0" smtClean="0"/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CallExpr</a:t>
            </a:r>
            <a:r>
              <a:rPr lang="en-US" altLang="ko-KR" sz="1600" dirty="0" smtClean="0"/>
              <a:t> for function call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ImplicitCastExpr</a:t>
            </a:r>
            <a:r>
              <a:rPr lang="en-US" altLang="ko-KR" sz="1600" dirty="0" smtClean="0"/>
              <a:t> for implicit type casts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DeclRefExpr</a:t>
            </a:r>
            <a:r>
              <a:rPr lang="en-US" altLang="ko-KR" sz="1600" dirty="0" smtClean="0"/>
              <a:t> for referencing declared variables and functions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sz="1600" dirty="0" smtClean="0"/>
              <a:t> for integer literals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025186" y="4979434"/>
            <a:ext cx="3004045" cy="1761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2514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Expressions</a:t>
            </a:r>
          </a:p>
          <a:p>
            <a:r>
              <a:rPr lang="en-US" altLang="ko-KR" sz="1400" dirty="0" smtClean="0"/>
              <a:t>(also statements)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7" idx="1"/>
          </p:cNvCxnSpPr>
          <p:nvPr/>
        </p:nvCxnSpPr>
        <p:spPr>
          <a:xfrm flipV="1">
            <a:off x="1808356" y="4615160"/>
            <a:ext cx="2639245" cy="371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4447601" y="4361160"/>
            <a:ext cx="1271144" cy="50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699792" y="4869160"/>
            <a:ext cx="127114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18" idx="3"/>
            <a:endCxn id="23" idx="1"/>
          </p:cNvCxnSpPr>
          <p:nvPr/>
        </p:nvCxnSpPr>
        <p:spPr>
          <a:xfrm>
            <a:off x="1808356" y="4986754"/>
            <a:ext cx="891436" cy="264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8" idx="3"/>
            <a:endCxn id="16" idx="1"/>
          </p:cNvCxnSpPr>
          <p:nvPr/>
        </p:nvCxnSpPr>
        <p:spPr>
          <a:xfrm>
            <a:off x="1808356" y="4986754"/>
            <a:ext cx="2216830" cy="873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8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(3/9)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60874" y="1460384"/>
            <a:ext cx="6402711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may have </a:t>
            </a:r>
            <a:r>
              <a:rPr lang="en-US" altLang="ko-KR" dirty="0" smtClean="0"/>
              <a:t>a child containing </a:t>
            </a:r>
            <a:r>
              <a:rPr lang="en-US" altLang="ko-KR" dirty="0" smtClean="0"/>
              <a:t>additional information 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has statements in a </a:t>
            </a:r>
            <a:r>
              <a:rPr lang="en-US" altLang="ko-KR" dirty="0"/>
              <a:t>code block of braces (“{}”)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699794" y="6180979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114" y="412933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= 1;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414" y="4797152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195" y="614555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0;</a:t>
            </a:r>
            <a:endParaRPr lang="ko-KR" altLang="en-US" dirty="0"/>
          </a:p>
        </p:txBody>
      </p:sp>
      <p:cxnSp>
        <p:nvCxnSpPr>
          <p:cNvPr id="37" name="직선 화살표 연결선 36"/>
          <p:cNvCxnSpPr>
            <a:stCxn id="34" idx="3"/>
          </p:cNvCxnSpPr>
          <p:nvPr/>
        </p:nvCxnSpPr>
        <p:spPr>
          <a:xfrm flipV="1">
            <a:off x="2183186" y="4207234"/>
            <a:ext cx="444598" cy="759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2148551" y="4962307"/>
            <a:ext cx="44015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1725337" y="6300549"/>
            <a:ext cx="90244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699794" y="4814296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706145" y="3963396"/>
            <a:ext cx="713728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1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(4/9)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7079678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may have </a:t>
            </a:r>
            <a:r>
              <a:rPr lang="en-US" altLang="ko-KR" dirty="0" smtClean="0"/>
              <a:t>a child containing </a:t>
            </a:r>
            <a:r>
              <a:rPr lang="en-US" altLang="ko-KR" dirty="0" smtClean="0"/>
              <a:t>additional information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 smtClean="0"/>
              <a:t>first child of </a:t>
            </a:r>
            <a:r>
              <a:rPr lang="en-US" altLang="ko-KR" dirty="0" err="1" smtClean="0"/>
              <a:t>CallExpr</a:t>
            </a:r>
            <a:r>
              <a:rPr lang="en-US" altLang="ko-KR" dirty="0" smtClean="0"/>
              <a:t> is for a function pointer and the others are for function parameters</a:t>
            </a:r>
          </a:p>
          <a:p>
            <a:pPr lvl="2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419872" y="4133948"/>
            <a:ext cx="2232247" cy="73521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48126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Declarations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DeclStmt</a:t>
            </a:r>
            <a:r>
              <a:rPr lang="en-US" altLang="ko-KR" sz="1400" dirty="0" smtClean="0">
                <a:latin typeface="Calibri" panose="020F0502020204030204" pitchFamily="34" charset="0"/>
              </a:rPr>
              <a:t>  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21" idx="2"/>
            <a:endCxn id="19" idx="0"/>
          </p:cNvCxnSpPr>
          <p:nvPr/>
        </p:nvCxnSpPr>
        <p:spPr>
          <a:xfrm flipH="1">
            <a:off x="4535996" y="3789040"/>
            <a:ext cx="324036" cy="34490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6296" y="503857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pointer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95936" y="4950268"/>
            <a:ext cx="3005748" cy="7109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995936" y="5686868"/>
            <a:ext cx="3005748" cy="6631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6296" y="575193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31" name="직선 화살표 연결선 30"/>
          <p:cNvCxnSpPr>
            <a:stCxn id="24" idx="1"/>
            <a:endCxn id="27" idx="3"/>
          </p:cNvCxnSpPr>
          <p:nvPr/>
        </p:nvCxnSpPr>
        <p:spPr>
          <a:xfrm flipH="1">
            <a:off x="7001684" y="5300186"/>
            <a:ext cx="234612" cy="557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30" idx="1"/>
            <a:endCxn id="29" idx="3"/>
          </p:cNvCxnSpPr>
          <p:nvPr/>
        </p:nvCxnSpPr>
        <p:spPr>
          <a:xfrm flipH="1">
            <a:off x="7001684" y="6013544"/>
            <a:ext cx="234612" cy="48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3923929" y="6337398"/>
            <a:ext cx="1224135" cy="39781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43926" y="6433591"/>
            <a:ext cx="283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Return value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ReturnStmt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0" name="직선 화살표 연결선 39"/>
          <p:cNvCxnSpPr>
            <a:stCxn id="39" idx="1"/>
          </p:cNvCxnSpPr>
          <p:nvPr/>
        </p:nvCxnSpPr>
        <p:spPr>
          <a:xfrm flipH="1" flipV="1">
            <a:off x="5148064" y="6587479"/>
            <a:ext cx="695862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8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2654873"/>
            <a:ext cx="6942300" cy="408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(5/9)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6887227" cy="1608576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has a type of an expression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alibri" panose="020F0502020204030204" pitchFamily="34" charset="0"/>
              </a:rPr>
              <a:t>CallExpr</a:t>
            </a:r>
            <a:r>
              <a:rPr lang="en-US" altLang="ko-KR" dirty="0" smtClean="0"/>
              <a:t> has a type ‘void’</a:t>
            </a:r>
          </a:p>
          <a:p>
            <a:r>
              <a:rPr lang="en-US" altLang="ko-KR" dirty="0" smtClean="0"/>
              <a:t>Some sub-classes of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r>
              <a:rPr lang="en-US" altLang="ko-KR" dirty="0" smtClean="0"/>
              <a:t> can have a value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dirty="0" smtClean="0"/>
              <a:t> </a:t>
            </a:r>
            <a:r>
              <a:rPr lang="en-US" altLang="ko-KR" dirty="0" smtClean="0"/>
              <a:t>has a value ‘1’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cxnSp>
        <p:nvCxnSpPr>
          <p:cNvPr id="8" name="직선 화살표 연결선 7"/>
          <p:cNvCxnSpPr>
            <a:stCxn id="21" idx="3"/>
          </p:cNvCxnSpPr>
          <p:nvPr/>
        </p:nvCxnSpPr>
        <p:spPr>
          <a:xfrm flipV="1">
            <a:off x="1547664" y="5085184"/>
            <a:ext cx="1872208" cy="8019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5560" y="5733256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25" name="직선 화살표 연결선 24"/>
          <p:cNvCxnSpPr>
            <a:stCxn id="21" idx="3"/>
          </p:cNvCxnSpPr>
          <p:nvPr/>
        </p:nvCxnSpPr>
        <p:spPr>
          <a:xfrm flipV="1">
            <a:off x="1547664" y="5321679"/>
            <a:ext cx="2899937" cy="5654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1" idx="3"/>
          </p:cNvCxnSpPr>
          <p:nvPr/>
        </p:nvCxnSpPr>
        <p:spPr>
          <a:xfrm flipV="1">
            <a:off x="1547664" y="4756212"/>
            <a:ext cx="3413626" cy="113093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3"/>
          </p:cNvCxnSpPr>
          <p:nvPr/>
        </p:nvCxnSpPr>
        <p:spPr>
          <a:xfrm>
            <a:off x="1547664" y="5887145"/>
            <a:ext cx="2592288" cy="1538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40352" y="6381328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6588224" y="5638345"/>
            <a:ext cx="1152128" cy="8968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1"/>
          </p:cNvCxnSpPr>
          <p:nvPr/>
        </p:nvCxnSpPr>
        <p:spPr>
          <a:xfrm flipH="1" flipV="1">
            <a:off x="6804248" y="6292933"/>
            <a:ext cx="936104" cy="24228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0" idx="1"/>
          </p:cNvCxnSpPr>
          <p:nvPr/>
        </p:nvCxnSpPr>
        <p:spPr>
          <a:xfrm flipH="1">
            <a:off x="4932040" y="6535217"/>
            <a:ext cx="2808312" cy="621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8326" y="3927734"/>
            <a:ext cx="719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Values</a:t>
            </a:r>
            <a:endParaRPr lang="ko-KR" altLang="en-US" sz="1400" dirty="0"/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5508104" y="4235512"/>
            <a:ext cx="72008" cy="125065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8" idx="2"/>
          </p:cNvCxnSpPr>
          <p:nvPr/>
        </p:nvCxnSpPr>
        <p:spPr>
          <a:xfrm flipH="1">
            <a:off x="5502312" y="4235511"/>
            <a:ext cx="5792" cy="199422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9472" y="6445886"/>
            <a:ext cx="629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</a:t>
            </a:r>
            <a:endParaRPr lang="ko-KR" altLang="en-US" sz="1400" dirty="0"/>
          </a:p>
        </p:txBody>
      </p:sp>
      <p:cxnSp>
        <p:nvCxnSpPr>
          <p:cNvPr id="50" name="직선 화살표 연결선 49"/>
          <p:cNvCxnSpPr>
            <a:stCxn id="49" idx="3"/>
          </p:cNvCxnSpPr>
          <p:nvPr/>
        </p:nvCxnSpPr>
        <p:spPr>
          <a:xfrm>
            <a:off x="2729260" y="6599775"/>
            <a:ext cx="1413904" cy="356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0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572717" cy="519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(6/9)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63888" y="1600200"/>
            <a:ext cx="5122912" cy="4876800"/>
          </a:xfrm>
        </p:spPr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myPrint</a:t>
            </a:r>
            <a:r>
              <a:rPr lang="en-US" altLang="ko-KR" dirty="0" smtClean="0"/>
              <a:t> function contains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ForStmt</a:t>
            </a:r>
            <a:r>
              <a:rPr lang="en-US" altLang="ko-KR" dirty="0" smtClean="0"/>
              <a:t> in its function body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148064" y="4744103"/>
            <a:ext cx="3600400" cy="1925257"/>
            <a:chOff x="4860032" y="4581128"/>
            <a:chExt cx="3600400" cy="1925257"/>
          </a:xfrm>
        </p:grpSpPr>
        <p:sp>
          <p:nvSpPr>
            <p:cNvPr id="10" name="TextBox 9"/>
            <p:cNvSpPr txBox="1"/>
            <p:nvPr/>
          </p:nvSpPr>
          <p:spPr>
            <a:xfrm>
              <a:off x="5265908" y="4679265"/>
              <a:ext cx="31225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void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6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) {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== 1)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("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is 1");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nn-NO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i=0;i&lt;10;i++)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{</a:t>
              </a:r>
              <a:endParaRPr lang="nn-NO" altLang="ko-KR" sz="16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global 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+= i;</a:t>
              </a: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}</a:t>
              </a:r>
              <a:endParaRPr lang="en-US" altLang="ko-KR" sz="16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ko-KR" altLang="en-US" sz="16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0032" y="4690503"/>
              <a:ext cx="47724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860032" y="4581128"/>
              <a:ext cx="3600400" cy="192525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7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(7/9)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has 4 children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/>
              <a:t>In C++, you can declare a variable in condition (not in C)</a:t>
            </a: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Then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Else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4169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1"/>
          </p:cNvCxnSpPr>
          <p:nvPr/>
        </p:nvCxnSpPr>
        <p:spPr>
          <a:xfrm flipH="1">
            <a:off x="1907704" y="1710681"/>
            <a:ext cx="326465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019" y="1967459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2084555" y="2121348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527" y="388677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Then block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1437063" y="4040659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1660" y="6308502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Else block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>
          <a:xfrm flipH="1">
            <a:off x="2411020" y="6462391"/>
            <a:ext cx="47064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46028" y="357301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358425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1060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(8/9)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ForStmt</a:t>
            </a:r>
            <a:r>
              <a:rPr lang="en-US" altLang="ko-KR" dirty="0" smtClean="0"/>
              <a:t> has 5 children</a:t>
            </a:r>
          </a:p>
          <a:p>
            <a:pPr lvl="1"/>
            <a:r>
              <a:rPr lang="en-US" altLang="ko-KR" dirty="0" smtClean="0"/>
              <a:t>Initialization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Increment in </a:t>
            </a:r>
            <a:r>
              <a:rPr lang="en-US" altLang="ko-KR" dirty="0" err="1" smtClean="0">
                <a:latin typeface="Calibri" panose="020F0502020204030204" pitchFamily="34" charset="0"/>
              </a:rPr>
              <a:t>Expr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A loop block in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30113" y="1340768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Initialization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1" idx="1"/>
          </p:cNvCxnSpPr>
          <p:nvPr/>
        </p:nvCxnSpPr>
        <p:spPr>
          <a:xfrm flipH="1">
            <a:off x="1403649" y="1494657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0523" y="278092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>
            <a:stCxn id="23" idx="1"/>
          </p:cNvCxnSpPr>
          <p:nvPr/>
        </p:nvCxnSpPr>
        <p:spPr>
          <a:xfrm flipH="1">
            <a:off x="1835697" y="2934817"/>
            <a:ext cx="454826" cy="1538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22201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5" idx="1"/>
          </p:cNvCxnSpPr>
          <p:nvPr/>
        </p:nvCxnSpPr>
        <p:spPr>
          <a:xfrm flipH="1">
            <a:off x="1475656" y="1710681"/>
            <a:ext cx="1046545" cy="85422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934" y="4005064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Increment</a:t>
            </a:r>
            <a:endParaRPr lang="ko-KR" altLang="en-US" sz="1400" dirty="0"/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>
          <a:xfrm flipH="1">
            <a:off x="1745470" y="4158953"/>
            <a:ext cx="326464" cy="13414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8064" y="586739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 block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1250950" y="5264150"/>
            <a:ext cx="47114" cy="75713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0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(9/9)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4283968" y="1600200"/>
            <a:ext cx="4402832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 smtClean="0">
                <a:latin typeface="Calibri" panose="020F0502020204030204" pitchFamily="34" charset="0"/>
              </a:rPr>
              <a:t>BinaryOperator</a:t>
            </a:r>
            <a:r>
              <a:rPr lang="en-US" altLang="ko-KR" sz="2000" dirty="0" smtClean="0"/>
              <a:t> has 2 children for operands</a:t>
            </a:r>
          </a:p>
          <a:p>
            <a:r>
              <a:rPr lang="en-US" altLang="ko-KR" sz="2000" dirty="0" err="1" smtClean="0">
                <a:latin typeface="Calibri" panose="020F0502020204030204" pitchFamily="34" charset="0"/>
              </a:rPr>
              <a:t>UnaryOperator</a:t>
            </a:r>
            <a:r>
              <a:rPr lang="en-US" altLang="ko-KR" sz="2000" dirty="0" smtClean="0"/>
              <a:t> has a child for operand</a:t>
            </a:r>
          </a:p>
          <a:p>
            <a:endParaRPr lang="en-US" altLang="ko-KR" sz="2000" dirty="0" smtClean="0"/>
          </a:p>
        </p:txBody>
      </p:sp>
      <p:sp>
        <p:nvSpPr>
          <p:cNvPr id="32" name="직사각형 31"/>
          <p:cNvSpPr/>
          <p:nvPr/>
        </p:nvSpPr>
        <p:spPr>
          <a:xfrm>
            <a:off x="738789" y="2852936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38789" y="4158953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720" y="304991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051720" y="3557910"/>
            <a:ext cx="2376264" cy="7351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051720" y="440246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1861" y="3068960"/>
            <a:ext cx="2794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Two operands for </a:t>
            </a:r>
            <a:r>
              <a:rPr lang="en-US" altLang="ko-KR" sz="1400" dirty="0" err="1">
                <a:latin typeface="Calibri" panose="020F0502020204030204" pitchFamily="34" charset="0"/>
              </a:rPr>
              <a:t>BinaryOperator</a:t>
            </a:r>
            <a:r>
              <a:rPr lang="en-US" altLang="ko-KR" sz="1400" dirty="0"/>
              <a:t> </a:t>
            </a:r>
            <a:endParaRPr lang="ko-KR" alt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3491880" y="4500599"/>
            <a:ext cx="24625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 operand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UnaryOperator</a:t>
            </a:r>
            <a:r>
              <a:rPr lang="en-US" altLang="ko-KR" sz="1400" dirty="0" smtClean="0"/>
              <a:t> </a:t>
            </a:r>
            <a:endParaRPr lang="ko-KR" altLang="en-US" sz="1400" dirty="0"/>
          </a:p>
        </p:txBody>
      </p:sp>
      <p:cxnSp>
        <p:nvCxnSpPr>
          <p:cNvPr id="10" name="직선 화살표 연결선 9"/>
          <p:cNvCxnSpPr>
            <a:stCxn id="8" idx="1"/>
            <a:endCxn id="7" idx="3"/>
          </p:cNvCxnSpPr>
          <p:nvPr/>
        </p:nvCxnSpPr>
        <p:spPr>
          <a:xfrm flipH="1">
            <a:off x="3203848" y="3222849"/>
            <a:ext cx="518013" cy="7908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8" idx="1"/>
          </p:cNvCxnSpPr>
          <p:nvPr/>
        </p:nvCxnSpPr>
        <p:spPr>
          <a:xfrm flipH="1">
            <a:off x="3419872" y="3222849"/>
            <a:ext cx="301989" cy="335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36" idx="1"/>
            <a:endCxn id="35" idx="3"/>
          </p:cNvCxnSpPr>
          <p:nvPr/>
        </p:nvCxnSpPr>
        <p:spPr>
          <a:xfrm flipH="1">
            <a:off x="3203848" y="4654488"/>
            <a:ext cx="28803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40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ParseAST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starts </a:t>
            </a:r>
            <a:r>
              <a:rPr lang="en-US" altLang="ko-KR" dirty="0"/>
              <a:t>building and traversal of an AST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The callback function </a:t>
            </a:r>
            <a:r>
              <a:rPr lang="en-US" altLang="ko-KR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</a:t>
            </a:r>
            <a:r>
              <a:rPr lang="en-US" altLang="ko-KR" dirty="0"/>
              <a:t>in </a:t>
            </a:r>
            <a:r>
              <a:rPr lang="en-US" altLang="ko-KR" dirty="0" err="1" smtClean="0">
                <a:latin typeface="Calibri" panose="020F0502020204030204" pitchFamily="34" charset="0"/>
              </a:rPr>
              <a:t>ASTConsumer</a:t>
            </a:r>
            <a:r>
              <a:rPr lang="en-US" altLang="ko-KR" dirty="0" smtClean="0">
                <a:latin typeface="Calibri" panose="020F0502020204030204" pitchFamily="34" charset="0"/>
              </a:rPr>
              <a:t> is called for each top-level declaration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</a:t>
            </a:r>
            <a:r>
              <a:rPr lang="en-US" altLang="ko-KR" dirty="0" smtClean="0"/>
              <a:t>receives </a:t>
            </a:r>
            <a:r>
              <a:rPr lang="en-US" altLang="ko-KR" dirty="0" smtClean="0"/>
              <a:t>a list of function </a:t>
            </a:r>
            <a:r>
              <a:rPr lang="en-US" altLang="ko-KR" dirty="0"/>
              <a:t>and global variable </a:t>
            </a:r>
            <a:r>
              <a:rPr lang="en-US" altLang="ko-KR" dirty="0" smtClean="0"/>
              <a:t>declarations as a parameter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sz="2000" dirty="0" smtClean="0"/>
              <a:t> A user has to customize </a:t>
            </a:r>
            <a:r>
              <a:rPr lang="en-US" altLang="ko-KR" sz="2000" dirty="0" err="1" smtClean="0"/>
              <a:t>ASTConsumer</a:t>
            </a:r>
            <a:endParaRPr lang="ko-KR" altLang="en-US" sz="1600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82974" y="3347700"/>
            <a:ext cx="7649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void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clang</a:t>
            </a:r>
            <a:r>
              <a:rPr lang="en-US" altLang="ko-KR" dirty="0">
                <a:latin typeface="Calibri" panose="020F0502020204030204" pitchFamily="34" charset="0"/>
              </a:rPr>
              <a:t>::</a:t>
            </a:r>
            <a:r>
              <a:rPr lang="en-US" altLang="ko-KR" dirty="0" err="1">
                <a:latin typeface="Calibri" panose="020F0502020204030204" pitchFamily="34" charset="0"/>
              </a:rPr>
              <a:t>ParseAST</a:t>
            </a:r>
            <a:r>
              <a:rPr lang="en-US" altLang="ko-KR" dirty="0">
                <a:latin typeface="Calibri" panose="020F0502020204030204" pitchFamily="34" charset="0"/>
              </a:rPr>
              <a:t> (Preprocessor &amp;</a:t>
            </a:r>
            <a:r>
              <a:rPr lang="en-US" altLang="ko-KR" dirty="0" err="1">
                <a:latin typeface="Calibri" panose="020F0502020204030204" pitchFamily="34" charset="0"/>
              </a:rPr>
              <a:t>pp</a:t>
            </a:r>
            <a:r>
              <a:rPr lang="en-US" altLang="ko-KR" dirty="0">
                <a:latin typeface="Calibri" panose="020F0502020204030204" pitchFamily="34" charset="0"/>
              </a:rPr>
              <a:t>, </a:t>
            </a:r>
            <a:r>
              <a:rPr lang="en-US" altLang="ko-KR" b="1" dirty="0" err="1">
                <a:latin typeface="Calibri" panose="020F0502020204030204" pitchFamily="34" charset="0"/>
              </a:rPr>
              <a:t>ASTConsumer</a:t>
            </a:r>
            <a:r>
              <a:rPr lang="en-US" altLang="ko-KR" b="1" dirty="0">
                <a:latin typeface="Calibri" panose="020F0502020204030204" pitchFamily="34" charset="0"/>
              </a:rPr>
              <a:t> *C</a:t>
            </a:r>
            <a:r>
              <a:rPr lang="en-US" altLang="ko-KR" dirty="0">
                <a:latin typeface="Calibri" panose="020F0502020204030204" pitchFamily="34" charset="0"/>
              </a:rPr>
              <a:t>, </a:t>
            </a:r>
            <a:r>
              <a:rPr lang="en-US" altLang="ko-KR" dirty="0" err="1">
                <a:latin typeface="Calibri" panose="020F0502020204030204" pitchFamily="34" charset="0"/>
              </a:rPr>
              <a:t>ASTContext</a:t>
            </a:r>
            <a:r>
              <a:rPr lang="en-US" altLang="ko-KR" dirty="0">
                <a:latin typeface="Calibri" panose="020F0502020204030204" pitchFamily="34" charset="0"/>
              </a:rPr>
              <a:t> &amp;</a:t>
            </a:r>
            <a:r>
              <a:rPr lang="en-US" altLang="ko-KR" dirty="0" err="1">
                <a:latin typeface="Calibri" panose="020F0502020204030204" pitchFamily="34" charset="0"/>
              </a:rPr>
              <a:t>Ctx</a:t>
            </a:r>
            <a:r>
              <a:rPr lang="en-US" altLang="ko-KR" dirty="0">
                <a:latin typeface="Calibri" panose="020F0502020204030204" pitchFamily="34" charset="0"/>
              </a:rPr>
              <a:t>, </a:t>
            </a:r>
            <a:r>
              <a:rPr lang="en-US" altLang="ko-KR" dirty="0" smtClean="0">
                <a:latin typeface="Calibri" panose="020F0502020204030204" pitchFamily="34" charset="0"/>
              </a:rPr>
              <a:t>…)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539552" y="4214582"/>
            <a:ext cx="8208912" cy="2688894"/>
            <a:chOff x="539552" y="3755150"/>
            <a:chExt cx="8208912" cy="2688894"/>
          </a:xfrm>
        </p:grpSpPr>
        <p:sp>
          <p:nvSpPr>
            <p:cNvPr id="7" name="TextBox 6"/>
            <p:cNvSpPr txBox="1"/>
            <p:nvPr/>
          </p:nvSpPr>
          <p:spPr>
            <a:xfrm>
              <a:off x="945428" y="3755150"/>
              <a:ext cx="780303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class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: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ASTConsumer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(Rewriter 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&amp;R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 {}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virtual </a:t>
              </a:r>
              <a:r>
                <a:rPr lang="en-US" altLang="ko-KR" sz="14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HandleTopLevelDecl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DR)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::iterator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DR.begin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(),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e=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DR.end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();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b!=e;++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b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… //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variable b has each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decleration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in DR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true;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};</a:t>
              </a:r>
              <a:endParaRPr lang="ko-KR" altLang="en-US" sz="1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3766388"/>
              <a:ext cx="4772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3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4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5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560" y="3766388"/>
              <a:ext cx="7128792" cy="267765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6814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</a:t>
            </a:r>
            <a:r>
              <a:rPr lang="en-US" altLang="ko-KR" dirty="0" smtClean="0"/>
              <a:t>AST </a:t>
            </a:r>
            <a:r>
              <a:rPr lang="en-US" altLang="ko-KR" dirty="0" smtClean="0"/>
              <a:t>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dirty="0" smtClean="0">
                <a:latin typeface="Calibri" panose="020F0502020204030204" pitchFamily="34" charset="0"/>
              </a:rPr>
              <a:t>() calls </a:t>
            </a:r>
            <a:r>
              <a:rPr lang="en-US" altLang="ko-KR" dirty="0" err="1" smtClean="0">
                <a:latin typeface="Calibri" panose="020F0502020204030204" pitchFamily="34" charset="0"/>
              </a:rPr>
              <a:t>TraverseDecl</a:t>
            </a:r>
            <a:r>
              <a:rPr lang="en-US" altLang="ko-KR" dirty="0" smtClean="0">
                <a:latin typeface="Calibri" panose="020F0502020204030204" pitchFamily="34" charset="0"/>
              </a:rPr>
              <a:t>() which recursively </a:t>
            </a:r>
            <a:r>
              <a:rPr lang="en-US" altLang="ko-KR" dirty="0">
                <a:latin typeface="Calibri" panose="020F0502020204030204" pitchFamily="34" charset="0"/>
              </a:rPr>
              <a:t>travel </a:t>
            </a:r>
            <a:r>
              <a:rPr lang="en-US" altLang="ko-KR" dirty="0" smtClean="0">
                <a:latin typeface="Calibri" panose="020F0502020204030204" pitchFamily="34" charset="0"/>
              </a:rPr>
              <a:t>a target AST </a:t>
            </a:r>
            <a:r>
              <a:rPr lang="en-US" altLang="ko-KR" dirty="0" smtClean="0">
                <a:latin typeface="Calibri" panose="020F0502020204030204" pitchFamily="34" charset="0"/>
              </a:rPr>
              <a:t>from the top-level </a:t>
            </a:r>
            <a:r>
              <a:rPr lang="en-US" altLang="ko-KR" dirty="0" smtClean="0">
                <a:latin typeface="Calibri" panose="020F0502020204030204" pitchFamily="34" charset="0"/>
              </a:rPr>
              <a:t>declaration by calling </a:t>
            </a:r>
            <a:r>
              <a:rPr lang="en-US" altLang="ko-KR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dirty="0" smtClean="0">
                <a:latin typeface="Calibri" panose="020F0502020204030204" pitchFamily="34" charset="0"/>
              </a:rPr>
              <a:t> (), </a:t>
            </a:r>
            <a:r>
              <a:rPr lang="en-US" altLang="ko-KR" dirty="0" err="1" smtClean="0">
                <a:latin typeface="Calibri" panose="020F0502020204030204" pitchFamily="34" charset="0"/>
              </a:rPr>
              <a:t>VisitFunctionDecl</a:t>
            </a:r>
            <a:r>
              <a:rPr lang="en-US" altLang="ko-KR" dirty="0" smtClean="0">
                <a:latin typeface="Calibri" panose="020F0502020204030204" pitchFamily="34" charset="0"/>
              </a:rPr>
              <a:t>(), etc.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744424"/>
            <a:ext cx="780303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hasBody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{  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virtual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 b != e; ++b)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1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(*b</a:t>
            </a:r>
            <a:r>
              <a:rPr lang="en-US" altLang="ko-KR" sz="1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true;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…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755662"/>
            <a:ext cx="4772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23</a:t>
            </a:r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2987824" y="3068960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VisitStmt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sz="1400" dirty="0" smtClean="0"/>
              <a:t> is encountered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4283968" y="371703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35730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VisitFunctionDecl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/>
              <a:t>FunctionDecl</a:t>
            </a:r>
            <a:r>
              <a:rPr lang="en-US" altLang="ko-KR" sz="1400" dirty="0" smtClean="0"/>
              <a:t> is encountered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09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28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Clang is a </a:t>
            </a:r>
            <a:r>
              <a:rPr lang="en-US" altLang="ko-KR" dirty="0" smtClean="0"/>
              <a:t>library to convert a </a:t>
            </a:r>
            <a:r>
              <a:rPr lang="en-US" altLang="ko-KR" dirty="0" smtClean="0"/>
              <a:t>C program into </a:t>
            </a:r>
            <a:r>
              <a:rPr lang="en-US" altLang="ko-KR" dirty="0" smtClean="0"/>
              <a:t>an </a:t>
            </a:r>
            <a:r>
              <a:rPr lang="en-US" altLang="ko-KR" dirty="0"/>
              <a:t>abstract syntax </a:t>
            </a:r>
            <a:r>
              <a:rPr lang="en-US" altLang="ko-KR" dirty="0" smtClean="0"/>
              <a:t>tree (AST</a:t>
            </a:r>
            <a:r>
              <a:rPr lang="en-US" altLang="ko-KR" dirty="0" smtClean="0"/>
              <a:t>) and manipulate the AST </a:t>
            </a:r>
          </a:p>
          <a:p>
            <a:pPr lvl="1"/>
            <a:r>
              <a:rPr lang="en-US" altLang="ko-KR" dirty="0" smtClean="0"/>
              <a:t>Ex</a:t>
            </a:r>
            <a:r>
              <a:rPr lang="en-US" altLang="ko-KR" dirty="0" smtClean="0"/>
              <a:t>) finding branches, renaming </a:t>
            </a:r>
            <a:r>
              <a:rPr lang="en-US" altLang="ko-KR" dirty="0" smtClean="0"/>
              <a:t>variables, pointer alias analysis,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r>
              <a:rPr lang="en-US" altLang="ko-KR" dirty="0" smtClean="0"/>
              <a:t>Example C code  </a:t>
            </a:r>
            <a:endParaRPr lang="en-US" altLang="ko-KR" dirty="0"/>
          </a:p>
          <a:p>
            <a:pPr lvl="1"/>
            <a:r>
              <a:rPr lang="en-US" altLang="ko-KR" dirty="0" smtClean="0"/>
              <a:t>2 functions are declared: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lvl="2"/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 </a:t>
            </a:r>
            <a:r>
              <a:rPr lang="en-US" altLang="ko-KR" dirty="0"/>
              <a:t>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and returns 0</a:t>
            </a:r>
          </a:p>
          <a:p>
            <a:pPr lvl="2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3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contains </a:t>
            </a:r>
            <a:r>
              <a:rPr lang="en-US" altLang="ko-KR" dirty="0">
                <a:latin typeface="Calibri" panose="020F0502020204030204" pitchFamily="34" charset="0"/>
              </a:rPr>
              <a:t>if</a:t>
            </a:r>
            <a:r>
              <a:rPr lang="en-US" altLang="ko-KR" dirty="0"/>
              <a:t> and </a:t>
            </a:r>
            <a:r>
              <a:rPr lang="en-US" altLang="ko-KR" dirty="0">
                <a:latin typeface="Calibri" panose="020F0502020204030204" pitchFamily="34" charset="0"/>
              </a:rPr>
              <a:t>for</a:t>
            </a:r>
            <a:r>
              <a:rPr lang="en-US" altLang="ko-KR" dirty="0"/>
              <a:t> statements</a:t>
            </a:r>
          </a:p>
          <a:p>
            <a:pPr lvl="1"/>
            <a:r>
              <a:rPr lang="en-US" altLang="ko-KR" dirty="0"/>
              <a:t>1 global variable is declared: </a:t>
            </a:r>
            <a:r>
              <a:rPr lang="en-US" altLang="ko-KR" dirty="0">
                <a:latin typeface="Calibri" panose="020F0502020204030204" pitchFamily="34" charset="0"/>
              </a:rPr>
              <a:t>global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3068960"/>
            <a:ext cx="3194524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//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Example.c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200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sz="1200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global;</a:t>
            </a:r>
            <a:endParaRPr lang="en-US" altLang="ko-KR" sz="1200" dirty="0">
              <a:latin typeface="Consolas" pitchFamily="49" charset="0"/>
              <a:cs typeface="Consolas" pitchFamily="49" charset="0"/>
            </a:endParaRPr>
          </a:p>
          <a:p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2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2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2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2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2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2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2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2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2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sz="1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2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2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sz="12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2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20189"/>
            <a:ext cx="5544616" cy="36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1828800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2000" dirty="0" smtClean="0"/>
              <a:t>() </a:t>
            </a:r>
            <a:r>
              <a:rPr lang="en-US" altLang="ko-KR" sz="2000" dirty="0" smtClean="0"/>
              <a:t>in 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is called </a:t>
            </a:r>
            <a:r>
              <a:rPr lang="en-US" altLang="ko-KR" sz="2000" dirty="0" smtClean="0"/>
              <a:t>for every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2000" dirty="0" smtClean="0"/>
              <a:t> object in the </a:t>
            </a:r>
            <a:r>
              <a:rPr lang="en-US" altLang="ko-KR" sz="2000" dirty="0" smtClean="0"/>
              <a:t>AST </a:t>
            </a:r>
            <a:endParaRPr lang="en-US" altLang="ko-KR" sz="2000" dirty="0" smtClean="0"/>
          </a:p>
          <a:p>
            <a:pPr lvl="1"/>
            <a:r>
              <a:rPr lang="en-US" altLang="ko-KR" sz="1800" dirty="0" err="1" smtClean="0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800" dirty="0" smtClean="0"/>
              <a:t> </a:t>
            </a:r>
            <a:r>
              <a:rPr lang="en-US" altLang="ko-KR" sz="1800" dirty="0" smtClean="0"/>
              <a:t>visits each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1800" dirty="0" smtClean="0"/>
              <a:t> in </a:t>
            </a:r>
            <a:r>
              <a:rPr lang="en-US" altLang="ko-KR" sz="1800" dirty="0" smtClean="0"/>
              <a:t>a depth-first </a:t>
            </a:r>
            <a:r>
              <a:rPr lang="en-US" altLang="ko-KR" sz="1800" dirty="0" smtClean="0"/>
              <a:t>search </a:t>
            </a:r>
            <a:r>
              <a:rPr lang="en-US" altLang="ko-KR" sz="1800" dirty="0" smtClean="0"/>
              <a:t>order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return value of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1800" dirty="0" smtClean="0"/>
              <a:t> is false, </a:t>
            </a:r>
            <a:r>
              <a:rPr lang="en-US" altLang="ko-KR" sz="1800" dirty="0" smtClean="0"/>
              <a:t>recursive traversal halts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Example: </a:t>
            </a:r>
            <a:r>
              <a:rPr lang="en-US" altLang="ko-KR" sz="1800" dirty="0" smtClean="0">
                <a:latin typeface="Calibri" panose="020F0502020204030204" pitchFamily="34" charset="0"/>
              </a:rPr>
              <a:t>main</a:t>
            </a:r>
            <a:r>
              <a:rPr lang="en-US" altLang="ko-KR" sz="1800" dirty="0" smtClean="0"/>
              <a:t> function of the previous example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59" y="43674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4618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35158" y="45520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31302" y="47367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94998" y="499343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705" y="51910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8148" y="54254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0059" y="57706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6140" y="60212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9050" y="62274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</a:t>
            </a:r>
            <a:endParaRPr lang="ko-KR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465" y="6550223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11</a:t>
            </a:r>
            <a:endParaRPr lang="ko-KR" altLang="en-US" sz="1400" dirty="0"/>
          </a:p>
        </p:txBody>
      </p:sp>
      <p:sp>
        <p:nvSpPr>
          <p:cNvPr id="18" name="직사각형 17"/>
          <p:cNvSpPr/>
          <p:nvPr/>
        </p:nvSpPr>
        <p:spPr>
          <a:xfrm>
            <a:off x="1619672" y="4367425"/>
            <a:ext cx="4968552" cy="2490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5" y="342900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600" dirty="0" smtClean="0"/>
              <a:t> will visit all nodes in this box (the numbers are the order of traversal)</a:t>
            </a:r>
            <a:endParaRPr lang="ko-KR" altLang="en-US" sz="1600" dirty="0"/>
          </a:p>
        </p:txBody>
      </p:sp>
      <p:cxnSp>
        <p:nvCxnSpPr>
          <p:cNvPr id="21" name="직선 화살표 연결선 20"/>
          <p:cNvCxnSpPr>
            <a:stCxn id="19" idx="1"/>
          </p:cNvCxnSpPr>
          <p:nvPr/>
        </p:nvCxnSpPr>
        <p:spPr>
          <a:xfrm flipH="1">
            <a:off x="4103949" y="3844499"/>
            <a:ext cx="684076" cy="5229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83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Guideline for HW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Initialization of </a:t>
            </a:r>
            <a:r>
              <a:rPr lang="en-US" altLang="ko-KR" dirty="0" smtClean="0"/>
              <a:t>Clang</a:t>
            </a:r>
          </a:p>
          <a:p>
            <a:r>
              <a:rPr lang="en-US" altLang="ko-KR" dirty="0"/>
              <a:t>Line 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en-US" altLang="ko-KR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altLang="ko-KR" dirty="0"/>
              <a:t>Useful Functions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11804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Initialization of Clang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Initialization of Clang is complicated</a:t>
            </a:r>
          </a:p>
          <a:p>
            <a:pPr lvl="1"/>
            <a:r>
              <a:rPr lang="en-US" altLang="ko-KR" dirty="0" smtClean="0"/>
              <a:t>To use Clang, many classes should be created and many functions should be called to initialize </a:t>
            </a:r>
            <a:r>
              <a:rPr lang="en-US" altLang="ko-KR" dirty="0" smtClean="0"/>
              <a:t>Clang environment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ComplierInstance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TargetOptions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FileManager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altLang="ko-KR" dirty="0" smtClean="0"/>
              <a:t> etc.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It is recommended to use the initialization part of </a:t>
            </a:r>
            <a:r>
              <a:rPr lang="en-US" altLang="ko-KR" dirty="0" smtClean="0"/>
              <a:t>the sample </a:t>
            </a:r>
            <a:r>
              <a:rPr lang="en-US" altLang="ko-KR" dirty="0" smtClean="0"/>
              <a:t>source code from the course homepage </a:t>
            </a:r>
            <a:r>
              <a:rPr lang="en-US" altLang="ko-KR" i="1" dirty="0" smtClean="0"/>
              <a:t>as is, </a:t>
            </a:r>
            <a:r>
              <a:rPr lang="en-US" altLang="ko-KR" dirty="0" smtClean="0"/>
              <a:t>and implement your own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ASTConsumer</a:t>
            </a:r>
            <a:r>
              <a:rPr lang="en-US" altLang="ko-KR" dirty="0"/>
              <a:t> 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dirty="0" smtClean="0"/>
              <a:t> classes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655231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Line number information 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endParaRPr lang="ko-KR" alt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 smtClean="0"/>
              <a:t> object </a:t>
            </a:r>
            <a:r>
              <a:rPr lang="en-US" altLang="ko-KR" dirty="0"/>
              <a:t>from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getLocStart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of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has </a:t>
            </a:r>
            <a:r>
              <a:rPr lang="en-US" altLang="ko-KR" dirty="0" smtClean="0"/>
              <a:t>a line information</a:t>
            </a:r>
            <a:endParaRPr lang="en-US" altLang="ko-KR" dirty="0" smtClean="0"/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</a:t>
            </a:r>
            <a:r>
              <a:rPr lang="en-US" altLang="ko-KR" dirty="0" smtClean="0"/>
              <a:t>is </a:t>
            </a:r>
            <a:r>
              <a:rPr lang="en-US" altLang="ko-KR" dirty="0" smtClean="0"/>
              <a:t>used to </a:t>
            </a:r>
            <a:r>
              <a:rPr lang="en-US" altLang="ko-KR" dirty="0" smtClean="0"/>
              <a:t>get line and column information from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SourceLocation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 smtClean="0"/>
              <a:t>In the initialization step,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object is created 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2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getExpansionLineNumber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and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getExpansionColumnNumber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altLang="ko-KR" dirty="0" smtClean="0"/>
              <a:t>in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SourceManager</a:t>
            </a:r>
            <a:r>
              <a:rPr lang="en-US" altLang="ko-KR" dirty="0" smtClean="0"/>
              <a:t> give </a:t>
            </a:r>
            <a:r>
              <a:rPr lang="en-US" altLang="ko-KR" dirty="0"/>
              <a:t>line and column </a:t>
            </a:r>
            <a:r>
              <a:rPr lang="en-US" altLang="ko-KR" dirty="0" smtClean="0"/>
              <a:t>information, respectively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4365104"/>
            <a:ext cx="9001000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err="1">
                <a:latin typeface="Calibri" panose="020F0502020204030204" pitchFamily="34" charset="0"/>
              </a:rPr>
              <a:t>bool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VisitStmt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>
                <a:latin typeface="Calibri" panose="020F0502020204030204" pitchFamily="34" charset="0"/>
              </a:rPr>
              <a:t> *s) {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SourceLocation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>
                <a:latin typeface="Calibri" panose="020F0502020204030204" pitchFamily="34" charset="0"/>
              </a:rPr>
              <a:t> = s-&gt;</a:t>
            </a:r>
            <a:r>
              <a:rPr lang="en-US" altLang="ko-KR" dirty="0" err="1">
                <a:latin typeface="Calibri" panose="020F0502020204030204" pitchFamily="34" charset="0"/>
              </a:rPr>
              <a:t>getLocStart</a:t>
            </a:r>
            <a:r>
              <a:rPr lang="en-US" altLang="ko-KR" dirty="0">
                <a:latin typeface="Calibri" panose="020F0502020204030204" pitchFamily="34" charset="0"/>
              </a:rPr>
              <a:t>();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>
                <a:latin typeface="Calibri" panose="020F0502020204030204" pitchFamily="34" charset="0"/>
              </a:rPr>
              <a:t>&amp;</a:t>
            </a:r>
            <a:r>
              <a:rPr lang="en-US" altLang="ko-KR" dirty="0" err="1" smtClean="0">
                <a:latin typeface="Calibri" panose="020F0502020204030204" pitchFamily="34" charset="0"/>
              </a:rPr>
              <a:t>srcmgr</a:t>
            </a:r>
            <a:r>
              <a:rPr lang="en-US" altLang="ko-KR" dirty="0" smtClean="0">
                <a:latin typeface="Calibri" panose="020F0502020204030204" pitchFamily="34" charset="0"/>
              </a:rPr>
              <a:t>=</a:t>
            </a:r>
            <a:r>
              <a:rPr lang="en-US" altLang="ko-KR" dirty="0" err="1" smtClean="0">
                <a:latin typeface="Calibri" panose="020F0502020204030204" pitchFamily="34" charset="0"/>
              </a:rPr>
              <a:t>m_srcmgr</a:t>
            </a:r>
            <a:r>
              <a:rPr lang="en-US" altLang="ko-KR" dirty="0" smtClean="0">
                <a:latin typeface="Calibri" panose="020F0502020204030204" pitchFamily="34" charset="0"/>
              </a:rPr>
              <a:t>;//</a:t>
            </a:r>
            <a:r>
              <a:rPr lang="en-US" altLang="ko-KR" dirty="0" smtClean="0">
                <a:latin typeface="Calibri" panose="020F0502020204030204" pitchFamily="34" charset="0"/>
              </a:rPr>
              <a:t>you can get </a:t>
            </a:r>
            <a:r>
              <a:rPr lang="en-US" altLang="ko-KR" dirty="0" err="1" smtClean="0">
                <a:latin typeface="Calibri" panose="020F0502020204030204" pitchFamily="34" charset="0"/>
              </a:rPr>
              <a:t>SourceManager</a:t>
            </a:r>
            <a:r>
              <a:rPr lang="en-US" altLang="ko-KR" dirty="0" smtClean="0">
                <a:latin typeface="Calibri" panose="020F0502020204030204" pitchFamily="34" charset="0"/>
              </a:rPr>
              <a:t> from the initialization part</a:t>
            </a:r>
            <a:endParaRPr lang="en-US" altLang="ko-KR" dirty="0">
              <a:latin typeface="Calibri" panose="020F0502020204030204" pitchFamily="34" charset="0"/>
            </a:endParaRPr>
          </a:p>
          <a:p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lineNum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 smtClean="0">
                <a:latin typeface="Calibri" panose="020F0502020204030204" pitchFamily="34" charset="0"/>
              </a:rPr>
              <a:t>srcmgr.getExpansionLineNumber</a:t>
            </a:r>
            <a:r>
              <a:rPr lang="en-US" altLang="ko-KR" dirty="0" smtClean="0">
                <a:latin typeface="Calibri" panose="020F0502020204030204" pitchFamily="34" charset="0"/>
              </a:rPr>
              <a:t>(</a:t>
            </a:r>
            <a:r>
              <a:rPr lang="en-US" altLang="ko-KR" dirty="0" err="1" smtClean="0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 smtClean="0">
                <a:latin typeface="Calibri" panose="020F0502020204030204" pitchFamily="34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alibri" panose="020F0502020204030204" pitchFamily="34" charset="0"/>
              </a:rPr>
              <a:t>unsigned </a:t>
            </a:r>
            <a:r>
              <a:rPr lang="en-US" altLang="ko-KR" dirty="0" err="1">
                <a:solidFill>
                  <a:srgbClr val="0070C0"/>
                </a:solidFill>
                <a:latin typeface="Calibri" panose="020F0502020204030204" pitchFamily="34" charset="0"/>
              </a:rPr>
              <a:t>int</a:t>
            </a:r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err="1">
                <a:latin typeface="Calibri" panose="020F0502020204030204" pitchFamily="34" charset="0"/>
              </a:rPr>
              <a:t>colNum</a:t>
            </a:r>
            <a:r>
              <a:rPr lang="en-US" altLang="ko-KR" dirty="0">
                <a:latin typeface="Calibri" panose="020F0502020204030204" pitchFamily="34" charset="0"/>
              </a:rPr>
              <a:t> = </a:t>
            </a:r>
            <a:r>
              <a:rPr lang="en-US" altLang="ko-KR" dirty="0" err="1">
                <a:latin typeface="Calibri" panose="020F0502020204030204" pitchFamily="34" charset="0"/>
              </a:rPr>
              <a:t>srcmgr.getExpansionColumnNumber</a:t>
            </a:r>
            <a:r>
              <a:rPr lang="en-US" altLang="ko-KR" dirty="0">
                <a:latin typeface="Calibri" panose="020F0502020204030204" pitchFamily="34" charset="0"/>
              </a:rPr>
              <a:t>(</a:t>
            </a:r>
            <a:r>
              <a:rPr lang="en-US" altLang="ko-KR" dirty="0" err="1">
                <a:latin typeface="Calibri" panose="020F0502020204030204" pitchFamily="34" charset="0"/>
              </a:rPr>
              <a:t>startLocation</a:t>
            </a:r>
            <a:r>
              <a:rPr lang="en-US" altLang="ko-KR" dirty="0" smtClean="0">
                <a:latin typeface="Calibri" panose="020F0502020204030204" pitchFamily="34" charset="0"/>
              </a:rPr>
              <a:t>);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 </a:t>
            </a:r>
            <a:r>
              <a:rPr lang="en-US" altLang="ko-KR" dirty="0" smtClean="0">
                <a:latin typeface="Calibri" panose="020F0502020204030204" pitchFamily="34" charset="0"/>
              </a:rPr>
              <a:t> …</a:t>
            </a:r>
          </a:p>
          <a:p>
            <a:r>
              <a:rPr lang="en-US" altLang="ko-KR" dirty="0">
                <a:latin typeface="Calibri" panose="020F0502020204030204" pitchFamily="34" charset="0"/>
              </a:rPr>
              <a:t>}</a:t>
            </a:r>
            <a:endParaRPr lang="ko-K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723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Useful Functions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in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>
                <a:cs typeface="Consolas" panose="020B0609020204030204" pitchFamily="49" charset="0"/>
              </a:rPr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FunctionDecl</a:t>
            </a:r>
            <a:r>
              <a:rPr lang="en-US" altLang="ko-KR" dirty="0" smtClean="0">
                <a:latin typeface="+mj-lt"/>
                <a:cs typeface="Consolas" panose="020B0609020204030204" pitchFamily="49" charset="0"/>
              </a:rPr>
              <a:t> to print AST</a:t>
            </a:r>
          </a:p>
          <a:p>
            <a:pPr lvl="1"/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shows AST </a:t>
            </a:r>
            <a:r>
              <a:rPr lang="en-US" altLang="ko-KR" dirty="0" smtClean="0"/>
              <a:t>rooted at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dirty="0" smtClean="0"/>
              <a:t> </a:t>
            </a:r>
            <a:r>
              <a:rPr lang="en-US" altLang="ko-KR" dirty="0" smtClean="0"/>
              <a:t>or </a:t>
            </a:r>
            <a:r>
              <a:rPr lang="en-US" altLang="ko-KR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dirty="0" smtClean="0"/>
              <a:t> object</a:t>
            </a:r>
          </a:p>
          <a:p>
            <a:pPr lvl="1"/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dumpColor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ko-KR" dirty="0" smtClean="0"/>
              <a:t> is similar to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dump()</a:t>
            </a:r>
            <a:r>
              <a:rPr lang="en-US" altLang="ko-KR" dirty="0" smtClean="0"/>
              <a:t> but shows AST with syntax highlight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n-US" altLang="ko-KR" dirty="0" err="1" smtClean="0">
                <a:latin typeface="Calibri" panose="020F0502020204030204" pitchFamily="34" charset="0"/>
              </a:rPr>
              <a:t>dumpColor</a:t>
            </a:r>
            <a:r>
              <a:rPr lang="en-US" altLang="ko-KR" dirty="0" smtClean="0">
                <a:latin typeface="Calibri" panose="020F0502020204030204" pitchFamily="34" charset="0"/>
              </a:rPr>
              <a:t>()</a:t>
            </a:r>
            <a:r>
              <a:rPr lang="en-US" altLang="ko-KR" dirty="0" smtClean="0"/>
              <a:t> of </a:t>
            </a:r>
            <a:r>
              <a:rPr lang="en-US" altLang="ko-KR" dirty="0" err="1" smtClean="0">
                <a:latin typeface="Calibri" panose="020F0502020204030204" pitchFamily="34" charset="0"/>
              </a:rPr>
              <a:t>myPrint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08916" y="3893854"/>
            <a:ext cx="733549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0x368a1e0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&lt;line:6:1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'void (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|-</a:t>
            </a:r>
            <a:r>
              <a:rPr lang="en-US" altLang="ko-KR" sz="1100" dirty="0" err="1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ParmVarDecl</a:t>
            </a:r>
            <a:r>
              <a:rPr lang="en-US" altLang="ko-KR" sz="1100" dirty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0x368a120 &lt;line:3:14, col:18&gt; 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CompoundStmt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0x36a1828 &lt;col:25, line:6:1&gt;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IfStmt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0x36a17f8 &lt;line:4:3, line:5:24&gt;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BinaryOperator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0x368a2e8 &lt;line:4:7, 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'=='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0x368a2d0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LValueToRValue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0x368a288 &lt;col:7&gt;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ParmVar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0x368a120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IntegerLiteral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0x368a2b0 &lt;col:16&gt;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1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CallExpr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0x368a4e0 &lt;line:5:5, col:24&gt;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0x368a4c8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(*)()'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DeclRefExpr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0x368a400 &lt;col:5&gt;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Function 0x368a360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</a:t>
            </a:r>
            <a:r>
              <a:rPr lang="en-US" altLang="ko-KR" sz="1100" dirty="0" err="1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()'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ImplicitCastExpr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0x36a17e0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*'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ArrayToPointerDecay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|   `-</a:t>
            </a:r>
            <a:r>
              <a:rPr lang="en-US" altLang="ko-KR" sz="1100" dirty="0" err="1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StringLiteral</a:t>
            </a:r>
            <a:r>
              <a:rPr lang="en-US" altLang="ko-KR" sz="11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0x368a468 &lt;col:12&gt; </a:t>
            </a:r>
            <a:r>
              <a:rPr lang="en-US" altLang="ko-KR" sz="11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'char [11]'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lvalue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altLang="ko-KR" sz="1100" dirty="0" err="1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is 1"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`-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&lt;&lt;&lt;NULL&gt;&gt;&gt;</a:t>
            </a:r>
            <a:endParaRPr lang="ko-KR" altLang="en-US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938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Clang,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://clang.llvm.org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Clang </a:t>
            </a:r>
            <a:r>
              <a:rPr lang="en-US" altLang="ko-KR" dirty="0"/>
              <a:t>API Documentation, </a:t>
            </a:r>
            <a:r>
              <a:rPr lang="en-US" altLang="ko-KR" dirty="0">
                <a:hlinkClick r:id="rId3"/>
              </a:rPr>
              <a:t>http://clang.llvm.org/doxygen</a:t>
            </a:r>
            <a:r>
              <a:rPr lang="en-US" altLang="ko-KR" dirty="0" smtClean="0">
                <a:hlinkClick r:id="rId3"/>
              </a:rPr>
              <a:t>/</a:t>
            </a:r>
            <a:endParaRPr lang="en-US" altLang="ko-KR" dirty="0" smtClean="0"/>
          </a:p>
          <a:p>
            <a:endParaRPr lang="ko-KR" altLang="en-US" dirty="0"/>
          </a:p>
          <a:p>
            <a:r>
              <a:rPr lang="en-US" altLang="ko-KR" dirty="0" smtClean="0"/>
              <a:t>How to parse C programs with clang: A tutorial in 9 parts, </a:t>
            </a:r>
            <a:r>
              <a:rPr lang="en-US" altLang="ko-KR" dirty="0" smtClean="0">
                <a:hlinkClick r:id="rId4"/>
              </a:rPr>
              <a:t>http://amnoid.de/tmp/clangtut/tut.html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22007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Appendix: Example Source Code (1/4)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program prints the name of declared functions and the class name of each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in function bodies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25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348880"/>
            <a:ext cx="809106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PrintFunctions.c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cstdio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&lt;string&gt;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iostream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sstream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&lt;map&gt;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&lt;utility&gt;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"clang/AST/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Diagnostic.h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"clang/Basic/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Lex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Preprocessor.h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"clang/Parse/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"clang/Rewrite/Core/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"clang/Rewrite/Frontend/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Rewriters.h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Host.h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#include "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/Support/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raw_ostream.h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"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clang;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: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360118"/>
            <a:ext cx="47724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716063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Appendix: Example Source Code </a:t>
            </a:r>
            <a:r>
              <a:rPr lang="en-US" altLang="ko-KR" sz="3600" dirty="0" smtClean="0"/>
              <a:t>(2/4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26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Print name of sub-class of s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	// Print function name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: public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ASTConsumer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public: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: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Visitor() //initialize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{}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virtual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for 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 b != e; ++b) {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    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Travel each function declaration using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(*b);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	}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true;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private: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29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39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49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59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2180621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</a:t>
            </a:r>
            <a:r>
              <a:rPr lang="en-US" altLang="ko-KR" sz="3600" dirty="0" smtClean="0">
                <a:solidFill>
                  <a:srgbClr val="D2533C"/>
                </a:solidFill>
              </a:rPr>
              <a:t>(3/4</a:t>
            </a:r>
            <a:r>
              <a:rPr lang="en-US" altLang="ko-KR" sz="3600" dirty="0">
                <a:solidFill>
                  <a:srgbClr val="D2533C"/>
                </a:solidFill>
              </a:rPr>
              <a:t>)</a:t>
            </a:r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27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if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!= 2) 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::errs() &lt;&lt; "Usage: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PrintFunctions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&lt;filename&gt;\n";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    return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will hold the instance of the Clang compiler for us,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managing the various objects needed to run the compiler.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CompilerInstance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Diagnostics manage problems and issues in compile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TheCompInst.createDiagnostics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(NULL, false);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Set target platform options 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Initialize target info with the default triple for our platform.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*TO = new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TargetOptions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TO-&gt;Triple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llvm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::sys::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getDefaultTargetTriple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*TI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CreateTargetInfo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TheCompInst.getDiagnostics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TO);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TheCompInst.setTarget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(TI);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supports for file system lookup, file system caching, and directory search management.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TheCompInst.getFileManager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handles loading and caching of source files into memory.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TheCompInst.getSourceManager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Prreprocessor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runs within a single source file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holds long-lived AST nodes (such as types and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decls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 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TheCompInst.createASTContext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A Rewriter helps us manage the code rewriting task.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Rewriter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TheRewriter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69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79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89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98</a:t>
            </a:r>
          </a:p>
          <a:p>
            <a:pPr algn="r"/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7128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>
                <a:solidFill>
                  <a:srgbClr val="D2533C"/>
                </a:solidFill>
              </a:rPr>
              <a:t>Appendix: Example Source Code </a:t>
            </a:r>
            <a:r>
              <a:rPr lang="en-US" altLang="ko-KR" sz="3600" dirty="0" smtClean="0">
                <a:solidFill>
                  <a:srgbClr val="D2533C"/>
                </a:solidFill>
              </a:rPr>
              <a:t>(4/4</a:t>
            </a:r>
            <a:r>
              <a:rPr lang="en-US" altLang="ko-KR" sz="3600" dirty="0">
                <a:solidFill>
                  <a:srgbClr val="D2533C"/>
                </a:solidFill>
              </a:rPr>
              <a:t>)</a:t>
            </a:r>
            <a:endParaRPr lang="ko-KR" altLang="en-US" sz="3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28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1340768"/>
            <a:ext cx="80910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TheRewriter.setSourceMgr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SourceMgr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Set the main file handled by the source manager to the input file.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const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FileEntry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FileMgr.getFile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[1]);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SourceMgr.createMainFileID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FileIn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Inform Diagnostics that processing of a source file is beginning. 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TheCompInst.getDiagnosticClient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().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BeginSourceFile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TheCompInst.getLangOpts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   //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Create an AST consumer instance which is going to get called by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// Parse the file to AST, registering our consumer as the AST consumer.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ParseAST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TheCompInst.getPreprocessor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(), &amp;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TheConsumer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TheCompInst.getASTContext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endParaRPr lang="en-US" altLang="ko-KR" sz="10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   return 0;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1352006"/>
            <a:ext cx="47724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99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105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106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108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109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110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111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112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113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114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115</a:t>
            </a:r>
          </a:p>
        </p:txBody>
      </p:sp>
    </p:spTree>
    <p:extLst>
      <p:ext uri="{BB962C8B-B14F-4D97-AF65-F5344CB8AC3E}">
        <p14:creationId xmlns:p14="http://schemas.microsoft.com/office/powerpoint/2010/main" val="19510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36712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Clang generates </a:t>
            </a:r>
            <a:r>
              <a:rPr lang="en-US" altLang="ko-KR" dirty="0" smtClean="0"/>
              <a:t>3 ASTs </a:t>
            </a:r>
            <a:r>
              <a:rPr lang="en-US" altLang="ko-KR" dirty="0" smtClean="0"/>
              <a:t>for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main(), </a:t>
            </a:r>
            <a:r>
              <a:rPr lang="en-US" altLang="ko-KR" dirty="0"/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global</a:t>
            </a:r>
            <a:endParaRPr lang="en-US" altLang="ko-KR" dirty="0"/>
          </a:p>
          <a:p>
            <a:pPr lvl="1"/>
            <a:r>
              <a:rPr lang="en-US" altLang="ko-KR" dirty="0" smtClean="0"/>
              <a:t>A function </a:t>
            </a:r>
            <a:r>
              <a:rPr lang="en-US" altLang="ko-KR" dirty="0"/>
              <a:t>declaration has a function </a:t>
            </a:r>
            <a:r>
              <a:rPr lang="en-US" altLang="ko-KR" dirty="0" smtClean="0"/>
              <a:t>body and </a:t>
            </a:r>
            <a:r>
              <a:rPr lang="en-US" altLang="ko-KR" dirty="0" smtClean="0"/>
              <a:t>parameters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6706"/>
            <a:ext cx="4439095" cy="299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" y="2348881"/>
            <a:ext cx="40498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178827"/>
              </p:ext>
            </p:extLst>
          </p:nvPr>
        </p:nvGraphicFramePr>
        <p:xfrm>
          <a:off x="4690615" y="2492896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0615" y="2492896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95879" y="2511946"/>
            <a:ext cx="16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AST for </a:t>
            </a:r>
            <a:r>
              <a:rPr lang="en-US" altLang="ko-KR" dirty="0"/>
              <a:t>global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9" idx="1"/>
            <a:endCxn id="6" idx="3"/>
          </p:cNvCxnSpPr>
          <p:nvPr/>
        </p:nvCxnSpPr>
        <p:spPr>
          <a:xfrm flipH="1">
            <a:off x="5622268" y="2696612"/>
            <a:ext cx="273611" cy="1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16216" y="3286725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</a:t>
            </a:r>
            <a:r>
              <a:rPr lang="en-US" altLang="ko-KR" dirty="0" smtClean="0"/>
              <a:t>for</a:t>
            </a:r>
            <a:br>
              <a:rPr lang="en-US" altLang="ko-KR" dirty="0" smtClean="0"/>
            </a:b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endParaRPr lang="ko-KR" altLang="en-US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5759073" y="3609891"/>
            <a:ext cx="7571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997556" y="2471063"/>
            <a:ext cx="16069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2276872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</a:t>
            </a:r>
            <a:r>
              <a:rPr lang="en-US" altLang="ko-KR" dirty="0" smtClean="0"/>
              <a:t>for</a:t>
            </a:r>
            <a:br>
              <a:rPr lang="en-US" altLang="ko-KR" dirty="0" smtClean="0"/>
            </a:b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57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AST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Each node in AST is an instance of either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or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class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represents declarations and there are sub-classes of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for different declaration </a:t>
            </a:r>
            <a:r>
              <a:rPr lang="en-US" altLang="ko-KR" dirty="0" smtClean="0"/>
              <a:t>types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err="1">
                <a:latin typeface="Calibri" panose="020F0502020204030204" pitchFamily="34" charset="0"/>
              </a:rPr>
              <a:t>FunctionDecl</a:t>
            </a:r>
            <a:r>
              <a:rPr lang="en-US" altLang="ko-KR" dirty="0"/>
              <a:t> class for function </a:t>
            </a:r>
            <a:r>
              <a:rPr lang="en-US" altLang="ko-KR" dirty="0" smtClean="0"/>
              <a:t>declaration and </a:t>
            </a:r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</a:t>
            </a:r>
            <a:r>
              <a:rPr lang="en-US" altLang="ko-KR" dirty="0"/>
              <a:t>class for function parameter </a:t>
            </a:r>
            <a:r>
              <a:rPr lang="en-US" altLang="ko-KR" dirty="0" smtClean="0"/>
              <a:t>declaration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</a:t>
            </a:r>
            <a:r>
              <a:rPr lang="en-US" altLang="ko-KR" dirty="0"/>
              <a:t>represents statements and there are </a:t>
            </a:r>
            <a:r>
              <a:rPr lang="en-US" altLang="ko-KR" dirty="0" smtClean="0"/>
              <a:t>sub-classes </a:t>
            </a:r>
            <a:r>
              <a:rPr lang="en-US" altLang="ko-KR" dirty="0"/>
              <a:t>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for different statement </a:t>
            </a:r>
            <a:r>
              <a:rPr lang="en-US" altLang="ko-KR" dirty="0" smtClean="0"/>
              <a:t>types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alibri" panose="020F0502020204030204" pitchFamily="34" charset="0"/>
              </a:rPr>
              <a:t>IfStmt</a:t>
            </a:r>
            <a:r>
              <a:rPr lang="en-US" altLang="ko-KR" dirty="0" smtClean="0"/>
              <a:t> for if and </a:t>
            </a:r>
            <a:r>
              <a:rPr lang="en-US" altLang="ko-KR" dirty="0" err="1" smtClean="0">
                <a:latin typeface="Calibri" panose="020F0502020204030204" pitchFamily="34" charset="0"/>
              </a:rPr>
              <a:t>ReturnStmt</a:t>
            </a:r>
            <a:r>
              <a:rPr lang="en-US" altLang="ko-KR" dirty="0" smtClean="0"/>
              <a:t> </a:t>
            </a:r>
            <a:r>
              <a:rPr lang="en-US" altLang="ko-KR" dirty="0"/>
              <a:t>class for function </a:t>
            </a:r>
            <a:r>
              <a:rPr lang="en-US" altLang="ko-KR" dirty="0" smtClean="0"/>
              <a:t>return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0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6617110" cy="13925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 root of </a:t>
            </a:r>
            <a:r>
              <a:rPr lang="en-US" altLang="ko-KR" dirty="0" smtClean="0"/>
              <a:t>the function AST </a:t>
            </a:r>
            <a:r>
              <a:rPr lang="en-US" altLang="ko-KR" dirty="0" smtClean="0"/>
              <a:t>is a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node </a:t>
            </a:r>
          </a:p>
          <a:p>
            <a:pPr lvl="1"/>
            <a:r>
              <a:rPr lang="en-US" altLang="ko-KR" dirty="0" smtClean="0"/>
              <a:t>A root of function AST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which is a sub-class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55" y="1846014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2"/>
            <a:endCxn id="14" idx="0"/>
          </p:cNvCxnSpPr>
          <p:nvPr/>
        </p:nvCxnSpPr>
        <p:spPr>
          <a:xfrm flipH="1">
            <a:off x="847854" y="2153791"/>
            <a:ext cx="59543" cy="461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7236296" y="5170318"/>
            <a:ext cx="1728192" cy="15648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i="1" dirty="0" smtClean="0"/>
              <a:t>Legend</a:t>
            </a:r>
            <a:endParaRPr lang="ko-KR" altLang="en-US" sz="1400" i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5789209" y="2786152"/>
            <a:ext cx="3247287" cy="1642454"/>
            <a:chOff x="5436096" y="2786152"/>
            <a:chExt cx="3247287" cy="1642454"/>
          </a:xfrm>
        </p:grpSpPr>
        <p:sp>
          <p:nvSpPr>
            <p:cNvPr id="23" name="TextBox 22"/>
            <p:cNvSpPr txBox="1"/>
            <p:nvPr/>
          </p:nvSpPr>
          <p:spPr>
            <a:xfrm>
              <a:off x="5850485" y="2786152"/>
              <a:ext cx="283289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main(</a:t>
              </a:r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argc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altLang="ko-KR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char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*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argv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[])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= 1;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);</a:t>
              </a:r>
              <a:endParaRPr lang="en-US" altLang="ko-KR" sz="20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0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;}</a:t>
              </a:r>
              <a:endParaRPr lang="ko-KR" alt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08104" y="2797390"/>
              <a:ext cx="47724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14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15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16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17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18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436096" y="2786152"/>
              <a:ext cx="3168352" cy="16424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3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79712" y="1460384"/>
            <a:ext cx="6883873" cy="1608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can have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for </a:t>
            </a:r>
            <a:r>
              <a:rPr lang="en-US" altLang="ko-KR" dirty="0" smtClean="0"/>
              <a:t>a function </a:t>
            </a:r>
            <a:r>
              <a:rPr lang="en-US" altLang="ko-KR" dirty="0" smtClean="0"/>
              <a:t>parameter and a function body</a:t>
            </a:r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</a:t>
            </a:r>
            <a:r>
              <a:rPr lang="en-US" altLang="ko-KR" dirty="0" smtClean="0"/>
              <a:t>is </a:t>
            </a:r>
            <a:r>
              <a:rPr lang="en-US" altLang="ko-KR" dirty="0"/>
              <a:t>a child 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1"/>
            <a:r>
              <a:rPr lang="en-US" altLang="ko-KR" dirty="0" smtClean="0"/>
              <a:t>Function body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 smtClean="0">
              <a:latin typeface="Calibri" panose="020F0502020204030204" pitchFamily="34" charset="0"/>
            </a:endParaRPr>
          </a:p>
          <a:p>
            <a:pPr lvl="2"/>
            <a:r>
              <a:rPr lang="en-US" altLang="ko-KR" dirty="0" smtClean="0"/>
              <a:t>In </a:t>
            </a:r>
            <a:r>
              <a:rPr lang="en-US" altLang="ko-KR" dirty="0" smtClean="0"/>
              <a:t>the example, </a:t>
            </a:r>
            <a:r>
              <a:rPr lang="en-US" altLang="ko-KR" dirty="0" smtClean="0"/>
              <a:t>the function body is an instance of </a:t>
            </a:r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/>
              <a:t> </a:t>
            </a:r>
            <a:r>
              <a:rPr lang="en-US" altLang="ko-KR" dirty="0" smtClean="0"/>
              <a:t>which is a sub-class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pPr lvl="3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1656963" y="3344998"/>
            <a:ext cx="197499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8027" y="3049796"/>
            <a:ext cx="182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declarations</a:t>
            </a:r>
            <a:endParaRPr lang="ko-KR" altLang="en-US" sz="1400" dirty="0"/>
          </a:p>
        </p:txBody>
      </p:sp>
      <p:cxnSp>
        <p:nvCxnSpPr>
          <p:cNvPr id="29" name="직선 화살표 연결선 28"/>
          <p:cNvCxnSpPr>
            <a:stCxn id="28" idx="1"/>
            <a:endCxn id="26" idx="3"/>
          </p:cNvCxnSpPr>
          <p:nvPr/>
        </p:nvCxnSpPr>
        <p:spPr>
          <a:xfrm flipH="1">
            <a:off x="3631962" y="3311406"/>
            <a:ext cx="626065" cy="279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656963" y="3843536"/>
            <a:ext cx="1042829" cy="23353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33391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body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0"/>
            <a:endCxn id="15" idx="2"/>
          </p:cNvCxnSpPr>
          <p:nvPr/>
        </p:nvCxnSpPr>
        <p:spPr>
          <a:xfrm flipV="1">
            <a:off x="1121730" y="4077072"/>
            <a:ext cx="1056648" cy="5563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656963" y="2871492"/>
            <a:ext cx="104282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stCxn id="28" idx="1"/>
            <a:endCxn id="21" idx="3"/>
          </p:cNvCxnSpPr>
          <p:nvPr/>
        </p:nvCxnSpPr>
        <p:spPr>
          <a:xfrm flipH="1" flipV="1">
            <a:off x="2699792" y="3117524"/>
            <a:ext cx="1558235" cy="193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7409198" cy="1608576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is for </a:t>
            </a:r>
            <a:r>
              <a:rPr lang="en-US" altLang="ko-KR" dirty="0" smtClean="0"/>
              <a:t>a local </a:t>
            </a:r>
            <a:r>
              <a:rPr lang="en-US" altLang="ko-KR" dirty="0" smtClean="0"/>
              <a:t>and global variable </a:t>
            </a:r>
            <a:r>
              <a:rPr lang="en-US" altLang="ko-KR" dirty="0" smtClean="0"/>
              <a:t>declaration</a:t>
            </a:r>
            <a:endParaRPr lang="en-US" altLang="ko-KR" dirty="0" smtClean="0"/>
          </a:p>
          <a:p>
            <a:pPr lvl="1"/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</a:t>
            </a:r>
            <a:r>
              <a:rPr lang="en-US" altLang="ko-KR" dirty="0" smtClean="0"/>
              <a:t>has a child if </a:t>
            </a:r>
            <a:r>
              <a:rPr lang="en-US" altLang="ko-KR" dirty="0" smtClean="0"/>
              <a:t>a variable has a </a:t>
            </a:r>
            <a:r>
              <a:rPr lang="en-US" altLang="ko-KR" dirty="0" smtClean="0"/>
              <a:t>initial value</a:t>
            </a:r>
          </a:p>
          <a:p>
            <a:pPr lvl="2"/>
            <a:r>
              <a:rPr lang="en-US" altLang="ko-KR" dirty="0"/>
              <a:t>In </a:t>
            </a:r>
            <a:r>
              <a:rPr lang="en-US" altLang="ko-KR" dirty="0" smtClean="0"/>
              <a:t>the example, </a:t>
            </a:r>
            <a:r>
              <a:rPr lang="en-US" altLang="ko-KR" dirty="0" err="1">
                <a:latin typeface="Calibri" panose="020F0502020204030204" pitchFamily="34" charset="0"/>
              </a:rPr>
              <a:t>VarDecl</a:t>
            </a:r>
            <a:r>
              <a:rPr lang="en-US" altLang="ko-KR" dirty="0"/>
              <a:t> </a:t>
            </a:r>
            <a:r>
              <a:rPr lang="en-US" altLang="ko-KR" dirty="0" smtClean="0"/>
              <a:t>has </a:t>
            </a:r>
            <a:r>
              <a:rPr lang="en-US" altLang="ko-KR" dirty="0" err="1" smtClean="0">
                <a:latin typeface="Calibri" panose="020F0502020204030204" pitchFamily="34" charset="0"/>
              </a:rPr>
              <a:t>IntegerLiteral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18321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Local variable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6" idx="1"/>
          </p:cNvCxnSpPr>
          <p:nvPr/>
        </p:nvCxnSpPr>
        <p:spPr>
          <a:xfrm flipV="1">
            <a:off x="2214068" y="4359617"/>
            <a:ext cx="1185102" cy="4125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3399170" y="4100912"/>
            <a:ext cx="1028814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65275" y="4347591"/>
            <a:ext cx="1186845" cy="5116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364264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 value</a:t>
            </a:r>
            <a:endParaRPr lang="ko-KR" altLang="en-US" sz="1400" dirty="0"/>
          </a:p>
        </p:txBody>
      </p:sp>
      <p:cxnSp>
        <p:nvCxnSpPr>
          <p:cNvPr id="23" name="직선 화살표 연결선 22"/>
          <p:cNvCxnSpPr>
            <a:stCxn id="22" idx="2"/>
            <a:endCxn id="21" idx="0"/>
          </p:cNvCxnSpPr>
          <p:nvPr/>
        </p:nvCxnSpPr>
        <p:spPr>
          <a:xfrm flipH="1">
            <a:off x="5058698" y="3950420"/>
            <a:ext cx="341707" cy="39717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개체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605123"/>
              </p:ext>
            </p:extLst>
          </p:nvPr>
        </p:nvGraphicFramePr>
        <p:xfrm>
          <a:off x="4716016" y="3090987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3090987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921280" y="311003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Global variable declaration</a:t>
            </a:r>
            <a:endParaRPr lang="ko-KR" altLang="en-US" sz="1600" dirty="0"/>
          </a:p>
        </p:txBody>
      </p:sp>
      <p:cxnSp>
        <p:nvCxnSpPr>
          <p:cNvPr id="36" name="직선 화살표 연결선 35"/>
          <p:cNvCxnSpPr>
            <a:stCxn id="35" idx="1"/>
            <a:endCxn id="34" idx="3"/>
          </p:cNvCxnSpPr>
          <p:nvPr/>
        </p:nvCxnSpPr>
        <p:spPr>
          <a:xfrm flipH="1">
            <a:off x="5647669" y="3279314"/>
            <a:ext cx="273611" cy="16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1412776"/>
            <a:ext cx="7920880" cy="1392552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>
                <a:latin typeface="Calibri" panose="020F0502020204030204" pitchFamily="34" charset="0"/>
              </a:rPr>
              <a:t>,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alibri" panose="020F0502020204030204" pitchFamily="34" charset="0"/>
              </a:rPr>
              <a:t>ParmVarDecl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alibri" panose="020F0502020204030204" pitchFamily="34" charset="0"/>
              </a:rPr>
              <a:t>VarDecl</a:t>
            </a:r>
            <a:r>
              <a:rPr lang="en-US" altLang="ko-KR" dirty="0" smtClean="0"/>
              <a:t> have a name and a type of declaration</a:t>
            </a:r>
          </a:p>
          <a:p>
            <a:pPr lvl="1"/>
            <a:r>
              <a:rPr lang="en-US" altLang="ko-KR" dirty="0" smtClean="0"/>
              <a:t>Ex</a:t>
            </a:r>
            <a:r>
              <a:rPr lang="en-US" altLang="ko-KR" dirty="0" smtClean="0"/>
              <a:t>) </a:t>
            </a:r>
            <a:r>
              <a:rPr lang="en-US" altLang="ko-KR" dirty="0" err="1" smtClean="0">
                <a:latin typeface="Calibri" panose="020F0502020204030204" pitchFamily="34" charset="0"/>
              </a:rPr>
              <a:t>FunctionDecl</a:t>
            </a:r>
            <a:r>
              <a:rPr lang="en-US" altLang="ko-KR" dirty="0" smtClean="0"/>
              <a:t> </a:t>
            </a:r>
            <a:r>
              <a:rPr lang="en-US" altLang="ko-KR" dirty="0" smtClean="0"/>
              <a:t>has a name ‘</a:t>
            </a:r>
            <a:r>
              <a:rPr lang="en-US" altLang="ko-KR" dirty="0" smtClean="0">
                <a:latin typeface="Calibri" panose="020F0502020204030204" pitchFamily="34" charset="0"/>
              </a:rPr>
              <a:t>main</a:t>
            </a:r>
            <a:r>
              <a:rPr lang="en-US" altLang="ko-KR" dirty="0" smtClean="0"/>
              <a:t>’ and a type ‘</a:t>
            </a:r>
            <a:r>
              <a:rPr lang="en-US" altLang="ko-KR" dirty="0" smtClean="0">
                <a:latin typeface="Calibri" panose="020F0502020204030204" pitchFamily="34" charset="0"/>
              </a:rPr>
              <a:t>void (</a:t>
            </a:r>
            <a:r>
              <a:rPr lang="en-US" altLang="ko-KR" dirty="0" err="1" smtClean="0">
                <a:latin typeface="Calibri" panose="020F0502020204030204" pitchFamily="34" charset="0"/>
              </a:rPr>
              <a:t>int</a:t>
            </a:r>
            <a:r>
              <a:rPr lang="en-US" altLang="ko-KR" dirty="0" smtClean="0">
                <a:latin typeface="Calibri" panose="020F0502020204030204" pitchFamily="34" charset="0"/>
              </a:rPr>
              <a:t>, char**)</a:t>
            </a:r>
            <a:r>
              <a:rPr lang="en-US" altLang="ko-KR" dirty="0" smtClean="0"/>
              <a:t>’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56963" y="2852936"/>
            <a:ext cx="1974999" cy="984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77813" y="4110236"/>
            <a:ext cx="1050171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>
            <a:stCxn id="30" idx="0"/>
          </p:cNvCxnSpPr>
          <p:nvPr/>
        </p:nvCxnSpPr>
        <p:spPr>
          <a:xfrm flipV="1">
            <a:off x="1086628" y="3068960"/>
            <a:ext cx="100996" cy="21404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5209455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7" name="직선 화살표 연결선 36"/>
          <p:cNvCxnSpPr>
            <a:stCxn id="46" idx="3"/>
          </p:cNvCxnSpPr>
          <p:nvPr/>
        </p:nvCxnSpPr>
        <p:spPr>
          <a:xfrm flipV="1">
            <a:off x="877917" y="4448411"/>
            <a:ext cx="2541955" cy="1538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3968" y="2977207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9" name="직선 화살표 연결선 38"/>
          <p:cNvCxnSpPr>
            <a:stCxn id="38" idx="1"/>
          </p:cNvCxnSpPr>
          <p:nvPr/>
        </p:nvCxnSpPr>
        <p:spPr>
          <a:xfrm flipH="1">
            <a:off x="2555776" y="3131096"/>
            <a:ext cx="1728192" cy="818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8" idx="2"/>
          </p:cNvCxnSpPr>
          <p:nvPr/>
        </p:nvCxnSpPr>
        <p:spPr>
          <a:xfrm flipH="1">
            <a:off x="4283968" y="3284984"/>
            <a:ext cx="331052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8" idx="1"/>
          </p:cNvCxnSpPr>
          <p:nvPr/>
        </p:nvCxnSpPr>
        <p:spPr>
          <a:xfrm flipH="1">
            <a:off x="3535363" y="3131096"/>
            <a:ext cx="748605" cy="53367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5788" y="444841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Names</a:t>
            </a:r>
            <a:endParaRPr lang="ko-KR" altLang="en-US" sz="1400" dirty="0"/>
          </a:p>
        </p:txBody>
      </p:sp>
      <p:cxnSp>
        <p:nvCxnSpPr>
          <p:cNvPr id="49" name="직선 화살표 연결선 48"/>
          <p:cNvCxnSpPr>
            <a:stCxn id="46" idx="0"/>
          </p:cNvCxnSpPr>
          <p:nvPr/>
        </p:nvCxnSpPr>
        <p:spPr>
          <a:xfrm flipV="1">
            <a:off x="501853" y="3717032"/>
            <a:ext cx="1261835" cy="73137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6" idx="0"/>
          </p:cNvCxnSpPr>
          <p:nvPr/>
        </p:nvCxnSpPr>
        <p:spPr>
          <a:xfrm flipV="1">
            <a:off x="501853" y="3212976"/>
            <a:ext cx="1261835" cy="123543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0"/>
          </p:cNvCxnSpPr>
          <p:nvPr/>
        </p:nvCxnSpPr>
        <p:spPr>
          <a:xfrm flipH="1" flipV="1">
            <a:off x="289219" y="3047052"/>
            <a:ext cx="212634" cy="140135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(1/9)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88866" y="1340768"/>
            <a:ext cx="7079678" cy="1608576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r>
              <a:rPr lang="en-US" altLang="ko-KR" dirty="0" smtClean="0"/>
              <a:t> represents </a:t>
            </a:r>
            <a:r>
              <a:rPr lang="en-US" altLang="ko-KR" dirty="0" smtClean="0"/>
              <a:t>a statements </a:t>
            </a:r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Subclasses </a:t>
            </a:r>
            <a:r>
              <a:rPr lang="en-US" altLang="ko-KR" dirty="0">
                <a:latin typeface="Calibri" panose="020F0502020204030204" pitchFamily="34" charset="0"/>
              </a:rPr>
              <a:t>of </a:t>
            </a:r>
            <a:r>
              <a:rPr lang="en-US" altLang="ko-KR" dirty="0" err="1">
                <a:latin typeface="Calibri" panose="020F0502020204030204" pitchFamily="34" charset="0"/>
              </a:rPr>
              <a:t>Stmt</a:t>
            </a:r>
            <a:r>
              <a:rPr lang="en-US" altLang="ko-KR" dirty="0"/>
              <a:t> 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class for code block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DeclStmt</a:t>
            </a:r>
            <a:r>
              <a:rPr lang="en-US" altLang="ko-KR" dirty="0" smtClean="0"/>
              <a:t> class for local variable declaration</a:t>
            </a:r>
          </a:p>
          <a:p>
            <a:pPr lvl="2"/>
            <a:r>
              <a:rPr lang="en-US" altLang="ko-KR" dirty="0" err="1" smtClean="0">
                <a:latin typeface="Calibri" panose="020F0502020204030204" pitchFamily="34" charset="0"/>
              </a:rPr>
              <a:t>ReturnStmt</a:t>
            </a:r>
            <a:r>
              <a:rPr lang="en-US" altLang="ko-KR" dirty="0" smtClean="0"/>
              <a:t> class for function return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662305" y="3845607"/>
            <a:ext cx="1021073" cy="2420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0061" y="3999481"/>
            <a:ext cx="719812" cy="219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666287" y="6204985"/>
            <a:ext cx="1312558" cy="2483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56138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Statements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4" idx="2"/>
          </p:cNvCxnSpPr>
          <p:nvPr/>
        </p:nvCxnSpPr>
        <p:spPr>
          <a:xfrm flipV="1">
            <a:off x="1341883" y="4087657"/>
            <a:ext cx="830959" cy="627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8" idx="3"/>
            <a:endCxn id="15" idx="1"/>
          </p:cNvCxnSpPr>
          <p:nvPr/>
        </p:nvCxnSpPr>
        <p:spPr>
          <a:xfrm flipV="1">
            <a:off x="1341883" y="4109044"/>
            <a:ext cx="1358178" cy="606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18" idx="3"/>
            <a:endCxn id="16" idx="0"/>
          </p:cNvCxnSpPr>
          <p:nvPr/>
        </p:nvCxnSpPr>
        <p:spPr>
          <a:xfrm>
            <a:off x="1341883" y="4715272"/>
            <a:ext cx="1980683" cy="14897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11435</TotalTime>
  <Words>2593</Words>
  <Application>Microsoft Office PowerPoint</Application>
  <PresentationFormat>화면 슬라이드 쇼(4:3)</PresentationFormat>
  <Paragraphs>709</Paragraphs>
  <Slides>29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연결</vt:lpstr>
      </vt:variant>
      <vt:variant>
        <vt:i4>2</vt:i4>
      </vt:variant>
      <vt:variant>
        <vt:lpstr>슬라이드 제목</vt:lpstr>
      </vt:variant>
      <vt:variant>
        <vt:i4>29</vt:i4>
      </vt:variant>
    </vt:vector>
  </HeadingPairs>
  <TitlesOfParts>
    <vt:vector size="32" baseType="lpstr">
      <vt:lpstr>투명도</vt:lpstr>
      <vt:lpstr>\\persona.adds.ytterbium.pe.kr\Documents\Kaist\2013 가을학기\Automated Software Testing\Homeworks\2\드로잉1.vsd\Drawing\~main\시작\끝.50</vt:lpstr>
      <vt:lpstr>\\persona.adds.ytterbium.pe.kr\Documents\Kaist\2013 가을학기\Automated Software Testing\Homeworks\2\드로잉1.vsd\Drawing\~main\시작\끝.50</vt:lpstr>
      <vt:lpstr>Clang Tutorial</vt:lpstr>
      <vt:lpstr>Overview</vt:lpstr>
      <vt:lpstr>Example AST</vt:lpstr>
      <vt:lpstr>Structure of AST </vt:lpstr>
      <vt:lpstr>Decl (1/4)</vt:lpstr>
      <vt:lpstr>Decl (2/4)</vt:lpstr>
      <vt:lpstr>Decl (3/4)</vt:lpstr>
      <vt:lpstr>Decl (4/4)</vt:lpstr>
      <vt:lpstr>Stmt (1/9)</vt:lpstr>
      <vt:lpstr>Stmt (2/9)</vt:lpstr>
      <vt:lpstr>Stmt (3/9)</vt:lpstr>
      <vt:lpstr>Stmt (4/9)</vt:lpstr>
      <vt:lpstr>Stmt (5/9)</vt:lpstr>
      <vt:lpstr>Stmt (6/9)</vt:lpstr>
      <vt:lpstr>Stmt (7/9)</vt:lpstr>
      <vt:lpstr>Stmt (8/9)</vt:lpstr>
      <vt:lpstr>Stmt (9/9)</vt:lpstr>
      <vt:lpstr>Traversing Clang AST (1/3)</vt:lpstr>
      <vt:lpstr>Traversing Clang AST (2/3)</vt:lpstr>
      <vt:lpstr>Traversing Clang AST (3/3)</vt:lpstr>
      <vt:lpstr>Guideline for HW #2</vt:lpstr>
      <vt:lpstr>Initialization of Clang</vt:lpstr>
      <vt:lpstr>Line number information of Stmt</vt:lpstr>
      <vt:lpstr>Useful Functions</vt:lpstr>
      <vt:lpstr>References </vt:lpstr>
      <vt:lpstr>Appendix: Example Source Code (1/4)</vt:lpstr>
      <vt:lpstr>Appendix: Example Source Code (2/4)</vt:lpstr>
      <vt:lpstr>Appendix: Example Source Code (3/4)</vt:lpstr>
      <vt:lpstr>Appendix: Example Source Code 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moonzoo</cp:lastModifiedBy>
  <cp:revision>556</cp:revision>
  <cp:lastPrinted>2013-09-30T13:01:04Z</cp:lastPrinted>
  <dcterms:created xsi:type="dcterms:W3CDTF">2012-07-31T07:33:14Z</dcterms:created>
  <dcterms:modified xsi:type="dcterms:W3CDTF">2013-09-30T16:16:18Z</dcterms:modified>
</cp:coreProperties>
</file>