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144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2016-11-02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7322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2016-11-02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5694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2016-11-02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6309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2016-11-02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147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2016-11-02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5689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2016-11-02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0742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2016-11-02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185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2016-11-02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2605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2016-11-02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544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2016-11-02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3877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2016-11-02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8070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93A88-741C-41F6-897A-2166098DE1D1}" type="datetimeFigureOut">
              <a:rPr lang="ko-KR" altLang="en-US" smtClean="0"/>
              <a:t>2016-11-02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519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528" y="-229418"/>
            <a:ext cx="8229600" cy="1143000"/>
          </a:xfrm>
        </p:spPr>
        <p:txBody>
          <a:bodyPr>
            <a:noAutofit/>
          </a:bodyPr>
          <a:lstStyle/>
          <a:p>
            <a:r>
              <a:rPr lang="en-US" altLang="ko-KR" sz="3200" smtClean="0">
                <a:latin typeface="Calibri" panose="020F0502020204030204" pitchFamily="34" charset="0"/>
              </a:rPr>
              <a:t> </a:t>
            </a:r>
            <a:endParaRPr lang="ko-KR" altLang="en-US" sz="3200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213176"/>
          </a:xfrm>
        </p:spPr>
        <p:txBody>
          <a:bodyPr>
            <a:noAutofit/>
          </a:bodyPr>
          <a:lstStyle/>
          <a:p>
            <a:r>
              <a:rPr lang="en-US" altLang="ko-KR" sz="2000" dirty="0" smtClean="0">
                <a:latin typeface="Calibri" panose="020F0502020204030204" pitchFamily="34" charset="0"/>
              </a:rPr>
              <a:t>For </a:t>
            </a:r>
            <a:r>
              <a:rPr lang="en-US" altLang="ko-KR" sz="2000" dirty="0" err="1" smtClean="0">
                <a:latin typeface="Calibri" panose="020F0502020204030204" pitchFamily="34" charset="0"/>
              </a:rPr>
              <a:t>grep.c</a:t>
            </a:r>
            <a:r>
              <a:rPr lang="en-US" altLang="ko-KR" sz="2000" dirty="0" smtClean="0">
                <a:latin typeface="Calibri" panose="020F0502020204030204" pitchFamily="34" charset="0"/>
              </a:rPr>
              <a:t>, generate 10,000 test cases through the (reverse) DFS search strategy. You are requested to modify </a:t>
            </a:r>
            <a:r>
              <a:rPr lang="en-US" altLang="ko-KR" sz="2000" dirty="0" err="1" smtClean="0">
                <a:latin typeface="Calibri" panose="020F0502020204030204" pitchFamily="34" charset="0"/>
              </a:rPr>
              <a:t>grep</a:t>
            </a:r>
            <a:r>
              <a:rPr lang="en-US" altLang="ko-KR" sz="2000" dirty="0" err="1" smtClean="0">
                <a:latin typeface="Calibri" panose="020F0502020204030204" pitchFamily="34" charset="0"/>
                <a:cs typeface="Courier New" pitchFamily="49" charset="0"/>
              </a:rPr>
              <a:t>.c</a:t>
            </a:r>
            <a:r>
              <a:rPr lang="en-US" altLang="ko-KR" sz="2000" dirty="0" smtClean="0">
                <a:latin typeface="Calibri" panose="020F0502020204030204" pitchFamily="34" charset="0"/>
              </a:rPr>
              <a:t> to create test cases through CREST and feed those generated test cases to </a:t>
            </a:r>
            <a:r>
              <a:rPr lang="en-US" altLang="ko-KR" sz="2000" dirty="0" err="1" smtClean="0">
                <a:latin typeface="Calibri" panose="020F0502020204030204" pitchFamily="34" charset="0"/>
                <a:cs typeface="Courier New" pitchFamily="49" charset="0"/>
              </a:rPr>
              <a:t>grep</a:t>
            </a:r>
            <a:r>
              <a:rPr lang="en-US" altLang="ko-KR" sz="2000" dirty="0" smtClean="0">
                <a:latin typeface="Calibri" panose="020F0502020204030204" pitchFamily="34" charset="0"/>
                <a:cs typeface="Courier New" pitchFamily="49" charset="0"/>
              </a:rPr>
              <a:t>. You should report the following items carefully: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ko-KR" sz="1800" dirty="0" smtClean="0">
                <a:latin typeface="Calibri" panose="020F0502020204030204" pitchFamily="34" charset="0"/>
              </a:rPr>
              <a:t>Describe which variables are declared symbolically and how</a:t>
            </a:r>
          </a:p>
          <a:p>
            <a:pPr marL="1371600" lvl="2" indent="-514350"/>
            <a:r>
              <a:rPr lang="en-US" altLang="ko-KR" sz="1400" dirty="0" smtClean="0">
                <a:latin typeface="Calibri" panose="020F0502020204030204" pitchFamily="34" charset="0"/>
              </a:rPr>
              <a:t>How long is a target pattern, a target file, options, </a:t>
            </a:r>
            <a:r>
              <a:rPr lang="en-US" altLang="ko-KR" sz="1400" dirty="0" err="1" smtClean="0">
                <a:latin typeface="Calibri" panose="020F0502020204030204" pitchFamily="34" charset="0"/>
              </a:rPr>
              <a:t>etc</a:t>
            </a:r>
            <a:endParaRPr lang="en-US" altLang="ko-KR" sz="1400" dirty="0" smtClean="0">
              <a:latin typeface="Calibri" panose="020F0502020204030204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altLang="ko-KR" sz="1800" dirty="0" smtClean="0">
                <a:latin typeface="Calibri" panose="020F0502020204030204" pitchFamily="34" charset="0"/>
              </a:rPr>
              <a:t>Describe how you modified the target code to improve branch coverage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ko-KR" sz="1800" dirty="0" smtClean="0">
                <a:latin typeface="Calibri" panose="020F0502020204030204" pitchFamily="34" charset="0"/>
              </a:rPr>
              <a:t>Create </a:t>
            </a:r>
            <a:r>
              <a:rPr lang="en-US" altLang="ko-KR" sz="1800" dirty="0">
                <a:latin typeface="Calibri" panose="020F0502020204030204" pitchFamily="34" charset="0"/>
              </a:rPr>
              <a:t>10,000 test </a:t>
            </a:r>
            <a:r>
              <a:rPr lang="en-US" altLang="ko-KR" sz="1800" dirty="0" smtClean="0">
                <a:latin typeface="Calibri" panose="020F0502020204030204" pitchFamily="34" charset="0"/>
              </a:rPr>
              <a:t>cases in files (i.e.,tc1, tc2,… tc10000) per each of the 4 different search strategies</a:t>
            </a:r>
            <a:endParaRPr lang="en-US" altLang="ko-KR" sz="1800" dirty="0">
              <a:latin typeface="Calibri" panose="020F0502020204030204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altLang="ko-KR" sz="1800" dirty="0" smtClean="0">
                <a:latin typeface="Calibri" panose="020F0502020204030204" pitchFamily="34" charset="0"/>
              </a:rPr>
              <a:t>Measure the final branch coverage (i.e., condition coverage in the original target program) reported by CREST </a:t>
            </a:r>
          </a:p>
          <a:p>
            <a:pPr marL="1371600" lvl="2" indent="-514350"/>
            <a:r>
              <a:rPr lang="en-US" altLang="ko-KR" sz="1400" dirty="0" smtClean="0">
                <a:latin typeface="Calibri" panose="020F0502020204030204" pitchFamily="34" charset="0"/>
              </a:rPr>
              <a:t>You should report the branch coverage per search strategy</a:t>
            </a:r>
          </a:p>
          <a:p>
            <a:pPr marL="1371600" lvl="2" indent="-514350"/>
            <a:r>
              <a:rPr lang="en-US" altLang="ko-KR" sz="1400" dirty="0" smtClean="0">
                <a:latin typeface="Calibri" panose="020F0502020204030204" pitchFamily="34" charset="0"/>
              </a:rPr>
              <a:t>You can do this by analyzing </a:t>
            </a:r>
            <a:r>
              <a:rPr lang="en-US" altLang="ko-KR" sz="1400" dirty="0" smtClean="0">
                <a:latin typeface="Calibri" panose="020F0502020204030204" pitchFamily="34" charset="0"/>
                <a:cs typeface="Courier New" pitchFamily="49" charset="0"/>
              </a:rPr>
              <a:t>branch</a:t>
            </a:r>
            <a:r>
              <a:rPr lang="en-US" altLang="ko-KR" sz="1400" dirty="0" smtClean="0">
                <a:latin typeface="Calibri" panose="020F0502020204030204" pitchFamily="34" charset="0"/>
              </a:rPr>
              <a:t> and </a:t>
            </a:r>
            <a:r>
              <a:rPr lang="en-US" altLang="ko-KR" sz="1400" dirty="0" smtClean="0">
                <a:latin typeface="Calibri" panose="020F0502020204030204" pitchFamily="34" charset="0"/>
                <a:cs typeface="Courier New" pitchFamily="49" charset="0"/>
              </a:rPr>
              <a:t>coverage</a:t>
            </a:r>
            <a:r>
              <a:rPr lang="en-US" altLang="ko-KR" sz="1400" dirty="0" smtClean="0">
                <a:latin typeface="Calibri" panose="020F0502020204030204" pitchFamily="34" charset="0"/>
              </a:rPr>
              <a:t> output file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ko-KR" sz="1800" dirty="0" smtClean="0">
                <a:latin typeface="Calibri" panose="020F0502020204030204" pitchFamily="34" charset="0"/>
              </a:rPr>
              <a:t>Apply the 40,000 test cases (tc1,…tc10000 x 4) to </a:t>
            </a:r>
            <a:r>
              <a:rPr lang="en-US" altLang="ko-KR" sz="1800" dirty="0" err="1" smtClean="0">
                <a:latin typeface="Calibri" panose="020F0502020204030204" pitchFamily="34" charset="0"/>
                <a:cs typeface="Courier New" pitchFamily="49" charset="0"/>
              </a:rPr>
              <a:t>grep</a:t>
            </a:r>
            <a:r>
              <a:rPr lang="en-US" altLang="ko-KR" sz="1800" dirty="0" smtClean="0">
                <a:latin typeface="Calibri" panose="020F0502020204030204" pitchFamily="34" charset="0"/>
                <a:cs typeface="Courier New" pitchFamily="49" charset="0"/>
              </a:rPr>
              <a:t> </a:t>
            </a:r>
            <a:r>
              <a:rPr lang="en-US" altLang="ko-KR" sz="1800" dirty="0" smtClean="0">
                <a:latin typeface="Calibri" panose="020F0502020204030204" pitchFamily="34" charset="0"/>
              </a:rPr>
              <a:t>and measure the branch coverage reported by </a:t>
            </a:r>
            <a:r>
              <a:rPr lang="en-US" altLang="ko-K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gcov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1371600" lvl="2" indent="-514350"/>
            <a:r>
              <a:rPr lang="en-US" altLang="ko-KR" sz="1400" dirty="0" smtClean="0">
                <a:latin typeface="Calibri" panose="020F0502020204030204" pitchFamily="34" charset="0"/>
              </a:rPr>
              <a:t>For this task, you should not use CREST.   </a:t>
            </a:r>
          </a:p>
          <a:p>
            <a:pPr marL="1371600" lvl="2" indent="-514350"/>
            <a:r>
              <a:rPr lang="en-US" altLang="ko-KR" sz="1400" dirty="0" smtClean="0">
                <a:latin typeface="Calibri" panose="020F0502020204030204" pitchFamily="34" charset="0"/>
              </a:rPr>
              <a:t>You may build a shell script to execute </a:t>
            </a:r>
            <a:r>
              <a:rPr lang="en-US" altLang="ko-KR" sz="1400" dirty="0" err="1" smtClean="0">
                <a:latin typeface="Calibri" panose="020F0502020204030204" pitchFamily="34" charset="0"/>
              </a:rPr>
              <a:t>grep</a:t>
            </a:r>
            <a:r>
              <a:rPr lang="en-US" altLang="ko-KR" sz="1400" dirty="0" smtClean="0">
                <a:latin typeface="Calibri" panose="020F0502020204030204" pitchFamily="34" charset="0"/>
              </a:rPr>
              <a:t> 40,000 times with 40,000 test cases.  </a:t>
            </a:r>
          </a:p>
          <a:p>
            <a:pPr marL="457200" lvl="1" indent="0">
              <a:buNone/>
            </a:pPr>
            <a:r>
              <a:rPr lang="en-US" altLang="ko-KR" sz="1800" dirty="0" smtClean="0">
                <a:latin typeface="Calibri" panose="020F0502020204030204" pitchFamily="34" charset="0"/>
              </a:rPr>
              <a:t>(options) The persons who achieve the best, 2</a:t>
            </a:r>
            <a:r>
              <a:rPr lang="en-US" altLang="ko-KR" sz="1800" baseline="30000" dirty="0" smtClean="0">
                <a:latin typeface="Calibri" panose="020F0502020204030204" pitchFamily="34" charset="0"/>
              </a:rPr>
              <a:t>nd</a:t>
            </a:r>
            <a:r>
              <a:rPr lang="en-US" altLang="ko-KR" sz="1800" dirty="0" smtClean="0">
                <a:latin typeface="Calibri" panose="020F0502020204030204" pitchFamily="34" charset="0"/>
              </a:rPr>
              <a:t> best, and the 3</a:t>
            </a:r>
            <a:r>
              <a:rPr lang="en-US" altLang="ko-KR" sz="1800" baseline="30000" dirty="0" smtClean="0">
                <a:latin typeface="Calibri" panose="020F0502020204030204" pitchFamily="34" charset="0"/>
              </a:rPr>
              <a:t>rd</a:t>
            </a:r>
            <a:r>
              <a:rPr lang="en-US" altLang="ko-KR" sz="1800" dirty="0" smtClean="0">
                <a:latin typeface="Calibri" panose="020F0502020204030204" pitchFamily="34" charset="0"/>
              </a:rPr>
              <a:t> best coverage among the classmates will get </a:t>
            </a:r>
            <a:r>
              <a:rPr lang="en-US" altLang="ko-KR" sz="1800" b="1" u="sng" smtClean="0">
                <a:latin typeface="Calibri" panose="020F0502020204030204" pitchFamily="34" charset="0"/>
              </a:rPr>
              <a:t>extra 100 </a:t>
            </a:r>
            <a:r>
              <a:rPr lang="en-US" altLang="ko-KR" sz="1800" b="1" u="sng" dirty="0" smtClean="0">
                <a:latin typeface="Calibri" panose="020F0502020204030204" pitchFamily="34" charset="0"/>
              </a:rPr>
              <a:t>points</a:t>
            </a:r>
            <a:r>
              <a:rPr lang="en-US" altLang="ko-KR" sz="1800" dirty="0" smtClean="0">
                <a:latin typeface="Calibri" panose="020F0502020204030204" pitchFamily="34" charset="0"/>
              </a:rPr>
              <a:t>.  </a:t>
            </a:r>
          </a:p>
          <a:p>
            <a:pPr lvl="1"/>
            <a:endParaRPr lang="ko-KR" altLang="en-US" sz="1800" dirty="0"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5880" y="25460"/>
            <a:ext cx="36433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smtClean="0">
                <a:latin typeface="Calibri" panose="020F0502020204030204" pitchFamily="34" charset="0"/>
              </a:rPr>
              <a:t>Testing </a:t>
            </a:r>
            <a:r>
              <a:rPr lang="en-US" altLang="ko-KR" sz="2800" dirty="0" err="1" smtClean="0">
                <a:latin typeface="Calibri" panose="020F0502020204030204" pitchFamily="34" charset="0"/>
              </a:rPr>
              <a:t>grep.c</a:t>
            </a:r>
            <a:r>
              <a:rPr lang="en-US" altLang="ko-KR" sz="2800" dirty="0" smtClean="0">
                <a:latin typeface="Calibri" panose="020F0502020204030204" pitchFamily="34" charset="0"/>
              </a:rPr>
              <a:t>  (200 pts)</a:t>
            </a:r>
            <a:endParaRPr lang="ko-KR" alt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89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8495</TotalTime>
  <Words>222</Words>
  <Application>Microsoft Office PowerPoint</Application>
  <PresentationFormat>화면 슬라이드 쇼(4:3)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Courier New</vt:lpstr>
      <vt:lpstr>Office 테마</vt:lpstr>
      <vt:lpstr> </vt:lpstr>
    </vt:vector>
  </TitlesOfParts>
  <Company>KAIST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GNU gcov</dc:title>
  <dc:creator>Moonzoo Kim</dc:creator>
  <cp:lastModifiedBy>Windows User</cp:lastModifiedBy>
  <cp:revision>120</cp:revision>
  <cp:lastPrinted>2014-12-08T13:34:30Z</cp:lastPrinted>
  <dcterms:created xsi:type="dcterms:W3CDTF">2010-10-07T03:26:29Z</dcterms:created>
  <dcterms:modified xsi:type="dcterms:W3CDTF">2016-11-02T03:43:59Z</dcterms:modified>
</cp:coreProperties>
</file>