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embedTrueTypeFonts="1" saveSubsetFonts="1">
  <p:sldMasterIdLst>
    <p:sldMasterId id="2147484548" r:id="rId1"/>
  </p:sldMasterIdLst>
  <p:notesMasterIdLst>
    <p:notesMasterId r:id="rId31"/>
  </p:notesMasterIdLst>
  <p:sldIdLst>
    <p:sldId id="256" r:id="rId2"/>
    <p:sldId id="387" r:id="rId3"/>
    <p:sldId id="338" r:id="rId4"/>
    <p:sldId id="450" r:id="rId5"/>
    <p:sldId id="339" r:id="rId6"/>
    <p:sldId id="449" r:id="rId7"/>
    <p:sldId id="448" r:id="rId8"/>
    <p:sldId id="264" r:id="rId9"/>
    <p:sldId id="452" r:id="rId10"/>
    <p:sldId id="368" r:id="rId11"/>
    <p:sldId id="369" r:id="rId12"/>
    <p:sldId id="370" r:id="rId13"/>
    <p:sldId id="415" r:id="rId14"/>
    <p:sldId id="371" r:id="rId15"/>
    <p:sldId id="372" r:id="rId16"/>
    <p:sldId id="451" r:id="rId17"/>
    <p:sldId id="373" r:id="rId18"/>
    <p:sldId id="374" r:id="rId19"/>
    <p:sldId id="375" r:id="rId20"/>
    <p:sldId id="376" r:id="rId21"/>
    <p:sldId id="340" r:id="rId22"/>
    <p:sldId id="395" r:id="rId23"/>
    <p:sldId id="396" r:id="rId24"/>
    <p:sldId id="402" r:id="rId25"/>
    <p:sldId id="403" r:id="rId26"/>
    <p:sldId id="405" r:id="rId27"/>
    <p:sldId id="404" r:id="rId28"/>
    <p:sldId id="406" r:id="rId29"/>
    <p:sldId id="416" r:id="rId30"/>
  </p:sldIdLst>
  <p:sldSz cx="9144000" cy="6858000" type="screen4x3"/>
  <p:notesSz cx="6802438" cy="9934575"/>
  <p:embeddedFontLst>
    <p:embeddedFont>
      <p:font typeface="cmmi10" panose="020B0600000101010101"/>
      <p:regular r:id="rId32"/>
    </p:embeddedFont>
    <p:embeddedFont>
      <p:font typeface="맑은 고딕" panose="020B0503020000020004" pitchFamily="50" charset="-127"/>
      <p:regular r:id="rId33"/>
      <p:bold r:id="rId34"/>
    </p:embeddedFont>
  </p:embeddedFontLst>
  <p:custDataLst>
    <p:tags r:id="rId35"/>
  </p:custDataLst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8" userDrawn="1">
          <p15:clr>
            <a:srgbClr val="A4A3A4"/>
          </p15:clr>
        </p15:guide>
        <p15:guide id="2" pos="2143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19" autoAdjust="0"/>
    <p:restoredTop sz="94695" autoAdjust="0"/>
  </p:normalViewPr>
  <p:slideViewPr>
    <p:cSldViewPr>
      <p:cViewPr varScale="1">
        <p:scale>
          <a:sx n="100" d="100"/>
          <a:sy n="100" d="100"/>
        </p:scale>
        <p:origin x="96" y="46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102" d="100"/>
          <a:sy n="102" d="100"/>
        </p:scale>
        <p:origin x="-2568" y="-108"/>
      </p:cViewPr>
      <p:guideLst>
        <p:guide orient="horz" pos="3128"/>
        <p:guide pos="21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font" Target="fonts/font3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font" Target="fonts/font2.fntdata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font" Target="fonts/font1.fntdata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gs" Target="tags/tag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3" y="2"/>
            <a:ext cx="2947616" cy="496008"/>
          </a:xfrm>
          <a:prstGeom prst="rect">
            <a:avLst/>
          </a:prstGeom>
        </p:spPr>
        <p:txBody>
          <a:bodyPr vert="horz" lIns="91931" tIns="45966" rIns="91931" bIns="45966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3233" y="2"/>
            <a:ext cx="2947616" cy="496008"/>
          </a:xfrm>
          <a:prstGeom prst="rect">
            <a:avLst/>
          </a:prstGeom>
        </p:spPr>
        <p:txBody>
          <a:bodyPr vert="horz" lIns="91931" tIns="45966" rIns="91931" bIns="45966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9ACE837C-9CA1-44E7-B147-FD1AEBAAA2FC}" type="datetimeFigureOut">
              <a:rPr lang="ko-KR" altLang="en-US"/>
              <a:pPr>
                <a:defRPr/>
              </a:pPr>
              <a:t>2014-11-11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7288" cy="37258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931" tIns="45966" rIns="91931" bIns="45966" rtlCol="0" anchor="ctr"/>
          <a:lstStyle/>
          <a:p>
            <a:pPr lvl="0"/>
            <a:endParaRPr lang="ko-KR" altLang="en-US" noProof="0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608" y="4718486"/>
            <a:ext cx="5443223" cy="4470478"/>
          </a:xfrm>
          <a:prstGeom prst="rect">
            <a:avLst/>
          </a:prstGeom>
        </p:spPr>
        <p:txBody>
          <a:bodyPr vert="horz" lIns="91931" tIns="45966" rIns="91931" bIns="45966" rtlCol="0">
            <a:normAutofit/>
          </a:bodyPr>
          <a:lstStyle/>
          <a:p>
            <a:pPr lvl="0"/>
            <a:r>
              <a:rPr lang="ko-KR" altLang="en-US" noProof="0" dirty="0" smtClean="0"/>
              <a:t>마스터 텍스트 스타일을 편집합니다</a:t>
            </a:r>
          </a:p>
          <a:p>
            <a:pPr lvl="1"/>
            <a:r>
              <a:rPr lang="ko-KR" altLang="en-US" noProof="0" dirty="0" smtClean="0"/>
              <a:t>둘째 수준</a:t>
            </a:r>
          </a:p>
          <a:p>
            <a:pPr lvl="2"/>
            <a:r>
              <a:rPr lang="ko-KR" altLang="en-US" noProof="0" dirty="0" smtClean="0"/>
              <a:t>셋째 수준</a:t>
            </a:r>
          </a:p>
          <a:p>
            <a:pPr lvl="3"/>
            <a:r>
              <a:rPr lang="ko-KR" altLang="en-US" noProof="0" dirty="0" smtClean="0"/>
              <a:t>넷째 수준</a:t>
            </a:r>
          </a:p>
          <a:p>
            <a:pPr lvl="4"/>
            <a:r>
              <a:rPr lang="ko-KR" altLang="en-US" noProof="0" dirty="0" smtClean="0"/>
              <a:t>다섯째 수준</a:t>
            </a:r>
            <a:endParaRPr lang="ko-KR" altLang="en-US" noProof="0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3" y="9435368"/>
            <a:ext cx="2947616" cy="497609"/>
          </a:xfrm>
          <a:prstGeom prst="rect">
            <a:avLst/>
          </a:prstGeom>
        </p:spPr>
        <p:txBody>
          <a:bodyPr vert="horz" lIns="91931" tIns="45966" rIns="91931" bIns="45966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3233" y="9435368"/>
            <a:ext cx="2947616" cy="497609"/>
          </a:xfrm>
          <a:prstGeom prst="rect">
            <a:avLst/>
          </a:prstGeom>
        </p:spPr>
        <p:txBody>
          <a:bodyPr vert="horz" lIns="91931" tIns="45966" rIns="91931" bIns="45966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CEFA12A2-87E7-4ADB-A2E5-992EBBB2D3B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894878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슬라이드 이미지 개체 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5" name="슬라이드 노트 개체 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ko-KR" altLang="en-US" smtClean="0"/>
          </a:p>
        </p:txBody>
      </p:sp>
      <p:sp>
        <p:nvSpPr>
          <p:cNvPr id="70660" name="슬라이드 번호 개체 틀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CA7A24E-1C47-4DF4-8617-F5CFC00298DA}" type="slidenum">
              <a:rPr lang="ko-KR" alt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041507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F001921-2D80-436F-B712-C738633086E2}" type="slidenum">
              <a:rPr lang="en-US" altLang="ko-KR"/>
              <a:pPr/>
              <a:t>15</a:t>
            </a:fld>
            <a:endParaRPr lang="en-US" altLang="ko-KR"/>
          </a:p>
        </p:txBody>
      </p:sp>
      <p:sp>
        <p:nvSpPr>
          <p:cNvPr id="104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ko-KR" altLang="ko-KR"/>
          </a:p>
        </p:txBody>
      </p:sp>
    </p:spTree>
    <p:extLst>
      <p:ext uri="{BB962C8B-B14F-4D97-AF65-F5344CB8AC3E}">
        <p14:creationId xmlns:p14="http://schemas.microsoft.com/office/powerpoint/2010/main" val="374623901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D40BCD3-508F-436B-9987-20F864780045}" type="slidenum">
              <a:rPr lang="en-US" altLang="ko-KR"/>
              <a:pPr/>
              <a:t>17</a:t>
            </a:fld>
            <a:endParaRPr lang="en-US" altLang="ko-KR"/>
          </a:p>
        </p:txBody>
      </p:sp>
      <p:sp>
        <p:nvSpPr>
          <p:cNvPr id="105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ko-KR" altLang="ko-KR"/>
          </a:p>
        </p:txBody>
      </p:sp>
    </p:spTree>
    <p:extLst>
      <p:ext uri="{BB962C8B-B14F-4D97-AF65-F5344CB8AC3E}">
        <p14:creationId xmlns:p14="http://schemas.microsoft.com/office/powerpoint/2010/main" val="284888434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634B66E-9834-427E-AC6C-ADEE3BB0BD4B}" type="slidenum">
              <a:rPr lang="en-US" altLang="ko-KR"/>
              <a:pPr/>
              <a:t>18</a:t>
            </a:fld>
            <a:endParaRPr lang="en-US" altLang="ko-KR"/>
          </a:p>
        </p:txBody>
      </p:sp>
      <p:sp>
        <p:nvSpPr>
          <p:cNvPr id="106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ko-KR" altLang="ko-KR"/>
          </a:p>
        </p:txBody>
      </p:sp>
    </p:spTree>
    <p:extLst>
      <p:ext uri="{BB962C8B-B14F-4D97-AF65-F5344CB8AC3E}">
        <p14:creationId xmlns:p14="http://schemas.microsoft.com/office/powerpoint/2010/main" val="428792887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DE9599A-8E95-41B6-88A2-7ECD555A0544}" type="slidenum">
              <a:rPr lang="en-US" altLang="ko-KR"/>
              <a:pPr/>
              <a:t>19</a:t>
            </a:fld>
            <a:endParaRPr lang="en-US" altLang="ko-KR"/>
          </a:p>
        </p:txBody>
      </p:sp>
      <p:sp>
        <p:nvSpPr>
          <p:cNvPr id="107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ko-KR" altLang="ko-KR"/>
          </a:p>
        </p:txBody>
      </p:sp>
    </p:spTree>
    <p:extLst>
      <p:ext uri="{BB962C8B-B14F-4D97-AF65-F5344CB8AC3E}">
        <p14:creationId xmlns:p14="http://schemas.microsoft.com/office/powerpoint/2010/main" val="61238255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5BB8BAC-2E3E-42F3-B6E9-A52C79310A70}" type="slidenum">
              <a:rPr lang="en-US" altLang="ko-KR"/>
              <a:pPr/>
              <a:t>20</a:t>
            </a:fld>
            <a:endParaRPr lang="en-US" altLang="ko-KR"/>
          </a:p>
        </p:txBody>
      </p:sp>
      <p:sp>
        <p:nvSpPr>
          <p:cNvPr id="108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ko-KR" altLang="ko-KR"/>
          </a:p>
        </p:txBody>
      </p:sp>
    </p:spTree>
    <p:extLst>
      <p:ext uri="{BB962C8B-B14F-4D97-AF65-F5344CB8AC3E}">
        <p14:creationId xmlns:p14="http://schemas.microsoft.com/office/powerpoint/2010/main" val="223133927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슬라이드 이미지 개체 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9" name="슬라이드 노트 개체 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ko-KR" altLang="en-US" smtClean="0"/>
          </a:p>
        </p:txBody>
      </p:sp>
      <p:sp>
        <p:nvSpPr>
          <p:cNvPr id="71684" name="슬라이드 번호 개체 틀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7F274DB-84D7-400E-8AB1-9DE0484164A2}" type="slidenum">
              <a:rPr lang="ko-KR" alt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2008368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슬라이드 이미지 개체 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9" name="슬라이드 노트 개체 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ko-KR" altLang="en-US" smtClean="0"/>
          </a:p>
        </p:txBody>
      </p:sp>
      <p:sp>
        <p:nvSpPr>
          <p:cNvPr id="71684" name="슬라이드 번호 개체 틀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7F274DB-84D7-400E-8AB1-9DE0484164A2}" type="slidenum">
              <a:rPr lang="ko-KR" alt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4757567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슬라이드 이미지 개체 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9" name="슬라이드 노트 개체 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ko-KR" altLang="en-US" smtClean="0"/>
          </a:p>
        </p:txBody>
      </p:sp>
      <p:sp>
        <p:nvSpPr>
          <p:cNvPr id="71684" name="슬라이드 번호 개체 틀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7F274DB-84D7-400E-8AB1-9DE0484164A2}" type="slidenum">
              <a:rPr lang="ko-KR" alt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9638752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슬라이드 이미지 개체 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9" name="슬라이드 노트 개체 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ko-KR" altLang="en-US" smtClean="0"/>
          </a:p>
        </p:txBody>
      </p:sp>
      <p:sp>
        <p:nvSpPr>
          <p:cNvPr id="71684" name="슬라이드 번호 개체 틀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7F274DB-84D7-400E-8AB1-9DE0484164A2}" type="slidenum">
              <a:rPr lang="ko-KR" alt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7680469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슬라이드 이미지 개체 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9" name="슬라이드 노트 개체 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ko-KR" altLang="en-US" smtClean="0"/>
          </a:p>
        </p:txBody>
      </p:sp>
      <p:sp>
        <p:nvSpPr>
          <p:cNvPr id="71684" name="슬라이드 번호 개체 틀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7F274DB-84D7-400E-8AB1-9DE0484164A2}" type="slidenum">
              <a:rPr lang="ko-KR" alt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520015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슬라이드 이미지 개체 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9" name="슬라이드 노트 개체 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ko-KR" altLang="en-US" smtClean="0"/>
          </a:p>
        </p:txBody>
      </p:sp>
      <p:sp>
        <p:nvSpPr>
          <p:cNvPr id="71684" name="슬라이드 번호 개체 틀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7F274DB-84D7-400E-8AB1-9DE0484164A2}" type="slidenum">
              <a:rPr lang="ko-KR" alt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7134340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슬라이드 이미지 개체 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9" name="슬라이드 노트 개체 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ko-KR" altLang="en-US" smtClean="0"/>
          </a:p>
        </p:txBody>
      </p:sp>
      <p:sp>
        <p:nvSpPr>
          <p:cNvPr id="71684" name="슬라이드 번호 개체 틀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7F274DB-84D7-400E-8AB1-9DE0484164A2}" type="slidenum">
              <a:rPr lang="ko-KR" alt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4871568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슬라이드 이미지 개체 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9" name="슬라이드 노트 개체 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ko-KR" altLang="en-US" smtClean="0"/>
          </a:p>
        </p:txBody>
      </p:sp>
      <p:sp>
        <p:nvSpPr>
          <p:cNvPr id="71684" name="슬라이드 번호 개체 틀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7F274DB-84D7-400E-8AB1-9DE0484164A2}" type="slidenum">
              <a:rPr lang="ko-KR" alt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27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2622946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슬라이드 이미지 개체 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9" name="슬라이드 노트 개체 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ko-KR" altLang="en-US" smtClean="0"/>
          </a:p>
        </p:txBody>
      </p:sp>
      <p:sp>
        <p:nvSpPr>
          <p:cNvPr id="71684" name="슬라이드 번호 개체 틀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7F274DB-84D7-400E-8AB1-9DE0484164A2}" type="slidenum">
              <a:rPr lang="ko-KR" alt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28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2559602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슬라이드 이미지 개체 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9" name="슬라이드 노트 개체 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ko-KR" altLang="en-US" smtClean="0"/>
          </a:p>
        </p:txBody>
      </p:sp>
      <p:sp>
        <p:nvSpPr>
          <p:cNvPr id="71684" name="슬라이드 번호 개체 틀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7F274DB-84D7-400E-8AB1-9DE0484164A2}" type="slidenum">
              <a:rPr lang="ko-KR" alt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29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996790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슬라이드 이미지 개체 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9" name="슬라이드 노트 개체 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ko-KR" altLang="en-US" smtClean="0"/>
          </a:p>
        </p:txBody>
      </p:sp>
      <p:sp>
        <p:nvSpPr>
          <p:cNvPr id="71684" name="슬라이드 번호 개체 틀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7F274DB-84D7-400E-8AB1-9DE0484164A2}" type="slidenum">
              <a:rPr lang="ko-KR" alt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364230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슬라이드 이미지 개체 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슬라이드 노트 개체 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ko-KR" altLang="en-US" smtClean="0"/>
          </a:p>
        </p:txBody>
      </p:sp>
      <p:sp>
        <p:nvSpPr>
          <p:cNvPr id="71684" name="슬라이드 번호 개체 틀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CC37438-618F-4537-BBC9-B96DF2FD2F16}" type="slidenum">
              <a:rPr lang="ko-KR" alt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555078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3D97C81-5722-46DE-BE5E-A46303ADD362}" type="slidenum">
              <a:rPr lang="en-US" altLang="ko-KR"/>
              <a:pPr/>
              <a:t>10</a:t>
            </a:fld>
            <a:endParaRPr lang="en-US" altLang="ko-KR"/>
          </a:p>
        </p:txBody>
      </p:sp>
      <p:sp>
        <p:nvSpPr>
          <p:cNvPr id="99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ko-KR" altLang="ko-KR"/>
          </a:p>
        </p:txBody>
      </p:sp>
    </p:spTree>
    <p:extLst>
      <p:ext uri="{BB962C8B-B14F-4D97-AF65-F5344CB8AC3E}">
        <p14:creationId xmlns:p14="http://schemas.microsoft.com/office/powerpoint/2010/main" val="29032945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BDF60BB-7DB4-49A4-9710-398650109792}" type="slidenum">
              <a:rPr lang="en-US" altLang="ko-KR"/>
              <a:pPr/>
              <a:t>11</a:t>
            </a:fld>
            <a:endParaRPr lang="en-US" altLang="ko-KR"/>
          </a:p>
        </p:txBody>
      </p:sp>
      <p:sp>
        <p:nvSpPr>
          <p:cNvPr id="100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ko-KR" altLang="ko-KR"/>
          </a:p>
        </p:txBody>
      </p:sp>
    </p:spTree>
    <p:extLst>
      <p:ext uri="{BB962C8B-B14F-4D97-AF65-F5344CB8AC3E}">
        <p14:creationId xmlns:p14="http://schemas.microsoft.com/office/powerpoint/2010/main" val="424768083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0FA50E6-4D1B-48CE-AAB3-AB26D4ED2562}" type="slidenum">
              <a:rPr lang="en-US" altLang="ko-KR"/>
              <a:pPr/>
              <a:t>12</a:t>
            </a:fld>
            <a:endParaRPr lang="en-US" altLang="ko-KR"/>
          </a:p>
        </p:txBody>
      </p:sp>
      <p:sp>
        <p:nvSpPr>
          <p:cNvPr id="101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ko-KR" altLang="ko-KR"/>
          </a:p>
        </p:txBody>
      </p:sp>
    </p:spTree>
    <p:extLst>
      <p:ext uri="{BB962C8B-B14F-4D97-AF65-F5344CB8AC3E}">
        <p14:creationId xmlns:p14="http://schemas.microsoft.com/office/powerpoint/2010/main" val="296404213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BDF60BB-7DB4-49A4-9710-398650109792}" type="slidenum">
              <a:rPr lang="en-US" altLang="ko-KR"/>
              <a:pPr/>
              <a:t>13</a:t>
            </a:fld>
            <a:endParaRPr lang="en-US" altLang="ko-KR"/>
          </a:p>
        </p:txBody>
      </p:sp>
      <p:sp>
        <p:nvSpPr>
          <p:cNvPr id="100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ko-KR" altLang="ko-KR"/>
          </a:p>
        </p:txBody>
      </p:sp>
    </p:spTree>
    <p:extLst>
      <p:ext uri="{BB962C8B-B14F-4D97-AF65-F5344CB8AC3E}">
        <p14:creationId xmlns:p14="http://schemas.microsoft.com/office/powerpoint/2010/main" val="63963458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CD34337-0F63-479E-8421-BB87846A273A}" type="slidenum">
              <a:rPr lang="en-US" altLang="ko-KR"/>
              <a:pPr/>
              <a:t>14</a:t>
            </a:fld>
            <a:endParaRPr lang="en-US" altLang="ko-KR"/>
          </a:p>
        </p:txBody>
      </p:sp>
      <p:sp>
        <p:nvSpPr>
          <p:cNvPr id="103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ko-KR" altLang="ko-KR"/>
          </a:p>
        </p:txBody>
      </p:sp>
    </p:spTree>
    <p:extLst>
      <p:ext uri="{BB962C8B-B14F-4D97-AF65-F5344CB8AC3E}">
        <p14:creationId xmlns:p14="http://schemas.microsoft.com/office/powerpoint/2010/main" val="29990812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8986C4DA-131F-46BA-8842-7C5FCA861D4F}" type="datetimeFigureOut">
              <a:rPr lang="ko-KR" altLang="en-US" smtClean="0"/>
              <a:pPr/>
              <a:t>2014-11-11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37382E43-AA80-4FBB-8C36-0A2CF964973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8986C4DA-131F-46BA-8842-7C5FCA861D4F}" type="datetimeFigureOut">
              <a:rPr lang="ko-KR" altLang="en-US" smtClean="0"/>
              <a:pPr/>
              <a:t>2014-11-11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37382E43-AA80-4FBB-8C36-0A2CF964973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제목, 텍스트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1162050" y="6243638"/>
            <a:ext cx="1905000" cy="457200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endParaRPr lang="en-US" altLang="ko-KR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657600" y="6243638"/>
            <a:ext cx="2895600" cy="457200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endParaRPr lang="en-US" altLang="ko-KR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7042150" y="6243638"/>
            <a:ext cx="1905000" cy="457200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4AF2A26B-2EA7-446C-ACEC-943E279D7B8C}" type="slidenum">
              <a:rPr lang="en-US" altLang="ko-KR" smtClean="0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8986C4DA-131F-46BA-8842-7C5FCA861D4F}" type="datetimeFigureOut">
              <a:rPr lang="ko-KR" altLang="en-US" smtClean="0"/>
              <a:pPr/>
              <a:t>2014-11-11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37382E43-AA80-4FBB-8C36-0A2CF964973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49" r:id="rId1"/>
    <p:sldLayoutId id="2147484550" r:id="rId2"/>
    <p:sldLayoutId id="2147484573" r:id="rId3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atcompetition.org/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제목 1"/>
          <p:cNvSpPr>
            <a:spLocks noGrp="1"/>
          </p:cNvSpPr>
          <p:nvPr>
            <p:ph type="ctrTitle"/>
          </p:nvPr>
        </p:nvSpPr>
        <p:spPr>
          <a:xfrm>
            <a:off x="571500" y="2130425"/>
            <a:ext cx="8029575" cy="1470025"/>
          </a:xfrm>
        </p:spPr>
        <p:txBody>
          <a:bodyPr/>
          <a:lstStyle/>
          <a:p>
            <a:pPr eaLnBrk="1" hangingPunct="1"/>
            <a:r>
              <a:rPr lang="en-US" sz="3200" dirty="0" smtClean="0"/>
              <a:t>SAT Solver Heuristics</a:t>
            </a:r>
            <a:endParaRPr lang="ko-KR" altLang="en-US" dirty="0" smtClean="0"/>
          </a:p>
        </p:txBody>
      </p:sp>
      <p:sp>
        <p:nvSpPr>
          <p:cNvPr id="4" name="부제목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>
          <a:xfrm>
            <a:off x="285720" y="404812"/>
            <a:ext cx="8658255" cy="1023923"/>
          </a:xfrm>
        </p:spPr>
        <p:txBody>
          <a:bodyPr/>
          <a:lstStyle/>
          <a:p>
            <a:r>
              <a:rPr lang="en-US" altLang="ko-KR" dirty="0" smtClean="0"/>
              <a:t>Conflict Clause Analysis (1/10)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ko-KR" sz="2800" dirty="0" smtClean="0">
                <a:ea typeface="굴림" charset="-127"/>
              </a:rPr>
              <a:t>A conflict happens when one clause is falsified by unit propagation</a:t>
            </a:r>
          </a:p>
          <a:p>
            <a:pPr>
              <a:lnSpc>
                <a:spcPct val="90000"/>
              </a:lnSpc>
            </a:pPr>
            <a:endParaRPr lang="en-US" altLang="ko-KR" sz="2800" dirty="0" smtClean="0">
              <a:ea typeface="굴림" charset="-127"/>
            </a:endParaRPr>
          </a:p>
          <a:p>
            <a:pPr>
              <a:lnSpc>
                <a:spcPct val="90000"/>
              </a:lnSpc>
            </a:pPr>
            <a:endParaRPr lang="en-US" altLang="ko-KR" sz="2800" dirty="0" smtClean="0">
              <a:ea typeface="굴림" charset="-127"/>
            </a:endParaRPr>
          </a:p>
          <a:p>
            <a:pPr>
              <a:lnSpc>
                <a:spcPct val="90000"/>
              </a:lnSpc>
            </a:pPr>
            <a:endParaRPr lang="en-US" altLang="ko-KR" sz="2800" dirty="0" smtClean="0">
              <a:ea typeface="굴림" charset="-127"/>
            </a:endParaRPr>
          </a:p>
          <a:p>
            <a:pPr>
              <a:lnSpc>
                <a:spcPct val="90000"/>
              </a:lnSpc>
            </a:pPr>
            <a:endParaRPr lang="en-US" altLang="ko-KR" sz="2800" dirty="0" smtClean="0">
              <a:ea typeface="굴림" charset="-127"/>
            </a:endParaRPr>
          </a:p>
          <a:p>
            <a:pPr>
              <a:lnSpc>
                <a:spcPct val="90000"/>
              </a:lnSpc>
            </a:pPr>
            <a:r>
              <a:rPr lang="en-US" altLang="ko-KR" sz="2800" dirty="0" smtClean="0">
                <a:ea typeface="굴림" charset="-127"/>
              </a:rPr>
              <a:t>Analyze the </a:t>
            </a:r>
            <a:r>
              <a:rPr lang="en-US" altLang="ko-KR" sz="2800" dirty="0" smtClean="0">
                <a:solidFill>
                  <a:schemeClr val="accent2"/>
                </a:solidFill>
                <a:ea typeface="굴림" charset="-127"/>
              </a:rPr>
              <a:t>conflicting clause </a:t>
            </a:r>
            <a:r>
              <a:rPr lang="en-US" altLang="ko-KR" sz="2800" dirty="0" smtClean="0">
                <a:ea typeface="굴림" charset="-127"/>
              </a:rPr>
              <a:t>to infer a clause</a:t>
            </a:r>
          </a:p>
          <a:p>
            <a:pPr lvl="1">
              <a:lnSpc>
                <a:spcPct val="90000"/>
              </a:lnSpc>
            </a:pPr>
            <a:r>
              <a:rPr lang="en-US" altLang="ko-KR" sz="2400" dirty="0" smtClean="0"/>
              <a:t>(-x</a:t>
            </a:r>
            <a:r>
              <a:rPr lang="en-US" altLang="ko-KR" sz="2400" baseline="-25000" dirty="0" smtClean="0"/>
              <a:t>3</a:t>
            </a:r>
            <a:r>
              <a:rPr lang="en-US" altLang="ko-KR" sz="2400" dirty="0" smtClean="0"/>
              <a:t>∨-x</a:t>
            </a:r>
            <a:r>
              <a:rPr lang="en-US" altLang="ko-KR" sz="2400" baseline="-25000" dirty="0" smtClean="0"/>
              <a:t>2</a:t>
            </a:r>
            <a:r>
              <a:rPr lang="en-US" altLang="ko-KR" sz="2400" dirty="0" smtClean="0"/>
              <a:t>∨-x</a:t>
            </a:r>
            <a:r>
              <a:rPr lang="en-US" altLang="ko-KR" sz="2400" baseline="-25000" dirty="0" smtClean="0"/>
              <a:t>1</a:t>
            </a:r>
            <a:r>
              <a:rPr lang="en-US" altLang="ko-KR" sz="2400" dirty="0" smtClean="0"/>
              <a:t>) is conflicting clause</a:t>
            </a:r>
            <a:endParaRPr lang="en-US" altLang="ko-KR" sz="2400" dirty="0" smtClean="0">
              <a:ea typeface="굴림" charset="-127"/>
            </a:endParaRPr>
          </a:p>
          <a:p>
            <a:pPr>
              <a:lnSpc>
                <a:spcPct val="90000"/>
              </a:lnSpc>
            </a:pPr>
            <a:r>
              <a:rPr lang="en-US" altLang="ko-KR" sz="2800" dirty="0" smtClean="0">
                <a:ea typeface="굴림" charset="-127"/>
              </a:rPr>
              <a:t>The inferred clause is a new knowledge</a:t>
            </a:r>
          </a:p>
          <a:p>
            <a:pPr lvl="1">
              <a:lnSpc>
                <a:spcPct val="90000"/>
              </a:lnSpc>
            </a:pPr>
            <a:r>
              <a:rPr lang="en-US" altLang="ko-KR" sz="2400" dirty="0" smtClean="0">
                <a:ea typeface="굴림" charset="-127"/>
              </a:rPr>
              <a:t>A new learnt clause is added to constraints</a:t>
            </a:r>
          </a:p>
          <a:p>
            <a:pPr>
              <a:lnSpc>
                <a:spcPct val="90000"/>
              </a:lnSpc>
            </a:pPr>
            <a:endParaRPr lang="en-US" altLang="ko-KR" sz="2800" dirty="0" smtClean="0">
              <a:ea typeface="굴림" charset="-127"/>
            </a:endParaRPr>
          </a:p>
          <a:p>
            <a:pPr>
              <a:lnSpc>
                <a:spcPct val="90000"/>
              </a:lnSpc>
            </a:pPr>
            <a:endParaRPr lang="en-US" altLang="ko-KR" sz="2800" dirty="0">
              <a:ea typeface="굴림" charset="-127"/>
            </a:endParaRPr>
          </a:p>
        </p:txBody>
      </p:sp>
      <p:sp>
        <p:nvSpPr>
          <p:cNvPr id="10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ko-KR" altLang="en-US" dirty="0"/>
          </a:p>
        </p:txBody>
      </p:sp>
      <p:sp>
        <p:nvSpPr>
          <p:cNvPr id="11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9C3005-9F6C-4854-B0C6-987157C2A6B0}" type="slidenum">
              <a:rPr lang="ko-KR" altLang="en-US" smtClean="0"/>
              <a:pPr>
                <a:defRPr/>
              </a:pPr>
              <a:t>10</a:t>
            </a:fld>
            <a:r>
              <a:rPr lang="en-US" altLang="ko-KR" dirty="0" smtClean="0"/>
              <a:t>/28</a:t>
            </a:r>
            <a:endParaRPr lang="ko-KR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214678" y="2428868"/>
            <a:ext cx="278608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 smtClean="0">
                <a:latin typeface="+mn-lt"/>
              </a:rPr>
              <a:t>Assume x</a:t>
            </a:r>
            <a:r>
              <a:rPr lang="en-US" altLang="ko-KR" b="1" baseline="-25000" dirty="0" smtClean="0">
                <a:latin typeface="+mn-lt"/>
              </a:rPr>
              <a:t>4</a:t>
            </a:r>
            <a:r>
              <a:rPr lang="en-US" altLang="ko-KR" b="1" dirty="0" smtClean="0">
                <a:latin typeface="+mn-lt"/>
              </a:rPr>
              <a:t> is False</a:t>
            </a:r>
          </a:p>
          <a:p>
            <a:r>
              <a:rPr lang="en-US" altLang="ko-KR" b="1" dirty="0" smtClean="0">
                <a:latin typeface="+mn-lt"/>
              </a:rPr>
              <a:t>(x</a:t>
            </a:r>
            <a:r>
              <a:rPr lang="en-US" altLang="ko-KR" b="1" baseline="-25000" dirty="0" smtClean="0">
                <a:latin typeface="+mn-lt"/>
              </a:rPr>
              <a:t>1</a:t>
            </a:r>
            <a:r>
              <a:rPr lang="en-US" altLang="ko-KR" b="1" dirty="0">
                <a:latin typeface="+mn-lt"/>
              </a:rPr>
              <a:t>∨</a:t>
            </a:r>
            <a:r>
              <a:rPr lang="en-US" altLang="ko-KR" b="1" dirty="0" smtClean="0">
                <a:latin typeface="+mn-lt"/>
              </a:rPr>
              <a:t>x</a:t>
            </a:r>
            <a:r>
              <a:rPr lang="en-US" altLang="ko-KR" b="1" baseline="-25000" dirty="0" smtClean="0">
                <a:latin typeface="+mn-lt"/>
              </a:rPr>
              <a:t>4</a:t>
            </a:r>
            <a:r>
              <a:rPr lang="en-US" altLang="ko-KR" b="1" dirty="0" smtClean="0">
                <a:latin typeface="+mn-lt"/>
              </a:rPr>
              <a:t>)</a:t>
            </a:r>
            <a:r>
              <a:rPr lang="en-US" altLang="ko-KR" b="1" dirty="0">
                <a:latin typeface="+mn-lt"/>
              </a:rPr>
              <a:t> ∧</a:t>
            </a:r>
          </a:p>
          <a:p>
            <a:r>
              <a:rPr lang="en-US" altLang="ko-KR" b="1" dirty="0" smtClean="0">
                <a:latin typeface="+mn-lt"/>
              </a:rPr>
              <a:t>(-x</a:t>
            </a:r>
            <a:r>
              <a:rPr lang="en-US" altLang="ko-KR" b="1" baseline="-25000" dirty="0" smtClean="0">
                <a:latin typeface="+mn-lt"/>
              </a:rPr>
              <a:t>1</a:t>
            </a:r>
            <a:r>
              <a:rPr lang="en-US" altLang="ko-KR" b="1" dirty="0" smtClean="0">
                <a:latin typeface="+mn-lt"/>
              </a:rPr>
              <a:t>∨x</a:t>
            </a:r>
            <a:r>
              <a:rPr lang="en-US" altLang="ko-KR" b="1" baseline="-25000" dirty="0" smtClean="0">
                <a:latin typeface="+mn-lt"/>
              </a:rPr>
              <a:t>2</a:t>
            </a:r>
            <a:r>
              <a:rPr lang="en-US" altLang="ko-KR" b="1" dirty="0" smtClean="0">
                <a:latin typeface="+mn-lt"/>
              </a:rPr>
              <a:t>) </a:t>
            </a:r>
            <a:r>
              <a:rPr lang="en-US" altLang="ko-KR" b="1" dirty="0">
                <a:latin typeface="+mn-lt"/>
              </a:rPr>
              <a:t>∧</a:t>
            </a:r>
          </a:p>
          <a:p>
            <a:r>
              <a:rPr lang="en-US" altLang="ko-KR" b="1" dirty="0" smtClean="0">
                <a:latin typeface="+mn-lt"/>
              </a:rPr>
              <a:t>(-x</a:t>
            </a:r>
            <a:r>
              <a:rPr lang="en-US" altLang="ko-KR" b="1" baseline="-25000" dirty="0" smtClean="0">
                <a:latin typeface="+mn-lt"/>
              </a:rPr>
              <a:t>2</a:t>
            </a:r>
            <a:r>
              <a:rPr lang="en-US" altLang="ko-KR" b="1" dirty="0" smtClean="0">
                <a:latin typeface="+mn-lt"/>
              </a:rPr>
              <a:t>∨x</a:t>
            </a:r>
            <a:r>
              <a:rPr lang="en-US" altLang="ko-KR" b="1" baseline="-25000" dirty="0" smtClean="0">
                <a:latin typeface="+mn-lt"/>
              </a:rPr>
              <a:t>3</a:t>
            </a:r>
            <a:r>
              <a:rPr lang="en-US" altLang="ko-KR" b="1" dirty="0" smtClean="0">
                <a:latin typeface="+mn-lt"/>
              </a:rPr>
              <a:t>) </a:t>
            </a:r>
            <a:r>
              <a:rPr lang="en-US" altLang="ko-KR" b="1" dirty="0">
                <a:latin typeface="+mn-lt"/>
              </a:rPr>
              <a:t>∧</a:t>
            </a:r>
          </a:p>
          <a:p>
            <a:r>
              <a:rPr lang="en-US" altLang="ko-KR" b="1" dirty="0" smtClean="0">
                <a:solidFill>
                  <a:schemeClr val="accent2"/>
                </a:solidFill>
                <a:latin typeface="+mn-lt"/>
              </a:rPr>
              <a:t>(-x</a:t>
            </a:r>
            <a:r>
              <a:rPr lang="en-US" altLang="ko-KR" b="1" baseline="-25000" dirty="0" smtClean="0">
                <a:solidFill>
                  <a:schemeClr val="accent2"/>
                </a:solidFill>
                <a:latin typeface="+mn-lt"/>
              </a:rPr>
              <a:t>3</a:t>
            </a:r>
            <a:r>
              <a:rPr lang="en-US" altLang="ko-KR" b="1" dirty="0" smtClean="0">
                <a:solidFill>
                  <a:schemeClr val="accent2"/>
                </a:solidFill>
                <a:latin typeface="+mn-lt"/>
              </a:rPr>
              <a:t>∨-x</a:t>
            </a:r>
            <a:r>
              <a:rPr lang="en-US" altLang="ko-KR" b="1" baseline="-25000" dirty="0" smtClean="0">
                <a:solidFill>
                  <a:schemeClr val="accent2"/>
                </a:solidFill>
                <a:latin typeface="+mn-lt"/>
              </a:rPr>
              <a:t>2</a:t>
            </a:r>
            <a:r>
              <a:rPr lang="en-US" altLang="ko-KR" b="1" dirty="0" smtClean="0">
                <a:solidFill>
                  <a:schemeClr val="accent2"/>
                </a:solidFill>
                <a:latin typeface="+mn-lt"/>
              </a:rPr>
              <a:t>∨-x</a:t>
            </a:r>
            <a:r>
              <a:rPr lang="en-US" altLang="ko-KR" b="1" baseline="-25000" dirty="0" smtClean="0">
                <a:solidFill>
                  <a:schemeClr val="accent2"/>
                </a:solidFill>
                <a:latin typeface="+mn-lt"/>
              </a:rPr>
              <a:t>1</a:t>
            </a:r>
            <a:r>
              <a:rPr lang="en-US" altLang="ko-KR" b="1" dirty="0" smtClean="0">
                <a:solidFill>
                  <a:schemeClr val="accent2"/>
                </a:solidFill>
                <a:latin typeface="+mn-lt"/>
              </a:rPr>
              <a:t>) Falsified!</a:t>
            </a:r>
          </a:p>
          <a:p>
            <a:r>
              <a:rPr lang="en-US" altLang="ko-KR" b="1" dirty="0" smtClean="0">
                <a:latin typeface="+mn-lt"/>
              </a:rPr>
              <a:t>Omitted clauses</a:t>
            </a:r>
            <a:endParaRPr lang="en-US" altLang="ko-KR" b="1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Conflict Clause Analysis (2/10)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800" dirty="0" smtClean="0">
                <a:ea typeface="굴림" charset="-127"/>
              </a:rPr>
              <a:t>Learnt clauses are inferred </a:t>
            </a:r>
            <a:r>
              <a:rPr lang="en-US" altLang="ko-KR" sz="2800" dirty="0">
                <a:ea typeface="굴림" charset="-127"/>
              </a:rPr>
              <a:t>by conflict analysis</a:t>
            </a:r>
          </a:p>
          <a:p>
            <a:endParaRPr lang="en-US" altLang="ko-KR" sz="2800" dirty="0">
              <a:ea typeface="굴림" charset="-127"/>
            </a:endParaRPr>
          </a:p>
          <a:p>
            <a:endParaRPr lang="en-US" altLang="ko-KR" sz="2800" dirty="0" smtClean="0">
              <a:ea typeface="굴림" charset="-127"/>
            </a:endParaRPr>
          </a:p>
          <a:p>
            <a:endParaRPr lang="en-US" altLang="ko-KR" sz="2800" dirty="0" smtClean="0">
              <a:ea typeface="굴림" charset="-127"/>
            </a:endParaRPr>
          </a:p>
          <a:p>
            <a:r>
              <a:rPr lang="en-US" altLang="ko-KR" sz="2800" dirty="0" smtClean="0">
                <a:ea typeface="굴림" charset="-127"/>
              </a:rPr>
              <a:t>They help </a:t>
            </a:r>
            <a:r>
              <a:rPr lang="en-US" altLang="ko-KR" sz="2800" dirty="0">
                <a:ea typeface="굴림" charset="-127"/>
              </a:rPr>
              <a:t>prune future parts of the search </a:t>
            </a:r>
            <a:r>
              <a:rPr lang="en-US" altLang="ko-KR" sz="2800" dirty="0" smtClean="0">
                <a:ea typeface="굴림" charset="-127"/>
              </a:rPr>
              <a:t>space</a:t>
            </a:r>
          </a:p>
          <a:p>
            <a:pPr lvl="1"/>
            <a:r>
              <a:rPr lang="en-US" altLang="ko-KR" sz="2400" dirty="0" smtClean="0">
                <a:ea typeface="굴림" charset="-127"/>
              </a:rPr>
              <a:t>Assigning False to x</a:t>
            </a:r>
            <a:r>
              <a:rPr lang="en-US" altLang="ko-KR" sz="2400" baseline="-25000" dirty="0" smtClean="0">
                <a:ea typeface="굴림" charset="-127"/>
              </a:rPr>
              <a:t>4</a:t>
            </a:r>
            <a:r>
              <a:rPr lang="en-US" altLang="ko-KR" sz="2400" dirty="0" smtClean="0">
                <a:ea typeface="굴림" charset="-127"/>
              </a:rPr>
              <a:t> is the casual of conflict</a:t>
            </a:r>
          </a:p>
          <a:p>
            <a:pPr lvl="1"/>
            <a:r>
              <a:rPr lang="en-US" altLang="ko-KR" sz="2400" dirty="0" smtClean="0">
                <a:ea typeface="굴림" charset="-127"/>
              </a:rPr>
              <a:t>Adding (x</a:t>
            </a:r>
            <a:r>
              <a:rPr lang="en-US" altLang="ko-KR" sz="2400" baseline="-25000" dirty="0" smtClean="0">
                <a:ea typeface="굴림" charset="-127"/>
              </a:rPr>
              <a:t>4</a:t>
            </a:r>
            <a:r>
              <a:rPr lang="en-US" altLang="ko-KR" sz="2400" dirty="0" smtClean="0">
                <a:ea typeface="굴림" charset="-127"/>
              </a:rPr>
              <a:t>) to constraints prohibit conflict from –x</a:t>
            </a:r>
            <a:r>
              <a:rPr lang="en-US" altLang="ko-KR" sz="2400" baseline="-25000" dirty="0" smtClean="0">
                <a:ea typeface="굴림" charset="-127"/>
              </a:rPr>
              <a:t>4</a:t>
            </a:r>
            <a:endParaRPr lang="en-US" altLang="ko-KR" sz="2400" baseline="-25000" dirty="0">
              <a:ea typeface="굴림" charset="-127"/>
            </a:endParaRPr>
          </a:p>
          <a:p>
            <a:r>
              <a:rPr lang="en-US" altLang="ko-KR" sz="2800" dirty="0" smtClean="0">
                <a:ea typeface="굴림" charset="-127"/>
              </a:rPr>
              <a:t>Learnt clauses actually drive </a:t>
            </a:r>
            <a:r>
              <a:rPr lang="en-US" altLang="ko-KR" sz="2800" dirty="0">
                <a:ea typeface="굴림" charset="-127"/>
              </a:rPr>
              <a:t>backtracking</a:t>
            </a:r>
          </a:p>
          <a:p>
            <a:endParaRPr lang="en-US" altLang="ko-KR" sz="2800" dirty="0">
              <a:ea typeface="굴림" charset="-127"/>
            </a:endParaRPr>
          </a:p>
        </p:txBody>
      </p:sp>
      <p:sp>
        <p:nvSpPr>
          <p:cNvPr id="5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ko-KR" altLang="en-US" dirty="0"/>
          </a:p>
        </p:txBody>
      </p:sp>
      <p:sp>
        <p:nvSpPr>
          <p:cNvPr id="6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9C3005-9F6C-4854-B0C6-987157C2A6B0}" type="slidenum">
              <a:rPr lang="ko-KR" altLang="en-US" smtClean="0"/>
              <a:pPr>
                <a:defRPr/>
              </a:pPr>
              <a:t>11</a:t>
            </a:fld>
            <a:r>
              <a:rPr lang="en-US" altLang="ko-KR" dirty="0" smtClean="0"/>
              <a:t>/28</a:t>
            </a:r>
            <a:endParaRPr lang="ko-KR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071802" y="2143116"/>
            <a:ext cx="278608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 smtClean="0">
                <a:latin typeface="+mn-lt"/>
              </a:rPr>
              <a:t>(x</a:t>
            </a:r>
            <a:r>
              <a:rPr lang="en-US" altLang="ko-KR" b="1" baseline="-25000" dirty="0" smtClean="0">
                <a:latin typeface="+mn-lt"/>
              </a:rPr>
              <a:t>1</a:t>
            </a:r>
            <a:r>
              <a:rPr lang="en-US" altLang="ko-KR" b="1" dirty="0">
                <a:latin typeface="+mn-lt"/>
              </a:rPr>
              <a:t>∨</a:t>
            </a:r>
            <a:r>
              <a:rPr lang="en-US" altLang="ko-KR" b="1" dirty="0" smtClean="0">
                <a:latin typeface="+mn-lt"/>
              </a:rPr>
              <a:t>x</a:t>
            </a:r>
            <a:r>
              <a:rPr lang="en-US" altLang="ko-KR" b="1" baseline="-25000" dirty="0" smtClean="0">
                <a:latin typeface="+mn-lt"/>
              </a:rPr>
              <a:t>4</a:t>
            </a:r>
            <a:r>
              <a:rPr lang="en-US" altLang="ko-KR" b="1" dirty="0" smtClean="0">
                <a:latin typeface="+mn-lt"/>
              </a:rPr>
              <a:t>)</a:t>
            </a:r>
            <a:r>
              <a:rPr lang="en-US" altLang="ko-KR" b="1" dirty="0">
                <a:latin typeface="+mn-lt"/>
              </a:rPr>
              <a:t> ∧</a:t>
            </a:r>
          </a:p>
          <a:p>
            <a:r>
              <a:rPr lang="en-US" altLang="ko-KR" b="1" dirty="0" smtClean="0">
                <a:latin typeface="+mn-lt"/>
              </a:rPr>
              <a:t>(-x</a:t>
            </a:r>
            <a:r>
              <a:rPr lang="en-US" altLang="ko-KR" b="1" baseline="-25000" dirty="0" smtClean="0">
                <a:latin typeface="+mn-lt"/>
              </a:rPr>
              <a:t>1</a:t>
            </a:r>
            <a:r>
              <a:rPr lang="en-US" altLang="ko-KR" b="1" dirty="0" smtClean="0">
                <a:latin typeface="+mn-lt"/>
              </a:rPr>
              <a:t>∨x</a:t>
            </a:r>
            <a:r>
              <a:rPr lang="en-US" altLang="ko-KR" b="1" baseline="-25000" dirty="0" smtClean="0">
                <a:latin typeface="+mn-lt"/>
              </a:rPr>
              <a:t>2</a:t>
            </a:r>
            <a:r>
              <a:rPr lang="en-US" altLang="ko-KR" b="1" dirty="0" smtClean="0">
                <a:latin typeface="+mn-lt"/>
              </a:rPr>
              <a:t>) </a:t>
            </a:r>
            <a:r>
              <a:rPr lang="en-US" altLang="ko-KR" b="1" dirty="0">
                <a:latin typeface="+mn-lt"/>
              </a:rPr>
              <a:t>∧</a:t>
            </a:r>
          </a:p>
          <a:p>
            <a:r>
              <a:rPr lang="en-US" altLang="ko-KR" b="1" dirty="0" smtClean="0">
                <a:latin typeface="+mn-lt"/>
              </a:rPr>
              <a:t>(-x</a:t>
            </a:r>
            <a:r>
              <a:rPr lang="en-US" altLang="ko-KR" b="1" baseline="-25000" dirty="0" smtClean="0">
                <a:latin typeface="+mn-lt"/>
              </a:rPr>
              <a:t>2</a:t>
            </a:r>
            <a:r>
              <a:rPr lang="en-US" altLang="ko-KR" b="1" dirty="0" smtClean="0">
                <a:latin typeface="+mn-lt"/>
              </a:rPr>
              <a:t>∨x</a:t>
            </a:r>
            <a:r>
              <a:rPr lang="en-US" altLang="ko-KR" b="1" baseline="-25000" dirty="0" smtClean="0">
                <a:latin typeface="+mn-lt"/>
              </a:rPr>
              <a:t>3</a:t>
            </a:r>
            <a:r>
              <a:rPr lang="en-US" altLang="ko-KR" b="1" dirty="0" smtClean="0">
                <a:latin typeface="+mn-lt"/>
              </a:rPr>
              <a:t>) </a:t>
            </a:r>
            <a:r>
              <a:rPr lang="en-US" altLang="ko-KR" b="1" dirty="0">
                <a:latin typeface="+mn-lt"/>
              </a:rPr>
              <a:t>∧</a:t>
            </a:r>
          </a:p>
          <a:p>
            <a:r>
              <a:rPr lang="en-US" altLang="ko-KR" b="1" dirty="0" smtClean="0">
                <a:latin typeface="+mn-lt"/>
              </a:rPr>
              <a:t>(-x</a:t>
            </a:r>
            <a:r>
              <a:rPr lang="en-US" altLang="ko-KR" b="1" baseline="-25000" dirty="0" smtClean="0">
                <a:latin typeface="+mn-lt"/>
              </a:rPr>
              <a:t>3</a:t>
            </a:r>
            <a:r>
              <a:rPr lang="en-US" altLang="ko-KR" b="1" dirty="0" smtClean="0">
                <a:latin typeface="+mn-lt"/>
              </a:rPr>
              <a:t>∨-x</a:t>
            </a:r>
            <a:r>
              <a:rPr lang="en-US" altLang="ko-KR" b="1" baseline="-25000" dirty="0" smtClean="0">
                <a:latin typeface="+mn-lt"/>
              </a:rPr>
              <a:t>2</a:t>
            </a:r>
            <a:r>
              <a:rPr lang="en-US" altLang="ko-KR" b="1" dirty="0" smtClean="0">
                <a:latin typeface="+mn-lt"/>
              </a:rPr>
              <a:t>∨-x</a:t>
            </a:r>
            <a:r>
              <a:rPr lang="en-US" altLang="ko-KR" b="1" baseline="-25000" dirty="0" smtClean="0">
                <a:latin typeface="+mn-lt"/>
              </a:rPr>
              <a:t>1</a:t>
            </a:r>
            <a:r>
              <a:rPr lang="en-US" altLang="ko-KR" b="1" dirty="0" smtClean="0">
                <a:latin typeface="+mn-lt"/>
              </a:rPr>
              <a:t>) ∧</a:t>
            </a:r>
          </a:p>
          <a:p>
            <a:r>
              <a:rPr lang="en-US" altLang="ko-KR" b="1" dirty="0" smtClean="0">
                <a:latin typeface="+mn-lt"/>
              </a:rPr>
              <a:t>omitted clauses ∧</a:t>
            </a:r>
          </a:p>
          <a:p>
            <a:r>
              <a:rPr lang="en-US" altLang="ko-KR" b="1" dirty="0" smtClean="0">
                <a:solidFill>
                  <a:schemeClr val="accent2"/>
                </a:solidFill>
                <a:latin typeface="+mn-lt"/>
              </a:rPr>
              <a:t>(x</a:t>
            </a:r>
            <a:r>
              <a:rPr lang="en-US" altLang="ko-KR" b="1" baseline="-25000" dirty="0" smtClean="0">
                <a:solidFill>
                  <a:schemeClr val="accent2"/>
                </a:solidFill>
                <a:latin typeface="+mn-lt"/>
              </a:rPr>
              <a:t>4</a:t>
            </a:r>
            <a:r>
              <a:rPr lang="en-US" altLang="ko-KR" b="1" dirty="0" smtClean="0">
                <a:solidFill>
                  <a:schemeClr val="accent2"/>
                </a:solidFill>
                <a:latin typeface="+mn-lt"/>
              </a:rPr>
              <a:t>) learnt clause</a:t>
            </a:r>
            <a:endParaRPr lang="en-US" altLang="ko-KR" b="1" dirty="0">
              <a:solidFill>
                <a:schemeClr val="accent2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>
          <a:xfrm>
            <a:off x="642910" y="357166"/>
            <a:ext cx="8286808" cy="984250"/>
          </a:xfrm>
        </p:spPr>
        <p:txBody>
          <a:bodyPr/>
          <a:lstStyle/>
          <a:p>
            <a:r>
              <a:rPr lang="en-US" altLang="ko-KR" dirty="0" smtClean="0"/>
              <a:t>Conflict Clause Analysis (3/10)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altLang="ko-KR" sz="1600" dirty="0" smtClean="0">
                <a:ea typeface="굴림" charset="-127"/>
              </a:rPr>
              <a:t>/* conflict analysis algorithm */</a:t>
            </a:r>
          </a:p>
          <a:p>
            <a:pPr>
              <a:buNone/>
            </a:pPr>
            <a:r>
              <a:rPr lang="en-US" altLang="ko-KR" sz="1600" dirty="0" err="1" smtClean="0">
                <a:ea typeface="굴림" charset="-127"/>
              </a:rPr>
              <a:t>Analyze_conflict</a:t>
            </a:r>
            <a:r>
              <a:rPr lang="en-US" altLang="ko-KR" sz="1600" dirty="0" smtClean="0">
                <a:ea typeface="굴림" charset="-127"/>
              </a:rPr>
              <a:t>(){</a:t>
            </a:r>
          </a:p>
          <a:p>
            <a:pPr>
              <a:buNone/>
            </a:pPr>
            <a:r>
              <a:rPr lang="en-US" altLang="ko-KR" sz="1600" dirty="0" smtClean="0">
                <a:ea typeface="굴림" charset="-127"/>
              </a:rPr>
              <a:t>	</a:t>
            </a:r>
            <a:r>
              <a:rPr lang="en-US" altLang="ko-KR" sz="1600" dirty="0" err="1" smtClean="0">
                <a:ea typeface="굴림" charset="-127"/>
              </a:rPr>
              <a:t>cl</a:t>
            </a:r>
            <a:r>
              <a:rPr lang="en-US" altLang="ko-KR" sz="1600" dirty="0" smtClean="0">
                <a:ea typeface="굴림" charset="-127"/>
              </a:rPr>
              <a:t> = </a:t>
            </a:r>
            <a:r>
              <a:rPr lang="en-US" altLang="ko-KR" sz="1600" dirty="0" err="1" smtClean="0">
                <a:ea typeface="굴림" charset="-127"/>
              </a:rPr>
              <a:t>find_conflicting_clause</a:t>
            </a:r>
            <a:r>
              <a:rPr lang="en-US" altLang="ko-KR" sz="1600" dirty="0" smtClean="0">
                <a:ea typeface="굴림" charset="-127"/>
              </a:rPr>
              <a:t>();</a:t>
            </a:r>
          </a:p>
          <a:p>
            <a:pPr>
              <a:buNone/>
            </a:pPr>
            <a:r>
              <a:rPr lang="en-US" altLang="ko-KR" sz="1600" dirty="0" smtClean="0">
                <a:solidFill>
                  <a:schemeClr val="tx2"/>
                </a:solidFill>
                <a:ea typeface="굴림" charset="-127"/>
              </a:rPr>
              <a:t>	</a:t>
            </a:r>
            <a:r>
              <a:rPr lang="en-US" altLang="ko-KR" sz="1600" b="1" dirty="0" smtClean="0">
                <a:solidFill>
                  <a:schemeClr val="tx2"/>
                </a:solidFill>
                <a:ea typeface="굴림" charset="-127"/>
              </a:rPr>
              <a:t>/* Loop until </a:t>
            </a:r>
            <a:r>
              <a:rPr lang="en-US" altLang="ko-KR" sz="1600" b="1" dirty="0" err="1" smtClean="0">
                <a:solidFill>
                  <a:schemeClr val="tx2"/>
                </a:solidFill>
                <a:ea typeface="굴림" charset="-127"/>
              </a:rPr>
              <a:t>cl</a:t>
            </a:r>
            <a:r>
              <a:rPr lang="en-US" altLang="ko-KR" sz="1600" b="1" dirty="0" smtClean="0">
                <a:solidFill>
                  <a:schemeClr val="tx2"/>
                </a:solidFill>
                <a:ea typeface="굴림" charset="-127"/>
              </a:rPr>
              <a:t> is falsified and one literal whose value is determined in current decision level is remained */</a:t>
            </a:r>
          </a:p>
          <a:p>
            <a:pPr>
              <a:buNone/>
            </a:pPr>
            <a:r>
              <a:rPr lang="en-US" altLang="ko-KR" sz="1600" dirty="0" smtClean="0">
                <a:ea typeface="굴림" charset="-127"/>
              </a:rPr>
              <a:t>	While(!</a:t>
            </a:r>
            <a:r>
              <a:rPr lang="en-US" altLang="ko-KR" sz="1600" b="1" dirty="0" err="1" smtClean="0">
                <a:solidFill>
                  <a:schemeClr val="tx2"/>
                </a:solidFill>
                <a:ea typeface="굴림" charset="-127"/>
              </a:rPr>
              <a:t>stop_criterion_met</a:t>
            </a:r>
            <a:r>
              <a:rPr lang="en-US" altLang="ko-KR" sz="1600" dirty="0" smtClean="0">
                <a:ea typeface="굴림" charset="-127"/>
              </a:rPr>
              <a:t>(</a:t>
            </a:r>
            <a:r>
              <a:rPr lang="en-US" altLang="ko-KR" sz="1600" dirty="0" err="1" smtClean="0">
                <a:ea typeface="굴림" charset="-127"/>
              </a:rPr>
              <a:t>cl</a:t>
            </a:r>
            <a:r>
              <a:rPr lang="en-US" altLang="ko-KR" sz="1600" dirty="0" smtClean="0">
                <a:ea typeface="굴림" charset="-127"/>
              </a:rPr>
              <a:t>)){</a:t>
            </a:r>
          </a:p>
          <a:p>
            <a:pPr>
              <a:buNone/>
            </a:pPr>
            <a:r>
              <a:rPr lang="en-US" altLang="ko-KR" sz="1600" dirty="0" smtClean="0">
                <a:ea typeface="굴림" charset="-127"/>
              </a:rPr>
              <a:t>		lit = </a:t>
            </a:r>
            <a:r>
              <a:rPr lang="en-US" altLang="ko-KR" sz="1600" b="1" dirty="0" err="1" smtClean="0">
                <a:solidFill>
                  <a:schemeClr val="tx2"/>
                </a:solidFill>
                <a:ea typeface="굴림" charset="-127"/>
              </a:rPr>
              <a:t>choose_literal</a:t>
            </a:r>
            <a:r>
              <a:rPr lang="en-US" altLang="ko-KR" sz="1600" dirty="0" smtClean="0">
                <a:ea typeface="굴림" charset="-127"/>
              </a:rPr>
              <a:t>(</a:t>
            </a:r>
            <a:r>
              <a:rPr lang="en-US" altLang="ko-KR" sz="1600" dirty="0" err="1" smtClean="0">
                <a:ea typeface="굴림" charset="-127"/>
              </a:rPr>
              <a:t>cl</a:t>
            </a:r>
            <a:r>
              <a:rPr lang="en-US" altLang="ko-KR" sz="1600" dirty="0" smtClean="0">
                <a:ea typeface="굴림" charset="-127"/>
              </a:rPr>
              <a:t>); </a:t>
            </a:r>
            <a:r>
              <a:rPr lang="en-US" altLang="ko-KR" sz="1600" b="1" dirty="0" smtClean="0">
                <a:solidFill>
                  <a:schemeClr val="tx2"/>
                </a:solidFill>
                <a:ea typeface="굴림" charset="-127"/>
              </a:rPr>
              <a:t>/* select the last propagated literal */</a:t>
            </a:r>
          </a:p>
          <a:p>
            <a:pPr>
              <a:buNone/>
            </a:pPr>
            <a:r>
              <a:rPr lang="en-US" altLang="ko-KR" sz="1600" dirty="0" smtClean="0">
                <a:ea typeface="굴림" charset="-127"/>
              </a:rPr>
              <a:t>		</a:t>
            </a:r>
            <a:r>
              <a:rPr lang="en-US" altLang="ko-KR" sz="1600" dirty="0" err="1" smtClean="0">
                <a:ea typeface="굴림" charset="-127"/>
              </a:rPr>
              <a:t>Var</a:t>
            </a:r>
            <a:r>
              <a:rPr lang="en-US" altLang="ko-KR" sz="1600" dirty="0" smtClean="0">
                <a:ea typeface="굴림" charset="-127"/>
              </a:rPr>
              <a:t> = </a:t>
            </a:r>
            <a:r>
              <a:rPr lang="en-US" altLang="ko-KR" sz="1600" dirty="0" err="1" smtClean="0">
                <a:ea typeface="굴림" charset="-127"/>
              </a:rPr>
              <a:t>variable_of_literal</a:t>
            </a:r>
            <a:r>
              <a:rPr lang="en-US" altLang="ko-KR" sz="1600" dirty="0" smtClean="0">
                <a:ea typeface="굴림" charset="-127"/>
              </a:rPr>
              <a:t>(lit);</a:t>
            </a:r>
          </a:p>
          <a:p>
            <a:pPr>
              <a:buNone/>
            </a:pPr>
            <a:r>
              <a:rPr lang="en-US" altLang="ko-KR" sz="1600" dirty="0" smtClean="0">
                <a:ea typeface="굴림" charset="-127"/>
              </a:rPr>
              <a:t>		ante = antecedent(</a:t>
            </a:r>
            <a:r>
              <a:rPr lang="en-US" altLang="ko-KR" sz="1600" dirty="0" err="1" smtClean="0">
                <a:ea typeface="굴림" charset="-127"/>
              </a:rPr>
              <a:t>var</a:t>
            </a:r>
            <a:r>
              <a:rPr lang="en-US" altLang="ko-KR" sz="1600" dirty="0" smtClean="0">
                <a:ea typeface="굴림" charset="-127"/>
              </a:rPr>
              <a:t>);</a:t>
            </a:r>
          </a:p>
          <a:p>
            <a:pPr>
              <a:buNone/>
            </a:pPr>
            <a:r>
              <a:rPr lang="en-US" altLang="ko-KR" sz="1600" dirty="0" smtClean="0">
                <a:ea typeface="굴림" charset="-127"/>
              </a:rPr>
              <a:t>		</a:t>
            </a:r>
            <a:r>
              <a:rPr lang="en-US" altLang="ko-KR" sz="1600" dirty="0" err="1" smtClean="0">
                <a:ea typeface="굴림" charset="-127"/>
              </a:rPr>
              <a:t>cl</a:t>
            </a:r>
            <a:r>
              <a:rPr lang="en-US" altLang="ko-KR" sz="1600" dirty="0" smtClean="0">
                <a:ea typeface="굴림" charset="-127"/>
              </a:rPr>
              <a:t> = </a:t>
            </a:r>
            <a:r>
              <a:rPr lang="en-US" altLang="ko-KR" sz="1600" b="1" dirty="0" smtClean="0">
                <a:solidFill>
                  <a:schemeClr val="tx2"/>
                </a:solidFill>
                <a:ea typeface="굴림" charset="-127"/>
              </a:rPr>
              <a:t>resolve</a:t>
            </a:r>
            <a:r>
              <a:rPr lang="en-US" altLang="ko-KR" sz="1600" dirty="0" smtClean="0">
                <a:ea typeface="굴림" charset="-127"/>
              </a:rPr>
              <a:t>(</a:t>
            </a:r>
            <a:r>
              <a:rPr lang="en-US" altLang="ko-KR" sz="1600" dirty="0" err="1" smtClean="0">
                <a:ea typeface="굴림" charset="-127"/>
              </a:rPr>
              <a:t>cl</a:t>
            </a:r>
            <a:r>
              <a:rPr lang="en-US" altLang="ko-KR" sz="1600" dirty="0" smtClean="0">
                <a:ea typeface="굴림" charset="-127"/>
              </a:rPr>
              <a:t>, ante, </a:t>
            </a:r>
            <a:r>
              <a:rPr lang="en-US" altLang="ko-KR" sz="1600" dirty="0" err="1" smtClean="0">
                <a:ea typeface="굴림" charset="-127"/>
              </a:rPr>
              <a:t>var</a:t>
            </a:r>
            <a:r>
              <a:rPr lang="en-US" altLang="ko-KR" sz="1600" dirty="0" smtClean="0">
                <a:ea typeface="굴림" charset="-127"/>
              </a:rPr>
              <a:t>);</a:t>
            </a:r>
          </a:p>
          <a:p>
            <a:pPr>
              <a:buNone/>
            </a:pPr>
            <a:r>
              <a:rPr lang="en-US" altLang="ko-KR" sz="1600" dirty="0" smtClean="0">
                <a:ea typeface="굴림" charset="-127"/>
              </a:rPr>
              <a:t>	}</a:t>
            </a:r>
          </a:p>
          <a:p>
            <a:pPr>
              <a:buNone/>
            </a:pPr>
            <a:r>
              <a:rPr lang="en-US" altLang="ko-KR" sz="1600" dirty="0" smtClean="0">
                <a:ea typeface="굴림" charset="-127"/>
              </a:rPr>
              <a:t>	</a:t>
            </a:r>
            <a:r>
              <a:rPr lang="en-US" altLang="ko-KR" sz="1600" dirty="0" err="1" smtClean="0">
                <a:ea typeface="굴림" charset="-127"/>
              </a:rPr>
              <a:t>add_clause_to_database</a:t>
            </a:r>
            <a:r>
              <a:rPr lang="en-US" altLang="ko-KR" sz="1600" dirty="0" smtClean="0">
                <a:ea typeface="굴림" charset="-127"/>
              </a:rPr>
              <a:t>(</a:t>
            </a:r>
            <a:r>
              <a:rPr lang="en-US" altLang="ko-KR" sz="1600" dirty="0" err="1" smtClean="0">
                <a:ea typeface="굴림" charset="-127"/>
              </a:rPr>
              <a:t>cl</a:t>
            </a:r>
            <a:r>
              <a:rPr lang="en-US" altLang="ko-KR" sz="1600" dirty="0" smtClean="0">
                <a:ea typeface="굴림" charset="-127"/>
              </a:rPr>
              <a:t>);</a:t>
            </a:r>
          </a:p>
          <a:p>
            <a:pPr>
              <a:buNone/>
            </a:pPr>
            <a:r>
              <a:rPr lang="en-US" altLang="ko-KR" sz="1600" dirty="0" smtClean="0">
                <a:ea typeface="굴림" charset="-127"/>
              </a:rPr>
              <a:t>	</a:t>
            </a:r>
            <a:r>
              <a:rPr lang="en-US" altLang="ko-KR" sz="1600" b="1" dirty="0" smtClean="0">
                <a:solidFill>
                  <a:schemeClr val="tx2"/>
                </a:solidFill>
                <a:ea typeface="굴림" charset="-127"/>
              </a:rPr>
              <a:t>/* backtrack level is the lowest decision level for which the learnt clause is unit clause */</a:t>
            </a:r>
          </a:p>
          <a:p>
            <a:pPr>
              <a:buNone/>
            </a:pPr>
            <a:r>
              <a:rPr lang="en-US" altLang="ko-KR" sz="1600" dirty="0" smtClean="0">
                <a:ea typeface="굴림" charset="-127"/>
              </a:rPr>
              <a:t>	</a:t>
            </a:r>
            <a:r>
              <a:rPr lang="en-US" altLang="ko-KR" sz="1600" dirty="0" err="1" smtClean="0">
                <a:ea typeface="굴림" charset="-127"/>
              </a:rPr>
              <a:t>back_dl</a:t>
            </a:r>
            <a:r>
              <a:rPr lang="en-US" altLang="ko-KR" sz="1600" dirty="0" smtClean="0">
                <a:ea typeface="굴림" charset="-127"/>
              </a:rPr>
              <a:t> = </a:t>
            </a:r>
            <a:r>
              <a:rPr lang="en-US" altLang="ko-KR" sz="1600" b="1" dirty="0" err="1" smtClean="0">
                <a:solidFill>
                  <a:schemeClr val="tx2"/>
                </a:solidFill>
                <a:ea typeface="굴림" charset="-127"/>
              </a:rPr>
              <a:t>clause_asserting_level</a:t>
            </a:r>
            <a:r>
              <a:rPr lang="en-US" altLang="ko-KR" sz="1600" dirty="0" smtClean="0">
                <a:ea typeface="굴림" charset="-127"/>
              </a:rPr>
              <a:t>(</a:t>
            </a:r>
            <a:r>
              <a:rPr lang="en-US" altLang="ko-KR" sz="1600" dirty="0" err="1" smtClean="0">
                <a:ea typeface="굴림" charset="-127"/>
              </a:rPr>
              <a:t>cl</a:t>
            </a:r>
            <a:r>
              <a:rPr lang="en-US" altLang="ko-KR" sz="1600" dirty="0" smtClean="0">
                <a:ea typeface="굴림" charset="-127"/>
              </a:rPr>
              <a:t>);</a:t>
            </a:r>
          </a:p>
          <a:p>
            <a:pPr>
              <a:buNone/>
            </a:pPr>
            <a:r>
              <a:rPr lang="en-US" altLang="ko-KR" sz="1600" dirty="0" smtClean="0">
                <a:ea typeface="굴림" charset="-127"/>
              </a:rPr>
              <a:t>	return </a:t>
            </a:r>
            <a:r>
              <a:rPr lang="en-US" altLang="ko-KR" sz="1600" dirty="0" err="1" smtClean="0">
                <a:ea typeface="굴림" charset="-127"/>
              </a:rPr>
              <a:t>back_dl</a:t>
            </a:r>
            <a:r>
              <a:rPr lang="en-US" altLang="ko-KR" sz="1600" dirty="0" smtClean="0">
                <a:ea typeface="굴림" charset="-127"/>
              </a:rPr>
              <a:t>;</a:t>
            </a:r>
          </a:p>
          <a:p>
            <a:pPr>
              <a:buNone/>
            </a:pPr>
            <a:r>
              <a:rPr lang="en-US" altLang="ko-KR" sz="1600" dirty="0" smtClean="0">
                <a:ea typeface="굴림" charset="-127"/>
              </a:rPr>
              <a:t>}</a:t>
            </a:r>
            <a:endParaRPr lang="en-US" altLang="ko-KR" sz="1600" dirty="0">
              <a:ea typeface="굴림" charset="-127"/>
            </a:endParaRPr>
          </a:p>
        </p:txBody>
      </p:sp>
      <p:sp>
        <p:nvSpPr>
          <p:cNvPr id="5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ko-KR" altLang="en-US" dirty="0"/>
          </a:p>
        </p:txBody>
      </p:sp>
      <p:sp>
        <p:nvSpPr>
          <p:cNvPr id="6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9C3005-9F6C-4854-B0C6-987157C2A6B0}" type="slidenum">
              <a:rPr lang="ko-KR" altLang="en-US" smtClean="0"/>
              <a:pPr>
                <a:defRPr/>
              </a:pPr>
              <a:t>12</a:t>
            </a:fld>
            <a:r>
              <a:rPr lang="en-US" altLang="ko-KR" dirty="0" smtClean="0"/>
              <a:t>/28</a:t>
            </a:r>
            <a:endParaRPr lang="ko-KR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857752" y="5929330"/>
            <a:ext cx="38576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 smtClean="0">
                <a:latin typeface="+mn-lt"/>
              </a:rPr>
              <a:t>Algorithm from </a:t>
            </a:r>
            <a:r>
              <a:rPr lang="en-US" altLang="ko-KR" sz="1200" dirty="0" err="1" smtClean="0">
                <a:latin typeface="+mn-lt"/>
              </a:rPr>
              <a:t>Lintao</a:t>
            </a:r>
            <a:r>
              <a:rPr lang="en-US" altLang="ko-KR" sz="1200" dirty="0" smtClean="0">
                <a:latin typeface="+mn-lt"/>
              </a:rPr>
              <a:t> Zhang and </a:t>
            </a:r>
            <a:r>
              <a:rPr lang="en-US" altLang="ko-KR" sz="1200" dirty="0" err="1" smtClean="0">
                <a:latin typeface="+mn-lt"/>
              </a:rPr>
              <a:t>Sharad</a:t>
            </a:r>
            <a:r>
              <a:rPr lang="en-US" altLang="ko-KR" sz="1200" dirty="0" smtClean="0">
                <a:latin typeface="+mn-lt"/>
              </a:rPr>
              <a:t> </a:t>
            </a:r>
            <a:r>
              <a:rPr lang="en-US" altLang="ko-KR" sz="1200" dirty="0" err="1" smtClean="0">
                <a:latin typeface="+mn-lt"/>
              </a:rPr>
              <a:t>malik</a:t>
            </a:r>
            <a:r>
              <a:rPr lang="en-US" altLang="ko-KR" sz="1200" dirty="0" smtClean="0">
                <a:latin typeface="+mn-lt"/>
              </a:rPr>
              <a:t> </a:t>
            </a:r>
          </a:p>
          <a:p>
            <a:r>
              <a:rPr lang="en-US" altLang="ko-KR" sz="1200" dirty="0" smtClean="0">
                <a:latin typeface="+mn-lt"/>
              </a:rPr>
              <a:t>“The Quest for Efficient Boolean </a:t>
            </a:r>
            <a:r>
              <a:rPr lang="en-US" altLang="ko-KR" sz="1200" dirty="0" err="1" smtClean="0">
                <a:latin typeface="+mn-lt"/>
              </a:rPr>
              <a:t>Satisfiability</a:t>
            </a:r>
            <a:r>
              <a:rPr lang="en-US" altLang="ko-KR" sz="1200" dirty="0" smtClean="0">
                <a:latin typeface="+mn-lt"/>
              </a:rPr>
              <a:t> Solvers”</a:t>
            </a:r>
            <a:endParaRPr lang="ko-KR" altLang="en-US" sz="12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Conflict Clause Analysis (4/10)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800" dirty="0" smtClean="0">
                <a:ea typeface="굴림" charset="-127"/>
              </a:rPr>
              <a:t>Example of conflict clause analysis</a:t>
            </a:r>
          </a:p>
          <a:p>
            <a:pPr lvl="1"/>
            <a:r>
              <a:rPr lang="en-US" altLang="ko-KR" sz="2400" dirty="0" smtClean="0">
                <a:ea typeface="굴림" charset="-127"/>
              </a:rPr>
              <a:t>a, b, c, d, e, f, g, and h: 8 variables ( 2</a:t>
            </a:r>
            <a:r>
              <a:rPr lang="en-US" altLang="ko-KR" sz="2400" baseline="30000" dirty="0" smtClean="0">
                <a:ea typeface="굴림" charset="-127"/>
              </a:rPr>
              <a:t>8</a:t>
            </a:r>
            <a:r>
              <a:rPr lang="en-US" altLang="ko-KR" sz="2400" dirty="0" smtClean="0">
                <a:ea typeface="굴림" charset="-127"/>
              </a:rPr>
              <a:t> cases)</a:t>
            </a:r>
            <a:endParaRPr lang="en-US" altLang="ko-KR" sz="2400" baseline="30000" dirty="0">
              <a:ea typeface="굴림" charset="-127"/>
            </a:endParaRPr>
          </a:p>
          <a:p>
            <a:endParaRPr lang="en-US" altLang="ko-KR" sz="2800" dirty="0">
              <a:ea typeface="굴림" charset="-127"/>
            </a:endParaRPr>
          </a:p>
        </p:txBody>
      </p:sp>
      <p:sp>
        <p:nvSpPr>
          <p:cNvPr id="5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ko-KR" altLang="en-US" dirty="0"/>
          </a:p>
        </p:txBody>
      </p:sp>
      <p:sp>
        <p:nvSpPr>
          <p:cNvPr id="6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9C3005-9F6C-4854-B0C6-987157C2A6B0}" type="slidenum">
              <a:rPr lang="ko-KR" altLang="en-US" smtClean="0"/>
              <a:pPr>
                <a:defRPr/>
              </a:pPr>
              <a:t>13</a:t>
            </a:fld>
            <a:r>
              <a:rPr lang="en-US" altLang="ko-KR" dirty="0" smtClean="0"/>
              <a:t>/28</a:t>
            </a:r>
            <a:endParaRPr lang="ko-KR" alt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500166" y="2606473"/>
            <a:ext cx="3143272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800" dirty="0" smtClean="0">
                <a:latin typeface="+mn-lt"/>
              </a:rPr>
              <a:t>(-</a:t>
            </a:r>
            <a:r>
              <a:rPr lang="en-US" altLang="ko-KR" sz="2800" dirty="0" err="1" smtClean="0">
                <a:latin typeface="+mn-lt"/>
              </a:rPr>
              <a:t>f∨e</a:t>
            </a:r>
            <a:r>
              <a:rPr lang="en-US" altLang="ko-KR" sz="2800" dirty="0" smtClean="0">
                <a:latin typeface="+mn-lt"/>
              </a:rPr>
              <a:t>) ∧</a:t>
            </a:r>
          </a:p>
          <a:p>
            <a:r>
              <a:rPr lang="en-US" altLang="ko-KR" sz="2800" dirty="0" smtClean="0">
                <a:latin typeface="+mn-lt"/>
              </a:rPr>
              <a:t>(-</a:t>
            </a:r>
            <a:r>
              <a:rPr lang="en-US" altLang="ko-KR" sz="2800" dirty="0" err="1" smtClean="0">
                <a:latin typeface="+mn-lt"/>
              </a:rPr>
              <a:t>g∨f</a:t>
            </a:r>
            <a:r>
              <a:rPr lang="en-US" altLang="ko-KR" sz="2800" dirty="0" smtClean="0">
                <a:latin typeface="+mn-lt"/>
              </a:rPr>
              <a:t>) ∧</a:t>
            </a:r>
          </a:p>
          <a:p>
            <a:r>
              <a:rPr lang="en-US" altLang="ko-KR" sz="2800" dirty="0" smtClean="0">
                <a:latin typeface="+mn-lt"/>
              </a:rPr>
              <a:t>(</a:t>
            </a:r>
            <a:r>
              <a:rPr lang="en-US" altLang="ko-KR" sz="2800" dirty="0" err="1" smtClean="0">
                <a:latin typeface="+mn-lt"/>
              </a:rPr>
              <a:t>b∨a∨e</a:t>
            </a:r>
            <a:r>
              <a:rPr lang="en-US" altLang="ko-KR" sz="2800" dirty="0" smtClean="0">
                <a:latin typeface="+mn-lt"/>
              </a:rPr>
              <a:t>) ∧</a:t>
            </a:r>
          </a:p>
          <a:p>
            <a:r>
              <a:rPr lang="en-US" altLang="ko-KR" sz="2800" dirty="0" smtClean="0">
                <a:latin typeface="+mn-lt"/>
              </a:rPr>
              <a:t>(</a:t>
            </a:r>
            <a:r>
              <a:rPr lang="en-US" altLang="ko-KR" sz="2800" dirty="0" err="1" smtClean="0">
                <a:latin typeface="+mn-lt"/>
              </a:rPr>
              <a:t>c∨e∨f</a:t>
            </a:r>
            <a:r>
              <a:rPr lang="en-US" altLang="ko-KR" sz="2800" dirty="0" smtClean="0">
                <a:latin typeface="+mn-lt"/>
              </a:rPr>
              <a:t>∨-b) ∧</a:t>
            </a:r>
          </a:p>
          <a:p>
            <a:r>
              <a:rPr lang="en-US" altLang="ko-KR" sz="2800" dirty="0" smtClean="0">
                <a:latin typeface="+mn-lt"/>
              </a:rPr>
              <a:t>(-</a:t>
            </a:r>
            <a:r>
              <a:rPr lang="en-US" altLang="ko-KR" sz="2800" dirty="0" err="1" smtClean="0">
                <a:latin typeface="+mn-lt"/>
              </a:rPr>
              <a:t>h</a:t>
            </a:r>
            <a:r>
              <a:rPr lang="en-US" altLang="ko-KR" sz="2800" dirty="0" err="1" smtClean="0"/>
              <a:t>∨g</a:t>
            </a:r>
            <a:r>
              <a:rPr lang="en-US" altLang="ko-KR" sz="2800" dirty="0" smtClean="0"/>
              <a:t>)</a:t>
            </a:r>
            <a:endParaRPr lang="en-US" altLang="ko-KR" sz="2800" dirty="0" smtClean="0">
              <a:latin typeface="+mn-lt"/>
            </a:endParaRPr>
          </a:p>
          <a:p>
            <a:r>
              <a:rPr lang="en-US" altLang="ko-KR" sz="2800" dirty="0" smtClean="0">
                <a:latin typeface="+mn-lt"/>
              </a:rPr>
              <a:t>(d∨-</a:t>
            </a:r>
            <a:r>
              <a:rPr lang="en-US" altLang="ko-KR" sz="2800" dirty="0" err="1" smtClean="0">
                <a:latin typeface="+mn-lt"/>
              </a:rPr>
              <a:t>b∨h</a:t>
            </a:r>
            <a:r>
              <a:rPr lang="en-US" altLang="ko-KR" sz="2800" dirty="0" smtClean="0">
                <a:latin typeface="+mn-lt"/>
              </a:rPr>
              <a:t>) ∧</a:t>
            </a:r>
          </a:p>
          <a:p>
            <a:r>
              <a:rPr lang="en-US" altLang="ko-KR" sz="2800" dirty="0" smtClean="0">
                <a:latin typeface="+mn-lt"/>
              </a:rPr>
              <a:t>(-b∨-c∨-d) ∧</a:t>
            </a:r>
          </a:p>
          <a:p>
            <a:r>
              <a:rPr lang="en-US" altLang="ko-KR" sz="2800" dirty="0" smtClean="0">
                <a:latin typeface="+mn-lt"/>
              </a:rPr>
              <a:t>(</a:t>
            </a:r>
            <a:r>
              <a:rPr lang="en-US" altLang="ko-KR" sz="2800" dirty="0" err="1" smtClean="0">
                <a:latin typeface="+mn-lt"/>
              </a:rPr>
              <a:t>c∨d</a:t>
            </a:r>
            <a:r>
              <a:rPr lang="en-US" altLang="ko-KR" sz="2800" dirty="0" smtClean="0">
                <a:latin typeface="+mn-lt"/>
              </a:rPr>
              <a:t>)</a:t>
            </a:r>
            <a:endParaRPr lang="ko-KR" altLang="en-US" sz="2800" dirty="0">
              <a:latin typeface="+mn-lt"/>
            </a:endParaRPr>
          </a:p>
        </p:txBody>
      </p:sp>
      <p:sp>
        <p:nvSpPr>
          <p:cNvPr id="8" name="직사각형 7"/>
          <p:cNvSpPr/>
          <p:nvPr/>
        </p:nvSpPr>
        <p:spPr>
          <a:xfrm>
            <a:off x="5500694" y="2786058"/>
            <a:ext cx="1725152" cy="461665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2400" dirty="0" err="1" smtClean="0"/>
              <a:t>Satisfiable</a:t>
            </a:r>
            <a:r>
              <a:rPr kumimoji="0" lang="en-US" altLang="ko-KR" sz="2400" dirty="0" smtClean="0"/>
              <a:t>?</a:t>
            </a:r>
            <a:endParaRPr kumimoji="0" lang="ko-KR" altLang="en-US" sz="2400" dirty="0"/>
          </a:p>
        </p:txBody>
      </p:sp>
      <p:sp>
        <p:nvSpPr>
          <p:cNvPr id="9" name="직사각형 8"/>
          <p:cNvSpPr/>
          <p:nvPr/>
        </p:nvSpPr>
        <p:spPr>
          <a:xfrm>
            <a:off x="5429256" y="4714884"/>
            <a:ext cx="2085827" cy="46166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2400" dirty="0" err="1" smtClean="0"/>
              <a:t>Unsatisfiable</a:t>
            </a:r>
            <a:r>
              <a:rPr kumimoji="0" lang="en-US" altLang="ko-KR" sz="2400" dirty="0" smtClean="0"/>
              <a:t>?</a:t>
            </a:r>
            <a:endParaRPr kumimoji="0" lang="ko-KR" alt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34" y="214290"/>
            <a:ext cx="7793037" cy="1462087"/>
          </a:xfrm>
        </p:spPr>
        <p:txBody>
          <a:bodyPr/>
          <a:lstStyle/>
          <a:p>
            <a:r>
              <a:rPr lang="en-US" altLang="ko-KR" sz="4000" dirty="0" smtClean="0">
                <a:latin typeface="+mn-lt"/>
              </a:rPr>
              <a:t>Conflict Clause Analysis (5/10)</a:t>
            </a:r>
            <a:endParaRPr lang="en-US" altLang="ko-KR" sz="4000" dirty="0">
              <a:latin typeface="+mn-lt"/>
              <a:ea typeface="굴림" charset="-127"/>
            </a:endParaRPr>
          </a:p>
        </p:txBody>
      </p:sp>
      <p:graphicFrame>
        <p:nvGraphicFramePr>
          <p:cNvPr id="79987" name="Group 115"/>
          <p:cNvGraphicFramePr>
            <a:graphicFrameLocks noGrp="1"/>
          </p:cNvGraphicFramePr>
          <p:nvPr>
            <p:ph sz="half" idx="2"/>
          </p:nvPr>
        </p:nvGraphicFramePr>
        <p:xfrm>
          <a:off x="571472" y="1643050"/>
          <a:ext cx="4386267" cy="4572000"/>
        </p:xfrm>
        <a:graphic>
          <a:graphicData uri="http://schemas.openxmlformats.org/drawingml/2006/table">
            <a:tbl>
              <a:tblPr/>
              <a:tblGrid>
                <a:gridCol w="2287607"/>
                <a:gridCol w="2098660"/>
              </a:tblGrid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ko-K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charset="-127"/>
                          <a:cs typeface="Arial" charset="0"/>
                        </a:rPr>
                        <a:t>Assignments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ko-K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charset="-127"/>
                          <a:cs typeface="Arial" charset="0"/>
                        </a:rPr>
                        <a:t>antecedent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ko-K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charset="-127"/>
                          <a:cs typeface="Arial" charset="0"/>
                        </a:rPr>
                        <a:t>e=F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ko-KR" sz="2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charset="-127"/>
                          <a:cs typeface="Arial" charset="0"/>
                        </a:rPr>
                        <a:t>assumption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ko-K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charset="-127"/>
                          <a:cs typeface="Arial" charset="0"/>
                        </a:rPr>
                        <a:t>f=F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ko-KR" sz="2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charset="-127"/>
                          <a:cs typeface="Arial" charset="0"/>
                        </a:rPr>
                        <a:t>-</a:t>
                      </a:r>
                      <a:r>
                        <a:rPr kumimoji="0" lang="en-US" altLang="ko-KR" sz="2400" b="0" i="0" u="none" strike="noStrike" cap="none" spc="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charset="-127"/>
                          <a:cs typeface="Arial" charset="0"/>
                        </a:rPr>
                        <a:t>f∨e</a:t>
                      </a:r>
                      <a:endParaRPr kumimoji="0" lang="en-US" altLang="ko-KR" sz="2400" b="0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굴림" charset="-127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ko-K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charset="-127"/>
                          <a:cs typeface="Arial" charset="0"/>
                        </a:rPr>
                        <a:t>g=F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ko-KR" sz="2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charset="-127"/>
                          <a:cs typeface="Arial" charset="0"/>
                        </a:rPr>
                        <a:t>-</a:t>
                      </a:r>
                      <a:r>
                        <a:rPr kumimoji="0" lang="en-US" altLang="ko-KR" sz="2400" b="0" i="0" u="none" strike="noStrike" cap="none" spc="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charset="-127"/>
                          <a:cs typeface="Arial" charset="0"/>
                        </a:rPr>
                        <a:t>g∨f</a:t>
                      </a:r>
                      <a:endParaRPr kumimoji="0" lang="en-US" altLang="ko-KR" sz="2400" b="0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굴림" charset="-127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ko-K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charset="-127"/>
                          <a:cs typeface="Arial" charset="0"/>
                        </a:rPr>
                        <a:t>h=F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ko-KR" sz="2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charset="-127"/>
                          <a:cs typeface="Arial" charset="0"/>
                        </a:rPr>
                        <a:t>-</a:t>
                      </a:r>
                      <a:r>
                        <a:rPr kumimoji="0" lang="en-US" altLang="ko-KR" sz="2400" b="0" i="0" u="none" strike="noStrike" cap="none" spc="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charset="-127"/>
                          <a:cs typeface="Arial" charset="0"/>
                        </a:rPr>
                        <a:t>h∨g</a:t>
                      </a:r>
                      <a:endParaRPr kumimoji="0" lang="en-US" altLang="ko-KR" sz="2400" b="0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굴림" charset="-127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ko-K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charset="-127"/>
                          <a:cs typeface="Arial" charset="0"/>
                        </a:rPr>
                        <a:t>a=F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ko-KR" sz="2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charset="-127"/>
                          <a:cs typeface="Arial" charset="0"/>
                        </a:rPr>
                        <a:t>assumption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ko-K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charset="-127"/>
                          <a:cs typeface="Arial" charset="0"/>
                        </a:rPr>
                        <a:t>b=T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ko-KR" sz="2400" b="0" i="0" u="none" strike="noStrike" cap="none" spc="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charset="-127"/>
                          <a:cs typeface="Arial" charset="0"/>
                        </a:rPr>
                        <a:t>b∨a∨e</a:t>
                      </a:r>
                      <a:endParaRPr kumimoji="0" lang="en-US" altLang="ko-KR" sz="2400" b="0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굴림" charset="-127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ko-K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charset="-127"/>
                          <a:cs typeface="Arial" charset="0"/>
                        </a:rPr>
                        <a:t>c=T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ko-KR" sz="2400" b="0" i="0" u="none" strike="noStrike" cap="none" spc="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charset="-127"/>
                          <a:cs typeface="Arial" charset="0"/>
                        </a:rPr>
                        <a:t>c∨e∨f</a:t>
                      </a:r>
                      <a:r>
                        <a:rPr kumimoji="0" lang="en-US" altLang="ko-KR" sz="2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charset="-127"/>
                          <a:cs typeface="Arial" charset="0"/>
                        </a:rPr>
                        <a:t>∨-b 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ko-K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charset="-127"/>
                          <a:cs typeface="Arial" charset="0"/>
                        </a:rPr>
                        <a:t>d=T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ko-KR" sz="2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charset="-127"/>
                          <a:cs typeface="Arial" charset="0"/>
                        </a:rPr>
                        <a:t>d∨-</a:t>
                      </a:r>
                      <a:r>
                        <a:rPr kumimoji="0" lang="en-US" altLang="ko-KR" sz="2400" b="0" i="0" u="none" strike="noStrike" cap="none" spc="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charset="-127"/>
                          <a:cs typeface="Arial" charset="0"/>
                        </a:rPr>
                        <a:t>b∨h</a:t>
                      </a:r>
                      <a:endParaRPr kumimoji="0" lang="en-US" altLang="ko-KR" sz="2400" b="0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굴림" charset="-127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7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500063" y="6356350"/>
            <a:ext cx="7072312" cy="365125"/>
          </a:xfrm>
        </p:spPr>
        <p:txBody>
          <a:bodyPr/>
          <a:lstStyle/>
          <a:p>
            <a:pPr>
              <a:defRPr/>
            </a:pPr>
            <a:endParaRPr lang="ko-KR" altLang="en-US" dirty="0"/>
          </a:p>
        </p:txBody>
      </p:sp>
      <p:sp>
        <p:nvSpPr>
          <p:cNvPr id="18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7643813" y="6356350"/>
            <a:ext cx="1042987" cy="365125"/>
          </a:xfrm>
        </p:spPr>
        <p:txBody>
          <a:bodyPr/>
          <a:lstStyle/>
          <a:p>
            <a:pPr>
              <a:defRPr/>
            </a:pPr>
            <a:fld id="{489C3005-9F6C-4854-B0C6-987157C2A6B0}" type="slidenum">
              <a:rPr lang="ko-KR" altLang="en-US" smtClean="0"/>
              <a:pPr>
                <a:defRPr/>
              </a:pPr>
              <a:t>14</a:t>
            </a:fld>
            <a:r>
              <a:rPr lang="en-US" altLang="ko-KR" dirty="0" smtClean="0"/>
              <a:t>/28</a:t>
            </a:r>
            <a:endParaRPr lang="ko-KR" altLang="en-US" dirty="0"/>
          </a:p>
        </p:txBody>
      </p:sp>
      <p:sp>
        <p:nvSpPr>
          <p:cNvPr id="79971" name="Line 99"/>
          <p:cNvSpPr>
            <a:spLocks noChangeShapeType="1"/>
          </p:cNvSpPr>
          <p:nvPr/>
        </p:nvSpPr>
        <p:spPr bwMode="auto">
          <a:xfrm flipH="1">
            <a:off x="6877050" y="2205038"/>
            <a:ext cx="12954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</p:spPr>
        <p:txBody>
          <a:bodyPr/>
          <a:lstStyle/>
          <a:p>
            <a:endParaRPr lang="ko-KR" altLang="en-US">
              <a:latin typeface="+mn-lt"/>
            </a:endParaRPr>
          </a:p>
        </p:txBody>
      </p:sp>
      <p:sp>
        <p:nvSpPr>
          <p:cNvPr id="79973" name="Line 101"/>
          <p:cNvSpPr>
            <a:spLocks noChangeShapeType="1"/>
          </p:cNvSpPr>
          <p:nvPr/>
        </p:nvSpPr>
        <p:spPr bwMode="auto">
          <a:xfrm>
            <a:off x="7524750" y="2852738"/>
            <a:ext cx="431800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</p:spPr>
        <p:txBody>
          <a:bodyPr/>
          <a:lstStyle/>
          <a:p>
            <a:endParaRPr lang="ko-KR" altLang="en-US">
              <a:latin typeface="+mn-lt"/>
            </a:endParaRPr>
          </a:p>
        </p:txBody>
      </p:sp>
      <p:sp>
        <p:nvSpPr>
          <p:cNvPr id="79975" name="Text Box 103"/>
          <p:cNvSpPr txBox="1">
            <a:spLocks noChangeArrowheads="1"/>
          </p:cNvSpPr>
          <p:nvPr/>
        </p:nvSpPr>
        <p:spPr bwMode="auto">
          <a:xfrm>
            <a:off x="6875463" y="2144713"/>
            <a:ext cx="725487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ko-KR" sz="2400">
                <a:latin typeface="+mn-lt"/>
                <a:ea typeface="굴림" charset="-127"/>
              </a:rPr>
              <a:t>e=F</a:t>
            </a:r>
          </a:p>
        </p:txBody>
      </p:sp>
      <p:sp>
        <p:nvSpPr>
          <p:cNvPr id="79976" name="Text Box 104"/>
          <p:cNvSpPr txBox="1">
            <a:spLocks noChangeArrowheads="1"/>
          </p:cNvSpPr>
          <p:nvPr/>
        </p:nvSpPr>
        <p:spPr bwMode="auto">
          <a:xfrm>
            <a:off x="6086475" y="3209925"/>
            <a:ext cx="715260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ko-KR" sz="2400" dirty="0" smtClean="0">
                <a:latin typeface="+mn-lt"/>
                <a:ea typeface="굴림" charset="-127"/>
              </a:rPr>
              <a:t>a=F</a:t>
            </a:r>
            <a:endParaRPr lang="en-US" altLang="ko-KR" sz="2400" dirty="0">
              <a:latin typeface="+mn-lt"/>
              <a:ea typeface="굴림" charset="-127"/>
            </a:endParaRPr>
          </a:p>
        </p:txBody>
      </p:sp>
      <p:sp>
        <p:nvSpPr>
          <p:cNvPr id="79977" name="Text Box 105"/>
          <p:cNvSpPr txBox="1">
            <a:spLocks noChangeArrowheads="1"/>
          </p:cNvSpPr>
          <p:nvPr/>
        </p:nvSpPr>
        <p:spPr bwMode="auto">
          <a:xfrm>
            <a:off x="5484813" y="4060825"/>
            <a:ext cx="1500732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ko-KR" sz="2400" dirty="0">
                <a:latin typeface="+mn-lt"/>
              </a:rPr>
              <a:t>-</a:t>
            </a:r>
            <a:r>
              <a:rPr lang="en-US" altLang="ko-KR" sz="2400" dirty="0" smtClean="0">
                <a:latin typeface="+mn-lt"/>
                <a:ea typeface="굴림" charset="-127"/>
              </a:rPr>
              <a:t>b∨-c∨-d</a:t>
            </a:r>
            <a:endParaRPr lang="en-US" altLang="ko-KR" sz="2400" dirty="0">
              <a:latin typeface="+mn-lt"/>
              <a:ea typeface="굴림" charset="-127"/>
            </a:endParaRPr>
          </a:p>
        </p:txBody>
      </p:sp>
      <p:sp>
        <p:nvSpPr>
          <p:cNvPr id="79978" name="Text Box 106"/>
          <p:cNvSpPr txBox="1">
            <a:spLocks noChangeArrowheads="1"/>
          </p:cNvSpPr>
          <p:nvPr/>
        </p:nvSpPr>
        <p:spPr bwMode="auto">
          <a:xfrm>
            <a:off x="6340475" y="3567113"/>
            <a:ext cx="976549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ko-KR" dirty="0">
                <a:solidFill>
                  <a:srgbClr val="FF0000"/>
                </a:solidFill>
                <a:latin typeface="+mn-lt"/>
                <a:ea typeface="굴림" charset="-127"/>
              </a:rPr>
              <a:t>Conflict</a:t>
            </a:r>
          </a:p>
        </p:txBody>
      </p:sp>
      <p:grpSp>
        <p:nvGrpSpPr>
          <p:cNvPr id="2" name="Group 110"/>
          <p:cNvGrpSpPr>
            <a:grpSpLocks/>
          </p:cNvGrpSpPr>
          <p:nvPr/>
        </p:nvGrpSpPr>
        <p:grpSpPr bwMode="auto">
          <a:xfrm>
            <a:off x="1428728" y="4429132"/>
            <a:ext cx="1439863" cy="1657350"/>
            <a:chOff x="4513" y="2976"/>
            <a:chExt cx="907" cy="953"/>
          </a:xfrm>
        </p:grpSpPr>
        <p:sp>
          <p:nvSpPr>
            <p:cNvPr id="79980" name="Text Box 108"/>
            <p:cNvSpPr txBox="1">
              <a:spLocks noChangeArrowheads="1"/>
            </p:cNvSpPr>
            <p:nvPr/>
          </p:nvSpPr>
          <p:spPr bwMode="auto">
            <a:xfrm>
              <a:off x="4693" y="3264"/>
              <a:ext cx="727" cy="21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altLang="ko-KR" dirty="0" err="1">
                  <a:latin typeface="+mn-lt"/>
                  <a:ea typeface="굴림" charset="-127"/>
                </a:rPr>
                <a:t>DLevel</a:t>
              </a:r>
              <a:r>
                <a:rPr lang="en-US" altLang="ko-KR" dirty="0">
                  <a:latin typeface="+mn-lt"/>
                  <a:ea typeface="굴림" charset="-127"/>
                </a:rPr>
                <a:t>=2</a:t>
              </a:r>
            </a:p>
          </p:txBody>
        </p:sp>
        <p:sp>
          <p:nvSpPr>
            <p:cNvPr id="79981" name="AutoShape 109"/>
            <p:cNvSpPr>
              <a:spLocks/>
            </p:cNvSpPr>
            <p:nvPr/>
          </p:nvSpPr>
          <p:spPr bwMode="auto">
            <a:xfrm>
              <a:off x="4513" y="2976"/>
              <a:ext cx="182" cy="953"/>
            </a:xfrm>
            <a:prstGeom prst="rightBrace">
              <a:avLst>
                <a:gd name="adj1" fmla="val 43636"/>
                <a:gd name="adj2" fmla="val 50000"/>
              </a:avLst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ko-KR" altLang="en-US">
                <a:latin typeface="+mn-lt"/>
              </a:endParaRPr>
            </a:p>
          </p:txBody>
        </p:sp>
      </p:grpSp>
      <p:grpSp>
        <p:nvGrpSpPr>
          <p:cNvPr id="3" name="Group 111"/>
          <p:cNvGrpSpPr>
            <a:grpSpLocks/>
          </p:cNvGrpSpPr>
          <p:nvPr/>
        </p:nvGrpSpPr>
        <p:grpSpPr bwMode="auto">
          <a:xfrm>
            <a:off x="1357290" y="2285992"/>
            <a:ext cx="1439863" cy="1800225"/>
            <a:chOff x="4513" y="2976"/>
            <a:chExt cx="907" cy="953"/>
          </a:xfrm>
        </p:grpSpPr>
        <p:sp>
          <p:nvSpPr>
            <p:cNvPr id="79984" name="Text Box 112"/>
            <p:cNvSpPr txBox="1">
              <a:spLocks noChangeArrowheads="1"/>
            </p:cNvSpPr>
            <p:nvPr/>
          </p:nvSpPr>
          <p:spPr bwMode="auto">
            <a:xfrm>
              <a:off x="4693" y="3392"/>
              <a:ext cx="727" cy="19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ko-KR" dirty="0" err="1">
                  <a:latin typeface="+mn-lt"/>
                  <a:ea typeface="굴림" charset="-127"/>
                </a:rPr>
                <a:t>DLevel</a:t>
              </a:r>
              <a:r>
                <a:rPr lang="en-US" altLang="ko-KR" dirty="0">
                  <a:latin typeface="+mn-lt"/>
                  <a:ea typeface="굴림" charset="-127"/>
                </a:rPr>
                <a:t>=1</a:t>
              </a:r>
            </a:p>
          </p:txBody>
        </p:sp>
        <p:sp>
          <p:nvSpPr>
            <p:cNvPr id="79985" name="AutoShape 113"/>
            <p:cNvSpPr>
              <a:spLocks/>
            </p:cNvSpPr>
            <p:nvPr/>
          </p:nvSpPr>
          <p:spPr bwMode="auto">
            <a:xfrm>
              <a:off x="4513" y="2976"/>
              <a:ext cx="182" cy="953"/>
            </a:xfrm>
            <a:prstGeom prst="rightBrace">
              <a:avLst>
                <a:gd name="adj1" fmla="val 43636"/>
                <a:gd name="adj2" fmla="val 50000"/>
              </a:avLst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ko-KR" altLang="en-US">
                <a:latin typeface="+mn-lt"/>
              </a:endParaRPr>
            </a:p>
          </p:txBody>
        </p:sp>
      </p:grpSp>
      <p:sp>
        <p:nvSpPr>
          <p:cNvPr id="16" name="TextBox 15"/>
          <p:cNvSpPr txBox="1"/>
          <p:nvPr/>
        </p:nvSpPr>
        <p:spPr>
          <a:xfrm>
            <a:off x="5286348" y="5786454"/>
            <a:ext cx="38576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 smtClean="0">
                <a:latin typeface="+mn-lt"/>
              </a:rPr>
              <a:t>Example slides are from CMU 15-414 course </a:t>
            </a:r>
            <a:r>
              <a:rPr lang="en-US" altLang="ko-KR" sz="1200" dirty="0" err="1" smtClean="0">
                <a:latin typeface="+mn-lt"/>
              </a:rPr>
              <a:t>ppt</a:t>
            </a:r>
            <a:endParaRPr lang="en-US" altLang="ko-KR" sz="1200" dirty="0" smtClean="0">
              <a:latin typeface="+mn-lt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554" y="-30507"/>
            <a:ext cx="91424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dirty="0" smtClean="0">
                <a:latin typeface="+mn-lt"/>
              </a:rPr>
              <a:t>(-</a:t>
            </a:r>
            <a:r>
              <a:rPr lang="en-US" altLang="ko-KR" sz="2000" dirty="0" err="1" smtClean="0">
                <a:latin typeface="+mn-lt"/>
              </a:rPr>
              <a:t>f∨e</a:t>
            </a:r>
            <a:r>
              <a:rPr lang="en-US" altLang="ko-KR" sz="2000" dirty="0" smtClean="0">
                <a:latin typeface="+mn-lt"/>
              </a:rPr>
              <a:t>) ∧(-</a:t>
            </a:r>
            <a:r>
              <a:rPr lang="en-US" altLang="ko-KR" sz="2000" dirty="0" err="1" smtClean="0">
                <a:latin typeface="+mn-lt"/>
              </a:rPr>
              <a:t>g∨f</a:t>
            </a:r>
            <a:r>
              <a:rPr lang="en-US" altLang="ko-KR" sz="2000" dirty="0" smtClean="0">
                <a:latin typeface="+mn-lt"/>
              </a:rPr>
              <a:t>) ∧(</a:t>
            </a:r>
            <a:r>
              <a:rPr lang="en-US" altLang="ko-KR" sz="2000" dirty="0" err="1" smtClean="0">
                <a:latin typeface="+mn-lt"/>
              </a:rPr>
              <a:t>b∨a∨e</a:t>
            </a:r>
            <a:r>
              <a:rPr lang="en-US" altLang="ko-KR" sz="2000" dirty="0" smtClean="0">
                <a:latin typeface="+mn-lt"/>
              </a:rPr>
              <a:t>) ∧(</a:t>
            </a:r>
            <a:r>
              <a:rPr lang="en-US" altLang="ko-KR" sz="2000" dirty="0" err="1" smtClean="0">
                <a:latin typeface="+mn-lt"/>
              </a:rPr>
              <a:t>c∨e∨f</a:t>
            </a:r>
            <a:r>
              <a:rPr lang="en-US" altLang="ko-KR" sz="2000" dirty="0" smtClean="0">
                <a:latin typeface="+mn-lt"/>
              </a:rPr>
              <a:t>∨-b) ∧(-</a:t>
            </a:r>
            <a:r>
              <a:rPr lang="en-US" altLang="ko-KR" sz="2000" dirty="0" err="1" smtClean="0">
                <a:latin typeface="+mn-lt"/>
              </a:rPr>
              <a:t>h</a:t>
            </a:r>
            <a:r>
              <a:rPr lang="en-US" altLang="ko-KR" sz="2000" dirty="0" err="1" smtClean="0"/>
              <a:t>∨g</a:t>
            </a:r>
            <a:r>
              <a:rPr lang="en-US" altLang="ko-KR" sz="2000" dirty="0" smtClean="0"/>
              <a:t>) </a:t>
            </a:r>
            <a:r>
              <a:rPr lang="en-US" altLang="ko-KR" sz="1600" dirty="0" smtClean="0"/>
              <a:t>∧</a:t>
            </a:r>
            <a:r>
              <a:rPr lang="en-US" altLang="ko-KR" sz="2000" dirty="0" smtClean="0">
                <a:solidFill>
                  <a:srgbClr val="FF0000"/>
                </a:solidFill>
                <a:latin typeface="+mn-lt"/>
              </a:rPr>
              <a:t>(d∨-</a:t>
            </a:r>
            <a:r>
              <a:rPr lang="en-US" altLang="ko-KR" sz="2000" dirty="0" err="1" smtClean="0">
                <a:solidFill>
                  <a:srgbClr val="FF0000"/>
                </a:solidFill>
                <a:latin typeface="+mn-lt"/>
              </a:rPr>
              <a:t>b∨h</a:t>
            </a:r>
            <a:r>
              <a:rPr lang="en-US" altLang="ko-KR" sz="2000" dirty="0" smtClean="0">
                <a:solidFill>
                  <a:srgbClr val="FF0000"/>
                </a:solidFill>
                <a:latin typeface="+mn-lt"/>
              </a:rPr>
              <a:t>)</a:t>
            </a:r>
            <a:r>
              <a:rPr lang="en-US" altLang="ko-KR" sz="2000" dirty="0" smtClean="0">
                <a:latin typeface="+mn-lt"/>
              </a:rPr>
              <a:t> ∧</a:t>
            </a:r>
            <a:r>
              <a:rPr lang="en-US" altLang="ko-KR" sz="2000" dirty="0" smtClean="0">
                <a:solidFill>
                  <a:srgbClr val="FF0000"/>
                </a:solidFill>
                <a:latin typeface="+mn-lt"/>
              </a:rPr>
              <a:t>(-b∨-c∨-d)</a:t>
            </a:r>
            <a:r>
              <a:rPr lang="en-US" altLang="ko-KR" sz="2000" dirty="0" smtClean="0">
                <a:latin typeface="+mn-lt"/>
              </a:rPr>
              <a:t>∧(</a:t>
            </a:r>
            <a:r>
              <a:rPr lang="en-US" altLang="ko-KR" sz="2000" dirty="0" err="1" smtClean="0">
                <a:latin typeface="+mn-lt"/>
              </a:rPr>
              <a:t>c∨d</a:t>
            </a:r>
            <a:r>
              <a:rPr lang="en-US" altLang="ko-KR" sz="2000" dirty="0" smtClean="0">
                <a:latin typeface="+mn-lt"/>
              </a:rPr>
              <a:t>)</a:t>
            </a:r>
            <a:endParaRPr lang="ko-KR" altLang="en-US" sz="20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34" y="214290"/>
            <a:ext cx="7793037" cy="1462087"/>
          </a:xfrm>
        </p:spPr>
        <p:txBody>
          <a:bodyPr/>
          <a:lstStyle/>
          <a:p>
            <a:r>
              <a:rPr lang="en-US" altLang="ko-KR" sz="4000" dirty="0" smtClean="0">
                <a:latin typeface="+mn-lt"/>
              </a:rPr>
              <a:t>Conflict Clause Analysis (6/10)</a:t>
            </a:r>
            <a:endParaRPr lang="en-US" altLang="ko-KR" sz="4000" dirty="0">
              <a:latin typeface="+mn-lt"/>
              <a:ea typeface="굴림" charset="-127"/>
            </a:endParaRPr>
          </a:p>
        </p:txBody>
      </p:sp>
      <p:sp>
        <p:nvSpPr>
          <p:cNvPr id="15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500063" y="6356350"/>
            <a:ext cx="7072312" cy="365125"/>
          </a:xfrm>
        </p:spPr>
        <p:txBody>
          <a:bodyPr/>
          <a:lstStyle/>
          <a:p>
            <a:pPr>
              <a:defRPr/>
            </a:pPr>
            <a:endParaRPr lang="ko-KR" altLang="en-US" dirty="0"/>
          </a:p>
        </p:txBody>
      </p:sp>
      <p:sp>
        <p:nvSpPr>
          <p:cNvPr id="16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7643813" y="6356350"/>
            <a:ext cx="1042987" cy="365125"/>
          </a:xfrm>
        </p:spPr>
        <p:txBody>
          <a:bodyPr/>
          <a:lstStyle/>
          <a:p>
            <a:pPr>
              <a:defRPr/>
            </a:pPr>
            <a:fld id="{489C3005-9F6C-4854-B0C6-987157C2A6B0}" type="slidenum">
              <a:rPr lang="ko-KR" altLang="en-US" smtClean="0"/>
              <a:pPr>
                <a:defRPr/>
              </a:pPr>
              <a:t>15</a:t>
            </a:fld>
            <a:r>
              <a:rPr lang="en-US" altLang="ko-KR" dirty="0" smtClean="0"/>
              <a:t>/28</a:t>
            </a:r>
            <a:endParaRPr lang="ko-KR" altLang="en-US" dirty="0"/>
          </a:p>
        </p:txBody>
      </p:sp>
      <p:sp>
        <p:nvSpPr>
          <p:cNvPr id="81955" name="Line 35"/>
          <p:cNvSpPr>
            <a:spLocks noChangeShapeType="1"/>
          </p:cNvSpPr>
          <p:nvPr/>
        </p:nvSpPr>
        <p:spPr bwMode="auto">
          <a:xfrm flipH="1">
            <a:off x="6877050" y="2205038"/>
            <a:ext cx="12954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</p:spPr>
        <p:txBody>
          <a:bodyPr/>
          <a:lstStyle/>
          <a:p>
            <a:endParaRPr lang="ko-KR" altLang="en-US">
              <a:latin typeface="+mn-lt"/>
            </a:endParaRPr>
          </a:p>
        </p:txBody>
      </p:sp>
      <p:sp>
        <p:nvSpPr>
          <p:cNvPr id="81956" name="Line 36"/>
          <p:cNvSpPr>
            <a:spLocks noChangeShapeType="1"/>
          </p:cNvSpPr>
          <p:nvPr/>
        </p:nvSpPr>
        <p:spPr bwMode="auto">
          <a:xfrm>
            <a:off x="7524750" y="2852738"/>
            <a:ext cx="431800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</p:spPr>
        <p:txBody>
          <a:bodyPr/>
          <a:lstStyle/>
          <a:p>
            <a:endParaRPr lang="ko-KR" altLang="en-US">
              <a:latin typeface="+mn-lt"/>
            </a:endParaRPr>
          </a:p>
        </p:txBody>
      </p:sp>
      <p:sp>
        <p:nvSpPr>
          <p:cNvPr id="81957" name="Text Box 37"/>
          <p:cNvSpPr txBox="1">
            <a:spLocks noChangeArrowheads="1"/>
          </p:cNvSpPr>
          <p:nvPr/>
        </p:nvSpPr>
        <p:spPr bwMode="auto">
          <a:xfrm>
            <a:off x="6875463" y="2144713"/>
            <a:ext cx="725487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ko-KR" sz="2400" dirty="0">
                <a:latin typeface="+mn-lt"/>
                <a:ea typeface="굴림" charset="-127"/>
              </a:rPr>
              <a:t>e=F</a:t>
            </a:r>
          </a:p>
        </p:txBody>
      </p:sp>
      <p:sp>
        <p:nvSpPr>
          <p:cNvPr id="81958" name="Text Box 38"/>
          <p:cNvSpPr txBox="1">
            <a:spLocks noChangeArrowheads="1"/>
          </p:cNvSpPr>
          <p:nvPr/>
        </p:nvSpPr>
        <p:spPr bwMode="auto">
          <a:xfrm>
            <a:off x="6086475" y="3209925"/>
            <a:ext cx="715260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ko-KR" sz="2400" dirty="0" smtClean="0">
                <a:latin typeface="+mn-lt"/>
                <a:ea typeface="굴림" charset="-127"/>
              </a:rPr>
              <a:t>a=F</a:t>
            </a:r>
            <a:endParaRPr lang="en-US" altLang="ko-KR" sz="2400" dirty="0">
              <a:latin typeface="+mn-lt"/>
              <a:ea typeface="굴림" charset="-127"/>
            </a:endParaRPr>
          </a:p>
        </p:txBody>
      </p:sp>
      <p:sp>
        <p:nvSpPr>
          <p:cNvPr id="81959" name="Text Box 39"/>
          <p:cNvSpPr txBox="1">
            <a:spLocks noChangeArrowheads="1"/>
          </p:cNvSpPr>
          <p:nvPr/>
        </p:nvSpPr>
        <p:spPr bwMode="auto">
          <a:xfrm>
            <a:off x="5484813" y="4060825"/>
            <a:ext cx="1500732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ko-KR" sz="2400" dirty="0">
                <a:latin typeface="+mn-lt"/>
                <a:ea typeface="+mn-ea"/>
              </a:rPr>
              <a:t>-</a:t>
            </a:r>
            <a:r>
              <a:rPr lang="en-US" altLang="ko-KR" sz="2400" dirty="0" smtClean="0">
                <a:latin typeface="+mn-lt"/>
                <a:ea typeface="+mn-ea"/>
              </a:rPr>
              <a:t>b∨-c∨</a:t>
            </a:r>
            <a:r>
              <a:rPr lang="en-US" altLang="ko-KR" sz="2400" dirty="0" smtClean="0">
                <a:solidFill>
                  <a:srgbClr val="FF0000"/>
                </a:solidFill>
                <a:latin typeface="+mn-lt"/>
                <a:ea typeface="+mn-ea"/>
              </a:rPr>
              <a:t>-</a:t>
            </a:r>
            <a:r>
              <a:rPr lang="en-US" altLang="ko-KR" sz="2400" dirty="0">
                <a:solidFill>
                  <a:srgbClr val="FF0000"/>
                </a:solidFill>
                <a:latin typeface="+mn-lt"/>
                <a:ea typeface="+mn-ea"/>
              </a:rPr>
              <a:t>d</a:t>
            </a:r>
          </a:p>
        </p:txBody>
      </p:sp>
      <p:graphicFrame>
        <p:nvGraphicFramePr>
          <p:cNvPr id="23" name="Group 115"/>
          <p:cNvGraphicFramePr>
            <a:graphicFrameLocks/>
          </p:cNvGraphicFramePr>
          <p:nvPr/>
        </p:nvGraphicFramePr>
        <p:xfrm>
          <a:off x="571472" y="1643050"/>
          <a:ext cx="4386267" cy="4572000"/>
        </p:xfrm>
        <a:graphic>
          <a:graphicData uri="http://schemas.openxmlformats.org/drawingml/2006/table">
            <a:tbl>
              <a:tblPr/>
              <a:tblGrid>
                <a:gridCol w="2287607"/>
                <a:gridCol w="2098660"/>
              </a:tblGrid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ko-K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charset="-127"/>
                          <a:cs typeface="Arial" charset="0"/>
                        </a:rPr>
                        <a:t>Assignments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ko-K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charset="-127"/>
                          <a:cs typeface="Arial" charset="0"/>
                        </a:rPr>
                        <a:t>antecedent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ko-K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charset="-127"/>
                          <a:cs typeface="Arial" charset="0"/>
                        </a:rPr>
                        <a:t>e=F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ko-KR" sz="2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charset="-127"/>
                          <a:cs typeface="Arial" charset="0"/>
                        </a:rPr>
                        <a:t>assumption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ko-K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charset="-127"/>
                          <a:cs typeface="Arial" charset="0"/>
                        </a:rPr>
                        <a:t>f=F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ko-KR" sz="2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charset="-127"/>
                          <a:cs typeface="Arial" charset="0"/>
                        </a:rPr>
                        <a:t>-</a:t>
                      </a:r>
                      <a:r>
                        <a:rPr kumimoji="0" lang="en-US" altLang="ko-KR" sz="2400" b="0" i="0" u="none" strike="noStrike" cap="none" spc="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charset="-127"/>
                          <a:cs typeface="Arial" charset="0"/>
                        </a:rPr>
                        <a:t>f∨e</a:t>
                      </a:r>
                      <a:endParaRPr kumimoji="0" lang="en-US" altLang="ko-KR" sz="2400" b="0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굴림" charset="-127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ko-K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charset="-127"/>
                          <a:cs typeface="Arial" charset="0"/>
                        </a:rPr>
                        <a:t>g=F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ko-KR" sz="2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charset="-127"/>
                          <a:cs typeface="Arial" charset="0"/>
                        </a:rPr>
                        <a:t>-</a:t>
                      </a:r>
                      <a:r>
                        <a:rPr kumimoji="0" lang="en-US" altLang="ko-KR" sz="2400" b="0" i="0" u="none" strike="noStrike" cap="none" spc="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charset="-127"/>
                          <a:cs typeface="Arial" charset="0"/>
                        </a:rPr>
                        <a:t>g∨f</a:t>
                      </a:r>
                      <a:endParaRPr kumimoji="0" lang="en-US" altLang="ko-KR" sz="2400" b="0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굴림" charset="-127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ko-K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charset="-127"/>
                          <a:cs typeface="Arial" charset="0"/>
                        </a:rPr>
                        <a:t>h=F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ko-KR" sz="2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charset="-127"/>
                          <a:cs typeface="Arial" charset="0"/>
                        </a:rPr>
                        <a:t>-</a:t>
                      </a:r>
                      <a:r>
                        <a:rPr kumimoji="0" lang="en-US" altLang="ko-KR" sz="2400" b="0" i="0" u="none" strike="noStrike" cap="none" spc="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charset="-127"/>
                          <a:cs typeface="Arial" charset="0"/>
                        </a:rPr>
                        <a:t>h∨g</a:t>
                      </a:r>
                      <a:endParaRPr kumimoji="0" lang="en-US" altLang="ko-KR" sz="2400" b="0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굴림" charset="-127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ko-K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charset="-127"/>
                          <a:cs typeface="Arial" charset="0"/>
                        </a:rPr>
                        <a:t>a=F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ko-KR" sz="2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charset="-127"/>
                          <a:cs typeface="Arial" charset="0"/>
                        </a:rPr>
                        <a:t>assumption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ko-K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charset="-127"/>
                          <a:cs typeface="Arial" charset="0"/>
                        </a:rPr>
                        <a:t>b=T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ko-KR" sz="2400" b="0" i="0" u="none" strike="noStrike" cap="none" spc="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charset="-127"/>
                          <a:cs typeface="Arial" charset="0"/>
                        </a:rPr>
                        <a:t>b∨a∨e</a:t>
                      </a:r>
                      <a:endParaRPr kumimoji="0" lang="en-US" altLang="ko-KR" sz="2400" b="0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굴림" charset="-127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ko-K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charset="-127"/>
                          <a:cs typeface="Arial" charset="0"/>
                        </a:rPr>
                        <a:t>c=T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ko-KR" sz="2400" b="0" i="0" u="none" strike="noStrike" cap="none" spc="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charset="-127"/>
                          <a:cs typeface="Arial" charset="0"/>
                        </a:rPr>
                        <a:t>c∨e∨f</a:t>
                      </a:r>
                      <a:r>
                        <a:rPr kumimoji="0" lang="en-US" altLang="ko-KR" sz="2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charset="-127"/>
                          <a:cs typeface="Arial" charset="0"/>
                        </a:rPr>
                        <a:t>∨-b 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ko-K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charset="-127"/>
                          <a:cs typeface="Arial" charset="0"/>
                        </a:rPr>
                        <a:t>d=T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ko-KR" sz="2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  <a:ea typeface="굴림" charset="-127"/>
                          <a:cs typeface="Arial" charset="0"/>
                        </a:rPr>
                        <a:t>d</a:t>
                      </a:r>
                      <a:r>
                        <a:rPr kumimoji="0" lang="en-US" altLang="ko-KR" sz="2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charset="-127"/>
                          <a:cs typeface="Arial" charset="0"/>
                        </a:rPr>
                        <a:t>∨-</a:t>
                      </a:r>
                      <a:r>
                        <a:rPr kumimoji="0" lang="en-US" altLang="ko-KR" sz="2400" b="0" i="0" u="none" strike="noStrike" cap="none" spc="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charset="-127"/>
                          <a:cs typeface="Arial" charset="0"/>
                        </a:rPr>
                        <a:t>b∨h</a:t>
                      </a:r>
                      <a:endParaRPr kumimoji="0" lang="en-US" altLang="ko-KR" sz="2400" b="0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굴림" charset="-127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2" name="Group 110"/>
          <p:cNvGrpSpPr>
            <a:grpSpLocks/>
          </p:cNvGrpSpPr>
          <p:nvPr/>
        </p:nvGrpSpPr>
        <p:grpSpPr bwMode="auto">
          <a:xfrm>
            <a:off x="1428728" y="4429132"/>
            <a:ext cx="1439863" cy="1657350"/>
            <a:chOff x="4513" y="2976"/>
            <a:chExt cx="907" cy="953"/>
          </a:xfrm>
        </p:grpSpPr>
        <p:sp>
          <p:nvSpPr>
            <p:cNvPr id="25" name="Text Box 108"/>
            <p:cNvSpPr txBox="1">
              <a:spLocks noChangeArrowheads="1"/>
            </p:cNvSpPr>
            <p:nvPr/>
          </p:nvSpPr>
          <p:spPr bwMode="auto">
            <a:xfrm>
              <a:off x="4693" y="3335"/>
              <a:ext cx="727" cy="21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altLang="ko-KR" dirty="0" err="1">
                  <a:latin typeface="+mn-lt"/>
                  <a:ea typeface="굴림" charset="-127"/>
                </a:rPr>
                <a:t>DLevel</a:t>
              </a:r>
              <a:r>
                <a:rPr lang="en-US" altLang="ko-KR" dirty="0">
                  <a:latin typeface="+mn-lt"/>
                  <a:ea typeface="굴림" charset="-127"/>
                </a:rPr>
                <a:t>=2</a:t>
              </a:r>
            </a:p>
          </p:txBody>
        </p:sp>
        <p:sp>
          <p:nvSpPr>
            <p:cNvPr id="26" name="AutoShape 109"/>
            <p:cNvSpPr>
              <a:spLocks/>
            </p:cNvSpPr>
            <p:nvPr/>
          </p:nvSpPr>
          <p:spPr bwMode="auto">
            <a:xfrm>
              <a:off x="4513" y="2976"/>
              <a:ext cx="182" cy="953"/>
            </a:xfrm>
            <a:prstGeom prst="rightBrace">
              <a:avLst>
                <a:gd name="adj1" fmla="val 43636"/>
                <a:gd name="adj2" fmla="val 50000"/>
              </a:avLst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ko-KR" altLang="en-US">
                <a:latin typeface="+mn-lt"/>
              </a:endParaRPr>
            </a:p>
          </p:txBody>
        </p:sp>
      </p:grpSp>
      <p:grpSp>
        <p:nvGrpSpPr>
          <p:cNvPr id="3" name="Group 111"/>
          <p:cNvGrpSpPr>
            <a:grpSpLocks/>
          </p:cNvGrpSpPr>
          <p:nvPr/>
        </p:nvGrpSpPr>
        <p:grpSpPr bwMode="auto">
          <a:xfrm>
            <a:off x="1357290" y="2285992"/>
            <a:ext cx="1439863" cy="1800225"/>
            <a:chOff x="4513" y="2976"/>
            <a:chExt cx="907" cy="953"/>
          </a:xfrm>
        </p:grpSpPr>
        <p:sp>
          <p:nvSpPr>
            <p:cNvPr id="28" name="Text Box 112"/>
            <p:cNvSpPr txBox="1">
              <a:spLocks noChangeArrowheads="1"/>
            </p:cNvSpPr>
            <p:nvPr/>
          </p:nvSpPr>
          <p:spPr bwMode="auto">
            <a:xfrm>
              <a:off x="4693" y="3335"/>
              <a:ext cx="727" cy="19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ko-KR" dirty="0" err="1">
                  <a:latin typeface="+mn-lt"/>
                  <a:ea typeface="굴림" charset="-127"/>
                </a:rPr>
                <a:t>DLevel</a:t>
              </a:r>
              <a:r>
                <a:rPr lang="en-US" altLang="ko-KR" dirty="0">
                  <a:latin typeface="+mn-lt"/>
                  <a:ea typeface="굴림" charset="-127"/>
                </a:rPr>
                <a:t>=1</a:t>
              </a:r>
            </a:p>
          </p:txBody>
        </p:sp>
        <p:sp>
          <p:nvSpPr>
            <p:cNvPr id="29" name="AutoShape 113"/>
            <p:cNvSpPr>
              <a:spLocks/>
            </p:cNvSpPr>
            <p:nvPr/>
          </p:nvSpPr>
          <p:spPr bwMode="auto">
            <a:xfrm>
              <a:off x="4513" y="2976"/>
              <a:ext cx="182" cy="953"/>
            </a:xfrm>
            <a:prstGeom prst="rightBrace">
              <a:avLst>
                <a:gd name="adj1" fmla="val 43636"/>
                <a:gd name="adj2" fmla="val 50000"/>
              </a:avLst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ko-KR" altLang="en-US">
                <a:latin typeface="+mn-lt"/>
              </a:endParaRPr>
            </a:p>
          </p:txBody>
        </p:sp>
      </p:grpSp>
      <p:sp>
        <p:nvSpPr>
          <p:cNvPr id="17" name="TextBox 16"/>
          <p:cNvSpPr txBox="1"/>
          <p:nvPr/>
        </p:nvSpPr>
        <p:spPr>
          <a:xfrm>
            <a:off x="1554" y="-30507"/>
            <a:ext cx="91424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dirty="0" smtClean="0">
                <a:latin typeface="+mn-lt"/>
              </a:rPr>
              <a:t>(-</a:t>
            </a:r>
            <a:r>
              <a:rPr lang="en-US" altLang="ko-KR" sz="2000" dirty="0" err="1" smtClean="0">
                <a:latin typeface="+mn-lt"/>
              </a:rPr>
              <a:t>f∨e</a:t>
            </a:r>
            <a:r>
              <a:rPr lang="en-US" altLang="ko-KR" sz="2000" dirty="0" smtClean="0">
                <a:latin typeface="+mn-lt"/>
              </a:rPr>
              <a:t>) ∧(-</a:t>
            </a:r>
            <a:r>
              <a:rPr lang="en-US" altLang="ko-KR" sz="2000" dirty="0" err="1" smtClean="0">
                <a:latin typeface="+mn-lt"/>
              </a:rPr>
              <a:t>g∨f</a:t>
            </a:r>
            <a:r>
              <a:rPr lang="en-US" altLang="ko-KR" sz="2000" dirty="0" smtClean="0">
                <a:latin typeface="+mn-lt"/>
              </a:rPr>
              <a:t>) ∧(</a:t>
            </a:r>
            <a:r>
              <a:rPr lang="en-US" altLang="ko-KR" sz="2000" dirty="0" err="1" smtClean="0">
                <a:latin typeface="+mn-lt"/>
              </a:rPr>
              <a:t>b∨a∨e</a:t>
            </a:r>
            <a:r>
              <a:rPr lang="en-US" altLang="ko-KR" sz="2000" dirty="0" smtClean="0">
                <a:latin typeface="+mn-lt"/>
              </a:rPr>
              <a:t>) ∧(</a:t>
            </a:r>
            <a:r>
              <a:rPr lang="en-US" altLang="ko-KR" sz="2000" dirty="0" err="1" smtClean="0">
                <a:latin typeface="+mn-lt"/>
              </a:rPr>
              <a:t>c∨e∨f</a:t>
            </a:r>
            <a:r>
              <a:rPr lang="en-US" altLang="ko-KR" sz="2000" dirty="0" smtClean="0">
                <a:latin typeface="+mn-lt"/>
              </a:rPr>
              <a:t>∨-b) ∧(-</a:t>
            </a:r>
            <a:r>
              <a:rPr lang="en-US" altLang="ko-KR" sz="2000" dirty="0" err="1" smtClean="0">
                <a:latin typeface="+mn-lt"/>
              </a:rPr>
              <a:t>h</a:t>
            </a:r>
            <a:r>
              <a:rPr lang="en-US" altLang="ko-KR" sz="2000" dirty="0" err="1" smtClean="0"/>
              <a:t>∨g</a:t>
            </a:r>
            <a:r>
              <a:rPr lang="en-US" altLang="ko-KR" sz="2000" dirty="0" smtClean="0"/>
              <a:t>) </a:t>
            </a:r>
            <a:r>
              <a:rPr lang="en-US" altLang="ko-KR" sz="1600" dirty="0" smtClean="0"/>
              <a:t>∧</a:t>
            </a:r>
            <a:r>
              <a:rPr lang="en-US" altLang="ko-KR" sz="2000" dirty="0" smtClean="0">
                <a:solidFill>
                  <a:srgbClr val="FF0000"/>
                </a:solidFill>
                <a:latin typeface="+mn-lt"/>
              </a:rPr>
              <a:t>(d∨-</a:t>
            </a:r>
            <a:r>
              <a:rPr lang="en-US" altLang="ko-KR" sz="2000" dirty="0" err="1" smtClean="0">
                <a:solidFill>
                  <a:srgbClr val="FF0000"/>
                </a:solidFill>
                <a:latin typeface="+mn-lt"/>
              </a:rPr>
              <a:t>b∨h</a:t>
            </a:r>
            <a:r>
              <a:rPr lang="en-US" altLang="ko-KR" sz="2000" dirty="0" smtClean="0">
                <a:solidFill>
                  <a:srgbClr val="FF0000"/>
                </a:solidFill>
                <a:latin typeface="+mn-lt"/>
              </a:rPr>
              <a:t>)</a:t>
            </a:r>
            <a:r>
              <a:rPr lang="en-US" altLang="ko-KR" sz="2000" dirty="0" smtClean="0">
                <a:latin typeface="+mn-lt"/>
              </a:rPr>
              <a:t> ∧</a:t>
            </a:r>
            <a:r>
              <a:rPr lang="en-US" altLang="ko-KR" sz="2000" dirty="0" smtClean="0">
                <a:solidFill>
                  <a:srgbClr val="FF0000"/>
                </a:solidFill>
                <a:latin typeface="+mn-lt"/>
              </a:rPr>
              <a:t>(-b∨-c∨-d)</a:t>
            </a:r>
            <a:r>
              <a:rPr lang="en-US" altLang="ko-KR" sz="2000" dirty="0" smtClean="0">
                <a:latin typeface="+mn-lt"/>
              </a:rPr>
              <a:t>∧(</a:t>
            </a:r>
            <a:r>
              <a:rPr lang="en-US" altLang="ko-KR" sz="2000" dirty="0" err="1" smtClean="0">
                <a:latin typeface="+mn-lt"/>
              </a:rPr>
              <a:t>c∨d</a:t>
            </a:r>
            <a:r>
              <a:rPr lang="en-US" altLang="ko-KR" sz="2000" dirty="0" smtClean="0">
                <a:latin typeface="+mn-lt"/>
              </a:rPr>
              <a:t>)</a:t>
            </a:r>
            <a:endParaRPr lang="ko-KR" altLang="en-US" sz="20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Resolution</a:t>
            </a:r>
            <a:endParaRPr lang="en-US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sz="half" idx="1"/>
          </p:nvPr>
        </p:nvSpPr>
        <p:spPr>
          <a:xfrm>
            <a:off x="1142976" y="1643050"/>
            <a:ext cx="7461278" cy="4114800"/>
          </a:xfrm>
        </p:spPr>
        <p:txBody>
          <a:bodyPr/>
          <a:lstStyle/>
          <a:p>
            <a:r>
              <a:rPr lang="en-US" dirty="0" smtClean="0"/>
              <a:t>Resolution is a process to generate a clause from two clauses </a:t>
            </a:r>
          </a:p>
          <a:p>
            <a:r>
              <a:rPr lang="en-US" dirty="0" smtClean="0"/>
              <a:t>Given two clauses (</a:t>
            </a:r>
            <a:r>
              <a:rPr lang="en-US" dirty="0" err="1" smtClean="0"/>
              <a:t>x</a:t>
            </a:r>
            <a:r>
              <a:rPr lang="en-US" altLang="ko-KR" dirty="0" err="1" smtClean="0">
                <a:ea typeface="굴림" charset="-127"/>
                <a:cs typeface="Arial" charset="0"/>
              </a:rPr>
              <a:t>∨</a:t>
            </a:r>
            <a:r>
              <a:rPr lang="en-US" dirty="0" err="1" smtClean="0">
                <a:solidFill>
                  <a:srgbClr val="FF0000"/>
                </a:solidFill>
              </a:rPr>
              <a:t>y</a:t>
            </a:r>
            <a:r>
              <a:rPr lang="en-US" dirty="0" smtClean="0"/>
              <a:t>) and (</a:t>
            </a:r>
            <a:r>
              <a:rPr lang="en-US" dirty="0" smtClean="0">
                <a:solidFill>
                  <a:srgbClr val="FF0000"/>
                </a:solidFill>
              </a:rPr>
              <a:t>-</a:t>
            </a:r>
            <a:r>
              <a:rPr lang="en-US" dirty="0" err="1" smtClean="0">
                <a:solidFill>
                  <a:srgbClr val="FF0000"/>
                </a:solidFill>
              </a:rPr>
              <a:t>y</a:t>
            </a:r>
            <a:r>
              <a:rPr lang="en-US" altLang="ko-KR" dirty="0" err="1" smtClean="0">
                <a:ea typeface="굴림" charset="-127"/>
                <a:cs typeface="Arial" charset="0"/>
              </a:rPr>
              <a:t>∨</a:t>
            </a:r>
            <a:r>
              <a:rPr lang="en-US" dirty="0" err="1" smtClean="0"/>
              <a:t>z</a:t>
            </a:r>
            <a:r>
              <a:rPr lang="en-US" dirty="0" smtClean="0"/>
              <a:t>), </a:t>
            </a:r>
            <a:br>
              <a:rPr lang="en-US" dirty="0" smtClean="0"/>
            </a:br>
            <a:r>
              <a:rPr lang="en-US" dirty="0" smtClean="0"/>
              <a:t>the </a:t>
            </a:r>
            <a:r>
              <a:rPr lang="en-US" dirty="0" err="1" smtClean="0">
                <a:solidFill>
                  <a:srgbClr val="FF0000"/>
                </a:solidFill>
              </a:rPr>
              <a:t>resolvent</a:t>
            </a:r>
            <a:r>
              <a:rPr lang="en-US" dirty="0" smtClean="0"/>
              <a:t> of these two clauses is (</a:t>
            </a:r>
            <a:r>
              <a:rPr lang="en-US" dirty="0" err="1" smtClean="0"/>
              <a:t>x</a:t>
            </a:r>
            <a:r>
              <a:rPr lang="en-US" altLang="ko-KR" dirty="0" err="1" smtClean="0">
                <a:ea typeface="굴림" charset="-127"/>
                <a:cs typeface="Arial" charset="0"/>
              </a:rPr>
              <a:t>∨</a:t>
            </a:r>
            <a:r>
              <a:rPr lang="en-US" dirty="0" err="1" smtClean="0"/>
              <a:t>z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(</a:t>
            </a:r>
            <a:r>
              <a:rPr lang="en-US" dirty="0" err="1" smtClean="0"/>
              <a:t>x</a:t>
            </a:r>
            <a:r>
              <a:rPr lang="en-US" altLang="ko-KR" dirty="0" err="1" smtClean="0">
                <a:ea typeface="굴림" charset="-127"/>
                <a:cs typeface="Arial" charset="0"/>
              </a:rPr>
              <a:t>∨</a:t>
            </a:r>
            <a:r>
              <a:rPr lang="en-US" dirty="0" err="1" smtClean="0"/>
              <a:t>y</a:t>
            </a:r>
            <a:r>
              <a:rPr lang="en-US" dirty="0" smtClean="0"/>
              <a:t>)</a:t>
            </a:r>
            <a:r>
              <a:rPr lang="en-US" altLang="ko-KR" dirty="0" smtClean="0"/>
              <a:t> ∧</a:t>
            </a:r>
            <a:r>
              <a:rPr lang="en-US" dirty="0" smtClean="0"/>
              <a:t>(-</a:t>
            </a:r>
            <a:r>
              <a:rPr lang="en-US" dirty="0" err="1" smtClean="0"/>
              <a:t>y</a:t>
            </a:r>
            <a:r>
              <a:rPr lang="en-US" altLang="ko-KR" dirty="0" err="1" smtClean="0">
                <a:ea typeface="굴림" charset="-127"/>
                <a:cs typeface="Arial" charset="0"/>
              </a:rPr>
              <a:t>∨</a:t>
            </a:r>
            <a:r>
              <a:rPr lang="en-US" dirty="0" err="1" smtClean="0"/>
              <a:t>z</a:t>
            </a:r>
            <a:r>
              <a:rPr lang="en-US" dirty="0" smtClean="0"/>
              <a:t>) is </a:t>
            </a:r>
            <a:r>
              <a:rPr lang="en-US" dirty="0" err="1" smtClean="0"/>
              <a:t>satisfiable</a:t>
            </a:r>
            <a:r>
              <a:rPr lang="en-US" dirty="0" smtClean="0"/>
              <a:t> </a:t>
            </a:r>
            <a:r>
              <a:rPr lang="en-US" dirty="0" err="1" smtClean="0"/>
              <a:t>iff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dirty="0" err="1" smtClean="0"/>
              <a:t>x</a:t>
            </a:r>
            <a:r>
              <a:rPr lang="en-US" altLang="ko-KR" dirty="0" err="1" smtClean="0">
                <a:ea typeface="굴림" charset="-127"/>
                <a:cs typeface="Arial" charset="0"/>
              </a:rPr>
              <a:t>∨</a:t>
            </a:r>
            <a:r>
              <a:rPr lang="en-US" dirty="0" err="1" smtClean="0"/>
              <a:t>y</a:t>
            </a:r>
            <a:r>
              <a:rPr lang="en-US" dirty="0" smtClean="0"/>
              <a:t>)</a:t>
            </a:r>
            <a:r>
              <a:rPr lang="en-US" altLang="ko-KR" dirty="0" smtClean="0"/>
              <a:t>∧</a:t>
            </a:r>
            <a:r>
              <a:rPr lang="en-US" dirty="0" smtClean="0"/>
              <a:t>(-</a:t>
            </a:r>
            <a:r>
              <a:rPr lang="en-US" dirty="0" err="1" smtClean="0"/>
              <a:t>y</a:t>
            </a:r>
            <a:r>
              <a:rPr lang="en-US" altLang="ko-KR" dirty="0" err="1" smtClean="0">
                <a:ea typeface="굴림" charset="-127"/>
                <a:cs typeface="Arial" charset="0"/>
              </a:rPr>
              <a:t>∨</a:t>
            </a:r>
            <a:r>
              <a:rPr lang="en-US" dirty="0" err="1" smtClean="0"/>
              <a:t>z</a:t>
            </a:r>
            <a:r>
              <a:rPr lang="en-US" dirty="0" smtClean="0"/>
              <a:t>)</a:t>
            </a:r>
            <a:r>
              <a:rPr lang="en-US" altLang="ko-KR" dirty="0" smtClean="0"/>
              <a:t>∧</a:t>
            </a:r>
            <a:r>
              <a:rPr lang="en-US" dirty="0" smtClean="0">
                <a:solidFill>
                  <a:srgbClr val="FF0000"/>
                </a:solidFill>
              </a:rPr>
              <a:t>(</a:t>
            </a:r>
            <a:r>
              <a:rPr lang="en-US" dirty="0" err="1" smtClean="0">
                <a:solidFill>
                  <a:srgbClr val="FF0000"/>
                </a:solidFill>
              </a:rPr>
              <a:t>x</a:t>
            </a:r>
            <a:r>
              <a:rPr lang="en-US" altLang="ko-KR" dirty="0" err="1" smtClean="0">
                <a:solidFill>
                  <a:srgbClr val="FF0000"/>
                </a:solidFill>
                <a:ea typeface="굴림" charset="-127"/>
                <a:cs typeface="Arial" charset="0"/>
              </a:rPr>
              <a:t>∨</a:t>
            </a:r>
            <a:r>
              <a:rPr lang="en-US" dirty="0" err="1" smtClean="0">
                <a:solidFill>
                  <a:srgbClr val="FF0000"/>
                </a:solidFill>
              </a:rPr>
              <a:t>z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  <a:r>
              <a:rPr lang="en-US" dirty="0" smtClean="0"/>
              <a:t> is </a:t>
            </a:r>
            <a:r>
              <a:rPr lang="en-US" dirty="0" err="1" smtClean="0"/>
              <a:t>satisfiable</a:t>
            </a:r>
            <a:endParaRPr lang="en-US" dirty="0" smtClean="0"/>
          </a:p>
          <a:p>
            <a:pPr lvl="1"/>
            <a:r>
              <a:rPr lang="en-US" dirty="0" smtClean="0"/>
              <a:t>The </a:t>
            </a:r>
            <a:r>
              <a:rPr lang="en-US" dirty="0" err="1" smtClean="0"/>
              <a:t>resolvent</a:t>
            </a:r>
            <a:r>
              <a:rPr lang="en-US" dirty="0" smtClean="0"/>
              <a:t> is redundant</a:t>
            </a:r>
          </a:p>
          <a:p>
            <a:pPr lvl="1"/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2A26B-2EA7-446C-ACEC-943E279D7B8C}" type="slidenum">
              <a:rPr lang="en-US" altLang="ko-KR" smtClean="0"/>
              <a:pPr/>
              <a:t>16</a:t>
            </a:fld>
            <a:endParaRPr lang="en-US" altLang="ko-KR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34" y="214290"/>
            <a:ext cx="7793037" cy="1462087"/>
          </a:xfrm>
        </p:spPr>
        <p:txBody>
          <a:bodyPr/>
          <a:lstStyle/>
          <a:p>
            <a:r>
              <a:rPr lang="en-US" altLang="ko-KR" sz="4000" dirty="0" smtClean="0">
                <a:latin typeface="+mn-lt"/>
              </a:rPr>
              <a:t>Conflict Clause Analysis (7/10)</a:t>
            </a:r>
            <a:endParaRPr lang="en-US" altLang="ko-KR" sz="4000" dirty="0">
              <a:latin typeface="+mn-lt"/>
              <a:ea typeface="굴림" charset="-127"/>
            </a:endParaRPr>
          </a:p>
        </p:txBody>
      </p:sp>
      <p:sp>
        <p:nvSpPr>
          <p:cNvPr id="16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500063" y="6356350"/>
            <a:ext cx="7072312" cy="365125"/>
          </a:xfrm>
        </p:spPr>
        <p:txBody>
          <a:bodyPr/>
          <a:lstStyle/>
          <a:p>
            <a:pPr>
              <a:defRPr/>
            </a:pPr>
            <a:endParaRPr lang="ko-KR" altLang="en-US" dirty="0"/>
          </a:p>
        </p:txBody>
      </p:sp>
      <p:sp>
        <p:nvSpPr>
          <p:cNvPr id="24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7643813" y="6356350"/>
            <a:ext cx="1042987" cy="365125"/>
          </a:xfrm>
        </p:spPr>
        <p:txBody>
          <a:bodyPr/>
          <a:lstStyle/>
          <a:p>
            <a:pPr>
              <a:defRPr/>
            </a:pPr>
            <a:fld id="{489C3005-9F6C-4854-B0C6-987157C2A6B0}" type="slidenum">
              <a:rPr lang="ko-KR" altLang="en-US" smtClean="0"/>
              <a:pPr>
                <a:defRPr/>
              </a:pPr>
              <a:t>17</a:t>
            </a:fld>
            <a:r>
              <a:rPr lang="en-US" altLang="ko-KR" dirty="0" smtClean="0"/>
              <a:t>/28</a:t>
            </a:r>
            <a:endParaRPr lang="ko-KR" altLang="en-US" dirty="0"/>
          </a:p>
        </p:txBody>
      </p:sp>
      <p:sp>
        <p:nvSpPr>
          <p:cNvPr id="82979" name="Line 35"/>
          <p:cNvSpPr>
            <a:spLocks noChangeShapeType="1"/>
          </p:cNvSpPr>
          <p:nvPr/>
        </p:nvSpPr>
        <p:spPr bwMode="auto">
          <a:xfrm flipH="1">
            <a:off x="6877050" y="2205038"/>
            <a:ext cx="12954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</p:spPr>
        <p:txBody>
          <a:bodyPr/>
          <a:lstStyle/>
          <a:p>
            <a:endParaRPr lang="ko-KR" altLang="en-US">
              <a:latin typeface="+mn-lt"/>
            </a:endParaRPr>
          </a:p>
        </p:txBody>
      </p:sp>
      <p:sp>
        <p:nvSpPr>
          <p:cNvPr id="82980" name="Line 36"/>
          <p:cNvSpPr>
            <a:spLocks noChangeShapeType="1"/>
          </p:cNvSpPr>
          <p:nvPr/>
        </p:nvSpPr>
        <p:spPr bwMode="auto">
          <a:xfrm>
            <a:off x="7524750" y="2852738"/>
            <a:ext cx="431800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</p:spPr>
        <p:txBody>
          <a:bodyPr/>
          <a:lstStyle/>
          <a:p>
            <a:endParaRPr lang="ko-KR" altLang="en-US">
              <a:latin typeface="+mn-lt"/>
            </a:endParaRPr>
          </a:p>
        </p:txBody>
      </p:sp>
      <p:sp>
        <p:nvSpPr>
          <p:cNvPr id="82981" name="Text Box 37"/>
          <p:cNvSpPr txBox="1">
            <a:spLocks noChangeArrowheads="1"/>
          </p:cNvSpPr>
          <p:nvPr/>
        </p:nvSpPr>
        <p:spPr bwMode="auto">
          <a:xfrm>
            <a:off x="6875463" y="2144713"/>
            <a:ext cx="725487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ko-KR" sz="2400">
                <a:latin typeface="+mn-lt"/>
                <a:ea typeface="굴림" charset="-127"/>
              </a:rPr>
              <a:t>e=F</a:t>
            </a:r>
          </a:p>
        </p:txBody>
      </p:sp>
      <p:sp>
        <p:nvSpPr>
          <p:cNvPr id="82982" name="Text Box 38"/>
          <p:cNvSpPr txBox="1">
            <a:spLocks noChangeArrowheads="1"/>
          </p:cNvSpPr>
          <p:nvPr/>
        </p:nvSpPr>
        <p:spPr bwMode="auto">
          <a:xfrm>
            <a:off x="6086475" y="3209925"/>
            <a:ext cx="715260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ko-KR" sz="2400" dirty="0" smtClean="0">
                <a:latin typeface="+mn-lt"/>
                <a:ea typeface="굴림" charset="-127"/>
              </a:rPr>
              <a:t>a=F</a:t>
            </a:r>
            <a:endParaRPr lang="en-US" altLang="ko-KR" sz="2400" dirty="0">
              <a:latin typeface="+mn-lt"/>
              <a:ea typeface="굴림" charset="-127"/>
            </a:endParaRPr>
          </a:p>
        </p:txBody>
      </p:sp>
      <p:sp>
        <p:nvSpPr>
          <p:cNvPr id="82984" name="Text Box 40"/>
          <p:cNvSpPr txBox="1">
            <a:spLocks noChangeArrowheads="1"/>
          </p:cNvSpPr>
          <p:nvPr/>
        </p:nvSpPr>
        <p:spPr bwMode="auto">
          <a:xfrm>
            <a:off x="5508625" y="4508500"/>
            <a:ext cx="2302746" cy="193899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ko-KR" sz="2400" dirty="0" smtClean="0">
                <a:latin typeface="+mn-lt"/>
                <a:ea typeface="굴림" charset="-127"/>
              </a:rPr>
              <a:t>-b∨-</a:t>
            </a:r>
            <a:r>
              <a:rPr lang="en-US" altLang="ko-KR" sz="2400" dirty="0" err="1" smtClean="0">
                <a:latin typeface="+mn-lt"/>
                <a:ea typeface="굴림" charset="-127"/>
              </a:rPr>
              <a:t>c∨h</a:t>
            </a:r>
            <a:r>
              <a:rPr lang="en-US" altLang="ko-KR" sz="2400" dirty="0" smtClean="0">
                <a:latin typeface="+mn-lt"/>
                <a:ea typeface="굴림" charset="-127"/>
              </a:rPr>
              <a:t> </a:t>
            </a:r>
          </a:p>
          <a:p>
            <a:r>
              <a:rPr lang="en-US" altLang="ko-KR" sz="2400" dirty="0" smtClean="0">
                <a:latin typeface="+mn-lt"/>
              </a:rPr>
              <a:t>(</a:t>
            </a:r>
            <a:r>
              <a:rPr lang="en-US" altLang="ko-KR" sz="2400" dirty="0" smtClean="0">
                <a:latin typeface="+mn-lt"/>
                <a:ea typeface="굴림" charset="-127"/>
              </a:rPr>
              <a:t>a </a:t>
            </a:r>
            <a:r>
              <a:rPr lang="en-US" altLang="ko-KR" sz="2400" dirty="0" err="1" smtClean="0">
                <a:latin typeface="+mn-lt"/>
                <a:ea typeface="굴림" charset="-127"/>
              </a:rPr>
              <a:t>resolvent</a:t>
            </a:r>
            <a:r>
              <a:rPr lang="en-US" altLang="ko-KR" sz="2400" dirty="0" smtClean="0">
                <a:latin typeface="+mn-lt"/>
                <a:ea typeface="굴림" charset="-127"/>
              </a:rPr>
              <a:t> of </a:t>
            </a:r>
          </a:p>
          <a:p>
            <a:r>
              <a:rPr lang="en-US" altLang="ko-KR" sz="2400" dirty="0" smtClean="0">
                <a:latin typeface="+mj-lt"/>
              </a:rPr>
              <a:t>-b∨-c∨-d</a:t>
            </a:r>
          </a:p>
          <a:p>
            <a:pPr lvl="0"/>
            <a:r>
              <a:rPr lang="en-US" altLang="ko-KR" sz="2400" dirty="0" smtClean="0">
                <a:latin typeface="+mj-lt"/>
                <a:ea typeface="굴림" charset="-127"/>
              </a:rPr>
              <a:t>and </a:t>
            </a:r>
            <a:r>
              <a:rPr kumimoji="0" lang="en-US" altLang="ko-KR" sz="2400" dirty="0" smtClean="0">
                <a:latin typeface="+mj-lt"/>
                <a:cs typeface="Arial" charset="0"/>
              </a:rPr>
              <a:t>d∨-</a:t>
            </a:r>
            <a:r>
              <a:rPr kumimoji="0" lang="en-US" altLang="ko-KR" sz="2400" dirty="0" err="1" smtClean="0">
                <a:latin typeface="+mj-lt"/>
                <a:cs typeface="Arial" charset="0"/>
              </a:rPr>
              <a:t>b∨h</a:t>
            </a:r>
            <a:r>
              <a:rPr kumimoji="0" lang="en-US" altLang="ko-KR" sz="2400" dirty="0" smtClean="0">
                <a:latin typeface="+mj-lt"/>
                <a:cs typeface="Arial" charset="0"/>
              </a:rPr>
              <a:t>)</a:t>
            </a:r>
          </a:p>
          <a:p>
            <a:endParaRPr lang="en-US" altLang="ko-KR" sz="2400" dirty="0">
              <a:latin typeface="+mn-lt"/>
              <a:ea typeface="굴림" charset="-127"/>
            </a:endParaRPr>
          </a:p>
        </p:txBody>
      </p:sp>
      <p:graphicFrame>
        <p:nvGraphicFramePr>
          <p:cNvPr id="17" name="Group 115"/>
          <p:cNvGraphicFramePr>
            <a:graphicFrameLocks/>
          </p:cNvGraphicFramePr>
          <p:nvPr/>
        </p:nvGraphicFramePr>
        <p:xfrm>
          <a:off x="571472" y="1643050"/>
          <a:ext cx="4386267" cy="4572000"/>
        </p:xfrm>
        <a:graphic>
          <a:graphicData uri="http://schemas.openxmlformats.org/drawingml/2006/table">
            <a:tbl>
              <a:tblPr/>
              <a:tblGrid>
                <a:gridCol w="2287607"/>
                <a:gridCol w="2098660"/>
              </a:tblGrid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ko-K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charset="-127"/>
                          <a:cs typeface="Arial" charset="0"/>
                        </a:rPr>
                        <a:t>Assignments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ko-K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charset="-127"/>
                          <a:cs typeface="Arial" charset="0"/>
                        </a:rPr>
                        <a:t>antecedent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ko-K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charset="-127"/>
                          <a:cs typeface="Arial" charset="0"/>
                        </a:rPr>
                        <a:t>e=F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ko-KR" sz="2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charset="-127"/>
                          <a:cs typeface="Arial" charset="0"/>
                        </a:rPr>
                        <a:t>assumption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ko-K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charset="-127"/>
                          <a:cs typeface="Arial" charset="0"/>
                        </a:rPr>
                        <a:t>f=F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ko-KR" sz="2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charset="-127"/>
                          <a:cs typeface="Arial" charset="0"/>
                        </a:rPr>
                        <a:t>-</a:t>
                      </a:r>
                      <a:r>
                        <a:rPr kumimoji="0" lang="en-US" altLang="ko-KR" sz="2400" b="0" i="0" u="none" strike="noStrike" cap="none" spc="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charset="-127"/>
                          <a:cs typeface="Arial" charset="0"/>
                        </a:rPr>
                        <a:t>f∨e</a:t>
                      </a:r>
                      <a:endParaRPr kumimoji="0" lang="en-US" altLang="ko-KR" sz="2400" b="0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굴림" charset="-127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ko-K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charset="-127"/>
                          <a:cs typeface="Arial" charset="0"/>
                        </a:rPr>
                        <a:t>g=F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ko-KR" sz="2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charset="-127"/>
                          <a:cs typeface="Arial" charset="0"/>
                        </a:rPr>
                        <a:t>-</a:t>
                      </a:r>
                      <a:r>
                        <a:rPr kumimoji="0" lang="en-US" altLang="ko-KR" sz="2400" b="0" i="0" u="none" strike="noStrike" cap="none" spc="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charset="-127"/>
                          <a:cs typeface="Arial" charset="0"/>
                        </a:rPr>
                        <a:t>g∨f</a:t>
                      </a:r>
                      <a:endParaRPr kumimoji="0" lang="en-US" altLang="ko-KR" sz="2400" b="0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굴림" charset="-127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ko-K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charset="-127"/>
                          <a:cs typeface="Arial" charset="0"/>
                        </a:rPr>
                        <a:t>h=F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ko-KR" sz="2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charset="-127"/>
                          <a:cs typeface="Arial" charset="0"/>
                        </a:rPr>
                        <a:t>-</a:t>
                      </a:r>
                      <a:r>
                        <a:rPr kumimoji="0" lang="en-US" altLang="ko-KR" sz="2400" b="0" i="0" u="none" strike="noStrike" cap="none" spc="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charset="-127"/>
                          <a:cs typeface="Arial" charset="0"/>
                        </a:rPr>
                        <a:t>h∨g</a:t>
                      </a:r>
                      <a:endParaRPr kumimoji="0" lang="en-US" altLang="ko-KR" sz="2400" b="0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굴림" charset="-127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ko-K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charset="-127"/>
                          <a:cs typeface="Arial" charset="0"/>
                        </a:rPr>
                        <a:t>a=F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ko-KR" sz="2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charset="-127"/>
                          <a:cs typeface="Arial" charset="0"/>
                        </a:rPr>
                        <a:t>assumption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ko-K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charset="-127"/>
                          <a:cs typeface="Arial" charset="0"/>
                        </a:rPr>
                        <a:t>b=T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ko-KR" sz="2400" b="0" i="0" u="none" strike="noStrike" cap="none" spc="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charset="-127"/>
                          <a:cs typeface="Arial" charset="0"/>
                        </a:rPr>
                        <a:t>b∨a∨e</a:t>
                      </a:r>
                      <a:endParaRPr kumimoji="0" lang="en-US" altLang="ko-KR" sz="2400" b="0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굴림" charset="-127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ko-K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charset="-127"/>
                          <a:cs typeface="Arial" charset="0"/>
                        </a:rPr>
                        <a:t>c=T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ko-KR" sz="2400" b="0" i="0" u="none" strike="noStrike" cap="none" spc="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charset="-127"/>
                          <a:cs typeface="Arial" charset="0"/>
                        </a:rPr>
                        <a:t>c∨e∨f</a:t>
                      </a:r>
                      <a:r>
                        <a:rPr kumimoji="0" lang="en-US" altLang="ko-KR" sz="2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charset="-127"/>
                          <a:cs typeface="Arial" charset="0"/>
                        </a:rPr>
                        <a:t>∨-b 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ko-K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charset="-127"/>
                          <a:cs typeface="Arial" charset="0"/>
                        </a:rPr>
                        <a:t>d=T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ko-KR" sz="2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charset="-127"/>
                          <a:cs typeface="Arial" charset="0"/>
                        </a:rPr>
                        <a:t>d∨-</a:t>
                      </a:r>
                      <a:r>
                        <a:rPr kumimoji="0" lang="en-US" altLang="ko-KR" sz="2400" b="0" i="0" u="none" strike="noStrike" cap="none" spc="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charset="-127"/>
                          <a:cs typeface="Arial" charset="0"/>
                        </a:rPr>
                        <a:t>b∨h</a:t>
                      </a:r>
                      <a:endParaRPr kumimoji="0" lang="en-US" altLang="ko-KR" sz="2400" b="0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굴림" charset="-127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2" name="Group 110"/>
          <p:cNvGrpSpPr>
            <a:grpSpLocks/>
          </p:cNvGrpSpPr>
          <p:nvPr/>
        </p:nvGrpSpPr>
        <p:grpSpPr bwMode="auto">
          <a:xfrm>
            <a:off x="1428728" y="4429132"/>
            <a:ext cx="1439863" cy="1657350"/>
            <a:chOff x="4513" y="2976"/>
            <a:chExt cx="907" cy="953"/>
          </a:xfrm>
        </p:grpSpPr>
        <p:sp>
          <p:nvSpPr>
            <p:cNvPr id="19" name="Text Box 108"/>
            <p:cNvSpPr txBox="1">
              <a:spLocks noChangeArrowheads="1"/>
            </p:cNvSpPr>
            <p:nvPr/>
          </p:nvSpPr>
          <p:spPr bwMode="auto">
            <a:xfrm>
              <a:off x="4693" y="3335"/>
              <a:ext cx="727" cy="21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altLang="ko-KR" dirty="0" err="1">
                  <a:latin typeface="+mn-lt"/>
                  <a:ea typeface="굴림" charset="-127"/>
                </a:rPr>
                <a:t>DLevel</a:t>
              </a:r>
              <a:r>
                <a:rPr lang="en-US" altLang="ko-KR" dirty="0">
                  <a:latin typeface="+mn-lt"/>
                  <a:ea typeface="굴림" charset="-127"/>
                </a:rPr>
                <a:t>=2</a:t>
              </a:r>
            </a:p>
          </p:txBody>
        </p:sp>
        <p:sp>
          <p:nvSpPr>
            <p:cNvPr id="20" name="AutoShape 109"/>
            <p:cNvSpPr>
              <a:spLocks/>
            </p:cNvSpPr>
            <p:nvPr/>
          </p:nvSpPr>
          <p:spPr bwMode="auto">
            <a:xfrm>
              <a:off x="4513" y="2976"/>
              <a:ext cx="182" cy="953"/>
            </a:xfrm>
            <a:prstGeom prst="rightBrace">
              <a:avLst>
                <a:gd name="adj1" fmla="val 43636"/>
                <a:gd name="adj2" fmla="val 50000"/>
              </a:avLst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ko-KR" altLang="en-US">
                <a:latin typeface="+mn-lt"/>
              </a:endParaRPr>
            </a:p>
          </p:txBody>
        </p:sp>
      </p:grpSp>
      <p:grpSp>
        <p:nvGrpSpPr>
          <p:cNvPr id="3" name="Group 111"/>
          <p:cNvGrpSpPr>
            <a:grpSpLocks/>
          </p:cNvGrpSpPr>
          <p:nvPr/>
        </p:nvGrpSpPr>
        <p:grpSpPr bwMode="auto">
          <a:xfrm>
            <a:off x="1357290" y="2285992"/>
            <a:ext cx="1439863" cy="1800225"/>
            <a:chOff x="4513" y="2976"/>
            <a:chExt cx="907" cy="953"/>
          </a:xfrm>
        </p:grpSpPr>
        <p:sp>
          <p:nvSpPr>
            <p:cNvPr id="22" name="Text Box 112"/>
            <p:cNvSpPr txBox="1">
              <a:spLocks noChangeArrowheads="1"/>
            </p:cNvSpPr>
            <p:nvPr/>
          </p:nvSpPr>
          <p:spPr bwMode="auto">
            <a:xfrm>
              <a:off x="4693" y="3335"/>
              <a:ext cx="727" cy="19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ko-KR" dirty="0" err="1">
                  <a:latin typeface="+mn-lt"/>
                  <a:ea typeface="굴림" charset="-127"/>
                </a:rPr>
                <a:t>DLevel</a:t>
              </a:r>
              <a:r>
                <a:rPr lang="en-US" altLang="ko-KR" dirty="0">
                  <a:latin typeface="+mn-lt"/>
                  <a:ea typeface="굴림" charset="-127"/>
                </a:rPr>
                <a:t>=1</a:t>
              </a:r>
            </a:p>
          </p:txBody>
        </p:sp>
        <p:sp>
          <p:nvSpPr>
            <p:cNvPr id="23" name="AutoShape 113"/>
            <p:cNvSpPr>
              <a:spLocks/>
            </p:cNvSpPr>
            <p:nvPr/>
          </p:nvSpPr>
          <p:spPr bwMode="auto">
            <a:xfrm>
              <a:off x="4513" y="2976"/>
              <a:ext cx="182" cy="953"/>
            </a:xfrm>
            <a:prstGeom prst="rightBrace">
              <a:avLst>
                <a:gd name="adj1" fmla="val 43636"/>
                <a:gd name="adj2" fmla="val 50000"/>
              </a:avLst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ko-KR" altLang="en-US">
                <a:latin typeface="+mn-lt"/>
              </a:endParaRPr>
            </a:p>
          </p:txBody>
        </p:sp>
      </p:grpSp>
      <p:sp>
        <p:nvSpPr>
          <p:cNvPr id="18" name="TextBox 17"/>
          <p:cNvSpPr txBox="1"/>
          <p:nvPr/>
        </p:nvSpPr>
        <p:spPr>
          <a:xfrm>
            <a:off x="1554" y="-30507"/>
            <a:ext cx="91424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dirty="0" smtClean="0">
                <a:latin typeface="+mn-lt"/>
              </a:rPr>
              <a:t>(-</a:t>
            </a:r>
            <a:r>
              <a:rPr lang="en-US" altLang="ko-KR" sz="2000" dirty="0" err="1" smtClean="0">
                <a:latin typeface="+mn-lt"/>
              </a:rPr>
              <a:t>f∨e</a:t>
            </a:r>
            <a:r>
              <a:rPr lang="en-US" altLang="ko-KR" sz="2000" dirty="0" smtClean="0">
                <a:latin typeface="+mn-lt"/>
              </a:rPr>
              <a:t>) ∧(-</a:t>
            </a:r>
            <a:r>
              <a:rPr lang="en-US" altLang="ko-KR" sz="2000" dirty="0" err="1" smtClean="0">
                <a:latin typeface="+mn-lt"/>
              </a:rPr>
              <a:t>g∨f</a:t>
            </a:r>
            <a:r>
              <a:rPr lang="en-US" altLang="ko-KR" sz="2000" dirty="0" smtClean="0">
                <a:latin typeface="+mn-lt"/>
              </a:rPr>
              <a:t>) ∧(</a:t>
            </a:r>
            <a:r>
              <a:rPr lang="en-US" altLang="ko-KR" sz="2000" dirty="0" err="1" smtClean="0">
                <a:latin typeface="+mn-lt"/>
              </a:rPr>
              <a:t>b∨a∨e</a:t>
            </a:r>
            <a:r>
              <a:rPr lang="en-US" altLang="ko-KR" sz="2000" dirty="0" smtClean="0">
                <a:latin typeface="+mn-lt"/>
              </a:rPr>
              <a:t>) ∧(</a:t>
            </a:r>
            <a:r>
              <a:rPr lang="en-US" altLang="ko-KR" sz="2000" dirty="0" err="1" smtClean="0">
                <a:latin typeface="+mn-lt"/>
              </a:rPr>
              <a:t>c∨e∨f</a:t>
            </a:r>
            <a:r>
              <a:rPr lang="en-US" altLang="ko-KR" sz="2000" dirty="0" smtClean="0">
                <a:latin typeface="+mn-lt"/>
              </a:rPr>
              <a:t>∨-b) ∧(-</a:t>
            </a:r>
            <a:r>
              <a:rPr lang="en-US" altLang="ko-KR" sz="2000" dirty="0" err="1" smtClean="0">
                <a:latin typeface="+mn-lt"/>
              </a:rPr>
              <a:t>h</a:t>
            </a:r>
            <a:r>
              <a:rPr lang="en-US" altLang="ko-KR" sz="2000" dirty="0" err="1" smtClean="0"/>
              <a:t>∨g</a:t>
            </a:r>
            <a:r>
              <a:rPr lang="en-US" altLang="ko-KR" sz="2000" dirty="0" smtClean="0"/>
              <a:t>) </a:t>
            </a:r>
            <a:r>
              <a:rPr lang="en-US" altLang="ko-KR" sz="1600" dirty="0" smtClean="0"/>
              <a:t>∧</a:t>
            </a:r>
            <a:r>
              <a:rPr lang="en-US" altLang="ko-KR" sz="2000" dirty="0" smtClean="0">
                <a:latin typeface="+mn-lt"/>
              </a:rPr>
              <a:t>(d∨-</a:t>
            </a:r>
            <a:r>
              <a:rPr lang="en-US" altLang="ko-KR" sz="2000" dirty="0" err="1" smtClean="0">
                <a:latin typeface="+mn-lt"/>
              </a:rPr>
              <a:t>b∨h</a:t>
            </a:r>
            <a:r>
              <a:rPr lang="en-US" altLang="ko-KR" sz="2000" dirty="0" smtClean="0">
                <a:latin typeface="+mn-lt"/>
              </a:rPr>
              <a:t>) ∧(-b∨-c∨-d)∧(</a:t>
            </a:r>
            <a:r>
              <a:rPr lang="en-US" altLang="ko-KR" sz="2000" dirty="0" err="1" smtClean="0">
                <a:latin typeface="+mn-lt"/>
              </a:rPr>
              <a:t>c∨d</a:t>
            </a:r>
            <a:r>
              <a:rPr lang="en-US" altLang="ko-KR" sz="2000" dirty="0" smtClean="0">
                <a:latin typeface="+mn-lt"/>
              </a:rPr>
              <a:t>)</a:t>
            </a:r>
            <a:endParaRPr lang="ko-KR" altLang="en-US" sz="20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34" y="214290"/>
            <a:ext cx="7793037" cy="1462087"/>
          </a:xfrm>
        </p:spPr>
        <p:txBody>
          <a:bodyPr/>
          <a:lstStyle/>
          <a:p>
            <a:r>
              <a:rPr lang="en-US" altLang="ko-KR" sz="4000" dirty="0" smtClean="0">
                <a:latin typeface="+mn-lt"/>
              </a:rPr>
              <a:t>Conflict Clause Analysis (8/10)</a:t>
            </a:r>
            <a:endParaRPr lang="en-US" altLang="ko-KR" sz="4000" dirty="0">
              <a:latin typeface="+mn-lt"/>
              <a:ea typeface="굴림" charset="-127"/>
            </a:endParaRPr>
          </a:p>
        </p:txBody>
      </p:sp>
      <p:sp>
        <p:nvSpPr>
          <p:cNvPr id="16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500063" y="6356350"/>
            <a:ext cx="7072312" cy="365125"/>
          </a:xfrm>
        </p:spPr>
        <p:txBody>
          <a:bodyPr/>
          <a:lstStyle/>
          <a:p>
            <a:pPr>
              <a:defRPr/>
            </a:pPr>
            <a:endParaRPr lang="ko-KR" altLang="en-US" dirty="0"/>
          </a:p>
        </p:txBody>
      </p:sp>
      <p:sp>
        <p:nvSpPr>
          <p:cNvPr id="24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7643813" y="6356350"/>
            <a:ext cx="1042987" cy="365125"/>
          </a:xfrm>
        </p:spPr>
        <p:txBody>
          <a:bodyPr/>
          <a:lstStyle/>
          <a:p>
            <a:pPr>
              <a:defRPr/>
            </a:pPr>
            <a:fld id="{489C3005-9F6C-4854-B0C6-987157C2A6B0}" type="slidenum">
              <a:rPr lang="ko-KR" altLang="en-US" smtClean="0"/>
              <a:pPr>
                <a:defRPr/>
              </a:pPr>
              <a:t>18</a:t>
            </a:fld>
            <a:r>
              <a:rPr lang="en-US" altLang="ko-KR" dirty="0" smtClean="0"/>
              <a:t>/28</a:t>
            </a:r>
            <a:endParaRPr lang="ko-KR" altLang="en-US" dirty="0"/>
          </a:p>
        </p:txBody>
      </p:sp>
      <p:sp>
        <p:nvSpPr>
          <p:cNvPr id="84003" name="Line 35"/>
          <p:cNvSpPr>
            <a:spLocks noChangeShapeType="1"/>
          </p:cNvSpPr>
          <p:nvPr/>
        </p:nvSpPr>
        <p:spPr bwMode="auto">
          <a:xfrm flipH="1">
            <a:off x="6877050" y="2205038"/>
            <a:ext cx="12954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</p:spPr>
        <p:txBody>
          <a:bodyPr/>
          <a:lstStyle/>
          <a:p>
            <a:endParaRPr lang="ko-KR" altLang="en-US">
              <a:latin typeface="+mn-lt"/>
            </a:endParaRPr>
          </a:p>
        </p:txBody>
      </p:sp>
      <p:sp>
        <p:nvSpPr>
          <p:cNvPr id="84004" name="Line 36"/>
          <p:cNvSpPr>
            <a:spLocks noChangeShapeType="1"/>
          </p:cNvSpPr>
          <p:nvPr/>
        </p:nvSpPr>
        <p:spPr bwMode="auto">
          <a:xfrm>
            <a:off x="7524750" y="2852738"/>
            <a:ext cx="431800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</p:spPr>
        <p:txBody>
          <a:bodyPr/>
          <a:lstStyle/>
          <a:p>
            <a:endParaRPr lang="ko-KR" altLang="en-US">
              <a:latin typeface="+mn-lt"/>
            </a:endParaRPr>
          </a:p>
        </p:txBody>
      </p:sp>
      <p:sp>
        <p:nvSpPr>
          <p:cNvPr id="84005" name="Text Box 37"/>
          <p:cNvSpPr txBox="1">
            <a:spLocks noChangeArrowheads="1"/>
          </p:cNvSpPr>
          <p:nvPr/>
        </p:nvSpPr>
        <p:spPr bwMode="auto">
          <a:xfrm>
            <a:off x="6875463" y="2144713"/>
            <a:ext cx="725487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ko-KR" sz="2400">
                <a:latin typeface="+mn-lt"/>
                <a:ea typeface="굴림" charset="-127"/>
              </a:rPr>
              <a:t>e=F</a:t>
            </a:r>
          </a:p>
        </p:txBody>
      </p:sp>
      <p:sp>
        <p:nvSpPr>
          <p:cNvPr id="84006" name="Text Box 38"/>
          <p:cNvSpPr txBox="1">
            <a:spLocks noChangeArrowheads="1"/>
          </p:cNvSpPr>
          <p:nvPr/>
        </p:nvSpPr>
        <p:spPr bwMode="auto">
          <a:xfrm>
            <a:off x="6086475" y="3209925"/>
            <a:ext cx="715260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ko-KR" sz="2400" dirty="0" smtClean="0">
                <a:latin typeface="+mn-lt"/>
                <a:ea typeface="굴림" charset="-127"/>
              </a:rPr>
              <a:t>a=F</a:t>
            </a:r>
            <a:endParaRPr lang="en-US" altLang="ko-KR" sz="2400" dirty="0">
              <a:latin typeface="+mn-lt"/>
              <a:ea typeface="굴림" charset="-127"/>
            </a:endParaRPr>
          </a:p>
        </p:txBody>
      </p:sp>
      <p:sp>
        <p:nvSpPr>
          <p:cNvPr id="84008" name="Text Box 40"/>
          <p:cNvSpPr txBox="1">
            <a:spLocks noChangeArrowheads="1"/>
          </p:cNvSpPr>
          <p:nvPr/>
        </p:nvSpPr>
        <p:spPr bwMode="auto">
          <a:xfrm>
            <a:off x="5508625" y="4508500"/>
            <a:ext cx="1356462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ko-KR" sz="2400" dirty="0" smtClean="0">
                <a:latin typeface="+mn-lt"/>
                <a:ea typeface="굴림" charset="-127"/>
              </a:rPr>
              <a:t>-b∨</a:t>
            </a:r>
            <a:r>
              <a:rPr lang="en-US" altLang="ko-KR" sz="2400" dirty="0" smtClean="0">
                <a:solidFill>
                  <a:srgbClr val="FF0000"/>
                </a:solidFill>
                <a:latin typeface="+mn-lt"/>
                <a:ea typeface="굴림" charset="-127"/>
              </a:rPr>
              <a:t>-</a:t>
            </a:r>
            <a:r>
              <a:rPr lang="en-US" altLang="ko-KR" sz="2400" dirty="0" err="1" smtClean="0">
                <a:solidFill>
                  <a:srgbClr val="FF0000"/>
                </a:solidFill>
                <a:latin typeface="+mn-lt"/>
                <a:ea typeface="굴림" charset="-127"/>
              </a:rPr>
              <a:t>c</a:t>
            </a:r>
            <a:r>
              <a:rPr lang="en-US" altLang="ko-KR" sz="2400" dirty="0" err="1" smtClean="0">
                <a:latin typeface="+mn-lt"/>
                <a:ea typeface="굴림" charset="-127"/>
              </a:rPr>
              <a:t>∨h</a:t>
            </a:r>
            <a:endParaRPr lang="en-US" altLang="ko-KR" sz="2400" dirty="0">
              <a:latin typeface="+mn-lt"/>
              <a:ea typeface="굴림" charset="-127"/>
            </a:endParaRPr>
          </a:p>
        </p:txBody>
      </p:sp>
      <p:graphicFrame>
        <p:nvGraphicFramePr>
          <p:cNvPr id="17" name="Group 115"/>
          <p:cNvGraphicFramePr>
            <a:graphicFrameLocks/>
          </p:cNvGraphicFramePr>
          <p:nvPr/>
        </p:nvGraphicFramePr>
        <p:xfrm>
          <a:off x="571472" y="1643050"/>
          <a:ext cx="4386267" cy="4572000"/>
        </p:xfrm>
        <a:graphic>
          <a:graphicData uri="http://schemas.openxmlformats.org/drawingml/2006/table">
            <a:tbl>
              <a:tblPr/>
              <a:tblGrid>
                <a:gridCol w="2287607"/>
                <a:gridCol w="2098660"/>
              </a:tblGrid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ko-K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charset="-127"/>
                          <a:cs typeface="Arial" charset="0"/>
                        </a:rPr>
                        <a:t>Assignments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ko-K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charset="-127"/>
                          <a:cs typeface="Arial" charset="0"/>
                        </a:rPr>
                        <a:t>antecedent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ko-K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charset="-127"/>
                          <a:cs typeface="Arial" charset="0"/>
                        </a:rPr>
                        <a:t>e=F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ko-KR" sz="2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charset="-127"/>
                          <a:cs typeface="Arial" charset="0"/>
                        </a:rPr>
                        <a:t>assumption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ko-K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charset="-127"/>
                          <a:cs typeface="Arial" charset="0"/>
                        </a:rPr>
                        <a:t>f=F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ko-KR" sz="2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charset="-127"/>
                          <a:cs typeface="Arial" charset="0"/>
                        </a:rPr>
                        <a:t>-</a:t>
                      </a:r>
                      <a:r>
                        <a:rPr kumimoji="0" lang="en-US" altLang="ko-KR" sz="2400" b="0" i="0" u="none" strike="noStrike" cap="none" spc="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charset="-127"/>
                          <a:cs typeface="Arial" charset="0"/>
                        </a:rPr>
                        <a:t>f∨e</a:t>
                      </a:r>
                      <a:endParaRPr kumimoji="0" lang="en-US" altLang="ko-KR" sz="2400" b="0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굴림" charset="-127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ko-K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charset="-127"/>
                          <a:cs typeface="Arial" charset="0"/>
                        </a:rPr>
                        <a:t>g=F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ko-KR" sz="2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charset="-127"/>
                          <a:cs typeface="Arial" charset="0"/>
                        </a:rPr>
                        <a:t>-</a:t>
                      </a:r>
                      <a:r>
                        <a:rPr kumimoji="0" lang="en-US" altLang="ko-KR" sz="2400" b="0" i="0" u="none" strike="noStrike" cap="none" spc="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charset="-127"/>
                          <a:cs typeface="Arial" charset="0"/>
                        </a:rPr>
                        <a:t>g∨f</a:t>
                      </a:r>
                      <a:endParaRPr kumimoji="0" lang="en-US" altLang="ko-KR" sz="2400" b="0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굴림" charset="-127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ko-K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charset="-127"/>
                          <a:cs typeface="Arial" charset="0"/>
                        </a:rPr>
                        <a:t>h=F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ko-KR" sz="2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charset="-127"/>
                          <a:cs typeface="Arial" charset="0"/>
                        </a:rPr>
                        <a:t>-</a:t>
                      </a:r>
                      <a:r>
                        <a:rPr kumimoji="0" lang="en-US" altLang="ko-KR" sz="2400" b="0" i="0" u="none" strike="noStrike" cap="none" spc="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charset="-127"/>
                          <a:cs typeface="Arial" charset="0"/>
                        </a:rPr>
                        <a:t>h∨g</a:t>
                      </a:r>
                      <a:endParaRPr kumimoji="0" lang="en-US" altLang="ko-KR" sz="2400" b="0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굴림" charset="-127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ko-K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charset="-127"/>
                          <a:cs typeface="Arial" charset="0"/>
                        </a:rPr>
                        <a:t>a=F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ko-KR" sz="2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charset="-127"/>
                          <a:cs typeface="Arial" charset="0"/>
                        </a:rPr>
                        <a:t>assumption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ko-K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charset="-127"/>
                          <a:cs typeface="Arial" charset="0"/>
                        </a:rPr>
                        <a:t>b=T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ko-KR" sz="2400" b="0" i="0" u="none" strike="noStrike" cap="none" spc="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charset="-127"/>
                          <a:cs typeface="Arial" charset="0"/>
                        </a:rPr>
                        <a:t>b∨a∨e</a:t>
                      </a:r>
                      <a:endParaRPr kumimoji="0" lang="en-US" altLang="ko-KR" sz="2400" b="0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굴림" charset="-127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ko-K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charset="-127"/>
                          <a:cs typeface="Arial" charset="0"/>
                        </a:rPr>
                        <a:t>c=T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ko-KR" sz="2400" b="0" i="0" u="none" strike="noStrike" cap="none" spc="0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  <a:ea typeface="굴림" charset="-127"/>
                          <a:cs typeface="Arial" charset="0"/>
                        </a:rPr>
                        <a:t>c</a:t>
                      </a:r>
                      <a:r>
                        <a:rPr kumimoji="0" lang="en-US" altLang="ko-KR" sz="2400" b="0" i="0" u="none" strike="noStrike" cap="none" spc="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charset="-127"/>
                          <a:cs typeface="Arial" charset="0"/>
                        </a:rPr>
                        <a:t>∨e∨f</a:t>
                      </a:r>
                      <a:r>
                        <a:rPr kumimoji="0" lang="en-US" altLang="ko-KR" sz="2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charset="-127"/>
                          <a:cs typeface="Arial" charset="0"/>
                        </a:rPr>
                        <a:t>∨-b 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ko-K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charset="-127"/>
                          <a:cs typeface="Arial" charset="0"/>
                        </a:rPr>
                        <a:t>d=T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ko-KR" sz="2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charset="-127"/>
                          <a:cs typeface="Arial" charset="0"/>
                        </a:rPr>
                        <a:t>d∨-</a:t>
                      </a:r>
                      <a:r>
                        <a:rPr kumimoji="0" lang="en-US" altLang="ko-KR" sz="2400" b="0" i="0" u="none" strike="noStrike" cap="none" spc="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charset="-127"/>
                          <a:cs typeface="Arial" charset="0"/>
                        </a:rPr>
                        <a:t>b∨h</a:t>
                      </a:r>
                      <a:endParaRPr kumimoji="0" lang="en-US" altLang="ko-KR" sz="2400" b="0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굴림" charset="-127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2" name="Group 110"/>
          <p:cNvGrpSpPr>
            <a:grpSpLocks/>
          </p:cNvGrpSpPr>
          <p:nvPr/>
        </p:nvGrpSpPr>
        <p:grpSpPr bwMode="auto">
          <a:xfrm>
            <a:off x="1428728" y="4429132"/>
            <a:ext cx="1439863" cy="1657350"/>
            <a:chOff x="4513" y="2976"/>
            <a:chExt cx="907" cy="953"/>
          </a:xfrm>
        </p:grpSpPr>
        <p:sp>
          <p:nvSpPr>
            <p:cNvPr id="19" name="Text Box 108"/>
            <p:cNvSpPr txBox="1">
              <a:spLocks noChangeArrowheads="1"/>
            </p:cNvSpPr>
            <p:nvPr/>
          </p:nvSpPr>
          <p:spPr bwMode="auto">
            <a:xfrm>
              <a:off x="4693" y="3335"/>
              <a:ext cx="727" cy="21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altLang="ko-KR" dirty="0" err="1">
                  <a:latin typeface="+mn-lt"/>
                  <a:ea typeface="굴림" charset="-127"/>
                </a:rPr>
                <a:t>DLevel</a:t>
              </a:r>
              <a:r>
                <a:rPr lang="en-US" altLang="ko-KR" dirty="0">
                  <a:latin typeface="+mn-lt"/>
                  <a:ea typeface="굴림" charset="-127"/>
                </a:rPr>
                <a:t>=2</a:t>
              </a:r>
            </a:p>
          </p:txBody>
        </p:sp>
        <p:sp>
          <p:nvSpPr>
            <p:cNvPr id="20" name="AutoShape 109"/>
            <p:cNvSpPr>
              <a:spLocks/>
            </p:cNvSpPr>
            <p:nvPr/>
          </p:nvSpPr>
          <p:spPr bwMode="auto">
            <a:xfrm>
              <a:off x="4513" y="2976"/>
              <a:ext cx="182" cy="953"/>
            </a:xfrm>
            <a:prstGeom prst="rightBrace">
              <a:avLst>
                <a:gd name="adj1" fmla="val 43636"/>
                <a:gd name="adj2" fmla="val 50000"/>
              </a:avLst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ko-KR" altLang="en-US">
                <a:latin typeface="+mn-lt"/>
              </a:endParaRPr>
            </a:p>
          </p:txBody>
        </p:sp>
      </p:grpSp>
      <p:grpSp>
        <p:nvGrpSpPr>
          <p:cNvPr id="3" name="Group 111"/>
          <p:cNvGrpSpPr>
            <a:grpSpLocks/>
          </p:cNvGrpSpPr>
          <p:nvPr/>
        </p:nvGrpSpPr>
        <p:grpSpPr bwMode="auto">
          <a:xfrm>
            <a:off x="1357290" y="2285992"/>
            <a:ext cx="1439863" cy="1800225"/>
            <a:chOff x="4513" y="2976"/>
            <a:chExt cx="907" cy="953"/>
          </a:xfrm>
        </p:grpSpPr>
        <p:sp>
          <p:nvSpPr>
            <p:cNvPr id="22" name="Text Box 112"/>
            <p:cNvSpPr txBox="1">
              <a:spLocks noChangeArrowheads="1"/>
            </p:cNvSpPr>
            <p:nvPr/>
          </p:nvSpPr>
          <p:spPr bwMode="auto">
            <a:xfrm>
              <a:off x="4693" y="3335"/>
              <a:ext cx="727" cy="19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ko-KR" dirty="0" err="1">
                  <a:latin typeface="+mn-lt"/>
                  <a:ea typeface="굴림" charset="-127"/>
                </a:rPr>
                <a:t>DLevel</a:t>
              </a:r>
              <a:r>
                <a:rPr lang="en-US" altLang="ko-KR" dirty="0">
                  <a:latin typeface="+mn-lt"/>
                  <a:ea typeface="굴림" charset="-127"/>
                </a:rPr>
                <a:t>=1</a:t>
              </a:r>
            </a:p>
          </p:txBody>
        </p:sp>
        <p:sp>
          <p:nvSpPr>
            <p:cNvPr id="23" name="AutoShape 113"/>
            <p:cNvSpPr>
              <a:spLocks/>
            </p:cNvSpPr>
            <p:nvPr/>
          </p:nvSpPr>
          <p:spPr bwMode="auto">
            <a:xfrm>
              <a:off x="4513" y="2976"/>
              <a:ext cx="182" cy="953"/>
            </a:xfrm>
            <a:prstGeom prst="rightBrace">
              <a:avLst>
                <a:gd name="adj1" fmla="val 43636"/>
                <a:gd name="adj2" fmla="val 50000"/>
              </a:avLst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ko-KR" altLang="en-US">
                <a:latin typeface="+mn-lt"/>
              </a:endParaRPr>
            </a:p>
          </p:txBody>
        </p:sp>
      </p:grpSp>
      <p:sp>
        <p:nvSpPr>
          <p:cNvPr id="18" name="TextBox 17"/>
          <p:cNvSpPr txBox="1"/>
          <p:nvPr/>
        </p:nvSpPr>
        <p:spPr>
          <a:xfrm>
            <a:off x="1554" y="-30507"/>
            <a:ext cx="91424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dirty="0" smtClean="0">
                <a:latin typeface="+mn-lt"/>
              </a:rPr>
              <a:t>(-</a:t>
            </a:r>
            <a:r>
              <a:rPr lang="en-US" altLang="ko-KR" sz="2000" dirty="0" err="1" smtClean="0">
                <a:latin typeface="+mn-lt"/>
              </a:rPr>
              <a:t>f∨e</a:t>
            </a:r>
            <a:r>
              <a:rPr lang="en-US" altLang="ko-KR" sz="2000" dirty="0" smtClean="0">
                <a:latin typeface="+mn-lt"/>
              </a:rPr>
              <a:t>) ∧(-</a:t>
            </a:r>
            <a:r>
              <a:rPr lang="en-US" altLang="ko-KR" sz="2000" dirty="0" err="1" smtClean="0">
                <a:latin typeface="+mn-lt"/>
              </a:rPr>
              <a:t>g∨f</a:t>
            </a:r>
            <a:r>
              <a:rPr lang="en-US" altLang="ko-KR" sz="2000" dirty="0" smtClean="0">
                <a:latin typeface="+mn-lt"/>
              </a:rPr>
              <a:t>) ∧(</a:t>
            </a:r>
            <a:r>
              <a:rPr lang="en-US" altLang="ko-KR" sz="2000" dirty="0" err="1" smtClean="0">
                <a:latin typeface="+mn-lt"/>
              </a:rPr>
              <a:t>b∨a∨e</a:t>
            </a:r>
            <a:r>
              <a:rPr lang="en-US" altLang="ko-KR" sz="2000" dirty="0" smtClean="0">
                <a:latin typeface="+mn-lt"/>
              </a:rPr>
              <a:t>) ∧(</a:t>
            </a:r>
            <a:r>
              <a:rPr lang="en-US" altLang="ko-KR" sz="2000" dirty="0" err="1" smtClean="0">
                <a:latin typeface="+mn-lt"/>
              </a:rPr>
              <a:t>c∨e∨f</a:t>
            </a:r>
            <a:r>
              <a:rPr lang="en-US" altLang="ko-KR" sz="2000" dirty="0" smtClean="0">
                <a:latin typeface="+mn-lt"/>
              </a:rPr>
              <a:t>∨-b) ∧(-</a:t>
            </a:r>
            <a:r>
              <a:rPr lang="en-US" altLang="ko-KR" sz="2000" dirty="0" err="1" smtClean="0">
                <a:latin typeface="+mn-lt"/>
              </a:rPr>
              <a:t>h</a:t>
            </a:r>
            <a:r>
              <a:rPr lang="en-US" altLang="ko-KR" sz="2000" dirty="0" err="1" smtClean="0"/>
              <a:t>∨g</a:t>
            </a:r>
            <a:r>
              <a:rPr lang="en-US" altLang="ko-KR" sz="2000" dirty="0" smtClean="0"/>
              <a:t>) </a:t>
            </a:r>
            <a:r>
              <a:rPr lang="en-US" altLang="ko-KR" sz="1600" dirty="0" smtClean="0"/>
              <a:t>∧</a:t>
            </a:r>
            <a:r>
              <a:rPr lang="en-US" altLang="ko-KR" sz="2000" dirty="0" smtClean="0">
                <a:latin typeface="+mn-lt"/>
              </a:rPr>
              <a:t>(d∨-</a:t>
            </a:r>
            <a:r>
              <a:rPr lang="en-US" altLang="ko-KR" sz="2000" dirty="0" err="1" smtClean="0">
                <a:latin typeface="+mn-lt"/>
              </a:rPr>
              <a:t>b∨h</a:t>
            </a:r>
            <a:r>
              <a:rPr lang="en-US" altLang="ko-KR" sz="2000" dirty="0" smtClean="0">
                <a:latin typeface="+mn-lt"/>
              </a:rPr>
              <a:t>) ∧(-b∨-c∨-d)∧(</a:t>
            </a:r>
            <a:r>
              <a:rPr lang="en-US" altLang="ko-KR" sz="2000" dirty="0" err="1" smtClean="0">
                <a:latin typeface="+mn-lt"/>
              </a:rPr>
              <a:t>c∨d</a:t>
            </a:r>
            <a:r>
              <a:rPr lang="en-US" altLang="ko-KR" sz="2000" dirty="0" smtClean="0">
                <a:latin typeface="+mn-lt"/>
              </a:rPr>
              <a:t>)</a:t>
            </a:r>
            <a:endParaRPr lang="ko-KR" altLang="en-US" sz="20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34" y="214290"/>
            <a:ext cx="7793037" cy="1462087"/>
          </a:xfrm>
        </p:spPr>
        <p:txBody>
          <a:bodyPr/>
          <a:lstStyle/>
          <a:p>
            <a:r>
              <a:rPr lang="en-US" altLang="ko-KR" sz="4000" dirty="0" smtClean="0">
                <a:latin typeface="+mn-lt"/>
              </a:rPr>
              <a:t>Conflict Clause Analysis (9/10)</a:t>
            </a:r>
            <a:endParaRPr lang="en-US" altLang="ko-KR" sz="4000" dirty="0">
              <a:latin typeface="+mn-lt"/>
              <a:ea typeface="굴림" charset="-127"/>
            </a:endParaRPr>
          </a:p>
        </p:txBody>
      </p:sp>
      <p:sp>
        <p:nvSpPr>
          <p:cNvPr id="17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500063" y="6356350"/>
            <a:ext cx="7072312" cy="365125"/>
          </a:xfrm>
        </p:spPr>
        <p:txBody>
          <a:bodyPr/>
          <a:lstStyle/>
          <a:p>
            <a:pPr>
              <a:defRPr/>
            </a:pPr>
            <a:endParaRPr lang="ko-KR" altLang="en-US" dirty="0"/>
          </a:p>
        </p:txBody>
      </p:sp>
      <p:sp>
        <p:nvSpPr>
          <p:cNvPr id="2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7643813" y="6356350"/>
            <a:ext cx="1042987" cy="365125"/>
          </a:xfrm>
        </p:spPr>
        <p:txBody>
          <a:bodyPr/>
          <a:lstStyle/>
          <a:p>
            <a:pPr>
              <a:defRPr/>
            </a:pPr>
            <a:fld id="{489C3005-9F6C-4854-B0C6-987157C2A6B0}" type="slidenum">
              <a:rPr lang="ko-KR" altLang="en-US" smtClean="0"/>
              <a:pPr>
                <a:defRPr/>
              </a:pPr>
              <a:t>19</a:t>
            </a:fld>
            <a:r>
              <a:rPr lang="en-US" altLang="ko-KR" dirty="0" smtClean="0"/>
              <a:t>/28</a:t>
            </a:r>
            <a:endParaRPr lang="ko-KR" altLang="en-US" dirty="0"/>
          </a:p>
        </p:txBody>
      </p:sp>
      <p:sp>
        <p:nvSpPr>
          <p:cNvPr id="85027" name="Line 35"/>
          <p:cNvSpPr>
            <a:spLocks noChangeShapeType="1"/>
          </p:cNvSpPr>
          <p:nvPr/>
        </p:nvSpPr>
        <p:spPr bwMode="auto">
          <a:xfrm flipH="1">
            <a:off x="6877050" y="2205038"/>
            <a:ext cx="12954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</p:spPr>
        <p:txBody>
          <a:bodyPr/>
          <a:lstStyle/>
          <a:p>
            <a:endParaRPr lang="ko-KR" altLang="en-US">
              <a:latin typeface="+mn-lt"/>
            </a:endParaRPr>
          </a:p>
        </p:txBody>
      </p:sp>
      <p:sp>
        <p:nvSpPr>
          <p:cNvPr id="85028" name="Line 36"/>
          <p:cNvSpPr>
            <a:spLocks noChangeShapeType="1"/>
          </p:cNvSpPr>
          <p:nvPr/>
        </p:nvSpPr>
        <p:spPr bwMode="auto">
          <a:xfrm>
            <a:off x="7524750" y="2852738"/>
            <a:ext cx="431800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</p:spPr>
        <p:txBody>
          <a:bodyPr/>
          <a:lstStyle/>
          <a:p>
            <a:endParaRPr lang="ko-KR" altLang="en-US">
              <a:latin typeface="+mn-lt"/>
            </a:endParaRPr>
          </a:p>
        </p:txBody>
      </p:sp>
      <p:sp>
        <p:nvSpPr>
          <p:cNvPr id="85029" name="Text Box 37"/>
          <p:cNvSpPr txBox="1">
            <a:spLocks noChangeArrowheads="1"/>
          </p:cNvSpPr>
          <p:nvPr/>
        </p:nvSpPr>
        <p:spPr bwMode="auto">
          <a:xfrm>
            <a:off x="6875463" y="2144713"/>
            <a:ext cx="725487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ko-KR" sz="2400">
                <a:latin typeface="+mn-lt"/>
                <a:ea typeface="굴림" charset="-127"/>
              </a:rPr>
              <a:t>e=F</a:t>
            </a:r>
          </a:p>
        </p:txBody>
      </p:sp>
      <p:sp>
        <p:nvSpPr>
          <p:cNvPr id="85030" name="Text Box 38"/>
          <p:cNvSpPr txBox="1">
            <a:spLocks noChangeArrowheads="1"/>
          </p:cNvSpPr>
          <p:nvPr/>
        </p:nvSpPr>
        <p:spPr bwMode="auto">
          <a:xfrm>
            <a:off x="6086475" y="3209925"/>
            <a:ext cx="715260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ko-KR" sz="2400" dirty="0" smtClean="0">
                <a:latin typeface="+mn-lt"/>
                <a:ea typeface="굴림" charset="-127"/>
              </a:rPr>
              <a:t>a=F</a:t>
            </a:r>
            <a:endParaRPr lang="en-US" altLang="ko-KR" sz="2400" dirty="0">
              <a:latin typeface="+mn-lt"/>
              <a:ea typeface="굴림" charset="-127"/>
            </a:endParaRPr>
          </a:p>
        </p:txBody>
      </p:sp>
      <p:sp>
        <p:nvSpPr>
          <p:cNvPr id="85032" name="Text Box 40"/>
          <p:cNvSpPr txBox="1">
            <a:spLocks noChangeArrowheads="1"/>
          </p:cNvSpPr>
          <p:nvPr/>
        </p:nvSpPr>
        <p:spPr bwMode="auto">
          <a:xfrm>
            <a:off x="5292080" y="4941888"/>
            <a:ext cx="3816424" cy="156966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ko-KR" sz="2400" dirty="0" smtClean="0">
                <a:latin typeface="+mn-lt"/>
                <a:ea typeface="굴림" charset="-127"/>
              </a:rPr>
              <a:t>-</a:t>
            </a:r>
            <a:r>
              <a:rPr lang="en-US" altLang="ko-KR" sz="2400" dirty="0" err="1" smtClean="0">
                <a:latin typeface="+mn-lt"/>
                <a:ea typeface="굴림" charset="-127"/>
              </a:rPr>
              <a:t>b∨e∨f∨h</a:t>
            </a:r>
            <a:r>
              <a:rPr lang="en-US" altLang="ko-KR" sz="2400" dirty="0" smtClean="0">
                <a:latin typeface="+mn-lt"/>
                <a:ea typeface="굴림" charset="-127"/>
              </a:rPr>
              <a:t> </a:t>
            </a:r>
          </a:p>
          <a:p>
            <a:r>
              <a:rPr lang="en-US" altLang="ko-KR" sz="2400" dirty="0" smtClean="0">
                <a:solidFill>
                  <a:schemeClr val="accent2"/>
                </a:solidFill>
                <a:latin typeface="+mn-lt"/>
                <a:ea typeface="굴림" charset="-127"/>
              </a:rPr>
              <a:t>A final learnt clause since</a:t>
            </a:r>
            <a:r>
              <a:rPr lang="ko-KR" altLang="en-US" sz="2400" dirty="0" smtClean="0">
                <a:solidFill>
                  <a:schemeClr val="accent2"/>
                </a:solidFill>
                <a:latin typeface="+mn-lt"/>
                <a:ea typeface="굴림" charset="-127"/>
              </a:rPr>
              <a:t> </a:t>
            </a:r>
            <a:r>
              <a:rPr lang="en-US" altLang="ko-KR" sz="2400" dirty="0" smtClean="0">
                <a:solidFill>
                  <a:schemeClr val="accent2"/>
                </a:solidFill>
                <a:latin typeface="+mn-lt"/>
                <a:ea typeface="굴림" charset="-127"/>
              </a:rPr>
              <a:t>b is the only variable belonging to level 2</a:t>
            </a:r>
            <a:r>
              <a:rPr lang="en-US" altLang="ko-KR" sz="2400" dirty="0" smtClean="0">
                <a:solidFill>
                  <a:schemeClr val="accent2"/>
                </a:solidFill>
                <a:latin typeface="+mn-lt"/>
              </a:rPr>
              <a:t> </a:t>
            </a:r>
            <a:endParaRPr lang="en-US" altLang="ko-KR" sz="2400" dirty="0">
              <a:solidFill>
                <a:schemeClr val="accent2"/>
              </a:solidFill>
              <a:latin typeface="+mn-lt"/>
              <a:ea typeface="굴림" charset="-127"/>
            </a:endParaRPr>
          </a:p>
        </p:txBody>
      </p:sp>
      <p:graphicFrame>
        <p:nvGraphicFramePr>
          <p:cNvPr id="18" name="Group 115"/>
          <p:cNvGraphicFramePr>
            <a:graphicFrameLocks/>
          </p:cNvGraphicFramePr>
          <p:nvPr/>
        </p:nvGraphicFramePr>
        <p:xfrm>
          <a:off x="571472" y="1643050"/>
          <a:ext cx="4386267" cy="4572000"/>
        </p:xfrm>
        <a:graphic>
          <a:graphicData uri="http://schemas.openxmlformats.org/drawingml/2006/table">
            <a:tbl>
              <a:tblPr/>
              <a:tblGrid>
                <a:gridCol w="2287607"/>
                <a:gridCol w="2098660"/>
              </a:tblGrid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ko-K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charset="-127"/>
                          <a:cs typeface="Arial" charset="0"/>
                        </a:rPr>
                        <a:t>Assignments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ko-K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charset="-127"/>
                          <a:cs typeface="Arial" charset="0"/>
                        </a:rPr>
                        <a:t>antecedent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ko-K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charset="-127"/>
                          <a:cs typeface="Arial" charset="0"/>
                        </a:rPr>
                        <a:t>e=F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ko-KR" sz="2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charset="-127"/>
                          <a:cs typeface="Arial" charset="0"/>
                        </a:rPr>
                        <a:t>assumption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ko-K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charset="-127"/>
                          <a:cs typeface="Arial" charset="0"/>
                        </a:rPr>
                        <a:t>f=F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ko-KR" sz="2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charset="-127"/>
                          <a:cs typeface="Arial" charset="0"/>
                        </a:rPr>
                        <a:t>-</a:t>
                      </a:r>
                      <a:r>
                        <a:rPr kumimoji="0" lang="en-US" altLang="ko-KR" sz="2400" b="0" i="0" u="none" strike="noStrike" cap="none" spc="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charset="-127"/>
                          <a:cs typeface="Arial" charset="0"/>
                        </a:rPr>
                        <a:t>f∨e</a:t>
                      </a:r>
                      <a:endParaRPr kumimoji="0" lang="en-US" altLang="ko-KR" sz="2400" b="0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굴림" charset="-127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ko-K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charset="-127"/>
                          <a:cs typeface="Arial" charset="0"/>
                        </a:rPr>
                        <a:t>g=F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ko-KR" sz="2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charset="-127"/>
                          <a:cs typeface="Arial" charset="0"/>
                        </a:rPr>
                        <a:t>-</a:t>
                      </a:r>
                      <a:r>
                        <a:rPr kumimoji="0" lang="en-US" altLang="ko-KR" sz="2400" b="0" i="0" u="none" strike="noStrike" cap="none" spc="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charset="-127"/>
                          <a:cs typeface="Arial" charset="0"/>
                        </a:rPr>
                        <a:t>g∨f</a:t>
                      </a:r>
                      <a:endParaRPr kumimoji="0" lang="en-US" altLang="ko-KR" sz="2400" b="0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굴림" charset="-127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ko-K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charset="-127"/>
                          <a:cs typeface="Arial" charset="0"/>
                        </a:rPr>
                        <a:t>h=F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ko-KR" sz="2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charset="-127"/>
                          <a:cs typeface="Arial" charset="0"/>
                        </a:rPr>
                        <a:t>-</a:t>
                      </a:r>
                      <a:r>
                        <a:rPr kumimoji="0" lang="en-US" altLang="ko-KR" sz="2400" b="0" i="0" u="none" strike="noStrike" cap="none" spc="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charset="-127"/>
                          <a:cs typeface="Arial" charset="0"/>
                        </a:rPr>
                        <a:t>h∨g</a:t>
                      </a:r>
                      <a:endParaRPr kumimoji="0" lang="en-US" altLang="ko-KR" sz="2400" b="0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굴림" charset="-127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ko-K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charset="-127"/>
                          <a:cs typeface="Arial" charset="0"/>
                        </a:rPr>
                        <a:t>a=F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ko-KR" sz="2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charset="-127"/>
                          <a:cs typeface="Arial" charset="0"/>
                        </a:rPr>
                        <a:t>assumption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ko-K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charset="-127"/>
                          <a:cs typeface="Arial" charset="0"/>
                        </a:rPr>
                        <a:t>b=T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ko-KR" sz="2400" b="0" i="0" u="none" strike="noStrike" cap="none" spc="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charset="-127"/>
                          <a:cs typeface="Arial" charset="0"/>
                        </a:rPr>
                        <a:t>b∨a∨e</a:t>
                      </a:r>
                      <a:endParaRPr kumimoji="0" lang="en-US" altLang="ko-KR" sz="2400" b="0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굴림" charset="-127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ko-K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charset="-127"/>
                          <a:cs typeface="Arial" charset="0"/>
                        </a:rPr>
                        <a:t>c=T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ko-KR" sz="2400" b="0" i="0" u="none" strike="noStrike" cap="none" spc="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charset="-127"/>
                          <a:cs typeface="Arial" charset="0"/>
                        </a:rPr>
                        <a:t>c∨e∨f</a:t>
                      </a:r>
                      <a:r>
                        <a:rPr kumimoji="0" lang="en-US" altLang="ko-KR" sz="2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charset="-127"/>
                          <a:cs typeface="Arial" charset="0"/>
                        </a:rPr>
                        <a:t>∨-b 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ko-K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charset="-127"/>
                          <a:cs typeface="Arial" charset="0"/>
                        </a:rPr>
                        <a:t>d=T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ko-KR" sz="2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charset="-127"/>
                          <a:cs typeface="Arial" charset="0"/>
                        </a:rPr>
                        <a:t>d∨-</a:t>
                      </a:r>
                      <a:r>
                        <a:rPr kumimoji="0" lang="en-US" altLang="ko-KR" sz="2400" b="0" i="0" u="none" strike="noStrike" cap="none" spc="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charset="-127"/>
                          <a:cs typeface="Arial" charset="0"/>
                        </a:rPr>
                        <a:t>b∨h</a:t>
                      </a:r>
                      <a:endParaRPr kumimoji="0" lang="en-US" altLang="ko-KR" sz="2400" b="0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굴림" charset="-127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2" name="Group 110"/>
          <p:cNvGrpSpPr>
            <a:grpSpLocks/>
          </p:cNvGrpSpPr>
          <p:nvPr/>
        </p:nvGrpSpPr>
        <p:grpSpPr bwMode="auto">
          <a:xfrm>
            <a:off x="1428728" y="4429132"/>
            <a:ext cx="1439863" cy="1657350"/>
            <a:chOff x="4513" y="2976"/>
            <a:chExt cx="907" cy="953"/>
          </a:xfrm>
        </p:grpSpPr>
        <p:sp>
          <p:nvSpPr>
            <p:cNvPr id="20" name="Text Box 108"/>
            <p:cNvSpPr txBox="1">
              <a:spLocks noChangeArrowheads="1"/>
            </p:cNvSpPr>
            <p:nvPr/>
          </p:nvSpPr>
          <p:spPr bwMode="auto">
            <a:xfrm>
              <a:off x="4693" y="3335"/>
              <a:ext cx="727" cy="21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altLang="ko-KR" dirty="0" err="1">
                  <a:latin typeface="+mn-lt"/>
                  <a:ea typeface="굴림" charset="-127"/>
                </a:rPr>
                <a:t>DLevel</a:t>
              </a:r>
              <a:r>
                <a:rPr lang="en-US" altLang="ko-KR" dirty="0">
                  <a:latin typeface="+mn-lt"/>
                  <a:ea typeface="굴림" charset="-127"/>
                </a:rPr>
                <a:t>=2</a:t>
              </a:r>
            </a:p>
          </p:txBody>
        </p:sp>
        <p:sp>
          <p:nvSpPr>
            <p:cNvPr id="21" name="AutoShape 109"/>
            <p:cNvSpPr>
              <a:spLocks/>
            </p:cNvSpPr>
            <p:nvPr/>
          </p:nvSpPr>
          <p:spPr bwMode="auto">
            <a:xfrm>
              <a:off x="4513" y="2976"/>
              <a:ext cx="182" cy="953"/>
            </a:xfrm>
            <a:prstGeom prst="rightBrace">
              <a:avLst>
                <a:gd name="adj1" fmla="val 43636"/>
                <a:gd name="adj2" fmla="val 50000"/>
              </a:avLst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ko-KR" altLang="en-US">
                <a:latin typeface="+mn-lt"/>
              </a:endParaRPr>
            </a:p>
          </p:txBody>
        </p:sp>
      </p:grpSp>
      <p:grpSp>
        <p:nvGrpSpPr>
          <p:cNvPr id="3" name="Group 111"/>
          <p:cNvGrpSpPr>
            <a:grpSpLocks/>
          </p:cNvGrpSpPr>
          <p:nvPr/>
        </p:nvGrpSpPr>
        <p:grpSpPr bwMode="auto">
          <a:xfrm>
            <a:off x="1357290" y="2285992"/>
            <a:ext cx="1439863" cy="1800225"/>
            <a:chOff x="4513" y="2976"/>
            <a:chExt cx="907" cy="953"/>
          </a:xfrm>
        </p:grpSpPr>
        <p:sp>
          <p:nvSpPr>
            <p:cNvPr id="23" name="Text Box 112"/>
            <p:cNvSpPr txBox="1">
              <a:spLocks noChangeArrowheads="1"/>
            </p:cNvSpPr>
            <p:nvPr/>
          </p:nvSpPr>
          <p:spPr bwMode="auto">
            <a:xfrm>
              <a:off x="4693" y="3335"/>
              <a:ext cx="727" cy="19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ko-KR" dirty="0" err="1">
                  <a:latin typeface="+mn-lt"/>
                  <a:ea typeface="굴림" charset="-127"/>
                </a:rPr>
                <a:t>DLevel</a:t>
              </a:r>
              <a:r>
                <a:rPr lang="en-US" altLang="ko-KR" dirty="0">
                  <a:latin typeface="+mn-lt"/>
                  <a:ea typeface="굴림" charset="-127"/>
                </a:rPr>
                <a:t>=1</a:t>
              </a:r>
            </a:p>
          </p:txBody>
        </p:sp>
        <p:sp>
          <p:nvSpPr>
            <p:cNvPr id="24" name="AutoShape 113"/>
            <p:cNvSpPr>
              <a:spLocks/>
            </p:cNvSpPr>
            <p:nvPr/>
          </p:nvSpPr>
          <p:spPr bwMode="auto">
            <a:xfrm>
              <a:off x="4513" y="2976"/>
              <a:ext cx="182" cy="953"/>
            </a:xfrm>
            <a:prstGeom prst="rightBrace">
              <a:avLst>
                <a:gd name="adj1" fmla="val 43636"/>
                <a:gd name="adj2" fmla="val 50000"/>
              </a:avLst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ko-KR" altLang="en-US">
                <a:latin typeface="+mn-lt"/>
              </a:endParaRPr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1554" y="-30507"/>
            <a:ext cx="91424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dirty="0" smtClean="0">
                <a:latin typeface="+mn-lt"/>
              </a:rPr>
              <a:t>(-</a:t>
            </a:r>
            <a:r>
              <a:rPr lang="en-US" altLang="ko-KR" sz="2000" dirty="0" err="1" smtClean="0">
                <a:latin typeface="+mn-lt"/>
              </a:rPr>
              <a:t>f∨e</a:t>
            </a:r>
            <a:r>
              <a:rPr lang="en-US" altLang="ko-KR" sz="2000" dirty="0" smtClean="0">
                <a:latin typeface="+mn-lt"/>
              </a:rPr>
              <a:t>) ∧(-</a:t>
            </a:r>
            <a:r>
              <a:rPr lang="en-US" altLang="ko-KR" sz="2000" dirty="0" err="1" smtClean="0">
                <a:latin typeface="+mn-lt"/>
              </a:rPr>
              <a:t>g∨f</a:t>
            </a:r>
            <a:r>
              <a:rPr lang="en-US" altLang="ko-KR" sz="2000" dirty="0" smtClean="0">
                <a:latin typeface="+mn-lt"/>
              </a:rPr>
              <a:t>) ∧(</a:t>
            </a:r>
            <a:r>
              <a:rPr lang="en-US" altLang="ko-KR" sz="2000" dirty="0" err="1" smtClean="0">
                <a:latin typeface="+mn-lt"/>
              </a:rPr>
              <a:t>b∨a∨e</a:t>
            </a:r>
            <a:r>
              <a:rPr lang="en-US" altLang="ko-KR" sz="2000" dirty="0" smtClean="0">
                <a:latin typeface="+mn-lt"/>
              </a:rPr>
              <a:t>) ∧(</a:t>
            </a:r>
            <a:r>
              <a:rPr lang="en-US" altLang="ko-KR" sz="2000" dirty="0" err="1" smtClean="0">
                <a:latin typeface="+mn-lt"/>
              </a:rPr>
              <a:t>c∨e∨f</a:t>
            </a:r>
            <a:r>
              <a:rPr lang="en-US" altLang="ko-KR" sz="2000" dirty="0" smtClean="0">
                <a:latin typeface="+mn-lt"/>
              </a:rPr>
              <a:t>∨-b) ∧(-</a:t>
            </a:r>
            <a:r>
              <a:rPr lang="en-US" altLang="ko-KR" sz="2000" dirty="0" err="1" smtClean="0">
                <a:latin typeface="+mn-lt"/>
              </a:rPr>
              <a:t>h</a:t>
            </a:r>
            <a:r>
              <a:rPr lang="en-US" altLang="ko-KR" sz="2000" dirty="0" err="1" smtClean="0"/>
              <a:t>∨g</a:t>
            </a:r>
            <a:r>
              <a:rPr lang="en-US" altLang="ko-KR" sz="2000" dirty="0" smtClean="0"/>
              <a:t>) </a:t>
            </a:r>
            <a:r>
              <a:rPr lang="en-US" altLang="ko-KR" sz="1600" dirty="0" smtClean="0"/>
              <a:t>∧</a:t>
            </a:r>
            <a:r>
              <a:rPr lang="en-US" altLang="ko-KR" sz="2000" dirty="0" smtClean="0">
                <a:latin typeface="+mn-lt"/>
              </a:rPr>
              <a:t>(d∨-</a:t>
            </a:r>
            <a:r>
              <a:rPr lang="en-US" altLang="ko-KR" sz="2000" dirty="0" err="1" smtClean="0">
                <a:latin typeface="+mn-lt"/>
              </a:rPr>
              <a:t>b∨h</a:t>
            </a:r>
            <a:r>
              <a:rPr lang="en-US" altLang="ko-KR" sz="2000" dirty="0" smtClean="0">
                <a:latin typeface="+mn-lt"/>
              </a:rPr>
              <a:t>) ∧(-b∨-c∨-d)∧(</a:t>
            </a:r>
            <a:r>
              <a:rPr lang="en-US" altLang="ko-KR" sz="2000" dirty="0" err="1" smtClean="0">
                <a:latin typeface="+mn-lt"/>
              </a:rPr>
              <a:t>c∨d</a:t>
            </a:r>
            <a:r>
              <a:rPr lang="en-US" altLang="ko-KR" sz="2000" dirty="0" smtClean="0">
                <a:latin typeface="+mn-lt"/>
              </a:rPr>
              <a:t>)</a:t>
            </a:r>
            <a:endParaRPr lang="ko-KR" altLang="en-US" sz="20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ko-KR" sz="4000" dirty="0" smtClean="0"/>
              <a:t>SAT-solver History</a:t>
            </a:r>
            <a:endParaRPr lang="ko-KR" altLang="en-US" sz="4000" dirty="0"/>
          </a:p>
        </p:txBody>
      </p:sp>
      <p:sp>
        <p:nvSpPr>
          <p:cNvPr id="23554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altLang="ko-KR" sz="2100" dirty="0" smtClean="0">
                <a:ea typeface="굴림" charset="-127"/>
              </a:rPr>
              <a:t>Started with David-Putnam-</a:t>
            </a:r>
            <a:r>
              <a:rPr lang="en-US" altLang="ko-KR" sz="2100" dirty="0" err="1" smtClean="0">
                <a:ea typeface="굴림" charset="-127"/>
              </a:rPr>
              <a:t>Logemann</a:t>
            </a:r>
            <a:r>
              <a:rPr lang="en-US" altLang="ko-KR" sz="2100" dirty="0" smtClean="0">
                <a:ea typeface="굴림" charset="-127"/>
              </a:rPr>
              <a:t>-Loveland (DPLL) (1962)</a:t>
            </a:r>
          </a:p>
          <a:p>
            <a:pPr lvl="1">
              <a:lnSpc>
                <a:spcPct val="90000"/>
              </a:lnSpc>
            </a:pPr>
            <a:r>
              <a:rPr lang="en-US" altLang="ko-KR" sz="2000" dirty="0" smtClean="0">
                <a:ea typeface="굴림" charset="-127"/>
              </a:rPr>
              <a:t>Able to solve 10-15 variable problems</a:t>
            </a:r>
          </a:p>
          <a:p>
            <a:pPr lvl="1">
              <a:lnSpc>
                <a:spcPct val="90000"/>
              </a:lnSpc>
            </a:pPr>
            <a:endParaRPr lang="en-US" altLang="ko-KR" sz="2000" dirty="0" smtClean="0">
              <a:ea typeface="굴림" charset="-127"/>
            </a:endParaRPr>
          </a:p>
          <a:p>
            <a:pPr>
              <a:lnSpc>
                <a:spcPct val="90000"/>
              </a:lnSpc>
            </a:pPr>
            <a:r>
              <a:rPr lang="en-US" altLang="ko-KR" sz="2100" dirty="0" err="1" smtClean="0">
                <a:ea typeface="굴림" charset="-127"/>
              </a:rPr>
              <a:t>Satz</a:t>
            </a:r>
            <a:r>
              <a:rPr lang="en-US" altLang="ko-KR" sz="2100" dirty="0" smtClean="0">
                <a:ea typeface="굴림" charset="-127"/>
              </a:rPr>
              <a:t> (Chu Min Li, 1995)</a:t>
            </a:r>
          </a:p>
          <a:p>
            <a:pPr lvl="1">
              <a:lnSpc>
                <a:spcPct val="90000"/>
              </a:lnSpc>
            </a:pPr>
            <a:r>
              <a:rPr lang="en-US" altLang="ko-KR" sz="2000" dirty="0" smtClean="0">
                <a:ea typeface="굴림" charset="-127"/>
              </a:rPr>
              <a:t>Able to solve some 1000 variable problems</a:t>
            </a:r>
          </a:p>
          <a:p>
            <a:pPr lvl="1">
              <a:lnSpc>
                <a:spcPct val="90000"/>
              </a:lnSpc>
            </a:pPr>
            <a:endParaRPr lang="en-US" altLang="ko-KR" sz="2000" dirty="0" smtClean="0">
              <a:ea typeface="굴림" charset="-127"/>
            </a:endParaRPr>
          </a:p>
          <a:p>
            <a:pPr>
              <a:lnSpc>
                <a:spcPct val="90000"/>
              </a:lnSpc>
            </a:pPr>
            <a:r>
              <a:rPr lang="en-US" altLang="ko-KR" sz="2100" dirty="0" smtClean="0">
                <a:ea typeface="굴림" charset="-127"/>
              </a:rPr>
              <a:t>Chaff (</a:t>
            </a:r>
            <a:r>
              <a:rPr lang="en-US" altLang="ko-KR" sz="2100" dirty="0" err="1" smtClean="0">
                <a:ea typeface="굴림" charset="-127"/>
              </a:rPr>
              <a:t>Malik</a:t>
            </a:r>
            <a:r>
              <a:rPr lang="en-US" altLang="ko-KR" sz="2100" dirty="0" smtClean="0">
                <a:ea typeface="굴림" charset="-127"/>
              </a:rPr>
              <a:t> et al., 2001)</a:t>
            </a:r>
          </a:p>
          <a:p>
            <a:pPr lvl="1">
              <a:lnSpc>
                <a:spcPct val="90000"/>
              </a:lnSpc>
            </a:pPr>
            <a:r>
              <a:rPr lang="en-US" altLang="ko-KR" sz="2000" dirty="0" smtClean="0">
                <a:ea typeface="굴림" charset="-127"/>
              </a:rPr>
              <a:t>Intelligently hacked DPLL , Won </a:t>
            </a:r>
            <a:r>
              <a:rPr lang="en-US" altLang="ko-KR" sz="2000" dirty="0" smtClean="0">
                <a:ea typeface="굴림" charset="-127"/>
                <a:hlinkClick r:id="rId2"/>
              </a:rPr>
              <a:t>the 2004 competition</a:t>
            </a:r>
            <a:endParaRPr lang="en-US" altLang="ko-KR" sz="2000" dirty="0" smtClean="0">
              <a:ea typeface="굴림" charset="-127"/>
            </a:endParaRPr>
          </a:p>
          <a:p>
            <a:pPr lvl="1">
              <a:lnSpc>
                <a:spcPct val="90000"/>
              </a:lnSpc>
            </a:pPr>
            <a:r>
              <a:rPr lang="en-US" altLang="ko-KR" sz="2000" dirty="0" smtClean="0">
                <a:ea typeface="굴림" charset="-127"/>
              </a:rPr>
              <a:t>Able to solve some 10000 variable problems</a:t>
            </a:r>
          </a:p>
          <a:p>
            <a:pPr lvl="1">
              <a:lnSpc>
                <a:spcPct val="90000"/>
              </a:lnSpc>
            </a:pPr>
            <a:endParaRPr lang="en-US" altLang="ko-KR" sz="2000" dirty="0" smtClean="0">
              <a:ea typeface="굴림" charset="-127"/>
            </a:endParaRPr>
          </a:p>
          <a:p>
            <a:pPr>
              <a:lnSpc>
                <a:spcPct val="90000"/>
              </a:lnSpc>
            </a:pPr>
            <a:r>
              <a:rPr lang="en-US" altLang="ko-KR" sz="2100" dirty="0" smtClean="0">
                <a:ea typeface="굴림" charset="-127"/>
              </a:rPr>
              <a:t>Current state-of-the-art</a:t>
            </a:r>
          </a:p>
          <a:p>
            <a:pPr lvl="1">
              <a:lnSpc>
                <a:spcPct val="90000"/>
              </a:lnSpc>
            </a:pPr>
            <a:r>
              <a:rPr lang="en-US" altLang="ko-KR" sz="2000" dirty="0" err="1" smtClean="0">
                <a:ea typeface="굴림" charset="-127"/>
              </a:rPr>
              <a:t>MiniSAT</a:t>
            </a:r>
            <a:r>
              <a:rPr lang="en-US" altLang="ko-KR" sz="2000" dirty="0" smtClean="0">
                <a:ea typeface="굴림" charset="-127"/>
              </a:rPr>
              <a:t> and SATELITEGTI (</a:t>
            </a:r>
            <a:r>
              <a:rPr lang="en-US" altLang="ko-KR" sz="2000" dirty="0" err="1" smtClean="0">
                <a:ea typeface="굴림" charset="-127"/>
              </a:rPr>
              <a:t>Chalmer’s</a:t>
            </a:r>
            <a:r>
              <a:rPr lang="en-US" altLang="ko-KR" sz="2000" dirty="0" smtClean="0">
                <a:ea typeface="굴림" charset="-127"/>
              </a:rPr>
              <a:t> university, 2004-2006)</a:t>
            </a:r>
          </a:p>
          <a:p>
            <a:pPr lvl="1">
              <a:lnSpc>
                <a:spcPct val="90000"/>
              </a:lnSpc>
            </a:pPr>
            <a:r>
              <a:rPr lang="en-US" altLang="ko-KR" sz="2000" dirty="0" err="1" smtClean="0">
                <a:ea typeface="굴림" charset="-127"/>
              </a:rPr>
              <a:t>Jerusat</a:t>
            </a:r>
            <a:r>
              <a:rPr lang="en-US" altLang="ko-KR" sz="2000" dirty="0" smtClean="0">
                <a:ea typeface="굴림" charset="-127"/>
              </a:rPr>
              <a:t> and </a:t>
            </a:r>
            <a:r>
              <a:rPr lang="en-US" altLang="ko-KR" sz="2000" dirty="0" err="1" smtClean="0">
                <a:ea typeface="굴림" charset="-127"/>
              </a:rPr>
              <a:t>Haifasat</a:t>
            </a:r>
            <a:r>
              <a:rPr lang="en-US" altLang="ko-KR" sz="2000" dirty="0" smtClean="0">
                <a:ea typeface="굴림" charset="-127"/>
              </a:rPr>
              <a:t> (Intel Haifa, 2002)</a:t>
            </a:r>
          </a:p>
          <a:p>
            <a:pPr lvl="1">
              <a:lnSpc>
                <a:spcPct val="90000"/>
              </a:lnSpc>
            </a:pPr>
            <a:r>
              <a:rPr lang="en-US" altLang="ko-KR" sz="2000" dirty="0" smtClean="0">
                <a:ea typeface="굴림" charset="-127"/>
              </a:rPr>
              <a:t>Ace (UCLA, 2004-2006)</a:t>
            </a:r>
          </a:p>
          <a:p>
            <a:endParaRPr lang="ko-KR" altLang="en-US" dirty="0" smtClean="0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D45255-55EE-4B53-BCE8-B9BE6619BCAC}" type="slidenum">
              <a:rPr lang="ko-KR" altLang="en-US" smtClean="0"/>
              <a:pPr>
                <a:defRPr/>
              </a:pPr>
              <a:t>2</a:t>
            </a:fld>
            <a:r>
              <a:rPr lang="en-US" altLang="ko-KR" dirty="0" smtClean="0"/>
              <a:t>/28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34" y="214290"/>
            <a:ext cx="7793037" cy="1462087"/>
          </a:xfrm>
        </p:spPr>
        <p:txBody>
          <a:bodyPr/>
          <a:lstStyle/>
          <a:p>
            <a:r>
              <a:rPr lang="en-US" altLang="ko-KR" sz="4000" dirty="0" smtClean="0">
                <a:latin typeface="+mn-lt"/>
              </a:rPr>
              <a:t>Conflict Clause Analysis (10/10)</a:t>
            </a:r>
            <a:endParaRPr lang="en-US" altLang="ko-KR" sz="4000" dirty="0">
              <a:latin typeface="+mn-lt"/>
              <a:ea typeface="굴림" charset="-127"/>
            </a:endParaRPr>
          </a:p>
        </p:txBody>
      </p:sp>
      <p:sp>
        <p:nvSpPr>
          <p:cNvPr id="25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500063" y="6356350"/>
            <a:ext cx="7072312" cy="365125"/>
          </a:xfrm>
        </p:spPr>
        <p:txBody>
          <a:bodyPr/>
          <a:lstStyle/>
          <a:p>
            <a:pPr>
              <a:defRPr/>
            </a:pPr>
            <a:endParaRPr lang="ko-KR" altLang="en-US" dirty="0"/>
          </a:p>
        </p:txBody>
      </p:sp>
      <p:sp>
        <p:nvSpPr>
          <p:cNvPr id="26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7643813" y="6356350"/>
            <a:ext cx="1042987" cy="365125"/>
          </a:xfrm>
        </p:spPr>
        <p:txBody>
          <a:bodyPr/>
          <a:lstStyle/>
          <a:p>
            <a:pPr>
              <a:defRPr/>
            </a:pPr>
            <a:fld id="{489C3005-9F6C-4854-B0C6-987157C2A6B0}" type="slidenum">
              <a:rPr lang="ko-KR" altLang="en-US" smtClean="0"/>
              <a:pPr>
                <a:defRPr/>
              </a:pPr>
              <a:t>20</a:t>
            </a:fld>
            <a:r>
              <a:rPr lang="en-US" altLang="ko-KR" dirty="0" smtClean="0"/>
              <a:t>/28</a:t>
            </a:r>
            <a:endParaRPr lang="ko-KR" altLang="en-US" dirty="0"/>
          </a:p>
        </p:txBody>
      </p:sp>
      <p:sp>
        <p:nvSpPr>
          <p:cNvPr id="86051" name="Line 35"/>
          <p:cNvSpPr>
            <a:spLocks noChangeShapeType="1"/>
          </p:cNvSpPr>
          <p:nvPr/>
        </p:nvSpPr>
        <p:spPr bwMode="auto">
          <a:xfrm flipH="1">
            <a:off x="6877050" y="2205038"/>
            <a:ext cx="12954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</p:spPr>
        <p:txBody>
          <a:bodyPr/>
          <a:lstStyle/>
          <a:p>
            <a:endParaRPr lang="ko-KR" altLang="en-US">
              <a:latin typeface="+mn-lt"/>
            </a:endParaRPr>
          </a:p>
        </p:txBody>
      </p:sp>
      <p:sp>
        <p:nvSpPr>
          <p:cNvPr id="86052" name="Line 36"/>
          <p:cNvSpPr>
            <a:spLocks noChangeShapeType="1"/>
          </p:cNvSpPr>
          <p:nvPr/>
        </p:nvSpPr>
        <p:spPr bwMode="auto">
          <a:xfrm>
            <a:off x="7524750" y="2852738"/>
            <a:ext cx="431800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</p:spPr>
        <p:txBody>
          <a:bodyPr/>
          <a:lstStyle/>
          <a:p>
            <a:endParaRPr lang="ko-KR" altLang="en-US">
              <a:latin typeface="+mn-lt"/>
            </a:endParaRPr>
          </a:p>
        </p:txBody>
      </p:sp>
      <p:sp>
        <p:nvSpPr>
          <p:cNvPr id="86053" name="Text Box 37"/>
          <p:cNvSpPr txBox="1">
            <a:spLocks noChangeArrowheads="1"/>
          </p:cNvSpPr>
          <p:nvPr/>
        </p:nvSpPr>
        <p:spPr bwMode="auto">
          <a:xfrm>
            <a:off x="6875463" y="2144713"/>
            <a:ext cx="725487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ko-KR" sz="2400">
                <a:latin typeface="+mn-lt"/>
                <a:ea typeface="굴림" charset="-127"/>
              </a:rPr>
              <a:t>e=F</a:t>
            </a:r>
          </a:p>
        </p:txBody>
      </p:sp>
      <p:sp>
        <p:nvSpPr>
          <p:cNvPr id="86054" name="Text Box 38"/>
          <p:cNvSpPr txBox="1">
            <a:spLocks noChangeArrowheads="1"/>
          </p:cNvSpPr>
          <p:nvPr/>
        </p:nvSpPr>
        <p:spPr bwMode="auto">
          <a:xfrm>
            <a:off x="6086475" y="3209925"/>
            <a:ext cx="715260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ko-KR" sz="2400" dirty="0" smtClean="0">
                <a:latin typeface="+mn-lt"/>
                <a:ea typeface="굴림" charset="-127"/>
              </a:rPr>
              <a:t>a=F</a:t>
            </a:r>
            <a:endParaRPr lang="en-US" altLang="ko-KR" sz="2400" dirty="0">
              <a:latin typeface="+mn-lt"/>
              <a:ea typeface="굴림" charset="-127"/>
            </a:endParaRPr>
          </a:p>
        </p:txBody>
      </p:sp>
      <p:sp>
        <p:nvSpPr>
          <p:cNvPr id="86055" name="Text Box 39"/>
          <p:cNvSpPr txBox="1">
            <a:spLocks noChangeArrowheads="1"/>
          </p:cNvSpPr>
          <p:nvPr/>
        </p:nvSpPr>
        <p:spPr bwMode="auto">
          <a:xfrm>
            <a:off x="5484813" y="4060825"/>
            <a:ext cx="1500732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ko-KR" sz="2400" dirty="0">
                <a:latin typeface="+mn-lt"/>
              </a:rPr>
              <a:t>-</a:t>
            </a:r>
            <a:r>
              <a:rPr lang="en-US" altLang="ko-KR" sz="2400" dirty="0" smtClean="0">
                <a:latin typeface="+mn-lt"/>
              </a:rPr>
              <a:t>b∨-c∨-</a:t>
            </a:r>
            <a:r>
              <a:rPr lang="en-US" altLang="ko-KR" sz="2400" dirty="0">
                <a:latin typeface="+mn-lt"/>
              </a:rPr>
              <a:t>d</a:t>
            </a:r>
          </a:p>
        </p:txBody>
      </p:sp>
      <p:sp>
        <p:nvSpPr>
          <p:cNvPr id="86057" name="Text Box 41"/>
          <p:cNvSpPr txBox="1">
            <a:spLocks noChangeArrowheads="1"/>
          </p:cNvSpPr>
          <p:nvPr/>
        </p:nvSpPr>
        <p:spPr bwMode="auto">
          <a:xfrm>
            <a:off x="5508625" y="4508500"/>
            <a:ext cx="1356462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ko-KR" sz="2400" dirty="0" smtClean="0">
                <a:latin typeface="+mn-lt"/>
                <a:ea typeface="굴림" charset="-127"/>
              </a:rPr>
              <a:t>-b∨-</a:t>
            </a:r>
            <a:r>
              <a:rPr lang="en-US" altLang="ko-KR" sz="2400" dirty="0" err="1" smtClean="0">
                <a:latin typeface="+mn-lt"/>
                <a:ea typeface="굴림" charset="-127"/>
              </a:rPr>
              <a:t>c∨h</a:t>
            </a:r>
            <a:endParaRPr lang="en-US" altLang="ko-KR" sz="2400" dirty="0">
              <a:latin typeface="+mn-lt"/>
              <a:ea typeface="굴림" charset="-127"/>
            </a:endParaRPr>
          </a:p>
        </p:txBody>
      </p:sp>
      <p:sp>
        <p:nvSpPr>
          <p:cNvPr id="86058" name="Text Box 42"/>
          <p:cNvSpPr txBox="1">
            <a:spLocks noChangeArrowheads="1"/>
          </p:cNvSpPr>
          <p:nvPr/>
        </p:nvSpPr>
        <p:spPr bwMode="auto">
          <a:xfrm>
            <a:off x="8080375" y="3213100"/>
            <a:ext cx="733425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ko-KR" sz="2400">
                <a:latin typeface="+mn-lt"/>
                <a:ea typeface="굴림" charset="-127"/>
              </a:rPr>
              <a:t>b=F</a:t>
            </a:r>
          </a:p>
        </p:txBody>
      </p:sp>
      <p:sp>
        <p:nvSpPr>
          <p:cNvPr id="86059" name="Text Box 43"/>
          <p:cNvSpPr txBox="1">
            <a:spLocks noChangeArrowheads="1"/>
          </p:cNvSpPr>
          <p:nvPr/>
        </p:nvSpPr>
        <p:spPr bwMode="auto">
          <a:xfrm>
            <a:off x="5530850" y="4941888"/>
            <a:ext cx="1566454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ko-KR" sz="2400" dirty="0" smtClean="0">
                <a:latin typeface="+mn-lt"/>
                <a:ea typeface="굴림" charset="-127"/>
              </a:rPr>
              <a:t>-</a:t>
            </a:r>
            <a:r>
              <a:rPr lang="en-US" altLang="ko-KR" sz="2400" dirty="0" err="1" smtClean="0">
                <a:latin typeface="+mn-lt"/>
                <a:ea typeface="굴림" charset="-127"/>
              </a:rPr>
              <a:t>b∨e∨f∨h</a:t>
            </a:r>
            <a:endParaRPr lang="en-US" altLang="ko-KR" sz="2400" dirty="0">
              <a:latin typeface="+mn-lt"/>
              <a:ea typeface="굴림" charset="-127"/>
            </a:endParaRPr>
          </a:p>
        </p:txBody>
      </p:sp>
      <p:graphicFrame>
        <p:nvGraphicFramePr>
          <p:cNvPr id="18" name="Group 11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25596545"/>
              </p:ext>
            </p:extLst>
          </p:nvPr>
        </p:nvGraphicFramePr>
        <p:xfrm>
          <a:off x="571472" y="1643050"/>
          <a:ext cx="4386267" cy="4572000"/>
        </p:xfrm>
        <a:graphic>
          <a:graphicData uri="http://schemas.openxmlformats.org/drawingml/2006/table">
            <a:tbl>
              <a:tblPr/>
              <a:tblGrid>
                <a:gridCol w="2287607"/>
                <a:gridCol w="2098660"/>
              </a:tblGrid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ko-K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charset="-127"/>
                          <a:cs typeface="Arial" charset="0"/>
                        </a:rPr>
                        <a:t>Assignments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ko-K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charset="-127"/>
                          <a:cs typeface="Arial" charset="0"/>
                        </a:rPr>
                        <a:t>antecedent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ko-K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charset="-127"/>
                          <a:cs typeface="Arial" charset="0"/>
                        </a:rPr>
                        <a:t>e=F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ko-KR" sz="2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charset="-127"/>
                          <a:cs typeface="Arial" charset="0"/>
                        </a:rPr>
                        <a:t>assumption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ko-K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charset="-127"/>
                          <a:cs typeface="Arial" charset="0"/>
                        </a:rPr>
                        <a:t>f=F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ko-KR" sz="2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charset="-127"/>
                          <a:cs typeface="Arial" charset="0"/>
                        </a:rPr>
                        <a:t>-</a:t>
                      </a:r>
                      <a:r>
                        <a:rPr kumimoji="0" lang="en-US" altLang="ko-KR" sz="2400" b="0" i="0" u="none" strike="noStrike" cap="none" spc="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charset="-127"/>
                          <a:cs typeface="Arial" charset="0"/>
                        </a:rPr>
                        <a:t>f∨e</a:t>
                      </a:r>
                      <a:endParaRPr kumimoji="0" lang="en-US" altLang="ko-KR" sz="2400" b="0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굴림" charset="-127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ko-K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charset="-127"/>
                          <a:cs typeface="Arial" charset="0"/>
                        </a:rPr>
                        <a:t>g=F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ko-KR" sz="2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charset="-127"/>
                          <a:cs typeface="Arial" charset="0"/>
                        </a:rPr>
                        <a:t>-</a:t>
                      </a:r>
                      <a:r>
                        <a:rPr kumimoji="0" lang="en-US" altLang="ko-KR" sz="2400" b="0" i="0" u="none" strike="noStrike" cap="none" spc="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charset="-127"/>
                          <a:cs typeface="Arial" charset="0"/>
                        </a:rPr>
                        <a:t>g∨f</a:t>
                      </a:r>
                      <a:endParaRPr kumimoji="0" lang="en-US" altLang="ko-KR" sz="2400" b="0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굴림" charset="-127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ko-K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charset="-127"/>
                          <a:cs typeface="Arial" charset="0"/>
                        </a:rPr>
                        <a:t>h=F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ko-KR" sz="2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charset="-127"/>
                          <a:cs typeface="Arial" charset="0"/>
                        </a:rPr>
                        <a:t>-</a:t>
                      </a:r>
                      <a:r>
                        <a:rPr kumimoji="0" lang="en-US" altLang="ko-KR" sz="2400" b="0" i="0" u="none" strike="noStrike" cap="none" spc="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charset="-127"/>
                          <a:cs typeface="Arial" charset="0"/>
                        </a:rPr>
                        <a:t>h∨g</a:t>
                      </a:r>
                      <a:endParaRPr kumimoji="0" lang="en-US" altLang="ko-KR" sz="2400" b="0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굴림" charset="-127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ko-K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  <a:ea typeface="굴림" charset="-127"/>
                          <a:cs typeface="Arial" charset="0"/>
                        </a:rPr>
                        <a:t>b=F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ko-KR" sz="2400" dirty="0" smtClean="0">
                          <a:latin typeface="+mn-lt"/>
                          <a:ea typeface="굴림" charset="-127"/>
                        </a:rPr>
                        <a:t>-</a:t>
                      </a:r>
                      <a:r>
                        <a:rPr lang="en-US" altLang="ko-KR" sz="2400" dirty="0" err="1" smtClean="0">
                          <a:latin typeface="+mn-lt"/>
                          <a:ea typeface="굴림" charset="-127"/>
                        </a:rPr>
                        <a:t>b∨e∨f∨h</a:t>
                      </a:r>
                      <a:endParaRPr lang="en-US" altLang="ko-KR" sz="2400" dirty="0">
                        <a:latin typeface="+mn-lt"/>
                        <a:ea typeface="굴림" charset="-127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ko-K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charset="-127"/>
                          <a:cs typeface="Arial" charset="0"/>
                        </a:rPr>
                        <a:t>…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ko-KR" sz="2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charset="-127"/>
                          <a:cs typeface="Arial" charset="0"/>
                        </a:rPr>
                        <a:t>…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altLang="ko-KR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굴림" charset="-127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altLang="ko-KR" sz="2400" b="0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굴림" charset="-127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altLang="ko-KR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굴림" charset="-127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altLang="ko-KR" sz="2400" b="0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굴림" charset="-127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2" name="Group 111"/>
          <p:cNvGrpSpPr>
            <a:grpSpLocks/>
          </p:cNvGrpSpPr>
          <p:nvPr/>
        </p:nvGrpSpPr>
        <p:grpSpPr bwMode="auto">
          <a:xfrm>
            <a:off x="1357290" y="2285992"/>
            <a:ext cx="1439863" cy="2286016"/>
            <a:chOff x="4513" y="2976"/>
            <a:chExt cx="907" cy="953"/>
          </a:xfrm>
        </p:grpSpPr>
        <p:sp>
          <p:nvSpPr>
            <p:cNvPr id="23" name="Text Box 112"/>
            <p:cNvSpPr txBox="1">
              <a:spLocks noChangeArrowheads="1"/>
            </p:cNvSpPr>
            <p:nvPr/>
          </p:nvSpPr>
          <p:spPr bwMode="auto">
            <a:xfrm>
              <a:off x="4693" y="3335"/>
              <a:ext cx="727" cy="19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ko-KR" dirty="0" err="1">
                  <a:latin typeface="+mn-lt"/>
                  <a:ea typeface="굴림" charset="-127"/>
                </a:rPr>
                <a:t>DLevel</a:t>
              </a:r>
              <a:r>
                <a:rPr lang="en-US" altLang="ko-KR" dirty="0">
                  <a:latin typeface="+mn-lt"/>
                  <a:ea typeface="굴림" charset="-127"/>
                </a:rPr>
                <a:t>=1</a:t>
              </a:r>
            </a:p>
          </p:txBody>
        </p:sp>
        <p:sp>
          <p:nvSpPr>
            <p:cNvPr id="24" name="AutoShape 113"/>
            <p:cNvSpPr>
              <a:spLocks/>
            </p:cNvSpPr>
            <p:nvPr/>
          </p:nvSpPr>
          <p:spPr bwMode="auto">
            <a:xfrm>
              <a:off x="4513" y="2976"/>
              <a:ext cx="182" cy="953"/>
            </a:xfrm>
            <a:prstGeom prst="rightBrace">
              <a:avLst>
                <a:gd name="adj1" fmla="val 43636"/>
                <a:gd name="adj2" fmla="val 50000"/>
              </a:avLst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ko-KR" altLang="en-US">
                <a:latin typeface="+mn-lt"/>
              </a:endParaRPr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-47722" y="4077072"/>
            <a:ext cx="780983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>
                <a:solidFill>
                  <a:srgbClr val="FF0000"/>
                </a:solidFill>
              </a:rPr>
              <a:t>New </a:t>
            </a:r>
          </a:p>
          <a:p>
            <a:r>
              <a:rPr lang="en-US" altLang="ko-KR" sz="1400" dirty="0" smtClean="0">
                <a:solidFill>
                  <a:srgbClr val="FF0000"/>
                </a:solidFill>
              </a:rPr>
              <a:t>assign</a:t>
            </a:r>
          </a:p>
          <a:p>
            <a:r>
              <a:rPr lang="en-US" altLang="ko-KR" sz="1400" dirty="0" err="1" smtClean="0">
                <a:solidFill>
                  <a:srgbClr val="FF0000"/>
                </a:solidFill>
              </a:rPr>
              <a:t>ment</a:t>
            </a:r>
            <a:r>
              <a:rPr lang="en-US" altLang="ko-KR" sz="1400" dirty="0" smtClean="0">
                <a:solidFill>
                  <a:srgbClr val="FF0000"/>
                </a:solidFill>
              </a:rPr>
              <a:t>@</a:t>
            </a:r>
          </a:p>
          <a:p>
            <a:r>
              <a:rPr lang="en-US" altLang="ko-KR" sz="1400" dirty="0" smtClean="0">
                <a:solidFill>
                  <a:srgbClr val="FF0000"/>
                </a:solidFill>
              </a:rPr>
              <a:t>level 1</a:t>
            </a:r>
            <a:endParaRPr lang="ko-KR" altLang="en-US" sz="1400" dirty="0">
              <a:solidFill>
                <a:srgbClr val="FF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554" y="-30507"/>
            <a:ext cx="91424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dirty="0" smtClean="0">
                <a:latin typeface="+mn-lt"/>
              </a:rPr>
              <a:t>(-</a:t>
            </a:r>
            <a:r>
              <a:rPr lang="en-US" altLang="ko-KR" sz="2000" dirty="0" err="1" smtClean="0">
                <a:latin typeface="+mn-lt"/>
              </a:rPr>
              <a:t>f∨e</a:t>
            </a:r>
            <a:r>
              <a:rPr lang="en-US" altLang="ko-KR" sz="2000" dirty="0" smtClean="0">
                <a:latin typeface="+mn-lt"/>
              </a:rPr>
              <a:t>) ∧(-</a:t>
            </a:r>
            <a:r>
              <a:rPr lang="en-US" altLang="ko-KR" sz="2000" dirty="0" err="1" smtClean="0">
                <a:latin typeface="+mn-lt"/>
              </a:rPr>
              <a:t>g∨f</a:t>
            </a:r>
            <a:r>
              <a:rPr lang="en-US" altLang="ko-KR" sz="2000" dirty="0" smtClean="0">
                <a:latin typeface="+mn-lt"/>
              </a:rPr>
              <a:t>) ∧(</a:t>
            </a:r>
            <a:r>
              <a:rPr lang="en-US" altLang="ko-KR" sz="2000" dirty="0" err="1" smtClean="0">
                <a:latin typeface="+mn-lt"/>
              </a:rPr>
              <a:t>b∨a∨e</a:t>
            </a:r>
            <a:r>
              <a:rPr lang="en-US" altLang="ko-KR" sz="2000" dirty="0" smtClean="0">
                <a:latin typeface="+mn-lt"/>
              </a:rPr>
              <a:t>) ∧(</a:t>
            </a:r>
            <a:r>
              <a:rPr lang="en-US" altLang="ko-KR" sz="2000" dirty="0" err="1" smtClean="0">
                <a:latin typeface="+mn-lt"/>
              </a:rPr>
              <a:t>c∨e∨f</a:t>
            </a:r>
            <a:r>
              <a:rPr lang="en-US" altLang="ko-KR" sz="2000" dirty="0" smtClean="0">
                <a:latin typeface="+mn-lt"/>
              </a:rPr>
              <a:t>∨-b) ∧(-</a:t>
            </a:r>
            <a:r>
              <a:rPr lang="en-US" altLang="ko-KR" sz="2000" dirty="0" err="1" smtClean="0">
                <a:latin typeface="+mn-lt"/>
              </a:rPr>
              <a:t>h</a:t>
            </a:r>
            <a:r>
              <a:rPr lang="en-US" altLang="ko-KR" sz="2000" dirty="0" err="1" smtClean="0"/>
              <a:t>∨g</a:t>
            </a:r>
            <a:r>
              <a:rPr lang="en-US" altLang="ko-KR" sz="2000" dirty="0" smtClean="0"/>
              <a:t>) </a:t>
            </a:r>
            <a:r>
              <a:rPr lang="en-US" altLang="ko-KR" sz="1600" dirty="0" smtClean="0"/>
              <a:t>∧</a:t>
            </a:r>
            <a:r>
              <a:rPr lang="en-US" altLang="ko-KR" sz="2000" dirty="0" smtClean="0">
                <a:latin typeface="+mn-lt"/>
              </a:rPr>
              <a:t>(d∨-</a:t>
            </a:r>
            <a:r>
              <a:rPr lang="en-US" altLang="ko-KR" sz="2000" dirty="0" err="1" smtClean="0">
                <a:latin typeface="+mn-lt"/>
              </a:rPr>
              <a:t>b∨h</a:t>
            </a:r>
            <a:r>
              <a:rPr lang="en-US" altLang="ko-KR" sz="2000" dirty="0" smtClean="0">
                <a:latin typeface="+mn-lt"/>
              </a:rPr>
              <a:t>) ∧(-b∨-c∨-d)∧(</a:t>
            </a:r>
            <a:r>
              <a:rPr lang="en-US" altLang="ko-KR" sz="2000" dirty="0" err="1" smtClean="0">
                <a:latin typeface="+mn-lt"/>
              </a:rPr>
              <a:t>c∨d</a:t>
            </a:r>
            <a:r>
              <a:rPr lang="en-US" altLang="ko-KR" sz="2000" dirty="0" smtClean="0">
                <a:latin typeface="+mn-lt"/>
              </a:rPr>
              <a:t>)</a:t>
            </a:r>
            <a:endParaRPr lang="ko-KR" altLang="en-US" sz="20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제목 1"/>
          <p:cNvSpPr>
            <a:spLocks noGrp="1"/>
          </p:cNvSpPr>
          <p:nvPr>
            <p:ph type="title"/>
          </p:nvPr>
        </p:nvSpPr>
        <p:spPr>
          <a:xfrm>
            <a:off x="428596" y="50005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altLang="ko-KR" sz="4000" dirty="0" smtClean="0"/>
              <a:t>Variable State Independent Decaying Sum(VSIDS) </a:t>
            </a:r>
            <a:br>
              <a:rPr lang="en-US" altLang="ko-KR" sz="4000" dirty="0" smtClean="0"/>
            </a:br>
            <a:r>
              <a:rPr lang="en-US" altLang="ko-KR" sz="4000" dirty="0" smtClean="0"/>
              <a:t> </a:t>
            </a:r>
          </a:p>
        </p:txBody>
      </p:sp>
      <p:sp>
        <p:nvSpPr>
          <p:cNvPr id="16387" name="내용 개체 틀 2"/>
          <p:cNvSpPr>
            <a:spLocks noGrp="1"/>
          </p:cNvSpPr>
          <p:nvPr>
            <p:ph idx="1"/>
          </p:nvPr>
        </p:nvSpPr>
        <p:spPr>
          <a:xfrm>
            <a:off x="428625" y="1571625"/>
            <a:ext cx="8229600" cy="4525963"/>
          </a:xfrm>
        </p:spPr>
        <p:txBody>
          <a:bodyPr/>
          <a:lstStyle/>
          <a:p>
            <a:r>
              <a:rPr lang="en-US" altLang="ko-KR" sz="2400" dirty="0" smtClean="0">
                <a:solidFill>
                  <a:schemeClr val="accent2"/>
                </a:solidFill>
              </a:rPr>
              <a:t>Decision heuristic </a:t>
            </a:r>
            <a:r>
              <a:rPr lang="en-US" altLang="ko-KR" sz="2400" dirty="0" smtClean="0"/>
              <a:t>to determine what variable will be assigned next</a:t>
            </a:r>
            <a:endParaRPr lang="en-US" altLang="ko-KR" sz="2000" dirty="0" smtClean="0">
              <a:solidFill>
                <a:schemeClr val="accent2"/>
              </a:solidFill>
            </a:endParaRPr>
          </a:p>
          <a:p>
            <a:r>
              <a:rPr lang="en-US" altLang="ko-KR" sz="2400" dirty="0" smtClean="0"/>
              <a:t>Decision is </a:t>
            </a:r>
            <a:r>
              <a:rPr lang="en-US" altLang="ko-KR" sz="2400" dirty="0" smtClean="0">
                <a:solidFill>
                  <a:schemeClr val="accent2"/>
                </a:solidFill>
              </a:rPr>
              <a:t>independent</a:t>
            </a:r>
            <a:r>
              <a:rPr lang="en-US" altLang="ko-KR" sz="2400" dirty="0" smtClean="0"/>
              <a:t> from </a:t>
            </a:r>
            <a:r>
              <a:rPr lang="en-US" altLang="ko-KR" sz="2400" dirty="0" smtClean="0">
                <a:solidFill>
                  <a:schemeClr val="accent2"/>
                </a:solidFill>
              </a:rPr>
              <a:t>the current assignment </a:t>
            </a:r>
            <a:r>
              <a:rPr lang="en-US" altLang="ko-KR" sz="2400" dirty="0" smtClean="0"/>
              <a:t>of each variable</a:t>
            </a:r>
            <a:endParaRPr lang="en-US" altLang="ko-KR" sz="2000" dirty="0" smtClean="0"/>
          </a:p>
          <a:p>
            <a:r>
              <a:rPr lang="en-US" altLang="ko-KR" sz="2400" dirty="0" smtClean="0"/>
              <a:t>VSIDS makes decisions based on </a:t>
            </a:r>
            <a:r>
              <a:rPr lang="en-US" altLang="ko-KR" sz="2400" dirty="0" smtClean="0">
                <a:solidFill>
                  <a:schemeClr val="accent2"/>
                </a:solidFill>
              </a:rPr>
              <a:t>activity</a:t>
            </a:r>
          </a:p>
          <a:p>
            <a:pPr lvl="1"/>
            <a:r>
              <a:rPr lang="en-US" altLang="ko-KR" sz="2000" dirty="0" smtClean="0"/>
              <a:t>Activity is </a:t>
            </a:r>
            <a:r>
              <a:rPr lang="en-US" altLang="ko-KR" sz="2000" dirty="0" smtClean="0">
                <a:solidFill>
                  <a:srgbClr val="FF0000"/>
                </a:solidFill>
              </a:rPr>
              <a:t>a literal occurrence count </a:t>
            </a:r>
            <a:r>
              <a:rPr lang="en-US" altLang="ko-KR" sz="2000" dirty="0" smtClean="0"/>
              <a:t>with higher weight on the more recently added clauses</a:t>
            </a:r>
          </a:p>
          <a:p>
            <a:pPr lvl="1"/>
            <a:r>
              <a:rPr lang="en-US" altLang="ko-KR" sz="2000" dirty="0" err="1" smtClean="0"/>
              <a:t>MiniSAT</a:t>
            </a:r>
            <a:r>
              <a:rPr lang="en-US" altLang="ko-KR" sz="2000" dirty="0" smtClean="0"/>
              <a:t> does not consider any polarity in VSIDS</a:t>
            </a:r>
          </a:p>
          <a:p>
            <a:pPr lvl="2"/>
            <a:r>
              <a:rPr lang="en-US" altLang="ko-KR" sz="1600" dirty="0" smtClean="0"/>
              <a:t>Each variable, not literal has score</a:t>
            </a:r>
          </a:p>
          <a:p>
            <a:pPr lvl="1"/>
            <a:endParaRPr lang="en-US" altLang="ko-KR" sz="2000" dirty="0" smtClean="0"/>
          </a:p>
          <a:p>
            <a:endParaRPr lang="en-US" altLang="ko-KR" sz="2400" dirty="0" smtClean="0"/>
          </a:p>
          <a:p>
            <a:endParaRPr lang="en-US" altLang="ko-KR" sz="2400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9C3005-9F6C-4854-B0C6-987157C2A6B0}" type="slidenum">
              <a:rPr lang="ko-KR" altLang="en-US" smtClean="0"/>
              <a:pPr>
                <a:defRPr/>
              </a:pPr>
              <a:t>21</a:t>
            </a:fld>
            <a:r>
              <a:rPr lang="en-US" altLang="ko-KR" dirty="0" smtClean="0"/>
              <a:t>/28</a:t>
            </a:r>
            <a:endParaRPr lang="ko-KR" alt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429124" y="5715016"/>
            <a:ext cx="42862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 smtClean="0">
                <a:latin typeface="+mn-lt"/>
              </a:rPr>
              <a:t>activity description from </a:t>
            </a:r>
            <a:r>
              <a:rPr lang="en-US" altLang="ko-KR" sz="1200" dirty="0" err="1" smtClean="0">
                <a:latin typeface="+mn-lt"/>
              </a:rPr>
              <a:t>Lintao</a:t>
            </a:r>
            <a:r>
              <a:rPr lang="en-US" altLang="ko-KR" sz="1200" dirty="0" smtClean="0">
                <a:latin typeface="+mn-lt"/>
              </a:rPr>
              <a:t> Zhang and </a:t>
            </a:r>
            <a:r>
              <a:rPr lang="en-US" altLang="ko-KR" sz="1200" dirty="0" err="1" smtClean="0">
                <a:latin typeface="+mn-lt"/>
              </a:rPr>
              <a:t>Sharad</a:t>
            </a:r>
            <a:r>
              <a:rPr lang="en-US" altLang="ko-KR" sz="1200" dirty="0" smtClean="0">
                <a:latin typeface="+mn-lt"/>
              </a:rPr>
              <a:t> </a:t>
            </a:r>
            <a:r>
              <a:rPr lang="en-US" altLang="ko-KR" sz="1200" dirty="0" err="1" smtClean="0">
                <a:latin typeface="+mn-lt"/>
              </a:rPr>
              <a:t>malik</a:t>
            </a:r>
            <a:r>
              <a:rPr lang="en-US" altLang="ko-KR" sz="1200" dirty="0" smtClean="0">
                <a:latin typeface="+mn-lt"/>
              </a:rPr>
              <a:t> </a:t>
            </a:r>
          </a:p>
          <a:p>
            <a:r>
              <a:rPr lang="en-US" altLang="ko-KR" sz="1200" dirty="0" smtClean="0">
                <a:latin typeface="+mn-lt"/>
              </a:rPr>
              <a:t>“The Quest for Efficient Boolean </a:t>
            </a:r>
            <a:r>
              <a:rPr lang="en-US" altLang="ko-KR" sz="1200" dirty="0" err="1" smtClean="0">
                <a:latin typeface="+mn-lt"/>
              </a:rPr>
              <a:t>Satisfiability</a:t>
            </a:r>
            <a:r>
              <a:rPr lang="en-US" altLang="ko-KR" sz="1200" dirty="0" smtClean="0">
                <a:latin typeface="+mn-lt"/>
              </a:rPr>
              <a:t> Solvers”</a:t>
            </a:r>
            <a:endParaRPr lang="ko-KR" altLang="en-US" sz="12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dirty="0" smtClean="0"/>
              <a:t>VSIDS Decision Heuristic – </a:t>
            </a:r>
            <a:r>
              <a:rPr lang="en-US" altLang="ko-KR" dirty="0" err="1" smtClean="0"/>
              <a:t>MiniSAT</a:t>
            </a:r>
            <a:r>
              <a:rPr lang="en-US" altLang="ko-KR" dirty="0" smtClean="0"/>
              <a:t> style (1/8)</a:t>
            </a:r>
            <a:endParaRPr lang="ko-KR" altLang="en-US" dirty="0" smtClean="0"/>
          </a:p>
        </p:txBody>
      </p:sp>
      <p:sp>
        <p:nvSpPr>
          <p:cNvPr id="16387" name="내용 개체 틀 2"/>
          <p:cNvSpPr>
            <a:spLocks noGrp="1"/>
          </p:cNvSpPr>
          <p:nvPr>
            <p:ph idx="1"/>
          </p:nvPr>
        </p:nvSpPr>
        <p:spPr>
          <a:xfrm>
            <a:off x="428625" y="1571625"/>
            <a:ext cx="8229600" cy="4525963"/>
          </a:xfrm>
        </p:spPr>
        <p:txBody>
          <a:bodyPr/>
          <a:lstStyle/>
          <a:p>
            <a:r>
              <a:rPr lang="en-US" altLang="ko-KR" sz="2400" dirty="0" smtClean="0"/>
              <a:t>Initially, the score for each variable is 0</a:t>
            </a:r>
          </a:p>
          <a:p>
            <a:r>
              <a:rPr lang="en-US" altLang="ko-KR" sz="2400" dirty="0" smtClean="0"/>
              <a:t>First make a decision e = False</a:t>
            </a:r>
          </a:p>
          <a:p>
            <a:pPr lvl="1"/>
            <a:r>
              <a:rPr lang="en-US" altLang="ko-KR" sz="2000" dirty="0" smtClean="0"/>
              <a:t>The order between </a:t>
            </a:r>
            <a:r>
              <a:rPr lang="en-US" altLang="ko-KR" sz="2000" dirty="0" smtClean="0"/>
              <a:t>the </a:t>
            </a:r>
            <a:r>
              <a:rPr lang="en-US" altLang="ko-KR" sz="2000" dirty="0" smtClean="0"/>
              <a:t>same </a:t>
            </a:r>
            <a:r>
              <a:rPr lang="en-US" altLang="ko-KR" sz="2000" dirty="0" smtClean="0"/>
              <a:t>score is unspecified.</a:t>
            </a:r>
          </a:p>
          <a:p>
            <a:pPr lvl="1"/>
            <a:r>
              <a:rPr lang="en-US" altLang="ko-KR" sz="2000" dirty="0" err="1" smtClean="0"/>
              <a:t>MiniSAT</a:t>
            </a:r>
            <a:r>
              <a:rPr lang="en-US" altLang="ko-KR" sz="2000" dirty="0" smtClean="0"/>
              <a:t> always assigns False to variables.</a:t>
            </a:r>
          </a:p>
          <a:p>
            <a:pPr lvl="1"/>
            <a:endParaRPr lang="en-US" altLang="ko-KR" sz="2000" dirty="0" smtClean="0"/>
          </a:p>
          <a:p>
            <a:endParaRPr lang="en-US" altLang="ko-KR" sz="2400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9C3005-9F6C-4854-B0C6-987157C2A6B0}" type="slidenum">
              <a:rPr lang="ko-KR" altLang="en-US" smtClean="0"/>
              <a:pPr>
                <a:defRPr/>
              </a:pPr>
              <a:t>22</a:t>
            </a:fld>
            <a:r>
              <a:rPr lang="en-US" altLang="ko-KR" dirty="0" smtClean="0"/>
              <a:t>/28</a:t>
            </a:r>
            <a:endParaRPr lang="ko-KR" alt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571604" y="3357562"/>
            <a:ext cx="228601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 smtClean="0">
                <a:latin typeface="+mn-lt"/>
              </a:rPr>
              <a:t>Initial constraints</a:t>
            </a:r>
          </a:p>
          <a:p>
            <a:r>
              <a:rPr lang="en-US" altLang="ko-KR" b="1" dirty="0" smtClean="0">
                <a:latin typeface="+mn-lt"/>
              </a:rPr>
              <a:t>(-</a:t>
            </a:r>
            <a:r>
              <a:rPr lang="en-US" altLang="ko-KR" b="1" dirty="0" err="1" smtClean="0">
                <a:latin typeface="+mn-lt"/>
              </a:rPr>
              <a:t>f∨e</a:t>
            </a:r>
            <a:r>
              <a:rPr lang="en-US" altLang="ko-KR" b="1" dirty="0" smtClean="0">
                <a:latin typeface="+mn-lt"/>
              </a:rPr>
              <a:t>) ∧</a:t>
            </a:r>
          </a:p>
          <a:p>
            <a:r>
              <a:rPr lang="en-US" altLang="ko-KR" b="1" dirty="0" smtClean="0">
                <a:latin typeface="+mn-lt"/>
              </a:rPr>
              <a:t>(-</a:t>
            </a:r>
            <a:r>
              <a:rPr lang="en-US" altLang="ko-KR" b="1" dirty="0" err="1" smtClean="0">
                <a:latin typeface="+mn-lt"/>
              </a:rPr>
              <a:t>g∨f</a:t>
            </a:r>
            <a:r>
              <a:rPr lang="en-US" altLang="ko-KR" b="1" dirty="0" smtClean="0">
                <a:latin typeface="+mn-lt"/>
              </a:rPr>
              <a:t>) ∧</a:t>
            </a:r>
          </a:p>
          <a:p>
            <a:r>
              <a:rPr lang="en-US" altLang="ko-KR" b="1" dirty="0" smtClean="0">
                <a:latin typeface="+mn-lt"/>
              </a:rPr>
              <a:t>(</a:t>
            </a:r>
            <a:r>
              <a:rPr lang="en-US" altLang="ko-KR" b="1" dirty="0" err="1" smtClean="0">
                <a:latin typeface="+mn-lt"/>
              </a:rPr>
              <a:t>b∨a∨e</a:t>
            </a:r>
            <a:r>
              <a:rPr lang="en-US" altLang="ko-KR" b="1" dirty="0" smtClean="0">
                <a:latin typeface="+mn-lt"/>
              </a:rPr>
              <a:t>) ∧</a:t>
            </a:r>
          </a:p>
          <a:p>
            <a:r>
              <a:rPr lang="en-US" altLang="ko-KR" b="1" dirty="0" smtClean="0">
                <a:latin typeface="+mn-lt"/>
              </a:rPr>
              <a:t>(</a:t>
            </a:r>
            <a:r>
              <a:rPr lang="en-US" altLang="ko-KR" b="1" dirty="0" err="1" smtClean="0">
                <a:latin typeface="+mn-lt"/>
              </a:rPr>
              <a:t>c∨e∨f</a:t>
            </a:r>
            <a:r>
              <a:rPr lang="en-US" altLang="ko-KR" b="1" dirty="0" smtClean="0">
                <a:latin typeface="+mn-lt"/>
              </a:rPr>
              <a:t>∨-b) ∧</a:t>
            </a:r>
          </a:p>
          <a:p>
            <a:r>
              <a:rPr lang="en-US" altLang="ko-KR" b="1" dirty="0" smtClean="0">
                <a:latin typeface="+mn-lt"/>
              </a:rPr>
              <a:t>(-</a:t>
            </a:r>
            <a:r>
              <a:rPr lang="en-US" altLang="ko-KR" b="1" dirty="0" err="1" smtClean="0">
                <a:latin typeface="+mn-lt"/>
              </a:rPr>
              <a:t>h∨g</a:t>
            </a:r>
            <a:r>
              <a:rPr lang="en-US" altLang="ko-KR" b="1" dirty="0" smtClean="0">
                <a:latin typeface="+mn-lt"/>
              </a:rPr>
              <a:t>) ∧</a:t>
            </a:r>
          </a:p>
          <a:p>
            <a:r>
              <a:rPr lang="en-US" altLang="ko-KR" b="1" dirty="0" smtClean="0">
                <a:latin typeface="+mn-lt"/>
              </a:rPr>
              <a:t>(d∨-</a:t>
            </a:r>
            <a:r>
              <a:rPr lang="en-US" altLang="ko-KR" b="1" dirty="0" err="1" smtClean="0">
                <a:latin typeface="+mn-lt"/>
              </a:rPr>
              <a:t>b∨h</a:t>
            </a:r>
            <a:r>
              <a:rPr lang="en-US" altLang="ko-KR" b="1" dirty="0" smtClean="0">
                <a:latin typeface="+mn-lt"/>
              </a:rPr>
              <a:t>) ∧</a:t>
            </a:r>
          </a:p>
          <a:p>
            <a:r>
              <a:rPr lang="en-US" altLang="ko-KR" b="1" dirty="0" smtClean="0">
                <a:latin typeface="+mn-lt"/>
              </a:rPr>
              <a:t>(-b∨-c∨-d) ∧</a:t>
            </a:r>
          </a:p>
          <a:p>
            <a:r>
              <a:rPr lang="en-US" altLang="ko-KR" b="1" dirty="0" smtClean="0">
                <a:latin typeface="+mn-lt"/>
              </a:rPr>
              <a:t>(</a:t>
            </a:r>
            <a:r>
              <a:rPr lang="en-US" altLang="ko-KR" b="1" dirty="0" err="1" smtClean="0">
                <a:latin typeface="+mn-lt"/>
              </a:rPr>
              <a:t>c∨d</a:t>
            </a:r>
            <a:r>
              <a:rPr lang="en-US" altLang="ko-KR" b="1" dirty="0" smtClean="0">
                <a:latin typeface="+mn-lt"/>
              </a:rPr>
              <a:t>)</a:t>
            </a:r>
            <a:endParaRPr lang="ko-KR" altLang="en-US" b="1" dirty="0">
              <a:latin typeface="+mn-lt"/>
            </a:endParaRPr>
          </a:p>
        </p:txBody>
      </p:sp>
      <p:graphicFrame>
        <p:nvGraphicFramePr>
          <p:cNvPr id="8" name="표 7"/>
          <p:cNvGraphicFramePr>
            <a:graphicFrameLocks noGrp="1"/>
          </p:cNvGraphicFramePr>
          <p:nvPr/>
        </p:nvGraphicFramePr>
        <p:xfrm>
          <a:off x="5072066" y="3214686"/>
          <a:ext cx="2714644" cy="30964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6439"/>
                <a:gridCol w="866079"/>
                <a:gridCol w="712126"/>
              </a:tblGrid>
              <a:tr h="263842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Variable</a:t>
                      </a:r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Score</a:t>
                      </a:r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Value</a:t>
                      </a:r>
                      <a:endParaRPr lang="ko-KR" altLang="en-US" sz="1600" dirty="0"/>
                    </a:p>
                  </a:txBody>
                  <a:tcPr/>
                </a:tc>
              </a:tr>
              <a:tr h="355015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a</a:t>
                      </a:r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1" baseline="0" dirty="0" smtClean="0"/>
                        <a:t>0</a:t>
                      </a:r>
                      <a:endParaRPr lang="ko-KR" altLang="en-US" sz="1600" b="1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600" b="1" baseline="0" dirty="0"/>
                    </a:p>
                  </a:txBody>
                  <a:tcPr/>
                </a:tc>
              </a:tr>
              <a:tr h="355015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b</a:t>
                      </a:r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1" baseline="0" dirty="0" smtClean="0"/>
                        <a:t>0</a:t>
                      </a:r>
                      <a:endParaRPr lang="ko-KR" altLang="en-US" sz="1600" b="1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600" b="1" baseline="0" dirty="0"/>
                    </a:p>
                  </a:txBody>
                  <a:tcPr/>
                </a:tc>
              </a:tr>
              <a:tr h="355015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c</a:t>
                      </a:r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1" baseline="0" dirty="0" smtClean="0"/>
                        <a:t>0</a:t>
                      </a:r>
                      <a:endParaRPr lang="ko-KR" altLang="en-US" sz="1600" b="1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600" b="1" baseline="0" dirty="0"/>
                    </a:p>
                  </a:txBody>
                  <a:tcPr/>
                </a:tc>
              </a:tr>
              <a:tr h="355015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d</a:t>
                      </a:r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1" baseline="0" dirty="0" smtClean="0"/>
                        <a:t>0</a:t>
                      </a:r>
                      <a:endParaRPr lang="ko-KR" altLang="en-US" sz="1600" b="1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600" b="1" baseline="0" dirty="0"/>
                    </a:p>
                  </a:txBody>
                  <a:tcPr/>
                </a:tc>
              </a:tr>
              <a:tr h="261531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e</a:t>
                      </a:r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1" baseline="0" dirty="0" smtClean="0"/>
                        <a:t>0</a:t>
                      </a:r>
                      <a:endParaRPr lang="ko-KR" altLang="en-US" sz="1600" b="1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1" baseline="0" dirty="0" smtClean="0"/>
                        <a:t>F</a:t>
                      </a:r>
                      <a:endParaRPr lang="ko-KR" altLang="en-US" sz="1600" b="1" baseline="0" dirty="0"/>
                    </a:p>
                  </a:txBody>
                  <a:tcPr/>
                </a:tc>
              </a:tr>
              <a:tr h="261531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f</a:t>
                      </a:r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1" baseline="0" dirty="0" smtClean="0"/>
                        <a:t>0</a:t>
                      </a:r>
                      <a:endParaRPr lang="ko-KR" altLang="en-US" sz="1600" b="1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600" b="1" baseline="0" dirty="0"/>
                    </a:p>
                  </a:txBody>
                  <a:tcPr/>
                </a:tc>
              </a:tr>
              <a:tr h="261531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g</a:t>
                      </a:r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1" baseline="0" dirty="0" smtClean="0"/>
                        <a:t>0</a:t>
                      </a:r>
                      <a:endParaRPr lang="ko-KR" altLang="en-US" sz="1600" b="1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600" b="1" baseline="0" dirty="0"/>
                    </a:p>
                  </a:txBody>
                  <a:tcPr/>
                </a:tc>
              </a:tr>
              <a:tr h="261531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h</a:t>
                      </a:r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1" baseline="0" dirty="0" smtClean="0"/>
                        <a:t>0</a:t>
                      </a:r>
                      <a:endParaRPr lang="ko-KR" altLang="en-US" sz="1600" b="1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600" b="1" baseline="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VSIDS Decision Heuristic (2/8)</a:t>
            </a:r>
            <a:endParaRPr lang="ko-KR" altLang="en-US" dirty="0" smtClean="0"/>
          </a:p>
        </p:txBody>
      </p:sp>
      <p:sp>
        <p:nvSpPr>
          <p:cNvPr id="16387" name="내용 개체 틀 2"/>
          <p:cNvSpPr>
            <a:spLocks noGrp="1"/>
          </p:cNvSpPr>
          <p:nvPr>
            <p:ph idx="1"/>
          </p:nvPr>
        </p:nvSpPr>
        <p:spPr>
          <a:xfrm>
            <a:off x="428625" y="1571625"/>
            <a:ext cx="8229600" cy="4525963"/>
          </a:xfrm>
        </p:spPr>
        <p:txBody>
          <a:bodyPr/>
          <a:lstStyle/>
          <a:p>
            <a:r>
              <a:rPr lang="en-US" altLang="ko-KR" sz="2400" dirty="0" smtClean="0"/>
              <a:t>f, g, h are False after BCP</a:t>
            </a:r>
            <a:endParaRPr lang="en-US" altLang="ko-KR" sz="2000" dirty="0" smtClean="0"/>
          </a:p>
          <a:p>
            <a:pPr lvl="1"/>
            <a:endParaRPr lang="en-US" altLang="ko-KR" sz="2000" dirty="0" smtClean="0"/>
          </a:p>
          <a:p>
            <a:endParaRPr lang="en-US" altLang="ko-KR" sz="2400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9C3005-9F6C-4854-B0C6-987157C2A6B0}" type="slidenum">
              <a:rPr lang="ko-KR" altLang="en-US" smtClean="0"/>
              <a:pPr>
                <a:defRPr/>
              </a:pPr>
              <a:t>23</a:t>
            </a:fld>
            <a:r>
              <a:rPr lang="en-US" altLang="ko-KR" dirty="0" smtClean="0"/>
              <a:t>/28</a:t>
            </a:r>
            <a:endParaRPr lang="ko-KR" alt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500166" y="3214686"/>
            <a:ext cx="228601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 smtClean="0">
                <a:latin typeface="+mn-lt"/>
              </a:rPr>
              <a:t>(-</a:t>
            </a:r>
            <a:r>
              <a:rPr lang="en-US" altLang="ko-KR" b="1" dirty="0" err="1" smtClean="0">
                <a:latin typeface="+mn-lt"/>
              </a:rPr>
              <a:t>f</a:t>
            </a:r>
            <a:r>
              <a:rPr lang="en-US" altLang="ko-KR" b="1" dirty="0" err="1" smtClean="0">
                <a:solidFill>
                  <a:schemeClr val="bg1">
                    <a:lumMod val="65000"/>
                  </a:schemeClr>
                </a:solidFill>
                <a:latin typeface="+mn-lt"/>
              </a:rPr>
              <a:t>∨e</a:t>
            </a:r>
            <a:r>
              <a:rPr lang="en-US" altLang="ko-KR" b="1" dirty="0" smtClean="0">
                <a:latin typeface="+mn-lt"/>
              </a:rPr>
              <a:t>) ∧</a:t>
            </a:r>
          </a:p>
          <a:p>
            <a:r>
              <a:rPr lang="en-US" altLang="ko-KR" b="1" dirty="0" smtClean="0">
                <a:latin typeface="+mn-lt"/>
              </a:rPr>
              <a:t>(-</a:t>
            </a:r>
            <a:r>
              <a:rPr lang="en-US" altLang="ko-KR" b="1" dirty="0" err="1" smtClean="0">
                <a:latin typeface="+mn-lt"/>
              </a:rPr>
              <a:t>g∨f</a:t>
            </a:r>
            <a:r>
              <a:rPr lang="en-US" altLang="ko-KR" b="1" dirty="0" smtClean="0">
                <a:latin typeface="+mn-lt"/>
              </a:rPr>
              <a:t>) ∧</a:t>
            </a:r>
          </a:p>
          <a:p>
            <a:r>
              <a:rPr lang="en-US" altLang="ko-KR" b="1" dirty="0" smtClean="0">
                <a:latin typeface="+mn-lt"/>
              </a:rPr>
              <a:t>(</a:t>
            </a:r>
            <a:r>
              <a:rPr lang="en-US" altLang="ko-KR" b="1" dirty="0" err="1" smtClean="0">
                <a:latin typeface="+mn-lt"/>
              </a:rPr>
              <a:t>b∨a</a:t>
            </a:r>
            <a:r>
              <a:rPr lang="en-US" altLang="ko-KR" b="1" dirty="0" err="1" smtClean="0">
                <a:solidFill>
                  <a:schemeClr val="bg1">
                    <a:lumMod val="65000"/>
                  </a:schemeClr>
                </a:solidFill>
                <a:latin typeface="+mn-lt"/>
              </a:rPr>
              <a:t>∨e</a:t>
            </a:r>
            <a:r>
              <a:rPr lang="en-US" altLang="ko-KR" b="1" dirty="0" smtClean="0">
                <a:latin typeface="+mn-lt"/>
              </a:rPr>
              <a:t>) ∧</a:t>
            </a:r>
          </a:p>
          <a:p>
            <a:r>
              <a:rPr lang="en-US" altLang="ko-KR" b="1" dirty="0" smtClean="0">
                <a:latin typeface="+mn-lt"/>
              </a:rPr>
              <a:t>(</a:t>
            </a:r>
            <a:r>
              <a:rPr lang="en-US" altLang="ko-KR" b="1" dirty="0" err="1" smtClean="0">
                <a:latin typeface="+mn-lt"/>
              </a:rPr>
              <a:t>c</a:t>
            </a:r>
            <a:r>
              <a:rPr lang="en-US" altLang="ko-KR" b="1" dirty="0" err="1" smtClean="0">
                <a:solidFill>
                  <a:schemeClr val="bg1">
                    <a:lumMod val="65000"/>
                  </a:schemeClr>
                </a:solidFill>
                <a:latin typeface="+mn-lt"/>
              </a:rPr>
              <a:t>∨e</a:t>
            </a:r>
            <a:r>
              <a:rPr lang="en-US" altLang="ko-KR" b="1" dirty="0" err="1" smtClean="0">
                <a:latin typeface="+mn-lt"/>
              </a:rPr>
              <a:t>∨f</a:t>
            </a:r>
            <a:r>
              <a:rPr lang="en-US" altLang="ko-KR" b="1" dirty="0" smtClean="0">
                <a:latin typeface="+mn-lt"/>
              </a:rPr>
              <a:t>∨-b) ∧</a:t>
            </a:r>
          </a:p>
          <a:p>
            <a:r>
              <a:rPr lang="en-US" altLang="ko-KR" b="1" dirty="0" smtClean="0">
                <a:latin typeface="+mj-lt"/>
              </a:rPr>
              <a:t>(-</a:t>
            </a:r>
            <a:r>
              <a:rPr lang="en-US" altLang="ko-KR" b="1" dirty="0" err="1" smtClean="0">
                <a:latin typeface="+mj-lt"/>
              </a:rPr>
              <a:t>h∨g</a:t>
            </a:r>
            <a:r>
              <a:rPr lang="en-US" altLang="ko-KR" b="1" dirty="0" smtClean="0">
                <a:latin typeface="+mj-lt"/>
              </a:rPr>
              <a:t>) ∧</a:t>
            </a:r>
          </a:p>
          <a:p>
            <a:r>
              <a:rPr lang="en-US" altLang="ko-KR" b="1" dirty="0" smtClean="0">
                <a:latin typeface="+mn-lt"/>
              </a:rPr>
              <a:t>(d∨-</a:t>
            </a:r>
            <a:r>
              <a:rPr lang="en-US" altLang="ko-KR" b="1" dirty="0" err="1" smtClean="0">
                <a:latin typeface="+mn-lt"/>
              </a:rPr>
              <a:t>b∨h</a:t>
            </a:r>
            <a:r>
              <a:rPr lang="en-US" altLang="ko-KR" b="1" dirty="0" smtClean="0">
                <a:latin typeface="+mn-lt"/>
              </a:rPr>
              <a:t>) ∧</a:t>
            </a:r>
          </a:p>
          <a:p>
            <a:r>
              <a:rPr lang="en-US" altLang="ko-KR" b="1" dirty="0" smtClean="0">
                <a:latin typeface="+mn-lt"/>
              </a:rPr>
              <a:t>(-b∨-c∨-d) ∧</a:t>
            </a:r>
          </a:p>
          <a:p>
            <a:r>
              <a:rPr lang="en-US" altLang="ko-KR" b="1" dirty="0" smtClean="0">
                <a:latin typeface="+mn-lt"/>
              </a:rPr>
              <a:t>(</a:t>
            </a:r>
            <a:r>
              <a:rPr lang="en-US" altLang="ko-KR" b="1" dirty="0" err="1" smtClean="0">
                <a:latin typeface="+mn-lt"/>
              </a:rPr>
              <a:t>c∨d</a:t>
            </a:r>
            <a:r>
              <a:rPr lang="en-US" altLang="ko-KR" b="1" dirty="0" smtClean="0">
                <a:latin typeface="+mn-lt"/>
              </a:rPr>
              <a:t>)</a:t>
            </a:r>
            <a:endParaRPr lang="ko-KR" altLang="en-US" b="1" dirty="0" smtClean="0">
              <a:latin typeface="+mn-lt"/>
            </a:endParaRPr>
          </a:p>
        </p:txBody>
      </p:sp>
      <p:graphicFrame>
        <p:nvGraphicFramePr>
          <p:cNvPr id="8" name="표 7"/>
          <p:cNvGraphicFramePr>
            <a:graphicFrameLocks noGrp="1"/>
          </p:cNvGraphicFramePr>
          <p:nvPr/>
        </p:nvGraphicFramePr>
        <p:xfrm>
          <a:off x="5000628" y="2714620"/>
          <a:ext cx="2714644" cy="30964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6439"/>
                <a:gridCol w="866079"/>
                <a:gridCol w="712126"/>
              </a:tblGrid>
              <a:tr h="24846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Variable</a:t>
                      </a:r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Score</a:t>
                      </a:r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Value</a:t>
                      </a:r>
                      <a:endParaRPr lang="ko-KR" altLang="en-US" sz="1600" dirty="0"/>
                    </a:p>
                  </a:txBody>
                  <a:tcPr/>
                </a:tc>
              </a:tr>
              <a:tr h="355015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a</a:t>
                      </a:r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1" baseline="0" dirty="0" smtClean="0"/>
                        <a:t>0</a:t>
                      </a:r>
                      <a:endParaRPr lang="ko-KR" altLang="en-US" sz="1600" b="1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600" b="1" baseline="0" dirty="0"/>
                    </a:p>
                  </a:txBody>
                  <a:tcPr/>
                </a:tc>
              </a:tr>
              <a:tr h="355015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b</a:t>
                      </a:r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1" baseline="0" dirty="0" smtClean="0"/>
                        <a:t>0</a:t>
                      </a:r>
                      <a:endParaRPr lang="ko-KR" altLang="en-US" sz="1600" b="1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600" b="1" baseline="0" dirty="0"/>
                    </a:p>
                  </a:txBody>
                  <a:tcPr/>
                </a:tc>
              </a:tr>
              <a:tr h="355015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c</a:t>
                      </a:r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1" baseline="0" dirty="0" smtClean="0"/>
                        <a:t>0</a:t>
                      </a:r>
                      <a:endParaRPr lang="ko-KR" altLang="en-US" sz="1600" b="1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600" b="1" baseline="0" dirty="0"/>
                    </a:p>
                  </a:txBody>
                  <a:tcPr/>
                </a:tc>
              </a:tr>
              <a:tr h="355015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d</a:t>
                      </a:r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1" baseline="0" dirty="0" smtClean="0"/>
                        <a:t>0</a:t>
                      </a:r>
                      <a:endParaRPr lang="ko-KR" altLang="en-US" sz="1600" b="1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600" b="1" baseline="0" dirty="0"/>
                    </a:p>
                  </a:txBody>
                  <a:tcPr/>
                </a:tc>
              </a:tr>
              <a:tr h="261531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e</a:t>
                      </a:r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1" baseline="0" dirty="0" smtClean="0"/>
                        <a:t>0</a:t>
                      </a:r>
                      <a:endParaRPr lang="ko-KR" altLang="en-US" sz="1600" b="1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1" baseline="0" dirty="0" smtClean="0"/>
                        <a:t>F</a:t>
                      </a:r>
                      <a:endParaRPr lang="ko-KR" altLang="en-US" sz="1600" b="1" baseline="0" dirty="0"/>
                    </a:p>
                  </a:txBody>
                  <a:tcPr/>
                </a:tc>
              </a:tr>
              <a:tr h="261531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f</a:t>
                      </a:r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1" baseline="0" dirty="0" smtClean="0"/>
                        <a:t>0</a:t>
                      </a:r>
                      <a:endParaRPr lang="ko-KR" altLang="en-US" sz="1600" b="1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1" baseline="0" dirty="0" smtClean="0"/>
                        <a:t>F</a:t>
                      </a:r>
                      <a:endParaRPr lang="ko-KR" altLang="en-US" sz="1600" b="1" baseline="0" dirty="0"/>
                    </a:p>
                  </a:txBody>
                  <a:tcPr/>
                </a:tc>
              </a:tr>
              <a:tr h="261531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g</a:t>
                      </a:r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1" baseline="0" dirty="0" smtClean="0"/>
                        <a:t>0</a:t>
                      </a:r>
                      <a:endParaRPr lang="ko-KR" altLang="en-US" sz="1600" b="1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1" baseline="0" dirty="0" smtClean="0"/>
                        <a:t>F</a:t>
                      </a:r>
                      <a:endParaRPr lang="ko-KR" altLang="en-US" sz="1600" b="1" baseline="0" dirty="0"/>
                    </a:p>
                  </a:txBody>
                  <a:tcPr/>
                </a:tc>
              </a:tr>
              <a:tr h="261531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h</a:t>
                      </a:r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1" baseline="0" dirty="0" smtClean="0"/>
                        <a:t>0</a:t>
                      </a:r>
                      <a:endParaRPr lang="ko-KR" altLang="en-US" sz="1600" b="1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1" baseline="0" dirty="0" smtClean="0"/>
                        <a:t>F</a:t>
                      </a:r>
                      <a:endParaRPr lang="ko-KR" altLang="en-US" sz="1600" b="1" baseline="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VSIDS Decision Heuristic (3/8)</a:t>
            </a:r>
            <a:endParaRPr lang="ko-KR" altLang="en-US" dirty="0" smtClean="0"/>
          </a:p>
        </p:txBody>
      </p:sp>
      <p:sp>
        <p:nvSpPr>
          <p:cNvPr id="16387" name="내용 개체 틀 2"/>
          <p:cNvSpPr>
            <a:spLocks noGrp="1"/>
          </p:cNvSpPr>
          <p:nvPr>
            <p:ph idx="1"/>
          </p:nvPr>
        </p:nvSpPr>
        <p:spPr>
          <a:xfrm>
            <a:off x="428625" y="1571625"/>
            <a:ext cx="8229600" cy="4525963"/>
          </a:xfrm>
        </p:spPr>
        <p:txBody>
          <a:bodyPr/>
          <a:lstStyle/>
          <a:p>
            <a:r>
              <a:rPr lang="en-US" altLang="ko-KR" sz="2400" dirty="0" smtClean="0"/>
              <a:t>a is next decision variable</a:t>
            </a:r>
            <a:endParaRPr lang="en-US" altLang="ko-KR" sz="2000" dirty="0" smtClean="0"/>
          </a:p>
          <a:p>
            <a:pPr lvl="1"/>
            <a:endParaRPr lang="en-US" altLang="ko-KR" sz="2000" dirty="0" smtClean="0"/>
          </a:p>
          <a:p>
            <a:endParaRPr lang="en-US" altLang="ko-KR" sz="2400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9C3005-9F6C-4854-B0C6-987157C2A6B0}" type="slidenum">
              <a:rPr lang="ko-KR" altLang="en-US" smtClean="0"/>
              <a:pPr>
                <a:defRPr/>
              </a:pPr>
              <a:t>24</a:t>
            </a:fld>
            <a:r>
              <a:rPr lang="en-US" altLang="ko-KR" dirty="0" smtClean="0"/>
              <a:t>/28</a:t>
            </a:r>
            <a:endParaRPr lang="ko-KR" alt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500166" y="3214686"/>
            <a:ext cx="228601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 smtClean="0">
                <a:solidFill>
                  <a:schemeClr val="bg1">
                    <a:lumMod val="65000"/>
                  </a:schemeClr>
                </a:solidFill>
                <a:latin typeface="+mn-lt"/>
              </a:rPr>
              <a:t>(-</a:t>
            </a:r>
            <a:r>
              <a:rPr lang="en-US" altLang="ko-KR" b="1" dirty="0" err="1" smtClean="0">
                <a:solidFill>
                  <a:schemeClr val="bg1">
                    <a:lumMod val="65000"/>
                  </a:schemeClr>
                </a:solidFill>
                <a:latin typeface="+mn-lt"/>
              </a:rPr>
              <a:t>f∨e</a:t>
            </a:r>
            <a:r>
              <a:rPr lang="en-US" altLang="ko-KR" b="1" dirty="0" smtClean="0">
                <a:solidFill>
                  <a:schemeClr val="bg1">
                    <a:lumMod val="65000"/>
                  </a:schemeClr>
                </a:solidFill>
                <a:latin typeface="+mn-lt"/>
              </a:rPr>
              <a:t>) ∧</a:t>
            </a:r>
          </a:p>
          <a:p>
            <a:r>
              <a:rPr lang="en-US" altLang="ko-KR" b="1" dirty="0" smtClean="0">
                <a:solidFill>
                  <a:schemeClr val="bg1">
                    <a:lumMod val="65000"/>
                  </a:schemeClr>
                </a:solidFill>
                <a:latin typeface="+mn-lt"/>
              </a:rPr>
              <a:t>(-</a:t>
            </a:r>
            <a:r>
              <a:rPr lang="en-US" altLang="ko-KR" b="1" dirty="0" err="1" smtClean="0">
                <a:solidFill>
                  <a:schemeClr val="bg1">
                    <a:lumMod val="65000"/>
                  </a:schemeClr>
                </a:solidFill>
                <a:latin typeface="+mn-lt"/>
              </a:rPr>
              <a:t>g∨f</a:t>
            </a:r>
            <a:r>
              <a:rPr lang="en-US" altLang="ko-KR" b="1" dirty="0" smtClean="0">
                <a:solidFill>
                  <a:schemeClr val="bg1">
                    <a:lumMod val="65000"/>
                  </a:schemeClr>
                </a:solidFill>
                <a:latin typeface="+mn-lt"/>
              </a:rPr>
              <a:t>) ∧</a:t>
            </a:r>
          </a:p>
          <a:p>
            <a:r>
              <a:rPr lang="en-US" altLang="ko-KR" b="1" dirty="0" smtClean="0">
                <a:latin typeface="+mn-lt"/>
              </a:rPr>
              <a:t>(</a:t>
            </a:r>
            <a:r>
              <a:rPr lang="en-US" altLang="ko-KR" b="1" dirty="0" err="1" smtClean="0">
                <a:latin typeface="+mn-lt"/>
              </a:rPr>
              <a:t>b∨a</a:t>
            </a:r>
            <a:r>
              <a:rPr lang="en-US" altLang="ko-KR" b="1" dirty="0" err="1" smtClean="0">
                <a:solidFill>
                  <a:schemeClr val="bg1">
                    <a:lumMod val="65000"/>
                  </a:schemeClr>
                </a:solidFill>
                <a:latin typeface="+mn-lt"/>
              </a:rPr>
              <a:t>∨e</a:t>
            </a:r>
            <a:r>
              <a:rPr lang="en-US" altLang="ko-KR" b="1" dirty="0" smtClean="0">
                <a:latin typeface="+mn-lt"/>
              </a:rPr>
              <a:t>) ∧</a:t>
            </a:r>
          </a:p>
          <a:p>
            <a:r>
              <a:rPr lang="en-US" altLang="ko-KR" b="1" dirty="0" smtClean="0">
                <a:latin typeface="+mn-lt"/>
              </a:rPr>
              <a:t>(</a:t>
            </a:r>
            <a:r>
              <a:rPr lang="en-US" altLang="ko-KR" b="1" dirty="0" err="1" smtClean="0">
                <a:latin typeface="+mn-lt"/>
              </a:rPr>
              <a:t>c</a:t>
            </a:r>
            <a:r>
              <a:rPr lang="en-US" altLang="ko-KR" b="1" dirty="0" err="1" smtClean="0">
                <a:solidFill>
                  <a:schemeClr val="bg1">
                    <a:lumMod val="65000"/>
                  </a:schemeClr>
                </a:solidFill>
                <a:latin typeface="+mn-lt"/>
              </a:rPr>
              <a:t>∨e∨f</a:t>
            </a:r>
            <a:r>
              <a:rPr lang="en-US" altLang="ko-KR" b="1" dirty="0" smtClean="0">
                <a:latin typeface="+mn-lt"/>
              </a:rPr>
              <a:t>∨-b) ∧</a:t>
            </a:r>
          </a:p>
          <a:p>
            <a:r>
              <a:rPr lang="en-US" altLang="ko-KR" b="1" dirty="0" smtClean="0">
                <a:latin typeface="+mj-lt"/>
              </a:rPr>
              <a:t>(</a:t>
            </a:r>
            <a:r>
              <a:rPr lang="en-US" altLang="ko-KR" b="1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-</a:t>
            </a:r>
            <a:r>
              <a:rPr lang="en-US" altLang="ko-KR" b="1" dirty="0" err="1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h∨g</a:t>
            </a:r>
            <a:r>
              <a:rPr lang="en-US" altLang="ko-KR" b="1" dirty="0" smtClean="0">
                <a:latin typeface="+mj-lt"/>
              </a:rPr>
              <a:t>) ∧</a:t>
            </a:r>
            <a:endParaRPr lang="en-US" altLang="ko-KR" b="1" dirty="0" smtClean="0">
              <a:latin typeface="+mn-lt"/>
            </a:endParaRPr>
          </a:p>
          <a:p>
            <a:r>
              <a:rPr lang="en-US" altLang="ko-KR" b="1" dirty="0" smtClean="0">
                <a:latin typeface="+mn-lt"/>
              </a:rPr>
              <a:t>(d∨-</a:t>
            </a:r>
            <a:r>
              <a:rPr lang="en-US" altLang="ko-KR" b="1" dirty="0" err="1" smtClean="0">
                <a:latin typeface="+mn-lt"/>
              </a:rPr>
              <a:t>b</a:t>
            </a:r>
            <a:r>
              <a:rPr lang="en-US" altLang="ko-KR" b="1" dirty="0" err="1" smtClean="0">
                <a:solidFill>
                  <a:schemeClr val="bg1">
                    <a:lumMod val="65000"/>
                  </a:schemeClr>
                </a:solidFill>
                <a:latin typeface="+mn-lt"/>
              </a:rPr>
              <a:t>∨h</a:t>
            </a:r>
            <a:r>
              <a:rPr lang="en-US" altLang="ko-KR" b="1" dirty="0" smtClean="0">
                <a:latin typeface="+mn-lt"/>
              </a:rPr>
              <a:t>) ∧</a:t>
            </a:r>
          </a:p>
          <a:p>
            <a:r>
              <a:rPr lang="en-US" altLang="ko-KR" b="1" dirty="0" smtClean="0">
                <a:latin typeface="+mn-lt"/>
              </a:rPr>
              <a:t>(-b∨-c∨-d)</a:t>
            </a:r>
            <a:r>
              <a:rPr lang="en-US" altLang="ko-KR" b="1" dirty="0" smtClean="0"/>
              <a:t> </a:t>
            </a:r>
            <a:r>
              <a:rPr lang="en-US" altLang="ko-KR" b="1" dirty="0" smtClean="0">
                <a:latin typeface="+mn-lt"/>
              </a:rPr>
              <a:t>∧</a:t>
            </a:r>
          </a:p>
          <a:p>
            <a:r>
              <a:rPr lang="en-US" altLang="ko-KR" b="1" dirty="0" smtClean="0">
                <a:latin typeface="+mn-lt"/>
              </a:rPr>
              <a:t>(</a:t>
            </a:r>
            <a:r>
              <a:rPr lang="en-US" altLang="ko-KR" b="1" dirty="0" err="1" smtClean="0">
                <a:latin typeface="+mn-lt"/>
              </a:rPr>
              <a:t>c∨d</a:t>
            </a:r>
            <a:r>
              <a:rPr lang="en-US" altLang="ko-KR" b="1" dirty="0" smtClean="0">
                <a:latin typeface="+mn-lt"/>
              </a:rPr>
              <a:t>)</a:t>
            </a:r>
            <a:endParaRPr lang="ko-KR" altLang="en-US" b="1" dirty="0" smtClean="0">
              <a:latin typeface="+mn-lt"/>
            </a:endParaRPr>
          </a:p>
          <a:p>
            <a:endParaRPr lang="ko-KR" altLang="en-US" b="1" dirty="0">
              <a:latin typeface="+mn-lt"/>
            </a:endParaRPr>
          </a:p>
        </p:txBody>
      </p:sp>
      <p:graphicFrame>
        <p:nvGraphicFramePr>
          <p:cNvPr id="8" name="표 7"/>
          <p:cNvGraphicFramePr>
            <a:graphicFrameLocks noGrp="1"/>
          </p:cNvGraphicFramePr>
          <p:nvPr/>
        </p:nvGraphicFramePr>
        <p:xfrm>
          <a:off x="5072066" y="2857496"/>
          <a:ext cx="2714644" cy="30964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6439"/>
                <a:gridCol w="866079"/>
                <a:gridCol w="712126"/>
              </a:tblGrid>
              <a:tr h="24846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Variable</a:t>
                      </a:r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Score</a:t>
                      </a:r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Value</a:t>
                      </a:r>
                      <a:endParaRPr lang="ko-KR" altLang="en-US" sz="1600" dirty="0"/>
                    </a:p>
                  </a:txBody>
                  <a:tcPr/>
                </a:tc>
              </a:tr>
              <a:tr h="355015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a</a:t>
                      </a:r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1" baseline="0" dirty="0" smtClean="0"/>
                        <a:t>0</a:t>
                      </a:r>
                      <a:endParaRPr lang="ko-KR" altLang="en-US" sz="1600" b="1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1" baseline="0" dirty="0" smtClean="0"/>
                        <a:t>F</a:t>
                      </a:r>
                      <a:endParaRPr lang="ko-KR" altLang="en-US" sz="1600" b="1" baseline="0" dirty="0"/>
                    </a:p>
                  </a:txBody>
                  <a:tcPr/>
                </a:tc>
              </a:tr>
              <a:tr h="355015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b</a:t>
                      </a:r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1" baseline="0" dirty="0" smtClean="0"/>
                        <a:t>0</a:t>
                      </a:r>
                      <a:endParaRPr lang="ko-KR" altLang="en-US" sz="1600" b="1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600" b="1" baseline="0" dirty="0"/>
                    </a:p>
                  </a:txBody>
                  <a:tcPr/>
                </a:tc>
              </a:tr>
              <a:tr h="355015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c</a:t>
                      </a:r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1" baseline="0" dirty="0" smtClean="0"/>
                        <a:t>0</a:t>
                      </a:r>
                      <a:endParaRPr lang="ko-KR" altLang="en-US" sz="1600" b="1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600" b="1" baseline="0" dirty="0"/>
                    </a:p>
                  </a:txBody>
                  <a:tcPr/>
                </a:tc>
              </a:tr>
              <a:tr h="355015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d</a:t>
                      </a:r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1" baseline="0" dirty="0" smtClean="0"/>
                        <a:t>0</a:t>
                      </a:r>
                      <a:endParaRPr lang="ko-KR" altLang="en-US" sz="1600" b="1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600" b="1" baseline="0" dirty="0"/>
                    </a:p>
                  </a:txBody>
                  <a:tcPr/>
                </a:tc>
              </a:tr>
              <a:tr h="261531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e</a:t>
                      </a:r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1" baseline="0" dirty="0" smtClean="0"/>
                        <a:t>0</a:t>
                      </a:r>
                      <a:endParaRPr lang="ko-KR" altLang="en-US" sz="1600" b="1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1" baseline="0" dirty="0" smtClean="0"/>
                        <a:t>F</a:t>
                      </a:r>
                      <a:endParaRPr lang="ko-KR" altLang="en-US" sz="1600" b="1" baseline="0" dirty="0"/>
                    </a:p>
                  </a:txBody>
                  <a:tcPr/>
                </a:tc>
              </a:tr>
              <a:tr h="261531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f</a:t>
                      </a:r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1" baseline="0" dirty="0" smtClean="0"/>
                        <a:t>0</a:t>
                      </a:r>
                      <a:endParaRPr lang="ko-KR" altLang="en-US" sz="1600" b="1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1" baseline="0" dirty="0" smtClean="0"/>
                        <a:t>F</a:t>
                      </a:r>
                      <a:endParaRPr lang="ko-KR" altLang="en-US" sz="1600" b="1" baseline="0" dirty="0"/>
                    </a:p>
                  </a:txBody>
                  <a:tcPr/>
                </a:tc>
              </a:tr>
              <a:tr h="261531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g</a:t>
                      </a:r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1" baseline="0" dirty="0" smtClean="0"/>
                        <a:t>0</a:t>
                      </a:r>
                      <a:endParaRPr lang="ko-KR" altLang="en-US" sz="1600" b="1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1" baseline="0" dirty="0" smtClean="0"/>
                        <a:t>F</a:t>
                      </a:r>
                      <a:endParaRPr lang="ko-KR" altLang="en-US" sz="1600" b="1" baseline="0" dirty="0"/>
                    </a:p>
                  </a:txBody>
                  <a:tcPr/>
                </a:tc>
              </a:tr>
              <a:tr h="261531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h</a:t>
                      </a:r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1" baseline="0" dirty="0" smtClean="0"/>
                        <a:t>0</a:t>
                      </a:r>
                      <a:endParaRPr lang="ko-KR" altLang="en-US" sz="1600" b="1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1" baseline="0" dirty="0" smtClean="0"/>
                        <a:t>F</a:t>
                      </a:r>
                      <a:endParaRPr lang="ko-KR" altLang="en-US" sz="1600" b="1" baseline="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VSIDS Decision Heuristic (4/8)</a:t>
            </a:r>
            <a:endParaRPr lang="ko-KR" altLang="en-US" dirty="0" smtClean="0"/>
          </a:p>
        </p:txBody>
      </p:sp>
      <p:sp>
        <p:nvSpPr>
          <p:cNvPr id="16387" name="내용 개체 틀 2"/>
          <p:cNvSpPr>
            <a:spLocks noGrp="1"/>
          </p:cNvSpPr>
          <p:nvPr>
            <p:ph idx="1"/>
          </p:nvPr>
        </p:nvSpPr>
        <p:spPr>
          <a:xfrm>
            <a:off x="428625" y="1571625"/>
            <a:ext cx="8229600" cy="4525963"/>
          </a:xfrm>
        </p:spPr>
        <p:txBody>
          <a:bodyPr/>
          <a:lstStyle/>
          <a:p>
            <a:r>
              <a:rPr lang="en-US" altLang="ko-KR" sz="2400" dirty="0" smtClean="0"/>
              <a:t>b, c are True after BCP</a:t>
            </a:r>
          </a:p>
          <a:p>
            <a:r>
              <a:rPr lang="en-US" altLang="ko-KR" sz="2400" dirty="0" smtClean="0"/>
              <a:t>Conflict occurs on variable d</a:t>
            </a:r>
          </a:p>
          <a:p>
            <a:pPr lvl="1"/>
            <a:r>
              <a:rPr lang="en-US" altLang="ko-KR" sz="2000" dirty="0" smtClean="0"/>
              <a:t>Start conflict analysis </a:t>
            </a:r>
          </a:p>
          <a:p>
            <a:pPr lvl="1"/>
            <a:endParaRPr lang="en-US" altLang="ko-KR" sz="2000" dirty="0" smtClean="0"/>
          </a:p>
          <a:p>
            <a:endParaRPr lang="en-US" altLang="ko-KR" sz="2400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9C3005-9F6C-4854-B0C6-987157C2A6B0}" type="slidenum">
              <a:rPr lang="ko-KR" altLang="en-US" smtClean="0"/>
              <a:pPr>
                <a:defRPr/>
              </a:pPr>
              <a:t>25</a:t>
            </a:fld>
            <a:r>
              <a:rPr lang="en-US" altLang="ko-KR" dirty="0" smtClean="0"/>
              <a:t>/28</a:t>
            </a:r>
            <a:endParaRPr lang="ko-KR" alt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500166" y="3214686"/>
            <a:ext cx="228601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 smtClean="0">
                <a:solidFill>
                  <a:schemeClr val="bg1">
                    <a:lumMod val="65000"/>
                  </a:schemeClr>
                </a:solidFill>
                <a:latin typeface="+mn-lt"/>
              </a:rPr>
              <a:t>(-</a:t>
            </a:r>
            <a:r>
              <a:rPr lang="en-US" altLang="ko-KR" b="1" dirty="0" err="1" smtClean="0">
                <a:solidFill>
                  <a:schemeClr val="bg1">
                    <a:lumMod val="65000"/>
                  </a:schemeClr>
                </a:solidFill>
                <a:latin typeface="+mn-lt"/>
              </a:rPr>
              <a:t>f∨e</a:t>
            </a:r>
            <a:r>
              <a:rPr lang="en-US" altLang="ko-KR" b="1" dirty="0" smtClean="0">
                <a:solidFill>
                  <a:schemeClr val="bg1">
                    <a:lumMod val="65000"/>
                  </a:schemeClr>
                </a:solidFill>
                <a:latin typeface="+mn-lt"/>
              </a:rPr>
              <a:t>) ∧</a:t>
            </a:r>
          </a:p>
          <a:p>
            <a:r>
              <a:rPr lang="en-US" altLang="ko-KR" b="1" dirty="0" smtClean="0">
                <a:solidFill>
                  <a:schemeClr val="bg1">
                    <a:lumMod val="65000"/>
                  </a:schemeClr>
                </a:solidFill>
                <a:latin typeface="+mn-lt"/>
              </a:rPr>
              <a:t>(-</a:t>
            </a:r>
            <a:r>
              <a:rPr lang="en-US" altLang="ko-KR" b="1" dirty="0" err="1" smtClean="0">
                <a:solidFill>
                  <a:schemeClr val="bg1">
                    <a:lumMod val="65000"/>
                  </a:schemeClr>
                </a:solidFill>
                <a:latin typeface="+mn-lt"/>
              </a:rPr>
              <a:t>g∨f</a:t>
            </a:r>
            <a:r>
              <a:rPr lang="en-US" altLang="ko-KR" b="1" dirty="0" smtClean="0">
                <a:solidFill>
                  <a:schemeClr val="bg1">
                    <a:lumMod val="65000"/>
                  </a:schemeClr>
                </a:solidFill>
                <a:latin typeface="+mn-lt"/>
              </a:rPr>
              <a:t>) ∧</a:t>
            </a:r>
          </a:p>
          <a:p>
            <a:r>
              <a:rPr lang="en-US" altLang="ko-KR" b="1" dirty="0" smtClean="0">
                <a:solidFill>
                  <a:schemeClr val="bg1">
                    <a:lumMod val="65000"/>
                  </a:schemeClr>
                </a:solidFill>
                <a:latin typeface="+mn-lt"/>
              </a:rPr>
              <a:t>(</a:t>
            </a:r>
            <a:r>
              <a:rPr lang="en-US" altLang="ko-KR" b="1" dirty="0" err="1" smtClean="0">
                <a:solidFill>
                  <a:schemeClr val="bg1">
                    <a:lumMod val="65000"/>
                  </a:schemeClr>
                </a:solidFill>
                <a:latin typeface="+mn-lt"/>
              </a:rPr>
              <a:t>b∨a∨e</a:t>
            </a:r>
            <a:r>
              <a:rPr lang="en-US" altLang="ko-KR" b="1" dirty="0" smtClean="0">
                <a:solidFill>
                  <a:schemeClr val="bg1">
                    <a:lumMod val="65000"/>
                  </a:schemeClr>
                </a:solidFill>
                <a:latin typeface="+mn-lt"/>
              </a:rPr>
              <a:t>) ∧</a:t>
            </a:r>
          </a:p>
          <a:p>
            <a:r>
              <a:rPr lang="en-US" altLang="ko-KR" b="1" dirty="0" smtClean="0">
                <a:solidFill>
                  <a:schemeClr val="bg1">
                    <a:lumMod val="65000"/>
                  </a:schemeClr>
                </a:solidFill>
                <a:latin typeface="+mn-lt"/>
              </a:rPr>
              <a:t>(</a:t>
            </a:r>
            <a:r>
              <a:rPr lang="en-US" altLang="ko-KR" b="1" dirty="0" err="1" smtClean="0">
                <a:solidFill>
                  <a:schemeClr val="bg1">
                    <a:lumMod val="65000"/>
                  </a:schemeClr>
                </a:solidFill>
                <a:latin typeface="+mn-lt"/>
              </a:rPr>
              <a:t>c∨e∨f</a:t>
            </a:r>
            <a:r>
              <a:rPr lang="en-US" altLang="ko-KR" b="1" dirty="0" smtClean="0">
                <a:solidFill>
                  <a:schemeClr val="bg1">
                    <a:lumMod val="65000"/>
                  </a:schemeClr>
                </a:solidFill>
                <a:latin typeface="+mn-lt"/>
              </a:rPr>
              <a:t>∨-b) ∧</a:t>
            </a:r>
          </a:p>
          <a:p>
            <a:r>
              <a:rPr lang="en-US" altLang="ko-KR" b="1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(-</a:t>
            </a:r>
            <a:r>
              <a:rPr lang="en-US" altLang="ko-KR" b="1" dirty="0" err="1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h∨g</a:t>
            </a:r>
            <a:r>
              <a:rPr lang="en-US" altLang="ko-KR" b="1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) ∧</a:t>
            </a:r>
          </a:p>
          <a:p>
            <a:r>
              <a:rPr lang="en-US" altLang="ko-KR" b="1" dirty="0" smtClean="0">
                <a:solidFill>
                  <a:schemeClr val="bg1">
                    <a:lumMod val="65000"/>
                  </a:schemeClr>
                </a:solidFill>
                <a:latin typeface="+mn-lt"/>
              </a:rPr>
              <a:t>(d∨-</a:t>
            </a:r>
            <a:r>
              <a:rPr lang="en-US" altLang="ko-KR" b="1" dirty="0" err="1" smtClean="0">
                <a:solidFill>
                  <a:schemeClr val="bg1">
                    <a:lumMod val="65000"/>
                  </a:schemeClr>
                </a:solidFill>
                <a:latin typeface="+mn-lt"/>
              </a:rPr>
              <a:t>b∨h</a:t>
            </a:r>
            <a:r>
              <a:rPr lang="en-US" altLang="ko-KR" b="1" dirty="0" smtClean="0">
                <a:solidFill>
                  <a:schemeClr val="bg1">
                    <a:lumMod val="65000"/>
                  </a:schemeClr>
                </a:solidFill>
                <a:latin typeface="+mn-lt"/>
              </a:rPr>
              <a:t>) ∧</a:t>
            </a:r>
          </a:p>
          <a:p>
            <a:r>
              <a:rPr lang="en-US" altLang="ko-KR" b="1" dirty="0" smtClean="0">
                <a:solidFill>
                  <a:srgbClr val="FF0000"/>
                </a:solidFill>
                <a:latin typeface="+mn-lt"/>
              </a:rPr>
              <a:t>(-b∨-c∨-d)</a:t>
            </a:r>
            <a:r>
              <a:rPr lang="en-US" altLang="ko-KR" b="1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US" altLang="ko-KR" b="1" dirty="0" smtClean="0">
                <a:solidFill>
                  <a:schemeClr val="bg1">
                    <a:lumMod val="65000"/>
                  </a:schemeClr>
                </a:solidFill>
                <a:latin typeface="+mn-lt"/>
              </a:rPr>
              <a:t>∧</a:t>
            </a:r>
          </a:p>
          <a:p>
            <a:r>
              <a:rPr lang="en-US" altLang="ko-KR" b="1" dirty="0" smtClean="0">
                <a:solidFill>
                  <a:schemeClr val="bg1">
                    <a:lumMod val="65000"/>
                  </a:schemeClr>
                </a:solidFill>
                <a:latin typeface="+mn-lt"/>
              </a:rPr>
              <a:t>(</a:t>
            </a:r>
            <a:r>
              <a:rPr lang="en-US" altLang="ko-KR" b="1" dirty="0" err="1" smtClean="0">
                <a:solidFill>
                  <a:schemeClr val="bg1">
                    <a:lumMod val="65000"/>
                  </a:schemeClr>
                </a:solidFill>
                <a:latin typeface="+mn-lt"/>
              </a:rPr>
              <a:t>c∨d</a:t>
            </a:r>
            <a:r>
              <a:rPr lang="en-US" altLang="ko-KR" b="1" dirty="0" smtClean="0">
                <a:solidFill>
                  <a:schemeClr val="bg1">
                    <a:lumMod val="65000"/>
                  </a:schemeClr>
                </a:solidFill>
                <a:latin typeface="+mn-lt"/>
              </a:rPr>
              <a:t>)</a:t>
            </a:r>
            <a:endParaRPr lang="ko-KR" altLang="en-US" b="1" dirty="0" smtClean="0">
              <a:solidFill>
                <a:schemeClr val="bg1">
                  <a:lumMod val="65000"/>
                </a:schemeClr>
              </a:solidFill>
              <a:latin typeface="+mn-lt"/>
            </a:endParaRPr>
          </a:p>
          <a:p>
            <a:endParaRPr lang="ko-KR" altLang="en-US" b="1" dirty="0">
              <a:solidFill>
                <a:srgbClr val="FF0000"/>
              </a:solidFill>
              <a:latin typeface="+mn-lt"/>
            </a:endParaRPr>
          </a:p>
        </p:txBody>
      </p:sp>
      <p:graphicFrame>
        <p:nvGraphicFramePr>
          <p:cNvPr id="8" name="표 7"/>
          <p:cNvGraphicFramePr>
            <a:graphicFrameLocks noGrp="1"/>
          </p:cNvGraphicFramePr>
          <p:nvPr/>
        </p:nvGraphicFramePr>
        <p:xfrm>
          <a:off x="5072066" y="2857496"/>
          <a:ext cx="2714644" cy="30964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6439"/>
                <a:gridCol w="866079"/>
                <a:gridCol w="712126"/>
              </a:tblGrid>
              <a:tr h="24846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Variable</a:t>
                      </a:r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Score</a:t>
                      </a:r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Value</a:t>
                      </a:r>
                      <a:endParaRPr lang="ko-KR" altLang="en-US" sz="1600" dirty="0"/>
                    </a:p>
                  </a:txBody>
                  <a:tcPr/>
                </a:tc>
              </a:tr>
              <a:tr h="355015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a</a:t>
                      </a:r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1" baseline="0" dirty="0" smtClean="0"/>
                        <a:t>0</a:t>
                      </a:r>
                      <a:endParaRPr lang="ko-KR" altLang="en-US" sz="1600" b="1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1" baseline="0" dirty="0" smtClean="0"/>
                        <a:t>F</a:t>
                      </a:r>
                      <a:endParaRPr lang="ko-KR" altLang="en-US" sz="1600" b="1" baseline="0" dirty="0"/>
                    </a:p>
                  </a:txBody>
                  <a:tcPr/>
                </a:tc>
              </a:tr>
              <a:tr h="355015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b</a:t>
                      </a:r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1" baseline="0" dirty="0" smtClean="0"/>
                        <a:t>0</a:t>
                      </a:r>
                      <a:endParaRPr lang="ko-KR" altLang="en-US" sz="1600" b="1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1" baseline="0" dirty="0" smtClean="0"/>
                        <a:t>T</a:t>
                      </a:r>
                      <a:endParaRPr lang="ko-KR" altLang="en-US" sz="1600" b="1" baseline="0" dirty="0"/>
                    </a:p>
                  </a:txBody>
                  <a:tcPr/>
                </a:tc>
              </a:tr>
              <a:tr h="355015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c</a:t>
                      </a:r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1" baseline="0" dirty="0" smtClean="0"/>
                        <a:t>0</a:t>
                      </a:r>
                      <a:endParaRPr lang="ko-KR" altLang="en-US" sz="1600" b="1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1" baseline="0" dirty="0" smtClean="0"/>
                        <a:t>T</a:t>
                      </a:r>
                      <a:endParaRPr lang="ko-KR" altLang="en-US" sz="1600" b="1" baseline="0" dirty="0"/>
                    </a:p>
                  </a:txBody>
                  <a:tcPr/>
                </a:tc>
              </a:tr>
              <a:tr h="355015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solidFill>
                            <a:srgbClr val="FF0000"/>
                          </a:solidFill>
                        </a:rPr>
                        <a:t>d</a:t>
                      </a:r>
                      <a:endParaRPr lang="ko-KR" alt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1" baseline="0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ko-KR" altLang="en-US" sz="1600" b="1" baseline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1" baseline="0" dirty="0" smtClean="0">
                          <a:solidFill>
                            <a:srgbClr val="FF0000"/>
                          </a:solidFill>
                        </a:rPr>
                        <a:t>T</a:t>
                      </a:r>
                      <a:endParaRPr lang="ko-KR" altLang="en-US" sz="1600" b="1" baseline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261531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e</a:t>
                      </a:r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1" baseline="0" dirty="0" smtClean="0"/>
                        <a:t>0</a:t>
                      </a:r>
                      <a:endParaRPr lang="ko-KR" altLang="en-US" sz="1600" b="1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1" baseline="0" dirty="0" smtClean="0"/>
                        <a:t>F</a:t>
                      </a:r>
                      <a:endParaRPr lang="ko-KR" altLang="en-US" sz="1600" b="1" baseline="0" dirty="0"/>
                    </a:p>
                  </a:txBody>
                  <a:tcPr/>
                </a:tc>
              </a:tr>
              <a:tr h="261531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f</a:t>
                      </a:r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1" baseline="0" dirty="0" smtClean="0"/>
                        <a:t>0</a:t>
                      </a:r>
                      <a:endParaRPr lang="ko-KR" altLang="en-US" sz="1600" b="1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1" baseline="0" dirty="0" smtClean="0"/>
                        <a:t>F</a:t>
                      </a:r>
                      <a:endParaRPr lang="ko-KR" altLang="en-US" sz="1600" b="1" baseline="0" dirty="0"/>
                    </a:p>
                  </a:txBody>
                  <a:tcPr/>
                </a:tc>
              </a:tr>
              <a:tr h="261531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g</a:t>
                      </a:r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1" baseline="0" dirty="0" smtClean="0"/>
                        <a:t>0</a:t>
                      </a:r>
                      <a:endParaRPr lang="ko-KR" altLang="en-US" sz="1600" b="1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1" baseline="0" dirty="0" smtClean="0"/>
                        <a:t>F</a:t>
                      </a:r>
                      <a:endParaRPr lang="ko-KR" altLang="en-US" sz="1600" b="1" baseline="0" dirty="0"/>
                    </a:p>
                  </a:txBody>
                  <a:tcPr/>
                </a:tc>
              </a:tr>
              <a:tr h="261531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h</a:t>
                      </a:r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1" baseline="0" dirty="0" smtClean="0"/>
                        <a:t>0</a:t>
                      </a:r>
                      <a:endParaRPr lang="ko-KR" altLang="en-US" sz="1600" b="1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1" baseline="0" dirty="0" smtClean="0"/>
                        <a:t>F</a:t>
                      </a:r>
                      <a:endParaRPr lang="ko-KR" altLang="en-US" sz="1600" b="1" baseline="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VSIDS Decision Heuristic (5/8)</a:t>
            </a:r>
            <a:endParaRPr lang="ko-KR" altLang="en-US" dirty="0" smtClean="0"/>
          </a:p>
        </p:txBody>
      </p:sp>
      <p:sp>
        <p:nvSpPr>
          <p:cNvPr id="16387" name="내용 개체 틀 2"/>
          <p:cNvSpPr>
            <a:spLocks noGrp="1"/>
          </p:cNvSpPr>
          <p:nvPr>
            <p:ph idx="1"/>
          </p:nvPr>
        </p:nvSpPr>
        <p:spPr>
          <a:xfrm>
            <a:off x="428625" y="1571625"/>
            <a:ext cx="8229600" cy="4525963"/>
          </a:xfrm>
        </p:spPr>
        <p:txBody>
          <a:bodyPr/>
          <a:lstStyle/>
          <a:p>
            <a:r>
              <a:rPr lang="en-US" altLang="ko-KR" sz="2400" dirty="0" smtClean="0"/>
              <a:t>The score of variable in </a:t>
            </a:r>
            <a:r>
              <a:rPr lang="en-US" altLang="ko-KR" sz="2400" dirty="0" err="1" smtClean="0"/>
              <a:t>resolvents</a:t>
            </a:r>
            <a:r>
              <a:rPr lang="en-US" altLang="ko-KR" sz="2400" dirty="0" smtClean="0"/>
              <a:t> is increased by 1</a:t>
            </a:r>
          </a:p>
          <a:p>
            <a:pPr lvl="1"/>
            <a:r>
              <a:rPr lang="en-US" altLang="ko-KR" sz="2000" dirty="0" smtClean="0"/>
              <a:t>Even if a variable appears in </a:t>
            </a:r>
            <a:r>
              <a:rPr lang="en-US" altLang="ko-KR" sz="2000" dirty="0" err="1" smtClean="0"/>
              <a:t>resolvents</a:t>
            </a:r>
            <a:r>
              <a:rPr lang="en-US" altLang="ko-KR" sz="1600" dirty="0" smtClean="0"/>
              <a:t> two or mores increase the score just once</a:t>
            </a:r>
          </a:p>
          <a:p>
            <a:pPr lvl="1"/>
            <a:endParaRPr lang="en-US" altLang="ko-KR" sz="2000" dirty="0" smtClean="0"/>
          </a:p>
          <a:p>
            <a:endParaRPr lang="en-US" altLang="ko-KR" sz="2400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9C3005-9F6C-4854-B0C6-987157C2A6B0}" type="slidenum">
              <a:rPr lang="ko-KR" altLang="en-US" smtClean="0"/>
              <a:pPr>
                <a:defRPr/>
              </a:pPr>
              <a:t>26</a:t>
            </a:fld>
            <a:r>
              <a:rPr lang="en-US" altLang="ko-KR" dirty="0" smtClean="0"/>
              <a:t>/28</a:t>
            </a:r>
            <a:endParaRPr lang="ko-KR" alt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500166" y="3214686"/>
            <a:ext cx="228601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 smtClean="0">
                <a:latin typeface="+mn-lt"/>
              </a:rPr>
              <a:t>(-</a:t>
            </a:r>
            <a:r>
              <a:rPr lang="en-US" altLang="ko-KR" b="1" dirty="0" err="1" smtClean="0">
                <a:latin typeface="+mn-lt"/>
              </a:rPr>
              <a:t>f∨e</a:t>
            </a:r>
            <a:r>
              <a:rPr lang="en-US" altLang="ko-KR" b="1" dirty="0" smtClean="0">
                <a:latin typeface="+mn-lt"/>
              </a:rPr>
              <a:t>) ∧</a:t>
            </a:r>
          </a:p>
          <a:p>
            <a:r>
              <a:rPr lang="en-US" altLang="ko-KR" b="1" dirty="0" smtClean="0">
                <a:latin typeface="+mn-lt"/>
              </a:rPr>
              <a:t>(-</a:t>
            </a:r>
            <a:r>
              <a:rPr lang="en-US" altLang="ko-KR" b="1" dirty="0" err="1" smtClean="0">
                <a:latin typeface="+mn-lt"/>
              </a:rPr>
              <a:t>g∨f</a:t>
            </a:r>
            <a:r>
              <a:rPr lang="en-US" altLang="ko-KR" b="1" dirty="0" smtClean="0">
                <a:latin typeface="+mn-lt"/>
              </a:rPr>
              <a:t>) ∧</a:t>
            </a:r>
          </a:p>
          <a:p>
            <a:r>
              <a:rPr lang="en-US" altLang="ko-KR" b="1" dirty="0" smtClean="0">
                <a:latin typeface="+mn-lt"/>
              </a:rPr>
              <a:t>(</a:t>
            </a:r>
            <a:r>
              <a:rPr lang="en-US" altLang="ko-KR" b="1" dirty="0" err="1" smtClean="0">
                <a:latin typeface="+mn-lt"/>
              </a:rPr>
              <a:t>b∨a∨e</a:t>
            </a:r>
            <a:r>
              <a:rPr lang="en-US" altLang="ko-KR" b="1" dirty="0" smtClean="0">
                <a:latin typeface="+mn-lt"/>
              </a:rPr>
              <a:t>) ∧</a:t>
            </a:r>
          </a:p>
          <a:p>
            <a:r>
              <a:rPr lang="en-US" altLang="ko-KR" b="1" dirty="0" smtClean="0">
                <a:latin typeface="+mn-lt"/>
              </a:rPr>
              <a:t>(</a:t>
            </a:r>
            <a:r>
              <a:rPr lang="en-US" altLang="ko-KR" b="1" dirty="0" err="1" smtClean="0">
                <a:latin typeface="+mn-lt"/>
              </a:rPr>
              <a:t>c∨e∨f</a:t>
            </a:r>
            <a:r>
              <a:rPr lang="en-US" altLang="ko-KR" b="1" dirty="0" smtClean="0">
                <a:latin typeface="+mn-lt"/>
              </a:rPr>
              <a:t>∨-b) ∧</a:t>
            </a:r>
          </a:p>
          <a:p>
            <a:r>
              <a:rPr lang="en-US" altLang="ko-KR" b="1" dirty="0" smtClean="0">
                <a:latin typeface="+mj-lt"/>
              </a:rPr>
              <a:t>(-</a:t>
            </a:r>
            <a:r>
              <a:rPr lang="en-US" altLang="ko-KR" b="1" dirty="0" err="1" smtClean="0">
                <a:latin typeface="+mj-lt"/>
              </a:rPr>
              <a:t>h∨g</a:t>
            </a:r>
            <a:r>
              <a:rPr lang="en-US" altLang="ko-KR" b="1" dirty="0" smtClean="0">
                <a:latin typeface="+mj-lt"/>
              </a:rPr>
              <a:t>) ∧</a:t>
            </a:r>
          </a:p>
          <a:p>
            <a:r>
              <a:rPr lang="en-US" altLang="ko-KR" b="1" dirty="0" smtClean="0">
                <a:latin typeface="+mn-lt"/>
              </a:rPr>
              <a:t>(d∨-</a:t>
            </a:r>
            <a:r>
              <a:rPr lang="en-US" altLang="ko-KR" b="1" dirty="0" err="1" smtClean="0">
                <a:latin typeface="+mn-lt"/>
              </a:rPr>
              <a:t>b∨h</a:t>
            </a:r>
            <a:r>
              <a:rPr lang="en-US" altLang="ko-KR" b="1" dirty="0" smtClean="0">
                <a:latin typeface="+mn-lt"/>
              </a:rPr>
              <a:t>) ∧</a:t>
            </a:r>
          </a:p>
          <a:p>
            <a:r>
              <a:rPr lang="en-US" altLang="ko-KR" b="1" dirty="0" smtClean="0">
                <a:latin typeface="+mn-lt"/>
              </a:rPr>
              <a:t>(-b∨-c∨-d) ∧</a:t>
            </a:r>
          </a:p>
          <a:p>
            <a:r>
              <a:rPr lang="en-US" altLang="ko-KR" b="1" dirty="0" smtClean="0">
                <a:latin typeface="+mn-lt"/>
              </a:rPr>
              <a:t>(</a:t>
            </a:r>
            <a:r>
              <a:rPr lang="en-US" altLang="ko-KR" b="1" dirty="0" err="1" smtClean="0">
                <a:latin typeface="+mn-lt"/>
              </a:rPr>
              <a:t>c∨d</a:t>
            </a:r>
            <a:r>
              <a:rPr lang="en-US" altLang="ko-KR" b="1" dirty="0" smtClean="0">
                <a:latin typeface="+mn-lt"/>
              </a:rPr>
              <a:t>)</a:t>
            </a:r>
            <a:endParaRPr lang="ko-KR" altLang="en-US" b="1" dirty="0" smtClean="0">
              <a:latin typeface="+mn-lt"/>
            </a:endParaRPr>
          </a:p>
          <a:p>
            <a:endParaRPr lang="ko-KR" altLang="en-US" b="1" dirty="0">
              <a:latin typeface="+mn-lt"/>
            </a:endParaRPr>
          </a:p>
        </p:txBody>
      </p:sp>
      <p:graphicFrame>
        <p:nvGraphicFramePr>
          <p:cNvPr id="8" name="표 7"/>
          <p:cNvGraphicFramePr>
            <a:graphicFrameLocks noGrp="1"/>
          </p:cNvGraphicFramePr>
          <p:nvPr/>
        </p:nvGraphicFramePr>
        <p:xfrm>
          <a:off x="5072066" y="2857496"/>
          <a:ext cx="2714644" cy="30964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6439"/>
                <a:gridCol w="866079"/>
                <a:gridCol w="712126"/>
              </a:tblGrid>
              <a:tr h="24846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Variable</a:t>
                      </a:r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Score</a:t>
                      </a:r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Value</a:t>
                      </a:r>
                      <a:endParaRPr lang="ko-KR" altLang="en-US" sz="1600" dirty="0"/>
                    </a:p>
                  </a:txBody>
                  <a:tcPr/>
                </a:tc>
              </a:tr>
              <a:tr h="355015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a</a:t>
                      </a:r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1" baseline="0" dirty="0" smtClean="0"/>
                        <a:t>0</a:t>
                      </a:r>
                      <a:endParaRPr lang="ko-KR" altLang="en-US" sz="1600" b="1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1" baseline="0" dirty="0" smtClean="0"/>
                        <a:t>F</a:t>
                      </a:r>
                      <a:endParaRPr lang="ko-KR" altLang="en-US" sz="1600" b="1" baseline="0" dirty="0"/>
                    </a:p>
                  </a:txBody>
                  <a:tcPr/>
                </a:tc>
              </a:tr>
              <a:tr h="355015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ko-KR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1" baseline="0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ko-KR" altLang="en-US" sz="1600" b="1" baseline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1" baseline="0" dirty="0" smtClean="0">
                          <a:solidFill>
                            <a:schemeClr val="tx1"/>
                          </a:solidFill>
                        </a:rPr>
                        <a:t>T</a:t>
                      </a:r>
                      <a:endParaRPr lang="ko-KR" altLang="en-US" sz="1600" b="1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55015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ko-KR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1" baseline="0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ko-KR" altLang="en-US" sz="1600" b="1" baseline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1" baseline="0" dirty="0" smtClean="0">
                          <a:solidFill>
                            <a:schemeClr val="tx1"/>
                          </a:solidFill>
                        </a:rPr>
                        <a:t>T</a:t>
                      </a:r>
                      <a:endParaRPr lang="ko-KR" altLang="en-US" sz="1600" b="1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55015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solidFill>
                            <a:schemeClr val="tx1"/>
                          </a:solidFill>
                        </a:rPr>
                        <a:t>d</a:t>
                      </a:r>
                      <a:endParaRPr lang="ko-KR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1" baseline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ko-KR" altLang="en-US" sz="1600" b="1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1" baseline="0" dirty="0" smtClean="0">
                          <a:solidFill>
                            <a:schemeClr val="tx1"/>
                          </a:solidFill>
                        </a:rPr>
                        <a:t>T</a:t>
                      </a:r>
                      <a:endParaRPr lang="ko-KR" altLang="en-US" sz="1600" b="1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61531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e</a:t>
                      </a:r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1" baseline="0" dirty="0" smtClean="0"/>
                        <a:t>0</a:t>
                      </a:r>
                      <a:endParaRPr lang="ko-KR" altLang="en-US" sz="1600" b="1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1" baseline="0" dirty="0" smtClean="0"/>
                        <a:t>F</a:t>
                      </a:r>
                      <a:endParaRPr lang="ko-KR" altLang="en-US" sz="1600" b="1" baseline="0" dirty="0"/>
                    </a:p>
                  </a:txBody>
                  <a:tcPr/>
                </a:tc>
              </a:tr>
              <a:tr h="261531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f</a:t>
                      </a:r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1" baseline="0" dirty="0" smtClean="0"/>
                        <a:t>0</a:t>
                      </a:r>
                      <a:endParaRPr lang="ko-KR" altLang="en-US" sz="1600" b="1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1" baseline="0" dirty="0" smtClean="0"/>
                        <a:t>F</a:t>
                      </a:r>
                      <a:endParaRPr lang="ko-KR" altLang="en-US" sz="1600" b="1" baseline="0" dirty="0"/>
                    </a:p>
                  </a:txBody>
                  <a:tcPr/>
                </a:tc>
              </a:tr>
              <a:tr h="261531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g</a:t>
                      </a:r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1" baseline="0" dirty="0" smtClean="0"/>
                        <a:t>0</a:t>
                      </a:r>
                      <a:endParaRPr lang="ko-KR" altLang="en-US" sz="1600" b="1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1" baseline="0" dirty="0" smtClean="0"/>
                        <a:t>F</a:t>
                      </a:r>
                      <a:endParaRPr lang="ko-KR" altLang="en-US" sz="1600" b="1" baseline="0" dirty="0"/>
                    </a:p>
                  </a:txBody>
                  <a:tcPr/>
                </a:tc>
              </a:tr>
              <a:tr h="261531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solidFill>
                            <a:schemeClr val="tx1"/>
                          </a:solidFill>
                        </a:rPr>
                        <a:t>h</a:t>
                      </a:r>
                      <a:endParaRPr lang="ko-KR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1" baseline="0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ko-KR" altLang="en-US" sz="1600" b="1" baseline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1" baseline="0" dirty="0" smtClean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ko-KR" altLang="en-US" sz="1600" b="1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Text Box 40"/>
          <p:cNvSpPr txBox="1">
            <a:spLocks noChangeArrowheads="1"/>
          </p:cNvSpPr>
          <p:nvPr/>
        </p:nvSpPr>
        <p:spPr bwMode="auto">
          <a:xfrm>
            <a:off x="3428992" y="4214818"/>
            <a:ext cx="1838196" cy="6463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ko-KR" b="1" dirty="0" err="1" smtClean="0">
                <a:latin typeface="+mn-lt"/>
                <a:ea typeface="굴림" charset="-127"/>
              </a:rPr>
              <a:t>Resolvent</a:t>
            </a:r>
            <a:r>
              <a:rPr lang="en-US" altLang="ko-KR" b="1" dirty="0" smtClean="0">
                <a:latin typeface="+mn-lt"/>
                <a:ea typeface="굴림" charset="-127"/>
              </a:rPr>
              <a:t> on d</a:t>
            </a:r>
          </a:p>
          <a:p>
            <a:r>
              <a:rPr lang="en-US" altLang="ko-KR" b="1" dirty="0" smtClean="0">
                <a:latin typeface="+mn-lt"/>
                <a:ea typeface="굴림" charset="-127"/>
              </a:rPr>
              <a:t>-b∨-</a:t>
            </a:r>
            <a:r>
              <a:rPr lang="en-US" altLang="ko-KR" b="1" dirty="0" err="1" smtClean="0">
                <a:latin typeface="+mn-lt"/>
                <a:ea typeface="굴림" charset="-127"/>
              </a:rPr>
              <a:t>c∨h</a:t>
            </a:r>
            <a:endParaRPr lang="en-US" altLang="ko-KR" b="1" dirty="0">
              <a:latin typeface="+mn-lt"/>
              <a:ea typeface="굴림" charset="-127"/>
            </a:endParaRPr>
          </a:p>
        </p:txBody>
      </p:sp>
      <p:cxnSp>
        <p:nvCxnSpPr>
          <p:cNvPr id="11" name="직선 연결선 10"/>
          <p:cNvCxnSpPr/>
          <p:nvPr/>
        </p:nvCxnSpPr>
        <p:spPr>
          <a:xfrm flipV="1">
            <a:off x="2857488" y="4823736"/>
            <a:ext cx="642942" cy="24833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직선 연결선 11"/>
          <p:cNvCxnSpPr/>
          <p:nvPr/>
        </p:nvCxnSpPr>
        <p:spPr>
          <a:xfrm>
            <a:off x="2714612" y="4786322"/>
            <a:ext cx="785818" cy="3741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VSIDS Decision Heuristic (6/8)</a:t>
            </a:r>
            <a:endParaRPr lang="ko-KR" altLang="en-US" dirty="0" smtClean="0"/>
          </a:p>
        </p:txBody>
      </p:sp>
      <p:sp>
        <p:nvSpPr>
          <p:cNvPr id="16387" name="내용 개체 틀 2"/>
          <p:cNvSpPr>
            <a:spLocks noGrp="1"/>
          </p:cNvSpPr>
          <p:nvPr>
            <p:ph idx="1"/>
          </p:nvPr>
        </p:nvSpPr>
        <p:spPr>
          <a:xfrm>
            <a:off x="428625" y="1571625"/>
            <a:ext cx="8229600" cy="4525963"/>
          </a:xfrm>
        </p:spPr>
        <p:txBody>
          <a:bodyPr/>
          <a:lstStyle/>
          <a:p>
            <a:r>
              <a:rPr lang="en-US" altLang="ko-KR" sz="2400" dirty="0" smtClean="0"/>
              <a:t>The end of conflict analysis</a:t>
            </a:r>
          </a:p>
          <a:p>
            <a:r>
              <a:rPr lang="en-US" altLang="ko-KR" sz="2400" dirty="0" smtClean="0"/>
              <a:t>The scores are decaying </a:t>
            </a:r>
            <a:r>
              <a:rPr lang="en-US" altLang="ko-KR" sz="2400" dirty="0" smtClean="0">
                <a:solidFill>
                  <a:srgbClr val="FF0000"/>
                </a:solidFill>
              </a:rPr>
              <a:t>5%</a:t>
            </a:r>
            <a:r>
              <a:rPr lang="en-US" altLang="ko-KR" sz="2400" dirty="0" smtClean="0"/>
              <a:t> for next scoring</a:t>
            </a:r>
            <a:endParaRPr lang="en-US" altLang="ko-KR" sz="2000" dirty="0" smtClean="0"/>
          </a:p>
          <a:p>
            <a:pPr lvl="1"/>
            <a:endParaRPr lang="en-US" altLang="ko-KR" sz="2000" dirty="0" smtClean="0"/>
          </a:p>
          <a:p>
            <a:endParaRPr lang="en-US" altLang="ko-KR" sz="2400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9C3005-9F6C-4854-B0C6-987157C2A6B0}" type="slidenum">
              <a:rPr lang="ko-KR" altLang="en-US" smtClean="0"/>
              <a:pPr>
                <a:defRPr/>
              </a:pPr>
              <a:t>27</a:t>
            </a:fld>
            <a:r>
              <a:rPr lang="en-US" altLang="ko-KR" dirty="0" smtClean="0"/>
              <a:t>/28</a:t>
            </a:r>
            <a:endParaRPr lang="ko-KR" alt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714348" y="3214686"/>
            <a:ext cx="228601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 smtClean="0">
                <a:latin typeface="+mn-lt"/>
              </a:rPr>
              <a:t>(-</a:t>
            </a:r>
            <a:r>
              <a:rPr lang="en-US" altLang="ko-KR" b="1" dirty="0" err="1" smtClean="0">
                <a:latin typeface="+mn-lt"/>
              </a:rPr>
              <a:t>f∨e</a:t>
            </a:r>
            <a:r>
              <a:rPr lang="en-US" altLang="ko-KR" b="1" dirty="0" smtClean="0">
                <a:latin typeface="+mn-lt"/>
              </a:rPr>
              <a:t>) ∧</a:t>
            </a:r>
          </a:p>
          <a:p>
            <a:r>
              <a:rPr lang="en-US" altLang="ko-KR" b="1" dirty="0" smtClean="0">
                <a:latin typeface="+mn-lt"/>
              </a:rPr>
              <a:t>(-</a:t>
            </a:r>
            <a:r>
              <a:rPr lang="en-US" altLang="ko-KR" b="1" dirty="0" err="1" smtClean="0">
                <a:latin typeface="+mn-lt"/>
              </a:rPr>
              <a:t>g∨f</a:t>
            </a:r>
            <a:r>
              <a:rPr lang="en-US" altLang="ko-KR" b="1" dirty="0" smtClean="0">
                <a:latin typeface="+mn-lt"/>
              </a:rPr>
              <a:t>) ∧</a:t>
            </a:r>
          </a:p>
          <a:p>
            <a:r>
              <a:rPr lang="en-US" altLang="ko-KR" b="1" dirty="0" smtClean="0">
                <a:latin typeface="+mn-lt"/>
              </a:rPr>
              <a:t>(</a:t>
            </a:r>
            <a:r>
              <a:rPr lang="en-US" altLang="ko-KR" b="1" dirty="0" err="1" smtClean="0">
                <a:latin typeface="+mn-lt"/>
              </a:rPr>
              <a:t>b∨a∨e</a:t>
            </a:r>
            <a:r>
              <a:rPr lang="en-US" altLang="ko-KR" b="1" dirty="0" smtClean="0">
                <a:latin typeface="+mn-lt"/>
              </a:rPr>
              <a:t>) ∧</a:t>
            </a:r>
          </a:p>
          <a:p>
            <a:r>
              <a:rPr lang="en-US" altLang="ko-KR" b="1" dirty="0" smtClean="0">
                <a:latin typeface="+mn-lt"/>
              </a:rPr>
              <a:t>(</a:t>
            </a:r>
            <a:r>
              <a:rPr lang="en-US" altLang="ko-KR" b="1" dirty="0" err="1" smtClean="0">
                <a:latin typeface="+mn-lt"/>
              </a:rPr>
              <a:t>c∨e∨f</a:t>
            </a:r>
            <a:r>
              <a:rPr lang="en-US" altLang="ko-KR" b="1" dirty="0" smtClean="0">
                <a:latin typeface="+mn-lt"/>
              </a:rPr>
              <a:t>∨-b) ∧</a:t>
            </a:r>
          </a:p>
          <a:p>
            <a:r>
              <a:rPr lang="en-US" altLang="ko-KR" b="1" dirty="0" smtClean="0">
                <a:latin typeface="+mj-lt"/>
              </a:rPr>
              <a:t>(-</a:t>
            </a:r>
            <a:r>
              <a:rPr lang="en-US" altLang="ko-KR" b="1" dirty="0" err="1" smtClean="0">
                <a:latin typeface="+mj-lt"/>
              </a:rPr>
              <a:t>h∨g</a:t>
            </a:r>
            <a:r>
              <a:rPr lang="en-US" altLang="ko-KR" b="1" dirty="0" smtClean="0">
                <a:latin typeface="+mj-lt"/>
              </a:rPr>
              <a:t>) ∧</a:t>
            </a:r>
          </a:p>
          <a:p>
            <a:r>
              <a:rPr lang="en-US" altLang="ko-KR" b="1" dirty="0" smtClean="0">
                <a:latin typeface="+mn-lt"/>
              </a:rPr>
              <a:t>(d∨-</a:t>
            </a:r>
            <a:r>
              <a:rPr lang="en-US" altLang="ko-KR" b="1" dirty="0" err="1" smtClean="0">
                <a:latin typeface="+mn-lt"/>
              </a:rPr>
              <a:t>b∨h</a:t>
            </a:r>
            <a:r>
              <a:rPr lang="en-US" altLang="ko-KR" b="1" dirty="0" smtClean="0">
                <a:latin typeface="+mn-lt"/>
              </a:rPr>
              <a:t>) ∧</a:t>
            </a:r>
          </a:p>
          <a:p>
            <a:r>
              <a:rPr lang="en-US" altLang="ko-KR" b="1" dirty="0" smtClean="0">
                <a:latin typeface="+mn-lt"/>
              </a:rPr>
              <a:t>(-b∨-c∨-d)</a:t>
            </a:r>
            <a:r>
              <a:rPr lang="en-US" altLang="ko-KR" b="1" dirty="0" smtClean="0"/>
              <a:t> </a:t>
            </a:r>
            <a:r>
              <a:rPr lang="en-US" altLang="ko-KR" b="1" dirty="0" smtClean="0">
                <a:latin typeface="+mn-lt"/>
              </a:rPr>
              <a:t>∧</a:t>
            </a:r>
          </a:p>
          <a:p>
            <a:r>
              <a:rPr lang="en-US" altLang="ko-KR" b="1" dirty="0" smtClean="0">
                <a:latin typeface="+mn-lt"/>
              </a:rPr>
              <a:t>(</a:t>
            </a:r>
            <a:r>
              <a:rPr lang="en-US" altLang="ko-KR" b="1" dirty="0" err="1" smtClean="0">
                <a:latin typeface="+mn-lt"/>
              </a:rPr>
              <a:t>c∨d</a:t>
            </a:r>
            <a:r>
              <a:rPr lang="en-US" altLang="ko-KR" b="1" dirty="0" smtClean="0">
                <a:latin typeface="+mn-lt"/>
              </a:rPr>
              <a:t>)</a:t>
            </a:r>
            <a:endParaRPr lang="ko-KR" altLang="en-US" b="1" dirty="0" smtClean="0">
              <a:latin typeface="+mn-lt"/>
            </a:endParaRPr>
          </a:p>
          <a:p>
            <a:endParaRPr lang="ko-KR" altLang="en-US" b="1" dirty="0">
              <a:latin typeface="+mn-lt"/>
            </a:endParaRPr>
          </a:p>
        </p:txBody>
      </p:sp>
      <p:graphicFrame>
        <p:nvGraphicFramePr>
          <p:cNvPr id="8" name="표 7"/>
          <p:cNvGraphicFramePr>
            <a:graphicFrameLocks noGrp="1"/>
          </p:cNvGraphicFramePr>
          <p:nvPr/>
        </p:nvGraphicFramePr>
        <p:xfrm>
          <a:off x="5072066" y="2857496"/>
          <a:ext cx="2714644" cy="30964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6439"/>
                <a:gridCol w="866079"/>
                <a:gridCol w="712126"/>
              </a:tblGrid>
              <a:tr h="24846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Variable</a:t>
                      </a:r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Score</a:t>
                      </a:r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Value</a:t>
                      </a:r>
                      <a:endParaRPr lang="ko-KR" altLang="en-US" sz="1600" dirty="0"/>
                    </a:p>
                  </a:txBody>
                  <a:tcPr/>
                </a:tc>
              </a:tr>
              <a:tr h="355015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a</a:t>
                      </a:r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1" baseline="0" dirty="0" smtClean="0"/>
                        <a:t>0</a:t>
                      </a:r>
                      <a:endParaRPr lang="ko-KR" altLang="en-US" sz="1600" b="1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1" baseline="0" dirty="0" smtClean="0"/>
                        <a:t>F</a:t>
                      </a:r>
                      <a:endParaRPr lang="ko-KR" altLang="en-US" sz="1600" b="1" baseline="0" dirty="0"/>
                    </a:p>
                  </a:txBody>
                  <a:tcPr/>
                </a:tc>
              </a:tr>
              <a:tr h="355015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b</a:t>
                      </a:r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1" baseline="0" dirty="0" smtClean="0">
                          <a:solidFill>
                            <a:srgbClr val="FF0000"/>
                          </a:solidFill>
                        </a:rPr>
                        <a:t>0.95</a:t>
                      </a:r>
                      <a:endParaRPr lang="ko-KR" altLang="en-US" sz="1600" b="1" baseline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1" baseline="0" dirty="0" smtClean="0"/>
                        <a:t>T</a:t>
                      </a:r>
                      <a:endParaRPr lang="ko-KR" altLang="en-US" sz="1600" b="1" baseline="0" dirty="0"/>
                    </a:p>
                  </a:txBody>
                  <a:tcPr/>
                </a:tc>
              </a:tr>
              <a:tr h="355015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c</a:t>
                      </a:r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1" baseline="0" dirty="0" smtClean="0">
                          <a:solidFill>
                            <a:srgbClr val="FF0000"/>
                          </a:solidFill>
                        </a:rPr>
                        <a:t>0.95</a:t>
                      </a:r>
                      <a:endParaRPr lang="ko-KR" altLang="en-US" sz="1600" b="1" baseline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1" baseline="0" dirty="0" smtClean="0"/>
                        <a:t>T</a:t>
                      </a:r>
                      <a:endParaRPr lang="ko-KR" altLang="en-US" sz="1600" b="1" baseline="0" dirty="0"/>
                    </a:p>
                  </a:txBody>
                  <a:tcPr/>
                </a:tc>
              </a:tr>
              <a:tr h="355015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d</a:t>
                      </a:r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1" baseline="0" dirty="0" smtClean="0"/>
                        <a:t>0</a:t>
                      </a:r>
                      <a:endParaRPr lang="ko-KR" altLang="en-US" sz="1600" b="1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1" baseline="0" dirty="0" smtClean="0"/>
                        <a:t>T</a:t>
                      </a:r>
                      <a:endParaRPr lang="ko-KR" altLang="en-US" sz="1600" b="1" baseline="0" dirty="0"/>
                    </a:p>
                  </a:txBody>
                  <a:tcPr/>
                </a:tc>
              </a:tr>
              <a:tr h="261531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e</a:t>
                      </a:r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1" baseline="0" dirty="0" smtClean="0">
                          <a:solidFill>
                            <a:srgbClr val="FF0000"/>
                          </a:solidFill>
                        </a:rPr>
                        <a:t>0.95</a:t>
                      </a:r>
                      <a:endParaRPr lang="ko-KR" altLang="en-US" sz="1600" b="1" baseline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1" baseline="0" dirty="0" smtClean="0"/>
                        <a:t>F</a:t>
                      </a:r>
                      <a:endParaRPr lang="ko-KR" altLang="en-US" sz="1600" b="1" baseline="0" dirty="0"/>
                    </a:p>
                  </a:txBody>
                  <a:tcPr/>
                </a:tc>
              </a:tr>
              <a:tr h="261531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f</a:t>
                      </a:r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1" baseline="0" dirty="0" smtClean="0">
                          <a:solidFill>
                            <a:srgbClr val="FF0000"/>
                          </a:solidFill>
                        </a:rPr>
                        <a:t>0.95</a:t>
                      </a:r>
                      <a:endParaRPr lang="ko-KR" altLang="en-US" sz="1600" b="1" baseline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1" baseline="0" dirty="0" smtClean="0"/>
                        <a:t>F</a:t>
                      </a:r>
                      <a:endParaRPr lang="ko-KR" altLang="en-US" sz="1600" b="1" baseline="0" dirty="0"/>
                    </a:p>
                  </a:txBody>
                  <a:tcPr/>
                </a:tc>
              </a:tr>
              <a:tr h="261531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g</a:t>
                      </a:r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1" baseline="0" dirty="0" smtClean="0"/>
                        <a:t>0</a:t>
                      </a:r>
                      <a:endParaRPr lang="ko-KR" altLang="en-US" sz="1600" b="1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1" baseline="0" dirty="0" smtClean="0"/>
                        <a:t>F</a:t>
                      </a:r>
                      <a:endParaRPr lang="ko-KR" altLang="en-US" sz="1600" b="1" baseline="0" dirty="0"/>
                    </a:p>
                  </a:txBody>
                  <a:tcPr/>
                </a:tc>
              </a:tr>
              <a:tr h="261531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h</a:t>
                      </a:r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1" baseline="0" dirty="0" smtClean="0">
                          <a:solidFill>
                            <a:srgbClr val="FF0000"/>
                          </a:solidFill>
                        </a:rPr>
                        <a:t>0.95</a:t>
                      </a:r>
                      <a:endParaRPr lang="ko-KR" altLang="en-US" sz="1600" b="1" baseline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1" baseline="0" dirty="0" smtClean="0"/>
                        <a:t>F</a:t>
                      </a:r>
                      <a:endParaRPr lang="ko-KR" altLang="en-US" sz="1600" b="1" baseline="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Text Box 40"/>
          <p:cNvSpPr txBox="1">
            <a:spLocks noChangeArrowheads="1"/>
          </p:cNvSpPr>
          <p:nvPr/>
        </p:nvSpPr>
        <p:spPr bwMode="auto">
          <a:xfrm>
            <a:off x="2643174" y="3643314"/>
            <a:ext cx="2071702" cy="120032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ko-KR" b="1" dirty="0" err="1" smtClean="0">
                <a:latin typeface="+mn-lt"/>
                <a:ea typeface="굴림" charset="-127"/>
              </a:rPr>
              <a:t>Resolvents</a:t>
            </a:r>
            <a:endParaRPr lang="en-US" altLang="ko-KR" b="1" dirty="0" smtClean="0">
              <a:latin typeface="+mn-lt"/>
              <a:ea typeface="굴림" charset="-127"/>
            </a:endParaRPr>
          </a:p>
          <a:p>
            <a:r>
              <a:rPr lang="en-US" altLang="ko-KR" b="1" dirty="0" smtClean="0">
                <a:latin typeface="+mn-lt"/>
              </a:rPr>
              <a:t>-b∨-</a:t>
            </a:r>
            <a:r>
              <a:rPr lang="en-US" altLang="ko-KR" b="1" dirty="0" err="1" smtClean="0">
                <a:latin typeface="+mn-lt"/>
              </a:rPr>
              <a:t>c∨h</a:t>
            </a:r>
            <a:endParaRPr lang="en-US" altLang="ko-KR" b="1" dirty="0" smtClean="0">
              <a:latin typeface="+mn-lt"/>
            </a:endParaRPr>
          </a:p>
          <a:p>
            <a:r>
              <a:rPr lang="en-US" altLang="ko-KR" b="1" dirty="0" smtClean="0">
                <a:solidFill>
                  <a:schemeClr val="accent2"/>
                </a:solidFill>
                <a:latin typeface="+mn-lt"/>
              </a:rPr>
              <a:t>-</a:t>
            </a:r>
            <a:r>
              <a:rPr lang="en-US" altLang="ko-KR" b="1" dirty="0" err="1" smtClean="0">
                <a:solidFill>
                  <a:schemeClr val="accent2"/>
                </a:solidFill>
                <a:latin typeface="+mn-lt"/>
              </a:rPr>
              <a:t>b∨e∨f∨h</a:t>
            </a:r>
            <a:r>
              <a:rPr lang="en-US" altLang="ko-KR" b="1" dirty="0" smtClean="0">
                <a:solidFill>
                  <a:schemeClr val="accent2"/>
                </a:solidFill>
                <a:latin typeface="+mn-lt"/>
              </a:rPr>
              <a:t> </a:t>
            </a:r>
            <a:r>
              <a:rPr lang="en-US" altLang="ko-KR" b="1" dirty="0" smtClean="0">
                <a:solidFill>
                  <a:schemeClr val="accent2"/>
                </a:solidFill>
                <a:latin typeface="+mn-lt"/>
                <a:sym typeface="Wingdings" pitchFamily="2" charset="2"/>
              </a:rPr>
              <a:t> learnt clause</a:t>
            </a:r>
            <a:endParaRPr lang="en-US" altLang="ko-KR" b="1" dirty="0">
              <a:solidFill>
                <a:schemeClr val="accent2"/>
              </a:solidFill>
              <a:latin typeface="+mn-lt"/>
              <a:ea typeface="굴림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VSIDS Decision Heuristic (7/8)</a:t>
            </a:r>
            <a:endParaRPr lang="ko-KR" altLang="en-US" dirty="0" smtClean="0"/>
          </a:p>
        </p:txBody>
      </p:sp>
      <p:sp>
        <p:nvSpPr>
          <p:cNvPr id="16387" name="내용 개체 틀 2"/>
          <p:cNvSpPr>
            <a:spLocks noGrp="1"/>
          </p:cNvSpPr>
          <p:nvPr>
            <p:ph idx="1"/>
          </p:nvPr>
        </p:nvSpPr>
        <p:spPr>
          <a:xfrm>
            <a:off x="428625" y="1571625"/>
            <a:ext cx="8229600" cy="4525963"/>
          </a:xfrm>
        </p:spPr>
        <p:txBody>
          <a:bodyPr/>
          <a:lstStyle/>
          <a:p>
            <a:r>
              <a:rPr lang="en-US" altLang="ko-KR" sz="2400" dirty="0" smtClean="0"/>
              <a:t>b is now False and a is True after BCP</a:t>
            </a:r>
            <a:endParaRPr lang="en-US" altLang="ko-KR" sz="2000" dirty="0" smtClean="0"/>
          </a:p>
          <a:p>
            <a:r>
              <a:rPr lang="en-US" altLang="ko-KR" sz="2400" dirty="0" smtClean="0"/>
              <a:t>Next decision variable is c with 0.95 score</a:t>
            </a:r>
          </a:p>
          <a:p>
            <a:endParaRPr lang="en-US" altLang="ko-KR" sz="2400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9C3005-9F6C-4854-B0C6-987157C2A6B0}" type="slidenum">
              <a:rPr lang="ko-KR" altLang="en-US" smtClean="0"/>
              <a:pPr>
                <a:defRPr/>
              </a:pPr>
              <a:t>28</a:t>
            </a:fld>
            <a:r>
              <a:rPr lang="en-US" altLang="ko-KR" dirty="0" smtClean="0"/>
              <a:t>/28</a:t>
            </a:r>
            <a:endParaRPr lang="ko-KR" altLang="en-US" dirty="0"/>
          </a:p>
        </p:txBody>
      </p:sp>
      <p:graphicFrame>
        <p:nvGraphicFramePr>
          <p:cNvPr id="8" name="표 7"/>
          <p:cNvGraphicFramePr>
            <a:graphicFrameLocks noGrp="1"/>
          </p:cNvGraphicFramePr>
          <p:nvPr/>
        </p:nvGraphicFramePr>
        <p:xfrm>
          <a:off x="5072066" y="2857496"/>
          <a:ext cx="2714644" cy="30964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6439"/>
                <a:gridCol w="866079"/>
                <a:gridCol w="712126"/>
              </a:tblGrid>
              <a:tr h="24846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Variable</a:t>
                      </a:r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Score</a:t>
                      </a:r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Value</a:t>
                      </a:r>
                      <a:endParaRPr lang="ko-KR" altLang="en-US" sz="1600" dirty="0"/>
                    </a:p>
                  </a:txBody>
                  <a:tcPr/>
                </a:tc>
              </a:tr>
              <a:tr h="355015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ko-KR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1" baseline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ko-KR" altLang="en-US" sz="1600" b="1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1" baseline="0" dirty="0" smtClean="0">
                          <a:solidFill>
                            <a:schemeClr val="tx1"/>
                          </a:solidFill>
                        </a:rPr>
                        <a:t>T</a:t>
                      </a:r>
                      <a:endParaRPr lang="ko-KR" altLang="en-US" sz="1600" b="1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55015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ko-KR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1" baseline="0" dirty="0" smtClean="0">
                          <a:solidFill>
                            <a:schemeClr val="tx1"/>
                          </a:solidFill>
                        </a:rPr>
                        <a:t>0.95</a:t>
                      </a:r>
                      <a:endParaRPr lang="ko-KR" altLang="en-US" sz="1600" b="1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1" baseline="0" dirty="0" smtClean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ko-KR" altLang="en-US" sz="1600" b="1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55015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ko-KR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1" baseline="0" dirty="0" smtClean="0">
                          <a:solidFill>
                            <a:schemeClr val="tx1"/>
                          </a:solidFill>
                        </a:rPr>
                        <a:t>0.95</a:t>
                      </a:r>
                      <a:endParaRPr lang="ko-KR" altLang="en-US" sz="1600" b="1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600" b="1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55015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solidFill>
                            <a:schemeClr val="tx1"/>
                          </a:solidFill>
                        </a:rPr>
                        <a:t>d</a:t>
                      </a:r>
                      <a:endParaRPr lang="ko-KR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1" baseline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ko-KR" altLang="en-US" sz="1600" b="1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600" b="1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61531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solidFill>
                            <a:schemeClr val="tx1"/>
                          </a:solidFill>
                        </a:rPr>
                        <a:t>e</a:t>
                      </a:r>
                      <a:endParaRPr lang="ko-KR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1" baseline="0" dirty="0" smtClean="0">
                          <a:solidFill>
                            <a:schemeClr val="tx1"/>
                          </a:solidFill>
                        </a:rPr>
                        <a:t>0.95</a:t>
                      </a:r>
                      <a:endParaRPr lang="ko-KR" altLang="en-US" sz="1600" b="1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1" baseline="0" dirty="0" smtClean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ko-KR" altLang="en-US" sz="1600" b="1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61531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ko-KR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1" baseline="0" dirty="0" smtClean="0">
                          <a:solidFill>
                            <a:schemeClr val="tx1"/>
                          </a:solidFill>
                        </a:rPr>
                        <a:t>0.95</a:t>
                      </a:r>
                      <a:endParaRPr lang="ko-KR" altLang="en-US" sz="1600" b="1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1" baseline="0" dirty="0" smtClean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ko-KR" altLang="en-US" sz="1600" b="1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61531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solidFill>
                            <a:schemeClr val="tx1"/>
                          </a:solidFill>
                        </a:rPr>
                        <a:t>g</a:t>
                      </a:r>
                      <a:endParaRPr lang="ko-KR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1" baseline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ko-KR" altLang="en-US" sz="1600" b="1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1" baseline="0" dirty="0" smtClean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ko-KR" altLang="en-US" sz="1600" b="1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61531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solidFill>
                            <a:schemeClr val="tx1"/>
                          </a:solidFill>
                        </a:rPr>
                        <a:t>h</a:t>
                      </a:r>
                      <a:endParaRPr lang="ko-KR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1" baseline="0" dirty="0" smtClean="0">
                          <a:solidFill>
                            <a:schemeClr val="tx1"/>
                          </a:solidFill>
                        </a:rPr>
                        <a:t>0.95</a:t>
                      </a:r>
                      <a:endParaRPr lang="ko-KR" altLang="en-US" sz="1600" b="1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1" baseline="0" dirty="0" smtClean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ko-KR" altLang="en-US" sz="1600" b="1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1571604" y="3214686"/>
            <a:ext cx="228601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 smtClean="0">
                <a:solidFill>
                  <a:schemeClr val="bg1">
                    <a:lumMod val="65000"/>
                  </a:schemeClr>
                </a:solidFill>
                <a:latin typeface="+mn-lt"/>
              </a:rPr>
              <a:t>(-</a:t>
            </a:r>
            <a:r>
              <a:rPr lang="en-US" altLang="ko-KR" b="1" dirty="0" err="1" smtClean="0">
                <a:solidFill>
                  <a:schemeClr val="bg1">
                    <a:lumMod val="65000"/>
                  </a:schemeClr>
                </a:solidFill>
                <a:latin typeface="+mn-lt"/>
              </a:rPr>
              <a:t>f∨e</a:t>
            </a:r>
            <a:r>
              <a:rPr lang="en-US" altLang="ko-KR" b="1" dirty="0" smtClean="0">
                <a:solidFill>
                  <a:schemeClr val="bg1">
                    <a:lumMod val="65000"/>
                  </a:schemeClr>
                </a:solidFill>
                <a:latin typeface="+mn-lt"/>
              </a:rPr>
              <a:t>) ∧</a:t>
            </a:r>
          </a:p>
          <a:p>
            <a:r>
              <a:rPr lang="en-US" altLang="ko-KR" b="1" dirty="0" smtClean="0">
                <a:solidFill>
                  <a:schemeClr val="bg1">
                    <a:lumMod val="65000"/>
                  </a:schemeClr>
                </a:solidFill>
                <a:latin typeface="+mn-lt"/>
              </a:rPr>
              <a:t>(-</a:t>
            </a:r>
            <a:r>
              <a:rPr lang="en-US" altLang="ko-KR" b="1" dirty="0" err="1" smtClean="0">
                <a:solidFill>
                  <a:schemeClr val="bg1">
                    <a:lumMod val="65000"/>
                  </a:schemeClr>
                </a:solidFill>
                <a:latin typeface="+mn-lt"/>
              </a:rPr>
              <a:t>g∨f</a:t>
            </a:r>
            <a:r>
              <a:rPr lang="en-US" altLang="ko-KR" b="1" dirty="0" smtClean="0">
                <a:solidFill>
                  <a:schemeClr val="bg1">
                    <a:lumMod val="65000"/>
                  </a:schemeClr>
                </a:solidFill>
                <a:latin typeface="+mn-lt"/>
              </a:rPr>
              <a:t>) ∧</a:t>
            </a:r>
          </a:p>
          <a:p>
            <a:r>
              <a:rPr lang="en-US" altLang="ko-KR" b="1" dirty="0" smtClean="0">
                <a:solidFill>
                  <a:schemeClr val="bg1">
                    <a:lumMod val="65000"/>
                  </a:schemeClr>
                </a:solidFill>
                <a:latin typeface="+mn-lt"/>
              </a:rPr>
              <a:t>(</a:t>
            </a:r>
            <a:r>
              <a:rPr lang="en-US" altLang="ko-KR" b="1" dirty="0" err="1" smtClean="0">
                <a:solidFill>
                  <a:schemeClr val="bg1">
                    <a:lumMod val="65000"/>
                  </a:schemeClr>
                </a:solidFill>
                <a:latin typeface="+mn-lt"/>
              </a:rPr>
              <a:t>b∨a∨e</a:t>
            </a:r>
            <a:r>
              <a:rPr lang="en-US" altLang="ko-KR" b="1" dirty="0" smtClean="0">
                <a:solidFill>
                  <a:schemeClr val="bg1">
                    <a:lumMod val="65000"/>
                  </a:schemeClr>
                </a:solidFill>
                <a:latin typeface="+mn-lt"/>
              </a:rPr>
              <a:t>) ∧</a:t>
            </a:r>
          </a:p>
          <a:p>
            <a:r>
              <a:rPr lang="en-US" altLang="ko-KR" b="1" dirty="0" smtClean="0">
                <a:solidFill>
                  <a:schemeClr val="bg1">
                    <a:lumMod val="65000"/>
                  </a:schemeClr>
                </a:solidFill>
                <a:latin typeface="+mn-lt"/>
              </a:rPr>
              <a:t>(</a:t>
            </a:r>
            <a:r>
              <a:rPr lang="en-US" altLang="ko-KR" b="1" dirty="0" err="1" smtClean="0">
                <a:solidFill>
                  <a:schemeClr val="bg1">
                    <a:lumMod val="65000"/>
                  </a:schemeClr>
                </a:solidFill>
                <a:latin typeface="+mn-lt"/>
              </a:rPr>
              <a:t>c∨e∨f</a:t>
            </a:r>
            <a:r>
              <a:rPr lang="en-US" altLang="ko-KR" b="1" dirty="0" smtClean="0">
                <a:solidFill>
                  <a:schemeClr val="bg1">
                    <a:lumMod val="65000"/>
                  </a:schemeClr>
                </a:solidFill>
                <a:latin typeface="+mn-lt"/>
              </a:rPr>
              <a:t>∨-b) ∧</a:t>
            </a:r>
          </a:p>
          <a:p>
            <a:r>
              <a:rPr lang="en-US" altLang="ko-KR" b="1" dirty="0" smtClean="0">
                <a:solidFill>
                  <a:schemeClr val="bg1">
                    <a:lumMod val="65000"/>
                  </a:schemeClr>
                </a:solidFill>
                <a:latin typeface="+mj-lt"/>
              </a:rPr>
              <a:t>(-</a:t>
            </a:r>
            <a:r>
              <a:rPr lang="en-US" altLang="ko-KR" b="1" dirty="0" err="1" smtClean="0">
                <a:solidFill>
                  <a:schemeClr val="bg1">
                    <a:lumMod val="65000"/>
                  </a:schemeClr>
                </a:solidFill>
                <a:latin typeface="+mj-lt"/>
              </a:rPr>
              <a:t>h∨g</a:t>
            </a:r>
            <a:r>
              <a:rPr lang="en-US" altLang="ko-KR" b="1" dirty="0" smtClean="0">
                <a:solidFill>
                  <a:schemeClr val="bg1">
                    <a:lumMod val="65000"/>
                  </a:schemeClr>
                </a:solidFill>
                <a:latin typeface="+mj-lt"/>
              </a:rPr>
              <a:t>) ∧</a:t>
            </a:r>
          </a:p>
          <a:p>
            <a:r>
              <a:rPr lang="en-US" altLang="ko-KR" b="1" dirty="0" smtClean="0">
                <a:solidFill>
                  <a:schemeClr val="bg1">
                    <a:lumMod val="65000"/>
                  </a:schemeClr>
                </a:solidFill>
                <a:latin typeface="+mn-lt"/>
              </a:rPr>
              <a:t>(d∨-</a:t>
            </a:r>
            <a:r>
              <a:rPr lang="en-US" altLang="ko-KR" b="1" dirty="0" err="1" smtClean="0">
                <a:solidFill>
                  <a:schemeClr val="bg1">
                    <a:lumMod val="65000"/>
                  </a:schemeClr>
                </a:solidFill>
                <a:latin typeface="+mn-lt"/>
              </a:rPr>
              <a:t>b∨h</a:t>
            </a:r>
            <a:r>
              <a:rPr lang="en-US" altLang="ko-KR" b="1" dirty="0" smtClean="0">
                <a:solidFill>
                  <a:schemeClr val="bg1">
                    <a:lumMod val="65000"/>
                  </a:schemeClr>
                </a:solidFill>
                <a:latin typeface="+mn-lt"/>
              </a:rPr>
              <a:t>) ∧</a:t>
            </a:r>
          </a:p>
          <a:p>
            <a:r>
              <a:rPr lang="en-US" altLang="ko-KR" b="1" dirty="0" smtClean="0">
                <a:solidFill>
                  <a:schemeClr val="bg1">
                    <a:lumMod val="65000"/>
                  </a:schemeClr>
                </a:solidFill>
                <a:latin typeface="+mn-lt"/>
              </a:rPr>
              <a:t>(-b∨-c∨-d) ∧</a:t>
            </a:r>
          </a:p>
          <a:p>
            <a:r>
              <a:rPr lang="en-US" altLang="ko-KR" b="1" dirty="0" smtClean="0">
                <a:solidFill>
                  <a:schemeClr val="bg1">
                    <a:lumMod val="65000"/>
                  </a:schemeClr>
                </a:solidFill>
                <a:latin typeface="+mn-lt"/>
              </a:rPr>
              <a:t>(</a:t>
            </a:r>
            <a:r>
              <a:rPr lang="en-US" altLang="ko-KR" b="1" dirty="0" err="1" smtClean="0">
                <a:solidFill>
                  <a:schemeClr val="bg1">
                    <a:lumMod val="65000"/>
                  </a:schemeClr>
                </a:solidFill>
                <a:latin typeface="+mn-lt"/>
              </a:rPr>
              <a:t>c∨d</a:t>
            </a:r>
            <a:r>
              <a:rPr lang="en-US" altLang="ko-KR" b="1" dirty="0" smtClean="0">
                <a:solidFill>
                  <a:schemeClr val="bg1">
                    <a:lumMod val="65000"/>
                  </a:schemeClr>
                </a:solidFill>
                <a:latin typeface="+mn-lt"/>
              </a:rPr>
              <a:t>) ∧</a:t>
            </a:r>
          </a:p>
          <a:p>
            <a:r>
              <a:rPr lang="en-US" altLang="ko-KR" b="1" dirty="0" smtClean="0">
                <a:latin typeface="+mn-lt"/>
              </a:rPr>
              <a:t>(-</a:t>
            </a:r>
            <a:r>
              <a:rPr lang="en-US" altLang="ko-KR" b="1" dirty="0" err="1" smtClean="0">
                <a:latin typeface="+mn-lt"/>
              </a:rPr>
              <a:t>b∨e∨f∨h</a:t>
            </a:r>
            <a:r>
              <a:rPr lang="en-US" altLang="ko-KR" b="1" dirty="0" smtClean="0">
                <a:latin typeface="+mn-lt"/>
              </a:rPr>
              <a:t> )</a:t>
            </a:r>
            <a:endParaRPr lang="ko-KR" altLang="en-US" b="1" dirty="0">
              <a:latin typeface="+mn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0" y="5435932"/>
            <a:ext cx="22860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 smtClean="0">
                <a:latin typeface="+mn-lt"/>
              </a:rPr>
              <a:t>Learnt clause</a:t>
            </a:r>
            <a:endParaRPr lang="ko-KR" altLang="en-US" b="1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VSIDS Decision Heuristic (8/8)</a:t>
            </a:r>
            <a:endParaRPr lang="ko-KR" altLang="en-US" dirty="0" smtClean="0"/>
          </a:p>
        </p:txBody>
      </p:sp>
      <p:sp>
        <p:nvSpPr>
          <p:cNvPr id="16387" name="내용 개체 틀 2"/>
          <p:cNvSpPr>
            <a:spLocks noGrp="1"/>
          </p:cNvSpPr>
          <p:nvPr>
            <p:ph idx="1"/>
          </p:nvPr>
        </p:nvSpPr>
        <p:spPr>
          <a:xfrm>
            <a:off x="428625" y="1571625"/>
            <a:ext cx="8229600" cy="4525963"/>
          </a:xfrm>
        </p:spPr>
        <p:txBody>
          <a:bodyPr/>
          <a:lstStyle/>
          <a:p>
            <a:r>
              <a:rPr lang="en-US" altLang="ko-KR" sz="2400" dirty="0" smtClean="0"/>
              <a:t>Finally we find a model!</a:t>
            </a:r>
          </a:p>
          <a:p>
            <a:endParaRPr lang="en-US" altLang="ko-KR" sz="2400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9C3005-9F6C-4854-B0C6-987157C2A6B0}" type="slidenum">
              <a:rPr lang="ko-KR" altLang="en-US" smtClean="0"/>
              <a:pPr>
                <a:defRPr/>
              </a:pPr>
              <a:t>29</a:t>
            </a:fld>
            <a:r>
              <a:rPr lang="en-US" altLang="ko-KR" dirty="0" smtClean="0"/>
              <a:t>/28</a:t>
            </a:r>
            <a:endParaRPr lang="ko-KR" altLang="en-US" dirty="0"/>
          </a:p>
        </p:txBody>
      </p:sp>
      <p:graphicFrame>
        <p:nvGraphicFramePr>
          <p:cNvPr id="8" name="표 7"/>
          <p:cNvGraphicFramePr>
            <a:graphicFrameLocks noGrp="1"/>
          </p:cNvGraphicFramePr>
          <p:nvPr/>
        </p:nvGraphicFramePr>
        <p:xfrm>
          <a:off x="5072066" y="2857496"/>
          <a:ext cx="2714644" cy="30964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6439"/>
                <a:gridCol w="866079"/>
                <a:gridCol w="712126"/>
              </a:tblGrid>
              <a:tr h="24846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Variable</a:t>
                      </a:r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Score</a:t>
                      </a:r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Value</a:t>
                      </a:r>
                      <a:endParaRPr lang="ko-KR" altLang="en-US" sz="1600" dirty="0"/>
                    </a:p>
                  </a:txBody>
                  <a:tcPr/>
                </a:tc>
              </a:tr>
              <a:tr h="355015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ko-KR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1" baseline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ko-KR" altLang="en-US" sz="1600" b="1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1" baseline="0" dirty="0" smtClean="0">
                          <a:solidFill>
                            <a:schemeClr val="tx1"/>
                          </a:solidFill>
                        </a:rPr>
                        <a:t>T</a:t>
                      </a:r>
                      <a:endParaRPr lang="ko-KR" altLang="en-US" sz="1600" b="1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55015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ko-KR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1" baseline="0" dirty="0" smtClean="0">
                          <a:solidFill>
                            <a:schemeClr val="tx1"/>
                          </a:solidFill>
                        </a:rPr>
                        <a:t>0.95</a:t>
                      </a:r>
                      <a:endParaRPr lang="ko-KR" altLang="en-US" sz="1600" b="1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1" baseline="0" dirty="0" smtClean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ko-KR" altLang="en-US" sz="1600" b="1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55015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ko-KR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1" baseline="0" dirty="0" smtClean="0">
                          <a:solidFill>
                            <a:schemeClr val="tx1"/>
                          </a:solidFill>
                        </a:rPr>
                        <a:t>0.95</a:t>
                      </a:r>
                      <a:endParaRPr lang="ko-KR" altLang="en-US" sz="1600" b="1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1" baseline="0" dirty="0" smtClean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ko-KR" altLang="en-US" sz="1600" b="1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55015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solidFill>
                            <a:schemeClr val="tx1"/>
                          </a:solidFill>
                        </a:rPr>
                        <a:t>d</a:t>
                      </a:r>
                      <a:endParaRPr lang="ko-KR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1" baseline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ko-KR" altLang="en-US" sz="1600" b="1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1" baseline="0" dirty="0" smtClean="0">
                          <a:solidFill>
                            <a:schemeClr val="tx1"/>
                          </a:solidFill>
                        </a:rPr>
                        <a:t>T</a:t>
                      </a:r>
                      <a:endParaRPr lang="ko-KR" altLang="en-US" sz="1600" b="1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61531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solidFill>
                            <a:schemeClr val="tx1"/>
                          </a:solidFill>
                        </a:rPr>
                        <a:t>e</a:t>
                      </a:r>
                      <a:endParaRPr lang="ko-KR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1" baseline="0" dirty="0" smtClean="0">
                          <a:solidFill>
                            <a:schemeClr val="tx1"/>
                          </a:solidFill>
                        </a:rPr>
                        <a:t>0.95</a:t>
                      </a:r>
                      <a:endParaRPr lang="ko-KR" altLang="en-US" sz="1600" b="1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1" baseline="0" dirty="0" smtClean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ko-KR" altLang="en-US" sz="1600" b="1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61531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ko-KR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1" baseline="0" dirty="0" smtClean="0">
                          <a:solidFill>
                            <a:schemeClr val="tx1"/>
                          </a:solidFill>
                        </a:rPr>
                        <a:t>0.95</a:t>
                      </a:r>
                      <a:endParaRPr lang="ko-KR" altLang="en-US" sz="1600" b="1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1" baseline="0" dirty="0" smtClean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ko-KR" altLang="en-US" sz="1600" b="1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61531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solidFill>
                            <a:schemeClr val="tx1"/>
                          </a:solidFill>
                        </a:rPr>
                        <a:t>g</a:t>
                      </a:r>
                      <a:endParaRPr lang="ko-KR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1" baseline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ko-KR" altLang="en-US" sz="1600" b="1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1" baseline="0" dirty="0" smtClean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ko-KR" altLang="en-US" sz="1600" b="1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61531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solidFill>
                            <a:schemeClr val="tx1"/>
                          </a:solidFill>
                        </a:rPr>
                        <a:t>h</a:t>
                      </a:r>
                      <a:endParaRPr lang="ko-KR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1" baseline="0" dirty="0" smtClean="0">
                          <a:solidFill>
                            <a:schemeClr val="tx1"/>
                          </a:solidFill>
                        </a:rPr>
                        <a:t>0.95</a:t>
                      </a:r>
                      <a:endParaRPr lang="ko-KR" altLang="en-US" sz="1600" b="1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1" baseline="0" dirty="0" smtClean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ko-KR" altLang="en-US" sz="1600" b="1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1571604" y="3214686"/>
            <a:ext cx="228601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 smtClean="0">
                <a:solidFill>
                  <a:schemeClr val="bg1">
                    <a:lumMod val="65000"/>
                  </a:schemeClr>
                </a:solidFill>
                <a:latin typeface="+mn-lt"/>
              </a:rPr>
              <a:t>(-</a:t>
            </a:r>
            <a:r>
              <a:rPr lang="en-US" altLang="ko-KR" b="1" dirty="0" err="1" smtClean="0">
                <a:solidFill>
                  <a:schemeClr val="bg1">
                    <a:lumMod val="65000"/>
                  </a:schemeClr>
                </a:solidFill>
                <a:latin typeface="+mn-lt"/>
              </a:rPr>
              <a:t>f∨e</a:t>
            </a:r>
            <a:r>
              <a:rPr lang="en-US" altLang="ko-KR" b="1" dirty="0" smtClean="0">
                <a:solidFill>
                  <a:schemeClr val="bg1">
                    <a:lumMod val="65000"/>
                  </a:schemeClr>
                </a:solidFill>
                <a:latin typeface="+mn-lt"/>
              </a:rPr>
              <a:t>) ∧</a:t>
            </a:r>
          </a:p>
          <a:p>
            <a:r>
              <a:rPr lang="en-US" altLang="ko-KR" b="1" dirty="0" smtClean="0">
                <a:solidFill>
                  <a:schemeClr val="bg1">
                    <a:lumMod val="65000"/>
                  </a:schemeClr>
                </a:solidFill>
                <a:latin typeface="+mn-lt"/>
              </a:rPr>
              <a:t>(-</a:t>
            </a:r>
            <a:r>
              <a:rPr lang="en-US" altLang="ko-KR" b="1" dirty="0" err="1" smtClean="0">
                <a:solidFill>
                  <a:schemeClr val="bg1">
                    <a:lumMod val="65000"/>
                  </a:schemeClr>
                </a:solidFill>
                <a:latin typeface="+mn-lt"/>
              </a:rPr>
              <a:t>g∨f</a:t>
            </a:r>
            <a:r>
              <a:rPr lang="en-US" altLang="ko-KR" b="1" dirty="0" smtClean="0">
                <a:solidFill>
                  <a:schemeClr val="bg1">
                    <a:lumMod val="65000"/>
                  </a:schemeClr>
                </a:solidFill>
                <a:latin typeface="+mn-lt"/>
              </a:rPr>
              <a:t>) ∧</a:t>
            </a:r>
          </a:p>
          <a:p>
            <a:r>
              <a:rPr lang="en-US" altLang="ko-KR" b="1" dirty="0" smtClean="0">
                <a:solidFill>
                  <a:schemeClr val="bg1">
                    <a:lumMod val="65000"/>
                  </a:schemeClr>
                </a:solidFill>
                <a:latin typeface="+mn-lt"/>
              </a:rPr>
              <a:t>(</a:t>
            </a:r>
            <a:r>
              <a:rPr lang="en-US" altLang="ko-KR" b="1" dirty="0" err="1" smtClean="0">
                <a:solidFill>
                  <a:schemeClr val="bg1">
                    <a:lumMod val="65000"/>
                  </a:schemeClr>
                </a:solidFill>
                <a:latin typeface="+mn-lt"/>
              </a:rPr>
              <a:t>b∨a∨e</a:t>
            </a:r>
            <a:r>
              <a:rPr lang="en-US" altLang="ko-KR" b="1" dirty="0" smtClean="0">
                <a:solidFill>
                  <a:schemeClr val="bg1">
                    <a:lumMod val="65000"/>
                  </a:schemeClr>
                </a:solidFill>
                <a:latin typeface="+mn-lt"/>
              </a:rPr>
              <a:t>) ∧</a:t>
            </a:r>
          </a:p>
          <a:p>
            <a:r>
              <a:rPr lang="en-US" altLang="ko-KR" b="1" dirty="0" smtClean="0">
                <a:solidFill>
                  <a:schemeClr val="bg1">
                    <a:lumMod val="65000"/>
                  </a:schemeClr>
                </a:solidFill>
                <a:latin typeface="+mn-lt"/>
              </a:rPr>
              <a:t>(</a:t>
            </a:r>
            <a:r>
              <a:rPr lang="en-US" altLang="ko-KR" b="1" dirty="0" err="1" smtClean="0">
                <a:solidFill>
                  <a:schemeClr val="bg1">
                    <a:lumMod val="65000"/>
                  </a:schemeClr>
                </a:solidFill>
                <a:latin typeface="+mn-lt"/>
              </a:rPr>
              <a:t>c∨e∨f</a:t>
            </a:r>
            <a:r>
              <a:rPr lang="en-US" altLang="ko-KR" b="1" dirty="0" smtClean="0">
                <a:solidFill>
                  <a:schemeClr val="bg1">
                    <a:lumMod val="65000"/>
                  </a:schemeClr>
                </a:solidFill>
                <a:latin typeface="+mn-lt"/>
              </a:rPr>
              <a:t>∨-b) ∧</a:t>
            </a:r>
          </a:p>
          <a:p>
            <a:r>
              <a:rPr lang="en-US" altLang="ko-KR" b="1" dirty="0" smtClean="0">
                <a:solidFill>
                  <a:schemeClr val="bg1">
                    <a:lumMod val="65000"/>
                  </a:schemeClr>
                </a:solidFill>
                <a:latin typeface="+mj-lt"/>
              </a:rPr>
              <a:t>(-</a:t>
            </a:r>
            <a:r>
              <a:rPr lang="en-US" altLang="ko-KR" b="1" dirty="0" err="1" smtClean="0">
                <a:solidFill>
                  <a:schemeClr val="bg1">
                    <a:lumMod val="65000"/>
                  </a:schemeClr>
                </a:solidFill>
                <a:latin typeface="+mj-lt"/>
              </a:rPr>
              <a:t>h∨g</a:t>
            </a:r>
            <a:r>
              <a:rPr lang="en-US" altLang="ko-KR" b="1" dirty="0" smtClean="0">
                <a:solidFill>
                  <a:schemeClr val="bg1">
                    <a:lumMod val="65000"/>
                  </a:schemeClr>
                </a:solidFill>
                <a:latin typeface="+mj-lt"/>
              </a:rPr>
              <a:t>) ∧</a:t>
            </a:r>
          </a:p>
          <a:p>
            <a:r>
              <a:rPr lang="en-US" altLang="ko-KR" b="1" dirty="0" smtClean="0">
                <a:solidFill>
                  <a:schemeClr val="bg1">
                    <a:lumMod val="65000"/>
                  </a:schemeClr>
                </a:solidFill>
                <a:latin typeface="+mn-lt"/>
              </a:rPr>
              <a:t>(d∨-</a:t>
            </a:r>
            <a:r>
              <a:rPr lang="en-US" altLang="ko-KR" b="1" dirty="0" err="1" smtClean="0">
                <a:solidFill>
                  <a:schemeClr val="bg1">
                    <a:lumMod val="65000"/>
                  </a:schemeClr>
                </a:solidFill>
                <a:latin typeface="+mn-lt"/>
              </a:rPr>
              <a:t>b∨h</a:t>
            </a:r>
            <a:r>
              <a:rPr lang="en-US" altLang="ko-KR" b="1" dirty="0" smtClean="0">
                <a:solidFill>
                  <a:schemeClr val="bg1">
                    <a:lumMod val="65000"/>
                  </a:schemeClr>
                </a:solidFill>
                <a:latin typeface="+mn-lt"/>
              </a:rPr>
              <a:t>) ∧</a:t>
            </a:r>
          </a:p>
          <a:p>
            <a:r>
              <a:rPr lang="en-US" altLang="ko-KR" b="1" dirty="0" smtClean="0">
                <a:solidFill>
                  <a:schemeClr val="bg1">
                    <a:lumMod val="65000"/>
                  </a:schemeClr>
                </a:solidFill>
                <a:latin typeface="+mn-lt"/>
              </a:rPr>
              <a:t>(-b∨-c∨-d) ∧</a:t>
            </a:r>
          </a:p>
          <a:p>
            <a:r>
              <a:rPr lang="en-US" altLang="ko-KR" b="1" dirty="0" smtClean="0">
                <a:solidFill>
                  <a:schemeClr val="bg1">
                    <a:lumMod val="65000"/>
                  </a:schemeClr>
                </a:solidFill>
                <a:latin typeface="+mn-lt"/>
              </a:rPr>
              <a:t>(</a:t>
            </a:r>
            <a:r>
              <a:rPr lang="en-US" altLang="ko-KR" b="1" dirty="0" err="1" smtClean="0">
                <a:solidFill>
                  <a:schemeClr val="bg1">
                    <a:lumMod val="65000"/>
                  </a:schemeClr>
                </a:solidFill>
                <a:latin typeface="+mn-lt"/>
              </a:rPr>
              <a:t>c∨d</a:t>
            </a:r>
            <a:r>
              <a:rPr lang="en-US" altLang="ko-KR" b="1" dirty="0" smtClean="0">
                <a:solidFill>
                  <a:schemeClr val="bg1">
                    <a:lumMod val="65000"/>
                  </a:schemeClr>
                </a:solidFill>
                <a:latin typeface="+mn-lt"/>
              </a:rPr>
              <a:t>) ∧</a:t>
            </a:r>
          </a:p>
          <a:p>
            <a:r>
              <a:rPr lang="en-US" altLang="ko-KR" b="1" dirty="0" smtClean="0">
                <a:latin typeface="+mn-lt"/>
              </a:rPr>
              <a:t>(-</a:t>
            </a:r>
            <a:r>
              <a:rPr lang="en-US" altLang="ko-KR" b="1" dirty="0" err="1" smtClean="0">
                <a:latin typeface="+mn-lt"/>
              </a:rPr>
              <a:t>b∨e∨f∨h</a:t>
            </a:r>
            <a:r>
              <a:rPr lang="en-US" altLang="ko-KR" b="1" dirty="0" smtClean="0">
                <a:latin typeface="+mn-lt"/>
              </a:rPr>
              <a:t> )</a:t>
            </a:r>
            <a:endParaRPr lang="ko-KR" altLang="en-US" b="1" dirty="0">
              <a:latin typeface="+mn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0" y="5445224"/>
            <a:ext cx="22860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 smtClean="0">
                <a:latin typeface="+mn-lt"/>
              </a:rPr>
              <a:t>Learnt clause</a:t>
            </a:r>
            <a:endParaRPr lang="ko-KR" altLang="en-US" b="1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err="1" smtClean="0"/>
              <a:t>MiniSAT</a:t>
            </a:r>
            <a:endParaRPr lang="ko-KR" altLang="en-US" dirty="0" smtClean="0"/>
          </a:p>
        </p:txBody>
      </p:sp>
      <p:sp>
        <p:nvSpPr>
          <p:cNvPr id="16387" name="내용 개체 틀 2"/>
          <p:cNvSpPr>
            <a:spLocks noGrp="1"/>
          </p:cNvSpPr>
          <p:nvPr>
            <p:ph idx="1"/>
          </p:nvPr>
        </p:nvSpPr>
        <p:spPr>
          <a:xfrm>
            <a:off x="428625" y="1571625"/>
            <a:ext cx="8229600" cy="4525963"/>
          </a:xfrm>
        </p:spPr>
        <p:txBody>
          <a:bodyPr/>
          <a:lstStyle/>
          <a:p>
            <a:r>
              <a:rPr lang="en-US" altLang="ko-KR" sz="2400" dirty="0" err="1" smtClean="0"/>
              <a:t>MiniSat</a:t>
            </a:r>
            <a:r>
              <a:rPr lang="en-US" altLang="ko-KR" sz="2400" dirty="0" smtClean="0"/>
              <a:t> is a </a:t>
            </a:r>
            <a:r>
              <a:rPr lang="en-US" altLang="ko-KR" sz="2400" dirty="0" smtClean="0">
                <a:solidFill>
                  <a:schemeClr val="accent2"/>
                </a:solidFill>
              </a:rPr>
              <a:t>fast SAT solver </a:t>
            </a:r>
            <a:r>
              <a:rPr lang="en-US" altLang="ko-KR" sz="2400" dirty="0" smtClean="0"/>
              <a:t>developed by </a:t>
            </a:r>
            <a:r>
              <a:rPr lang="en-US" sz="2400" dirty="0" err="1" smtClean="0"/>
              <a:t>Niklas</a:t>
            </a:r>
            <a:r>
              <a:rPr lang="en-US" sz="2400" dirty="0" smtClean="0"/>
              <a:t> </a:t>
            </a:r>
            <a:r>
              <a:rPr lang="en-US" sz="2400" dirty="0" err="1" smtClean="0"/>
              <a:t>Eén</a:t>
            </a:r>
            <a:r>
              <a:rPr lang="en-US" sz="2400" dirty="0" smtClean="0"/>
              <a:t> and </a:t>
            </a:r>
            <a:r>
              <a:rPr lang="en-US" sz="2400" dirty="0" err="1" smtClean="0"/>
              <a:t>Niklas</a:t>
            </a:r>
            <a:r>
              <a:rPr lang="en-US" sz="2400" dirty="0" smtClean="0"/>
              <a:t> </a:t>
            </a:r>
            <a:r>
              <a:rPr lang="en-US" sz="2400" dirty="0" err="1" smtClean="0"/>
              <a:t>Sörensson</a:t>
            </a:r>
            <a:endParaRPr lang="en-US" sz="2400" dirty="0" smtClean="0"/>
          </a:p>
          <a:p>
            <a:pPr lvl="1"/>
            <a:r>
              <a:rPr lang="en-US" altLang="ko-KR" sz="2000" dirty="0" err="1" smtClean="0"/>
              <a:t>MiniSat</a:t>
            </a:r>
            <a:r>
              <a:rPr lang="en-US" altLang="ko-KR" sz="2000" dirty="0" smtClean="0"/>
              <a:t> </a:t>
            </a:r>
            <a:r>
              <a:rPr lang="en-US" altLang="ko-KR" sz="2000" dirty="0" smtClean="0">
                <a:solidFill>
                  <a:schemeClr val="accent2"/>
                </a:solidFill>
              </a:rPr>
              <a:t>won all industrial categories </a:t>
            </a:r>
            <a:r>
              <a:rPr lang="en-US" altLang="ko-KR" sz="2000" dirty="0" smtClean="0"/>
              <a:t>in SAT 2005 competition</a:t>
            </a:r>
          </a:p>
          <a:p>
            <a:pPr lvl="1"/>
            <a:r>
              <a:rPr lang="en-US" altLang="ko-KR" sz="2000" dirty="0" err="1" smtClean="0"/>
              <a:t>MiniSat</a:t>
            </a:r>
            <a:r>
              <a:rPr lang="en-US" altLang="ko-KR" sz="2000" dirty="0" smtClean="0"/>
              <a:t> </a:t>
            </a:r>
            <a:r>
              <a:rPr lang="en-US" altLang="ko-KR" sz="2000" dirty="0" smtClean="0">
                <a:solidFill>
                  <a:schemeClr val="accent2"/>
                </a:solidFill>
              </a:rPr>
              <a:t>won SAT-Race 2006</a:t>
            </a:r>
          </a:p>
          <a:p>
            <a:pPr lvl="1"/>
            <a:endParaRPr lang="en-US" altLang="ko-KR" sz="2000" dirty="0" smtClean="0"/>
          </a:p>
          <a:p>
            <a:r>
              <a:rPr lang="en-US" altLang="ko-KR" sz="2400" dirty="0" err="1" smtClean="0"/>
              <a:t>MiniSat</a:t>
            </a:r>
            <a:r>
              <a:rPr lang="en-US" altLang="ko-KR" sz="2400" dirty="0" smtClean="0"/>
              <a:t> is simple and well-documented</a:t>
            </a:r>
          </a:p>
          <a:p>
            <a:pPr lvl="1"/>
            <a:r>
              <a:rPr lang="en-US" altLang="ko-KR" sz="2000" dirty="0" smtClean="0">
                <a:solidFill>
                  <a:schemeClr val="accent2"/>
                </a:solidFill>
              </a:rPr>
              <a:t>Well-defined interface </a:t>
            </a:r>
            <a:r>
              <a:rPr lang="en-US" altLang="ko-KR" sz="2000" dirty="0" smtClean="0"/>
              <a:t>for general use</a:t>
            </a:r>
          </a:p>
          <a:p>
            <a:pPr lvl="1"/>
            <a:r>
              <a:rPr lang="en-US" altLang="ko-KR" sz="2000" dirty="0" smtClean="0"/>
              <a:t>Helpful implementation </a:t>
            </a:r>
            <a:r>
              <a:rPr lang="en-US" altLang="ko-KR" sz="2000" dirty="0" smtClean="0">
                <a:solidFill>
                  <a:schemeClr val="accent2"/>
                </a:solidFill>
              </a:rPr>
              <a:t>documents</a:t>
            </a:r>
            <a:r>
              <a:rPr lang="en-US" altLang="ko-KR" sz="2000" dirty="0" smtClean="0"/>
              <a:t> and </a:t>
            </a:r>
            <a:r>
              <a:rPr lang="en-US" altLang="ko-KR" sz="2000" dirty="0" smtClean="0">
                <a:solidFill>
                  <a:schemeClr val="accent2"/>
                </a:solidFill>
              </a:rPr>
              <a:t>comments</a:t>
            </a:r>
          </a:p>
          <a:p>
            <a:pPr lvl="1"/>
            <a:r>
              <a:rPr lang="en-US" altLang="ko-KR" sz="2000" dirty="0" smtClean="0">
                <a:solidFill>
                  <a:schemeClr val="accent2"/>
                </a:solidFill>
              </a:rPr>
              <a:t>Minimal but efficient </a:t>
            </a:r>
            <a:r>
              <a:rPr lang="en-US" altLang="ko-KR" sz="2000" dirty="0" smtClean="0"/>
              <a:t>heuristic </a:t>
            </a:r>
          </a:p>
          <a:p>
            <a:pPr lvl="2"/>
            <a:r>
              <a:rPr lang="en-US" altLang="ko-KR" sz="1600" dirty="0" err="1" smtClean="0"/>
              <a:t>Main.C</a:t>
            </a:r>
            <a:r>
              <a:rPr lang="en-US" altLang="ko-KR" sz="1600" dirty="0" smtClean="0"/>
              <a:t> (344 lines)</a:t>
            </a:r>
          </a:p>
          <a:p>
            <a:pPr lvl="2"/>
            <a:r>
              <a:rPr lang="en-US" altLang="ko-KR" sz="1600" dirty="0" err="1" smtClean="0"/>
              <a:t>Solver.C</a:t>
            </a:r>
            <a:r>
              <a:rPr lang="en-US" altLang="ko-KR" sz="1600" dirty="0" smtClean="0"/>
              <a:t> (741 lines)</a:t>
            </a:r>
          </a:p>
          <a:p>
            <a:endParaRPr lang="en-US" altLang="ko-KR" sz="2400" dirty="0" smtClean="0"/>
          </a:p>
          <a:p>
            <a:endParaRPr lang="en-US" altLang="ko-KR" sz="2400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9C3005-9F6C-4854-B0C6-987157C2A6B0}" type="slidenum">
              <a:rPr lang="ko-KR" altLang="en-US" smtClean="0"/>
              <a:pPr>
                <a:defRPr/>
              </a:pPr>
              <a:t>3</a:t>
            </a:fld>
            <a:r>
              <a:rPr lang="en-US" altLang="ko-KR" dirty="0" smtClean="0"/>
              <a:t>/28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8754" name="제목 4"/>
          <p:cNvSpPr>
            <a:spLocks noGrp="1"/>
          </p:cNvSpPr>
          <p:nvPr>
            <p:ph type="title"/>
          </p:nvPr>
        </p:nvSpPr>
        <p:spPr>
          <a:xfrm>
            <a:off x="0" y="285750"/>
            <a:ext cx="9144000" cy="1143000"/>
          </a:xfrm>
        </p:spPr>
        <p:txBody>
          <a:bodyPr/>
          <a:lstStyle/>
          <a:p>
            <a:r>
              <a:rPr lang="en-US" altLang="ko-KR" sz="4000" dirty="0" smtClean="0"/>
              <a:t>Overview (1/2)</a:t>
            </a:r>
            <a:endParaRPr lang="ko-KR" altLang="en-US" sz="4000" dirty="0" smtClean="0"/>
          </a:p>
        </p:txBody>
      </p:sp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altLang="ko-KR" sz="2400" dirty="0" smtClean="0">
                <a:ea typeface="굴림" charset="-127"/>
              </a:rPr>
              <a:t>A set of propositional variables and CNF clauses involving variables</a:t>
            </a:r>
          </a:p>
          <a:p>
            <a:pPr lvl="1">
              <a:lnSpc>
                <a:spcPct val="80000"/>
              </a:lnSpc>
            </a:pPr>
            <a:r>
              <a:rPr lang="en-US" altLang="ko-KR" sz="2000" dirty="0" smtClean="0">
                <a:ea typeface="굴림" charset="-127"/>
              </a:rPr>
              <a:t>(x</a:t>
            </a:r>
            <a:r>
              <a:rPr lang="en-US" altLang="ko-KR" sz="2000" baseline="-25000" dirty="0" smtClean="0">
                <a:ea typeface="굴림" charset="-127"/>
              </a:rPr>
              <a:t>1 </a:t>
            </a:r>
            <a:r>
              <a:rPr lang="en-US" altLang="ko-KR" sz="2200" dirty="0" smtClean="0"/>
              <a:t>v</a:t>
            </a:r>
            <a:r>
              <a:rPr lang="en-US" altLang="ko-KR" sz="2400" dirty="0">
                <a:ea typeface="굴림" charset="-127"/>
              </a:rPr>
              <a:t> </a:t>
            </a:r>
            <a:r>
              <a:rPr lang="en-US" altLang="ko-KR" sz="2000" dirty="0">
                <a:ea typeface="굴림" charset="-127"/>
              </a:rPr>
              <a:t>x</a:t>
            </a:r>
            <a:r>
              <a:rPr lang="en-US" altLang="ko-KR" sz="2000" baseline="-25000" dirty="0">
                <a:ea typeface="굴림" charset="-127"/>
              </a:rPr>
              <a:t>1</a:t>
            </a:r>
            <a:r>
              <a:rPr lang="en-US" altLang="ko-KR" sz="2000" dirty="0" smtClean="0">
                <a:ea typeface="굴림" charset="-127"/>
              </a:rPr>
              <a:t>’</a:t>
            </a:r>
            <a:r>
              <a:rPr lang="en-US" altLang="ko-KR" sz="2200" dirty="0"/>
              <a:t> v</a:t>
            </a:r>
            <a:r>
              <a:rPr lang="en-US" altLang="ko-KR" sz="2400" dirty="0">
                <a:ea typeface="굴림" charset="-127"/>
              </a:rPr>
              <a:t> </a:t>
            </a:r>
            <a:r>
              <a:rPr lang="en-US" altLang="ko-KR" sz="2000" dirty="0" smtClean="0">
                <a:ea typeface="굴림" charset="-127"/>
              </a:rPr>
              <a:t>x</a:t>
            </a:r>
            <a:r>
              <a:rPr lang="en-US" altLang="ko-KR" sz="2000" baseline="-25000" dirty="0" smtClean="0">
                <a:ea typeface="굴림" charset="-127"/>
              </a:rPr>
              <a:t>3</a:t>
            </a:r>
            <a:r>
              <a:rPr lang="en-US" altLang="ko-KR" sz="2000" dirty="0" smtClean="0">
                <a:ea typeface="굴림" charset="-127"/>
              </a:rPr>
              <a:t>) </a:t>
            </a:r>
            <a:r>
              <a:rPr lang="en-US" altLang="ko-KR" sz="2200" dirty="0" smtClean="0">
                <a:ea typeface="굴림" charset="-127"/>
                <a:sym typeface="Symbol" pitchFamily="18" charset="2"/>
              </a:rPr>
              <a:t></a:t>
            </a:r>
            <a:r>
              <a:rPr lang="en-US" altLang="ko-KR" sz="2000" dirty="0" smtClean="0">
                <a:ea typeface="굴림" charset="-127"/>
              </a:rPr>
              <a:t> </a:t>
            </a:r>
            <a:r>
              <a:rPr lang="en-US" altLang="ko-KR" sz="2000" dirty="0">
                <a:ea typeface="굴림" charset="-127"/>
              </a:rPr>
              <a:t>(</a:t>
            </a:r>
            <a:r>
              <a:rPr lang="en-US" altLang="ko-KR" sz="2000" dirty="0" smtClean="0">
                <a:ea typeface="굴림" charset="-127"/>
              </a:rPr>
              <a:t>x</a:t>
            </a:r>
            <a:r>
              <a:rPr lang="en-US" altLang="ko-KR" sz="2000" baseline="-25000" dirty="0" smtClean="0">
                <a:ea typeface="굴림" charset="-127"/>
              </a:rPr>
              <a:t>2 </a:t>
            </a:r>
            <a:r>
              <a:rPr lang="en-US" altLang="ko-KR" sz="2000" dirty="0" smtClean="0"/>
              <a:t>v </a:t>
            </a:r>
            <a:r>
              <a:rPr lang="en-US" altLang="ko-KR" sz="2000" dirty="0" smtClean="0">
                <a:ea typeface="굴림" charset="-127"/>
              </a:rPr>
              <a:t>x</a:t>
            </a:r>
            <a:r>
              <a:rPr lang="en-US" altLang="ko-KR" sz="2000" baseline="-25000" dirty="0" smtClean="0">
                <a:ea typeface="굴림" charset="-127"/>
              </a:rPr>
              <a:t>1</a:t>
            </a:r>
            <a:r>
              <a:rPr lang="en-US" altLang="ko-KR" sz="2000" dirty="0">
                <a:ea typeface="굴림" charset="-127"/>
              </a:rPr>
              <a:t>’</a:t>
            </a:r>
            <a:r>
              <a:rPr lang="en-US" altLang="ko-KR" sz="2200" dirty="0"/>
              <a:t> v</a:t>
            </a:r>
            <a:r>
              <a:rPr lang="en-US" altLang="ko-KR" sz="2400" dirty="0">
                <a:ea typeface="굴림" charset="-127"/>
              </a:rPr>
              <a:t> </a:t>
            </a:r>
            <a:r>
              <a:rPr lang="en-US" altLang="ko-KR" sz="2000" dirty="0" smtClean="0">
                <a:ea typeface="굴림" charset="-127"/>
              </a:rPr>
              <a:t>x</a:t>
            </a:r>
            <a:r>
              <a:rPr lang="en-US" altLang="ko-KR" sz="2000" baseline="-25000" dirty="0" smtClean="0">
                <a:ea typeface="굴림" charset="-127"/>
              </a:rPr>
              <a:t>4</a:t>
            </a:r>
            <a:r>
              <a:rPr lang="en-US" altLang="ko-KR" sz="2000" dirty="0" smtClean="0">
                <a:ea typeface="굴림" charset="-127"/>
              </a:rPr>
              <a:t>)</a:t>
            </a:r>
          </a:p>
          <a:p>
            <a:pPr lvl="1">
              <a:lnSpc>
                <a:spcPct val="80000"/>
              </a:lnSpc>
            </a:pPr>
            <a:r>
              <a:rPr lang="en-US" altLang="ko-KR" sz="2000" dirty="0" smtClean="0">
                <a:ea typeface="굴림" charset="-127"/>
              </a:rPr>
              <a:t>x</a:t>
            </a:r>
            <a:r>
              <a:rPr lang="en-US" altLang="ko-KR" sz="2000" baseline="-25000" dirty="0" smtClean="0">
                <a:ea typeface="굴림" charset="-127"/>
              </a:rPr>
              <a:t>1</a:t>
            </a:r>
            <a:r>
              <a:rPr lang="en-US" altLang="ko-KR" sz="2000" dirty="0" smtClean="0">
                <a:ea typeface="굴림" charset="-127"/>
              </a:rPr>
              <a:t>, x</a:t>
            </a:r>
            <a:r>
              <a:rPr lang="en-US" altLang="ko-KR" sz="2000" baseline="-25000" dirty="0" smtClean="0">
                <a:ea typeface="굴림" charset="-127"/>
              </a:rPr>
              <a:t>2</a:t>
            </a:r>
            <a:r>
              <a:rPr lang="en-US" altLang="ko-KR" sz="2000" dirty="0" smtClean="0">
                <a:ea typeface="굴림" charset="-127"/>
              </a:rPr>
              <a:t>, x</a:t>
            </a:r>
            <a:r>
              <a:rPr lang="en-US" altLang="ko-KR" sz="2000" baseline="-25000" dirty="0" smtClean="0">
                <a:ea typeface="굴림" charset="-127"/>
              </a:rPr>
              <a:t>3</a:t>
            </a:r>
            <a:r>
              <a:rPr lang="en-US" altLang="ko-KR" sz="2000" dirty="0" smtClean="0">
                <a:ea typeface="굴림" charset="-127"/>
              </a:rPr>
              <a:t> and x</a:t>
            </a:r>
            <a:r>
              <a:rPr lang="en-US" altLang="ko-KR" sz="2000" baseline="-25000" dirty="0" smtClean="0">
                <a:ea typeface="굴림" charset="-127"/>
              </a:rPr>
              <a:t>4</a:t>
            </a:r>
            <a:r>
              <a:rPr lang="en-US" altLang="ko-KR" sz="2000" dirty="0" smtClean="0">
                <a:ea typeface="굴림" charset="-127"/>
              </a:rPr>
              <a:t> are variables (true or false)</a:t>
            </a:r>
          </a:p>
          <a:p>
            <a:pPr>
              <a:lnSpc>
                <a:spcPct val="80000"/>
              </a:lnSpc>
            </a:pPr>
            <a:endParaRPr lang="en-US" altLang="ko-KR" sz="2400" dirty="0" smtClean="0">
              <a:ea typeface="굴림" charset="-127"/>
            </a:endParaRPr>
          </a:p>
          <a:p>
            <a:pPr>
              <a:lnSpc>
                <a:spcPct val="80000"/>
              </a:lnSpc>
            </a:pPr>
            <a:r>
              <a:rPr lang="en-US" altLang="ko-KR" sz="2400" dirty="0" smtClean="0">
                <a:ea typeface="굴림" charset="-127"/>
              </a:rPr>
              <a:t>Literals: Variable and its negation</a:t>
            </a:r>
          </a:p>
          <a:p>
            <a:pPr lvl="1">
              <a:lnSpc>
                <a:spcPct val="80000"/>
              </a:lnSpc>
            </a:pPr>
            <a:r>
              <a:rPr lang="en-US" altLang="ko-KR" sz="2000" dirty="0" smtClean="0">
                <a:ea typeface="굴림" charset="-127"/>
              </a:rPr>
              <a:t>x</a:t>
            </a:r>
            <a:r>
              <a:rPr lang="en-US" altLang="ko-KR" sz="2000" baseline="-25000" dirty="0" smtClean="0">
                <a:ea typeface="굴림" charset="-127"/>
              </a:rPr>
              <a:t>1</a:t>
            </a:r>
            <a:r>
              <a:rPr lang="en-US" altLang="ko-KR" sz="2000" dirty="0" smtClean="0">
                <a:ea typeface="굴림" charset="-127"/>
              </a:rPr>
              <a:t> and x</a:t>
            </a:r>
            <a:r>
              <a:rPr lang="en-US" altLang="ko-KR" sz="2000" baseline="-25000" dirty="0" smtClean="0">
                <a:ea typeface="굴림" charset="-127"/>
              </a:rPr>
              <a:t>1</a:t>
            </a:r>
            <a:r>
              <a:rPr lang="en-US" altLang="ko-KR" sz="2000" dirty="0" smtClean="0">
                <a:ea typeface="굴림" charset="-127"/>
              </a:rPr>
              <a:t>’</a:t>
            </a:r>
          </a:p>
          <a:p>
            <a:pPr lvl="1">
              <a:lnSpc>
                <a:spcPct val="80000"/>
              </a:lnSpc>
            </a:pPr>
            <a:endParaRPr lang="en-US" altLang="ko-KR" sz="2000" dirty="0" smtClean="0">
              <a:ea typeface="굴림" charset="-127"/>
            </a:endParaRPr>
          </a:p>
          <a:p>
            <a:pPr>
              <a:lnSpc>
                <a:spcPct val="80000"/>
              </a:lnSpc>
            </a:pPr>
            <a:r>
              <a:rPr lang="en-US" altLang="ko-KR" sz="2400" dirty="0" smtClean="0">
                <a:ea typeface="굴림" charset="-127"/>
              </a:rPr>
              <a:t>A clause is satisfied if one of the literals is true</a:t>
            </a:r>
          </a:p>
          <a:p>
            <a:pPr lvl="1">
              <a:lnSpc>
                <a:spcPct val="80000"/>
              </a:lnSpc>
            </a:pPr>
            <a:r>
              <a:rPr lang="en-US" altLang="ko-KR" sz="2000" dirty="0" smtClean="0">
                <a:ea typeface="굴림" charset="-127"/>
              </a:rPr>
              <a:t>x</a:t>
            </a:r>
            <a:r>
              <a:rPr lang="en-US" altLang="ko-KR" sz="2000" baseline="-25000" dirty="0" smtClean="0">
                <a:ea typeface="굴림" charset="-127"/>
              </a:rPr>
              <a:t>1</a:t>
            </a:r>
            <a:r>
              <a:rPr lang="en-US" altLang="ko-KR" sz="2000" dirty="0" smtClean="0">
                <a:ea typeface="굴림" charset="-127"/>
              </a:rPr>
              <a:t>=true satisfies clause 1</a:t>
            </a:r>
          </a:p>
          <a:p>
            <a:pPr lvl="1">
              <a:lnSpc>
                <a:spcPct val="80000"/>
              </a:lnSpc>
            </a:pPr>
            <a:r>
              <a:rPr lang="en-US" altLang="ko-KR" sz="2000" dirty="0" smtClean="0">
                <a:ea typeface="굴림" charset="-127"/>
              </a:rPr>
              <a:t>x</a:t>
            </a:r>
            <a:r>
              <a:rPr lang="en-US" altLang="ko-KR" sz="2000" baseline="-25000" dirty="0" smtClean="0">
                <a:ea typeface="굴림" charset="-127"/>
              </a:rPr>
              <a:t>1</a:t>
            </a:r>
            <a:r>
              <a:rPr lang="en-US" altLang="ko-KR" sz="2000" dirty="0" smtClean="0">
                <a:ea typeface="굴림" charset="-127"/>
              </a:rPr>
              <a:t>=false satisfies clause 2</a:t>
            </a:r>
          </a:p>
          <a:p>
            <a:pPr>
              <a:lnSpc>
                <a:spcPct val="80000"/>
              </a:lnSpc>
            </a:pPr>
            <a:endParaRPr lang="en-US" altLang="ko-KR" sz="2400" dirty="0" smtClean="0">
              <a:ea typeface="굴림" charset="-127"/>
            </a:endParaRPr>
          </a:p>
          <a:p>
            <a:pPr>
              <a:lnSpc>
                <a:spcPct val="80000"/>
              </a:lnSpc>
            </a:pPr>
            <a:r>
              <a:rPr lang="en-US" altLang="ko-KR" sz="2400" dirty="0" smtClean="0">
                <a:ea typeface="굴림" charset="-127"/>
              </a:rPr>
              <a:t>Solution: An assignment that satisfies all clauses</a:t>
            </a:r>
          </a:p>
          <a:p>
            <a:pPr>
              <a:lnSpc>
                <a:spcPct val="80000"/>
              </a:lnSpc>
            </a:pPr>
            <a:endParaRPr lang="ko-KR" altLang="en-US" sz="3000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9EF6C-C6CC-48FC-9169-6BAA35C09583}" type="slidenum">
              <a:rPr lang="ko-KR" altLang="en-US"/>
              <a:pPr/>
              <a:t>4</a:t>
            </a:fld>
            <a:r>
              <a:rPr lang="en-US" altLang="ko-KR" dirty="0" smtClean="0"/>
              <a:t>/21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Overview (2/2)</a:t>
            </a:r>
            <a:endParaRPr lang="ko-KR" altLang="en-US" dirty="0" smtClean="0"/>
          </a:p>
        </p:txBody>
      </p:sp>
      <p:sp>
        <p:nvSpPr>
          <p:cNvPr id="16387" name="내용 개체 틀 2"/>
          <p:cNvSpPr>
            <a:spLocks noGrp="1"/>
          </p:cNvSpPr>
          <p:nvPr>
            <p:ph idx="1"/>
          </p:nvPr>
        </p:nvSpPr>
        <p:spPr>
          <a:xfrm>
            <a:off x="428625" y="1571625"/>
            <a:ext cx="8229600" cy="4525963"/>
          </a:xfrm>
        </p:spPr>
        <p:txBody>
          <a:bodyPr/>
          <a:lstStyle/>
          <a:p>
            <a:r>
              <a:rPr lang="en-US" altLang="ko-KR" sz="2000" dirty="0" smtClean="0">
                <a:solidFill>
                  <a:schemeClr val="accent2"/>
                </a:solidFill>
              </a:rPr>
              <a:t>Unit clause </a:t>
            </a:r>
            <a:r>
              <a:rPr lang="en-US" altLang="ko-KR" sz="2000" dirty="0" smtClean="0"/>
              <a:t>is a clause in which </a:t>
            </a:r>
            <a:r>
              <a:rPr lang="en-US" altLang="ko-KR" sz="2000" dirty="0" smtClean="0">
                <a:solidFill>
                  <a:schemeClr val="accent2"/>
                </a:solidFill>
              </a:rPr>
              <a:t>all but one of literals </a:t>
            </a:r>
            <a:r>
              <a:rPr lang="en-US" altLang="ko-KR" sz="2000" dirty="0" smtClean="0"/>
              <a:t>is assigned to </a:t>
            </a:r>
            <a:r>
              <a:rPr lang="en-US" altLang="ko-KR" sz="2000" dirty="0" smtClean="0">
                <a:solidFill>
                  <a:schemeClr val="accent2"/>
                </a:solidFill>
              </a:rPr>
              <a:t>False</a:t>
            </a:r>
          </a:p>
          <a:p>
            <a:r>
              <a:rPr lang="en-US" altLang="ko-KR" sz="2000" dirty="0" smtClean="0">
                <a:solidFill>
                  <a:schemeClr val="tx2"/>
                </a:solidFill>
              </a:rPr>
              <a:t>Unit literal </a:t>
            </a:r>
            <a:r>
              <a:rPr lang="en-US" altLang="ko-KR" sz="2000" dirty="0" smtClean="0"/>
              <a:t>is the </a:t>
            </a:r>
            <a:r>
              <a:rPr lang="en-US" altLang="ko-KR" sz="2000" dirty="0" smtClean="0">
                <a:solidFill>
                  <a:schemeClr val="accent2"/>
                </a:solidFill>
              </a:rPr>
              <a:t>unassigned literal </a:t>
            </a:r>
            <a:r>
              <a:rPr lang="en-US" altLang="ko-KR" sz="2000" dirty="0" smtClean="0"/>
              <a:t>in </a:t>
            </a:r>
            <a:r>
              <a:rPr lang="en-US" altLang="ko-KR" sz="2000" dirty="0" smtClean="0">
                <a:solidFill>
                  <a:schemeClr val="accent2"/>
                </a:solidFill>
              </a:rPr>
              <a:t>a unit clause</a:t>
            </a:r>
          </a:p>
          <a:p>
            <a:pPr lvl="1"/>
            <a:endParaRPr lang="en-US" altLang="ko-KR" sz="1800" dirty="0" smtClean="0">
              <a:solidFill>
                <a:schemeClr val="accent2"/>
              </a:solidFill>
            </a:endParaRPr>
          </a:p>
          <a:p>
            <a:pPr lvl="1"/>
            <a:endParaRPr lang="en-US" altLang="ko-KR" sz="1800" dirty="0" smtClean="0">
              <a:solidFill>
                <a:schemeClr val="accent2"/>
              </a:solidFill>
            </a:endParaRPr>
          </a:p>
          <a:p>
            <a:pPr lvl="1"/>
            <a:endParaRPr lang="en-US" altLang="ko-KR" sz="1800" dirty="0" smtClean="0">
              <a:solidFill>
                <a:schemeClr val="accent2"/>
              </a:solidFill>
            </a:endParaRPr>
          </a:p>
          <a:p>
            <a:pPr lvl="1"/>
            <a:endParaRPr lang="en-US" altLang="ko-KR" sz="1800" dirty="0" smtClean="0">
              <a:solidFill>
                <a:schemeClr val="accent2"/>
              </a:solidFill>
            </a:endParaRPr>
          </a:p>
          <a:p>
            <a:pPr lvl="1"/>
            <a:r>
              <a:rPr lang="en-US" altLang="ko-KR" sz="1800" dirty="0" smtClean="0"/>
              <a:t>(</a:t>
            </a:r>
            <a:r>
              <a:rPr lang="en-US" altLang="ko-KR" sz="1800" dirty="0" smtClean="0">
                <a:solidFill>
                  <a:schemeClr val="tx2"/>
                </a:solidFill>
              </a:rPr>
              <a:t>x</a:t>
            </a:r>
            <a:r>
              <a:rPr lang="en-US" altLang="ko-KR" sz="1800" baseline="-25000" dirty="0" smtClean="0">
                <a:solidFill>
                  <a:schemeClr val="tx2"/>
                </a:solidFill>
              </a:rPr>
              <a:t>0</a:t>
            </a:r>
            <a:r>
              <a:rPr lang="en-US" altLang="ko-KR" sz="1800" dirty="0" smtClean="0"/>
              <a:t>) is a unit clause and ‘x</a:t>
            </a:r>
            <a:r>
              <a:rPr lang="en-US" altLang="ko-KR" sz="1800" baseline="-25000" dirty="0" smtClean="0"/>
              <a:t>0</a:t>
            </a:r>
            <a:r>
              <a:rPr lang="en-US" altLang="ko-KR" sz="1800" dirty="0" smtClean="0"/>
              <a:t>’ is a unit literal</a:t>
            </a:r>
          </a:p>
          <a:p>
            <a:pPr lvl="1"/>
            <a:r>
              <a:rPr lang="en-US" altLang="ko-KR" sz="1800" dirty="0" smtClean="0"/>
              <a:t>(-x</a:t>
            </a:r>
            <a:r>
              <a:rPr lang="en-US" altLang="ko-KR" sz="1800" baseline="-25000" dirty="0" smtClean="0"/>
              <a:t>0</a:t>
            </a:r>
            <a:r>
              <a:rPr lang="en-US" altLang="ko-KR" sz="1800" dirty="0" smtClean="0"/>
              <a:t>∨</a:t>
            </a:r>
            <a:r>
              <a:rPr lang="en-US" altLang="ko-KR" sz="1800" dirty="0" smtClean="0">
                <a:solidFill>
                  <a:schemeClr val="tx2"/>
                </a:solidFill>
              </a:rPr>
              <a:t>x</a:t>
            </a:r>
            <a:r>
              <a:rPr lang="en-US" altLang="ko-KR" sz="1800" baseline="-25000" dirty="0" smtClean="0">
                <a:solidFill>
                  <a:schemeClr val="tx2"/>
                </a:solidFill>
              </a:rPr>
              <a:t>1</a:t>
            </a:r>
            <a:r>
              <a:rPr lang="en-US" altLang="ko-KR" sz="1800" dirty="0" smtClean="0"/>
              <a:t>) is a unit clause since x</a:t>
            </a:r>
            <a:r>
              <a:rPr lang="en-US" altLang="ko-KR" sz="1800" baseline="-25000" dirty="0" smtClean="0"/>
              <a:t>0</a:t>
            </a:r>
            <a:r>
              <a:rPr lang="en-US" altLang="ko-KR" sz="1800" dirty="0" smtClean="0"/>
              <a:t> has to be True</a:t>
            </a:r>
          </a:p>
          <a:p>
            <a:pPr lvl="1"/>
            <a:r>
              <a:rPr lang="en-US" altLang="ko-KR" sz="1800" dirty="0" smtClean="0"/>
              <a:t>(</a:t>
            </a:r>
            <a:r>
              <a:rPr lang="en-US" altLang="ko-KR" sz="1800" dirty="0" smtClean="0">
                <a:solidFill>
                  <a:schemeClr val="tx2"/>
                </a:solidFill>
              </a:rPr>
              <a:t>-x</a:t>
            </a:r>
            <a:r>
              <a:rPr lang="en-US" altLang="ko-KR" sz="1800" baseline="-25000" dirty="0" smtClean="0">
                <a:solidFill>
                  <a:schemeClr val="tx2"/>
                </a:solidFill>
              </a:rPr>
              <a:t>2</a:t>
            </a:r>
            <a:r>
              <a:rPr lang="en-US" altLang="ko-KR" sz="1800" dirty="0" smtClean="0"/>
              <a:t>∨-x</a:t>
            </a:r>
            <a:r>
              <a:rPr lang="en-US" altLang="ko-KR" sz="1800" baseline="-25000" dirty="0" smtClean="0"/>
              <a:t>3</a:t>
            </a:r>
            <a:r>
              <a:rPr lang="en-US" altLang="ko-KR" sz="1800" dirty="0" smtClean="0"/>
              <a:t>∨-x</a:t>
            </a:r>
            <a:r>
              <a:rPr lang="en-US" altLang="ko-KR" sz="1800" baseline="-25000" dirty="0" smtClean="0"/>
              <a:t>4</a:t>
            </a:r>
            <a:r>
              <a:rPr lang="en-US" altLang="ko-KR" sz="1800" dirty="0" smtClean="0"/>
              <a:t>) can be a unit clause if the current assignment is that x</a:t>
            </a:r>
            <a:r>
              <a:rPr lang="en-US" altLang="ko-KR" sz="1800" baseline="-25000" dirty="0" smtClean="0"/>
              <a:t>3</a:t>
            </a:r>
            <a:r>
              <a:rPr lang="en-US" altLang="ko-KR" sz="1800" dirty="0" smtClean="0"/>
              <a:t> and x</a:t>
            </a:r>
            <a:r>
              <a:rPr lang="en-US" altLang="ko-KR" sz="1800" baseline="-25000" dirty="0" smtClean="0"/>
              <a:t>4</a:t>
            </a:r>
            <a:r>
              <a:rPr lang="en-US" altLang="ko-KR" sz="1800" dirty="0" smtClean="0"/>
              <a:t> are True</a:t>
            </a:r>
          </a:p>
          <a:p>
            <a:r>
              <a:rPr lang="en-US" altLang="ko-KR" sz="2000" dirty="0" smtClean="0">
                <a:solidFill>
                  <a:schemeClr val="accent2"/>
                </a:solidFill>
              </a:rPr>
              <a:t>Boolean Constraint Propagation</a:t>
            </a:r>
            <a:r>
              <a:rPr lang="en-US" altLang="ko-KR" sz="2000" dirty="0" smtClean="0"/>
              <a:t>(</a:t>
            </a:r>
            <a:r>
              <a:rPr lang="en-US" altLang="ko-KR" sz="2000" dirty="0" smtClean="0">
                <a:solidFill>
                  <a:schemeClr val="accent2"/>
                </a:solidFill>
              </a:rPr>
              <a:t>BCP</a:t>
            </a:r>
            <a:r>
              <a:rPr lang="en-US" altLang="ko-KR" sz="2000" dirty="0" smtClean="0"/>
              <a:t>) is the process of assigning the True value to all unit literals</a:t>
            </a:r>
            <a:endParaRPr lang="en-US" altLang="ko-KR" sz="1800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9C3005-9F6C-4854-B0C6-987157C2A6B0}" type="slidenum">
              <a:rPr lang="ko-KR" altLang="en-US" smtClean="0"/>
              <a:pPr>
                <a:defRPr/>
              </a:pPr>
              <a:t>5</a:t>
            </a:fld>
            <a:r>
              <a:rPr lang="en-US" altLang="ko-KR" dirty="0" smtClean="0"/>
              <a:t>/28</a:t>
            </a:r>
            <a:endParaRPr lang="ko-KR" alt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286116" y="2428868"/>
            <a:ext cx="250033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dirty="0" smtClean="0">
                <a:latin typeface="+mn-lt"/>
              </a:rPr>
              <a:t>……</a:t>
            </a:r>
          </a:p>
          <a:p>
            <a:r>
              <a:rPr lang="en-US" altLang="ko-KR" sz="2000" dirty="0" smtClean="0">
                <a:latin typeface="+mn-lt"/>
              </a:rPr>
              <a:t>(x</a:t>
            </a:r>
            <a:r>
              <a:rPr lang="en-US" altLang="ko-KR" sz="2000" baseline="-25000" dirty="0" smtClean="0">
                <a:latin typeface="+mn-lt"/>
              </a:rPr>
              <a:t>0</a:t>
            </a:r>
            <a:r>
              <a:rPr lang="en-US" altLang="ko-KR" sz="2000" dirty="0" smtClean="0">
                <a:latin typeface="+mn-lt"/>
              </a:rPr>
              <a:t>)∧ </a:t>
            </a:r>
          </a:p>
          <a:p>
            <a:r>
              <a:rPr lang="en-US" altLang="ko-KR" sz="2000" dirty="0" smtClean="0">
                <a:latin typeface="+mn-lt"/>
              </a:rPr>
              <a:t>(-x</a:t>
            </a:r>
            <a:r>
              <a:rPr lang="en-US" altLang="ko-KR" sz="2000" baseline="-25000" dirty="0" smtClean="0">
                <a:latin typeface="+mn-lt"/>
              </a:rPr>
              <a:t>0</a:t>
            </a:r>
            <a:r>
              <a:rPr lang="en-US" altLang="ko-KR" sz="2000" dirty="0" smtClean="0">
                <a:latin typeface="+mn-lt"/>
              </a:rPr>
              <a:t>∨x</a:t>
            </a:r>
            <a:r>
              <a:rPr lang="en-US" altLang="ko-KR" sz="2000" baseline="-25000" dirty="0" smtClean="0">
                <a:latin typeface="+mn-lt"/>
              </a:rPr>
              <a:t>1</a:t>
            </a:r>
            <a:r>
              <a:rPr lang="en-US" altLang="ko-KR" sz="2000" dirty="0" smtClean="0">
                <a:latin typeface="+mn-lt"/>
              </a:rPr>
              <a:t>)∧ </a:t>
            </a:r>
          </a:p>
          <a:p>
            <a:r>
              <a:rPr lang="en-US" altLang="ko-KR" sz="2000" dirty="0" smtClean="0">
                <a:latin typeface="+mn-lt"/>
              </a:rPr>
              <a:t>(-x</a:t>
            </a:r>
            <a:r>
              <a:rPr lang="en-US" altLang="ko-KR" sz="2000" baseline="-25000" dirty="0" smtClean="0">
                <a:latin typeface="+mn-lt"/>
              </a:rPr>
              <a:t>2</a:t>
            </a:r>
            <a:r>
              <a:rPr lang="en-US" altLang="ko-KR" sz="2000" dirty="0" smtClean="0">
                <a:latin typeface="+mn-lt"/>
              </a:rPr>
              <a:t>∨-x</a:t>
            </a:r>
            <a:r>
              <a:rPr lang="en-US" altLang="ko-KR" sz="2000" baseline="-25000" dirty="0" smtClean="0">
                <a:latin typeface="+mn-lt"/>
              </a:rPr>
              <a:t>3</a:t>
            </a:r>
            <a:r>
              <a:rPr lang="en-US" altLang="ko-KR" sz="2000" dirty="0" smtClean="0">
                <a:latin typeface="+mn-lt"/>
              </a:rPr>
              <a:t>∨-x</a:t>
            </a:r>
            <a:r>
              <a:rPr lang="en-US" altLang="ko-KR" sz="2000" baseline="-25000" dirty="0" smtClean="0">
                <a:latin typeface="+mn-lt"/>
              </a:rPr>
              <a:t>4</a:t>
            </a:r>
            <a:r>
              <a:rPr lang="en-US" altLang="ko-KR" sz="2000" dirty="0" smtClean="0">
                <a:latin typeface="+mn-lt"/>
              </a:rPr>
              <a:t>)∧</a:t>
            </a:r>
          </a:p>
          <a:p>
            <a:r>
              <a:rPr lang="en-US" altLang="ko-KR" sz="2000" dirty="0" smtClean="0">
                <a:latin typeface="+mn-lt"/>
              </a:rPr>
              <a:t>……</a:t>
            </a:r>
            <a:endParaRPr lang="ko-KR" altLang="en-US" sz="20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ko-KR" sz="3600" dirty="0" smtClean="0"/>
              <a:t>DPLL Overview (1/3)</a:t>
            </a:r>
            <a:endParaRPr lang="ko-KR" altLang="en-US" sz="3600" dirty="0"/>
          </a:p>
        </p:txBody>
      </p:sp>
      <p:sp>
        <p:nvSpPr>
          <p:cNvPr id="6" name="텍스트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endParaRPr lang="ko-KR" altLang="en-US" sz="2800" dirty="0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ko-KR" altLang="en-US" sz="110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4C2721-7CD0-4DED-A822-9ED26484F8D9}" type="slidenum">
              <a:rPr lang="ko-KR" altLang="en-US" sz="1100" smtClean="0"/>
              <a:pPr>
                <a:defRPr/>
              </a:pPr>
              <a:t>6</a:t>
            </a:fld>
            <a:r>
              <a:rPr lang="en-US" altLang="ko-KR" sz="1100" dirty="0" smtClean="0"/>
              <a:t>/28</a:t>
            </a:r>
            <a:endParaRPr lang="ko-KR" altLang="en-US" sz="1100" dirty="0"/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1714500" y="1214438"/>
            <a:ext cx="549116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kumimoji="0" lang="en-US" altLang="ko-KR" sz="2400" b="1" dirty="0">
                <a:latin typeface="Arial" pitchFamily="34" charset="0"/>
                <a:cs typeface="Arial" pitchFamily="34" charset="0"/>
              </a:rPr>
              <a:t>(</a:t>
            </a:r>
            <a:r>
              <a:rPr kumimoji="0" lang="en-US" altLang="ko-KR" sz="2400" b="1" dirty="0" smtClean="0">
                <a:latin typeface="Arial" pitchFamily="34" charset="0"/>
                <a:cs typeface="Arial" pitchFamily="34" charset="0"/>
              </a:rPr>
              <a:t>p</a:t>
            </a:r>
            <a:r>
              <a:rPr kumimoji="0" lang="en-US" altLang="ko-KR" sz="2400" b="1" dirty="0" smtClean="0">
                <a:latin typeface="Arial" pitchFamily="34" charset="0"/>
                <a:ea typeface="맑은 고딕" pitchFamily="50" charset="-127"/>
                <a:cs typeface="Arial" pitchFamily="34" charset="0"/>
              </a:rPr>
              <a:t> </a:t>
            </a:r>
            <a:r>
              <a:rPr kumimoji="0" lang="en-US" altLang="ko-KR" sz="2400" b="1" dirty="0">
                <a:latin typeface="Arial" pitchFamily="34" charset="0"/>
                <a:ea typeface="맑은 고딕" pitchFamily="50" charset="-127"/>
                <a:cs typeface="Arial" pitchFamily="34" charset="0"/>
              </a:rPr>
              <a:t>∨ </a:t>
            </a:r>
            <a:r>
              <a:rPr kumimoji="0" lang="en-US" altLang="ko-KR" sz="2400" b="1" dirty="0" smtClean="0">
                <a:latin typeface="Arial" pitchFamily="34" charset="0"/>
                <a:cs typeface="Arial" pitchFamily="34" charset="0"/>
              </a:rPr>
              <a:t>r)</a:t>
            </a:r>
            <a:r>
              <a:rPr kumimoji="0" lang="en-US" altLang="ko-KR" sz="2400" b="1" dirty="0" smtClean="0">
                <a:latin typeface="Arial" pitchFamily="34" charset="0"/>
                <a:ea typeface="맑은 고딕" pitchFamily="50" charset="-127"/>
                <a:cs typeface="Arial" pitchFamily="34" charset="0"/>
              </a:rPr>
              <a:t> ∧(</a:t>
            </a:r>
            <a:r>
              <a:rPr kumimoji="0" lang="en-US" altLang="ko-KR" sz="2400" b="1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</a:t>
            </a:r>
            <a:r>
              <a:rPr kumimoji="0" lang="en-US" altLang="ko-KR" sz="2400" b="1" dirty="0">
                <a:latin typeface="Arial" pitchFamily="34" charset="0"/>
                <a:cs typeface="Arial" pitchFamily="34" charset="0"/>
              </a:rPr>
              <a:t>p</a:t>
            </a:r>
            <a:r>
              <a:rPr kumimoji="0" lang="en-US" altLang="ko-KR" sz="2400" b="1" dirty="0">
                <a:latin typeface="Arial" pitchFamily="34" charset="0"/>
                <a:ea typeface="맑은 고딕" pitchFamily="50" charset="-127"/>
                <a:cs typeface="Arial" pitchFamily="34" charset="0"/>
              </a:rPr>
              <a:t> ∨ </a:t>
            </a:r>
            <a:r>
              <a:rPr kumimoji="0" lang="en-US" altLang="ko-KR" sz="2400" b="1" dirty="0">
                <a:latin typeface="Arial" pitchFamily="34" charset="0"/>
                <a:cs typeface="Arial" pitchFamily="34" charset="0"/>
                <a:sym typeface="Symbol" pitchFamily="18" charset="2"/>
              </a:rPr>
              <a:t></a:t>
            </a:r>
            <a:r>
              <a:rPr kumimoji="0" lang="en-US" altLang="ko-KR" sz="2400" b="1" dirty="0">
                <a:latin typeface="Arial" pitchFamily="34" charset="0"/>
                <a:cs typeface="Arial" pitchFamily="34" charset="0"/>
              </a:rPr>
              <a:t>q</a:t>
            </a:r>
            <a:r>
              <a:rPr kumimoji="0" lang="en-US" altLang="ko-KR" sz="2400" b="1" dirty="0">
                <a:latin typeface="Arial" pitchFamily="34" charset="0"/>
                <a:ea typeface="맑은 고딕" pitchFamily="50" charset="-127"/>
                <a:cs typeface="Arial" pitchFamily="34" charset="0"/>
              </a:rPr>
              <a:t> ∨ </a:t>
            </a:r>
            <a:r>
              <a:rPr kumimoji="0" lang="en-US" altLang="ko-KR" sz="2400" b="1" dirty="0" smtClean="0">
                <a:latin typeface="Arial" pitchFamily="34" charset="0"/>
                <a:cs typeface="Arial" pitchFamily="34" charset="0"/>
              </a:rPr>
              <a:t>r)</a:t>
            </a:r>
            <a:r>
              <a:rPr kumimoji="0" lang="en-US" altLang="ko-KR" sz="2400" b="1" dirty="0" smtClean="0">
                <a:latin typeface="Arial" pitchFamily="34" charset="0"/>
                <a:ea typeface="맑은 고딕" pitchFamily="50" charset="-127"/>
                <a:cs typeface="Arial" pitchFamily="34" charset="0"/>
              </a:rPr>
              <a:t> ∧(</a:t>
            </a:r>
            <a:r>
              <a:rPr kumimoji="0" lang="en-US" altLang="ko-KR" sz="2400" b="1" dirty="0" smtClean="0">
                <a:latin typeface="Arial" pitchFamily="34" charset="0"/>
                <a:cs typeface="Arial" pitchFamily="34" charset="0"/>
              </a:rPr>
              <a:t>p</a:t>
            </a:r>
            <a:r>
              <a:rPr kumimoji="0" lang="en-US" altLang="ko-KR" sz="2400" b="1" dirty="0" smtClean="0">
                <a:latin typeface="Arial" pitchFamily="34" charset="0"/>
                <a:ea typeface="맑은 고딕" pitchFamily="50" charset="-127"/>
                <a:cs typeface="Arial" pitchFamily="34" charset="0"/>
              </a:rPr>
              <a:t> </a:t>
            </a:r>
            <a:r>
              <a:rPr kumimoji="0" lang="en-US" altLang="ko-KR" sz="2400" b="1" dirty="0">
                <a:latin typeface="Arial" pitchFamily="34" charset="0"/>
                <a:ea typeface="맑은 고딕" pitchFamily="50" charset="-127"/>
                <a:cs typeface="Arial" pitchFamily="34" charset="0"/>
              </a:rPr>
              <a:t>∨ </a:t>
            </a:r>
            <a:r>
              <a:rPr kumimoji="0" lang="en-US" altLang="ko-KR" sz="2400" b="1" dirty="0">
                <a:latin typeface="Arial" pitchFamily="34" charset="0"/>
                <a:cs typeface="Arial" pitchFamily="34" charset="0"/>
                <a:sym typeface="Symbol" pitchFamily="18" charset="2"/>
              </a:rPr>
              <a:t></a:t>
            </a:r>
            <a:r>
              <a:rPr kumimoji="0" lang="en-US" altLang="ko-KR" sz="2400" b="1" dirty="0" smtClean="0">
                <a:latin typeface="Arial" pitchFamily="34" charset="0"/>
                <a:cs typeface="Arial" pitchFamily="34" charset="0"/>
              </a:rPr>
              <a:t>r)</a:t>
            </a:r>
            <a:endParaRPr kumimoji="0" lang="en-US" altLang="ko-KR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71438" y="3524250"/>
            <a:ext cx="435292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kumimoji="0" lang="en-US" altLang="ko-KR" sz="2000" b="1" dirty="0">
                <a:latin typeface="Arial" pitchFamily="34" charset="0"/>
                <a:cs typeface="Arial" pitchFamily="34" charset="0"/>
              </a:rPr>
              <a:t>(</a:t>
            </a:r>
            <a:r>
              <a:rPr kumimoji="0" lang="en-US" altLang="ko-KR" sz="2000" b="1" dirty="0" err="1" smtClean="0">
                <a:latin typeface="Arial" pitchFamily="34" charset="0"/>
                <a:cs typeface="Arial" pitchFamily="34" charset="0"/>
              </a:rPr>
              <a:t>T</a:t>
            </a:r>
            <a:r>
              <a:rPr kumimoji="0" lang="en-US" altLang="ko-KR" sz="2000" b="1" dirty="0" err="1">
                <a:latin typeface="Arial" pitchFamily="34" charset="0"/>
                <a:ea typeface="맑은 고딕" pitchFamily="50" charset="-127"/>
                <a:cs typeface="Arial" pitchFamily="34" charset="0"/>
              </a:rPr>
              <a:t>∨</a:t>
            </a:r>
            <a:r>
              <a:rPr kumimoji="0" lang="en-US" altLang="ko-KR" sz="2000" b="1" dirty="0" err="1" smtClean="0">
                <a:latin typeface="Arial" pitchFamily="34" charset="0"/>
                <a:cs typeface="Arial" pitchFamily="34" charset="0"/>
              </a:rPr>
              <a:t>r</a:t>
            </a:r>
            <a:r>
              <a:rPr kumimoji="0" lang="en-US" altLang="ko-KR" sz="2000" b="1" dirty="0" smtClean="0">
                <a:latin typeface="Arial" pitchFamily="34" charset="0"/>
                <a:cs typeface="Arial" pitchFamily="34" charset="0"/>
              </a:rPr>
              <a:t>)</a:t>
            </a:r>
            <a:r>
              <a:rPr kumimoji="0" lang="en-US" altLang="ko-KR" sz="2000" b="1" dirty="0" smtClean="0">
                <a:latin typeface="Arial" pitchFamily="34" charset="0"/>
                <a:ea typeface="맑은 고딕" pitchFamily="50" charset="-127"/>
                <a:cs typeface="Arial" pitchFamily="34" charset="0"/>
              </a:rPr>
              <a:t> ∧(</a:t>
            </a:r>
            <a:r>
              <a:rPr kumimoji="0" lang="en-US" altLang="ko-KR" sz="2000" b="1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</a:t>
            </a:r>
            <a:r>
              <a:rPr kumimoji="0" lang="en-US" altLang="ko-KR" sz="2000" b="1" dirty="0">
                <a:latin typeface="Arial" pitchFamily="34" charset="0"/>
                <a:cs typeface="Arial" pitchFamily="34" charset="0"/>
              </a:rPr>
              <a:t>T</a:t>
            </a:r>
            <a:r>
              <a:rPr kumimoji="0" lang="en-US" altLang="ko-KR" sz="2000" b="1" dirty="0">
                <a:latin typeface="Arial" pitchFamily="34" charset="0"/>
                <a:ea typeface="맑은 고딕" pitchFamily="50" charset="-127"/>
                <a:cs typeface="Arial" pitchFamily="34" charset="0"/>
              </a:rPr>
              <a:t> ∨ </a:t>
            </a:r>
            <a:r>
              <a:rPr kumimoji="0" lang="en-US" altLang="ko-KR" sz="2000" b="1" dirty="0">
                <a:latin typeface="Arial" pitchFamily="34" charset="0"/>
                <a:cs typeface="Arial" pitchFamily="34" charset="0"/>
                <a:sym typeface="Symbol" pitchFamily="18" charset="2"/>
              </a:rPr>
              <a:t></a:t>
            </a:r>
            <a:r>
              <a:rPr kumimoji="0" lang="en-US" altLang="ko-KR" sz="2000" b="1" dirty="0">
                <a:latin typeface="Arial" pitchFamily="34" charset="0"/>
                <a:cs typeface="Arial" pitchFamily="34" charset="0"/>
              </a:rPr>
              <a:t>q</a:t>
            </a:r>
            <a:r>
              <a:rPr kumimoji="0" lang="en-US" altLang="ko-KR" sz="2000" b="1" dirty="0">
                <a:latin typeface="Arial" pitchFamily="34" charset="0"/>
                <a:ea typeface="맑은 고딕" pitchFamily="50" charset="-127"/>
                <a:cs typeface="Arial" pitchFamily="34" charset="0"/>
              </a:rPr>
              <a:t> ∨ </a:t>
            </a:r>
            <a:r>
              <a:rPr kumimoji="0" lang="en-US" altLang="ko-KR" sz="2000" b="1" dirty="0" smtClean="0">
                <a:latin typeface="Arial" pitchFamily="34" charset="0"/>
                <a:cs typeface="Arial" pitchFamily="34" charset="0"/>
              </a:rPr>
              <a:t>r)</a:t>
            </a:r>
            <a:r>
              <a:rPr kumimoji="0" lang="en-US" altLang="ko-KR" sz="2000" b="1" dirty="0" smtClean="0">
                <a:latin typeface="Arial" pitchFamily="34" charset="0"/>
                <a:ea typeface="맑은 고딕" pitchFamily="50" charset="-127"/>
                <a:cs typeface="Arial" pitchFamily="34" charset="0"/>
              </a:rPr>
              <a:t> ∧(</a:t>
            </a:r>
            <a:r>
              <a:rPr kumimoji="0" lang="en-US" altLang="ko-KR" sz="2000" b="1" dirty="0" smtClean="0">
                <a:latin typeface="Arial" pitchFamily="34" charset="0"/>
                <a:cs typeface="Arial" pitchFamily="34" charset="0"/>
              </a:rPr>
              <a:t>T</a:t>
            </a:r>
            <a:r>
              <a:rPr kumimoji="0" lang="en-US" altLang="ko-KR" sz="2000" b="1" dirty="0" smtClean="0">
                <a:latin typeface="Arial" pitchFamily="34" charset="0"/>
                <a:ea typeface="맑은 고딕" pitchFamily="50" charset="-127"/>
                <a:cs typeface="Arial" pitchFamily="34" charset="0"/>
              </a:rPr>
              <a:t> </a:t>
            </a:r>
            <a:r>
              <a:rPr kumimoji="0" lang="en-US" altLang="ko-KR" sz="2000" b="1" dirty="0">
                <a:latin typeface="Arial" pitchFamily="34" charset="0"/>
                <a:ea typeface="맑은 고딕" pitchFamily="50" charset="-127"/>
                <a:cs typeface="Arial" pitchFamily="34" charset="0"/>
              </a:rPr>
              <a:t>∨ </a:t>
            </a:r>
            <a:r>
              <a:rPr kumimoji="0" lang="en-US" altLang="ko-KR" sz="2000" b="1" dirty="0">
                <a:latin typeface="Arial" pitchFamily="34" charset="0"/>
                <a:cs typeface="Arial" pitchFamily="34" charset="0"/>
                <a:sym typeface="Symbol" pitchFamily="18" charset="2"/>
              </a:rPr>
              <a:t></a:t>
            </a:r>
            <a:r>
              <a:rPr kumimoji="0" lang="en-US" altLang="ko-KR" sz="2000" b="1" dirty="0" smtClean="0">
                <a:latin typeface="Arial" pitchFamily="34" charset="0"/>
                <a:cs typeface="Arial" pitchFamily="34" charset="0"/>
              </a:rPr>
              <a:t>r)</a:t>
            </a:r>
            <a:endParaRPr kumimoji="0" lang="en-US" altLang="ko-KR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4652963" y="3524250"/>
            <a:ext cx="44196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kumimoji="0" lang="en-US" altLang="ko-KR" sz="2000" b="1" dirty="0">
                <a:latin typeface="Arial" pitchFamily="34" charset="0"/>
                <a:cs typeface="Arial" pitchFamily="34" charset="0"/>
              </a:rPr>
              <a:t>(</a:t>
            </a:r>
            <a:r>
              <a:rPr kumimoji="0" lang="en-US" altLang="ko-KR" sz="2000" b="1" dirty="0" smtClean="0">
                <a:latin typeface="Arial" pitchFamily="34" charset="0"/>
                <a:cs typeface="Arial" pitchFamily="34" charset="0"/>
              </a:rPr>
              <a:t>F</a:t>
            </a:r>
            <a:r>
              <a:rPr kumimoji="0" lang="en-US" altLang="ko-KR" sz="2000" b="1" dirty="0" smtClean="0">
                <a:latin typeface="Arial" pitchFamily="34" charset="0"/>
                <a:ea typeface="맑은 고딕" pitchFamily="50" charset="-127"/>
                <a:cs typeface="Arial" pitchFamily="34" charset="0"/>
              </a:rPr>
              <a:t> </a:t>
            </a:r>
            <a:r>
              <a:rPr kumimoji="0" lang="en-US" altLang="ko-KR" sz="2000" b="1" dirty="0">
                <a:latin typeface="Arial" pitchFamily="34" charset="0"/>
                <a:ea typeface="맑은 고딕" pitchFamily="50" charset="-127"/>
                <a:cs typeface="Arial" pitchFamily="34" charset="0"/>
              </a:rPr>
              <a:t>∨ </a:t>
            </a:r>
            <a:r>
              <a:rPr kumimoji="0" lang="en-US" altLang="ko-KR" sz="2000" b="1" dirty="0" smtClean="0">
                <a:latin typeface="Arial" pitchFamily="34" charset="0"/>
                <a:cs typeface="Arial" pitchFamily="34" charset="0"/>
              </a:rPr>
              <a:t>r)</a:t>
            </a:r>
            <a:r>
              <a:rPr kumimoji="0" lang="en-US" altLang="ko-KR" sz="2000" b="1" dirty="0" smtClean="0">
                <a:latin typeface="Arial" pitchFamily="34" charset="0"/>
                <a:ea typeface="맑은 고딕" pitchFamily="50" charset="-127"/>
                <a:cs typeface="Arial" pitchFamily="34" charset="0"/>
              </a:rPr>
              <a:t> ∧(</a:t>
            </a:r>
            <a:r>
              <a:rPr kumimoji="0" lang="en-US" altLang="ko-KR" sz="2000" b="1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</a:t>
            </a:r>
            <a:r>
              <a:rPr kumimoji="0" lang="en-US" altLang="ko-KR" sz="2000" b="1" dirty="0">
                <a:latin typeface="Arial" pitchFamily="34" charset="0"/>
                <a:cs typeface="Arial" pitchFamily="34" charset="0"/>
              </a:rPr>
              <a:t>F</a:t>
            </a:r>
            <a:r>
              <a:rPr kumimoji="0" lang="en-US" altLang="ko-KR" sz="2000" b="1" dirty="0">
                <a:latin typeface="Arial" pitchFamily="34" charset="0"/>
                <a:ea typeface="맑은 고딕" pitchFamily="50" charset="-127"/>
                <a:cs typeface="Arial" pitchFamily="34" charset="0"/>
              </a:rPr>
              <a:t> </a:t>
            </a:r>
            <a:r>
              <a:rPr kumimoji="0" lang="en-US" altLang="ko-KR" sz="2000" b="1" dirty="0" smtClean="0">
                <a:latin typeface="Arial" pitchFamily="34" charset="0"/>
                <a:ea typeface="맑은 고딕" pitchFamily="50" charset="-127"/>
                <a:cs typeface="Arial" pitchFamily="34" charset="0"/>
              </a:rPr>
              <a:t>∨</a:t>
            </a:r>
            <a:r>
              <a:rPr kumimoji="0" lang="en-US" altLang="ko-KR" sz="2000" b="1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</a:t>
            </a:r>
            <a:r>
              <a:rPr kumimoji="0" lang="en-US" altLang="ko-KR" sz="2000" b="1" dirty="0">
                <a:latin typeface="Arial" pitchFamily="34" charset="0"/>
                <a:cs typeface="Arial" pitchFamily="34" charset="0"/>
              </a:rPr>
              <a:t>q</a:t>
            </a:r>
            <a:r>
              <a:rPr kumimoji="0" lang="en-US" altLang="ko-KR" sz="2000" b="1" dirty="0">
                <a:latin typeface="Arial" pitchFamily="34" charset="0"/>
                <a:ea typeface="맑은 고딕" pitchFamily="50" charset="-127"/>
                <a:cs typeface="Arial" pitchFamily="34" charset="0"/>
              </a:rPr>
              <a:t> ∨ </a:t>
            </a:r>
            <a:r>
              <a:rPr kumimoji="0" lang="en-US" altLang="ko-KR" sz="2000" b="1" dirty="0" smtClean="0">
                <a:latin typeface="Arial" pitchFamily="34" charset="0"/>
                <a:cs typeface="Arial" pitchFamily="34" charset="0"/>
              </a:rPr>
              <a:t>r)</a:t>
            </a:r>
            <a:r>
              <a:rPr kumimoji="0" lang="en-US" altLang="ko-KR" sz="2000" b="1" dirty="0" smtClean="0">
                <a:latin typeface="Arial" pitchFamily="34" charset="0"/>
                <a:ea typeface="맑은 고딕" pitchFamily="50" charset="-127"/>
                <a:cs typeface="Arial" pitchFamily="34" charset="0"/>
              </a:rPr>
              <a:t> ∧(</a:t>
            </a:r>
            <a:r>
              <a:rPr kumimoji="0" lang="en-US" altLang="ko-KR" sz="2000" b="1" dirty="0" smtClean="0">
                <a:latin typeface="Arial" pitchFamily="34" charset="0"/>
                <a:cs typeface="Arial" pitchFamily="34" charset="0"/>
              </a:rPr>
              <a:t>F</a:t>
            </a:r>
            <a:r>
              <a:rPr kumimoji="0" lang="en-US" altLang="ko-KR" sz="2000" b="1" dirty="0" smtClean="0">
                <a:latin typeface="Arial" pitchFamily="34" charset="0"/>
                <a:ea typeface="맑은 고딕" pitchFamily="50" charset="-127"/>
                <a:cs typeface="Arial" pitchFamily="34" charset="0"/>
              </a:rPr>
              <a:t> </a:t>
            </a:r>
            <a:r>
              <a:rPr kumimoji="0" lang="en-US" altLang="ko-KR" sz="2000" b="1" dirty="0">
                <a:latin typeface="Arial" pitchFamily="34" charset="0"/>
                <a:ea typeface="맑은 고딕" pitchFamily="50" charset="-127"/>
                <a:cs typeface="Arial" pitchFamily="34" charset="0"/>
              </a:rPr>
              <a:t>∨ </a:t>
            </a:r>
            <a:r>
              <a:rPr kumimoji="0" lang="en-US" altLang="ko-KR" sz="2000" b="1" dirty="0">
                <a:latin typeface="Arial" pitchFamily="34" charset="0"/>
                <a:cs typeface="Arial" pitchFamily="34" charset="0"/>
                <a:sym typeface="Symbol" pitchFamily="18" charset="2"/>
              </a:rPr>
              <a:t></a:t>
            </a:r>
            <a:r>
              <a:rPr kumimoji="0" lang="en-US" altLang="ko-KR" sz="2000" b="1" dirty="0" smtClean="0">
                <a:latin typeface="Arial" pitchFamily="34" charset="0"/>
                <a:cs typeface="Arial" pitchFamily="34" charset="0"/>
              </a:rPr>
              <a:t>r)</a:t>
            </a:r>
            <a:endParaRPr kumimoji="0" lang="en-US" altLang="ko-KR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Line 6"/>
          <p:cNvSpPr>
            <a:spLocks noChangeShapeType="1"/>
          </p:cNvSpPr>
          <p:nvPr/>
        </p:nvSpPr>
        <p:spPr bwMode="auto">
          <a:xfrm flipH="1">
            <a:off x="1985963" y="1924050"/>
            <a:ext cx="2362200" cy="1676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ko-KR" altLang="en-US" sz="160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Line 7"/>
          <p:cNvSpPr>
            <a:spLocks noChangeShapeType="1"/>
          </p:cNvSpPr>
          <p:nvPr/>
        </p:nvSpPr>
        <p:spPr bwMode="auto">
          <a:xfrm>
            <a:off x="4652963" y="1924050"/>
            <a:ext cx="2286000" cy="1676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ko-KR" altLang="en-US" sz="160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 Box 8"/>
          <p:cNvSpPr txBox="1">
            <a:spLocks noChangeArrowheads="1"/>
          </p:cNvSpPr>
          <p:nvPr/>
        </p:nvSpPr>
        <p:spPr bwMode="auto">
          <a:xfrm>
            <a:off x="1604963" y="2533650"/>
            <a:ext cx="990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kumimoji="0" lang="en-US" altLang="ko-KR" sz="2400" b="1">
                <a:latin typeface="Arial" pitchFamily="34" charset="0"/>
                <a:cs typeface="Arial" pitchFamily="34" charset="0"/>
              </a:rPr>
              <a:t>p=T</a:t>
            </a:r>
          </a:p>
        </p:txBody>
      </p:sp>
      <p:sp>
        <p:nvSpPr>
          <p:cNvPr id="13" name="Text Box 9"/>
          <p:cNvSpPr txBox="1">
            <a:spLocks noChangeArrowheads="1"/>
          </p:cNvSpPr>
          <p:nvPr/>
        </p:nvSpPr>
        <p:spPr bwMode="auto">
          <a:xfrm>
            <a:off x="6405563" y="2533650"/>
            <a:ext cx="914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kumimoji="0" lang="en-US" altLang="ko-KR" sz="2400" b="1">
                <a:latin typeface="Arial" pitchFamily="34" charset="0"/>
                <a:cs typeface="Arial" pitchFamily="34" charset="0"/>
              </a:rPr>
              <a:t>p=F</a:t>
            </a:r>
          </a:p>
        </p:txBody>
      </p:sp>
      <p:sp>
        <p:nvSpPr>
          <p:cNvPr id="14" name="Text Box 10"/>
          <p:cNvSpPr txBox="1">
            <a:spLocks noChangeArrowheads="1"/>
          </p:cNvSpPr>
          <p:nvPr/>
        </p:nvSpPr>
        <p:spPr bwMode="auto">
          <a:xfrm>
            <a:off x="1071563" y="4895850"/>
            <a:ext cx="1752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kumimoji="0" lang="en-US" altLang="ko-KR" sz="2400" b="1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</a:t>
            </a:r>
            <a:r>
              <a:rPr kumimoji="0" lang="en-US" altLang="ko-KR" sz="2400" b="1" dirty="0" smtClean="0">
                <a:latin typeface="Arial" pitchFamily="34" charset="0"/>
                <a:cs typeface="Arial" pitchFamily="34" charset="0"/>
              </a:rPr>
              <a:t>q</a:t>
            </a:r>
            <a:r>
              <a:rPr kumimoji="0" lang="en-US" altLang="ko-KR" sz="2400" b="1" dirty="0" smtClean="0">
                <a:latin typeface="Arial" pitchFamily="34" charset="0"/>
                <a:ea typeface="맑은 고딕" pitchFamily="50" charset="-127"/>
                <a:cs typeface="Arial" pitchFamily="34" charset="0"/>
              </a:rPr>
              <a:t> </a:t>
            </a:r>
            <a:r>
              <a:rPr kumimoji="0" lang="en-US" altLang="ko-KR" sz="2400" b="1" dirty="0">
                <a:latin typeface="Arial" pitchFamily="34" charset="0"/>
                <a:ea typeface="맑은 고딕" pitchFamily="50" charset="-127"/>
                <a:cs typeface="Arial" pitchFamily="34" charset="0"/>
              </a:rPr>
              <a:t>∨ </a:t>
            </a:r>
            <a:r>
              <a:rPr kumimoji="0" lang="en-US" altLang="ko-KR" sz="2400" b="1" dirty="0" smtClean="0">
                <a:latin typeface="Arial" pitchFamily="34" charset="0"/>
                <a:cs typeface="Arial" pitchFamily="34" charset="0"/>
              </a:rPr>
              <a:t>r</a:t>
            </a:r>
            <a:endParaRPr kumimoji="0" lang="en-US" altLang="ko-KR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 Box 11"/>
          <p:cNvSpPr txBox="1">
            <a:spLocks noChangeArrowheads="1"/>
          </p:cNvSpPr>
          <p:nvPr/>
        </p:nvSpPr>
        <p:spPr bwMode="auto">
          <a:xfrm>
            <a:off x="6015038" y="4895850"/>
            <a:ext cx="2057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kumimoji="0" lang="en-US" altLang="ko-KR" sz="2400" b="1" dirty="0" smtClean="0">
                <a:latin typeface="Arial" pitchFamily="34" charset="0"/>
                <a:cs typeface="Arial" pitchFamily="34" charset="0"/>
              </a:rPr>
              <a:t>r</a:t>
            </a:r>
            <a:r>
              <a:rPr kumimoji="0" lang="en-US" altLang="ko-KR" sz="2400" b="1" dirty="0" smtClean="0">
                <a:latin typeface="Arial" pitchFamily="34" charset="0"/>
                <a:ea typeface="맑은 고딕" pitchFamily="50" charset="-127"/>
                <a:cs typeface="Arial" pitchFamily="34" charset="0"/>
              </a:rPr>
              <a:t>∧</a:t>
            </a:r>
            <a:r>
              <a:rPr kumimoji="0" lang="en-US" altLang="ko-KR" sz="2400" b="1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</a:t>
            </a:r>
            <a:r>
              <a:rPr kumimoji="0" lang="en-US" altLang="ko-KR" sz="2400" b="1" dirty="0" smtClean="0">
                <a:latin typeface="Arial" pitchFamily="34" charset="0"/>
                <a:cs typeface="Arial" pitchFamily="34" charset="0"/>
              </a:rPr>
              <a:t>r</a:t>
            </a:r>
            <a:endParaRPr kumimoji="0" lang="en-US" altLang="ko-KR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Line 12"/>
          <p:cNvSpPr>
            <a:spLocks noChangeShapeType="1"/>
          </p:cNvSpPr>
          <p:nvPr/>
        </p:nvSpPr>
        <p:spPr bwMode="auto">
          <a:xfrm>
            <a:off x="1909763" y="4133850"/>
            <a:ext cx="0" cy="914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ko-KR" altLang="en-US" sz="1600"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Line 13"/>
          <p:cNvSpPr>
            <a:spLocks noChangeShapeType="1"/>
          </p:cNvSpPr>
          <p:nvPr/>
        </p:nvSpPr>
        <p:spPr bwMode="auto">
          <a:xfrm>
            <a:off x="7015163" y="4133850"/>
            <a:ext cx="0" cy="838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ko-KR" altLang="en-US" sz="1600"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Text Box 16"/>
          <p:cNvSpPr txBox="1">
            <a:spLocks noChangeArrowheads="1"/>
          </p:cNvSpPr>
          <p:nvPr/>
        </p:nvSpPr>
        <p:spPr bwMode="auto">
          <a:xfrm>
            <a:off x="233363" y="4438650"/>
            <a:ext cx="13716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kumimoji="0" lang="en-US" altLang="ko-KR" sz="1600" b="1">
                <a:latin typeface="Arial" pitchFamily="34" charset="0"/>
                <a:cs typeface="Arial" pitchFamily="34" charset="0"/>
              </a:rPr>
              <a:t>SIMPLIFY</a:t>
            </a:r>
          </a:p>
        </p:txBody>
      </p:sp>
      <p:sp>
        <p:nvSpPr>
          <p:cNvPr id="21" name="Text Box 17"/>
          <p:cNvSpPr txBox="1">
            <a:spLocks noChangeArrowheads="1"/>
          </p:cNvSpPr>
          <p:nvPr/>
        </p:nvSpPr>
        <p:spPr bwMode="auto">
          <a:xfrm>
            <a:off x="7396163" y="4438650"/>
            <a:ext cx="12954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kumimoji="0" lang="en-US" altLang="ko-KR" sz="1600" b="1">
                <a:latin typeface="Arial" pitchFamily="34" charset="0"/>
                <a:cs typeface="Arial" pitchFamily="34" charset="0"/>
              </a:rPr>
              <a:t>SIMPLIFY</a:t>
            </a:r>
          </a:p>
        </p:txBody>
      </p:sp>
      <p:cxnSp>
        <p:nvCxnSpPr>
          <p:cNvPr id="26" name="구부러진 연결선 25"/>
          <p:cNvCxnSpPr/>
          <p:nvPr/>
        </p:nvCxnSpPr>
        <p:spPr>
          <a:xfrm rot="16200000" flipV="1">
            <a:off x="3800874" y="2771379"/>
            <a:ext cx="3054993" cy="1655613"/>
          </a:xfrm>
          <a:prstGeom prst="curvedConnector3">
            <a:avLst>
              <a:gd name="adj1" fmla="val 1491"/>
            </a:avLst>
          </a:prstGeom>
          <a:ln w="57150">
            <a:solidFill>
              <a:schemeClr val="accent4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 animBg="1"/>
      <p:bldP spid="11" grpId="0" animBg="1"/>
      <p:bldP spid="12" grpId="0"/>
      <p:bldP spid="13" grpId="0"/>
      <p:bldP spid="14" grpId="0"/>
      <p:bldP spid="15" grpId="0"/>
      <p:bldP spid="16" grpId="0" animBg="1"/>
      <p:bldP spid="17" grpId="0" animBg="1"/>
      <p:bldP spid="20" grpId="0"/>
      <p:bldP spid="2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ko-KR" sz="4000" dirty="0" smtClean="0"/>
              <a:t>DPLL Overview (2/3)</a:t>
            </a:r>
            <a:endParaRPr lang="ko-KR" altLang="en-US" sz="4000" dirty="0"/>
          </a:p>
        </p:txBody>
      </p:sp>
      <p:sp>
        <p:nvSpPr>
          <p:cNvPr id="24578" name="내용 개체 틀 1"/>
          <p:cNvSpPr>
            <a:spLocks noGrp="1"/>
          </p:cNvSpPr>
          <p:nvPr>
            <p:ph idx="1"/>
          </p:nvPr>
        </p:nvSpPr>
        <p:spPr>
          <a:xfrm>
            <a:off x="285720" y="1357298"/>
            <a:ext cx="8229600" cy="4840303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ko-KR" sz="1800" dirty="0" smtClean="0">
                <a:latin typeface="Arial" charset="0"/>
                <a:ea typeface="굴림" charset="-127"/>
              </a:rPr>
              <a:t>/* The Quest for Efficient Boolean </a:t>
            </a:r>
            <a:r>
              <a:rPr lang="en-US" altLang="ko-KR" sz="1800" dirty="0" err="1" smtClean="0">
                <a:latin typeface="Arial" charset="0"/>
                <a:ea typeface="굴림" charset="-127"/>
              </a:rPr>
              <a:t>Satisfiability</a:t>
            </a:r>
            <a:r>
              <a:rPr lang="en-US" altLang="ko-KR" sz="1800" dirty="0" smtClean="0">
                <a:latin typeface="Arial" charset="0"/>
                <a:ea typeface="굴림" charset="-127"/>
              </a:rPr>
              <a:t> Solvers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ko-KR" sz="1800" dirty="0" smtClean="0">
                <a:latin typeface="Arial" charset="0"/>
                <a:ea typeface="굴림" charset="-127"/>
              </a:rPr>
              <a:t> *  by </a:t>
            </a:r>
            <a:r>
              <a:rPr lang="en-US" altLang="ko-KR" sz="1800" dirty="0" err="1" smtClean="0">
                <a:latin typeface="Arial" charset="0"/>
                <a:ea typeface="굴림" charset="-127"/>
              </a:rPr>
              <a:t>L.Zhang</a:t>
            </a:r>
            <a:r>
              <a:rPr lang="en-US" altLang="ko-KR" sz="1800" dirty="0" smtClean="0">
                <a:latin typeface="Arial" charset="0"/>
                <a:ea typeface="굴림" charset="-127"/>
              </a:rPr>
              <a:t> and </a:t>
            </a:r>
            <a:r>
              <a:rPr lang="en-US" altLang="ko-KR" sz="1800" dirty="0" err="1" smtClean="0">
                <a:latin typeface="Arial" charset="0"/>
                <a:ea typeface="굴림" charset="-127"/>
              </a:rPr>
              <a:t>S.Malik</a:t>
            </a:r>
            <a:r>
              <a:rPr lang="en-US" altLang="ko-KR" sz="1800" dirty="0" smtClean="0">
                <a:latin typeface="Arial" charset="0"/>
                <a:ea typeface="굴림" charset="-127"/>
              </a:rPr>
              <a:t>, Computer Aided Verification 2002 */		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ko-KR" sz="1800" b="1" dirty="0" smtClean="0">
                <a:latin typeface="Arial" charset="0"/>
                <a:ea typeface="굴림" charset="-127"/>
              </a:rPr>
              <a:t>DPLL</a:t>
            </a:r>
            <a:r>
              <a:rPr lang="en-US" altLang="ko-KR" sz="1800" dirty="0" smtClean="0">
                <a:latin typeface="Arial" charset="0"/>
                <a:ea typeface="굴림" charset="-127"/>
              </a:rPr>
              <a:t>(a formula </a:t>
            </a:r>
            <a:r>
              <a:rPr lang="en-US" altLang="ko-KR" sz="1800" dirty="0" smtClean="0">
                <a:latin typeface="cmmi10" pitchFamily="34" charset="0"/>
                <a:ea typeface="굴림" charset="-127"/>
              </a:rPr>
              <a:t>Á</a:t>
            </a:r>
            <a:r>
              <a:rPr lang="en-US" altLang="ko-KR" sz="1800" dirty="0" smtClean="0">
                <a:latin typeface="Arial" charset="0"/>
                <a:ea typeface="굴림" charset="-127"/>
              </a:rPr>
              <a:t>, assignment) {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ko-KR" sz="1800" dirty="0" smtClean="0">
                <a:latin typeface="Arial" charset="0"/>
                <a:ea typeface="굴림" charset="-127"/>
              </a:rPr>
              <a:t>	necessary = deduction(</a:t>
            </a:r>
            <a:r>
              <a:rPr lang="en-US" altLang="ko-KR" sz="1800" dirty="0" smtClean="0">
                <a:latin typeface="cmmi10" pitchFamily="34" charset="0"/>
                <a:ea typeface="굴림" charset="-127"/>
              </a:rPr>
              <a:t>Á</a:t>
            </a:r>
            <a:r>
              <a:rPr lang="en-US" altLang="ko-KR" sz="1800" dirty="0" smtClean="0">
                <a:latin typeface="Arial" charset="0"/>
                <a:ea typeface="굴림" charset="-127"/>
              </a:rPr>
              <a:t>, assignment);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ko-KR" sz="1800" dirty="0" smtClean="0">
                <a:latin typeface="Arial" charset="0"/>
                <a:ea typeface="굴림" charset="-127"/>
              </a:rPr>
              <a:t>	</a:t>
            </a:r>
            <a:r>
              <a:rPr lang="en-US" altLang="ko-KR" sz="1800" dirty="0" err="1" smtClean="0">
                <a:latin typeface="Arial" charset="0"/>
                <a:ea typeface="굴림" charset="-127"/>
              </a:rPr>
              <a:t>new_asgnment</a:t>
            </a:r>
            <a:r>
              <a:rPr lang="en-US" altLang="ko-KR" sz="1800" dirty="0" smtClean="0">
                <a:latin typeface="Arial" charset="0"/>
                <a:ea typeface="굴림" charset="-127"/>
              </a:rPr>
              <a:t> = union(necessary, assignment);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ko-KR" sz="1800" dirty="0" smtClean="0">
                <a:latin typeface="Arial" charset="0"/>
                <a:ea typeface="굴림" charset="-127"/>
              </a:rPr>
              <a:t>	if (</a:t>
            </a:r>
            <a:r>
              <a:rPr lang="en-US" altLang="ko-KR" sz="1800" dirty="0" err="1" smtClean="0">
                <a:latin typeface="Arial" charset="0"/>
                <a:ea typeface="굴림" charset="-127"/>
              </a:rPr>
              <a:t>is_satisfied</a:t>
            </a:r>
            <a:r>
              <a:rPr lang="en-US" altLang="ko-KR" sz="1800" dirty="0" smtClean="0">
                <a:latin typeface="Arial" charset="0"/>
                <a:ea typeface="굴림" charset="-127"/>
              </a:rPr>
              <a:t>(</a:t>
            </a:r>
            <a:r>
              <a:rPr lang="en-US" altLang="ko-KR" sz="1800" dirty="0" smtClean="0">
                <a:latin typeface="cmmi10" pitchFamily="34" charset="0"/>
                <a:ea typeface="굴림" charset="-127"/>
              </a:rPr>
              <a:t>Á</a:t>
            </a:r>
            <a:r>
              <a:rPr lang="en-US" altLang="ko-KR" sz="1800" dirty="0" smtClean="0">
                <a:latin typeface="Arial" charset="0"/>
                <a:ea typeface="굴림" charset="-127"/>
              </a:rPr>
              <a:t>, </a:t>
            </a:r>
            <a:r>
              <a:rPr lang="en-US" altLang="ko-KR" sz="1800" dirty="0" err="1" smtClean="0">
                <a:latin typeface="Arial" charset="0"/>
                <a:ea typeface="굴림" charset="-127"/>
              </a:rPr>
              <a:t>new_asgnment</a:t>
            </a:r>
            <a:r>
              <a:rPr lang="en-US" altLang="ko-KR" sz="1800" dirty="0" smtClean="0">
                <a:latin typeface="Arial" charset="0"/>
                <a:ea typeface="굴림" charset="-127"/>
              </a:rPr>
              <a:t>))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ko-KR" sz="1800" dirty="0" smtClean="0">
                <a:latin typeface="Arial" charset="0"/>
                <a:ea typeface="굴림" charset="-127"/>
              </a:rPr>
              <a:t>		return </a:t>
            </a:r>
            <a:r>
              <a:rPr lang="en-US" altLang="ko-KR" sz="1800" dirty="0" smtClean="0">
                <a:solidFill>
                  <a:srgbClr val="FF0000"/>
                </a:solidFill>
                <a:latin typeface="Arial" charset="0"/>
                <a:ea typeface="굴림" charset="-127"/>
              </a:rPr>
              <a:t>SATISFIABLE</a:t>
            </a:r>
            <a:r>
              <a:rPr lang="en-US" altLang="ko-KR" sz="1800" dirty="0" smtClean="0">
                <a:latin typeface="Arial" charset="0"/>
                <a:ea typeface="굴림" charset="-127"/>
              </a:rPr>
              <a:t>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ko-KR" sz="1800" dirty="0" smtClean="0">
                <a:latin typeface="Arial" charset="0"/>
                <a:ea typeface="굴림" charset="-127"/>
              </a:rPr>
              <a:t>	else if (</a:t>
            </a:r>
            <a:r>
              <a:rPr lang="en-US" altLang="ko-KR" sz="1800" dirty="0" err="1" smtClean="0">
                <a:latin typeface="Arial" charset="0"/>
                <a:ea typeface="굴림" charset="-127"/>
              </a:rPr>
              <a:t>is_conflicting</a:t>
            </a:r>
            <a:r>
              <a:rPr lang="en-US" altLang="ko-KR" sz="1800" dirty="0" smtClean="0">
                <a:latin typeface="Arial" charset="0"/>
                <a:ea typeface="굴림" charset="-127"/>
              </a:rPr>
              <a:t>(</a:t>
            </a:r>
            <a:r>
              <a:rPr lang="en-US" altLang="ko-KR" sz="1800" dirty="0" smtClean="0">
                <a:latin typeface="cmmi10" pitchFamily="34" charset="0"/>
                <a:ea typeface="굴림" charset="-127"/>
              </a:rPr>
              <a:t>Á</a:t>
            </a:r>
            <a:r>
              <a:rPr lang="en-US" altLang="ko-KR" sz="1800" dirty="0" smtClean="0">
                <a:latin typeface="Arial" charset="0"/>
                <a:ea typeface="굴림" charset="-127"/>
              </a:rPr>
              <a:t>, </a:t>
            </a:r>
            <a:r>
              <a:rPr lang="en-US" altLang="ko-KR" sz="1800" dirty="0" err="1" smtClean="0">
                <a:latin typeface="Arial" charset="0"/>
                <a:ea typeface="굴림" charset="-127"/>
              </a:rPr>
              <a:t>new_asgnmnt</a:t>
            </a:r>
            <a:r>
              <a:rPr lang="en-US" altLang="ko-KR" sz="1800" dirty="0" smtClean="0">
                <a:latin typeface="Arial" charset="0"/>
                <a:ea typeface="굴림" charset="-127"/>
              </a:rPr>
              <a:t>))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ko-KR" sz="1800" dirty="0" smtClean="0">
                <a:latin typeface="Arial" charset="0"/>
                <a:ea typeface="굴림" charset="-127"/>
              </a:rPr>
              <a:t>		return </a:t>
            </a:r>
            <a:r>
              <a:rPr lang="en-US" altLang="ko-KR" sz="1800" dirty="0" smtClean="0">
                <a:solidFill>
                  <a:srgbClr val="FF0000"/>
                </a:solidFill>
                <a:latin typeface="Arial" charset="0"/>
                <a:ea typeface="굴림" charset="-127"/>
              </a:rPr>
              <a:t>UNSATISFIABLE</a:t>
            </a:r>
            <a:r>
              <a:rPr lang="en-US" altLang="ko-KR" sz="1800" dirty="0" smtClean="0">
                <a:latin typeface="Arial" charset="0"/>
                <a:ea typeface="굴림" charset="-127"/>
              </a:rPr>
              <a:t>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ko-KR" sz="1800" dirty="0" smtClean="0">
                <a:latin typeface="Arial" charset="0"/>
                <a:ea typeface="굴림" charset="-127"/>
              </a:rPr>
              <a:t>	</a:t>
            </a:r>
            <a:r>
              <a:rPr lang="en-US" altLang="ko-KR" sz="1800" dirty="0" err="1" smtClean="0">
                <a:latin typeface="Arial" charset="0"/>
                <a:ea typeface="굴림" charset="-127"/>
              </a:rPr>
              <a:t>var</a:t>
            </a:r>
            <a:r>
              <a:rPr lang="en-US" altLang="ko-KR" sz="1800" dirty="0" smtClean="0">
                <a:latin typeface="Arial" charset="0"/>
                <a:ea typeface="굴림" charset="-127"/>
              </a:rPr>
              <a:t> = </a:t>
            </a:r>
            <a:r>
              <a:rPr lang="en-US" altLang="ko-KR" sz="1800" dirty="0" err="1" smtClean="0">
                <a:solidFill>
                  <a:srgbClr val="00B050"/>
                </a:solidFill>
                <a:latin typeface="Arial" charset="0"/>
                <a:ea typeface="굴림" charset="-127"/>
              </a:rPr>
              <a:t>choose_free_variable</a:t>
            </a:r>
            <a:r>
              <a:rPr lang="en-US" altLang="ko-KR" sz="1800" dirty="0" smtClean="0">
                <a:latin typeface="Arial" charset="0"/>
                <a:ea typeface="굴림" charset="-127"/>
              </a:rPr>
              <a:t>(</a:t>
            </a:r>
            <a:r>
              <a:rPr lang="en-US" altLang="ko-KR" sz="1800" dirty="0" smtClean="0">
                <a:latin typeface="cmmi10" pitchFamily="34" charset="0"/>
                <a:ea typeface="굴림" charset="-127"/>
              </a:rPr>
              <a:t>Á</a:t>
            </a:r>
            <a:r>
              <a:rPr lang="en-US" altLang="ko-KR" sz="1800" dirty="0" smtClean="0">
                <a:latin typeface="Arial" charset="0"/>
                <a:ea typeface="굴림" charset="-127"/>
              </a:rPr>
              <a:t>, </a:t>
            </a:r>
            <a:r>
              <a:rPr lang="en-US" altLang="ko-KR" sz="1800" dirty="0" err="1" smtClean="0">
                <a:latin typeface="Arial" charset="0"/>
                <a:ea typeface="굴림" charset="-127"/>
              </a:rPr>
              <a:t>new_asgnmnt</a:t>
            </a:r>
            <a:r>
              <a:rPr lang="en-US" altLang="ko-KR" sz="1800" dirty="0" smtClean="0">
                <a:latin typeface="Arial" charset="0"/>
                <a:ea typeface="굴림" charset="-127"/>
              </a:rPr>
              <a:t>);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ko-KR" sz="1800" dirty="0" smtClean="0">
                <a:latin typeface="Arial" charset="0"/>
                <a:ea typeface="굴림" charset="-127"/>
              </a:rPr>
              <a:t>	asgn1 = union(</a:t>
            </a:r>
            <a:r>
              <a:rPr lang="en-US" altLang="ko-KR" sz="1800" dirty="0" err="1" smtClean="0">
                <a:latin typeface="Arial" charset="0"/>
                <a:ea typeface="굴림" charset="-127"/>
              </a:rPr>
              <a:t>new_asgnmnt</a:t>
            </a:r>
            <a:r>
              <a:rPr lang="en-US" altLang="ko-KR" sz="1800" dirty="0" smtClean="0">
                <a:latin typeface="Arial" charset="0"/>
                <a:ea typeface="굴림" charset="-127"/>
              </a:rPr>
              <a:t>, assign(</a:t>
            </a:r>
            <a:r>
              <a:rPr lang="en-US" altLang="ko-KR" sz="1800" dirty="0" err="1" smtClean="0">
                <a:latin typeface="Arial" charset="0"/>
                <a:ea typeface="굴림" charset="-127"/>
              </a:rPr>
              <a:t>var</a:t>
            </a:r>
            <a:r>
              <a:rPr lang="en-US" altLang="ko-KR" sz="1800" dirty="0" smtClean="0">
                <a:latin typeface="Arial" charset="0"/>
                <a:ea typeface="굴림" charset="-127"/>
              </a:rPr>
              <a:t>, </a:t>
            </a:r>
            <a:r>
              <a:rPr lang="en-US" altLang="ko-KR" sz="1800" dirty="0" smtClean="0">
                <a:solidFill>
                  <a:srgbClr val="00B050"/>
                </a:solidFill>
                <a:latin typeface="Arial" charset="0"/>
                <a:ea typeface="굴림" charset="-127"/>
              </a:rPr>
              <a:t>1</a:t>
            </a:r>
            <a:r>
              <a:rPr lang="en-US" altLang="ko-KR" sz="1800" dirty="0" smtClean="0">
                <a:latin typeface="Arial" charset="0"/>
                <a:ea typeface="굴림" charset="-127"/>
              </a:rPr>
              <a:t>));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ko-KR" sz="1800" dirty="0" smtClean="0">
                <a:latin typeface="Arial" charset="0"/>
                <a:ea typeface="굴림" charset="-127"/>
              </a:rPr>
              <a:t>	if (</a:t>
            </a:r>
            <a:r>
              <a:rPr lang="en-US" altLang="ko-KR" sz="1800" b="1" dirty="0" smtClean="0">
                <a:latin typeface="Arial" charset="0"/>
                <a:ea typeface="굴림" charset="-127"/>
              </a:rPr>
              <a:t>DPLL</a:t>
            </a:r>
            <a:r>
              <a:rPr lang="en-US" altLang="ko-KR" sz="1800" dirty="0" smtClean="0">
                <a:latin typeface="Arial" charset="0"/>
                <a:ea typeface="굴림" charset="-127"/>
              </a:rPr>
              <a:t>(</a:t>
            </a:r>
            <a:r>
              <a:rPr lang="en-US" altLang="ko-KR" sz="1800" dirty="0" smtClean="0">
                <a:latin typeface="cmmi10" pitchFamily="34" charset="0"/>
                <a:ea typeface="굴림" charset="-127"/>
              </a:rPr>
              <a:t>Á</a:t>
            </a:r>
            <a:r>
              <a:rPr lang="en-US" altLang="ko-KR" sz="1800" dirty="0" smtClean="0">
                <a:latin typeface="Arial" charset="0"/>
                <a:ea typeface="굴림" charset="-127"/>
              </a:rPr>
              <a:t>, asgn1) == SATISFIABLE)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ko-KR" sz="1800" dirty="0" smtClean="0">
                <a:latin typeface="Arial" charset="0"/>
                <a:ea typeface="굴림" charset="-127"/>
              </a:rPr>
              <a:t>		return </a:t>
            </a:r>
            <a:r>
              <a:rPr lang="en-US" altLang="ko-KR" sz="1800" dirty="0" smtClean="0">
                <a:solidFill>
                  <a:srgbClr val="FF0000"/>
                </a:solidFill>
                <a:latin typeface="Arial" charset="0"/>
                <a:ea typeface="굴림" charset="-127"/>
              </a:rPr>
              <a:t>SATISFIABLE</a:t>
            </a:r>
            <a:r>
              <a:rPr lang="en-US" altLang="ko-KR" sz="1800" dirty="0" smtClean="0">
                <a:latin typeface="Arial" charset="0"/>
                <a:ea typeface="굴림" charset="-127"/>
              </a:rPr>
              <a:t>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ko-KR" sz="1800" dirty="0" smtClean="0">
                <a:latin typeface="Arial" charset="0"/>
                <a:ea typeface="굴림" charset="-127"/>
              </a:rPr>
              <a:t>	else {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ko-KR" sz="1800" dirty="0" smtClean="0">
                <a:latin typeface="Arial" charset="0"/>
                <a:ea typeface="굴림" charset="-127"/>
              </a:rPr>
              <a:t>		asgn2 = union (</a:t>
            </a:r>
            <a:r>
              <a:rPr lang="en-US" altLang="ko-KR" sz="1800" dirty="0" err="1" smtClean="0">
                <a:latin typeface="Arial" charset="0"/>
                <a:ea typeface="굴림" charset="-127"/>
              </a:rPr>
              <a:t>new_asgnmnt</a:t>
            </a:r>
            <a:r>
              <a:rPr lang="en-US" altLang="ko-KR" sz="1800" dirty="0" smtClean="0">
                <a:latin typeface="Arial" charset="0"/>
                <a:ea typeface="굴림" charset="-127"/>
              </a:rPr>
              <a:t>, assign(var,</a:t>
            </a:r>
            <a:r>
              <a:rPr lang="en-US" altLang="ko-KR" sz="1800" dirty="0" smtClean="0">
                <a:solidFill>
                  <a:srgbClr val="00B050"/>
                </a:solidFill>
                <a:latin typeface="Arial" charset="0"/>
                <a:ea typeface="굴림" charset="-127"/>
              </a:rPr>
              <a:t>0</a:t>
            </a:r>
            <a:r>
              <a:rPr lang="en-US" altLang="ko-KR" sz="1800" dirty="0" smtClean="0">
                <a:latin typeface="Arial" charset="0"/>
                <a:ea typeface="굴림" charset="-127"/>
              </a:rPr>
              <a:t>));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ko-KR" sz="1800" dirty="0" smtClean="0">
                <a:latin typeface="Arial" charset="0"/>
                <a:ea typeface="굴림" charset="-127"/>
              </a:rPr>
              <a:t>		return </a:t>
            </a:r>
            <a:r>
              <a:rPr lang="en-US" altLang="ko-KR" sz="1800" b="1" dirty="0" smtClean="0">
                <a:latin typeface="Arial" charset="0"/>
                <a:ea typeface="굴림" charset="-127"/>
              </a:rPr>
              <a:t>DPLL</a:t>
            </a:r>
            <a:r>
              <a:rPr lang="en-US" altLang="ko-KR" sz="1800" dirty="0" smtClean="0">
                <a:latin typeface="Arial" charset="0"/>
                <a:ea typeface="굴림" charset="-127"/>
              </a:rPr>
              <a:t> (</a:t>
            </a:r>
            <a:r>
              <a:rPr lang="en-US" altLang="ko-KR" sz="1800" dirty="0" smtClean="0">
                <a:latin typeface="cmmi10" pitchFamily="34" charset="0"/>
                <a:ea typeface="굴림" charset="-127"/>
              </a:rPr>
              <a:t>Á</a:t>
            </a:r>
            <a:r>
              <a:rPr lang="en-US" altLang="ko-KR" sz="1800" dirty="0" smtClean="0">
                <a:latin typeface="Arial" charset="0"/>
                <a:ea typeface="굴림" charset="-127"/>
              </a:rPr>
              <a:t>, asgn2);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ko-KR" sz="1800" dirty="0" smtClean="0">
                <a:latin typeface="Arial" charset="0"/>
                <a:ea typeface="굴림" charset="-127"/>
              </a:rPr>
              <a:t>	}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ko-KR" sz="1800" dirty="0" smtClean="0">
                <a:latin typeface="Arial" charset="0"/>
                <a:ea typeface="굴림" charset="-127"/>
              </a:rPr>
              <a:t>}</a:t>
            </a:r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0293A3-22D1-4760-A11E-58C059BC0186}" type="slidenum">
              <a:rPr lang="ko-KR" altLang="en-US" smtClean="0"/>
              <a:pPr>
                <a:defRPr/>
              </a:pPr>
              <a:t>7</a:t>
            </a:fld>
            <a:r>
              <a:rPr lang="en-US" altLang="ko-KR" dirty="0" smtClean="0"/>
              <a:t>/28</a:t>
            </a:r>
            <a:endParaRPr lang="ko-KR" alt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929322" y="2817682"/>
            <a:ext cx="2786082" cy="1754326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Three techniques added to modern SAT solvers</a:t>
            </a:r>
          </a:p>
          <a:p>
            <a:pPr marL="342900" indent="-342900">
              <a:buAutoNum type="arabicPeriod"/>
            </a:pPr>
            <a:r>
              <a:rPr lang="en-US" dirty="0" smtClean="0"/>
              <a:t>Learnt clauses</a:t>
            </a:r>
          </a:p>
          <a:p>
            <a:pPr marL="342900" indent="-342900">
              <a:buAutoNum type="arabicPeriod"/>
            </a:pPr>
            <a:r>
              <a:rPr lang="en-US" dirty="0" smtClean="0"/>
              <a:t>Non-chronological </a:t>
            </a:r>
            <a:br>
              <a:rPr lang="en-US" dirty="0" smtClean="0"/>
            </a:br>
            <a:r>
              <a:rPr lang="en-US" dirty="0" smtClean="0"/>
              <a:t>backtracking</a:t>
            </a:r>
          </a:p>
          <a:p>
            <a:pPr marL="342900" indent="-342900">
              <a:buAutoNum type="arabicPeriod"/>
            </a:pPr>
            <a:r>
              <a:rPr lang="en-US" dirty="0" smtClean="0"/>
              <a:t>Restart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ko-KR" dirty="0" smtClean="0"/>
              <a:t>DPLL Overview (3/3)</a:t>
            </a:r>
            <a:endParaRPr lang="ko-KR" altLang="en-US" dirty="0" smtClean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71500" y="1571625"/>
            <a:ext cx="8229600" cy="4525963"/>
          </a:xfrm>
        </p:spPr>
        <p:txBody>
          <a:bodyPr rtlCol="0">
            <a:normAutofit fontScale="55000" lnSpcReduction="20000"/>
          </a:bodyPr>
          <a:lstStyle/>
          <a:p>
            <a:pPr eaLnBrk="1" fontAlgn="auto" hangingPunct="1">
              <a:spcAft>
                <a:spcPts val="0"/>
              </a:spcAft>
              <a:buNone/>
              <a:defRPr/>
            </a:pPr>
            <a:r>
              <a:rPr lang="en-US" altLang="ko-KR" sz="4400" dirty="0" smtClean="0">
                <a:latin typeface="Arial" pitchFamily="34" charset="0"/>
                <a:cs typeface="Arial" pitchFamily="34" charset="0"/>
              </a:rPr>
              <a:t>/* overall structure of </a:t>
            </a:r>
            <a:r>
              <a:rPr lang="en-US" altLang="ko-KR" sz="4400" dirty="0" err="1" smtClean="0">
                <a:latin typeface="Arial" pitchFamily="34" charset="0"/>
                <a:cs typeface="Arial" pitchFamily="34" charset="0"/>
              </a:rPr>
              <a:t>Minisat</a:t>
            </a:r>
            <a:r>
              <a:rPr lang="en-US" altLang="ko-KR" sz="4400" dirty="0" smtClean="0">
                <a:latin typeface="Arial" pitchFamily="34" charset="0"/>
                <a:cs typeface="Arial" pitchFamily="34" charset="0"/>
              </a:rPr>
              <a:t> solve procedure */</a:t>
            </a:r>
          </a:p>
          <a:p>
            <a:pPr eaLnBrk="1" fontAlgn="auto" hangingPunct="1">
              <a:spcAft>
                <a:spcPts val="0"/>
              </a:spcAft>
              <a:buNone/>
              <a:defRPr/>
            </a:pP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Solve(){</a:t>
            </a:r>
          </a:p>
          <a:p>
            <a:pPr eaLnBrk="1" fontAlgn="auto" hangingPunct="1">
              <a:spcAft>
                <a:spcPts val="0"/>
              </a:spcAft>
              <a:buNone/>
              <a:defRPr/>
            </a:pP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	while(true){</a:t>
            </a:r>
          </a:p>
          <a:p>
            <a:pPr eaLnBrk="1" fontAlgn="auto" hangingPunct="1">
              <a:spcAft>
                <a:spcPts val="0"/>
              </a:spcAft>
              <a:buNone/>
              <a:defRPr/>
            </a:pP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		</a:t>
            </a:r>
            <a:r>
              <a:rPr lang="en-US" altLang="ko-KR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boolean_constraint_propagation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();</a:t>
            </a:r>
          </a:p>
          <a:p>
            <a:pPr eaLnBrk="1" fontAlgn="auto" hangingPunct="1">
              <a:spcAft>
                <a:spcPts val="0"/>
              </a:spcAft>
              <a:buNone/>
              <a:defRPr/>
            </a:pP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		if(</a:t>
            </a:r>
            <a:r>
              <a:rPr lang="en-US" altLang="ko-KR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no_conflict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){</a:t>
            </a:r>
          </a:p>
          <a:p>
            <a:pPr eaLnBrk="1" fontAlgn="auto" hangingPunct="1">
              <a:spcAft>
                <a:spcPts val="0"/>
              </a:spcAft>
              <a:buNone/>
              <a:defRPr/>
            </a:pP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			if(</a:t>
            </a:r>
            <a:r>
              <a:rPr lang="en-US" altLang="ko-KR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no_unassigned_variable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) return </a:t>
            </a:r>
            <a:r>
              <a:rPr lang="en-US" altLang="ko-KR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SAT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;</a:t>
            </a:r>
          </a:p>
          <a:p>
            <a:pPr eaLnBrk="1" fontAlgn="auto" hangingPunct="1">
              <a:spcAft>
                <a:spcPts val="0"/>
              </a:spcAft>
              <a:buNone/>
              <a:defRPr/>
            </a:pP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			</a:t>
            </a:r>
            <a:r>
              <a:rPr lang="en-US" altLang="ko-KR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make_decision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();</a:t>
            </a:r>
          </a:p>
          <a:p>
            <a:pPr eaLnBrk="1" fontAlgn="auto" hangingPunct="1">
              <a:spcAft>
                <a:spcPts val="0"/>
              </a:spcAft>
              <a:buNone/>
              <a:defRPr/>
            </a:pP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		}else{</a:t>
            </a:r>
          </a:p>
          <a:p>
            <a:pPr eaLnBrk="1" fontAlgn="auto" hangingPunct="1">
              <a:spcAft>
                <a:spcPts val="0"/>
              </a:spcAft>
              <a:buNone/>
              <a:defRPr/>
            </a:pP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			if (</a:t>
            </a:r>
            <a:r>
              <a:rPr lang="en-US" altLang="ko-KR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no_decisions_made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) return </a:t>
            </a:r>
            <a:r>
              <a:rPr lang="en-US" altLang="ko-KR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UNSAT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;</a:t>
            </a:r>
          </a:p>
          <a:p>
            <a:pPr eaLnBrk="1" fontAlgn="auto" hangingPunct="1">
              <a:spcAft>
                <a:spcPts val="0"/>
              </a:spcAft>
              <a:buNone/>
              <a:defRPr/>
            </a:pP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			</a:t>
            </a:r>
            <a:r>
              <a:rPr lang="en-US" altLang="ko-KR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analyze_conflict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();</a:t>
            </a:r>
          </a:p>
          <a:p>
            <a:pPr eaLnBrk="1" fontAlgn="auto" hangingPunct="1">
              <a:spcAft>
                <a:spcPts val="0"/>
              </a:spcAft>
              <a:buNone/>
              <a:defRPr/>
            </a:pP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			</a:t>
            </a:r>
            <a:r>
              <a:rPr lang="en-US" altLang="ko-KR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undo_assignments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();</a:t>
            </a:r>
          </a:p>
          <a:p>
            <a:pPr eaLnBrk="1" fontAlgn="auto" hangingPunct="1">
              <a:spcAft>
                <a:spcPts val="0"/>
              </a:spcAft>
              <a:buNone/>
              <a:defRPr/>
            </a:pP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			</a:t>
            </a:r>
            <a:r>
              <a:rPr lang="en-US" altLang="ko-KR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add_conflict_clause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();</a:t>
            </a:r>
          </a:p>
          <a:p>
            <a:pPr eaLnBrk="1" fontAlgn="auto" hangingPunct="1">
              <a:spcAft>
                <a:spcPts val="0"/>
              </a:spcAft>
              <a:buNone/>
              <a:defRPr/>
            </a:pP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		}</a:t>
            </a:r>
          </a:p>
          <a:p>
            <a:pPr eaLnBrk="1" fontAlgn="auto" hangingPunct="1">
              <a:spcAft>
                <a:spcPts val="0"/>
              </a:spcAft>
              <a:buNone/>
              <a:defRPr/>
            </a:pP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	}</a:t>
            </a:r>
          </a:p>
          <a:p>
            <a:pPr eaLnBrk="1" fontAlgn="auto" hangingPunct="1">
              <a:spcAft>
                <a:spcPts val="0"/>
              </a:spcAft>
              <a:buNone/>
              <a:defRPr/>
            </a:pP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}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AD5C90-C0BC-4502-8643-C66B8F56912B}" type="slidenum">
              <a:rPr lang="ko-KR" altLang="en-US" smtClean="0"/>
              <a:pPr>
                <a:defRPr/>
              </a:pPr>
              <a:t>8</a:t>
            </a:fld>
            <a:r>
              <a:rPr lang="en-US" altLang="ko-KR" dirty="0" smtClean="0"/>
              <a:t>/28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dirty="0" smtClean="0"/>
              <a:t>Search Space for SAT Formula </a:t>
            </a:r>
            <a:r>
              <a:rPr lang="en-US" altLang="ko-KR" dirty="0" smtClean="0">
                <a:latin typeface="cmmi10" pitchFamily="34" charset="0"/>
                <a:ea typeface="굴림" charset="-127"/>
              </a:rPr>
              <a:t>Á</a:t>
            </a:r>
            <a:endParaRPr lang="ko-KR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716016" y="2060848"/>
            <a:ext cx="3882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x</a:t>
            </a:r>
            <a:r>
              <a:rPr lang="en-US" altLang="ko-KR" baseline="-25000" dirty="0" smtClean="0"/>
              <a:t>1</a:t>
            </a:r>
            <a:endParaRPr lang="ko-KR" altLang="en-US" baseline="-25000" dirty="0"/>
          </a:p>
        </p:txBody>
      </p:sp>
      <p:cxnSp>
        <p:nvCxnSpPr>
          <p:cNvPr id="6" name="직선 연결선 5"/>
          <p:cNvCxnSpPr>
            <a:stCxn id="4" idx="2"/>
            <a:endCxn id="7" idx="0"/>
          </p:cNvCxnSpPr>
          <p:nvPr/>
        </p:nvCxnSpPr>
        <p:spPr>
          <a:xfrm flipH="1">
            <a:off x="2662300" y="2430180"/>
            <a:ext cx="2247840" cy="4134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468176" y="2843644"/>
            <a:ext cx="3882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x</a:t>
            </a:r>
            <a:r>
              <a:rPr lang="en-US" altLang="ko-KR" baseline="-25000" dirty="0" smtClean="0"/>
              <a:t>2</a:t>
            </a:r>
            <a:endParaRPr lang="ko-KR" altLang="en-US" baseline="-25000" dirty="0"/>
          </a:p>
        </p:txBody>
      </p:sp>
      <p:cxnSp>
        <p:nvCxnSpPr>
          <p:cNvPr id="9" name="직선 연결선 8"/>
          <p:cNvCxnSpPr>
            <a:stCxn id="4" idx="2"/>
            <a:endCxn id="10" idx="0"/>
          </p:cNvCxnSpPr>
          <p:nvPr/>
        </p:nvCxnSpPr>
        <p:spPr>
          <a:xfrm>
            <a:off x="4910140" y="2430180"/>
            <a:ext cx="1887800" cy="4041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6603816" y="2834352"/>
            <a:ext cx="3882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x</a:t>
            </a:r>
            <a:r>
              <a:rPr lang="en-US" altLang="ko-KR" baseline="-25000" dirty="0" smtClean="0"/>
              <a:t>2</a:t>
            </a:r>
            <a:endParaRPr lang="ko-KR" altLang="en-US" baseline="-25000" dirty="0"/>
          </a:p>
        </p:txBody>
      </p:sp>
      <p:cxnSp>
        <p:nvCxnSpPr>
          <p:cNvPr id="16" name="직선 연결선 15"/>
          <p:cNvCxnSpPr>
            <a:stCxn id="7" idx="2"/>
            <a:endCxn id="17" idx="0"/>
          </p:cNvCxnSpPr>
          <p:nvPr/>
        </p:nvCxnSpPr>
        <p:spPr>
          <a:xfrm flipH="1">
            <a:off x="1625980" y="3212976"/>
            <a:ext cx="1036320" cy="4227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1431856" y="3635732"/>
            <a:ext cx="3882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x</a:t>
            </a:r>
            <a:r>
              <a:rPr lang="en-US" altLang="ko-KR" baseline="-25000" dirty="0" smtClean="0"/>
              <a:t>3</a:t>
            </a:r>
            <a:endParaRPr lang="ko-KR" altLang="en-US" baseline="-25000" dirty="0"/>
          </a:p>
        </p:txBody>
      </p:sp>
      <p:cxnSp>
        <p:nvCxnSpPr>
          <p:cNvPr id="18" name="직선 연결선 17"/>
          <p:cNvCxnSpPr>
            <a:stCxn id="7" idx="2"/>
            <a:endCxn id="19" idx="0"/>
          </p:cNvCxnSpPr>
          <p:nvPr/>
        </p:nvCxnSpPr>
        <p:spPr>
          <a:xfrm>
            <a:off x="2662300" y="3212976"/>
            <a:ext cx="1095712" cy="4134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3563888" y="3626440"/>
            <a:ext cx="3882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x</a:t>
            </a:r>
            <a:r>
              <a:rPr lang="en-US" altLang="ko-KR" baseline="-25000" dirty="0"/>
              <a:t>3</a:t>
            </a:r>
            <a:endParaRPr lang="ko-KR" altLang="en-US" baseline="-25000" dirty="0"/>
          </a:p>
        </p:txBody>
      </p:sp>
      <p:cxnSp>
        <p:nvCxnSpPr>
          <p:cNvPr id="23" name="직선 연결선 22"/>
          <p:cNvCxnSpPr>
            <a:stCxn id="10" idx="2"/>
            <a:endCxn id="24" idx="0"/>
          </p:cNvCxnSpPr>
          <p:nvPr/>
        </p:nvCxnSpPr>
        <p:spPr>
          <a:xfrm flipH="1">
            <a:off x="5774236" y="3203684"/>
            <a:ext cx="1023704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5580112" y="3635732"/>
            <a:ext cx="3882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x</a:t>
            </a:r>
            <a:r>
              <a:rPr lang="en-US" altLang="ko-KR" baseline="-25000" dirty="0" smtClean="0"/>
              <a:t>3</a:t>
            </a:r>
            <a:endParaRPr lang="ko-KR" altLang="en-US" baseline="-25000" dirty="0"/>
          </a:p>
        </p:txBody>
      </p:sp>
      <p:cxnSp>
        <p:nvCxnSpPr>
          <p:cNvPr id="25" name="직선 연결선 24"/>
          <p:cNvCxnSpPr>
            <a:stCxn id="10" idx="2"/>
            <a:endCxn id="49" idx="0"/>
          </p:cNvCxnSpPr>
          <p:nvPr/>
        </p:nvCxnSpPr>
        <p:spPr>
          <a:xfrm>
            <a:off x="6797940" y="3203684"/>
            <a:ext cx="1208544" cy="4134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직선 연결선 30"/>
          <p:cNvCxnSpPr>
            <a:stCxn id="17" idx="2"/>
            <a:endCxn id="32" idx="0"/>
          </p:cNvCxnSpPr>
          <p:nvPr/>
        </p:nvCxnSpPr>
        <p:spPr>
          <a:xfrm flipH="1">
            <a:off x="1093716" y="4005064"/>
            <a:ext cx="532264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899592" y="4437112"/>
            <a:ext cx="3882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x</a:t>
            </a:r>
            <a:r>
              <a:rPr lang="en-US" altLang="ko-KR" baseline="-25000" dirty="0"/>
              <a:t>4</a:t>
            </a:r>
            <a:endParaRPr lang="ko-KR" altLang="en-US" baseline="-25000" dirty="0"/>
          </a:p>
        </p:txBody>
      </p:sp>
      <p:cxnSp>
        <p:nvCxnSpPr>
          <p:cNvPr id="33" name="직선 연결선 32"/>
          <p:cNvCxnSpPr>
            <a:stCxn id="17" idx="2"/>
            <a:endCxn id="34" idx="0"/>
          </p:cNvCxnSpPr>
          <p:nvPr/>
        </p:nvCxnSpPr>
        <p:spPr>
          <a:xfrm>
            <a:off x="1625980" y="4005064"/>
            <a:ext cx="648072" cy="4227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2079928" y="4427820"/>
            <a:ext cx="3882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x</a:t>
            </a:r>
            <a:r>
              <a:rPr lang="en-US" altLang="ko-KR" baseline="-25000" dirty="0" smtClean="0"/>
              <a:t>4</a:t>
            </a:r>
            <a:endParaRPr lang="ko-KR" altLang="en-US" baseline="-25000" dirty="0"/>
          </a:p>
        </p:txBody>
      </p:sp>
      <p:cxnSp>
        <p:nvCxnSpPr>
          <p:cNvPr id="37" name="직선 연결선 36"/>
          <p:cNvCxnSpPr>
            <a:endCxn id="38" idx="0"/>
          </p:cNvCxnSpPr>
          <p:nvPr/>
        </p:nvCxnSpPr>
        <p:spPr>
          <a:xfrm flipH="1">
            <a:off x="3225748" y="4005064"/>
            <a:ext cx="532264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3031624" y="4437112"/>
            <a:ext cx="3882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x</a:t>
            </a:r>
            <a:r>
              <a:rPr lang="en-US" altLang="ko-KR" baseline="-25000" dirty="0"/>
              <a:t>4</a:t>
            </a:r>
            <a:endParaRPr lang="ko-KR" altLang="en-US" baseline="-25000" dirty="0"/>
          </a:p>
        </p:txBody>
      </p:sp>
      <p:cxnSp>
        <p:nvCxnSpPr>
          <p:cNvPr id="39" name="직선 연결선 38"/>
          <p:cNvCxnSpPr>
            <a:stCxn id="19" idx="2"/>
            <a:endCxn id="40" idx="0"/>
          </p:cNvCxnSpPr>
          <p:nvPr/>
        </p:nvCxnSpPr>
        <p:spPr>
          <a:xfrm>
            <a:off x="3758012" y="3995772"/>
            <a:ext cx="648072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4211960" y="4427820"/>
            <a:ext cx="3882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x</a:t>
            </a:r>
            <a:r>
              <a:rPr lang="en-US" altLang="ko-KR" baseline="-25000" dirty="0" smtClean="0"/>
              <a:t>4</a:t>
            </a:r>
            <a:endParaRPr lang="ko-KR" altLang="en-US" baseline="-25000" dirty="0"/>
          </a:p>
        </p:txBody>
      </p:sp>
      <p:cxnSp>
        <p:nvCxnSpPr>
          <p:cNvPr id="43" name="직선 연결선 42"/>
          <p:cNvCxnSpPr>
            <a:stCxn id="24" idx="2"/>
            <a:endCxn id="44" idx="0"/>
          </p:cNvCxnSpPr>
          <p:nvPr/>
        </p:nvCxnSpPr>
        <p:spPr>
          <a:xfrm flipH="1">
            <a:off x="5270180" y="4005064"/>
            <a:ext cx="504056" cy="4413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5076056" y="4446404"/>
            <a:ext cx="3882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x</a:t>
            </a:r>
            <a:r>
              <a:rPr lang="en-US" altLang="ko-KR" baseline="-25000" dirty="0"/>
              <a:t>4</a:t>
            </a:r>
            <a:endParaRPr lang="ko-KR" altLang="en-US" baseline="-25000" dirty="0"/>
          </a:p>
        </p:txBody>
      </p:sp>
      <p:cxnSp>
        <p:nvCxnSpPr>
          <p:cNvPr id="45" name="직선 연결선 44"/>
          <p:cNvCxnSpPr>
            <a:stCxn id="24" idx="2"/>
            <a:endCxn id="46" idx="0"/>
          </p:cNvCxnSpPr>
          <p:nvPr/>
        </p:nvCxnSpPr>
        <p:spPr>
          <a:xfrm>
            <a:off x="5774236" y="4005064"/>
            <a:ext cx="676280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6256392" y="4437112"/>
            <a:ext cx="3882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x</a:t>
            </a:r>
            <a:r>
              <a:rPr lang="en-US" altLang="ko-KR" baseline="-25000" dirty="0" smtClean="0"/>
              <a:t>4</a:t>
            </a:r>
            <a:endParaRPr lang="ko-KR" altLang="en-US" baseline="-25000" dirty="0"/>
          </a:p>
        </p:txBody>
      </p:sp>
      <p:sp>
        <p:nvSpPr>
          <p:cNvPr id="49" name="TextBox 48"/>
          <p:cNvSpPr txBox="1"/>
          <p:nvPr/>
        </p:nvSpPr>
        <p:spPr>
          <a:xfrm>
            <a:off x="7812360" y="3617148"/>
            <a:ext cx="3882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x</a:t>
            </a:r>
            <a:r>
              <a:rPr lang="en-US" altLang="ko-KR" baseline="-25000" dirty="0" smtClean="0"/>
              <a:t>3</a:t>
            </a:r>
            <a:endParaRPr lang="ko-KR" altLang="en-US" baseline="-25000" dirty="0"/>
          </a:p>
        </p:txBody>
      </p:sp>
      <p:cxnSp>
        <p:nvCxnSpPr>
          <p:cNvPr id="50" name="직선 연결선 49"/>
          <p:cNvCxnSpPr>
            <a:stCxn id="49" idx="2"/>
            <a:endCxn id="51" idx="0"/>
          </p:cNvCxnSpPr>
          <p:nvPr/>
        </p:nvCxnSpPr>
        <p:spPr>
          <a:xfrm flipH="1">
            <a:off x="7502428" y="3986480"/>
            <a:ext cx="504056" cy="4413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7308304" y="4427820"/>
            <a:ext cx="3882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x</a:t>
            </a:r>
            <a:r>
              <a:rPr lang="en-US" altLang="ko-KR" baseline="-25000" dirty="0"/>
              <a:t>4</a:t>
            </a:r>
            <a:endParaRPr lang="ko-KR" altLang="en-US" baseline="-25000" dirty="0"/>
          </a:p>
        </p:txBody>
      </p:sp>
      <p:cxnSp>
        <p:nvCxnSpPr>
          <p:cNvPr id="52" name="직선 연결선 51"/>
          <p:cNvCxnSpPr>
            <a:stCxn id="49" idx="2"/>
            <a:endCxn id="53" idx="0"/>
          </p:cNvCxnSpPr>
          <p:nvPr/>
        </p:nvCxnSpPr>
        <p:spPr>
          <a:xfrm>
            <a:off x="8006484" y="3986480"/>
            <a:ext cx="676280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8488640" y="4418528"/>
            <a:ext cx="3882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x</a:t>
            </a:r>
            <a:r>
              <a:rPr lang="en-US" altLang="ko-KR" baseline="-25000" dirty="0" smtClean="0"/>
              <a:t>4</a:t>
            </a:r>
            <a:endParaRPr lang="ko-KR" altLang="en-US" baseline="-25000" dirty="0"/>
          </a:p>
        </p:txBody>
      </p:sp>
      <p:sp>
        <p:nvSpPr>
          <p:cNvPr id="55" name="이등변 삼각형 54"/>
          <p:cNvSpPr/>
          <p:nvPr/>
        </p:nvSpPr>
        <p:spPr>
          <a:xfrm>
            <a:off x="1801180" y="4869160"/>
            <a:ext cx="898612" cy="1349568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6" name="이등변 삼각형 55"/>
          <p:cNvSpPr/>
          <p:nvPr/>
        </p:nvSpPr>
        <p:spPr>
          <a:xfrm>
            <a:off x="577044" y="4887744"/>
            <a:ext cx="898612" cy="1349568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7" name="이등변 삼각형 56"/>
          <p:cNvSpPr/>
          <p:nvPr/>
        </p:nvSpPr>
        <p:spPr>
          <a:xfrm>
            <a:off x="2771800" y="4869160"/>
            <a:ext cx="898612" cy="1349568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8" name="이등변 삼각형 57"/>
          <p:cNvSpPr/>
          <p:nvPr/>
        </p:nvSpPr>
        <p:spPr>
          <a:xfrm>
            <a:off x="3923928" y="4869160"/>
            <a:ext cx="898612" cy="1349568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9" name="이등변 삼각형 58"/>
          <p:cNvSpPr/>
          <p:nvPr/>
        </p:nvSpPr>
        <p:spPr>
          <a:xfrm>
            <a:off x="6087144" y="4869160"/>
            <a:ext cx="898612" cy="1349568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0" name="이등변 삼각형 59"/>
          <p:cNvSpPr/>
          <p:nvPr/>
        </p:nvSpPr>
        <p:spPr>
          <a:xfrm>
            <a:off x="4863008" y="4887744"/>
            <a:ext cx="898612" cy="1349568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1" name="이등변 삼각형 60"/>
          <p:cNvSpPr/>
          <p:nvPr/>
        </p:nvSpPr>
        <p:spPr>
          <a:xfrm>
            <a:off x="7057764" y="4869160"/>
            <a:ext cx="898612" cy="1349568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2" name="이등변 삼각형 61"/>
          <p:cNvSpPr/>
          <p:nvPr/>
        </p:nvSpPr>
        <p:spPr>
          <a:xfrm>
            <a:off x="8209892" y="4869160"/>
            <a:ext cx="898612" cy="1349568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3" name="TextBox 62"/>
          <p:cNvSpPr txBox="1"/>
          <p:nvPr/>
        </p:nvSpPr>
        <p:spPr>
          <a:xfrm>
            <a:off x="3563888" y="2276872"/>
            <a:ext cx="319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T</a:t>
            </a:r>
            <a:endParaRPr lang="ko-KR" altLang="en-US" dirty="0"/>
          </a:p>
        </p:txBody>
      </p:sp>
      <p:sp>
        <p:nvSpPr>
          <p:cNvPr id="64" name="TextBox 63"/>
          <p:cNvSpPr txBox="1"/>
          <p:nvPr/>
        </p:nvSpPr>
        <p:spPr>
          <a:xfrm>
            <a:off x="5908866" y="2276872"/>
            <a:ext cx="322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F</a:t>
            </a:r>
            <a:endParaRPr lang="ko-KR" altLang="en-US" dirty="0"/>
          </a:p>
        </p:txBody>
      </p:sp>
      <p:sp>
        <p:nvSpPr>
          <p:cNvPr id="65" name="TextBox 64"/>
          <p:cNvSpPr txBox="1"/>
          <p:nvPr/>
        </p:nvSpPr>
        <p:spPr>
          <a:xfrm>
            <a:off x="2195736" y="3750131"/>
            <a:ext cx="70564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b="1" dirty="0" err="1" smtClean="0"/>
              <a:t>asgn</a:t>
            </a:r>
            <a:r>
              <a:rPr lang="en-US" altLang="ko-KR" sz="1200" b="1" dirty="0" smtClean="0"/>
              <a:t>=</a:t>
            </a:r>
          </a:p>
          <a:p>
            <a:r>
              <a:rPr lang="en-US" altLang="ko-KR" sz="1200" b="1" dirty="0" smtClean="0"/>
              <a:t>{X</a:t>
            </a:r>
            <a:r>
              <a:rPr lang="en-US" altLang="ko-KR" sz="1200" b="1" baseline="-25000" dirty="0" smtClean="0"/>
              <a:t>1</a:t>
            </a:r>
            <a:r>
              <a:rPr lang="en-US" altLang="ko-KR" sz="1200" b="1" dirty="0" smtClean="0"/>
              <a:t>=T,</a:t>
            </a:r>
            <a:r>
              <a:rPr lang="en-US" altLang="ko-KR" sz="1200" b="1" dirty="0"/>
              <a:t> </a:t>
            </a:r>
            <a:endParaRPr lang="en-US" altLang="ko-KR" sz="1200" b="1" dirty="0" smtClean="0"/>
          </a:p>
          <a:p>
            <a:r>
              <a:rPr lang="en-US" altLang="ko-KR" sz="1200" b="1" dirty="0" smtClean="0"/>
              <a:t>X</a:t>
            </a:r>
            <a:r>
              <a:rPr lang="en-US" altLang="ko-KR" sz="1200" b="1" baseline="-25000" dirty="0" smtClean="0"/>
              <a:t>2</a:t>
            </a:r>
            <a:r>
              <a:rPr lang="en-US" altLang="ko-KR" sz="1200" b="1" dirty="0" smtClean="0"/>
              <a:t>=T,</a:t>
            </a:r>
            <a:r>
              <a:rPr lang="en-US" altLang="ko-KR" sz="1200" b="1" dirty="0"/>
              <a:t> </a:t>
            </a:r>
            <a:endParaRPr lang="en-US" altLang="ko-KR" sz="1200" b="1" dirty="0" smtClean="0"/>
          </a:p>
          <a:p>
            <a:r>
              <a:rPr lang="en-US" altLang="ko-KR" sz="1200" b="1" dirty="0" smtClean="0"/>
              <a:t>X</a:t>
            </a:r>
            <a:r>
              <a:rPr lang="en-US" altLang="ko-KR" sz="1200" b="1" baseline="-25000" dirty="0" smtClean="0"/>
              <a:t>3</a:t>
            </a:r>
            <a:r>
              <a:rPr lang="en-US" altLang="ko-KR" sz="1200" b="1" dirty="0" smtClean="0"/>
              <a:t>=F}</a:t>
            </a:r>
            <a:endParaRPr lang="ko-KR" altLang="en-US" sz="1200" b="1" baseline="-25000" dirty="0"/>
          </a:p>
        </p:txBody>
      </p:sp>
      <p:sp>
        <p:nvSpPr>
          <p:cNvPr id="66" name="TextBox 65"/>
          <p:cNvSpPr txBox="1"/>
          <p:nvPr/>
        </p:nvSpPr>
        <p:spPr>
          <a:xfrm>
            <a:off x="467545" y="1209526"/>
            <a:ext cx="20006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>
                <a:latin typeface="Arial" pitchFamily="34" charset="0"/>
                <a:cs typeface="Arial" pitchFamily="34" charset="0"/>
              </a:rPr>
              <a:t>Suppose that </a:t>
            </a:r>
            <a:r>
              <a:rPr lang="en-US" altLang="ko-KR" dirty="0">
                <a:latin typeface="cmmi10" pitchFamily="34" charset="0"/>
              </a:rPr>
              <a:t>Á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 has 10,000 variables</a:t>
            </a:r>
          </a:p>
        </p:txBody>
      </p:sp>
      <p:cxnSp>
        <p:nvCxnSpPr>
          <p:cNvPr id="68" name="직선 화살표 연결선 67"/>
          <p:cNvCxnSpPr/>
          <p:nvPr/>
        </p:nvCxnSpPr>
        <p:spPr>
          <a:xfrm>
            <a:off x="179512" y="2245514"/>
            <a:ext cx="0" cy="399179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TextBox 68"/>
          <p:cNvSpPr txBox="1"/>
          <p:nvPr/>
        </p:nvSpPr>
        <p:spPr>
          <a:xfrm>
            <a:off x="179512" y="2494637"/>
            <a:ext cx="100380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10,000 </a:t>
            </a:r>
          </a:p>
          <a:p>
            <a:r>
              <a:rPr lang="en-US" altLang="ko-KR" dirty="0" smtClean="0"/>
              <a:t>levels</a:t>
            </a:r>
            <a:endParaRPr lang="ko-KR" altLang="en-US" dirty="0"/>
          </a:p>
        </p:txBody>
      </p:sp>
      <p:cxnSp>
        <p:nvCxnSpPr>
          <p:cNvPr id="70" name="직선 화살표 연결선 69"/>
          <p:cNvCxnSpPr/>
          <p:nvPr/>
        </p:nvCxnSpPr>
        <p:spPr>
          <a:xfrm flipH="1">
            <a:off x="331912" y="6389712"/>
            <a:ext cx="8776592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TextBox 71"/>
          <p:cNvSpPr txBox="1"/>
          <p:nvPr/>
        </p:nvSpPr>
        <p:spPr>
          <a:xfrm>
            <a:off x="2272055" y="6389712"/>
            <a:ext cx="58283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2</a:t>
            </a:r>
            <a:r>
              <a:rPr lang="en-US" altLang="ko-KR" baseline="30000" dirty="0" smtClean="0"/>
              <a:t>10,000</a:t>
            </a:r>
            <a:r>
              <a:rPr lang="en-US" altLang="ko-KR" dirty="0" smtClean="0"/>
              <a:t> assignments (i.e., search space)  </a:t>
            </a:r>
            <a:endParaRPr lang="ko-KR" altLang="en-US" dirty="0"/>
          </a:p>
        </p:txBody>
      </p:sp>
      <p:sp>
        <p:nvSpPr>
          <p:cNvPr id="73" name="TextBox 72"/>
          <p:cNvSpPr txBox="1"/>
          <p:nvPr/>
        </p:nvSpPr>
        <p:spPr>
          <a:xfrm>
            <a:off x="553990" y="3750131"/>
            <a:ext cx="70564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b="1" dirty="0" err="1" smtClean="0"/>
              <a:t>asgn</a:t>
            </a:r>
            <a:r>
              <a:rPr lang="en-US" altLang="ko-KR" sz="1200" b="1" dirty="0" smtClean="0"/>
              <a:t>=</a:t>
            </a:r>
          </a:p>
          <a:p>
            <a:r>
              <a:rPr lang="en-US" altLang="ko-KR" sz="1200" b="1" dirty="0" smtClean="0"/>
              <a:t>{X</a:t>
            </a:r>
            <a:r>
              <a:rPr lang="en-US" altLang="ko-KR" sz="1200" b="1" baseline="-25000" dirty="0" smtClean="0"/>
              <a:t>1</a:t>
            </a:r>
            <a:r>
              <a:rPr lang="en-US" altLang="ko-KR" sz="1200" b="1" dirty="0" smtClean="0"/>
              <a:t>=T,</a:t>
            </a:r>
            <a:r>
              <a:rPr lang="en-US" altLang="ko-KR" sz="1200" b="1" dirty="0"/>
              <a:t> </a:t>
            </a:r>
            <a:endParaRPr lang="en-US" altLang="ko-KR" sz="1200" b="1" dirty="0" smtClean="0"/>
          </a:p>
          <a:p>
            <a:r>
              <a:rPr lang="en-US" altLang="ko-KR" sz="1200" b="1" dirty="0" smtClean="0"/>
              <a:t>X</a:t>
            </a:r>
            <a:r>
              <a:rPr lang="en-US" altLang="ko-KR" sz="1200" b="1" baseline="-25000" dirty="0" smtClean="0"/>
              <a:t>2</a:t>
            </a:r>
            <a:r>
              <a:rPr lang="en-US" altLang="ko-KR" sz="1200" b="1" dirty="0" smtClean="0"/>
              <a:t>=T,</a:t>
            </a:r>
            <a:r>
              <a:rPr lang="en-US" altLang="ko-KR" sz="1200" b="1" dirty="0"/>
              <a:t> </a:t>
            </a:r>
            <a:endParaRPr lang="en-US" altLang="ko-KR" sz="1200" b="1" dirty="0" smtClean="0"/>
          </a:p>
          <a:p>
            <a:r>
              <a:rPr lang="en-US" altLang="ko-KR" sz="1200" b="1" dirty="0" smtClean="0"/>
              <a:t>X</a:t>
            </a:r>
            <a:r>
              <a:rPr lang="en-US" altLang="ko-KR" sz="1200" b="1" baseline="-25000" dirty="0" smtClean="0"/>
              <a:t>3</a:t>
            </a:r>
            <a:r>
              <a:rPr lang="en-US" altLang="ko-KR" sz="1200" b="1" dirty="0" smtClean="0"/>
              <a:t>=T}</a:t>
            </a:r>
            <a:endParaRPr lang="ko-KR" altLang="en-US" sz="1200" b="1" baseline="-25000" dirty="0"/>
          </a:p>
        </p:txBody>
      </p:sp>
      <p:sp>
        <p:nvSpPr>
          <p:cNvPr id="74" name="TextBox 73"/>
          <p:cNvSpPr txBox="1"/>
          <p:nvPr/>
        </p:nvSpPr>
        <p:spPr>
          <a:xfrm>
            <a:off x="3451949" y="1196752"/>
            <a:ext cx="522450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>
                <a:latin typeface="Arial" pitchFamily="34" charset="0"/>
                <a:cs typeface="Arial" pitchFamily="34" charset="0"/>
              </a:rPr>
              <a:t>Ordering x</a:t>
            </a:r>
            <a:r>
              <a:rPr lang="en-US" altLang="ko-KR" baseline="-25000" dirty="0" smtClean="0">
                <a:latin typeface="Arial" pitchFamily="34" charset="0"/>
                <a:cs typeface="Arial" pitchFamily="34" charset="0"/>
              </a:rPr>
              <a:t>i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’s: VSIDS</a:t>
            </a:r>
          </a:p>
          <a:p>
            <a:r>
              <a:rPr lang="en-US" altLang="ko-KR" dirty="0" smtClean="0">
                <a:latin typeface="Arial" pitchFamily="34" charset="0"/>
                <a:cs typeface="Arial" pitchFamily="34" charset="0"/>
              </a:rPr>
              <a:t>Pruning: Learnt clause </a:t>
            </a:r>
          </a:p>
          <a:p>
            <a:r>
              <a:rPr lang="en-US" altLang="ko-KR" dirty="0" smtClean="0">
                <a:latin typeface="Arial" pitchFamily="34" charset="0"/>
                <a:cs typeface="Arial" pitchFamily="34" charset="0"/>
              </a:rPr>
              <a:t>Guiding: Restart, non-chronological back tracking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1907704" y="3131676"/>
            <a:ext cx="319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T</a:t>
            </a:r>
            <a:endParaRPr lang="ko-KR" altLang="en-US" dirty="0"/>
          </a:p>
        </p:txBody>
      </p:sp>
      <p:sp>
        <p:nvSpPr>
          <p:cNvPr id="76" name="TextBox 75"/>
          <p:cNvSpPr txBox="1"/>
          <p:nvPr/>
        </p:nvSpPr>
        <p:spPr>
          <a:xfrm>
            <a:off x="3131840" y="3131676"/>
            <a:ext cx="322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F</a:t>
            </a:r>
            <a:endParaRPr lang="ko-KR" altLang="en-US" dirty="0"/>
          </a:p>
        </p:txBody>
      </p:sp>
      <p:sp>
        <p:nvSpPr>
          <p:cNvPr id="77" name="TextBox 76"/>
          <p:cNvSpPr txBox="1"/>
          <p:nvPr/>
        </p:nvSpPr>
        <p:spPr>
          <a:xfrm>
            <a:off x="6156176" y="3140968"/>
            <a:ext cx="319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T</a:t>
            </a:r>
            <a:endParaRPr lang="ko-KR" altLang="en-US" dirty="0"/>
          </a:p>
        </p:txBody>
      </p:sp>
      <p:sp>
        <p:nvSpPr>
          <p:cNvPr id="78" name="TextBox 77"/>
          <p:cNvSpPr txBox="1"/>
          <p:nvPr/>
        </p:nvSpPr>
        <p:spPr>
          <a:xfrm>
            <a:off x="7380312" y="3140968"/>
            <a:ext cx="322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F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09734285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IRSTCBCHOI@6I4DLGMO7YEFDNTO" val="2676"/>
  <p:tag name="FIRSTYHKIM@OKII9FVF81V8GRBC" val="2698"/>
</p:tagLst>
</file>

<file path=ppt/theme/theme1.xml><?xml version="1.0" encoding="utf-8"?>
<a:theme xmlns:a="http://schemas.openxmlformats.org/drawingml/2006/main" name="3_디자인 사용자 지정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21584</TotalTime>
  <Words>2729</Words>
  <Application>Microsoft Office PowerPoint</Application>
  <PresentationFormat>화면 슬라이드 쇼(4:3)</PresentationFormat>
  <Paragraphs>725</Paragraphs>
  <Slides>29</Slides>
  <Notes>23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29</vt:i4>
      </vt:variant>
    </vt:vector>
  </HeadingPairs>
  <TitlesOfParts>
    <vt:vector size="36" baseType="lpstr">
      <vt:lpstr>굴림</vt:lpstr>
      <vt:lpstr>cmmi10</vt:lpstr>
      <vt:lpstr>Arial</vt:lpstr>
      <vt:lpstr>Symbol</vt:lpstr>
      <vt:lpstr>맑은 고딕</vt:lpstr>
      <vt:lpstr>Wingdings</vt:lpstr>
      <vt:lpstr>3_디자인 사용자 지정</vt:lpstr>
      <vt:lpstr>SAT Solver Heuristics</vt:lpstr>
      <vt:lpstr>SAT-solver History</vt:lpstr>
      <vt:lpstr>MiniSAT</vt:lpstr>
      <vt:lpstr>Overview (1/2)</vt:lpstr>
      <vt:lpstr>Overview (2/2)</vt:lpstr>
      <vt:lpstr>DPLL Overview (1/3)</vt:lpstr>
      <vt:lpstr>DPLL Overview (2/3)</vt:lpstr>
      <vt:lpstr>DPLL Overview (3/3)</vt:lpstr>
      <vt:lpstr>Search Space for SAT Formula Á</vt:lpstr>
      <vt:lpstr>Conflict Clause Analysis (1/10)</vt:lpstr>
      <vt:lpstr>Conflict Clause Analysis (2/10)</vt:lpstr>
      <vt:lpstr>Conflict Clause Analysis (3/10)</vt:lpstr>
      <vt:lpstr>Conflict Clause Analysis (4/10)</vt:lpstr>
      <vt:lpstr>Conflict Clause Analysis (5/10)</vt:lpstr>
      <vt:lpstr>Conflict Clause Analysis (6/10)</vt:lpstr>
      <vt:lpstr>Resolution</vt:lpstr>
      <vt:lpstr>Conflict Clause Analysis (7/10)</vt:lpstr>
      <vt:lpstr>Conflict Clause Analysis (8/10)</vt:lpstr>
      <vt:lpstr>Conflict Clause Analysis (9/10)</vt:lpstr>
      <vt:lpstr>Conflict Clause Analysis (10/10)</vt:lpstr>
      <vt:lpstr>Variable State Independent Decaying Sum(VSIDS)   </vt:lpstr>
      <vt:lpstr>VSIDS Decision Heuristic – MiniSAT style (1/8)</vt:lpstr>
      <vt:lpstr>VSIDS Decision Heuristic (2/8)</vt:lpstr>
      <vt:lpstr>VSIDS Decision Heuristic (3/8)</vt:lpstr>
      <vt:lpstr>VSIDS Decision Heuristic (4/8)</vt:lpstr>
      <vt:lpstr>VSIDS Decision Heuristic (5/8)</vt:lpstr>
      <vt:lpstr>VSIDS Decision Heuristic (6/8)</vt:lpstr>
      <vt:lpstr>VSIDS Decision Heuristic (7/8)</vt:lpstr>
      <vt:lpstr>VSIDS Decision Heuristic (8/8)</vt:lpstr>
    </vt:vector>
  </TitlesOfParts>
  <Company>pswlab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Translating Linear Temporal Logic into Büchi Automata</dc:title>
  <dc:creator>cbchoi</dc:creator>
  <cp:lastModifiedBy>Moonzoo Kim</cp:lastModifiedBy>
  <cp:revision>1493</cp:revision>
  <cp:lastPrinted>2014-11-10T23:24:36Z</cp:lastPrinted>
  <dcterms:created xsi:type="dcterms:W3CDTF">2007-05-08T09:44:50Z</dcterms:created>
  <dcterms:modified xsi:type="dcterms:W3CDTF">2014-11-10T23:41:01Z</dcterms:modified>
</cp:coreProperties>
</file>