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5" r:id="rId10"/>
    <p:sldId id="264" r:id="rId11"/>
    <p:sldId id="263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02" y="10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87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186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66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08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085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241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29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68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063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549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42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E9FDB-060D-4CEA-8D25-7626A593339E}" type="datetimeFigureOut">
              <a:rPr lang="ko-KR" altLang="en-US" smtClean="0"/>
              <a:t>2015-12-03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9A04-FC39-4F0E-85D7-C220A9AB91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488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CREST Examples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1640" y="3886200"/>
            <a:ext cx="6400800" cy="175260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US" altLang="ko-KR" dirty="0" smtClean="0"/>
              <a:t>Basic Examples</a:t>
            </a:r>
          </a:p>
          <a:p>
            <a:pPr marL="457200" indent="-457200" algn="l">
              <a:buFontTx/>
              <a:buChar char="-"/>
            </a:pPr>
            <a:r>
              <a:rPr lang="en-US" altLang="ko-KR" dirty="0" smtClean="0"/>
              <a:t>Function Examples</a:t>
            </a:r>
          </a:p>
          <a:p>
            <a:pPr marL="457200" indent="-457200" algn="l">
              <a:buFontTx/>
              <a:buChar char="-"/>
            </a:pPr>
            <a:r>
              <a:rPr lang="en-US" altLang="ko-KR" dirty="0" smtClean="0"/>
              <a:t>Limitation Examples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23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Limitation 2: No Non-linear Arithmetic Expression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403648" y="2062003"/>
            <a:ext cx="7344816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CREST cannot handle a non-linear </a:t>
            </a:r>
            <a:r>
              <a:rPr lang="en-US" altLang="ko-KR" dirty="0" smtClean="0"/>
              <a:t>arithmetic </a:t>
            </a:r>
            <a:r>
              <a:rPr lang="en-US" altLang="ko-KR" dirty="0"/>
              <a:t>expression 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crest.h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CREST_int</a:t>
            </a:r>
            <a:r>
              <a:rPr lang="en-US" altLang="ko-KR" dirty="0"/>
              <a:t>(x);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x);</a:t>
            </a:r>
          </a:p>
          <a:p>
            <a:endParaRPr lang="en-US" altLang="ko-KR" dirty="0"/>
          </a:p>
          <a:p>
            <a:r>
              <a:rPr lang="en-US" altLang="ko-KR" dirty="0"/>
              <a:t>    if </a:t>
            </a:r>
            <a:r>
              <a:rPr lang="en-US" altLang="ko-KR" dirty="0" smtClean="0"/>
              <a:t>((</a:t>
            </a:r>
            <a:r>
              <a:rPr lang="en-US" altLang="ko-KR" dirty="0" smtClean="0">
                <a:solidFill>
                  <a:srgbClr val="FF0000"/>
                </a:solidFill>
              </a:rPr>
              <a:t>x+1)*(x+1) </a:t>
            </a:r>
            <a:r>
              <a:rPr lang="en-US" altLang="ko-KR" dirty="0"/>
              <a:t>== 4){// Generate symbolic path formula </a:t>
            </a:r>
            <a:endParaRPr lang="en-US" altLang="ko-KR" dirty="0" smtClean="0"/>
          </a:p>
          <a:p>
            <a:r>
              <a:rPr lang="en-US" altLang="ko-KR" dirty="0" smtClean="0"/>
              <a:t>  		        // using </a:t>
            </a:r>
            <a:r>
              <a:rPr lang="en-US" altLang="ko-KR" dirty="0"/>
              <a:t>a concrete </a:t>
            </a:r>
            <a:r>
              <a:rPr lang="en-US" altLang="ko-KR" dirty="0" smtClean="0"/>
              <a:t>value </a:t>
            </a:r>
            <a:r>
              <a:rPr lang="en-US" altLang="ko-KR" dirty="0"/>
              <a:t>(i.e., </a:t>
            </a:r>
            <a:r>
              <a:rPr lang="en-US" altLang="ko-KR" dirty="0" smtClean="0"/>
              <a:t>x+1==4)</a:t>
            </a:r>
            <a:endParaRPr lang="en-US" altLang="ko-KR" dirty="0"/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/>
              <a:t>("ERROR\n");</a:t>
            </a:r>
          </a:p>
          <a:p>
            <a:r>
              <a:rPr lang="en-US" altLang="ko-KR" dirty="0"/>
              <a:t>    }else{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("Fine\n");</a:t>
            </a:r>
          </a:p>
          <a:p>
            <a:r>
              <a:rPr lang="en-US" altLang="ko-KR" dirty="0"/>
              <a:t>    }</a:t>
            </a:r>
          </a:p>
          <a:p>
            <a:r>
              <a:rPr lang="en-US" altLang="ko-KR" dirty="0"/>
              <a:t>    return 0;</a:t>
            </a:r>
          </a:p>
          <a:p>
            <a:r>
              <a:rPr lang="en-US" altLang="ko-K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12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Limitation 3: Real Numbers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51520" y="1844824"/>
            <a:ext cx="3168352" cy="443198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 lIns="0" tIns="0" rIns="0" bIns="0">
            <a:spAutoFit/>
          </a:bodyPr>
          <a:lstStyle/>
          <a:p>
            <a:r>
              <a:rPr lang="en-US" altLang="ko-KR" dirty="0"/>
              <a:t>// </a:t>
            </a:r>
            <a:r>
              <a:rPr lang="en-US" altLang="ko-KR" dirty="0" smtClean="0"/>
              <a:t>Real numbers </a:t>
            </a:r>
            <a:r>
              <a:rPr lang="en-US" altLang="ko-KR" dirty="0"/>
              <a:t>cannot be </a:t>
            </a:r>
            <a:endParaRPr lang="en-US" altLang="ko-KR" dirty="0" smtClean="0"/>
          </a:p>
          <a:p>
            <a:r>
              <a:rPr lang="en-US" altLang="ko-KR" dirty="0" smtClean="0"/>
              <a:t>// fully handled </a:t>
            </a:r>
            <a:r>
              <a:rPr lang="en-US" altLang="ko-KR" dirty="0"/>
              <a:t>by CREST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crest.h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CREST_int</a:t>
            </a:r>
            <a:r>
              <a:rPr lang="en-US" altLang="ko-KR" dirty="0"/>
              <a:t>(x);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x);</a:t>
            </a:r>
          </a:p>
          <a:p>
            <a:endParaRPr lang="en-US" altLang="ko-KR" dirty="0"/>
          </a:p>
          <a:p>
            <a:r>
              <a:rPr lang="en-US" altLang="ko-KR" dirty="0"/>
              <a:t>    if (x </a:t>
            </a:r>
            <a:r>
              <a:rPr lang="en-US" altLang="ko-KR" dirty="0" smtClean="0"/>
              <a:t>+ </a:t>
            </a:r>
            <a:r>
              <a:rPr lang="en-US" altLang="ko-KR" dirty="0">
                <a:solidFill>
                  <a:srgbClr val="FF0000"/>
                </a:solidFill>
              </a:rPr>
              <a:t>2.3</a:t>
            </a:r>
            <a:r>
              <a:rPr lang="en-US" altLang="ko-KR" dirty="0"/>
              <a:t> == 4 + 2.4){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("x is 4\n");</a:t>
            </a:r>
          </a:p>
          <a:p>
            <a:r>
              <a:rPr lang="en-US" altLang="ko-KR" dirty="0"/>
              <a:t>    }else{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("x isn't 4\n");</a:t>
            </a:r>
          </a:p>
          <a:p>
            <a:r>
              <a:rPr lang="en-US" altLang="ko-KR" dirty="0"/>
              <a:t>    }</a:t>
            </a:r>
          </a:p>
          <a:p>
            <a:r>
              <a:rPr lang="en-US" altLang="ko-KR" dirty="0"/>
              <a:t>    return 0;</a:t>
            </a:r>
          </a:p>
          <a:p>
            <a:r>
              <a:rPr lang="en-US" altLang="ko-KR" dirty="0"/>
              <a:t>}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3851920" y="1857013"/>
            <a:ext cx="5112568" cy="452431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$ </a:t>
            </a:r>
            <a:r>
              <a:rPr lang="en-US" altLang="ko-KR" dirty="0" err="1"/>
              <a:t>run_crest</a:t>
            </a:r>
            <a:r>
              <a:rPr lang="en-US" altLang="ko-KR" dirty="0"/>
              <a:t> float3 100 -</a:t>
            </a:r>
            <a:r>
              <a:rPr lang="en-US" altLang="ko-KR" dirty="0" err="1"/>
              <a:t>dfs</a:t>
            </a:r>
            <a:endParaRPr lang="en-US" altLang="ko-KR" dirty="0"/>
          </a:p>
          <a:p>
            <a:r>
              <a:rPr lang="en-US" altLang="ko-KR" dirty="0"/>
              <a:t>Iteration 0 (0s): covered 0 branches [0 reach funs, 0 reach branches].</a:t>
            </a:r>
          </a:p>
          <a:p>
            <a:r>
              <a:rPr lang="en-US" altLang="ko-KR" dirty="0"/>
              <a:t>x = 0</a:t>
            </a:r>
          </a:p>
          <a:p>
            <a:r>
              <a:rPr lang="en-US" altLang="ko-KR" dirty="0"/>
              <a:t>x isn't 4</a:t>
            </a:r>
          </a:p>
          <a:p>
            <a:r>
              <a:rPr lang="en-US" altLang="ko-KR" dirty="0"/>
              <a:t>Iteration 1 (0s): covered 1 branches [1 reach funs, 2 reach branches].</a:t>
            </a:r>
          </a:p>
          <a:p>
            <a:r>
              <a:rPr lang="en-US" altLang="ko-KR" dirty="0"/>
              <a:t>x = 4</a:t>
            </a:r>
          </a:p>
          <a:p>
            <a:r>
              <a:rPr lang="en-US" altLang="ko-KR" dirty="0"/>
              <a:t>x isn't 4</a:t>
            </a:r>
          </a:p>
          <a:p>
            <a:r>
              <a:rPr lang="en-US" altLang="ko-KR" dirty="0"/>
              <a:t>Iteration 2 (0s): covered 1 branches [1 reach funs, 2 reach branches].</a:t>
            </a:r>
          </a:p>
          <a:p>
            <a:r>
              <a:rPr lang="en-US" altLang="ko-KR" dirty="0"/>
              <a:t>Expected branch to take is 3 but 4 is executed at the flipping point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Prediction failed!</a:t>
            </a:r>
          </a:p>
          <a:p>
            <a:r>
              <a:rPr lang="en-US" altLang="ko-KR" dirty="0"/>
              <a:t>elapsed time in </a:t>
            </a:r>
            <a:r>
              <a:rPr lang="en-US" altLang="ko-KR" dirty="0" err="1"/>
              <a:t>Yices</a:t>
            </a:r>
            <a:r>
              <a:rPr lang="en-US" altLang="ko-KR" dirty="0"/>
              <a:t> = 0.0001248</a:t>
            </a:r>
          </a:p>
          <a:p>
            <a:r>
              <a:rPr lang="en-US" altLang="ko-KR" dirty="0"/>
              <a:t>opt1: 0, opt2: 0</a:t>
            </a:r>
          </a:p>
        </p:txBody>
      </p:sp>
    </p:spTree>
    <p:extLst>
      <p:ext uri="{BB962C8B-B14F-4D97-AF65-F5344CB8AC3E}">
        <p14:creationId xmlns:p14="http://schemas.microsoft.com/office/powerpoint/2010/main" val="222878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Limitation 4: No Symbolic Array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27584" y="1386056"/>
            <a:ext cx="5976664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</a:t>
            </a:r>
            <a:r>
              <a:rPr lang="en-US" altLang="ko-KR" dirty="0" smtClean="0"/>
              <a:t>Array cannot be declared symbolically.  </a:t>
            </a:r>
          </a:p>
          <a:p>
            <a:r>
              <a:rPr lang="en-US" altLang="ko-KR" dirty="0" smtClean="0"/>
              <a:t>// Instead, each element can be declared symbolically   </a:t>
            </a:r>
            <a:endParaRPr lang="en-US" altLang="ko-KR" dirty="0"/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crest.h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;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smtClean="0"/>
              <a:t>array[4];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>
                <a:solidFill>
                  <a:srgbClr val="FF0000"/>
                </a:solidFill>
              </a:rPr>
              <a:t>    </a:t>
            </a:r>
            <a:r>
              <a:rPr lang="en-US" altLang="ko-KR" dirty="0" smtClean="0">
                <a:solidFill>
                  <a:srgbClr val="FF0000"/>
                </a:solidFill>
              </a:rPr>
              <a:t>// </a:t>
            </a:r>
            <a:r>
              <a:rPr lang="en-US" altLang="ko-KR" dirty="0" err="1" smtClean="0">
                <a:solidFill>
                  <a:srgbClr val="FF0000"/>
                </a:solidFill>
              </a:rPr>
              <a:t>CREST_int</a:t>
            </a:r>
            <a:r>
              <a:rPr lang="en-US" altLang="ko-KR" dirty="0" smtClean="0">
                <a:solidFill>
                  <a:srgbClr val="FF0000"/>
                </a:solidFill>
              </a:rPr>
              <a:t>(array); // NOT WORKING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  for(</a:t>
            </a:r>
            <a:r>
              <a:rPr lang="en-US" altLang="ko-KR" dirty="0" err="1" smtClean="0">
                <a:solidFill>
                  <a:srgbClr val="FF0000"/>
                </a:solidFill>
              </a:rPr>
              <a:t>i</a:t>
            </a:r>
            <a:r>
              <a:rPr lang="en-US" altLang="ko-KR" dirty="0" smtClean="0">
                <a:solidFill>
                  <a:srgbClr val="FF0000"/>
                </a:solidFill>
              </a:rPr>
              <a:t>=0; </a:t>
            </a:r>
            <a:r>
              <a:rPr lang="en-US" altLang="ko-KR" dirty="0" err="1" smtClean="0">
                <a:solidFill>
                  <a:srgbClr val="FF0000"/>
                </a:solidFill>
              </a:rPr>
              <a:t>i</a:t>
            </a:r>
            <a:r>
              <a:rPr lang="en-US" altLang="ko-KR" dirty="0" smtClean="0">
                <a:solidFill>
                  <a:srgbClr val="FF0000"/>
                </a:solidFill>
              </a:rPr>
              <a:t> &lt; 4; </a:t>
            </a:r>
            <a:r>
              <a:rPr lang="en-US" altLang="ko-KR" dirty="0" err="1" smtClean="0">
                <a:solidFill>
                  <a:srgbClr val="FF0000"/>
                </a:solidFill>
              </a:rPr>
              <a:t>i</a:t>
            </a:r>
            <a:r>
              <a:rPr lang="en-US" altLang="ko-KR" dirty="0" smtClean="0">
                <a:solidFill>
                  <a:srgbClr val="FF0000"/>
                </a:solidFill>
              </a:rPr>
              <a:t>++) </a:t>
            </a:r>
          </a:p>
          <a:p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      </a:t>
            </a:r>
            <a:r>
              <a:rPr lang="en-US" altLang="ko-KR" dirty="0" err="1" smtClean="0">
                <a:solidFill>
                  <a:srgbClr val="FF0000"/>
                </a:solidFill>
              </a:rPr>
              <a:t>CREST_int</a:t>
            </a:r>
            <a:r>
              <a:rPr lang="en-US" altLang="ko-KR" dirty="0" smtClean="0">
                <a:solidFill>
                  <a:srgbClr val="FF0000"/>
                </a:solidFill>
              </a:rPr>
              <a:t>(array[</a:t>
            </a:r>
            <a:r>
              <a:rPr lang="en-US" altLang="ko-KR" dirty="0" err="1" smtClean="0">
                <a:solidFill>
                  <a:srgbClr val="FF0000"/>
                </a:solidFill>
              </a:rPr>
              <a:t>i</a:t>
            </a:r>
            <a:r>
              <a:rPr lang="en-US" altLang="ko-KR" dirty="0" smtClean="0">
                <a:solidFill>
                  <a:srgbClr val="FF0000"/>
                </a:solidFill>
              </a:rPr>
              <a:t>]);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 smtClean="0"/>
              <a:t>    </a:t>
            </a:r>
            <a:endParaRPr lang="en-US" altLang="ko-KR" dirty="0"/>
          </a:p>
          <a:p>
            <a:r>
              <a:rPr lang="en-US" altLang="ko-KR" dirty="0"/>
              <a:t>    if (</a:t>
            </a:r>
            <a:r>
              <a:rPr lang="en-US" altLang="ko-KR" dirty="0" smtClean="0"/>
              <a:t>array[1] </a:t>
            </a:r>
            <a:r>
              <a:rPr lang="en-US" altLang="ko-KR" dirty="0"/>
              <a:t>== </a:t>
            </a:r>
            <a:r>
              <a:rPr lang="en-US" altLang="ko-KR" dirty="0" smtClean="0"/>
              <a:t>3) 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(“array[1] is 3\n”); 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else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(“array[1] is not 3 but \%d\</a:t>
            </a:r>
            <a:r>
              <a:rPr lang="en-US" altLang="ko-KR" dirty="0" err="1" smtClean="0"/>
              <a:t>n”,array</a:t>
            </a:r>
            <a:r>
              <a:rPr lang="en-US" altLang="ko-KR" dirty="0" smtClean="0"/>
              <a:t>[1]);</a:t>
            </a:r>
            <a:endParaRPr lang="en-US" altLang="ko-KR" dirty="0"/>
          </a:p>
          <a:p>
            <a:r>
              <a:rPr lang="en-US" altLang="ko-KR" dirty="0" smtClean="0"/>
              <a:t>}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8105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Limitation 5: No Symbolic Dereference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827584" y="1386056"/>
            <a:ext cx="7758608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Symbolic dereference is not </a:t>
            </a:r>
            <a:r>
              <a:rPr lang="en-US" altLang="ko-KR" dirty="0" smtClean="0"/>
              <a:t>supported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// If an array index is a symbolic variable, CREST </a:t>
            </a:r>
            <a:r>
              <a:rPr lang="en-US" altLang="ko-KR" dirty="0" smtClean="0"/>
              <a:t>does not generated </a:t>
            </a:r>
            <a:endParaRPr lang="en-US" altLang="ko-KR" dirty="0"/>
          </a:p>
          <a:p>
            <a:r>
              <a:rPr lang="en-US" altLang="ko-KR" dirty="0"/>
              <a:t>// </a:t>
            </a:r>
            <a:r>
              <a:rPr lang="en-US" altLang="ko-KR" dirty="0" smtClean="0"/>
              <a:t>a corresponding symbolic path formula  </a:t>
            </a:r>
            <a:endParaRPr lang="en-US" altLang="ko-KR" dirty="0"/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crest.h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smtClean="0"/>
              <a:t>array[4];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CREST_int</a:t>
            </a:r>
            <a:r>
              <a:rPr lang="en-US" altLang="ko-KR" dirty="0"/>
              <a:t>(x);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</a:t>
            </a:r>
            <a:r>
              <a:rPr lang="en-US" altLang="ko-KR" dirty="0" smtClean="0"/>
              <a:t>);              </a:t>
            </a:r>
            <a:endParaRPr lang="en-US" altLang="ko-KR" dirty="0"/>
          </a:p>
          <a:p>
            <a:r>
              <a:rPr lang="en-US" altLang="ko-KR" dirty="0"/>
              <a:t>    array[0] = 0;</a:t>
            </a:r>
          </a:p>
          <a:p>
            <a:r>
              <a:rPr lang="en-US" altLang="ko-KR" dirty="0"/>
              <a:t>    array[1] = </a:t>
            </a:r>
            <a:r>
              <a:rPr lang="en-US" altLang="ko-KR" dirty="0" smtClean="0"/>
              <a:t>1;</a:t>
            </a:r>
            <a:endParaRPr lang="en-US" altLang="ko-KR" dirty="0"/>
          </a:p>
          <a:p>
            <a:r>
              <a:rPr lang="en-US" altLang="ko-KR" dirty="0"/>
              <a:t>    array[2] = </a:t>
            </a:r>
            <a:r>
              <a:rPr lang="en-US" altLang="ko-KR" dirty="0" smtClean="0"/>
              <a:t>x;</a:t>
            </a:r>
            <a:endParaRPr lang="en-US" altLang="ko-KR" dirty="0"/>
          </a:p>
          <a:p>
            <a:r>
              <a:rPr lang="en-US" altLang="ko-KR" dirty="0"/>
              <a:t>    array[3] = </a:t>
            </a:r>
            <a:r>
              <a:rPr lang="en-US" altLang="ko-KR" dirty="0" smtClean="0"/>
              <a:t>4;</a:t>
            </a:r>
            <a:endParaRPr lang="en-US" altLang="ko-KR" dirty="0"/>
          </a:p>
          <a:p>
            <a:r>
              <a:rPr lang="en-US" altLang="ko-KR" dirty="0"/>
              <a:t>    </a:t>
            </a:r>
          </a:p>
          <a:p>
            <a:r>
              <a:rPr lang="en-US" altLang="ko-KR" dirty="0"/>
              <a:t>    if (</a:t>
            </a:r>
            <a:r>
              <a:rPr lang="en-US" altLang="ko-KR" dirty="0" smtClean="0"/>
              <a:t>array[</a:t>
            </a:r>
            <a:r>
              <a:rPr lang="en-US" altLang="ko-KR" dirty="0" smtClean="0">
                <a:solidFill>
                  <a:srgbClr val="FF0000"/>
                </a:solidFill>
              </a:rPr>
              <a:t>x-1</a:t>
            </a:r>
            <a:r>
              <a:rPr lang="en-US" altLang="ko-KR" dirty="0" smtClean="0"/>
              <a:t>] </a:t>
            </a:r>
            <a:r>
              <a:rPr lang="en-US" altLang="ko-KR" dirty="0"/>
              <a:t>== </a:t>
            </a:r>
            <a:r>
              <a:rPr lang="en-US" altLang="ko-KR" dirty="0" smtClean="0"/>
              <a:t>3)  </a:t>
            </a:r>
            <a:r>
              <a:rPr lang="en-US" altLang="ko-KR" dirty="0" err="1"/>
              <a:t>printf</a:t>
            </a:r>
            <a:r>
              <a:rPr lang="en-US" altLang="ko-KR" dirty="0"/>
              <a:t>("ERROR\n</a:t>
            </a:r>
            <a:r>
              <a:rPr lang="en-US" altLang="ko-KR" dirty="0" smtClean="0"/>
              <a:t>");  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smtClean="0"/>
              <a:t>else        </a:t>
            </a:r>
            <a:r>
              <a:rPr lang="en-US" altLang="ko-KR" dirty="0" err="1"/>
              <a:t>printf</a:t>
            </a:r>
            <a:r>
              <a:rPr lang="en-US" altLang="ko-KR" dirty="0"/>
              <a:t>("Fine\n");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4509120"/>
            <a:ext cx="3124573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Should check the following </a:t>
            </a:r>
          </a:p>
          <a:p>
            <a:r>
              <a:rPr lang="en-US" altLang="ko-KR" dirty="0" smtClean="0"/>
              <a:t>Symbolic path formula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(x==1 &amp;&amp; array[0] ==3) ||</a:t>
            </a:r>
          </a:p>
          <a:p>
            <a:r>
              <a:rPr lang="en-US" altLang="ko-KR" dirty="0"/>
              <a:t>(x</a:t>
            </a:r>
            <a:r>
              <a:rPr lang="en-US" altLang="ko-KR" dirty="0" smtClean="0"/>
              <a:t>==2 </a:t>
            </a:r>
            <a:r>
              <a:rPr lang="en-US" altLang="ko-KR" dirty="0"/>
              <a:t>&amp;&amp; </a:t>
            </a:r>
            <a:r>
              <a:rPr lang="en-US" altLang="ko-KR" dirty="0" smtClean="0"/>
              <a:t>array[1] </a:t>
            </a:r>
            <a:r>
              <a:rPr lang="en-US" altLang="ko-KR" dirty="0"/>
              <a:t>==3) </a:t>
            </a:r>
            <a:r>
              <a:rPr lang="en-US" altLang="ko-KR" dirty="0" smtClean="0"/>
              <a:t>||</a:t>
            </a:r>
          </a:p>
          <a:p>
            <a:r>
              <a:rPr lang="en-US" altLang="ko-KR" dirty="0"/>
              <a:t>(x</a:t>
            </a:r>
            <a:r>
              <a:rPr lang="en-US" altLang="ko-KR" dirty="0" smtClean="0"/>
              <a:t>==3 </a:t>
            </a:r>
            <a:r>
              <a:rPr lang="en-US" altLang="ko-KR" dirty="0"/>
              <a:t>&amp;&amp; </a:t>
            </a:r>
            <a:r>
              <a:rPr lang="en-US" altLang="ko-KR" dirty="0" smtClean="0"/>
              <a:t>array[2] ==3) ||</a:t>
            </a:r>
          </a:p>
          <a:p>
            <a:r>
              <a:rPr lang="en-US" altLang="ko-KR" dirty="0"/>
              <a:t>(x</a:t>
            </a:r>
            <a:r>
              <a:rPr lang="en-US" altLang="ko-KR" dirty="0" smtClean="0"/>
              <a:t>==4 </a:t>
            </a:r>
            <a:r>
              <a:rPr lang="en-US" altLang="ko-KR" dirty="0"/>
              <a:t>&amp;&amp; </a:t>
            </a:r>
            <a:r>
              <a:rPr lang="en-US" altLang="ko-KR" dirty="0" smtClean="0"/>
              <a:t>array[3] ==3)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054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Partial Solution for Limitation 5 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292080" y="1037049"/>
            <a:ext cx="3456384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x, </a:t>
            </a:r>
            <a:r>
              <a:rPr lang="en-US" altLang="ko-KR" dirty="0" err="1"/>
              <a:t>tmp</a:t>
            </a:r>
            <a:r>
              <a:rPr lang="en-US" altLang="ko-KR" dirty="0"/>
              <a:t>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array[4];</a:t>
            </a:r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CREST_int</a:t>
            </a:r>
            <a:r>
              <a:rPr lang="en-US" altLang="ko-KR" dirty="0"/>
              <a:t>(x);</a:t>
            </a:r>
          </a:p>
          <a:p>
            <a:r>
              <a:rPr lang="en-US" altLang="ko-KR" dirty="0"/>
              <a:t>    if (x &lt; </a:t>
            </a:r>
            <a:r>
              <a:rPr lang="en-US" altLang="ko-KR" dirty="0" smtClean="0"/>
              <a:t>1 </a:t>
            </a:r>
            <a:r>
              <a:rPr lang="en-US" altLang="ko-KR" dirty="0"/>
              <a:t>|| x &gt; </a:t>
            </a:r>
            <a:r>
              <a:rPr lang="en-US" altLang="ko-KR" dirty="0" smtClean="0"/>
              <a:t>4){ </a:t>
            </a:r>
            <a:r>
              <a:rPr lang="en-US" altLang="ko-KR" dirty="0"/>
              <a:t>exit(0); }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x);</a:t>
            </a:r>
          </a:p>
          <a:p>
            <a:r>
              <a:rPr lang="en-US" altLang="ko-KR" dirty="0"/>
              <a:t>    array[0] = 0;</a:t>
            </a:r>
          </a:p>
          <a:p>
            <a:r>
              <a:rPr lang="en-US" altLang="ko-KR" dirty="0"/>
              <a:t>    array[1] = 1;</a:t>
            </a:r>
          </a:p>
          <a:p>
            <a:r>
              <a:rPr lang="en-US" altLang="ko-KR" dirty="0"/>
              <a:t>    array[2] = x;</a:t>
            </a:r>
          </a:p>
          <a:p>
            <a:r>
              <a:rPr lang="en-US" altLang="ko-KR" dirty="0"/>
              <a:t>    array[3] = 4;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    // </a:t>
            </a:r>
            <a:r>
              <a:rPr lang="en-US" altLang="ko-KR" dirty="0" err="1" smtClean="0">
                <a:solidFill>
                  <a:srgbClr val="FF0000"/>
                </a:solidFill>
              </a:rPr>
              <a:t>tmp</a:t>
            </a:r>
            <a:r>
              <a:rPr lang="en-US" altLang="ko-KR" dirty="0" smtClean="0">
                <a:solidFill>
                  <a:srgbClr val="FF0000"/>
                </a:solidFill>
              </a:rPr>
              <a:t> = array[x-1]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>
                <a:solidFill>
                  <a:srgbClr val="FF0000"/>
                </a:solidFill>
              </a:rPr>
              <a:t>    ENUM_4(array</a:t>
            </a:r>
            <a:r>
              <a:rPr lang="en-US" altLang="ko-KR">
                <a:solidFill>
                  <a:srgbClr val="FF0000"/>
                </a:solidFill>
              </a:rPr>
              <a:t>, </a:t>
            </a:r>
            <a:r>
              <a:rPr lang="en-US" altLang="ko-KR" smtClean="0">
                <a:solidFill>
                  <a:srgbClr val="FF0000"/>
                </a:solidFill>
              </a:rPr>
              <a:t>x-1, </a:t>
            </a:r>
            <a:r>
              <a:rPr lang="en-US" altLang="ko-KR" dirty="0" err="1">
                <a:solidFill>
                  <a:srgbClr val="FF0000"/>
                </a:solidFill>
              </a:rPr>
              <a:t>tmp</a:t>
            </a:r>
            <a:r>
              <a:rPr lang="en-US" altLang="ko-KR" dirty="0">
                <a:solidFill>
                  <a:srgbClr val="FF0000"/>
                </a:solidFill>
              </a:rPr>
              <a:t>);</a:t>
            </a:r>
          </a:p>
          <a:p>
            <a:endParaRPr lang="en-US" altLang="ko-KR" dirty="0"/>
          </a:p>
          <a:p>
            <a:r>
              <a:rPr lang="en-US" altLang="ko-KR" dirty="0"/>
              <a:t>    if (</a:t>
            </a:r>
            <a:r>
              <a:rPr lang="en-US" altLang="ko-KR" dirty="0" err="1"/>
              <a:t>tmp</a:t>
            </a:r>
            <a:r>
              <a:rPr lang="en-US" altLang="ko-KR" dirty="0"/>
              <a:t>/*array[x-1]*/ == 3){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("ERROR\n");</a:t>
            </a:r>
          </a:p>
          <a:p>
            <a:r>
              <a:rPr lang="en-US" altLang="ko-KR" dirty="0"/>
              <a:t>    }else{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("Fine\n");</a:t>
            </a:r>
          </a:p>
          <a:p>
            <a:r>
              <a:rPr lang="en-US" altLang="ko-KR" dirty="0"/>
              <a:t>    }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  <p:sp>
        <p:nvSpPr>
          <p:cNvPr id="5" name="직사각형 4"/>
          <p:cNvSpPr/>
          <p:nvPr/>
        </p:nvSpPr>
        <p:spPr>
          <a:xfrm>
            <a:off x="395536" y="1052736"/>
            <a:ext cx="4032448" cy="563231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#include &lt;</a:t>
            </a:r>
            <a:r>
              <a:rPr lang="en-US" altLang="ko-KR" dirty="0" err="1"/>
              <a:t>crest.h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smtClean="0"/>
              <a:t>#</a:t>
            </a:r>
            <a:r>
              <a:rPr lang="en-US" altLang="ko-KR" dirty="0"/>
              <a:t>define ENUM_4(array, index, ret) \</a:t>
            </a:r>
          </a:p>
          <a:p>
            <a:r>
              <a:rPr lang="en-US" altLang="ko-KR" dirty="0"/>
              <a:t>do{ \</a:t>
            </a:r>
          </a:p>
          <a:p>
            <a:r>
              <a:rPr lang="en-US" altLang="ko-KR" dirty="0"/>
              <a:t>    switch(index){ \</a:t>
            </a:r>
          </a:p>
          <a:p>
            <a:r>
              <a:rPr lang="en-US" altLang="ko-KR" dirty="0"/>
              <a:t>        case 0: \</a:t>
            </a:r>
          </a:p>
          <a:p>
            <a:r>
              <a:rPr lang="en-US" altLang="ko-KR" dirty="0"/>
              <a:t>            ret = array[0]; \</a:t>
            </a:r>
          </a:p>
          <a:p>
            <a:r>
              <a:rPr lang="en-US" altLang="ko-KR" dirty="0"/>
              <a:t>            break;\</a:t>
            </a:r>
          </a:p>
          <a:p>
            <a:r>
              <a:rPr lang="en-US" altLang="ko-KR" dirty="0"/>
              <a:t>        case 1: \</a:t>
            </a:r>
          </a:p>
          <a:p>
            <a:r>
              <a:rPr lang="en-US" altLang="ko-KR" dirty="0"/>
              <a:t>            ret = array[1]; \</a:t>
            </a:r>
          </a:p>
          <a:p>
            <a:r>
              <a:rPr lang="en-US" altLang="ko-KR" dirty="0"/>
              <a:t>            break; \</a:t>
            </a:r>
          </a:p>
          <a:p>
            <a:r>
              <a:rPr lang="en-US" altLang="ko-KR" dirty="0"/>
              <a:t>        case 2: \</a:t>
            </a:r>
          </a:p>
          <a:p>
            <a:r>
              <a:rPr lang="en-US" altLang="ko-KR" dirty="0"/>
              <a:t>            ret = array[2]; \</a:t>
            </a:r>
          </a:p>
          <a:p>
            <a:r>
              <a:rPr lang="en-US" altLang="ko-KR" dirty="0"/>
              <a:t>            break; \</a:t>
            </a:r>
          </a:p>
          <a:p>
            <a:r>
              <a:rPr lang="en-US" altLang="ko-KR" dirty="0"/>
              <a:t>        case 3: \</a:t>
            </a:r>
          </a:p>
          <a:p>
            <a:r>
              <a:rPr lang="en-US" altLang="ko-KR" dirty="0"/>
              <a:t>            ret = array[3]; \</a:t>
            </a:r>
          </a:p>
          <a:p>
            <a:r>
              <a:rPr lang="en-US" altLang="ko-KR" dirty="0"/>
              <a:t>            break; \</a:t>
            </a:r>
          </a:p>
          <a:p>
            <a:r>
              <a:rPr lang="en-US" altLang="ko-KR" dirty="0"/>
              <a:t>    } \</a:t>
            </a:r>
          </a:p>
          <a:p>
            <a:r>
              <a:rPr lang="en-US" altLang="ko-KR" dirty="0"/>
              <a:t>}while(0);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00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Heuristic Guideline to Overcome the Limitations</a:t>
            </a:r>
            <a:endParaRPr lang="ko-KR" altLang="en-US" sz="3600" dirty="0"/>
          </a:p>
        </p:txBody>
      </p:sp>
      <p:sp>
        <p:nvSpPr>
          <p:cNvPr id="4" name="직사각형 3"/>
          <p:cNvSpPr/>
          <p:nvPr/>
        </p:nvSpPr>
        <p:spPr>
          <a:xfrm>
            <a:off x="827584" y="1196752"/>
            <a:ext cx="7758608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Symbolic dereference is not </a:t>
            </a:r>
            <a:r>
              <a:rPr lang="en-US" altLang="ko-KR" dirty="0" smtClean="0"/>
              <a:t>supported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// If an array index is a symbolic variable, CREST </a:t>
            </a:r>
            <a:r>
              <a:rPr lang="en-US" altLang="ko-KR" dirty="0" smtClean="0"/>
              <a:t>does not generated </a:t>
            </a:r>
            <a:endParaRPr lang="en-US" altLang="ko-KR" dirty="0"/>
          </a:p>
          <a:p>
            <a:r>
              <a:rPr lang="en-US" altLang="ko-KR" dirty="0"/>
              <a:t>// </a:t>
            </a:r>
            <a:r>
              <a:rPr lang="en-US" altLang="ko-KR" dirty="0" smtClean="0"/>
              <a:t>a corresponding symbolic path formula  </a:t>
            </a:r>
            <a:endParaRPr lang="en-US" altLang="ko-KR" dirty="0"/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crest.h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</a:t>
            </a:r>
            <a:r>
              <a:rPr lang="en-US" altLang="ko-KR" dirty="0" smtClean="0"/>
              <a:t>array[4];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err="1"/>
              <a:t>CREST_int</a:t>
            </a:r>
            <a:r>
              <a:rPr lang="en-US" altLang="ko-KR" dirty="0"/>
              <a:t>(x);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 %d\n", x</a:t>
            </a:r>
            <a:r>
              <a:rPr lang="en-US" altLang="ko-KR" dirty="0" smtClean="0"/>
              <a:t>);              </a:t>
            </a:r>
            <a:endParaRPr lang="en-US" altLang="ko-KR" dirty="0"/>
          </a:p>
          <a:p>
            <a:r>
              <a:rPr lang="en-US" altLang="ko-KR" dirty="0"/>
              <a:t>    array[0] = 0;</a:t>
            </a:r>
          </a:p>
          <a:p>
            <a:r>
              <a:rPr lang="en-US" altLang="ko-KR" dirty="0"/>
              <a:t>    array[1] = </a:t>
            </a:r>
            <a:r>
              <a:rPr lang="en-US" altLang="ko-KR" dirty="0" smtClean="0"/>
              <a:t>1;</a:t>
            </a:r>
            <a:endParaRPr lang="en-US" altLang="ko-KR" dirty="0"/>
          </a:p>
          <a:p>
            <a:r>
              <a:rPr lang="en-US" altLang="ko-KR" dirty="0"/>
              <a:t>    array[2] = </a:t>
            </a:r>
            <a:r>
              <a:rPr lang="en-US" altLang="ko-KR" dirty="0" smtClean="0"/>
              <a:t>x;</a:t>
            </a:r>
            <a:endParaRPr lang="en-US" altLang="ko-KR" dirty="0"/>
          </a:p>
          <a:p>
            <a:r>
              <a:rPr lang="en-US" altLang="ko-KR" dirty="0"/>
              <a:t>    array[3] = </a:t>
            </a:r>
            <a:r>
              <a:rPr lang="en-US" altLang="ko-KR" dirty="0" smtClean="0"/>
              <a:t>4;</a:t>
            </a:r>
            <a:endParaRPr lang="en-US" altLang="ko-KR" dirty="0"/>
          </a:p>
          <a:p>
            <a:r>
              <a:rPr lang="en-US" altLang="ko-KR" dirty="0">
                <a:solidFill>
                  <a:srgbClr val="FF0000"/>
                </a:solidFill>
              </a:rPr>
              <a:t>    </a:t>
            </a:r>
            <a:r>
              <a:rPr lang="en-US" altLang="ko-KR" dirty="0" smtClean="0">
                <a:solidFill>
                  <a:srgbClr val="FF0000"/>
                </a:solidFill>
              </a:rPr>
              <a:t>if (x==3); // Guide CREST to </a:t>
            </a:r>
            <a:r>
              <a:rPr lang="en-US" altLang="ko-KR" smtClean="0">
                <a:solidFill>
                  <a:srgbClr val="FF0000"/>
                </a:solidFill>
              </a:rPr>
              <a:t>generate TC (x=3) </a:t>
            </a:r>
            <a:r>
              <a:rPr lang="en-US" altLang="ko-KR" dirty="0" smtClean="0">
                <a:solidFill>
                  <a:srgbClr val="FF0000"/>
                </a:solidFill>
              </a:rPr>
              <a:t>w/o changing  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                 // program behavior</a:t>
            </a:r>
            <a:endParaRPr lang="en-US" altLang="ko-KR" dirty="0">
              <a:solidFill>
                <a:srgbClr val="FF0000"/>
              </a:solidFill>
            </a:endParaRPr>
          </a:p>
          <a:p>
            <a:r>
              <a:rPr lang="en-US" altLang="ko-KR" dirty="0"/>
              <a:t>    if (</a:t>
            </a:r>
            <a:r>
              <a:rPr lang="en-US" altLang="ko-KR" dirty="0" smtClean="0"/>
              <a:t>array[</a:t>
            </a:r>
            <a:r>
              <a:rPr lang="en-US" altLang="ko-KR" dirty="0" smtClean="0">
                <a:solidFill>
                  <a:srgbClr val="FF0000"/>
                </a:solidFill>
              </a:rPr>
              <a:t>x-1</a:t>
            </a:r>
            <a:r>
              <a:rPr lang="en-US" altLang="ko-KR" dirty="0" smtClean="0"/>
              <a:t>] </a:t>
            </a:r>
            <a:r>
              <a:rPr lang="en-US" altLang="ko-KR" dirty="0"/>
              <a:t>== </a:t>
            </a:r>
            <a:r>
              <a:rPr lang="en-US" altLang="ko-KR" dirty="0" smtClean="0"/>
              <a:t>3)  </a:t>
            </a:r>
            <a:r>
              <a:rPr lang="en-US" altLang="ko-KR" dirty="0" err="1"/>
              <a:t>printf</a:t>
            </a:r>
            <a:r>
              <a:rPr lang="en-US" altLang="ko-KR" dirty="0"/>
              <a:t>("ERROR\n</a:t>
            </a:r>
            <a:r>
              <a:rPr lang="en-US" altLang="ko-KR" dirty="0" smtClean="0"/>
              <a:t>");  </a:t>
            </a:r>
            <a:endParaRPr lang="en-US" altLang="ko-KR" dirty="0"/>
          </a:p>
          <a:p>
            <a:r>
              <a:rPr lang="en-US" altLang="ko-KR" dirty="0"/>
              <a:t>    </a:t>
            </a:r>
            <a:r>
              <a:rPr lang="en-US" altLang="ko-KR" dirty="0" smtClean="0"/>
              <a:t>else        </a:t>
            </a:r>
            <a:r>
              <a:rPr lang="en-US" altLang="ko-KR" dirty="0" err="1"/>
              <a:t>printf</a:t>
            </a:r>
            <a:r>
              <a:rPr lang="en-US" altLang="ko-KR" dirty="0"/>
              <a:t>("Fine\n");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8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Example 1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15616" y="1484784"/>
            <a:ext cx="6390456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Hello CREST example.</a:t>
            </a:r>
          </a:p>
          <a:p>
            <a:r>
              <a:rPr lang="en-US" altLang="ko-KR" dirty="0" smtClean="0"/>
              <a:t>// This example shows how to define a symbolic variable.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crest.h</a:t>
            </a:r>
            <a:r>
              <a:rPr lang="en-US" altLang="ko-KR" dirty="0" smtClean="0"/>
              <a:t>&gt; // for CREST 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main(){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x;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CREST_int</a:t>
            </a:r>
            <a:r>
              <a:rPr lang="en-US" altLang="ko-KR" dirty="0" smtClean="0"/>
              <a:t>(x); // Define x as a symbolic input.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("x = %d\n", x); </a:t>
            </a:r>
          </a:p>
          <a:p>
            <a:r>
              <a:rPr lang="en-US" altLang="ko-KR" dirty="0" smtClean="0"/>
              <a:t>    if (x &gt; 100){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("x is greater than 100\n");</a:t>
            </a:r>
          </a:p>
          <a:p>
            <a:r>
              <a:rPr lang="en-US" altLang="ko-KR" dirty="0" smtClean="0"/>
              <a:t>    }else{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("x is less than or equal to 100\n");</a:t>
            </a:r>
          </a:p>
          <a:p>
            <a:r>
              <a:rPr lang="en-US" altLang="ko-KR" dirty="0" smtClean="0"/>
              <a:t>    }</a:t>
            </a:r>
          </a:p>
          <a:p>
            <a:r>
              <a:rPr lang="en-US" altLang="ko-KR" dirty="0" smtClean="0"/>
              <a:t>    return 0;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49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Example 2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187624" y="1652022"/>
            <a:ext cx="6534472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Another Hello CREST example.</a:t>
            </a:r>
          </a:p>
          <a:p>
            <a:r>
              <a:rPr lang="en-US" altLang="ko-KR" dirty="0" smtClean="0"/>
              <a:t>// CREST can handle linear integer arithmetic expression</a:t>
            </a:r>
          </a:p>
          <a:p>
            <a:r>
              <a:rPr lang="en-US" altLang="ko-KR" dirty="0" smtClean="0"/>
              <a:t>// and nested condition statements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crest.h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main()</a:t>
            </a:r>
          </a:p>
          <a:p>
            <a:r>
              <a:rPr lang="en-US" altLang="ko-KR" dirty="0" smtClean="0"/>
              <a:t>    char x, y;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CREST_char</a:t>
            </a:r>
            <a:r>
              <a:rPr lang="en-US" altLang="ko-KR" dirty="0" smtClean="0"/>
              <a:t>(x);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CREST_char</a:t>
            </a:r>
            <a:r>
              <a:rPr lang="en-US" altLang="ko-KR" dirty="0" smtClean="0"/>
              <a:t>(y);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("x, y = %d, %d\n", x, y);</a:t>
            </a:r>
          </a:p>
          <a:p>
            <a:r>
              <a:rPr lang="en-US" altLang="ko-KR" dirty="0" smtClean="0"/>
              <a:t>    if (2 * x == y){</a:t>
            </a:r>
          </a:p>
          <a:p>
            <a:r>
              <a:rPr lang="en-US" altLang="ko-KR" dirty="0" smtClean="0"/>
              <a:t>        if (x != y + 10)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("Fine here\n");</a:t>
            </a:r>
          </a:p>
          <a:p>
            <a:r>
              <a:rPr lang="en-US" altLang="ko-KR" dirty="0" smtClean="0"/>
              <a:t>        else       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("ERROR\n");</a:t>
            </a:r>
          </a:p>
          <a:p>
            <a:r>
              <a:rPr lang="en-US" altLang="ko-KR" dirty="0" smtClean="0"/>
              <a:t>    }</a:t>
            </a:r>
          </a:p>
          <a:p>
            <a:r>
              <a:rPr lang="en-US" altLang="ko-KR" dirty="0" smtClean="0"/>
              <a:t>    return 0;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5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Example 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67544" y="1628800"/>
            <a:ext cx="8442176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Symbolic value propagation example. </a:t>
            </a:r>
          </a:p>
          <a:p>
            <a:r>
              <a:rPr lang="en-US" altLang="ko-KR" dirty="0" smtClean="0"/>
              <a:t>// In an assign statement, if RHS has a symbolic variable and the symbolic </a:t>
            </a:r>
          </a:p>
          <a:p>
            <a:r>
              <a:rPr lang="en-US" altLang="ko-KR" dirty="0" smtClean="0"/>
              <a:t>// variable is used in linear integer arithmetic expression, LHS will be </a:t>
            </a:r>
          </a:p>
          <a:p>
            <a:r>
              <a:rPr lang="en-US" altLang="ko-KR" dirty="0" smtClean="0"/>
              <a:t>// a symbolic variable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crest.h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main(){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x, y;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CREST_int</a:t>
            </a:r>
            <a:r>
              <a:rPr lang="en-US" altLang="ko-KR" dirty="0" smtClean="0"/>
              <a:t>(x);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("x = %d\n", x);</a:t>
            </a:r>
          </a:p>
          <a:p>
            <a:r>
              <a:rPr lang="en-US" altLang="ko-KR" dirty="0" smtClean="0"/>
              <a:t>    y = 2 * x + 3;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if (y == 7)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("y(=2x+3) is 7\n");</a:t>
            </a:r>
          </a:p>
          <a:p>
            <a:r>
              <a:rPr lang="en-US" altLang="ko-KR" dirty="0" smtClean="0"/>
              <a:t>    else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("y(=2x+3) is NOT 7\n");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8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Basic Example 4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67544" y="1628800"/>
            <a:ext cx="8442176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Long symbolic path formula generated due to a loop  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crest.h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main(){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, x;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CREST_int</a:t>
            </a:r>
            <a:r>
              <a:rPr lang="en-US" altLang="ko-KR" dirty="0" smtClean="0"/>
              <a:t>(x);</a:t>
            </a:r>
          </a:p>
          <a:p>
            <a:r>
              <a:rPr lang="en-US" altLang="ko-KR" smtClean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("x=%d\</a:t>
            </a:r>
            <a:r>
              <a:rPr lang="en-US" altLang="ko-KR" dirty="0" err="1"/>
              <a:t>n",x</a:t>
            </a:r>
            <a:r>
              <a:rPr lang="en-US" altLang="ko-KR" dirty="0"/>
              <a:t>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for (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=0;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&lt; x;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++) {</a:t>
            </a:r>
          </a:p>
          <a:p>
            <a:r>
              <a:rPr lang="en-US" altLang="ko-KR" dirty="0" smtClean="0"/>
              <a:t>        </a:t>
            </a:r>
            <a:r>
              <a:rPr lang="en-US" altLang="ko-KR" dirty="0" err="1"/>
              <a:t>printf</a:t>
            </a:r>
            <a:r>
              <a:rPr lang="en-US" altLang="ko-KR" dirty="0" smtClean="0"/>
              <a:t>(“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=%d\n”,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); 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if (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== 3) {</a:t>
            </a:r>
          </a:p>
          <a:p>
            <a:r>
              <a:rPr lang="en-US" altLang="ko-KR" dirty="0" smtClean="0"/>
              <a:t>   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(“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 becomes 3 finally\n”);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break;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}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}</a:t>
            </a:r>
          </a:p>
          <a:p>
            <a:r>
              <a:rPr lang="en-US" altLang="ko-KR" dirty="0" smtClean="0"/>
              <a:t>}</a:t>
            </a:r>
          </a:p>
          <a:p>
            <a:r>
              <a:rPr lang="en-US" altLang="ko-KR" dirty="0" smtClean="0"/>
              <a:t>// use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print_execution</a:t>
            </a:r>
            <a:r>
              <a:rPr lang="en-US" altLang="ko-KR" dirty="0" smtClean="0"/>
              <a:t> to print a symbolic execution path formula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7858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Example 1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2008" y="1929021"/>
            <a:ext cx="5868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// Simple function example</a:t>
            </a:r>
          </a:p>
          <a:p>
            <a:r>
              <a:rPr lang="en-US" altLang="ko-KR" dirty="0" smtClean="0"/>
              <a:t>// Symbolic variable can be passed into a function.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crest.h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void </a:t>
            </a:r>
            <a:r>
              <a:rPr lang="en-US" altLang="ko-KR" dirty="0" err="1" smtClean="0"/>
              <a:t>test_me</a:t>
            </a:r>
            <a:r>
              <a:rPr lang="en-US" altLang="ko-KR" dirty="0" smtClean="0"/>
              <a:t>(char x, char y){</a:t>
            </a:r>
          </a:p>
          <a:p>
            <a:r>
              <a:rPr lang="en-US" altLang="ko-KR" dirty="0" smtClean="0"/>
              <a:t>    // body of </a:t>
            </a:r>
            <a:r>
              <a:rPr lang="en-US" altLang="ko-KR" dirty="0" err="1" smtClean="0"/>
              <a:t>test_me</a:t>
            </a:r>
            <a:r>
              <a:rPr lang="en-US" altLang="ko-KR" dirty="0" smtClean="0"/>
              <a:t> is same to basic2 example</a:t>
            </a:r>
          </a:p>
          <a:p>
            <a:r>
              <a:rPr lang="en-US" altLang="ko-KR" dirty="0" smtClean="0"/>
              <a:t>    if (2 * x == y){</a:t>
            </a:r>
          </a:p>
          <a:p>
            <a:r>
              <a:rPr lang="en-US" altLang="ko-KR" dirty="0" smtClean="0"/>
              <a:t>        if (x != y + 10){</a:t>
            </a:r>
          </a:p>
          <a:p>
            <a:r>
              <a:rPr lang="en-US" altLang="ko-KR" dirty="0" smtClean="0"/>
              <a:t>    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("Fine here\n");</a:t>
            </a:r>
          </a:p>
          <a:p>
            <a:r>
              <a:rPr lang="en-US" altLang="ko-KR" dirty="0" smtClean="0"/>
              <a:t>        }else{</a:t>
            </a:r>
          </a:p>
          <a:p>
            <a:r>
              <a:rPr lang="en-US" altLang="ko-KR" dirty="0" smtClean="0"/>
              <a:t>    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("ERROR\n");</a:t>
            </a:r>
          </a:p>
          <a:p>
            <a:r>
              <a:rPr lang="en-US" altLang="ko-KR" dirty="0" smtClean="0"/>
              <a:t>        }</a:t>
            </a:r>
          </a:p>
          <a:p>
            <a:r>
              <a:rPr lang="en-US" altLang="ko-KR" dirty="0" smtClean="0"/>
              <a:t>    }</a:t>
            </a:r>
          </a:p>
          <a:p>
            <a:r>
              <a:rPr lang="en-US" altLang="ko-KR" dirty="0" smtClean="0"/>
              <a:t>}</a:t>
            </a:r>
          </a:p>
          <a:p>
            <a:endParaRPr lang="en-US" altLang="ko-KR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5328592" y="3025983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main(){</a:t>
            </a:r>
          </a:p>
          <a:p>
            <a:r>
              <a:rPr lang="en-US" altLang="ko-KR" dirty="0" smtClean="0"/>
              <a:t>    char a, b;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CREST_char</a:t>
            </a:r>
            <a:r>
              <a:rPr lang="en-US" altLang="ko-KR" dirty="0" smtClean="0"/>
              <a:t>(a);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CREST_char</a:t>
            </a:r>
            <a:r>
              <a:rPr lang="en-US" altLang="ko-KR" dirty="0" smtClean="0"/>
              <a:t>(b);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("a, b = %d, %d\n", a, b);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test_me</a:t>
            </a:r>
            <a:r>
              <a:rPr lang="en-US" altLang="ko-KR" dirty="0" smtClean="0"/>
              <a:t>(a, b);</a:t>
            </a:r>
          </a:p>
          <a:p>
            <a:r>
              <a:rPr lang="en-US" altLang="ko-KR" dirty="0" smtClean="0"/>
              <a:t>    return 0;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  <p:sp>
        <p:nvSpPr>
          <p:cNvPr id="3" name="직사각형 2"/>
          <p:cNvSpPr/>
          <p:nvPr/>
        </p:nvSpPr>
        <p:spPr>
          <a:xfrm>
            <a:off x="72008" y="1844824"/>
            <a:ext cx="9001000" cy="4536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551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Example 2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331640" y="1844824"/>
            <a:ext cx="7344816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Another simple function example.</a:t>
            </a:r>
          </a:p>
          <a:p>
            <a:r>
              <a:rPr lang="en-US" altLang="ko-KR" dirty="0" smtClean="0"/>
              <a:t>// A function can return a symbolic value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crest.h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sign(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x){    return (x &gt;= 0);}   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main(){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a;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CREST_int</a:t>
            </a:r>
            <a:r>
              <a:rPr lang="en-US" altLang="ko-KR" dirty="0" smtClean="0"/>
              <a:t>(a);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("a = %d\n", a);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if (sign(a) == 0)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(“%d is negative\n”, a);    </a:t>
            </a:r>
          </a:p>
          <a:p>
            <a:r>
              <a:rPr lang="en-US" altLang="ko-KR" dirty="0" smtClean="0"/>
              <a:t>    else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(“%d is non-negative\</a:t>
            </a:r>
            <a:r>
              <a:rPr lang="en-US" altLang="ko-KR" dirty="0" err="1" smtClean="0"/>
              <a:t>n”,a</a:t>
            </a:r>
            <a:r>
              <a:rPr lang="en-US" altLang="ko-KR" dirty="0" smtClean="0"/>
              <a:t>);   </a:t>
            </a:r>
          </a:p>
          <a:p>
            <a:r>
              <a:rPr lang="en-US" altLang="ko-KR" dirty="0" smtClean="0"/>
              <a:t>    return 0;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930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Example 3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1043608" y="1196752"/>
            <a:ext cx="7128792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 smtClean="0"/>
              <a:t>// Recursive function example. </a:t>
            </a:r>
          </a:p>
          <a:p>
            <a:r>
              <a:rPr lang="en-US" altLang="ko-KR" dirty="0" smtClean="0"/>
              <a:t>// CREST can handle a recursive function. </a:t>
            </a:r>
          </a:p>
          <a:p>
            <a:r>
              <a:rPr lang="en-US" altLang="ko-KR" dirty="0" smtClean="0"/>
              <a:t>// A recursive function can generate infinite # of iterations.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crest.h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fac</a:t>
            </a:r>
            <a:r>
              <a:rPr lang="en-US" altLang="ko-KR" dirty="0" smtClean="0"/>
              <a:t>(unsigned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n){</a:t>
            </a:r>
          </a:p>
          <a:p>
            <a:r>
              <a:rPr lang="en-US" altLang="ko-KR" dirty="0" smtClean="0"/>
              <a:t>    if (n == 0) return 1;</a:t>
            </a:r>
          </a:p>
          <a:p>
            <a:r>
              <a:rPr lang="en-US" altLang="ko-KR" dirty="0" smtClean="0"/>
              <a:t>    else return n * </a:t>
            </a:r>
            <a:r>
              <a:rPr lang="en-US" altLang="ko-KR" dirty="0" err="1" smtClean="0"/>
              <a:t>fac</a:t>
            </a:r>
            <a:r>
              <a:rPr lang="en-US" altLang="ko-KR" dirty="0" smtClean="0"/>
              <a:t>(n-1);</a:t>
            </a:r>
          </a:p>
          <a:p>
            <a:r>
              <a:rPr lang="en-US" altLang="ko-KR" dirty="0" smtClean="0"/>
              <a:t>}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main(){</a:t>
            </a:r>
          </a:p>
          <a:p>
            <a:r>
              <a:rPr lang="en-US" altLang="ko-KR" dirty="0" smtClean="0"/>
              <a:t>    unsigned 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a;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CREST_unsigned_int</a:t>
            </a:r>
            <a:r>
              <a:rPr lang="en-US" altLang="ko-KR" dirty="0" smtClean="0"/>
              <a:t>(a);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("a = %u\n", a);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if (</a:t>
            </a:r>
            <a:r>
              <a:rPr lang="en-US" altLang="ko-KR" dirty="0" err="1" smtClean="0"/>
              <a:t>fac</a:t>
            </a:r>
            <a:r>
              <a:rPr lang="en-US" altLang="ko-KR" dirty="0" smtClean="0"/>
              <a:t>(a) == 24)        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("Reach!\n");</a:t>
            </a:r>
          </a:p>
          <a:p>
            <a:r>
              <a:rPr lang="en-US" altLang="ko-KR" dirty="0" smtClean="0"/>
              <a:t>    return 0;</a:t>
            </a:r>
          </a:p>
          <a:p>
            <a:r>
              <a:rPr lang="en-US" altLang="ko-KR" dirty="0" smtClean="0"/>
              <a:t>}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9541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Limitation 1: No External Binary Library</a:t>
            </a:r>
            <a:endParaRPr lang="ko-KR" altLang="en-US" sz="3600" dirty="0"/>
          </a:p>
        </p:txBody>
      </p:sp>
      <p:sp>
        <p:nvSpPr>
          <p:cNvPr id="4" name="직사각형 3"/>
          <p:cNvSpPr/>
          <p:nvPr/>
        </p:nvSpPr>
        <p:spPr>
          <a:xfrm>
            <a:off x="1259632" y="1591047"/>
            <a:ext cx="6462464" cy="535531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altLang="ko-KR" dirty="0"/>
              <a:t>// External library example.</a:t>
            </a:r>
          </a:p>
          <a:p>
            <a:r>
              <a:rPr lang="en-US" altLang="ko-KR" dirty="0"/>
              <a:t>// When a target program calls an external library function, </a:t>
            </a:r>
          </a:p>
          <a:p>
            <a:r>
              <a:rPr lang="en-US" altLang="ko-KR" dirty="0"/>
              <a:t>// CREST may occur 'prediction failure' error since CREST</a:t>
            </a:r>
          </a:p>
          <a:p>
            <a:r>
              <a:rPr lang="en-US" altLang="ko-KR" dirty="0"/>
              <a:t>// does not know a body of the external function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crest.h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stdio.h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#include &lt;</a:t>
            </a:r>
            <a:r>
              <a:rPr lang="en-US" altLang="ko-KR" dirty="0" err="1"/>
              <a:t>stdlib.h</a:t>
            </a:r>
            <a:r>
              <a:rPr lang="en-US" altLang="ko-KR" dirty="0"/>
              <a:t>&gt;</a:t>
            </a:r>
          </a:p>
          <a:p>
            <a:r>
              <a:rPr lang="en-US" altLang="ko-KR" dirty="0" err="1"/>
              <a:t>int</a:t>
            </a:r>
            <a:r>
              <a:rPr lang="en-US" altLang="ko-KR" dirty="0"/>
              <a:t> main(){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int</a:t>
            </a:r>
            <a:r>
              <a:rPr lang="en-US" altLang="ko-KR" dirty="0"/>
              <a:t> x;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CREST_int</a:t>
            </a:r>
            <a:r>
              <a:rPr lang="en-US" altLang="ko-KR" dirty="0"/>
              <a:t>(x);</a:t>
            </a:r>
          </a:p>
          <a:p>
            <a:r>
              <a:rPr lang="en-US" altLang="ko-KR" dirty="0"/>
              <a:t>    </a:t>
            </a:r>
            <a:r>
              <a:rPr lang="en-US" altLang="ko-KR" dirty="0" err="1"/>
              <a:t>printf</a:t>
            </a:r>
            <a:r>
              <a:rPr lang="en-US" altLang="ko-KR" dirty="0"/>
              <a:t>("x == %d\n");</a:t>
            </a:r>
          </a:p>
          <a:p>
            <a:r>
              <a:rPr lang="en-US" altLang="ko-KR" dirty="0"/>
              <a:t>    if (x == </a:t>
            </a:r>
            <a:r>
              <a:rPr lang="en-US" altLang="ko-KR" dirty="0">
                <a:solidFill>
                  <a:srgbClr val="FF0000"/>
                </a:solidFill>
              </a:rPr>
              <a:t>abs(x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  <a:r>
              <a:rPr lang="en-US" altLang="ko-KR" dirty="0" smtClean="0"/>
              <a:t>){// Generate symbolic path formula using</a:t>
            </a:r>
          </a:p>
          <a:p>
            <a:r>
              <a:rPr lang="en-US" altLang="ko-KR" dirty="0"/>
              <a:t> </a:t>
            </a:r>
            <a:r>
              <a:rPr lang="en-US" altLang="ko-KR" dirty="0" smtClean="0"/>
              <a:t>                       // a concrete return value (i.e., x == 0)</a:t>
            </a:r>
            <a:endParaRPr lang="en-US" altLang="ko-KR" dirty="0"/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("x &gt;= 0\n");</a:t>
            </a:r>
          </a:p>
          <a:p>
            <a:r>
              <a:rPr lang="en-US" altLang="ko-KR" dirty="0"/>
              <a:t>    }else{</a:t>
            </a:r>
          </a:p>
          <a:p>
            <a:r>
              <a:rPr lang="en-US" altLang="ko-KR" dirty="0"/>
              <a:t>        </a:t>
            </a:r>
            <a:r>
              <a:rPr lang="en-US" altLang="ko-KR" dirty="0" err="1"/>
              <a:t>printf</a:t>
            </a:r>
            <a:r>
              <a:rPr lang="en-US" altLang="ko-KR" dirty="0"/>
              <a:t>("x &lt;= 0\n");</a:t>
            </a:r>
          </a:p>
          <a:p>
            <a:r>
              <a:rPr lang="en-US" altLang="ko-KR" dirty="0"/>
              <a:t>    }</a:t>
            </a:r>
          </a:p>
          <a:p>
            <a:r>
              <a:rPr lang="en-US" altLang="ko-KR" dirty="0"/>
              <a:t>    return 0;</a:t>
            </a:r>
          </a:p>
          <a:p>
            <a:r>
              <a:rPr lang="en-US" altLang="ko-KR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061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1661</Words>
  <Application>Microsoft Office PowerPoint</Application>
  <PresentationFormat>화면 슬라이드 쇼(4:3)</PresentationFormat>
  <Paragraphs>311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맑은 고딕</vt:lpstr>
      <vt:lpstr>Arial</vt:lpstr>
      <vt:lpstr>Courier New</vt:lpstr>
      <vt:lpstr>Office 테마</vt:lpstr>
      <vt:lpstr>CREST Examples</vt:lpstr>
      <vt:lpstr>Basic Example 1</vt:lpstr>
      <vt:lpstr>Basic Example 2</vt:lpstr>
      <vt:lpstr>Basic Example 3</vt:lpstr>
      <vt:lpstr>Basic Example 4</vt:lpstr>
      <vt:lpstr>Function Example 1</vt:lpstr>
      <vt:lpstr>Function Example 2</vt:lpstr>
      <vt:lpstr>Function Example 3</vt:lpstr>
      <vt:lpstr>Limitation 1: No External Binary Library</vt:lpstr>
      <vt:lpstr>Limitation 2: No Non-linear Arithmetic Expression</vt:lpstr>
      <vt:lpstr>Limitation 3: Real Numbers</vt:lpstr>
      <vt:lpstr>Limitation 4: No Symbolic Array</vt:lpstr>
      <vt:lpstr>Limitation 5: No Symbolic Dereference</vt:lpstr>
      <vt:lpstr>Partial Solution for Limitation 5 </vt:lpstr>
      <vt:lpstr>Heuristic Guideline to Overcome the Limitations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CREST Examples</dc:title>
  <dc:creator>moonzoo</dc:creator>
  <cp:lastModifiedBy>Windows User</cp:lastModifiedBy>
  <cp:revision>78</cp:revision>
  <dcterms:created xsi:type="dcterms:W3CDTF">2010-11-03T23:33:23Z</dcterms:created>
  <dcterms:modified xsi:type="dcterms:W3CDTF">2015-12-03T01:49:51Z</dcterms:modified>
</cp:coreProperties>
</file>