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9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84" y="-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2011-11-09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7322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2011-11-09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5694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2011-11-09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6309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2011-11-09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147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2011-11-09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5689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2011-11-09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0742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2011-11-09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1857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2011-11-09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2605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2011-11-09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544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2011-11-09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3877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3A88-741C-41F6-897A-2166098DE1D1}" type="datetimeFigureOut">
              <a:rPr lang="ko-KR" altLang="en-US" smtClean="0"/>
              <a:t>2011-11-09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8070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93A88-741C-41F6-897A-2166098DE1D1}" type="datetimeFigureOut">
              <a:rPr lang="ko-KR" altLang="en-US" smtClean="0"/>
              <a:t>2011-11-09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01AD3-5051-430A-BF59-4DE0E294ED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5198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785818"/>
          </a:xfrm>
        </p:spPr>
        <p:txBody>
          <a:bodyPr>
            <a:noAutofit/>
          </a:bodyPr>
          <a:lstStyle/>
          <a:p>
            <a:r>
              <a:rPr lang="en-US" altLang="ko-KR" sz="2800" dirty="0" smtClean="0"/>
              <a:t>HW4: </a:t>
            </a:r>
            <a:r>
              <a:rPr lang="en-US" altLang="ko-KR" sz="2800" dirty="0" smtClean="0"/>
              <a:t>Due </a:t>
            </a:r>
            <a:r>
              <a:rPr lang="en-US" altLang="ko-KR" sz="2800" dirty="0" smtClean="0"/>
              <a:t>Nov 24th </a:t>
            </a:r>
            <a:r>
              <a:rPr lang="en-US" altLang="ko-KR" sz="2800" dirty="0" smtClean="0"/>
              <a:t>23:59</a:t>
            </a:r>
            <a:endParaRPr lang="ko-KR" altLang="en-US" sz="2800" dirty="0"/>
          </a:p>
        </p:txBody>
      </p:sp>
      <p:sp>
        <p:nvSpPr>
          <p:cNvPr id="18" name="내용 개체 틀 17"/>
          <p:cNvSpPr>
            <a:spLocks noGrp="1"/>
          </p:cNvSpPr>
          <p:nvPr>
            <p:ph idx="1"/>
          </p:nvPr>
        </p:nvSpPr>
        <p:spPr>
          <a:xfrm>
            <a:off x="314324" y="785795"/>
            <a:ext cx="8472518" cy="1714512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2400" dirty="0" smtClean="0"/>
              <a:t>Describe test cases to reach full path coverage of the </a:t>
            </a:r>
            <a:br>
              <a:rPr lang="en-US" sz="2400" dirty="0" smtClean="0"/>
            </a:br>
            <a:r>
              <a:rPr lang="en-US" sz="2400" dirty="0" smtClean="0"/>
              <a:t>triangle program by completing the path condition </a:t>
            </a:r>
            <a:br>
              <a:rPr lang="en-US" sz="2400" dirty="0" smtClean="0"/>
            </a:br>
            <a:r>
              <a:rPr lang="en-US" sz="2400" dirty="0" smtClean="0"/>
              <a:t>table below.  Also, draw the complete execution tree </a:t>
            </a:r>
            <a:br>
              <a:rPr lang="en-US" sz="2400" dirty="0" smtClean="0"/>
            </a:br>
            <a:r>
              <a:rPr lang="en-US" sz="2400" dirty="0" smtClean="0"/>
              <a:t>showing executed path conditions.</a:t>
            </a:r>
            <a:endParaRPr lang="en-US" sz="2000" dirty="0" smtClean="0"/>
          </a:p>
          <a:p>
            <a:pPr marL="914400" lvl="1" indent="-514350"/>
            <a:r>
              <a:rPr lang="en-US" sz="1800" dirty="0" smtClean="0"/>
              <a:t>Assume that the initial test case is given as 1,1,1</a:t>
            </a:r>
          </a:p>
          <a:p>
            <a:pPr marL="914400" lvl="1" indent="-514350"/>
            <a:r>
              <a:rPr lang="en-US" sz="1800" dirty="0" smtClean="0"/>
              <a:t>You should use the DFS algorithm.</a:t>
            </a:r>
          </a:p>
          <a:p>
            <a:pPr marL="914400" lvl="1" indent="-514350"/>
            <a:r>
              <a:rPr lang="en-US" sz="1800" dirty="0" smtClean="0"/>
              <a:t>Note that CREST uses </a:t>
            </a:r>
            <a:r>
              <a:rPr lang="en-US" sz="1800" i="1" dirty="0" smtClean="0"/>
              <a:t>reverse</a:t>
            </a:r>
            <a:r>
              <a:rPr lang="en-US" sz="1800" dirty="0" smtClean="0"/>
              <a:t>-</a:t>
            </a:r>
            <a:r>
              <a:rPr lang="en-US" sz="1800" dirty="0" err="1" smtClean="0"/>
              <a:t>dfs</a:t>
            </a:r>
            <a:r>
              <a:rPr lang="en-US" sz="1800" dirty="0" smtClean="0"/>
              <a:t> search heuristics in fact.  Thus, your solutions will be different from what CREST generated </a:t>
            </a:r>
            <a:endParaRPr lang="en-US" sz="1400" dirty="0" smtClean="0"/>
          </a:p>
          <a:p>
            <a:pPr marL="514350" indent="-514350">
              <a:buNone/>
            </a:pPr>
            <a:endParaRPr lang="en-US" sz="2400" dirty="0"/>
          </a:p>
        </p:txBody>
      </p:sp>
      <p:graphicFrame>
        <p:nvGraphicFramePr>
          <p:cNvPr id="6" name="내용 개체 틀 5"/>
          <p:cNvGraphicFramePr>
            <a:graphicFrameLocks/>
          </p:cNvGraphicFramePr>
          <p:nvPr/>
        </p:nvGraphicFramePr>
        <p:xfrm>
          <a:off x="214311" y="3929066"/>
          <a:ext cx="8715407" cy="2783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4"/>
                <a:gridCol w="714380"/>
                <a:gridCol w="3000396"/>
                <a:gridCol w="3071834"/>
                <a:gridCol w="1357293"/>
              </a:tblGrid>
              <a:tr h="491464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Testcase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Input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(</a:t>
                      </a:r>
                      <a:r>
                        <a:rPr lang="en-US" sz="1400" dirty="0" err="1" smtClean="0"/>
                        <a:t>a,b,c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Executed path</a:t>
                      </a:r>
                      <a:r>
                        <a:rPr lang="en-US" sz="1400" baseline="0" dirty="0" smtClean="0"/>
                        <a:t> 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conditions (PC)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Next PC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Solution for 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the next PC </a:t>
                      </a:r>
                      <a:endParaRPr lang="en-US" sz="1400" dirty="0"/>
                    </a:p>
                  </a:txBody>
                  <a:tcPr/>
                </a:tc>
              </a:tr>
              <a:tr h="41147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1,1,1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a=b </a:t>
                      </a:r>
                      <a:r>
                        <a:rPr lang="en-US" altLang="ko-KR" sz="1800" dirty="0" smtClean="0">
                          <a:latin typeface="cmsy10"/>
                        </a:rPr>
                        <a:t>Æ</a:t>
                      </a:r>
                      <a:r>
                        <a:rPr lang="en-US" sz="1800" dirty="0" smtClean="0"/>
                        <a:t> a=c </a:t>
                      </a:r>
                      <a:r>
                        <a:rPr lang="en-US" altLang="ko-KR" sz="1800" dirty="0" smtClean="0">
                          <a:latin typeface="cmsy10"/>
                        </a:rPr>
                        <a:t>Æ</a:t>
                      </a:r>
                      <a:r>
                        <a:rPr lang="en-US" sz="1800" baseline="0" dirty="0" smtClean="0"/>
                        <a:t> b=c</a:t>
                      </a:r>
                      <a:r>
                        <a:rPr lang="en-US" sz="1800" dirty="0" smtClean="0"/>
                        <a:t>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a=b </a:t>
                      </a:r>
                      <a:r>
                        <a:rPr lang="en-US" altLang="ko-KR" sz="1800" dirty="0" smtClean="0">
                          <a:latin typeface="cmsy10"/>
                        </a:rPr>
                        <a:t>Æ</a:t>
                      </a:r>
                      <a:r>
                        <a:rPr lang="en-US" sz="1800" dirty="0" smtClean="0"/>
                        <a:t> a=c </a:t>
                      </a:r>
                      <a:r>
                        <a:rPr lang="en-US" altLang="ko-KR" sz="1800" dirty="0" smtClean="0">
                          <a:latin typeface="cmsy10"/>
                        </a:rPr>
                        <a:t>Æ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en-US" altLang="ko-KR" sz="1800" dirty="0" err="1" smtClean="0">
                          <a:solidFill>
                            <a:srgbClr val="FF0000"/>
                          </a:solidFill>
                          <a:latin typeface="Symbol"/>
                          <a:sym typeface="Symbol"/>
                        </a:rPr>
                        <a:t></a:t>
                      </a:r>
                      <a:r>
                        <a:rPr lang="en-US" sz="1800" baseline="0" dirty="0" err="1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US" sz="180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Unsat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a=b </a:t>
                      </a:r>
                      <a:r>
                        <a:rPr lang="en-US" altLang="ko-KR" sz="1800" dirty="0" smtClean="0">
                          <a:latin typeface="cmsy10"/>
                        </a:rPr>
                        <a:t>Æ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en-US" altLang="ko-KR" sz="1800" dirty="0" err="1" smtClean="0">
                          <a:solidFill>
                            <a:srgbClr val="FF0000"/>
                          </a:solidFill>
                          <a:latin typeface="Symbol"/>
                          <a:sym typeface="Symbol"/>
                        </a:rPr>
                        <a:t></a:t>
                      </a:r>
                      <a:r>
                        <a:rPr lang="en-US" sz="1800" dirty="0" err="1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en-US" sz="18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1,1,2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1,1,2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a=b </a:t>
                      </a:r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cmsy10"/>
                        </a:rPr>
                        <a:t>Æ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altLang="ko-KR" sz="1800" dirty="0" err="1" smtClean="0">
                          <a:solidFill>
                            <a:schemeClr val="tx1"/>
                          </a:solidFill>
                          <a:latin typeface="Symbol"/>
                          <a:sym typeface="Symbol"/>
                        </a:rPr>
                        <a:t>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cmsy10"/>
                        </a:rPr>
                        <a:t>Æ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altLang="ko-KR" sz="1800" dirty="0" err="1" smtClean="0">
                          <a:solidFill>
                            <a:schemeClr val="tx1"/>
                          </a:solidFill>
                          <a:latin typeface="Symbol"/>
                          <a:sym typeface="Symbol"/>
                        </a:rPr>
                        <a:t>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cmsy10"/>
                        </a:rPr>
                        <a:t>Æ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a+b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800" dirty="0" smtClean="0">
                          <a:latin typeface="Times New Roman"/>
                          <a:cs typeface="Times New Roman"/>
                        </a:rPr>
                        <a:t>≤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c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a=b </a:t>
                      </a:r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cmsy10"/>
                        </a:rPr>
                        <a:t>Æ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altLang="ko-KR" sz="1800" dirty="0" err="1" smtClean="0">
                          <a:solidFill>
                            <a:schemeClr val="tx1"/>
                          </a:solidFill>
                          <a:latin typeface="Symbol"/>
                          <a:sym typeface="Symbol"/>
                        </a:rPr>
                        <a:t>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cmsy10"/>
                        </a:rPr>
                        <a:t>Æ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altLang="ko-KR" sz="1800" dirty="0" err="1" smtClean="0">
                          <a:solidFill>
                            <a:schemeClr val="tx1"/>
                          </a:solidFill>
                          <a:latin typeface="Symbol"/>
                          <a:sym typeface="Symbol"/>
                        </a:rPr>
                        <a:t>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cmsy10"/>
                        </a:rPr>
                        <a:t>Æ </a:t>
                      </a:r>
                      <a:r>
                        <a:rPr lang="en-US" sz="1800" dirty="0" err="1" smtClean="0">
                          <a:solidFill>
                            <a:srgbClr val="FF0000"/>
                          </a:solidFill>
                        </a:rPr>
                        <a:t>a+b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2,2,3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2,2,3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a=b </a:t>
                      </a:r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cmsy10"/>
                        </a:rPr>
                        <a:t>Æ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altLang="ko-KR" sz="1800" dirty="0" err="1" smtClean="0">
                          <a:solidFill>
                            <a:schemeClr val="tx1"/>
                          </a:solidFill>
                          <a:latin typeface="Symbol"/>
                          <a:sym typeface="Symbol"/>
                        </a:rPr>
                        <a:t>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cmsy10"/>
                        </a:rPr>
                        <a:t>Æ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altLang="ko-KR" sz="1800" dirty="0" err="1" smtClean="0">
                          <a:solidFill>
                            <a:schemeClr val="tx1"/>
                          </a:solidFill>
                          <a:latin typeface="Symbol"/>
                          <a:sym typeface="Symbol"/>
                        </a:rPr>
                        <a:t>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cmsy10"/>
                        </a:rPr>
                        <a:t>Æ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a+b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a=b </a:t>
                      </a:r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cmsy10"/>
                        </a:rPr>
                        <a:t>Æ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altLang="ko-KR" sz="1800" dirty="0" err="1" smtClean="0">
                          <a:solidFill>
                            <a:schemeClr val="tx1"/>
                          </a:solidFill>
                          <a:latin typeface="Symbol"/>
                          <a:sym typeface="Symbol"/>
                        </a:rPr>
                        <a:t>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cmsy10"/>
                        </a:rPr>
                        <a:t>Æ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b=c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Unsat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en-US" altLang="ko-KR" sz="1800" dirty="0" err="1" smtClean="0">
                          <a:solidFill>
                            <a:srgbClr val="FF0000"/>
                          </a:solidFill>
                          <a:latin typeface="Symbol"/>
                          <a:sym typeface="Symbol"/>
                        </a:rPr>
                        <a:t></a:t>
                      </a:r>
                      <a:r>
                        <a:rPr lang="en-US" altLang="ko-KR" sz="1800" dirty="0" err="1" smtClean="0">
                          <a:solidFill>
                            <a:srgbClr val="FF0000"/>
                          </a:solidFill>
                          <a:latin typeface="+mn-lt"/>
                          <a:sym typeface="Symbol"/>
                        </a:rPr>
                        <a:t>b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2,1,2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2,1,2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altLang="ko-KR" sz="1800" dirty="0" err="1" smtClean="0">
                          <a:solidFill>
                            <a:schemeClr val="tx1"/>
                          </a:solidFill>
                          <a:latin typeface="Symbol"/>
                          <a:sym typeface="Symbol"/>
                        </a:rPr>
                        <a:t>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cmsy10"/>
                        </a:rPr>
                        <a:t>Æ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a=c </a:t>
                      </a:r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cmsy10"/>
                        </a:rPr>
                        <a:t>Æ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altLang="ko-KR" sz="1800" dirty="0" err="1" smtClean="0">
                          <a:solidFill>
                            <a:schemeClr val="tx1"/>
                          </a:solidFill>
                          <a:latin typeface="Symbol"/>
                          <a:sym typeface="Symbol"/>
                        </a:rPr>
                        <a:t>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cmsy10"/>
                        </a:rPr>
                        <a:t>Æ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a+c</a:t>
                      </a:r>
                      <a:r>
                        <a:rPr lang="en-US" sz="1800" dirty="0" smtClean="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b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altLang="ko-KR" sz="1800" dirty="0" err="1" smtClean="0">
                          <a:solidFill>
                            <a:schemeClr val="tx1"/>
                          </a:solidFill>
                          <a:latin typeface="Symbol"/>
                          <a:sym typeface="Symbol"/>
                        </a:rPr>
                        <a:t>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altLang="ko-KR" sz="1800" dirty="0" err="1" smtClean="0">
                          <a:solidFill>
                            <a:schemeClr val="tx1"/>
                          </a:solidFill>
                          <a:latin typeface="cmsy10"/>
                        </a:rPr>
                        <a:t>Æ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a=c </a:t>
                      </a:r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cmsy10"/>
                        </a:rPr>
                        <a:t>Æ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altLang="ko-KR" sz="1800" dirty="0" err="1" smtClean="0">
                          <a:solidFill>
                            <a:schemeClr val="tx1"/>
                          </a:solidFill>
                          <a:latin typeface="Symbol"/>
                          <a:sym typeface="Symbol"/>
                        </a:rPr>
                        <a:t>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latin typeface="cmsy10"/>
                        </a:rPr>
                        <a:t>Æ </a:t>
                      </a:r>
                      <a:r>
                        <a:rPr lang="en-US" sz="1800" dirty="0" err="1" smtClean="0">
                          <a:solidFill>
                            <a:srgbClr val="FF0000"/>
                          </a:solidFill>
                        </a:rPr>
                        <a:t>a+c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ko-KR" sz="1800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≤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+mn-lt"/>
                          <a:cs typeface="+mn-cs"/>
                        </a:rPr>
                        <a:t>b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2,5,2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254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23528" y="-229418"/>
            <a:ext cx="8229600" cy="1143000"/>
          </a:xfrm>
        </p:spPr>
        <p:txBody>
          <a:bodyPr>
            <a:noAutofit/>
          </a:bodyPr>
          <a:lstStyle/>
          <a:p>
            <a:r>
              <a:rPr lang="en-US" altLang="ko-KR" sz="3200" smtClean="0"/>
              <a:t> 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23528" y="1096144"/>
            <a:ext cx="8229600" cy="5213176"/>
          </a:xfrm>
        </p:spPr>
        <p:txBody>
          <a:bodyPr>
            <a:normAutofit fontScale="62500" lnSpcReduction="20000"/>
          </a:bodyPr>
          <a:lstStyle/>
          <a:p>
            <a:r>
              <a:rPr lang="en-US" altLang="ko-KR" dirty="0" smtClean="0"/>
              <a:t>Use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Makefile</a:t>
            </a:r>
            <a:r>
              <a:rPr lang="en-US" altLang="ko-KR" dirty="0" smtClean="0"/>
              <a:t> and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cil</a:t>
            </a:r>
            <a:r>
              <a:rPr lang="en-US" altLang="ko-KR" dirty="0" smtClean="0"/>
              <a:t> package we distribute to compile </a:t>
            </a:r>
            <a:r>
              <a:rPr lang="en-US" altLang="ko-KR" dirty="0" err="1" smtClean="0"/>
              <a:t>busybox</a:t>
            </a:r>
            <a:r>
              <a:rPr lang="en-US" altLang="ko-KR" dirty="0" smtClean="0"/>
              <a:t>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US" altLang="ko-KR" dirty="0" smtClean="0"/>
              <a:t> with CREST. Also, use </a:t>
            </a:r>
            <a:r>
              <a:rPr lang="en-US" altLang="ko-KR" dirty="0" err="1" smtClean="0"/>
              <a:t>Busybox</a:t>
            </a:r>
            <a:r>
              <a:rPr lang="en-US" altLang="ko-KR" dirty="0" smtClean="0"/>
              <a:t> 1.17.0.</a:t>
            </a:r>
          </a:p>
          <a:p>
            <a:r>
              <a:rPr lang="en-US" altLang="ko-KR" dirty="0" smtClean="0"/>
              <a:t>For </a:t>
            </a:r>
            <a:r>
              <a:rPr lang="en-US" altLang="ko-KR" dirty="0" err="1" smtClean="0"/>
              <a:t>busybox</a:t>
            </a:r>
            <a:r>
              <a:rPr lang="en-US" altLang="ko-KR" dirty="0" smtClean="0"/>
              <a:t>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US" altLang="ko-KR" dirty="0" smtClean="0"/>
              <a:t>, generate 10,000 test cases through the DFS search strategy. You are requested to modify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expr.c</a:t>
            </a:r>
            <a:r>
              <a:rPr lang="en-US" altLang="ko-KR" dirty="0" smtClean="0"/>
              <a:t> to create test cases through CREST and feed those generated test cases to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expr</a:t>
            </a:r>
            <a:endParaRPr lang="en-US" altLang="ko-KR" dirty="0" smtClean="0">
              <a:latin typeface="Courier New" pitchFamily="49" charset="0"/>
              <a:cs typeface="Courier New" pitchFamily="49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altLang="ko-KR" dirty="0" smtClean="0"/>
              <a:t>Describe which variables are declared symbolically and how</a:t>
            </a:r>
          </a:p>
          <a:p>
            <a:pPr marL="1371600" lvl="2" indent="-514350"/>
            <a:r>
              <a:rPr lang="en-US" altLang="ko-KR" dirty="0" smtClean="0"/>
              <a:t>How long is EXPR string, too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ko-KR" dirty="0" smtClean="0"/>
              <a:t>Describe how you modified the target code to improve branch coverage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ko-KR" dirty="0" smtClean="0"/>
              <a:t>Create </a:t>
            </a:r>
            <a:r>
              <a:rPr lang="en-US" altLang="ko-KR" dirty="0"/>
              <a:t>10,000 test </a:t>
            </a:r>
            <a:r>
              <a:rPr lang="en-US" altLang="ko-KR" dirty="0" smtClean="0"/>
              <a:t>cases in files (i.e.,tc1, tc2,… </a:t>
            </a:r>
            <a:r>
              <a:rPr lang="en-US" altLang="ko-KR" dirty="0" smtClean="0"/>
              <a:t>tc10000)</a:t>
            </a:r>
            <a:endParaRPr lang="en-US" altLang="ko-KR" dirty="0"/>
          </a:p>
          <a:p>
            <a:pPr marL="971550" lvl="1" indent="-514350">
              <a:buFont typeface="+mj-lt"/>
              <a:buAutoNum type="arabicPeriod"/>
            </a:pPr>
            <a:r>
              <a:rPr lang="en-US" altLang="ko-KR" dirty="0" smtClean="0"/>
              <a:t>Measure the final branch coverage reported by CREST (i.e., MC/DC coverage)</a:t>
            </a:r>
          </a:p>
          <a:p>
            <a:pPr marL="1371600" lvl="2" indent="-514350"/>
            <a:r>
              <a:rPr lang="en-US" altLang="ko-KR" dirty="0" smtClean="0"/>
              <a:t>You can do this by analyzing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branch</a:t>
            </a:r>
            <a:r>
              <a:rPr lang="en-US" altLang="ko-KR" dirty="0" smtClean="0"/>
              <a:t> and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coverage</a:t>
            </a:r>
            <a:r>
              <a:rPr lang="en-US" altLang="ko-KR" dirty="0" smtClean="0"/>
              <a:t> output file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ko-KR" dirty="0" smtClean="0"/>
              <a:t>Apply the 10,000 test cases (tc1,…tc10000) to </a:t>
            </a:r>
            <a:r>
              <a:rPr lang="en-US" altLang="ko-KR" dirty="0" err="1">
                <a:latin typeface="Courier New" pitchFamily="49" charset="0"/>
                <a:cs typeface="Courier New" pitchFamily="49" charset="0"/>
              </a:rPr>
              <a:t>expr</a:t>
            </a:r>
            <a:r>
              <a:rPr lang="en-US" altLang="ko-K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dirty="0" smtClean="0"/>
              <a:t>and measure the branch coverage reported by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gcov</a:t>
            </a:r>
            <a:r>
              <a:rPr lang="en-US" altLang="ko-KR" dirty="0" smtClean="0"/>
              <a:t> </a:t>
            </a:r>
          </a:p>
          <a:p>
            <a:pPr marL="1371600" lvl="2" indent="-514350"/>
            <a:r>
              <a:rPr lang="en-US" altLang="ko-KR" dirty="0" smtClean="0"/>
              <a:t>For this task, you should not use CREST.  Use original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Makefile</a:t>
            </a:r>
            <a:r>
              <a:rPr lang="en-US" altLang="ko-KR" dirty="0" smtClean="0"/>
              <a:t> instead of what we distribute 	</a:t>
            </a:r>
          </a:p>
          <a:p>
            <a:pPr marL="1371600" lvl="2" indent="-514350"/>
            <a:r>
              <a:rPr lang="en-US" altLang="ko-KR" dirty="0" smtClean="0"/>
              <a:t>You may build a shell script to execute </a:t>
            </a:r>
            <a:r>
              <a:rPr lang="en-US" altLang="ko-KR" dirty="0" err="1" smtClean="0"/>
              <a:t>busybox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expr</a:t>
            </a:r>
            <a:r>
              <a:rPr lang="en-US" altLang="ko-KR" dirty="0" smtClean="0"/>
              <a:t> 10,000 times with 10,000 test cases.  Also, you may rename 10,000 test cases to a single name at each testing iteration (i.e., mv </a:t>
            </a:r>
            <a:r>
              <a:rPr lang="en-US" altLang="ko-KR" dirty="0" err="1" smtClean="0"/>
              <a:t>tc%d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tc</a:t>
            </a:r>
            <a:r>
              <a:rPr lang="en-US" altLang="ko-KR" dirty="0" smtClean="0"/>
              <a:t>)</a:t>
            </a:r>
          </a:p>
          <a:p>
            <a:pPr marL="971550" lvl="1" indent="-514350">
              <a:buFont typeface="+mj-lt"/>
              <a:buAutoNum type="arabicPeriod"/>
            </a:pPr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5880" y="332656"/>
            <a:ext cx="40224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 smtClean="0"/>
              <a:t>2. Testing </a:t>
            </a:r>
            <a:r>
              <a:rPr lang="en-US" altLang="ko-KR" sz="2800" dirty="0" err="1" smtClean="0"/>
              <a:t>Busybox</a:t>
            </a:r>
            <a:r>
              <a:rPr lang="en-US" altLang="ko-KR" sz="2800" dirty="0" smtClean="0"/>
              <a:t> </a:t>
            </a:r>
            <a:r>
              <a:rPr lang="en-US" altLang="ko-KR" sz="2800" dirty="0" err="1" smtClean="0"/>
              <a:t>expr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7289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Detailed Experiment </a:t>
            </a:r>
            <a:r>
              <a:rPr lang="en-US" altLang="ko-KR" dirty="0" smtClean="0"/>
              <a:t>Setting for Testing </a:t>
            </a:r>
            <a:r>
              <a:rPr lang="en-US" altLang="ko-KR" dirty="0" err="1" smtClean="0"/>
              <a:t>Busybox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expr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altLang="ko-KR" dirty="0"/>
              <a:t>There are two steps to enable CREST run for </a:t>
            </a:r>
            <a:r>
              <a:rPr lang="en-US" altLang="ko-KR" dirty="0" err="1"/>
              <a:t>busybox</a:t>
            </a:r>
            <a:r>
              <a:rPr lang="en-US" altLang="ko-KR" dirty="0"/>
              <a:t> 1.17.0.</a:t>
            </a:r>
            <a:endParaRPr lang="ko-KR" altLang="ko-KR" dirty="0"/>
          </a:p>
          <a:p>
            <a:pPr marL="0" indent="0">
              <a:buNone/>
            </a:pPr>
            <a:r>
              <a:rPr lang="en-US" altLang="ko-KR" dirty="0" smtClean="0"/>
              <a:t> </a:t>
            </a:r>
            <a:endParaRPr lang="ko-KR" altLang="ko-KR" dirty="0"/>
          </a:p>
          <a:p>
            <a:pPr marL="0" indent="0">
              <a:buNone/>
            </a:pPr>
            <a:r>
              <a:rPr lang="en-US" altLang="ko-KR" dirty="0" smtClean="0"/>
              <a:t>1</a:t>
            </a:r>
            <a:r>
              <a:rPr lang="en-US" altLang="ko-KR" dirty="0"/>
              <a:t>. Install a new version of CIL, before compile </a:t>
            </a:r>
            <a:r>
              <a:rPr lang="en-US" altLang="ko-KR" dirty="0" err="1"/>
              <a:t>busybox</a:t>
            </a:r>
            <a:r>
              <a:rPr lang="en-US" altLang="ko-KR" dirty="0"/>
              <a:t> with CREST.</a:t>
            </a:r>
            <a:br>
              <a:rPr lang="en-US" altLang="ko-KR" dirty="0"/>
            </a:br>
            <a:r>
              <a:rPr lang="en-US" altLang="ko-KR" dirty="0"/>
              <a:t>    1.1 Unzip the attached cil.tar.bz2 to local </a:t>
            </a:r>
            <a:r>
              <a:rPr lang="en-US" altLang="ko-KR" dirty="0" smtClean="0"/>
              <a:t>folder </a:t>
            </a:r>
            <a:endParaRPr lang="ko-KR" altLang="ko-KR" dirty="0"/>
          </a:p>
          <a:p>
            <a:pPr marL="0" indent="0">
              <a:buNone/>
            </a:pPr>
            <a:r>
              <a:rPr lang="en-US" altLang="ko-KR" dirty="0"/>
              <a:t>    1.2 Copy the </a:t>
            </a:r>
            <a:r>
              <a:rPr lang="en-US" altLang="ko-KR" dirty="0" err="1"/>
              <a:t>cil</a:t>
            </a:r>
            <a:r>
              <a:rPr lang="en-US" altLang="ko-KR" dirty="0"/>
              <a:t>/ directory to /</a:t>
            </a:r>
            <a:r>
              <a:rPr lang="en-US" altLang="ko-KR" dirty="0" err="1"/>
              <a:t>usr</a:t>
            </a:r>
            <a:r>
              <a:rPr lang="en-US" altLang="ko-KR" dirty="0"/>
              <a:t>/local (</a:t>
            </a:r>
            <a:r>
              <a:rPr lang="en-US" altLang="ko-KR" dirty="0" err="1"/>
              <a:t>cilly</a:t>
            </a:r>
            <a:r>
              <a:rPr lang="en-US" altLang="ko-KR" dirty="0"/>
              <a:t> will be </a:t>
            </a:r>
            <a:r>
              <a:rPr lang="en-US" altLang="ko-KR" dirty="0" smtClean="0"/>
              <a:t>in /</a:t>
            </a:r>
            <a:r>
              <a:rPr lang="en-US" altLang="ko-KR" dirty="0" err="1" smtClean="0"/>
              <a:t>usr</a:t>
            </a:r>
            <a:r>
              <a:rPr lang="en-US" altLang="ko-KR" dirty="0" smtClean="0"/>
              <a:t>/local/</a:t>
            </a:r>
            <a:r>
              <a:rPr lang="en-US" altLang="ko-KR" dirty="0" err="1" smtClean="0"/>
              <a:t>cil</a:t>
            </a:r>
            <a:r>
              <a:rPr lang="en-US" altLang="ko-KR" dirty="0" smtClean="0"/>
              <a:t>/bin/</a:t>
            </a:r>
            <a:r>
              <a:rPr lang="en-US" altLang="ko-KR" dirty="0" err="1" smtClean="0"/>
              <a:t>cilly</a:t>
            </a:r>
            <a:r>
              <a:rPr lang="en-US" altLang="ko-KR" dirty="0"/>
              <a:t>). </a:t>
            </a:r>
            <a:br>
              <a:rPr lang="en-US" altLang="ko-KR" dirty="0"/>
            </a:br>
            <a:r>
              <a:rPr lang="en-US" altLang="ko-KR" dirty="0"/>
              <a:t>         or copy the </a:t>
            </a:r>
            <a:r>
              <a:rPr lang="en-US" altLang="ko-KR" dirty="0" err="1"/>
              <a:t>cil</a:t>
            </a:r>
            <a:r>
              <a:rPr lang="en-US" altLang="ko-KR" dirty="0"/>
              <a:t>/ directory to somewhere you want 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1.3 type </a:t>
            </a:r>
            <a:r>
              <a:rPr lang="en-US" altLang="ko-KR" dirty="0"/>
              <a:t>./configure &amp;&amp; make &amp;&amp; make install. </a:t>
            </a:r>
            <a:endParaRPr lang="ko-KR" altLang="ko-KR" dirty="0"/>
          </a:p>
          <a:p>
            <a:pPr marL="0" indent="0">
              <a:buNone/>
            </a:pPr>
            <a:r>
              <a:rPr lang="en-US" altLang="ko-KR" dirty="0"/>
              <a:t> </a:t>
            </a:r>
            <a:endParaRPr lang="ko-KR" altLang="ko-KR" dirty="0"/>
          </a:p>
          <a:p>
            <a:pPr marL="0" indent="0">
              <a:buNone/>
            </a:pPr>
            <a:r>
              <a:rPr lang="en-US" altLang="ko-KR" dirty="0"/>
              <a:t>2. Modify </a:t>
            </a:r>
            <a:r>
              <a:rPr lang="en-US" altLang="ko-KR" dirty="0" err="1"/>
              <a:t>Makefile</a:t>
            </a:r>
            <a:r>
              <a:rPr lang="en-US" altLang="ko-KR" dirty="0"/>
              <a:t> in </a:t>
            </a:r>
            <a:r>
              <a:rPr lang="en-US" altLang="ko-KR" dirty="0" err="1"/>
              <a:t>busybox</a:t>
            </a:r>
            <a:r>
              <a:rPr lang="en-US" altLang="ko-KR" dirty="0"/>
              <a:t>. </a:t>
            </a:r>
            <a:endParaRPr lang="ko-KR" altLang="ko-KR" dirty="0"/>
          </a:p>
          <a:p>
            <a:pPr marL="0" indent="0">
              <a:buNone/>
            </a:pPr>
            <a:r>
              <a:rPr lang="en-US" altLang="ko-KR" dirty="0"/>
              <a:t>    1.1 Replace </a:t>
            </a:r>
            <a:r>
              <a:rPr lang="en-US" altLang="ko-KR" dirty="0" err="1"/>
              <a:t>Makefile</a:t>
            </a:r>
            <a:r>
              <a:rPr lang="en-US" altLang="ko-KR" dirty="0"/>
              <a:t> in </a:t>
            </a:r>
            <a:r>
              <a:rPr lang="en-US" altLang="ko-KR" dirty="0" err="1"/>
              <a:t>busybox</a:t>
            </a:r>
            <a:r>
              <a:rPr lang="en-US" altLang="ko-KR" dirty="0"/>
              <a:t> by attached </a:t>
            </a:r>
            <a:r>
              <a:rPr lang="en-US" altLang="ko-KR" dirty="0" err="1"/>
              <a:t>Makefile</a:t>
            </a:r>
            <a:r>
              <a:rPr lang="en-US" altLang="ko-KR" dirty="0"/>
              <a:t>.</a:t>
            </a:r>
            <a:endParaRPr lang="ko-KR" altLang="ko-KR" dirty="0"/>
          </a:p>
          <a:p>
            <a:pPr marL="0" indent="0">
              <a:buNone/>
            </a:pPr>
            <a:r>
              <a:rPr lang="en-US" altLang="ko-KR" dirty="0"/>
              <a:t>    1.2 Modify </a:t>
            </a:r>
            <a:r>
              <a:rPr lang="en-US" altLang="ko-KR" dirty="0" err="1"/>
              <a:t>cilly</a:t>
            </a:r>
            <a:r>
              <a:rPr lang="en-US" altLang="ko-KR" dirty="0"/>
              <a:t> path in CC to the path of </a:t>
            </a:r>
            <a:r>
              <a:rPr lang="en-US" altLang="ko-KR" dirty="0" err="1"/>
              <a:t>cilly</a:t>
            </a:r>
            <a:r>
              <a:rPr lang="en-US" altLang="ko-KR" dirty="0"/>
              <a:t> in your computer. </a:t>
            </a:r>
            <a:endParaRPr lang="ko-KR" altLang="ko-KR" dirty="0"/>
          </a:p>
          <a:p>
            <a:pPr marL="0" indent="0">
              <a:buNone/>
            </a:pPr>
            <a:r>
              <a:rPr lang="en-US" altLang="ko-KR" dirty="0"/>
              <a:t>    1.3 Modify -I/</a:t>
            </a:r>
            <a:r>
              <a:rPr lang="en-US" altLang="ko-KR" dirty="0" err="1"/>
              <a:t>usr</a:t>
            </a:r>
            <a:r>
              <a:rPr lang="en-US" altLang="ko-KR" dirty="0"/>
              <a:t>/local/include in CFLAGS to </a:t>
            </a:r>
            <a:r>
              <a:rPr lang="en-US" altLang="ko-KR" dirty="0" smtClean="0"/>
              <a:t>include </a:t>
            </a:r>
            <a:r>
              <a:rPr lang="en-US" altLang="ko-KR" dirty="0" err="1"/>
              <a:t>crest.h</a:t>
            </a:r>
            <a:r>
              <a:rPr lang="en-US" altLang="ko-KR" dirty="0"/>
              <a:t> in your computer.</a:t>
            </a:r>
            <a:endParaRPr lang="ko-KR" altLang="ko-KR" dirty="0"/>
          </a:p>
          <a:p>
            <a:pPr marL="0" indent="0">
              <a:buNone/>
            </a:pPr>
            <a:r>
              <a:rPr lang="en-US" altLang="ko-KR" dirty="0"/>
              <a:t>    1.4 Modify -L/</a:t>
            </a:r>
            <a:r>
              <a:rPr lang="en-US" altLang="ko-KR" dirty="0" err="1"/>
              <a:t>usr</a:t>
            </a:r>
            <a:r>
              <a:rPr lang="en-US" altLang="ko-KR" dirty="0"/>
              <a:t>/local/lib in LDFLAGS to </a:t>
            </a:r>
            <a:r>
              <a:rPr lang="en-US" altLang="ko-KR" dirty="0" smtClean="0"/>
              <a:t>includes </a:t>
            </a:r>
            <a:r>
              <a:rPr lang="en-US" altLang="ko-KR" dirty="0" err="1"/>
              <a:t>libcrest.a</a:t>
            </a:r>
            <a:r>
              <a:rPr lang="en-US" altLang="ko-KR" dirty="0"/>
              <a:t> in your computer.</a:t>
            </a:r>
            <a:endParaRPr lang="ko-KR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4464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8104</TotalTime>
  <Words>326</Words>
  <Application>Microsoft Office PowerPoint</Application>
  <PresentationFormat>화면 슬라이드 쇼(4:3)</PresentationFormat>
  <Paragraphs>60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HW4: Due Nov 24th 23:59</vt:lpstr>
      <vt:lpstr> </vt:lpstr>
      <vt:lpstr>Detailed Experiment Setting for Testing Busybox expr</vt:lpstr>
    </vt:vector>
  </TitlesOfParts>
  <Company>KAIST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GNU gcov</dc:title>
  <dc:creator>Moonzoo Kim</dc:creator>
  <cp:lastModifiedBy>Moonzoo Kim</cp:lastModifiedBy>
  <cp:revision>38</cp:revision>
  <dcterms:created xsi:type="dcterms:W3CDTF">2010-10-07T03:26:29Z</dcterms:created>
  <dcterms:modified xsi:type="dcterms:W3CDTF">2011-11-14T23:55:58Z</dcterms:modified>
</cp:coreProperties>
</file>