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4246" r:id="rId1"/>
  </p:sldMasterIdLst>
  <p:notesMasterIdLst>
    <p:notesMasterId r:id="rId6"/>
  </p:notesMasterIdLst>
  <p:sldIdLst>
    <p:sldId id="469" r:id="rId2"/>
    <p:sldId id="458" r:id="rId3"/>
    <p:sldId id="461" r:id="rId4"/>
    <p:sldId id="470" r:id="rId5"/>
  </p:sldIdLst>
  <p:sldSz cx="9144000" cy="6858000" type="screen4x3"/>
  <p:notesSz cx="7099300" cy="10234613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맑은 고딕" panose="020B0503020000020004" pitchFamily="50" charset="-127"/>
      <p:regular r:id="rId11"/>
      <p:bold r:id="rId12"/>
    </p:embeddedFont>
  </p:embeddedFontLst>
  <p:custDataLst>
    <p:tags r:id="rId13"/>
  </p:custData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5" autoAdjust="0"/>
  </p:normalViewPr>
  <p:slideViewPr>
    <p:cSldViewPr>
      <p:cViewPr varScale="1">
        <p:scale>
          <a:sx n="101" d="100"/>
          <a:sy n="101" d="100"/>
        </p:scale>
        <p:origin x="102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2" d="100"/>
          <a:sy n="102" d="100"/>
        </p:scale>
        <p:origin x="-2568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254" cy="510989"/>
          </a:xfrm>
          <a:prstGeom prst="rect">
            <a:avLst/>
          </a:prstGeom>
        </p:spPr>
        <p:txBody>
          <a:bodyPr vert="horz" lIns="95228" tIns="47613" rIns="95228" bIns="476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387" y="1"/>
            <a:ext cx="3076254" cy="510989"/>
          </a:xfrm>
          <a:prstGeom prst="rect">
            <a:avLst/>
          </a:prstGeom>
        </p:spPr>
        <p:txBody>
          <a:bodyPr vert="horz" lIns="95228" tIns="47613" rIns="95228" bIns="476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CE837C-9CA1-44E7-B147-FD1AEBAAA2FC}" type="datetimeFigureOut">
              <a:rPr lang="ko-KR" altLang="en-US"/>
              <a:pPr>
                <a:defRPr/>
              </a:pPr>
              <a:t>2022-11-24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28" tIns="47613" rIns="95228" bIns="47613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267" y="4860990"/>
            <a:ext cx="5680769" cy="4605493"/>
          </a:xfrm>
          <a:prstGeom prst="rect">
            <a:avLst/>
          </a:prstGeom>
        </p:spPr>
        <p:txBody>
          <a:bodyPr vert="horz" lIns="95228" tIns="47613" rIns="95228" bIns="47613" rtlCol="0">
            <a:normAutofit/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0328"/>
            <a:ext cx="3076254" cy="512637"/>
          </a:xfrm>
          <a:prstGeom prst="rect">
            <a:avLst/>
          </a:prstGeom>
        </p:spPr>
        <p:txBody>
          <a:bodyPr vert="horz" lIns="95228" tIns="47613" rIns="95228" bIns="476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387" y="9720328"/>
            <a:ext cx="3076254" cy="512637"/>
          </a:xfrm>
          <a:prstGeom prst="rect">
            <a:avLst/>
          </a:prstGeom>
        </p:spPr>
        <p:txBody>
          <a:bodyPr vert="horz" lIns="95228" tIns="47613" rIns="95228" bIns="4761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FA12A2-87E7-4ADB-A2E5-992EBBB2D3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08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61021-A8E3-4532-835D-F7E0AD9DE048}" type="datetime11">
              <a:rPr lang="ko-KR" altLang="en-US"/>
              <a:pPr>
                <a:defRPr/>
              </a:pPr>
              <a:t>01:11:45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10295-E99B-4D15-A71C-9BBA76FC6F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143875" y="0"/>
            <a:ext cx="10001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9311D-9467-4398-91DB-50612610C700}" type="datetime11">
              <a:rPr lang="ko-KR" altLang="en-US"/>
              <a:pPr>
                <a:defRPr/>
              </a:pPr>
              <a:t>01:11:45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/>
              <a:t>/11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28596" y="28572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101013" y="0"/>
            <a:ext cx="104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7A348E-5493-4A46-AF6D-D5F4BFC18D42}" type="datetime11">
              <a:rPr lang="ko-KR" altLang="en-US"/>
              <a:pPr>
                <a:defRPr/>
              </a:pPr>
              <a:t>01:11:45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28625" y="6356350"/>
            <a:ext cx="7358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929563" y="635635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B16B91-A237-4096-9C0F-094A39C9987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/>
              <a:t>/11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</p:sldLayoutIdLst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43000"/>
          </a:xfrm>
        </p:spPr>
        <p:txBody>
          <a:bodyPr/>
          <a:lstStyle/>
          <a:p>
            <a:r>
              <a:rPr lang="en-US" altLang="ko-KR" dirty="0">
                <a:latin typeface="Calibri" panose="020F0502020204030204" pitchFamily="34" charset="0"/>
              </a:rPr>
              <a:t>Key Difference between Manual Testing and </a:t>
            </a:r>
            <a:r>
              <a:rPr lang="en-US" altLang="ko-KR" dirty="0" err="1">
                <a:latin typeface="Calibri" panose="020F0502020204030204" pitchFamily="34" charset="0"/>
              </a:rPr>
              <a:t>Concolic</a:t>
            </a:r>
            <a:r>
              <a:rPr lang="en-US" altLang="ko-KR" dirty="0">
                <a:latin typeface="Calibri" panose="020F0502020204030204" pitchFamily="34" charset="0"/>
              </a:rPr>
              <a:t>/Symbolic  Testing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>
                <a:latin typeface="Calibri" panose="020F0502020204030204" pitchFamily="34" charset="0"/>
              </a:rPr>
              <a:t>Manual testing  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latin typeface="Calibri" panose="020F0502020204030204" pitchFamily="34" charset="0"/>
              </a:rPr>
              <a:t>A user should test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</a:rPr>
              <a:t>one concrete execution scenario</a:t>
            </a:r>
            <a:r>
              <a:rPr lang="en-US" altLang="ko-KR" dirty="0">
                <a:latin typeface="Calibri" panose="020F0502020204030204" pitchFamily="34" charset="0"/>
              </a:rPr>
              <a:t> by checking a pair of concrete input values and the expected concrete output values</a:t>
            </a:r>
          </a:p>
          <a:p>
            <a:pPr>
              <a:lnSpc>
                <a:spcPct val="90000"/>
              </a:lnSpc>
            </a:pPr>
            <a:r>
              <a:rPr lang="en-US" altLang="ko-KR" dirty="0" err="1">
                <a:latin typeface="Calibri" panose="020F0502020204030204" pitchFamily="34" charset="0"/>
              </a:rPr>
              <a:t>Concolic</a:t>
            </a:r>
            <a:r>
              <a:rPr lang="en-US" altLang="ko-KR" dirty="0">
                <a:latin typeface="Calibri" panose="020F0502020204030204" pitchFamily="34" charset="0"/>
              </a:rPr>
              <a:t>/symbolic testing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latin typeface="Calibri" panose="020F0502020204030204" pitchFamily="34" charset="0"/>
              </a:rPr>
              <a:t>A user should imagine </a:t>
            </a:r>
            <a:r>
              <a:rPr lang="en-US" altLang="ko-KR" dirty="0">
                <a:solidFill>
                  <a:srgbClr val="0070C0"/>
                </a:solidFill>
                <a:latin typeface="Calibri" panose="020F0502020204030204" pitchFamily="34" charset="0"/>
              </a:rPr>
              <a:t>all possible </a:t>
            </a:r>
            <a:r>
              <a:rPr lang="en-US" altLang="ko-KR" dirty="0">
                <a:latin typeface="Calibri" panose="020F0502020204030204" pitchFamily="34" charset="0"/>
              </a:rPr>
              <a:t>execution scenarios and model </a:t>
            </a:r>
            <a:r>
              <a:rPr lang="en-US" altLang="ko-KR" dirty="0">
                <a:solidFill>
                  <a:srgbClr val="0070C0"/>
                </a:solidFill>
                <a:latin typeface="Calibri" panose="020F0502020204030204" pitchFamily="34" charset="0"/>
              </a:rPr>
              <a:t>a general environment</a:t>
            </a:r>
            <a:r>
              <a:rPr lang="en-US" altLang="ko-KR" dirty="0">
                <a:latin typeface="Calibri" panose="020F0502020204030204" pitchFamily="34" charset="0"/>
              </a:rPr>
              <a:t> that can enable all possible executions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latin typeface="Calibri" panose="020F0502020204030204" pitchFamily="34" charset="0"/>
              </a:rPr>
              <a:t>A user should describe </a:t>
            </a:r>
            <a:r>
              <a:rPr lang="en-US" altLang="ko-KR" dirty="0">
                <a:solidFill>
                  <a:srgbClr val="0070C0"/>
                </a:solidFill>
                <a:latin typeface="Calibri" panose="020F0502020204030204" pitchFamily="34" charset="0"/>
              </a:rPr>
              <a:t>general invariants </a:t>
            </a:r>
            <a:r>
              <a:rPr lang="en-US" altLang="ko-KR" dirty="0">
                <a:latin typeface="Calibri" panose="020F0502020204030204" pitchFamily="34" charset="0"/>
              </a:rPr>
              <a:t>on input values and output </a:t>
            </a:r>
            <a:r>
              <a:rPr lang="en-US" altLang="ko-KR">
                <a:latin typeface="Calibri" panose="020F0502020204030204" pitchFamily="34" charset="0"/>
              </a:rPr>
              <a:t>values </a:t>
            </a:r>
          </a:p>
          <a:p>
            <a:pPr lvl="1">
              <a:lnSpc>
                <a:spcPct val="90000"/>
              </a:lnSpc>
            </a:pPr>
            <a:r>
              <a:rPr lang="en-US" altLang="ko-KR">
                <a:latin typeface="Calibri" panose="020F0502020204030204" pitchFamily="34" charset="0"/>
              </a:rPr>
              <a:t>Very similar to state model checking (see the following example) 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0BE2F-FA44-4621-8119-6288B2A0B73C}" type="slidenum">
              <a:rPr lang="ko-KR" altLang="en-US" smtClean="0">
                <a:latin typeface="Calibri" panose="020F0502020204030204" pitchFamily="34" charset="0"/>
              </a:rPr>
              <a:pPr>
                <a:defRPr/>
              </a:pPr>
              <a:t>1</a:t>
            </a:fld>
            <a:r>
              <a:rPr lang="en-US" altLang="ko-KR">
                <a:latin typeface="Calibri" panose="020F0502020204030204" pitchFamily="34" charset="0"/>
              </a:rPr>
              <a:t>/11</a:t>
            </a:r>
            <a:endParaRPr lang="ko-K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1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180528" y="44624"/>
            <a:ext cx="9505056" cy="1143000"/>
          </a:xfrm>
        </p:spPr>
        <p:txBody>
          <a:bodyPr/>
          <a:lstStyle/>
          <a:p>
            <a:r>
              <a:rPr lang="en-US" altLang="ko-KR" sz="4000"/>
              <a:t>Ex1'. </a:t>
            </a:r>
            <a:r>
              <a:rPr lang="en-US" altLang="ko-KR" sz="4000" dirty="0"/>
              <a:t>Circular Queue of Positive Integers </a:t>
            </a:r>
            <a:endParaRPr lang="ko-KR" altLang="en-US" sz="4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2</a:t>
            </a:fld>
            <a:r>
              <a:rPr lang="en-US" altLang="ko-KR" dirty="0"/>
              <a:t>/11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087944"/>
              </p:ext>
            </p:extLst>
          </p:nvPr>
        </p:nvGraphicFramePr>
        <p:xfrm>
          <a:off x="3570873" y="2055872"/>
          <a:ext cx="55682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362764"/>
              </p:ext>
            </p:extLst>
          </p:nvPr>
        </p:nvGraphicFramePr>
        <p:xfrm>
          <a:off x="3594537" y="3448978"/>
          <a:ext cx="55682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46840"/>
              </p:ext>
            </p:extLst>
          </p:nvPr>
        </p:nvGraphicFramePr>
        <p:xfrm>
          <a:off x="3594537" y="4961146"/>
          <a:ext cx="55682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255607"/>
              </p:ext>
            </p:extLst>
          </p:nvPr>
        </p:nvGraphicFramePr>
        <p:xfrm>
          <a:off x="3594541" y="1772816"/>
          <a:ext cx="559083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47199" y="2708920"/>
            <a:ext cx="903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head=6</a:t>
            </a:r>
            <a:endParaRPr lang="ko-KR" altLang="en-US" sz="1600" dirty="0"/>
          </a:p>
        </p:txBody>
      </p:sp>
      <p:cxnSp>
        <p:nvCxnSpPr>
          <p:cNvPr id="14" name="직선 화살표 연결선 13"/>
          <p:cNvCxnSpPr>
            <a:stCxn id="13" idx="0"/>
          </p:cNvCxnSpPr>
          <p:nvPr/>
        </p:nvCxnSpPr>
        <p:spPr>
          <a:xfrm flipV="1">
            <a:off x="6599062" y="2420888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491085" y="2708920"/>
            <a:ext cx="833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tail=11</a:t>
            </a:r>
            <a:endParaRPr lang="ko-KR" altLang="en-US" sz="1600" dirty="0"/>
          </a:p>
        </p:txBody>
      </p:sp>
      <p:cxnSp>
        <p:nvCxnSpPr>
          <p:cNvPr id="16" name="직선 화살표 연결선 15"/>
          <p:cNvCxnSpPr/>
          <p:nvPr/>
        </p:nvCxnSpPr>
        <p:spPr>
          <a:xfrm flipH="1" flipV="1">
            <a:off x="8907806" y="2440980"/>
            <a:ext cx="1" cy="3105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86629" y="4191704"/>
            <a:ext cx="717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tail=2</a:t>
            </a:r>
            <a:endParaRPr lang="ko-KR" altLang="en-US" sz="1600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4745514" y="3861048"/>
            <a:ext cx="0" cy="3306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86829" y="4171612"/>
            <a:ext cx="903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head=6</a:t>
            </a:r>
            <a:endParaRPr lang="ko-KR" altLang="en-US" sz="1600" dirty="0"/>
          </a:p>
        </p:txBody>
      </p:sp>
      <p:cxnSp>
        <p:nvCxnSpPr>
          <p:cNvPr id="20" name="직선 화살표 연결선 19"/>
          <p:cNvCxnSpPr>
            <a:stCxn id="19" idx="0"/>
          </p:cNvCxnSpPr>
          <p:nvPr/>
        </p:nvCxnSpPr>
        <p:spPr>
          <a:xfrm flipV="1">
            <a:off x="6638692" y="3861048"/>
            <a:ext cx="0" cy="3105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58637" y="5682734"/>
            <a:ext cx="717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tail=2</a:t>
            </a:r>
            <a:endParaRPr lang="ko-KR" altLang="en-US" sz="1600" dirty="0"/>
          </a:p>
        </p:txBody>
      </p:sp>
      <p:cxnSp>
        <p:nvCxnSpPr>
          <p:cNvPr id="22" name="직선 화살표 연결선 21"/>
          <p:cNvCxnSpPr>
            <a:stCxn id="21" idx="0"/>
          </p:cNvCxnSpPr>
          <p:nvPr/>
        </p:nvCxnSpPr>
        <p:spPr>
          <a:xfrm flipH="1" flipV="1">
            <a:off x="4817521" y="5331986"/>
            <a:ext cx="1" cy="3507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18877" y="5642550"/>
            <a:ext cx="903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head=7</a:t>
            </a:r>
            <a:endParaRPr lang="ko-KR" altLang="en-US" sz="1600" dirty="0"/>
          </a:p>
        </p:txBody>
      </p:sp>
      <p:cxnSp>
        <p:nvCxnSpPr>
          <p:cNvPr id="24" name="직선 화살표 연결선 23"/>
          <p:cNvCxnSpPr>
            <a:stCxn id="23" idx="0"/>
          </p:cNvCxnSpPr>
          <p:nvPr/>
        </p:nvCxnSpPr>
        <p:spPr>
          <a:xfrm flipV="1">
            <a:off x="7070740" y="5331986"/>
            <a:ext cx="0" cy="3105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91880" y="1412776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Step 1)</a:t>
            </a:r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35496" y="1196752"/>
            <a:ext cx="3456384" cy="56323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#define SIZE 12</a:t>
            </a:r>
          </a:p>
          <a:p>
            <a:r>
              <a:rPr lang="en-US" altLang="ko-KR" dirty="0"/>
              <a:t>#define EMPTY 0</a:t>
            </a:r>
          </a:p>
          <a:p>
            <a:endParaRPr lang="en-US" altLang="ko-KR" dirty="0"/>
          </a:p>
          <a:p>
            <a:r>
              <a:rPr lang="en-US" altLang="ko-KR" dirty="0"/>
              <a:t>// We assume that q[] is </a:t>
            </a:r>
            <a:br>
              <a:rPr lang="en-US" altLang="ko-KR" dirty="0"/>
            </a:br>
            <a:r>
              <a:rPr lang="en-US" altLang="ko-KR" dirty="0"/>
              <a:t>// empty if head==tail</a:t>
            </a:r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q[SIZE],</a:t>
            </a:r>
            <a:r>
              <a:rPr lang="en-US" altLang="ko-KR" dirty="0" err="1"/>
              <a:t>head,tail</a:t>
            </a:r>
            <a:r>
              <a:rPr lang="en-US" altLang="ko-KR" dirty="0"/>
              <a:t>;</a:t>
            </a:r>
          </a:p>
          <a:p>
            <a:endParaRPr lang="en-US" altLang="ko-KR" dirty="0"/>
          </a:p>
          <a:p>
            <a:r>
              <a:rPr lang="en-US" altLang="ko-KR" dirty="0"/>
              <a:t>void </a:t>
            </a:r>
            <a:r>
              <a:rPr lang="en-US" altLang="ko-KR" dirty="0" err="1"/>
              <a:t>enqueue</a:t>
            </a:r>
            <a:r>
              <a:rPr lang="en-US" altLang="ko-KR" dirty="0"/>
              <a:t>(unsigned </a:t>
            </a:r>
            <a:r>
              <a:rPr lang="en-US" altLang="ko-KR" dirty="0" err="1"/>
              <a:t>int</a:t>
            </a:r>
            <a:r>
              <a:rPr lang="en-US" altLang="ko-KR" dirty="0"/>
              <a:t> x) {</a:t>
            </a:r>
          </a:p>
          <a:p>
            <a:r>
              <a:rPr lang="en-US" altLang="ko-KR" dirty="0"/>
              <a:t>    q[tail]=x;</a:t>
            </a:r>
          </a:p>
          <a:p>
            <a:r>
              <a:rPr lang="en-US" altLang="ko-KR" dirty="0"/>
              <a:t>    tail=(++tail)%SIZE;</a:t>
            </a:r>
          </a:p>
          <a:p>
            <a:r>
              <a:rPr lang="en-US" altLang="ko-KR" dirty="0"/>
              <a:t>}</a:t>
            </a:r>
          </a:p>
          <a:p>
            <a:endParaRPr lang="en-US" altLang="ko-KR" dirty="0"/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dequeue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ret;</a:t>
            </a:r>
          </a:p>
          <a:p>
            <a:r>
              <a:rPr lang="en-US" altLang="ko-KR" dirty="0"/>
              <a:t>    ret = q[head];</a:t>
            </a:r>
          </a:p>
          <a:p>
            <a:r>
              <a:rPr lang="en-US" altLang="ko-KR" dirty="0"/>
              <a:t>    q[head]=0;</a:t>
            </a:r>
          </a:p>
          <a:p>
            <a:r>
              <a:rPr lang="en-US" altLang="ko-KR" dirty="0"/>
              <a:t>    head= (++head)%SIZE;</a:t>
            </a:r>
          </a:p>
          <a:p>
            <a:r>
              <a:rPr lang="en-US" altLang="ko-KR" dirty="0"/>
              <a:t>    return ret;}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29855" y="3131676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Step 2)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544409" y="4643844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Step 3)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219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6" y="116632"/>
            <a:ext cx="4536504" cy="53553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void </a:t>
            </a:r>
            <a:r>
              <a:rPr lang="en-US" altLang="ko-KR" dirty="0" err="1"/>
              <a:t>enqueue_verify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x, </a:t>
            </a:r>
            <a:r>
              <a:rPr lang="en-US" altLang="ko-KR" dirty="0" err="1"/>
              <a:t>old_head</a:t>
            </a:r>
            <a:r>
              <a:rPr lang="en-US" altLang="ko-KR" dirty="0"/>
              <a:t>, </a:t>
            </a:r>
            <a:r>
              <a:rPr lang="en-US" altLang="ko-KR" dirty="0" err="1"/>
              <a:t>old_tail</a:t>
            </a:r>
            <a:r>
              <a:rPr lang="en-US" altLang="ko-KR" dirty="0"/>
              <a:t>;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</a:t>
            </a:r>
            <a:r>
              <a:rPr lang="en-US" altLang="ko-KR" dirty="0" err="1">
                <a:solidFill>
                  <a:srgbClr val="FF0000"/>
                </a:solidFill>
              </a:rPr>
              <a:t>SYM_unsigned_int</a:t>
            </a:r>
            <a:r>
              <a:rPr lang="en-US" altLang="ko-KR" dirty="0">
                <a:solidFill>
                  <a:srgbClr val="FF0000"/>
                </a:solidFill>
              </a:rPr>
              <a:t>(x)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old_q</a:t>
            </a:r>
            <a:r>
              <a:rPr lang="en-US" altLang="ko-KR" dirty="0"/>
              <a:t>[SIZE], i;</a:t>
            </a:r>
          </a:p>
          <a:p>
            <a:r>
              <a:rPr lang="en-US" altLang="ko-KR"/>
              <a:t>    </a:t>
            </a:r>
            <a:r>
              <a:rPr lang="en-US" altLang="ko-KR">
                <a:solidFill>
                  <a:srgbClr val="FF0000"/>
                </a:solidFill>
              </a:rPr>
              <a:t>SYM_</a:t>
            </a:r>
            <a:r>
              <a:rPr lang="en-US" altLang="ko-KR" dirty="0" err="1">
                <a:solidFill>
                  <a:srgbClr val="FF0000"/>
                </a:solidFill>
              </a:rPr>
              <a:t>assume</a:t>
            </a:r>
            <a:r>
              <a:rPr lang="en-US" altLang="ko-KR" dirty="0"/>
              <a:t>(x&gt;0);//</a:t>
            </a:r>
            <a:r>
              <a:rPr lang="en-US" altLang="ko-KR" b="1" dirty="0">
                <a:solidFill>
                  <a:srgbClr val="FF0000"/>
                </a:solidFill>
              </a:rPr>
              <a:t>if(!(x&gt;0)) exit();</a:t>
            </a:r>
          </a:p>
          <a:p>
            <a:endParaRPr lang="en-US" altLang="ko-KR" dirty="0"/>
          </a:p>
          <a:p>
            <a:r>
              <a:rPr lang="en-US" altLang="ko-KR" dirty="0"/>
              <a:t>    for(i=0; i &lt; SIZE; i++) </a:t>
            </a:r>
            <a:r>
              <a:rPr lang="en-US" altLang="ko-KR" dirty="0" err="1"/>
              <a:t>old_q</a:t>
            </a:r>
            <a:r>
              <a:rPr lang="en-US" altLang="ko-KR" dirty="0"/>
              <a:t>[i]=q[i];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old_head</a:t>
            </a:r>
            <a:r>
              <a:rPr lang="en-US" altLang="ko-KR" dirty="0"/>
              <a:t>=head;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old_tail</a:t>
            </a:r>
            <a:r>
              <a:rPr lang="en-US" altLang="ko-KR" dirty="0"/>
              <a:t>=tail;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b="1" dirty="0" err="1"/>
              <a:t>enqueue</a:t>
            </a:r>
            <a:r>
              <a:rPr lang="en-US" altLang="ko-KR" b="1" dirty="0"/>
              <a:t>(x);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(q[</a:t>
            </a:r>
            <a:r>
              <a:rPr lang="en-US" altLang="ko-KR" dirty="0" err="1"/>
              <a:t>old_tail</a:t>
            </a:r>
            <a:r>
              <a:rPr lang="en-US" altLang="ko-KR" dirty="0"/>
              <a:t>]==x);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(tail== ((</a:t>
            </a:r>
            <a:r>
              <a:rPr lang="en-US" altLang="ko-KR" dirty="0" err="1"/>
              <a:t>old_tail</a:t>
            </a:r>
            <a:r>
              <a:rPr lang="en-US" altLang="ko-KR" dirty="0"/>
              <a:t> +1) % SIZE));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(head==</a:t>
            </a:r>
            <a:r>
              <a:rPr lang="en-US" altLang="ko-KR" dirty="0" err="1"/>
              <a:t>old_head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for(i=0; i &lt; </a:t>
            </a:r>
            <a:r>
              <a:rPr lang="en-US" altLang="ko-KR" dirty="0" err="1"/>
              <a:t>old_tail</a:t>
            </a:r>
            <a:r>
              <a:rPr lang="en-US" altLang="ko-KR" dirty="0"/>
              <a:t>; i++) 	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</a:t>
            </a:r>
            <a:r>
              <a:rPr lang="en-US" altLang="ko-KR" dirty="0" err="1"/>
              <a:t>old_q</a:t>
            </a:r>
            <a:r>
              <a:rPr lang="en-US" altLang="ko-KR" dirty="0"/>
              <a:t>[i]==q[i]);</a:t>
            </a:r>
          </a:p>
          <a:p>
            <a:r>
              <a:rPr lang="en-US" altLang="ko-KR" dirty="0"/>
              <a:t>    for(i=old_tail+1; i &lt; SIZE; i++) 	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</a:t>
            </a:r>
            <a:r>
              <a:rPr lang="en-US" altLang="ko-KR" dirty="0" err="1"/>
              <a:t>old_q</a:t>
            </a:r>
            <a:r>
              <a:rPr lang="en-US" altLang="ko-KR" dirty="0"/>
              <a:t>[i]==q[</a:t>
            </a:r>
            <a:r>
              <a:rPr lang="en-US" altLang="ko-KR" dirty="0" err="1"/>
              <a:t>i</a:t>
            </a:r>
            <a:r>
              <a:rPr lang="en-US" altLang="ko-KR" dirty="0"/>
              <a:t>]);}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716016" y="106169"/>
            <a:ext cx="4392488" cy="53553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void </a:t>
            </a:r>
            <a:r>
              <a:rPr lang="en-US" altLang="ko-KR" dirty="0" err="1"/>
              <a:t>dequeue_verify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ret, </a:t>
            </a:r>
            <a:r>
              <a:rPr lang="en-US" altLang="ko-KR" dirty="0" err="1"/>
              <a:t>old_head</a:t>
            </a:r>
            <a:r>
              <a:rPr lang="en-US" altLang="ko-KR" dirty="0"/>
              <a:t>, </a:t>
            </a:r>
            <a:r>
              <a:rPr lang="en-US" altLang="ko-KR" dirty="0" err="1"/>
              <a:t>old_tail</a:t>
            </a:r>
            <a:r>
              <a:rPr lang="en-US" altLang="ko-KR" dirty="0"/>
              <a:t>;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old_q</a:t>
            </a:r>
            <a:r>
              <a:rPr lang="en-US" altLang="ko-KR" dirty="0"/>
              <a:t>[SIZE], i;</a:t>
            </a:r>
          </a:p>
          <a:p>
            <a:endParaRPr lang="en-US" altLang="ko-KR" dirty="0"/>
          </a:p>
          <a:p>
            <a:r>
              <a:rPr lang="en-US" altLang="ko-KR" dirty="0"/>
              <a:t>    for(i=0; i &lt; SIZE; i++) </a:t>
            </a:r>
            <a:r>
              <a:rPr lang="en-US" altLang="ko-KR" dirty="0" err="1"/>
              <a:t>old_q</a:t>
            </a:r>
            <a:r>
              <a:rPr lang="en-US" altLang="ko-KR" dirty="0"/>
              <a:t>[i]=q[i];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old_head</a:t>
            </a:r>
            <a:r>
              <a:rPr lang="en-US" altLang="ko-KR" dirty="0"/>
              <a:t>=head;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old_tail</a:t>
            </a:r>
            <a:r>
              <a:rPr lang="en-US" altLang="ko-KR" dirty="0"/>
              <a:t>=tail;</a:t>
            </a:r>
          </a:p>
          <a:p>
            <a:r>
              <a:rPr lang="en-US" altLang="ko-KR"/>
              <a:t>    </a:t>
            </a:r>
            <a:r>
              <a:rPr lang="en-US" altLang="ko-KR">
                <a:solidFill>
                  <a:srgbClr val="FF0000"/>
                </a:solidFill>
              </a:rPr>
              <a:t>SYM_</a:t>
            </a:r>
            <a:r>
              <a:rPr lang="en-US" altLang="ko-KR" dirty="0" err="1">
                <a:solidFill>
                  <a:srgbClr val="FF0000"/>
                </a:solidFill>
              </a:rPr>
              <a:t>assume</a:t>
            </a:r>
            <a:r>
              <a:rPr lang="en-US" altLang="ko-KR" dirty="0"/>
              <a:t>(head!=tail); 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b="1" dirty="0"/>
              <a:t>ret=</a:t>
            </a:r>
            <a:r>
              <a:rPr lang="en-US" altLang="ko-KR" b="1" dirty="0" err="1"/>
              <a:t>dequeue</a:t>
            </a:r>
            <a:r>
              <a:rPr lang="en-US" altLang="ko-KR" b="1" dirty="0"/>
              <a:t>();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(ret==</a:t>
            </a:r>
            <a:r>
              <a:rPr lang="en-US" altLang="ko-KR" dirty="0" err="1"/>
              <a:t>old_q</a:t>
            </a:r>
            <a:r>
              <a:rPr lang="en-US" altLang="ko-KR" dirty="0"/>
              <a:t>[</a:t>
            </a:r>
            <a:r>
              <a:rPr lang="en-US" altLang="ko-KR" dirty="0" err="1"/>
              <a:t>old_head</a:t>
            </a:r>
            <a:r>
              <a:rPr lang="en-US" altLang="ko-KR" dirty="0"/>
              <a:t>]);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(q[</a:t>
            </a:r>
            <a:r>
              <a:rPr lang="en-US" altLang="ko-KR" dirty="0" err="1"/>
              <a:t>old_head</a:t>
            </a:r>
            <a:r>
              <a:rPr lang="en-US" altLang="ko-KR" dirty="0"/>
              <a:t>]== EMPTY);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(head==(old_head+1)%SIZE);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(tail==</a:t>
            </a:r>
            <a:r>
              <a:rPr lang="en-US" altLang="ko-KR" dirty="0" err="1"/>
              <a:t>old_tail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for(i=0; i &lt; </a:t>
            </a:r>
            <a:r>
              <a:rPr lang="en-US" altLang="ko-KR" dirty="0" err="1"/>
              <a:t>old_head</a:t>
            </a:r>
            <a:r>
              <a:rPr lang="en-US" altLang="ko-KR" dirty="0"/>
              <a:t>; i++) 	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</a:t>
            </a:r>
            <a:r>
              <a:rPr lang="en-US" altLang="ko-KR" dirty="0" err="1"/>
              <a:t>old_q</a:t>
            </a:r>
            <a:r>
              <a:rPr lang="en-US" altLang="ko-KR" dirty="0"/>
              <a:t>[i]==q[i]);</a:t>
            </a:r>
          </a:p>
          <a:p>
            <a:r>
              <a:rPr lang="en-US" altLang="ko-KR" dirty="0"/>
              <a:t>    for(i=old_head+1; i &lt; SIZE; i++) 	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</a:t>
            </a:r>
            <a:r>
              <a:rPr lang="en-US" altLang="ko-KR" dirty="0" err="1"/>
              <a:t>old_q</a:t>
            </a:r>
            <a:r>
              <a:rPr lang="en-US" altLang="ko-KR" dirty="0"/>
              <a:t>[i]==q[i]);}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51520" y="5541039"/>
            <a:ext cx="432048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>
                <a:solidFill>
                  <a:srgbClr val="FF0000"/>
                </a:solidFill>
              </a:rPr>
              <a:t>#include&lt;crown.h&gt;</a:t>
            </a:r>
          </a:p>
          <a:p>
            <a:r>
              <a:rPr lang="en-US" altLang="ko-KR"/>
              <a:t>int </a:t>
            </a:r>
            <a:r>
              <a:rPr lang="en-US" altLang="ko-KR" dirty="0"/>
              <a:t>main() { 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environment_setup</a:t>
            </a:r>
            <a:r>
              <a:rPr lang="en-US" altLang="ko-KR" dirty="0"/>
              <a:t>();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enqueue_test</a:t>
            </a:r>
            <a:r>
              <a:rPr lang="en-US" altLang="ko-KR" dirty="0"/>
              <a:t>();}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4716016" y="5517232"/>
            <a:ext cx="432048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>
                <a:solidFill>
                  <a:srgbClr val="FF0000"/>
                </a:solidFill>
              </a:rPr>
              <a:t>#include&lt;crown.h&gt;</a:t>
            </a:r>
          </a:p>
          <a:p>
            <a:r>
              <a:rPr lang="en-US" altLang="ko-KR"/>
              <a:t>int </a:t>
            </a:r>
            <a:r>
              <a:rPr lang="en-US" altLang="ko-KR" dirty="0"/>
              <a:t>main() { 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environment_setup</a:t>
            </a:r>
            <a:r>
              <a:rPr lang="en-US" altLang="ko-KR" dirty="0"/>
              <a:t>();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dequeue_test</a:t>
            </a:r>
            <a:r>
              <a:rPr lang="en-US" altLang="ko-KR" dirty="0"/>
              <a:t>();}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531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6" y="889844"/>
            <a:ext cx="3456384" cy="53553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#define SIZE 12</a:t>
            </a:r>
          </a:p>
          <a:p>
            <a:r>
              <a:rPr lang="en-US" altLang="ko-KR" dirty="0"/>
              <a:t>#define EMPTY 0</a:t>
            </a:r>
          </a:p>
          <a:p>
            <a:endParaRPr lang="en-US" altLang="ko-KR" dirty="0"/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q[SIZE],</a:t>
            </a:r>
            <a:r>
              <a:rPr lang="en-US" altLang="ko-KR" dirty="0" err="1"/>
              <a:t>head,tail</a:t>
            </a:r>
            <a:r>
              <a:rPr lang="en-US" altLang="ko-KR" dirty="0"/>
              <a:t>;</a:t>
            </a:r>
          </a:p>
          <a:p>
            <a:endParaRPr lang="en-US" altLang="ko-KR" dirty="0"/>
          </a:p>
          <a:p>
            <a:r>
              <a:rPr lang="en-US" altLang="ko-KR" dirty="0"/>
              <a:t>void </a:t>
            </a:r>
            <a:r>
              <a:rPr lang="en-US" altLang="ko-KR" dirty="0" err="1"/>
              <a:t>enqueue</a:t>
            </a:r>
            <a:r>
              <a:rPr lang="en-US" altLang="ko-KR" dirty="0"/>
              <a:t>(unsigned </a:t>
            </a:r>
            <a:r>
              <a:rPr lang="en-US" altLang="ko-KR" dirty="0" err="1"/>
              <a:t>int</a:t>
            </a:r>
            <a:r>
              <a:rPr lang="en-US" altLang="ko-KR" dirty="0"/>
              <a:t> x) {</a:t>
            </a:r>
          </a:p>
          <a:p>
            <a:r>
              <a:rPr lang="en-US" altLang="ko-KR" dirty="0"/>
              <a:t>    q[tail]=x;</a:t>
            </a:r>
          </a:p>
          <a:p>
            <a:r>
              <a:rPr lang="en-US" altLang="ko-KR" dirty="0"/>
              <a:t>    tail=(++tail)%SIZE;</a:t>
            </a:r>
          </a:p>
          <a:p>
            <a:r>
              <a:rPr lang="en-US" altLang="ko-KR" dirty="0"/>
              <a:t>}</a:t>
            </a:r>
          </a:p>
          <a:p>
            <a:endParaRPr lang="en-US" altLang="ko-KR" dirty="0"/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dequeue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ret;</a:t>
            </a:r>
          </a:p>
          <a:p>
            <a:r>
              <a:rPr lang="en-US" altLang="ko-KR" dirty="0"/>
              <a:t>    ret = q[head];</a:t>
            </a:r>
          </a:p>
          <a:p>
            <a:r>
              <a:rPr lang="en-US" altLang="ko-KR" dirty="0"/>
              <a:t>    q[head]=0;</a:t>
            </a:r>
          </a:p>
          <a:p>
            <a:r>
              <a:rPr lang="en-US" altLang="ko-KR" dirty="0"/>
              <a:t>    head= (++head)%SIZE;</a:t>
            </a:r>
          </a:p>
          <a:p>
            <a:r>
              <a:rPr lang="en-US" altLang="ko-KR" dirty="0"/>
              <a:t>    return ret;</a:t>
            </a:r>
          </a:p>
          <a:p>
            <a:r>
              <a:rPr lang="en-US" altLang="ko-KR" dirty="0"/>
              <a:t>}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635896" y="-27384"/>
            <a:ext cx="5400600" cy="63401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dirty="0"/>
              <a:t>// Initial random queue setting following the script</a:t>
            </a:r>
          </a:p>
          <a:p>
            <a:r>
              <a:rPr lang="en-US" altLang="ko-KR" sz="1400" dirty="0"/>
              <a:t>void </a:t>
            </a:r>
            <a:r>
              <a:rPr lang="en-US" altLang="ko-KR" sz="1400" dirty="0" err="1"/>
              <a:t>environment_setup</a:t>
            </a:r>
            <a:r>
              <a:rPr lang="en-US" altLang="ko-KR" sz="1400" dirty="0"/>
              <a:t>() {</a:t>
            </a:r>
          </a:p>
          <a:p>
            <a:r>
              <a:rPr lang="en-US" altLang="ko-KR" sz="1400" dirty="0"/>
              <a:t>    </a:t>
            </a:r>
            <a:r>
              <a:rPr lang="en-US" altLang="ko-KR" sz="1400" dirty="0" err="1"/>
              <a:t>int</a:t>
            </a:r>
            <a:r>
              <a:rPr lang="en-US" altLang="ko-KR" sz="1400" dirty="0"/>
              <a:t> i;</a:t>
            </a:r>
          </a:p>
          <a:p>
            <a:r>
              <a:rPr lang="en-US" altLang="ko-KR" sz="1400" dirty="0"/>
              <a:t>    for(i=0;i&lt;</a:t>
            </a:r>
            <a:r>
              <a:rPr lang="en-US" altLang="ko-KR" sz="1400" dirty="0" err="1"/>
              <a:t>SIZE;i</a:t>
            </a:r>
            <a:r>
              <a:rPr lang="en-US" altLang="ko-KR" sz="1400" dirty="0"/>
              <a:t>++) { q[i]=EMPTY;}</a:t>
            </a:r>
          </a:p>
          <a:p>
            <a:endParaRPr lang="en-US" altLang="ko-KR" sz="1400" dirty="0"/>
          </a:p>
          <a:p>
            <a:r>
              <a:rPr lang="en-US" altLang="ko-KR" sz="1400"/>
              <a:t>    </a:t>
            </a:r>
            <a:r>
              <a:rPr lang="en-US" altLang="ko-KR" sz="1400">
                <a:solidFill>
                  <a:srgbClr val="FF0000"/>
                </a:solidFill>
              </a:rPr>
              <a:t>SYM_unsigned</a:t>
            </a:r>
            <a:r>
              <a:rPr lang="en-US" altLang="ko-KR" sz="1400" dirty="0" err="1">
                <a:solidFill>
                  <a:srgbClr val="FF0000"/>
                </a:solidFill>
              </a:rPr>
              <a:t>_int</a:t>
            </a:r>
            <a:r>
              <a:rPr lang="en-US" altLang="ko-KR" sz="1400" dirty="0"/>
              <a:t>(head);</a:t>
            </a:r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/>
              <a:t>    </a:t>
            </a:r>
            <a:r>
              <a:rPr lang="en-US" altLang="ko-KR" sz="1400">
                <a:solidFill>
                  <a:srgbClr val="FF0000"/>
                </a:solidFill>
              </a:rPr>
              <a:t>SYM_</a:t>
            </a:r>
            <a:r>
              <a:rPr lang="en-US" altLang="ko-KR" sz="1400" dirty="0" err="1">
                <a:solidFill>
                  <a:srgbClr val="FF0000"/>
                </a:solidFill>
              </a:rPr>
              <a:t>assume</a:t>
            </a:r>
            <a:r>
              <a:rPr lang="en-US" altLang="ko-KR" sz="1400" dirty="0"/>
              <a:t>(0&lt;= head &amp;&amp; head &lt; SIZE);</a:t>
            </a:r>
          </a:p>
          <a:p>
            <a:endParaRPr lang="en-US" altLang="ko-KR" sz="1400" dirty="0"/>
          </a:p>
          <a:p>
            <a:r>
              <a:rPr lang="en-US" altLang="ko-KR" sz="1400">
                <a:solidFill>
                  <a:srgbClr val="FF0000"/>
                </a:solidFill>
              </a:rPr>
              <a:t>    SYM_unsigned</a:t>
            </a:r>
            <a:r>
              <a:rPr lang="en-US" altLang="ko-KR" sz="1400" dirty="0" err="1">
                <a:solidFill>
                  <a:srgbClr val="FF0000"/>
                </a:solidFill>
              </a:rPr>
              <a:t>_int</a:t>
            </a:r>
            <a:r>
              <a:rPr lang="en-US" altLang="ko-KR" sz="1400" dirty="0"/>
              <a:t>(tail);</a:t>
            </a:r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/>
              <a:t>    </a:t>
            </a:r>
            <a:r>
              <a:rPr lang="en-US" altLang="ko-KR" sz="1400">
                <a:solidFill>
                  <a:srgbClr val="FF0000"/>
                </a:solidFill>
              </a:rPr>
              <a:t>SYM_</a:t>
            </a:r>
            <a:r>
              <a:rPr lang="en-US" altLang="ko-KR" sz="1400" dirty="0" err="1">
                <a:solidFill>
                  <a:srgbClr val="FF0000"/>
                </a:solidFill>
              </a:rPr>
              <a:t>assume</a:t>
            </a:r>
            <a:r>
              <a:rPr lang="en-US" altLang="ko-KR" sz="1400" dirty="0"/>
              <a:t>(0&lt;= tail &amp;&amp; tail &lt; SIZE);</a:t>
            </a:r>
          </a:p>
          <a:p>
            <a:endParaRPr lang="en-US" altLang="ko-KR" sz="1400" dirty="0"/>
          </a:p>
          <a:p>
            <a:r>
              <a:rPr lang="en-US" altLang="ko-KR" sz="1400" dirty="0"/>
              <a:t>    if( head &lt; tail)</a:t>
            </a:r>
          </a:p>
          <a:p>
            <a:r>
              <a:rPr lang="en-US" altLang="ko-KR" sz="1400" dirty="0"/>
              <a:t>        for(i=head; i &lt; tail; i++) {</a:t>
            </a:r>
          </a:p>
          <a:p>
            <a:r>
              <a:rPr lang="en-US" altLang="ko-KR" sz="1400"/>
              <a:t>            </a:t>
            </a:r>
            <a:r>
              <a:rPr lang="en-US" altLang="ko-KR" sz="1400">
                <a:solidFill>
                  <a:srgbClr val="FF0000"/>
                </a:solidFill>
              </a:rPr>
              <a:t>SYM_unsigned</a:t>
            </a:r>
            <a:r>
              <a:rPr lang="en-US" altLang="ko-KR" sz="1400" dirty="0" err="1">
                <a:solidFill>
                  <a:srgbClr val="FF0000"/>
                </a:solidFill>
              </a:rPr>
              <a:t>_int</a:t>
            </a:r>
            <a:r>
              <a:rPr lang="en-US" altLang="ko-KR" sz="1400" dirty="0"/>
              <a:t>(q[</a:t>
            </a:r>
            <a:r>
              <a:rPr lang="en-US" altLang="ko-KR" sz="1400" err="1"/>
              <a:t>i</a:t>
            </a:r>
            <a:r>
              <a:rPr lang="en-US" altLang="ko-KR" sz="1400"/>
              <a:t>]);</a:t>
            </a:r>
            <a:r>
              <a:rPr lang="en-US" altLang="ko-KR" sz="1400">
                <a:solidFill>
                  <a:srgbClr val="FF0000"/>
                </a:solidFill>
              </a:rPr>
              <a:t>SYM_assume</a:t>
            </a:r>
            <a:r>
              <a:rPr lang="en-US" altLang="ko-KR" sz="1400" dirty="0"/>
              <a:t>(0&lt; q[</a:t>
            </a:r>
            <a:r>
              <a:rPr lang="en-US" altLang="ko-KR" sz="1400" dirty="0" err="1"/>
              <a:t>i</a:t>
            </a:r>
            <a:r>
              <a:rPr lang="en-US" altLang="ko-KR" sz="1400" dirty="0"/>
              <a:t>]);}</a:t>
            </a:r>
          </a:p>
          <a:p>
            <a:r>
              <a:rPr lang="en-US" altLang="ko-KR" sz="1400" dirty="0"/>
              <a:t>    else if(head &gt; tail) {</a:t>
            </a:r>
          </a:p>
          <a:p>
            <a:r>
              <a:rPr lang="en-US" altLang="ko-KR" sz="1400" dirty="0"/>
              <a:t>        for(i=0; i &lt; tail; i++) {</a:t>
            </a:r>
          </a:p>
          <a:p>
            <a:r>
              <a:rPr lang="en-US" altLang="ko-KR" sz="1400"/>
              <a:t>            </a:t>
            </a:r>
            <a:r>
              <a:rPr lang="en-US" altLang="ko-KR" sz="1400">
                <a:solidFill>
                  <a:srgbClr val="FF0000"/>
                </a:solidFill>
              </a:rPr>
              <a:t>SYM_unsigned</a:t>
            </a:r>
            <a:r>
              <a:rPr lang="en-US" altLang="ko-KR" sz="1400" dirty="0" err="1">
                <a:solidFill>
                  <a:srgbClr val="FF0000"/>
                </a:solidFill>
              </a:rPr>
              <a:t>_int</a:t>
            </a:r>
            <a:r>
              <a:rPr lang="en-US" altLang="ko-KR" sz="1400" dirty="0"/>
              <a:t>(q[</a:t>
            </a:r>
            <a:r>
              <a:rPr lang="en-US" altLang="ko-KR" sz="1400" dirty="0" err="1"/>
              <a:t>i</a:t>
            </a:r>
            <a:r>
              <a:rPr lang="en-US" altLang="ko-KR" sz="1400"/>
              <a:t>]); </a:t>
            </a:r>
            <a:r>
              <a:rPr lang="en-US" altLang="ko-KR" sz="1400">
                <a:solidFill>
                  <a:srgbClr val="FF0000"/>
                </a:solidFill>
              </a:rPr>
              <a:t>SYM_assume</a:t>
            </a:r>
            <a:r>
              <a:rPr lang="en-US" altLang="ko-KR" sz="1400" dirty="0"/>
              <a:t>(0&lt; q[</a:t>
            </a:r>
            <a:r>
              <a:rPr lang="en-US" altLang="ko-KR" sz="1400" dirty="0" err="1"/>
              <a:t>i</a:t>
            </a:r>
            <a:r>
              <a:rPr lang="en-US" altLang="ko-KR" sz="1400" dirty="0"/>
              <a:t>]);}</a:t>
            </a:r>
          </a:p>
          <a:p>
            <a:r>
              <a:rPr lang="en-US" altLang="ko-KR" sz="1400" dirty="0"/>
              <a:t>        for(i=head; i &lt; SIZE; i++) {</a:t>
            </a:r>
          </a:p>
          <a:p>
            <a:r>
              <a:rPr lang="en-US" altLang="ko-KR" sz="1400"/>
              <a:t>            </a:t>
            </a:r>
            <a:r>
              <a:rPr lang="en-US" altLang="ko-KR" sz="1400">
                <a:solidFill>
                  <a:srgbClr val="FF0000"/>
                </a:solidFill>
              </a:rPr>
              <a:t>SYM_unsigned</a:t>
            </a:r>
            <a:r>
              <a:rPr lang="en-US" altLang="ko-KR" sz="1400" dirty="0" err="1">
                <a:solidFill>
                  <a:srgbClr val="FF0000"/>
                </a:solidFill>
              </a:rPr>
              <a:t>_int</a:t>
            </a:r>
            <a:r>
              <a:rPr lang="en-US" altLang="ko-KR" sz="1400" dirty="0"/>
              <a:t>(q[</a:t>
            </a:r>
            <a:r>
              <a:rPr lang="en-US" altLang="ko-KR" sz="1400" dirty="0" err="1"/>
              <a:t>i</a:t>
            </a:r>
            <a:r>
              <a:rPr lang="en-US" altLang="ko-KR" sz="1400"/>
              <a:t>]); </a:t>
            </a:r>
            <a:r>
              <a:rPr lang="en-US" altLang="ko-KR" sz="1400">
                <a:solidFill>
                  <a:srgbClr val="FF0000"/>
                </a:solidFill>
              </a:rPr>
              <a:t>SYM_assume</a:t>
            </a:r>
            <a:r>
              <a:rPr lang="en-US" altLang="ko-KR" sz="1400" dirty="0"/>
              <a:t>(0&lt; q[</a:t>
            </a:r>
            <a:r>
              <a:rPr lang="en-US" altLang="ko-KR" sz="1400" dirty="0" err="1"/>
              <a:t>i</a:t>
            </a:r>
            <a:r>
              <a:rPr lang="en-US" altLang="ko-KR" sz="1400" dirty="0"/>
              <a:t>]);}</a:t>
            </a:r>
          </a:p>
          <a:p>
            <a:r>
              <a:rPr lang="en-US" altLang="ko-KR" sz="1400" dirty="0"/>
              <a:t>    } // We assume that q[] is empty if head==tail</a:t>
            </a:r>
          </a:p>
          <a:p>
            <a:r>
              <a:rPr lang="en-US" altLang="ko-KR" sz="1400" dirty="0"/>
              <a:t>   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err="1"/>
              <a:t>printf</a:t>
            </a:r>
            <a:r>
              <a:rPr lang="en-US" altLang="ko-KR" sz="1400" dirty="0"/>
              <a:t>("head:%u, tail:%u\</a:t>
            </a:r>
            <a:r>
              <a:rPr lang="en-US" altLang="ko-KR" sz="1400" dirty="0" err="1"/>
              <a:t>n",head</a:t>
            </a:r>
            <a:r>
              <a:rPr lang="en-US" altLang="ko-KR" sz="1400" dirty="0"/>
              <a:t>, tail);</a:t>
            </a:r>
          </a:p>
          <a:p>
            <a:r>
              <a:rPr lang="en-US" altLang="ko-KR" sz="1400" dirty="0"/>
              <a:t>    if( head &lt; tail)</a:t>
            </a:r>
          </a:p>
          <a:p>
            <a:r>
              <a:rPr lang="en-US" altLang="ko-KR" sz="1400" dirty="0"/>
              <a:t>        for(</a:t>
            </a:r>
            <a:r>
              <a:rPr lang="en-US" altLang="ko-KR" sz="1400" dirty="0" err="1"/>
              <a:t>i</a:t>
            </a:r>
            <a:r>
              <a:rPr lang="en-US" altLang="ko-KR" sz="1400" dirty="0"/>
              <a:t>=head; </a:t>
            </a:r>
            <a:r>
              <a:rPr lang="en-US" altLang="ko-KR" sz="1400" dirty="0" err="1"/>
              <a:t>i</a:t>
            </a:r>
            <a:r>
              <a:rPr lang="en-US" altLang="ko-KR" sz="1400" dirty="0"/>
              <a:t> &lt; tail; </a:t>
            </a:r>
            <a:r>
              <a:rPr lang="en-US" altLang="ko-KR" sz="1400" dirty="0" err="1"/>
              <a:t>i</a:t>
            </a:r>
            <a:r>
              <a:rPr lang="en-US" altLang="ko-KR" sz="1400" dirty="0"/>
              <a:t>++) </a:t>
            </a:r>
            <a:r>
              <a:rPr lang="en-US" altLang="ko-KR" sz="1400" dirty="0" err="1"/>
              <a:t>printf</a:t>
            </a:r>
            <a:r>
              <a:rPr lang="en-US" altLang="ko-KR" sz="1400" dirty="0"/>
              <a:t>("q[%u]:%u\n",</a:t>
            </a:r>
            <a:r>
              <a:rPr lang="en-US" altLang="ko-KR" sz="1400" dirty="0" err="1"/>
              <a:t>i,q</a:t>
            </a:r>
            <a:r>
              <a:rPr lang="en-US" altLang="ko-KR" sz="1400" dirty="0"/>
              <a:t>[</a:t>
            </a:r>
            <a:r>
              <a:rPr lang="en-US" altLang="ko-KR" sz="1400" dirty="0" err="1"/>
              <a:t>i</a:t>
            </a:r>
            <a:r>
              <a:rPr lang="en-US" altLang="ko-KR" sz="1400" dirty="0"/>
              <a:t>]);</a:t>
            </a:r>
          </a:p>
          <a:p>
            <a:r>
              <a:rPr lang="en-US" altLang="ko-KR" sz="1400" dirty="0"/>
              <a:t>    else if(head &gt; tail) {</a:t>
            </a:r>
          </a:p>
          <a:p>
            <a:r>
              <a:rPr lang="en-US" altLang="ko-KR" sz="1400" dirty="0"/>
              <a:t>        for(</a:t>
            </a:r>
            <a:r>
              <a:rPr lang="en-US" altLang="ko-KR" sz="1400" dirty="0" err="1"/>
              <a:t>i</a:t>
            </a:r>
            <a:r>
              <a:rPr lang="en-US" altLang="ko-KR" sz="1400" dirty="0"/>
              <a:t>=0; </a:t>
            </a:r>
            <a:r>
              <a:rPr lang="en-US" altLang="ko-KR" sz="1400" dirty="0" err="1"/>
              <a:t>i</a:t>
            </a:r>
            <a:r>
              <a:rPr lang="en-US" altLang="ko-KR" sz="1400" dirty="0"/>
              <a:t> &lt; tail; </a:t>
            </a:r>
            <a:r>
              <a:rPr lang="en-US" altLang="ko-KR" sz="1400" dirty="0" err="1"/>
              <a:t>i</a:t>
            </a:r>
            <a:r>
              <a:rPr lang="en-US" altLang="ko-KR" sz="1400" dirty="0"/>
              <a:t>++) </a:t>
            </a:r>
            <a:r>
              <a:rPr lang="en-US" altLang="ko-KR" sz="1400" dirty="0" err="1"/>
              <a:t>printf</a:t>
            </a:r>
            <a:r>
              <a:rPr lang="en-US" altLang="ko-KR" sz="1400" dirty="0"/>
              <a:t>("q[%u]:%u\n",</a:t>
            </a:r>
            <a:r>
              <a:rPr lang="en-US" altLang="ko-KR" sz="1400" dirty="0" err="1"/>
              <a:t>i,q</a:t>
            </a:r>
            <a:r>
              <a:rPr lang="en-US" altLang="ko-KR" sz="1400" dirty="0"/>
              <a:t>[</a:t>
            </a:r>
            <a:r>
              <a:rPr lang="en-US" altLang="ko-KR" sz="1400" dirty="0" err="1"/>
              <a:t>i</a:t>
            </a:r>
            <a:r>
              <a:rPr lang="en-US" altLang="ko-KR" sz="1400" dirty="0"/>
              <a:t>]);</a:t>
            </a:r>
          </a:p>
          <a:p>
            <a:r>
              <a:rPr lang="en-US" altLang="ko-KR" sz="1400" dirty="0"/>
              <a:t>        for(</a:t>
            </a:r>
            <a:r>
              <a:rPr lang="en-US" altLang="ko-KR" sz="1400" dirty="0" err="1"/>
              <a:t>i</a:t>
            </a:r>
            <a:r>
              <a:rPr lang="en-US" altLang="ko-KR" sz="1400" dirty="0"/>
              <a:t>=head; </a:t>
            </a:r>
            <a:r>
              <a:rPr lang="en-US" altLang="ko-KR" sz="1400" dirty="0" err="1"/>
              <a:t>i</a:t>
            </a:r>
            <a:r>
              <a:rPr lang="en-US" altLang="ko-KR" sz="1400" dirty="0"/>
              <a:t> &lt; SIZE; </a:t>
            </a:r>
            <a:r>
              <a:rPr lang="en-US" altLang="ko-KR" sz="1400" dirty="0" err="1"/>
              <a:t>i</a:t>
            </a:r>
            <a:r>
              <a:rPr lang="en-US" altLang="ko-KR" sz="1400" dirty="0"/>
              <a:t>++) </a:t>
            </a:r>
            <a:r>
              <a:rPr lang="en-US" altLang="ko-KR" sz="1400" dirty="0" err="1"/>
              <a:t>printf</a:t>
            </a:r>
            <a:r>
              <a:rPr lang="en-US" altLang="ko-KR" sz="1400" dirty="0"/>
              <a:t>("q[%u]:%u\n",</a:t>
            </a:r>
            <a:r>
              <a:rPr lang="en-US" altLang="ko-KR" sz="1400" dirty="0" err="1"/>
              <a:t>i,q</a:t>
            </a:r>
            <a:r>
              <a:rPr lang="en-US" altLang="ko-KR" sz="1400" dirty="0"/>
              <a:t>[</a:t>
            </a:r>
            <a:r>
              <a:rPr lang="en-US" altLang="ko-KR" sz="1400" dirty="0" err="1"/>
              <a:t>i</a:t>
            </a:r>
            <a:r>
              <a:rPr lang="en-US" altLang="ko-KR" sz="1400" dirty="0"/>
              <a:t>]);</a:t>
            </a:r>
          </a:p>
          <a:p>
            <a:r>
              <a:rPr lang="en-US" altLang="ko-KR" sz="1400" dirty="0"/>
              <a:t>    }</a:t>
            </a:r>
          </a:p>
          <a:p>
            <a:r>
              <a:rPr lang="en-US" altLang="ko-KR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81943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BCHOI@6I4DLGMO7YEFDNTO" val="2676"/>
  <p:tag name="FIRSTYHKIM@OKII9FVF81V8GRBC" val="2698"/>
</p:tagLst>
</file>

<file path=ppt/theme/theme1.xml><?xml version="1.0" encoding="utf-8"?>
<a:theme xmlns:a="http://schemas.openxmlformats.org/drawingml/2006/main" name="1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20708</TotalTime>
  <Words>1109</Words>
  <Application>Microsoft Office PowerPoint</Application>
  <PresentationFormat>화면 슬라이드 쇼(4:3)</PresentationFormat>
  <Paragraphs>174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Calibri</vt:lpstr>
      <vt:lpstr>Arial</vt:lpstr>
      <vt:lpstr>맑은 고딕</vt:lpstr>
      <vt:lpstr>굴림</vt:lpstr>
      <vt:lpstr>12_Office 테마</vt:lpstr>
      <vt:lpstr>Key Difference between Manual Testing and Concolic/Symbolic  Testing</vt:lpstr>
      <vt:lpstr>Ex1'. Circular Queue of Positive Integers </vt:lpstr>
      <vt:lpstr>PowerPoint 프레젠테이션</vt:lpstr>
      <vt:lpstr>PowerPoint 프레젠테이션</vt:lpstr>
    </vt:vector>
  </TitlesOfParts>
  <Company>pswlab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Translating Linear Temporal Logic into Büchi Automata</dc:title>
  <dc:creator>cbchoi</dc:creator>
  <cp:lastModifiedBy>moonzoo</cp:lastModifiedBy>
  <cp:revision>1447</cp:revision>
  <cp:lastPrinted>2011-10-17T12:47:32Z</cp:lastPrinted>
  <dcterms:created xsi:type="dcterms:W3CDTF">2007-05-08T09:44:50Z</dcterms:created>
  <dcterms:modified xsi:type="dcterms:W3CDTF">2022-11-23T16:15:37Z</dcterms:modified>
</cp:coreProperties>
</file>