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>
        <p:scale>
          <a:sx n="75" d="100"/>
          <a:sy n="75" d="100"/>
        </p:scale>
        <p:origin x="389" y="15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53E77E-74FF-4154-B49A-3C27CD78A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2D8CAD1-F244-4848-A3E3-BB0924166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A9DDFD-3AF5-42E1-B956-8A9A081C9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D1A3-6CE8-44F7-B444-DD6416930133}" type="datetimeFigureOut">
              <a:rPr lang="ko-KR" altLang="en-US" smtClean="0"/>
              <a:t>2022-10-25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84EE77-1C41-4721-B68D-F37ED5B3F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7B8756F-9813-47BE-B95E-8046D634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D9BE4-AB60-436E-AE06-146885E3B7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686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AEEB82-D858-494B-823D-F4A49F9B7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D09C089-FD22-4D8C-B751-31C86CF2B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DABDC9F-FB25-4E76-A5E8-AC8EAF4A8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D1A3-6CE8-44F7-B444-DD6416930133}" type="datetimeFigureOut">
              <a:rPr lang="ko-KR" altLang="en-US" smtClean="0"/>
              <a:t>2022-10-25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869994-5484-490D-A198-67CBD6ADA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5AAA849-BF22-4BAB-8EE2-06C567E76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D9BE4-AB60-436E-AE06-146885E3B7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431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7503228-2ADD-4C4B-B6DF-ED9A958869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D5BD753-54A1-4571-86E8-6BE46E0BBD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6438DD6-9E30-477E-BD60-2FB425FDC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D1A3-6CE8-44F7-B444-DD6416930133}" type="datetimeFigureOut">
              <a:rPr lang="ko-KR" altLang="en-US" smtClean="0"/>
              <a:t>2022-10-25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8E8D250-9E8E-4549-AED4-C7D1CD316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C87D9C0-F6F5-4D30-931A-7B451444C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D9BE4-AB60-436E-AE06-146885E3B7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645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FEBB77-2F5C-43AC-94D7-60EAAFD12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423D529-6561-4DDC-A77C-7A8C50287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8F3ED5-4513-42EF-BEF8-03E1BB119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D1A3-6CE8-44F7-B444-DD6416930133}" type="datetimeFigureOut">
              <a:rPr lang="ko-KR" altLang="en-US" smtClean="0"/>
              <a:t>2022-10-25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516AAF5-812F-461F-A3AD-32504D2FC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A73B7A3-55C0-4163-A1C6-FE699689C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D9BE4-AB60-436E-AE06-146885E3B7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019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EDCC39-8B9F-496B-AC69-5C575DE48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18C2063-411B-441A-91E9-671E5845F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003F0A-DABF-4C9A-8802-C21C2639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D1A3-6CE8-44F7-B444-DD6416930133}" type="datetimeFigureOut">
              <a:rPr lang="ko-KR" altLang="en-US" smtClean="0"/>
              <a:t>2022-10-25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39356F6-A0CE-44DA-ABB4-CB1489166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CA3CC16-9C9D-4820-8E5F-9AF0C37CF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D9BE4-AB60-436E-AE06-146885E3B7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3853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2DAE1A-D45F-4A57-98EA-826C5A5EF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BCD952E-0AD2-4503-BF90-AD933CBA52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3F2F227-0F98-4CBD-AD89-C74563F83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5047378-ABBA-4316-B380-5F0B48BE8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D1A3-6CE8-44F7-B444-DD6416930133}" type="datetimeFigureOut">
              <a:rPr lang="ko-KR" altLang="en-US" smtClean="0"/>
              <a:t>2022-10-25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87E57EF-8C3F-43AA-BABF-41B03DBDF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03DB2CE-DB06-4288-B687-AE26E6428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D9BE4-AB60-436E-AE06-146885E3B7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514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0FCC7F-5C30-44BC-824A-4640FCA5B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0E17C5A-6DCA-43BB-BFA6-E5000FF18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C5E5EF6-27BC-4EE0-AC82-A0E5C3654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B6E38AE-4885-4E08-8A0F-52302829AD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C2FA473-A22F-4646-9A08-1A3D6477CD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2E9A25E-0AC4-4503-A923-9D72FDBDD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D1A3-6CE8-44F7-B444-DD6416930133}" type="datetimeFigureOut">
              <a:rPr lang="ko-KR" altLang="en-US" smtClean="0"/>
              <a:t>2022-10-25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CB6E547-2657-4F7A-9F64-5D350F9E2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1EEA41B-785E-42DE-8AE9-E8B4EEFC4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D9BE4-AB60-436E-AE06-146885E3B7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2443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FE6DB5-E42F-4BDC-BC40-BE62C0CCE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CDC1115-E188-434A-9023-3853D0D1A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D1A3-6CE8-44F7-B444-DD6416930133}" type="datetimeFigureOut">
              <a:rPr lang="ko-KR" altLang="en-US" smtClean="0"/>
              <a:t>2022-10-25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DA39B0D-9DFC-45B6-AA07-69A542D0F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9375514-78DD-4E8A-B368-839417B4B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D9BE4-AB60-436E-AE06-146885E3B7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2994E26-8637-427C-A300-32C13C467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D1A3-6CE8-44F7-B444-DD6416930133}" type="datetimeFigureOut">
              <a:rPr lang="ko-KR" altLang="en-US" smtClean="0"/>
              <a:t>2022-10-25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F0A206D-8FD7-4845-B42C-0F20BE761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0BCE84F-4B40-45FA-9FED-BE6376692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D9BE4-AB60-436E-AE06-146885E3B7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5849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2CAAB6-7226-4128-8F1D-DE6DFD756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604C75-B180-402C-AFC2-B5517EF2F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5589E8A-82A8-4FEB-B098-EAC45B77B4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763CDCF-0D59-4457-8B5A-A5EAABA73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D1A3-6CE8-44F7-B444-DD6416930133}" type="datetimeFigureOut">
              <a:rPr lang="ko-KR" altLang="en-US" smtClean="0"/>
              <a:t>2022-10-25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972F27E-32E6-4A52-A7B7-07192E428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604EF59-59BA-4180-93FE-4944F5EA6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D9BE4-AB60-436E-AE06-146885E3B7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5566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E9ADCC1-41B8-4AC3-BC33-015633474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46D74D7-289F-450A-8D98-462C9D0E64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98B44BD-9967-42F0-9A07-1EB813E2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27A072E-1ECF-4C3A-B395-A5C4C198B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D1A3-6CE8-44F7-B444-DD6416930133}" type="datetimeFigureOut">
              <a:rPr lang="ko-KR" altLang="en-US" smtClean="0"/>
              <a:t>2022-10-25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8CAEFEB-F364-4B6A-9554-0B8540BB8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C7FF510-E3BE-41AC-88A3-0B2D21881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D9BE4-AB60-436E-AE06-146885E3B7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403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ACD4E34-0CBC-49B2-8731-B0D3BE523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9B3AC89-7404-4E2F-A07A-FD34EB486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B221125-A036-4B0F-AC39-F33D3D161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DD1A3-6CE8-44F7-B444-DD6416930133}" type="datetimeFigureOut">
              <a:rPr lang="ko-KR" altLang="en-US" smtClean="0"/>
              <a:t>2022-10-25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FD8EC7-E69E-498A-A37D-F67239FC51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3BEF0C4-A744-4713-ABEC-E9835EA47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D9BE4-AB60-436E-AE06-146885E3B7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486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1D2912-A8D4-45B3-B702-204BD8F14609}"/>
              </a:ext>
            </a:extLst>
          </p:cNvPr>
          <p:cNvSpPr txBox="1"/>
          <p:nvPr/>
        </p:nvSpPr>
        <p:spPr>
          <a:xfrm>
            <a:off x="350982" y="212436"/>
            <a:ext cx="7573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HW3 Review - approach</a:t>
            </a:r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C1F541-FD4D-4568-80F4-86D71A2AAD01}"/>
              </a:ext>
            </a:extLst>
          </p:cNvPr>
          <p:cNvSpPr txBox="1"/>
          <p:nvPr/>
        </p:nvSpPr>
        <p:spPr>
          <a:xfrm>
            <a:off x="350982" y="779595"/>
            <a:ext cx="7573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Common approach - use conditional operator</a:t>
            </a:r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C8F97DB9-88A7-496E-A82F-7E01400891E9}"/>
              </a:ext>
            </a:extLst>
          </p:cNvPr>
          <p:cNvSpPr/>
          <p:nvPr/>
        </p:nvSpPr>
        <p:spPr>
          <a:xfrm>
            <a:off x="350982" y="1352922"/>
            <a:ext cx="2866663" cy="92333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 a==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|| a==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a 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9877C64-43DD-472E-9489-BFB884F77857}"/>
              </a:ext>
            </a:extLst>
          </p:cNvPr>
          <p:cNvSpPr/>
          <p:nvPr/>
        </p:nvSpPr>
        <p:spPr>
          <a:xfrm>
            <a:off x="3721260" y="3240027"/>
            <a:ext cx="7894051" cy="175432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altLang="ko-KR">
                <a:solidFill>
                  <a:srgbClr val="569CD6"/>
                </a:solidFill>
                <a:latin typeface="Consolas" panose="020B0609020204030204" pitchFamily="49" charset="0"/>
              </a:rPr>
              <a:t>void</a:t>
            </a:r>
            <a:r>
              <a:rPr lang="en-US" altLang="ko-KR">
                <a:solidFill>
                  <a:srgbClr val="D4D4D4"/>
                </a:solidFill>
                <a:latin typeface="Consolas" panose="020B0609020204030204" pitchFamily="49" charset="0"/>
              </a:rPr>
              <a:t> mycov(</a:t>
            </a:r>
            <a:r>
              <a:rPr lang="en-US" altLang="ko-KR">
                <a:solidFill>
                  <a:srgbClr val="569CD6"/>
                </a:solidFill>
                <a:latin typeface="Consolas" panose="020B0609020204030204" pitchFamily="49" charset="0"/>
              </a:rPr>
              <a:t>int</a:t>
            </a:r>
            <a:r>
              <a:rPr lang="en-US" altLang="ko-KR">
                <a:solidFill>
                  <a:srgbClr val="D4D4D4"/>
                </a:solidFill>
                <a:latin typeface="Consolas" panose="020B0609020204030204" pitchFamily="49" charset="0"/>
              </a:rPr>
              <a:t> branch_id, </a:t>
            </a:r>
            <a:r>
              <a:rPr lang="en-US" altLang="ko-KR">
                <a:solidFill>
                  <a:srgbClr val="569CD6"/>
                </a:solidFill>
                <a:latin typeface="Consolas" panose="020B0609020204030204" pitchFamily="49" charset="0"/>
              </a:rPr>
              <a:t>char</a:t>
            </a:r>
            <a:r>
              <a:rPr lang="en-US" altLang="ko-KR">
                <a:solidFill>
                  <a:srgbClr val="D4D4D4"/>
                </a:solidFill>
                <a:latin typeface="Consolas" panose="020B0609020204030204" pitchFamily="49" charset="0"/>
              </a:rPr>
              <a:t> pred_value) { ... }</a:t>
            </a:r>
            <a:endParaRPr lang="en-US" altLang="ko-KR" b="0">
              <a:solidFill>
                <a:srgbClr val="569CD6"/>
              </a:solidFill>
              <a:effectLst/>
              <a:latin typeface="Consolas" panose="020B0609020204030204" pitchFamily="49" charset="0"/>
            </a:endParaRPr>
          </a:p>
          <a:p>
            <a:endParaRPr lang="en-US" altLang="ko-KR">
              <a:solidFill>
                <a:srgbClr val="569CD6"/>
              </a:solidFill>
              <a:latin typeface="Consolas" panose="020B0609020204030204" pitchFamily="49" charset="0"/>
            </a:endParaRPr>
          </a:p>
          <a:p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 ((a==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|| a==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)?(mycov(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2, true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),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):(mycov(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2,false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),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))) {</a:t>
            </a:r>
          </a:p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a 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}</a:t>
            </a:r>
          </a:p>
          <a:p>
            <a:endParaRPr lang="en-US" altLang="ko-KR" b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1B1381D-5898-45FA-ABD5-F5F3DC908D2A}"/>
              </a:ext>
            </a:extLst>
          </p:cNvPr>
          <p:cNvSpPr/>
          <p:nvPr/>
        </p:nvSpPr>
        <p:spPr>
          <a:xfrm>
            <a:off x="4282633" y="3795545"/>
            <a:ext cx="266218" cy="3664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92F6911-E9CA-4196-8B97-C09A54AE0DE3}"/>
              </a:ext>
            </a:extLst>
          </p:cNvPr>
          <p:cNvSpPr/>
          <p:nvPr/>
        </p:nvSpPr>
        <p:spPr>
          <a:xfrm>
            <a:off x="6072850" y="3779995"/>
            <a:ext cx="5023413" cy="3819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화살표: 오른쪽 9">
            <a:extLst>
              <a:ext uri="{FF2B5EF4-FFF2-40B4-BE49-F238E27FC236}">
                <a16:creationId xmlns:a16="http://schemas.microsoft.com/office/drawing/2014/main" id="{95E810F7-DE12-4F28-8E2B-1BAE1CA57B3F}"/>
              </a:ext>
            </a:extLst>
          </p:cNvPr>
          <p:cNvSpPr/>
          <p:nvPr/>
        </p:nvSpPr>
        <p:spPr>
          <a:xfrm rot="984034">
            <a:off x="2329682" y="2640478"/>
            <a:ext cx="1322923" cy="676958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0AD12136-DADB-4977-955C-D91B4A829504}"/>
              </a:ext>
            </a:extLst>
          </p:cNvPr>
          <p:cNvSpPr/>
          <p:nvPr/>
        </p:nvSpPr>
        <p:spPr>
          <a:xfrm>
            <a:off x="702196" y="5616740"/>
            <a:ext cx="8534401" cy="92333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Expr * condition = ifstmt-&gt;getCond();</a:t>
            </a:r>
          </a:p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SourceLocation conditionStart = condition-&gt;getBeginLoc();</a:t>
            </a:r>
          </a:p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m_rewriter.InsertTextAfter(conditionStart, </a:t>
            </a:r>
            <a:r>
              <a:rPr lang="en-US" altLang="ko-KR" b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"(("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C76208-9220-4386-B55B-4452B99901C5}"/>
              </a:ext>
            </a:extLst>
          </p:cNvPr>
          <p:cNvSpPr txBox="1"/>
          <p:nvPr/>
        </p:nvSpPr>
        <p:spPr>
          <a:xfrm>
            <a:off x="3457838" y="2328466"/>
            <a:ext cx="3507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Insert your code automatically!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5551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74593E-57AD-4D0A-BF5E-66A65194E434}"/>
              </a:ext>
            </a:extLst>
          </p:cNvPr>
          <p:cNvSpPr txBox="1"/>
          <p:nvPr/>
        </p:nvSpPr>
        <p:spPr>
          <a:xfrm>
            <a:off x="350982" y="212436"/>
            <a:ext cx="7573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New HW - HW4 NPD (Null Pointer Dereference)</a:t>
            </a:r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6CCB5B82-1CB1-447F-B1D2-16E1697388FB}"/>
              </a:ext>
            </a:extLst>
          </p:cNvPr>
          <p:cNvSpPr/>
          <p:nvPr/>
        </p:nvSpPr>
        <p:spPr>
          <a:xfrm>
            <a:off x="1265498" y="1821045"/>
            <a:ext cx="2843514" cy="64633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 null_ptr 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*null_ptr 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243;</a:t>
            </a:r>
            <a:endParaRPr lang="en-US" altLang="ko-KR" b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9C99EBDF-403F-4BC6-A5D9-B48255373ADF}"/>
              </a:ext>
            </a:extLst>
          </p:cNvPr>
          <p:cNvSpPr/>
          <p:nvPr/>
        </p:nvSpPr>
        <p:spPr>
          <a:xfrm>
            <a:off x="5577259" y="1959544"/>
            <a:ext cx="381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/>
              <a:t>Segmentation fault (core dumped)</a:t>
            </a:r>
          </a:p>
        </p:txBody>
      </p:sp>
      <p:sp>
        <p:nvSpPr>
          <p:cNvPr id="8" name="화살표: 오른쪽 7">
            <a:extLst>
              <a:ext uri="{FF2B5EF4-FFF2-40B4-BE49-F238E27FC236}">
                <a16:creationId xmlns:a16="http://schemas.microsoft.com/office/drawing/2014/main" id="{70A0E78E-B068-45A5-860F-F66517E4F855}"/>
              </a:ext>
            </a:extLst>
          </p:cNvPr>
          <p:cNvSpPr/>
          <p:nvPr/>
        </p:nvSpPr>
        <p:spPr>
          <a:xfrm>
            <a:off x="4458842" y="1821045"/>
            <a:ext cx="768587" cy="676958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7B824A2A-7C11-409B-ABFC-9DDED1B76555}"/>
              </a:ext>
            </a:extLst>
          </p:cNvPr>
          <p:cNvSpPr/>
          <p:nvPr/>
        </p:nvSpPr>
        <p:spPr>
          <a:xfrm>
            <a:off x="427715" y="1143434"/>
            <a:ext cx="7362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/>
              <a:t>Normal C program just terminate the execution when NPD happens.</a:t>
            </a:r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FADD8008-AC8F-4184-9C80-C3E56D297DAE}"/>
              </a:ext>
            </a:extLst>
          </p:cNvPr>
          <p:cNvSpPr/>
          <p:nvPr/>
        </p:nvSpPr>
        <p:spPr>
          <a:xfrm>
            <a:off x="350982" y="3016231"/>
            <a:ext cx="91606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/>
              <a:t>Objective : Check NPD before all pointer dereference and print out useful information</a:t>
            </a:r>
            <a:br>
              <a:rPr lang="en-US" altLang="ko-KR"/>
            </a:br>
            <a:r>
              <a:rPr lang="en-US" altLang="ko-KR"/>
              <a:t>               </a:t>
            </a:r>
            <a:r>
              <a:rPr lang="en-US" altLang="ko-KR" b="1"/>
              <a:t>without</a:t>
            </a:r>
            <a:r>
              <a:rPr lang="en-US" altLang="ko-KR"/>
              <a:t> </a:t>
            </a:r>
            <a:r>
              <a:rPr lang="en-US" altLang="ko-KR" b="1"/>
              <a:t>changing program semantics.</a:t>
            </a:r>
            <a:endParaRPr lang="ko-KR" altLang="en-US" b="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18440E4C-7043-46C8-867B-8735157BAFAD}"/>
              </a:ext>
            </a:extLst>
          </p:cNvPr>
          <p:cNvSpPr/>
          <p:nvPr/>
        </p:nvSpPr>
        <p:spPr>
          <a:xfrm>
            <a:off x="435095" y="3882793"/>
            <a:ext cx="2843514" cy="64633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 null_ptr 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*null_ptr 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243;</a:t>
            </a:r>
            <a:endParaRPr lang="en-US" altLang="ko-KR" b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3" name="화살표: 오른쪽 12">
            <a:extLst>
              <a:ext uri="{FF2B5EF4-FFF2-40B4-BE49-F238E27FC236}">
                <a16:creationId xmlns:a16="http://schemas.microsoft.com/office/drawing/2014/main" id="{12F0F75A-6FB1-4F94-876A-B124C4220223}"/>
              </a:ext>
            </a:extLst>
          </p:cNvPr>
          <p:cNvSpPr/>
          <p:nvPr/>
        </p:nvSpPr>
        <p:spPr>
          <a:xfrm rot="1651685">
            <a:off x="3380464" y="4028385"/>
            <a:ext cx="768587" cy="676958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D58D76B7-7588-4264-AE85-588A0F0A1EF9}"/>
              </a:ext>
            </a:extLst>
          </p:cNvPr>
          <p:cNvSpPr/>
          <p:nvPr/>
        </p:nvSpPr>
        <p:spPr>
          <a:xfrm>
            <a:off x="787078" y="4837403"/>
            <a:ext cx="11157995" cy="64633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 null_ptr 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ko-KR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altLang="ko-KR">
                <a:solidFill>
                  <a:srgbClr val="D4D4D4"/>
                </a:solidFill>
                <a:latin typeface="Consolas" panose="020B0609020204030204" pitchFamily="49" charset="0"/>
              </a:rPr>
              <a:t>*((null_ptr == </a:t>
            </a:r>
            <a:r>
              <a:rPr lang="en-US" altLang="ko-KR">
                <a:solidFill>
                  <a:srgbClr val="B5CEA8"/>
                </a:solidFill>
                <a:latin typeface="Consolas" panose="020B0609020204030204" pitchFamily="49" charset="0"/>
              </a:rPr>
              <a:t>0</a:t>
            </a:r>
            <a:r>
              <a:rPr lang="en-US" altLang="ko-KR">
                <a:solidFill>
                  <a:srgbClr val="D4D4D4"/>
                </a:solidFill>
                <a:latin typeface="Consolas" panose="020B0609020204030204" pitchFamily="49" charset="0"/>
              </a:rPr>
              <a:t>) ? print_crash(</a:t>
            </a:r>
            <a:r>
              <a:rPr lang="en-US" altLang="ko-KR">
                <a:solidFill>
                  <a:srgbClr val="569CD6"/>
                </a:solidFill>
                <a:latin typeface="Consolas" panose="020B0609020204030204" pitchFamily="49" charset="0"/>
              </a:rPr>
              <a:t>__FILE__</a:t>
            </a:r>
            <a:r>
              <a:rPr lang="en-US" altLang="ko-KR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  <a:r>
              <a:rPr lang="en-US" altLang="ko-KR">
                <a:solidFill>
                  <a:srgbClr val="569CD6"/>
                </a:solidFill>
                <a:latin typeface="Consolas" panose="020B0609020204030204" pitchFamily="49" charset="0"/>
              </a:rPr>
              <a:t>__LINE__</a:t>
            </a:r>
            <a:r>
              <a:rPr lang="en-US" altLang="ko-KR">
                <a:solidFill>
                  <a:srgbClr val="D4D4D4"/>
                </a:solidFill>
                <a:latin typeface="Consolas" panose="020B0609020204030204" pitchFamily="49" charset="0"/>
              </a:rPr>
              <a:t>, </a:t>
            </a:r>
            <a:r>
              <a:rPr lang="en-US" altLang="ko-KR">
                <a:solidFill>
                  <a:srgbClr val="CE9178"/>
                </a:solidFill>
                <a:latin typeface="Consolas" panose="020B0609020204030204" pitchFamily="49" charset="0"/>
              </a:rPr>
              <a:t>"*null_ptr"</a:t>
            </a:r>
            <a:r>
              <a:rPr lang="en-US" altLang="ko-KR">
                <a:solidFill>
                  <a:srgbClr val="D4D4D4"/>
                </a:solidFill>
                <a:latin typeface="Consolas" panose="020B0609020204030204" pitchFamily="49" charset="0"/>
              </a:rPr>
              <a:t>) : null_ptr) = </a:t>
            </a:r>
            <a:r>
              <a:rPr lang="en-US" altLang="ko-KR">
                <a:solidFill>
                  <a:srgbClr val="B5CEA8"/>
                </a:solidFill>
                <a:latin typeface="Consolas" panose="020B0609020204030204" pitchFamily="49" charset="0"/>
              </a:rPr>
              <a:t>243</a:t>
            </a:r>
            <a:r>
              <a:rPr lang="en-US" altLang="ko-KR">
                <a:solidFill>
                  <a:srgbClr val="D4D4D4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6" name="화살표: 오른쪽 15">
            <a:extLst>
              <a:ext uri="{FF2B5EF4-FFF2-40B4-BE49-F238E27FC236}">
                <a16:creationId xmlns:a16="http://schemas.microsoft.com/office/drawing/2014/main" id="{CA28B888-43B0-4CDF-B599-DABDD4F527EB}"/>
              </a:ext>
            </a:extLst>
          </p:cNvPr>
          <p:cNvSpPr/>
          <p:nvPr/>
        </p:nvSpPr>
        <p:spPr>
          <a:xfrm>
            <a:off x="2121827" y="5752861"/>
            <a:ext cx="768587" cy="676958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940C457-8596-42D2-8CD2-2A4789E9451D}"/>
              </a:ext>
            </a:extLst>
          </p:cNvPr>
          <p:cNvSpPr/>
          <p:nvPr/>
        </p:nvSpPr>
        <p:spPr>
          <a:xfrm>
            <a:off x="2890414" y="5946935"/>
            <a:ext cx="3223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/>
              <a:t>NPD</a:t>
            </a:r>
            <a:r>
              <a:rPr lang="ko-KR" altLang="en-US"/>
              <a:t> at line </a:t>
            </a:r>
            <a:r>
              <a:rPr lang="en-US" altLang="ko-KR"/>
              <a:t>null</a:t>
            </a:r>
            <a:r>
              <a:rPr lang="ko-KR" altLang="en-US"/>
              <a:t>.c:34, *nullptr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9B53622C-73B3-406C-9431-D35E124A240B}"/>
              </a:ext>
            </a:extLst>
          </p:cNvPr>
          <p:cNvSpPr/>
          <p:nvPr/>
        </p:nvSpPr>
        <p:spPr>
          <a:xfrm>
            <a:off x="999280" y="5117319"/>
            <a:ext cx="266218" cy="3664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B88A79E-0920-48F6-ADEA-5ACEDCC6608F}"/>
              </a:ext>
            </a:extLst>
          </p:cNvPr>
          <p:cNvSpPr/>
          <p:nvPr/>
        </p:nvSpPr>
        <p:spPr>
          <a:xfrm>
            <a:off x="2285557" y="5140058"/>
            <a:ext cx="8012988" cy="3664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5705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39C7F75-106B-4AFC-873C-EF19EF18F0EE}"/>
              </a:ext>
            </a:extLst>
          </p:cNvPr>
          <p:cNvSpPr txBox="1"/>
          <p:nvPr/>
        </p:nvSpPr>
        <p:spPr>
          <a:xfrm>
            <a:off x="350982" y="212436"/>
            <a:ext cx="7573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Example guides - 1</a:t>
            </a:r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B6BABA-1B08-4AB6-A1FA-F48431222D8A}"/>
              </a:ext>
            </a:extLst>
          </p:cNvPr>
          <p:cNvSpPr txBox="1"/>
          <p:nvPr/>
        </p:nvSpPr>
        <p:spPr>
          <a:xfrm>
            <a:off x="350982" y="605057"/>
            <a:ext cx="11841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3 NPD example C files and buggy version grep files will be uploaded.</a:t>
            </a:r>
          </a:p>
          <a:p>
            <a:endParaRPr lang="en-US" altLang="ko-KR"/>
          </a:p>
          <a:p>
            <a:r>
              <a:rPr lang="en-US" altLang="ko-KR"/>
              <a:t>Here’re model instrumentation solutions for diverse dereference syntaxes.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3586B51E-E94F-45C4-85E5-0856E381EB28}"/>
              </a:ext>
            </a:extLst>
          </p:cNvPr>
          <p:cNvSpPr/>
          <p:nvPr/>
        </p:nvSpPr>
        <p:spPr>
          <a:xfrm>
            <a:off x="249708" y="1732589"/>
            <a:ext cx="1830950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*intptr 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23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7" name="화살표: 오른쪽 6">
            <a:extLst>
              <a:ext uri="{FF2B5EF4-FFF2-40B4-BE49-F238E27FC236}">
                <a16:creationId xmlns:a16="http://schemas.microsoft.com/office/drawing/2014/main" id="{0942194B-D157-4D84-A8FE-46AE73BFF1B8}"/>
              </a:ext>
            </a:extLst>
          </p:cNvPr>
          <p:cNvSpPr/>
          <p:nvPr/>
        </p:nvSpPr>
        <p:spPr>
          <a:xfrm rot="1948929">
            <a:off x="780889" y="2268718"/>
            <a:ext cx="768587" cy="506036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C61CE445-FBC8-47B8-B88E-C9A480AC15CC}"/>
              </a:ext>
            </a:extLst>
          </p:cNvPr>
          <p:cNvSpPr/>
          <p:nvPr/>
        </p:nvSpPr>
        <p:spPr>
          <a:xfrm>
            <a:off x="1649514" y="2238176"/>
            <a:ext cx="10422413" cy="203132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altLang="ko-KR">
                <a:solidFill>
                  <a:srgbClr val="569CD6"/>
                </a:solidFill>
                <a:latin typeface="Consolas" panose="020B0609020204030204" pitchFamily="49" charset="0"/>
              </a:rPr>
              <a:t>int</a:t>
            </a:r>
            <a:r>
              <a:rPr lang="en-US" altLang="ko-KR">
                <a:solidFill>
                  <a:srgbClr val="D4D4D4"/>
                </a:solidFill>
                <a:latin typeface="Consolas" panose="020B0609020204030204" pitchFamily="49" charset="0"/>
              </a:rPr>
              <a:t> * __npd_tmp_var_0; </a:t>
            </a:r>
            <a:r>
              <a:rPr lang="en-US" altLang="ko-KR">
                <a:solidFill>
                  <a:srgbClr val="6A9955"/>
                </a:solidFill>
                <a:latin typeface="Consolas" panose="020B0609020204030204" pitchFamily="49" charset="0"/>
              </a:rPr>
              <a:t>//Declare a new global variable</a:t>
            </a:r>
            <a:endParaRPr lang="ko-KR" altLang="en-US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endParaRPr lang="en-US" altLang="ko-KR" b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...</a:t>
            </a:r>
          </a:p>
          <a:p>
            <a:endParaRPr lang="en-US" altLang="ko-KR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*(__npd_tmp_var_0 = intptr</a:t>
            </a:r>
          </a:p>
          <a:p>
            <a:r>
              <a:rPr lang="en-US" altLang="ko-KR">
                <a:solidFill>
                  <a:srgbClr val="D4D4D4"/>
                </a:solidFill>
                <a:latin typeface="Consolas" panose="020B0609020204030204" pitchFamily="49" charset="0"/>
              </a:rPr>
              <a:t>  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(__npd_tmp_var_0 ==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? ((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*) print_at_crash(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__FILE__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__LINE__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altLang="ko-KR" b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"*intptr"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</a:t>
            </a:r>
          </a:p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 __npd_tmp_var_0) 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23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C0AC089B-B987-494F-AB2F-C3FCC9C17781}"/>
              </a:ext>
            </a:extLst>
          </p:cNvPr>
          <p:cNvSpPr/>
          <p:nvPr/>
        </p:nvSpPr>
        <p:spPr>
          <a:xfrm>
            <a:off x="139622" y="5013919"/>
            <a:ext cx="2590774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*foo(intptr) 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102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0" name="화살표: 오른쪽 9">
            <a:extLst>
              <a:ext uri="{FF2B5EF4-FFF2-40B4-BE49-F238E27FC236}">
                <a16:creationId xmlns:a16="http://schemas.microsoft.com/office/drawing/2014/main" id="{8CC29855-097C-4B0B-BB82-20C0BBA187F5}"/>
              </a:ext>
            </a:extLst>
          </p:cNvPr>
          <p:cNvSpPr/>
          <p:nvPr/>
        </p:nvSpPr>
        <p:spPr>
          <a:xfrm rot="1948929">
            <a:off x="1840152" y="5559968"/>
            <a:ext cx="768587" cy="676958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A9DB2F0-5696-49E7-9670-B3EE293C8B82}"/>
              </a:ext>
            </a:extLst>
          </p:cNvPr>
          <p:cNvSpPr/>
          <p:nvPr/>
        </p:nvSpPr>
        <p:spPr>
          <a:xfrm>
            <a:off x="2626224" y="5804498"/>
            <a:ext cx="9445703" cy="64633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*(__npd_tmp_var_2 = foo(intptr) , (__npd_tmp_var_2 ==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? ((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*) print_at_crash(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__FILE__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__LINE__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altLang="ko-KR" b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"*foo(intptr)"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 : __npd_tmp_var_2)=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102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4504AB75-E320-4FB6-A9F4-D295B09A340C}"/>
              </a:ext>
            </a:extLst>
          </p:cNvPr>
          <p:cNvSpPr/>
          <p:nvPr/>
        </p:nvSpPr>
        <p:spPr>
          <a:xfrm>
            <a:off x="3839601" y="5031592"/>
            <a:ext cx="4491599" cy="36933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 foo(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 arg) { 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0; }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4EE0343-5E13-430F-A712-3CC8D7630624}"/>
              </a:ext>
            </a:extLst>
          </p:cNvPr>
          <p:cNvSpPr/>
          <p:nvPr/>
        </p:nvSpPr>
        <p:spPr>
          <a:xfrm>
            <a:off x="1882486" y="3372758"/>
            <a:ext cx="2273878" cy="2848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240BC30F-1126-490F-83B9-234E81682395}"/>
              </a:ext>
            </a:extLst>
          </p:cNvPr>
          <p:cNvSpPr/>
          <p:nvPr/>
        </p:nvSpPr>
        <p:spPr>
          <a:xfrm>
            <a:off x="1882486" y="3668606"/>
            <a:ext cx="10120460" cy="2848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E9748944-86A6-4EA8-A73C-AA62154C95F2}"/>
              </a:ext>
            </a:extLst>
          </p:cNvPr>
          <p:cNvSpPr/>
          <p:nvPr/>
        </p:nvSpPr>
        <p:spPr>
          <a:xfrm>
            <a:off x="1649514" y="3965754"/>
            <a:ext cx="2386777" cy="2848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10F079-1A5A-4E16-BC81-07073FEDF5B2}"/>
              </a:ext>
            </a:extLst>
          </p:cNvPr>
          <p:cNvSpPr txBox="1"/>
          <p:nvPr/>
        </p:nvSpPr>
        <p:spPr>
          <a:xfrm>
            <a:off x="118327" y="4650755"/>
            <a:ext cx="331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Why tmp variable? side effect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0875FD57-96DA-4ACE-BDD3-6F5F4A65BEC1}"/>
              </a:ext>
            </a:extLst>
          </p:cNvPr>
          <p:cNvSpPr/>
          <p:nvPr/>
        </p:nvSpPr>
        <p:spPr>
          <a:xfrm>
            <a:off x="1650438" y="2251467"/>
            <a:ext cx="2857967" cy="3704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7931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5B748A08-1B9B-4AD3-9CDF-2B6F3ED73156}"/>
              </a:ext>
            </a:extLst>
          </p:cNvPr>
          <p:cNvSpPr/>
          <p:nvPr/>
        </p:nvSpPr>
        <p:spPr>
          <a:xfrm>
            <a:off x="350982" y="837891"/>
            <a:ext cx="2866780" cy="64633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sv-SE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sv-SE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intarr[</a:t>
            </a:r>
            <a:r>
              <a:rPr lang="sv-SE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sv-SE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][</a:t>
            </a:r>
            <a:r>
              <a:rPr lang="sv-SE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sv-SE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];</a:t>
            </a:r>
            <a:br>
              <a:rPr lang="sv-SE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sv-SE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**intarr = </a:t>
            </a:r>
            <a:r>
              <a:rPr lang="sv-SE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sv-SE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9308E3-7C80-408A-A4B8-75E0BC49ABAA}"/>
              </a:ext>
            </a:extLst>
          </p:cNvPr>
          <p:cNvSpPr txBox="1"/>
          <p:nvPr/>
        </p:nvSpPr>
        <p:spPr>
          <a:xfrm>
            <a:off x="350982" y="212436"/>
            <a:ext cx="7573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Example guides - 2</a:t>
            </a:r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B0CA26E-BA9C-4E98-A283-022C3BA6C35C}"/>
              </a:ext>
            </a:extLst>
          </p:cNvPr>
          <p:cNvSpPr/>
          <p:nvPr/>
        </p:nvSpPr>
        <p:spPr>
          <a:xfrm>
            <a:off x="772470" y="2006371"/>
            <a:ext cx="11123271" cy="92333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*(__npd_tmp_var_3 = *(__npd_tmp_var_4 = intarr , (__npd_tmp_var_4 ==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? ((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(*)[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]) print_at_crash(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__FILE__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__LINE__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altLang="ko-KR" b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"*intarr"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 : __npd_tmp_var_4), (__npd_tmp_var_3 ==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? ((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*) print_at_crash(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__FILE__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__LINE__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altLang="ko-KR" b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"**intarr"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 : __npd_tmp_var_3)=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7" name="화살표: 오른쪽 6">
            <a:extLst>
              <a:ext uri="{FF2B5EF4-FFF2-40B4-BE49-F238E27FC236}">
                <a16:creationId xmlns:a16="http://schemas.microsoft.com/office/drawing/2014/main" id="{16E06751-F2F4-4E22-9504-E863F916CB2A}"/>
              </a:ext>
            </a:extLst>
          </p:cNvPr>
          <p:cNvSpPr/>
          <p:nvPr/>
        </p:nvSpPr>
        <p:spPr>
          <a:xfrm rot="1948929">
            <a:off x="121656" y="1521817"/>
            <a:ext cx="768587" cy="676958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FEE69A-D3CE-47AC-B134-9ED300C5B0DA}"/>
              </a:ext>
            </a:extLst>
          </p:cNvPr>
          <p:cNvSpPr txBox="1"/>
          <p:nvPr/>
        </p:nvSpPr>
        <p:spPr>
          <a:xfrm>
            <a:off x="3433762" y="942295"/>
            <a:ext cx="4857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You need to check both intarr and *intarr.</a:t>
            </a:r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71C26B71-4855-47BE-A1D1-B5969B20BA3A}"/>
              </a:ext>
            </a:extLst>
          </p:cNvPr>
          <p:cNvSpPr/>
          <p:nvPr/>
        </p:nvSpPr>
        <p:spPr>
          <a:xfrm>
            <a:off x="169762" y="3220741"/>
            <a:ext cx="6096000" cy="1477328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 intptr1 = malloc(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sizeof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*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 intptr2 = malloc(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sizeof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*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 intptr3 = malloc(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sizeof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*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intptr1[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] = intptr2[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] = intptr3[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243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0" name="화살표: 오른쪽 9">
            <a:extLst>
              <a:ext uri="{FF2B5EF4-FFF2-40B4-BE49-F238E27FC236}">
                <a16:creationId xmlns:a16="http://schemas.microsoft.com/office/drawing/2014/main" id="{2B0ABB40-8A39-49AA-B132-6AFB66B629EA}"/>
              </a:ext>
            </a:extLst>
          </p:cNvPr>
          <p:cNvSpPr/>
          <p:nvPr/>
        </p:nvSpPr>
        <p:spPr>
          <a:xfrm rot="1948929">
            <a:off x="1400078" y="4938016"/>
            <a:ext cx="768587" cy="676958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A15AC44B-6F5F-442E-AAB3-D62F66E785FD}"/>
              </a:ext>
            </a:extLst>
          </p:cNvPr>
          <p:cNvSpPr/>
          <p:nvPr/>
        </p:nvSpPr>
        <p:spPr>
          <a:xfrm>
            <a:off x="2179898" y="4891238"/>
            <a:ext cx="9715843" cy="175432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(__npd_tmp_var_0 = intptr1, (__npd_tmp_var_0 ==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? ((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*) print_at_crash(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__FILE__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__LINE__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ko-KR" b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"intptr1[1]"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 : __npd_tmp_var_0)[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] = (__npd_tmp_var_1 = intptr2, (__npd_tmp_var_1 ==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? ((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*) print_at_crash(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__FILE__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__LINE__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ko-KR" b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"intptr2[1]"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 : __npd_tmp_var_1)[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] = (__npd_tmp_var_2 = intptr3, (__npd_tmp_var_2 ==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? ((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*) print_at_crash(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__FILE__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__LINE__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ko-KR" b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"intptr3[1]"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 : __npd_tmp_var_2)[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243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52117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834BB81-526C-466E-BAD9-F1F90892932E}"/>
              </a:ext>
            </a:extLst>
          </p:cNvPr>
          <p:cNvSpPr/>
          <p:nvPr/>
        </p:nvSpPr>
        <p:spPr>
          <a:xfrm>
            <a:off x="258501" y="826018"/>
            <a:ext cx="3746339" cy="175432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altLang="ko-KR">
                <a:solidFill>
                  <a:srgbClr val="569CD6"/>
                </a:solidFill>
                <a:latin typeface="Consolas" panose="020B0609020204030204" pitchFamily="49" charset="0"/>
              </a:rPr>
              <a:t>struct</a:t>
            </a:r>
            <a:r>
              <a:rPr lang="en-US" altLang="ko-KR">
                <a:solidFill>
                  <a:srgbClr val="D4D4D4"/>
                </a:solidFill>
                <a:latin typeface="Consolas" panose="020B0609020204030204" pitchFamily="49" charset="0"/>
              </a:rPr>
              <a:t> a astruct;</a:t>
            </a:r>
          </a:p>
          <a:p>
            <a:r>
              <a:rPr lang="en-US" altLang="ko-KR">
                <a:solidFill>
                  <a:srgbClr val="569CD6"/>
                </a:solidFill>
                <a:latin typeface="Consolas" panose="020B0609020204030204" pitchFamily="49" charset="0"/>
              </a:rPr>
              <a:t>struct</a:t>
            </a:r>
            <a:r>
              <a:rPr lang="en-US" altLang="ko-KR">
                <a:solidFill>
                  <a:srgbClr val="D4D4D4"/>
                </a:solidFill>
                <a:latin typeface="Consolas" panose="020B0609020204030204" pitchFamily="49" charset="0"/>
              </a:rPr>
              <a:t> a * aptr = &amp;astruct;</a:t>
            </a:r>
            <a:endParaRPr lang="en-US" altLang="ko-KR" b="0">
              <a:solidFill>
                <a:srgbClr val="569CD6"/>
              </a:solidFill>
              <a:effectLst/>
              <a:latin typeface="Consolas" panose="020B0609020204030204" pitchFamily="49" charset="0"/>
            </a:endParaRPr>
          </a:p>
          <a:p>
            <a:endParaRPr lang="en-US" altLang="ko-KR" b="0">
              <a:solidFill>
                <a:srgbClr val="569CD6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(aptr-&gt;f2[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].f1 ==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25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7137A1-2874-4A23-B306-748F688B0350}"/>
              </a:ext>
            </a:extLst>
          </p:cNvPr>
          <p:cNvSpPr txBox="1"/>
          <p:nvPr/>
        </p:nvSpPr>
        <p:spPr>
          <a:xfrm>
            <a:off x="350982" y="212436"/>
            <a:ext cx="7573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Example guides - 3</a:t>
            </a:r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12F9DA4-695C-48E0-822A-93C13C060746}"/>
              </a:ext>
            </a:extLst>
          </p:cNvPr>
          <p:cNvSpPr/>
          <p:nvPr/>
        </p:nvSpPr>
        <p:spPr>
          <a:xfrm>
            <a:off x="6771190" y="779851"/>
            <a:ext cx="4676173" cy="92333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a { 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f1; 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b * f2; };</a:t>
            </a:r>
          </a:p>
          <a:p>
            <a:b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b { 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f1; };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E168DF9-91E9-428D-8F3B-301DC4D3C2E4}"/>
              </a:ext>
            </a:extLst>
          </p:cNvPr>
          <p:cNvSpPr/>
          <p:nvPr/>
        </p:nvSpPr>
        <p:spPr>
          <a:xfrm>
            <a:off x="478420" y="4705919"/>
            <a:ext cx="11235159" cy="175432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((__npd_tmp_var_1 = (__npd_tmp_var_2 = aptr, (__npd_tmp_var_2 ==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? ((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a *) print_at_crash(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__FILE__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__LINE__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altLang="ko-KR" b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"aptr-&gt;f2"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 : __npd_tmp_var_2)-&gt;f2, (__npd_tmp_var_1 ==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? ((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b *) print_at_crash(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__FILE__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__LINE__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ko-KR" b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"aptr-&gt;f2[0]"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 : __npd_tmp_var_1)[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].f1 ==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25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altLang="ko-KR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}</a:t>
            </a:r>
          </a:p>
        </p:txBody>
      </p:sp>
      <p:sp>
        <p:nvSpPr>
          <p:cNvPr id="9" name="화살표: 오른쪽 8">
            <a:extLst>
              <a:ext uri="{FF2B5EF4-FFF2-40B4-BE49-F238E27FC236}">
                <a16:creationId xmlns:a16="http://schemas.microsoft.com/office/drawing/2014/main" id="{E66C1B7A-8A7F-444A-9AF6-DC9E788EFFBD}"/>
              </a:ext>
            </a:extLst>
          </p:cNvPr>
          <p:cNvSpPr/>
          <p:nvPr/>
        </p:nvSpPr>
        <p:spPr>
          <a:xfrm rot="2820706">
            <a:off x="825685" y="3456193"/>
            <a:ext cx="1487358" cy="676958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424491-F35A-487C-9D67-46CF689B951A}"/>
              </a:ext>
            </a:extLst>
          </p:cNvPr>
          <p:cNvSpPr txBox="1"/>
          <p:nvPr/>
        </p:nvSpPr>
        <p:spPr>
          <a:xfrm>
            <a:off x="4537276" y="2835218"/>
            <a:ext cx="4676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You need to check both aptr and aptr-&gt;f2.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0713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77137A1-2874-4A23-B306-748F688B0350}"/>
              </a:ext>
            </a:extLst>
          </p:cNvPr>
          <p:cNvSpPr txBox="1"/>
          <p:nvPr/>
        </p:nvSpPr>
        <p:spPr>
          <a:xfrm>
            <a:off x="350982" y="212436"/>
            <a:ext cx="7573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Example guides - 4</a:t>
            </a:r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4E75D6-EA76-4F57-A07E-3B0C3BACF958}"/>
              </a:ext>
            </a:extLst>
          </p:cNvPr>
          <p:cNvSpPr txBox="1"/>
          <p:nvPr/>
        </p:nvSpPr>
        <p:spPr>
          <a:xfrm>
            <a:off x="545939" y="2551837"/>
            <a:ext cx="109149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/>
              <a:t>If you have any problems during implementation,</a:t>
            </a:r>
          </a:p>
          <a:p>
            <a:r>
              <a:rPr lang="en-US" altLang="ko-KR" sz="3600"/>
              <a:t>upload questions as many as possible</a:t>
            </a:r>
          </a:p>
          <a:p>
            <a:r>
              <a:rPr lang="en-US" altLang="ko-KR" sz="3600"/>
              <a:t>on the KLMS board.</a:t>
            </a:r>
            <a:endParaRPr lang="ko-KR" altLang="en-US" sz="3600"/>
          </a:p>
        </p:txBody>
      </p:sp>
    </p:spTree>
    <p:extLst>
      <p:ext uri="{BB962C8B-B14F-4D97-AF65-F5344CB8AC3E}">
        <p14:creationId xmlns:p14="http://schemas.microsoft.com/office/powerpoint/2010/main" val="4190498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960</Words>
  <Application>Microsoft Office PowerPoint</Application>
  <PresentationFormat>와이드스크린</PresentationFormat>
  <Paragraphs>67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맑은 고딕</vt:lpstr>
      <vt:lpstr>Arial</vt:lpstr>
      <vt:lpstr>Consolas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swtv</dc:creator>
  <cp:lastModifiedBy>swtv</cp:lastModifiedBy>
  <cp:revision>49</cp:revision>
  <dcterms:created xsi:type="dcterms:W3CDTF">2022-10-24T07:47:58Z</dcterms:created>
  <dcterms:modified xsi:type="dcterms:W3CDTF">2022-10-25T03:01:21Z</dcterms:modified>
</cp:coreProperties>
</file>