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9" r:id="rId3"/>
    <p:sldId id="270" r:id="rId4"/>
    <p:sldId id="256" r:id="rId5"/>
    <p:sldId id="259" r:id="rId6"/>
    <p:sldId id="260" r:id="rId7"/>
    <p:sldId id="266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08" autoAdjust="0"/>
  </p:normalViewPr>
  <p:slideViewPr>
    <p:cSldViewPr snapToGrid="0">
      <p:cViewPr varScale="1">
        <p:scale>
          <a:sx n="76" d="100"/>
          <a:sy n="76" d="100"/>
        </p:scale>
        <p:origin x="102" y="2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2DFBE9-902B-2F83-CC63-A9C31DCE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5A4F623-17B4-2FAB-D622-5E075320D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7ACE48-D165-D73A-F16F-7969C88B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53260A-68EC-3CA5-9FDB-9226D006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5A28B8-825A-F48A-4703-DFD35C75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66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23BF8-A6A8-7662-3AC4-882CD49D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3D2618-A8B0-7C62-823D-D2610293A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7B83F9-3C08-9532-B18D-19634171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FAC83B-2C37-37B1-ADA0-021D0776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C51D98-E4C1-E1FA-8E3C-4574F0D3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01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0D8942B-75A1-17B8-E543-367288115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083C462-EE55-FAC7-0935-5189CFC6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9E760E-E530-0CBB-2DF7-9FA343246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570606-09FA-831B-07E2-B1AF6EC4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029412-F67E-41DD-3FB6-FCA70436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83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C05F36-FF11-6E76-7840-EE6D69DA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9ED99E8-50F5-8F91-6FE7-88797BA3F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273820-DA30-88D1-D7E7-AC2343C2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54456D-E085-94ED-FC95-8CB281E1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6A7B1A-290C-BDDA-E83E-FED681CA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35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9A7B90-1C3A-EAA7-88FB-73B134D3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B1C890-8982-689C-EED3-DAA0CC59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7F45EF-5063-C90B-7E13-358B0521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7D46A1-7228-DA23-8A2B-15F3A693D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0E53B9-65DF-908A-3D48-90CDB23D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75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BC5ACC-F363-5BFA-78A0-62B26A8D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673623-2EE6-4744-22AA-37E495DC4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03EC6D-0F62-5E88-70DE-70491A51C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68FAD9-490D-940F-0A0D-E73ECFE51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5541316-9442-57C0-6648-2DD867A3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33C590-CD85-2E33-05E6-6446E3F55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08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9D9D2D-ED8A-B1CA-9754-16B0E79A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18FD5-0F88-AFF7-8C3D-DBA498582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20A30AE-57E2-0EB9-E4BD-79762A0FC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7821214-D0CC-227F-103F-EF8220C2A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4299B1-DE67-D298-B53E-6C8EF39A7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33CA86C-C601-80CF-F235-34A4EC18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00F21FE-5022-80BD-90E4-05F9674E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D9C4A53-1F00-360C-C530-7228250F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39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2E12DA-9306-4666-332E-D52DE0FA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77C289F-3BA7-28B0-6FCF-C72F37D7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33D539B-ECF8-C32E-7255-1E53FEDE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89E8B64-F7EB-8F8B-C9CF-19E980B4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479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C3783E7-C1F8-FCA7-39BF-B860C2911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422CE93-64DA-1CD2-C14E-E2682CE57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6519558-EE1F-5A75-1A9C-D58CCBCDF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90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EBDDAD-0C4B-2969-DC43-EAC000424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2481260-65ED-304E-DEBE-A609362BD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F1BD4F-B9CD-8C83-5724-6BB4C3C5C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1B641D-AFA9-A7D5-0A76-76E1F623C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9ACE27-FD95-F2FC-0CBC-68D53A1E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34330E-3303-33C2-A085-FC3D8A7C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1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5BCC7C-5846-F4F2-22EF-7023EC005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DF79E2-A7DF-901F-7DB1-374524149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E90A167-4A96-31CE-889C-33B2A992C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0195C2-F6F1-1B60-9D33-64F9AC20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F43414-9143-885F-3B72-B6493CCA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E59587-4AB7-BB56-D8DE-91BBF2E9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69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7EE05F0-111D-CBCB-B9B1-1C8533A4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E8E874-A6E5-04EC-4440-BE5A320E3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6D0983-170F-2146-8041-AA6006BE9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0FF54-7D41-4C3A-9DB2-0750841F8564}" type="datetimeFigureOut">
              <a:rPr lang="ko-KR" altLang="en-US" smtClean="0"/>
              <a:t>2022-11-28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0356C6-28E2-DBC5-6D60-522C3D7C2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EE3FCE-CDA8-A53B-2BEC-42986E915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CB528-18E7-4269-8B6F-C453E9877B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01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raffic_collision_avoidance_syste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D16B5BB7-FDAF-32A0-EAA3-29DB92A8198E}"/>
              </a:ext>
            </a:extLst>
          </p:cNvPr>
          <p:cNvSpPr txBox="1">
            <a:spLocks/>
          </p:cNvSpPr>
          <p:nvPr/>
        </p:nvSpPr>
        <p:spPr>
          <a:xfrm>
            <a:off x="300556" y="255448"/>
            <a:ext cx="8004200" cy="6457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</a:pPr>
            <a:r>
              <a:rPr kumimoji="0" lang="en-US" altLang="ko-KR" sz="2000" b="1" u="sng">
                <a:latin typeface="Calibri" panose="020F0502020204030204" pitchFamily="34" charset="0"/>
              </a:rPr>
              <a:t>Homework #6: Concolic testing TCAS (Traffic Collision Avoidance System)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r>
              <a:rPr kumimoji="0" lang="en-US" altLang="ko-KR" sz="2000">
                <a:latin typeface="Calibri" panose="020F0502020204030204" pitchFamily="34" charset="0"/>
              </a:rPr>
              <a:t>Please read the following web page to get background on TCAS</a:t>
            </a:r>
          </a:p>
          <a:p>
            <a:pPr lvl="1">
              <a:lnSpc>
                <a:spcPct val="90000"/>
              </a:lnSpc>
            </a:pPr>
            <a:r>
              <a:rPr kumimoji="0" lang="en-US" altLang="ko-KR" sz="2000">
                <a:latin typeface="Calibri" panose="020F0502020204030204" pitchFamily="34" charset="0"/>
                <a:hlinkClick r:id="rId2"/>
              </a:rPr>
              <a:t>https://en.wikipedia.org/wiki/Traffic_collision_avoidance_system</a:t>
            </a:r>
            <a:endParaRPr kumimoji="0" lang="en-US" altLang="ko-KR" sz="2000">
              <a:latin typeface="Calibri" panose="020F0502020204030204" pitchFamily="34" charset="0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None/>
            </a:pPr>
            <a:endParaRPr kumimoji="0" lang="en-US" altLang="ko-KR" sz="2000">
              <a:latin typeface="Calibri" panose="020F0502020204030204" pitchFamily="34" charset="0"/>
            </a:endParaRPr>
          </a:p>
          <a:p>
            <a:pPr marL="0" indent="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</a:pPr>
            <a:r>
              <a:rPr kumimoji="0" lang="en-US" altLang="ko-KR" sz="2000" b="1" u="sng">
                <a:latin typeface="Calibri" panose="020F0502020204030204" pitchFamily="34" charset="0"/>
              </a:rPr>
              <a:t>(100 pts) Complete the following Part I, Part II and Part III  </a:t>
            </a:r>
            <a:endParaRPr kumimoji="0" lang="en-US" altLang="ko-KR" sz="2000" b="1">
              <a:latin typeface="Calibri" panose="020F0502020204030204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r>
              <a:rPr kumimoji="0" lang="en-US" altLang="ko-KR" sz="2000">
                <a:latin typeface="Calibri" panose="020F0502020204030204" pitchFamily="34" charset="0"/>
              </a:rPr>
              <a:t>Please submit your testing code, generated test input files, and relevant documents and so on in one zip file. 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</a:pPr>
            <a:r>
              <a:rPr kumimoji="0" lang="en-US" altLang="ko-KR" sz="2000">
                <a:latin typeface="Calibri" panose="020F0502020204030204" pitchFamily="34" charset="0"/>
              </a:rPr>
              <a:t>Your concolic testing code should be contained in </a:t>
            </a:r>
            <a:r>
              <a:rPr kumimoji="0"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</a:pPr>
            <a:r>
              <a:rPr lang="en-US" altLang="ko-KR" sz="2000">
                <a:latin typeface="Calibri" panose="020F0502020204030204" pitchFamily="34" charset="0"/>
              </a:rPr>
              <a:t>Entire concolic testing process (crownc, run_cronw, crown_replay, gcov, etc.) should be performed by</a:t>
            </a:r>
            <a:r>
              <a:rPr kumimoji="0" lang="en-US" altLang="ko-KR" sz="2000">
                <a:latin typeface="Calibri" panose="020F0502020204030204" pitchFamily="34" charset="0"/>
              </a:rPr>
              <a:t> executing </a:t>
            </a:r>
            <a:r>
              <a:rPr kumimoji="0"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run.sh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</a:pPr>
            <a:endParaRPr kumimoji="0" lang="en-US" altLang="ko-KR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 b="1" u="sng">
                <a:latin typeface="Calibri" panose="020F0502020204030204" pitchFamily="34" charset="0"/>
              </a:rPr>
              <a:t>Part I. (5 pts) Manual test generation for TCAS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ko-KR" sz="2000">
                <a:latin typeface="Calibri" panose="020F0502020204030204" pitchFamily="34" charset="0"/>
              </a:rPr>
              <a:t>1. Make and report 3 manual test inputs to TCAS. Then, report the coverage of the test inputs on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tcas-mod.c</a:t>
            </a:r>
            <a:r>
              <a:rPr lang="en-US" altLang="ko-KR" sz="2000">
                <a:latin typeface="Calibri" panose="020F0502020204030204" pitchFamily="34" charset="0"/>
              </a:rPr>
              <a:t> by using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gcov –b –f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ko-KR" sz="2000">
                <a:latin typeface="Calibri" panose="020F0502020204030204" pitchFamily="34" charset="0"/>
              </a:rPr>
              <a:t>ex.  ./tcas-mod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ko-KR" sz="2000">
                <a:latin typeface="Calibri" panose="020F0502020204030204" pitchFamily="34" charset="0"/>
              </a:rPr>
              <a:t>       ./tcas-mod 100 200 300 400 500 600 700 800 900 1000 1100 1200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ko-KR" sz="2000">
                <a:latin typeface="Calibri" panose="020F0502020204030204" pitchFamily="34" charset="0"/>
              </a:rPr>
              <a:t>       ./tcas-mod 300 1 1   600 20 700   2 100 200   0 1 1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altLang="ko-KR" sz="2000">
                <a:latin typeface="Calibri" panose="020F0502020204030204" pitchFamily="34" charset="0"/>
              </a:rPr>
              <a:t>See the right coverage output example. 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en-US" altLang="ko-KR" sz="2000"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03EBF-E00F-4F3E-34D4-8C85B91B1E74}"/>
              </a:ext>
            </a:extLst>
          </p:cNvPr>
          <p:cNvSpPr txBox="1"/>
          <p:nvPr/>
        </p:nvSpPr>
        <p:spPr>
          <a:xfrm>
            <a:off x="8455069" y="2857250"/>
            <a:ext cx="359497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altLang="ko-KR"/>
              <a:t>...</a:t>
            </a:r>
          </a:p>
          <a:p>
            <a:r>
              <a:rPr lang="en-US" altLang="ko-KR"/>
              <a:t>Function 'alt_sep_test'</a:t>
            </a:r>
          </a:p>
          <a:p>
            <a:r>
              <a:rPr lang="en-US" altLang="ko-KR"/>
              <a:t>Lines executed:43.75% of 16</a:t>
            </a:r>
          </a:p>
          <a:p>
            <a:r>
              <a:rPr lang="en-US" altLang="ko-KR"/>
              <a:t>Branches executed:35.29% of 34</a:t>
            </a:r>
          </a:p>
          <a:p>
            <a:r>
              <a:rPr lang="en-US" altLang="ko-KR">
                <a:solidFill>
                  <a:srgbClr val="FF0000"/>
                </a:solidFill>
              </a:rPr>
              <a:t>Taken at least once:20.59% of 34</a:t>
            </a:r>
          </a:p>
          <a:p>
            <a:r>
              <a:rPr lang="en-US" altLang="ko-KR"/>
              <a:t>Calls executed:0.00% of 4</a:t>
            </a:r>
          </a:p>
          <a:p>
            <a:r>
              <a:rPr lang="en-US" altLang="ko-KR"/>
              <a:t>...</a:t>
            </a:r>
          </a:p>
          <a:p>
            <a:r>
              <a:rPr lang="ko-KR" altLang="en-US"/>
              <a:t>File 'tcas-mod.c'</a:t>
            </a:r>
          </a:p>
          <a:p>
            <a:r>
              <a:rPr lang="ko-KR" altLang="en-US"/>
              <a:t>Lines executed:62.82% of 78</a:t>
            </a:r>
          </a:p>
          <a:p>
            <a:r>
              <a:rPr lang="ko-KR" altLang="en-US"/>
              <a:t>Branches executed:21.21% of 66</a:t>
            </a:r>
          </a:p>
          <a:p>
            <a:r>
              <a:rPr lang="ko-KR" altLang="en-US">
                <a:solidFill>
                  <a:srgbClr val="FF0000"/>
                </a:solidFill>
              </a:rPr>
              <a:t>Taken at least once:13.64% of 66</a:t>
            </a:r>
          </a:p>
          <a:p>
            <a:r>
              <a:rPr lang="ko-KR" altLang="en-US"/>
              <a:t>Calls executed:57.89% of 38</a:t>
            </a:r>
          </a:p>
          <a:p>
            <a:r>
              <a:rPr lang="ko-KR" altLang="en-US"/>
              <a:t>Creating 'tcas-mod.c.gcov'</a:t>
            </a:r>
          </a:p>
        </p:txBody>
      </p:sp>
    </p:spTree>
    <p:extLst>
      <p:ext uri="{BB962C8B-B14F-4D97-AF65-F5344CB8AC3E}">
        <p14:creationId xmlns:p14="http://schemas.microsoft.com/office/powerpoint/2010/main" val="96960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D16B5BB7-FDAF-32A0-EAA3-29DB92A8198E}"/>
              </a:ext>
            </a:extLst>
          </p:cNvPr>
          <p:cNvSpPr txBox="1">
            <a:spLocks/>
          </p:cNvSpPr>
          <p:nvPr/>
        </p:nvSpPr>
        <p:spPr>
          <a:xfrm>
            <a:off x="150243" y="67558"/>
            <a:ext cx="12000003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000" b="1" u="sng">
                <a:latin typeface="Calibri" panose="020F0502020204030204" pitchFamily="34" charset="0"/>
              </a:rPr>
              <a:t>Part II (75 pts): Generating test inputs to TCAS by applying CROWN</a:t>
            </a:r>
          </a:p>
          <a:p>
            <a:pPr marL="0" indent="0">
              <a:buNone/>
            </a:pPr>
            <a:r>
              <a:rPr kumimoji="0" lang="en-US" altLang="ko-KR" sz="2000">
                <a:latin typeface="Calibri" panose="020F0502020204030204" pitchFamily="34" charset="0"/>
              </a:rPr>
              <a:t>You should generate test inputs to TCAS that achieve high branch coverage (i.e., &gt;90% “Taken at least once” showed by gcov) by appling CROWN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</a:rPr>
              <a:t>2. Add concolic testing code into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 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 - You should add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#include&lt;crown.h&gt;, SYM_int(...)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, etc.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 - If you like, you can add your own logging code (e.g.,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printf()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, etc.) to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that can help </a:t>
            </a:r>
            <a:b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   analyze test executions (see Part III). 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   - Note that such logging code should not change the behaviors of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</a:t>
            </a: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3. Generate test inputs in the sub-directory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test-dir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through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run_crown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w/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 -dfs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search strategy.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Also, report all generated test inputs in a string format to feed to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</a:t>
            </a: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altLang="ko-KR" sz="2000">
                <a:latin typeface="Calibri" panose="020F0502020204030204" pitchFamily="34" charset="0"/>
              </a:rPr>
              <a:t>./tcas-mod </a:t>
            </a:r>
            <a:r>
              <a:rPr lang="en-US" altLang="ko-KR" sz="2000" b="1">
                <a:solidFill>
                  <a:srgbClr val="00B050"/>
                </a:solidFill>
                <a:latin typeface="Calibri" panose="020F0502020204030204" pitchFamily="34" charset="0"/>
              </a:rPr>
              <a:t>100 200 300 400 500 600 700 800 900 1000 1100 1200</a:t>
            </a:r>
          </a:p>
          <a:p>
            <a:pPr marL="400050" lvl="1" indent="0">
              <a:buNone/>
            </a:pPr>
            <a:r>
              <a:rPr lang="en-US" altLang="ko-KR" sz="2000">
                <a:latin typeface="Calibri" panose="020F0502020204030204" pitchFamily="34" charset="0"/>
              </a:rPr>
              <a:t>./tcas-mod </a:t>
            </a:r>
            <a:r>
              <a:rPr lang="en-US" altLang="ko-KR" sz="2000" b="1">
                <a:solidFill>
                  <a:srgbClr val="00B050"/>
                </a:solidFill>
                <a:latin typeface="Calibri" panose="020F0502020204030204" pitchFamily="34" charset="0"/>
              </a:rPr>
              <a:t>300 1 1 600 20 700 2 100 200 0 1 1</a:t>
            </a:r>
          </a:p>
          <a:p>
            <a:pPr marL="400050" lvl="1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...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4. Measure and report the coverage of the generated test inputs on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like Part I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- You should use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crown_replay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</a:t>
            </a:r>
            <a:r>
              <a:rPr lang="en-US" altLang="ko-KR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_replay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, not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whose branch structures were transformed from the original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tcas-mod.c 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(e.g.,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 crown_replay ./tcas-mod-crown</a:t>
            </a:r>
            <a:r>
              <a:rPr lang="en-US" altLang="ko-KR" sz="20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_replay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 -d test-dir </a:t>
            </a:r>
          </a:p>
          <a:p>
            <a:pPr marL="0" indent="0">
              <a:buNone/>
            </a:pP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    gcov -b -f tcas-mod-crown)</a:t>
            </a: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See the last 2 pages of the crown tutorial lecture slides for why and how to use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crown_replay</a:t>
            </a:r>
          </a:p>
          <a:p>
            <a:pPr>
              <a:buFontTx/>
              <a:buChar char="-"/>
            </a:pPr>
            <a:endParaRPr lang="en-US" altLang="ko-KR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endParaRPr lang="en-US" altLang="ko-KR" sz="2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3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D16B5BB7-FDAF-32A0-EAA3-29DB92A8198E}"/>
              </a:ext>
            </a:extLst>
          </p:cNvPr>
          <p:cNvSpPr txBox="1">
            <a:spLocks/>
          </p:cNvSpPr>
          <p:nvPr/>
        </p:nvSpPr>
        <p:spPr>
          <a:xfrm>
            <a:off x="300556" y="217870"/>
            <a:ext cx="1109813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000" b="1" u="sng">
                <a:latin typeface="Calibri" panose="020F0502020204030204" pitchFamily="34" charset="0"/>
                <a:cs typeface="Calibri" panose="020F0502020204030204" pitchFamily="34" charset="0"/>
              </a:rPr>
              <a:t>Part III (20 pts): Analysis of not-covered line(s) and not-completely-covered condition(s)</a:t>
            </a:r>
          </a:p>
          <a:p>
            <a:pPr marL="0" indent="0">
              <a:buNone/>
            </a:pPr>
            <a:endParaRPr lang="en-US" altLang="ko-KR" sz="2000" b="1" u="sng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5. Report not-covered line(s) in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and explain why that line(s) is not covered </a:t>
            </a: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- You may identify not-covered line in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by searching “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#####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” in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tcas-mod-crown.c.gcov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6. Report </a:t>
            </a:r>
            <a:r>
              <a:rPr lang="en-US" altLang="ko-KR" sz="20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not-completely-covered condition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(s) in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 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and explain why that condition(s) is not-completely-covered </a:t>
            </a:r>
          </a:p>
          <a:p>
            <a:pPr>
              <a:buFontTx/>
              <a:buChar char="-"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a not-completely-covered condition is one that has only true or only false value through entire testing</a:t>
            </a:r>
          </a:p>
          <a:p>
            <a:pPr>
              <a:buFontTx/>
              <a:buChar char="-"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For example, in the following example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c2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is a not-completely-covered condition</a:t>
            </a: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- You may identify not-completely-covered conditions by searching “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taken 0%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” in </a:t>
            </a:r>
            <a:r>
              <a:rPr lang="en-US" altLang="ko-KR" sz="2000">
                <a:latin typeface="Courier New" panose="02070309020205020404" pitchFamily="49" charset="0"/>
                <a:cs typeface="Courier New" panose="02070309020205020404" pitchFamily="49" charset="0"/>
              </a:rPr>
              <a:t>tcas-mod-crown.c.gcov</a:t>
            </a:r>
            <a:r>
              <a:rPr lang="en-US" altLang="ko-KR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ko-K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>
              <a:buNone/>
            </a:pPr>
            <a:endParaRPr lang="en-US" altLang="ko-KR" sz="2000"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405C3D-E028-A26A-27DF-881EE983697B}"/>
              </a:ext>
            </a:extLst>
          </p:cNvPr>
          <p:cNvSpPr txBox="1"/>
          <p:nvPr/>
        </p:nvSpPr>
        <p:spPr>
          <a:xfrm>
            <a:off x="2884117" y="3879909"/>
            <a:ext cx="490707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456</a:t>
            </a:r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:    if (</a:t>
            </a:r>
            <a:r>
              <a:rPr lang="en-US" altLang="ko-KR">
                <a:latin typeface="Courier New" panose="02070309020205020404" pitchFamily="49" charset="0"/>
                <a:cs typeface="Courier New" panose="02070309020205020404" pitchFamily="49" charset="0"/>
              </a:rPr>
              <a:t>c1 </a:t>
            </a:r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altLang="ko-KR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</a:t>
            </a:r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US" altLang="ko-KR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branch  0 taken 17% (fallthrough)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branch  1 taken 83%</a:t>
            </a:r>
          </a:p>
          <a:p>
            <a:r>
              <a:rPr lang="ko-KR" alt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branch  2 taken 0% (fallthrough)</a:t>
            </a:r>
          </a:p>
          <a:p>
            <a:r>
              <a:rPr lang="ko-KR" altLang="en-US">
                <a:latin typeface="Courier New" panose="02070309020205020404" pitchFamily="49" charset="0"/>
                <a:cs typeface="Courier New" panose="02070309020205020404" pitchFamily="49" charset="0"/>
              </a:rPr>
              <a:t>branch  3 taken 100%</a:t>
            </a:r>
          </a:p>
        </p:txBody>
      </p:sp>
    </p:spTree>
    <p:extLst>
      <p:ext uri="{BB962C8B-B14F-4D97-AF65-F5344CB8AC3E}">
        <p14:creationId xmlns:p14="http://schemas.microsoft.com/office/powerpoint/2010/main" val="50056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DBDC77-D8F5-194A-8695-9573B62AD665}"/>
              </a:ext>
            </a:extLst>
          </p:cNvPr>
          <p:cNvSpPr txBox="1"/>
          <p:nvPr/>
        </p:nvSpPr>
        <p:spPr>
          <a:xfrm>
            <a:off x="1778696" y="280446"/>
            <a:ext cx="10121029" cy="62971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argc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argc;</a:t>
            </a:r>
          </a:p>
          <a:p>
            <a:pPr>
              <a:lnSpc>
                <a:spcPct val="90000"/>
              </a:lnSpc>
            </a:pPr>
            <a:r>
              <a:rPr lang="en-US" altLang="ko-KR" sz="1600" b="1">
                <a:solidFill>
                  <a:srgbClr val="586E75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argv[];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(argc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13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{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"Error: Command line arguments are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"Cur_Vertical_Sep, High_Confidence, Two_of_Three_Reports_Valid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"Own_Tracked_Alt, Own_Tracked_Alt_Rate, Other_Tracked_Alt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"Alt_Layer_Value, Up_Separation, Down_Separation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"Other_RAC, Other_Capability, Climb_Inhibit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exit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ct val="90000"/>
              </a:lnSpc>
            </a:pPr>
            <a:b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</a:b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Cur_Vertical_Sep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High_Confidence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Two_of_Three_Reports_Valid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Own_Tracked_Alt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Own_Tracked_Alt_Rate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Other_Tracked_Alt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Alt_Layer_Value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Up_Separation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Down_Separation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Other_RAC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Other_Capability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11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Climb_Inhibit </a:t>
            </a:r>
            <a:r>
              <a:rPr lang="en-US" altLang="ko-KR" sz="1600" b="0">
                <a:solidFill>
                  <a:srgbClr val="8599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argv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]);</a:t>
            </a:r>
          </a:p>
          <a:p>
            <a:pPr>
              <a:lnSpc>
                <a:spcPct val="90000"/>
              </a:lnSpc>
            </a:pP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initialize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36147-5AE3-2168-0C19-5013B584E355}"/>
              </a:ext>
            </a:extLst>
          </p:cNvPr>
          <p:cNvSpPr txBox="1"/>
          <p:nvPr/>
        </p:nvSpPr>
        <p:spPr>
          <a:xfrm>
            <a:off x="192067" y="425885"/>
            <a:ext cx="1396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TCAS main </a:t>
            </a:r>
            <a:br>
              <a:rPr lang="en-US" altLang="ko-KR"/>
            </a:br>
            <a:r>
              <a:rPr lang="en-US" altLang="ko-KR"/>
              <a:t>(1/2)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11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4">
            <a:extLst>
              <a:ext uri="{FF2B5EF4-FFF2-40B4-BE49-F238E27FC236}">
                <a16:creationId xmlns:a16="http://schemas.microsoft.com/office/drawing/2014/main" id="{2A6C4605-FB5A-BD53-E598-AB983D61A6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965" y="3701702"/>
            <a:ext cx="7181850" cy="31813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DBDC77-D8F5-194A-8695-9573B62AD665}"/>
              </a:ext>
            </a:extLst>
          </p:cNvPr>
          <p:cNvSpPr txBox="1"/>
          <p:nvPr/>
        </p:nvSpPr>
        <p:spPr>
          <a:xfrm>
            <a:off x="1878904" y="71521"/>
            <a:ext cx="10121029" cy="374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"Control inputs: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"Cur_Vertical_Sep           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,Cur_Vertical_Sep);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"High_Confidence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,High_Confidence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"Two_of_Three_Reports_Valid 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,Two_of_Three_Reports_Valid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"Own_Tracked_Alt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,Own_Tracked_Alt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"Own_Tracked_Alt_Rate       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,Own_Tracked_Alt_Rate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"Other_Tracked_Alt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,Other_Tracked_Alt);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"Alt_Layer_Value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,Alt_Layer_Value);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"Up_Separation  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,Up_Separation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"Down_Separation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,Down_Separation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"Other_RAC      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,Other_RAC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"Other_Capability           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,Other_Capability  );</a:t>
            </a: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"Climb_Inhibit              =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%10d\n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,Climb_Inhibit  );</a:t>
            </a:r>
          </a:p>
          <a:p>
            <a:pPr>
              <a:lnSpc>
                <a:spcPct val="90000"/>
              </a:lnSpc>
            </a:pPr>
            <a:b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</a:b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fprintf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(stdout, 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"Control output: </a:t>
            </a:r>
            <a:r>
              <a:rPr lang="en-US" altLang="ko-KR" sz="1600" b="0">
                <a:solidFill>
                  <a:srgbClr val="CB4B16"/>
                </a:solidFill>
                <a:effectLst/>
                <a:latin typeface="Consolas" panose="020B0609020204030204" pitchFamily="49" charset="0"/>
              </a:rPr>
              <a:t>%d\n</a:t>
            </a:r>
            <a:r>
              <a:rPr lang="en-US" altLang="ko-KR" sz="1600" b="0">
                <a:solidFill>
                  <a:srgbClr val="2AA19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ko-KR" sz="2400" b="1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alt_sep_test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());</a:t>
            </a:r>
            <a:r>
              <a:rPr lang="en-US" altLang="ko-KR" sz="1600" b="0" i="1">
                <a:solidFill>
                  <a:srgbClr val="93A1A1"/>
                </a:solidFill>
                <a:effectLst/>
                <a:latin typeface="Consolas" panose="020B0609020204030204" pitchFamily="49" charset="0"/>
              </a:rPr>
              <a:t>  // Main TCAS logic</a:t>
            </a:r>
            <a:endParaRPr lang="en-US" altLang="ko-KR" sz="1600" b="0">
              <a:solidFill>
                <a:srgbClr val="657B83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altLang="ko-KR" sz="1600" b="0">
                <a:solidFill>
                  <a:srgbClr val="268BD2"/>
                </a:solidFill>
                <a:effectLst/>
                <a:latin typeface="Consolas" panose="020B0609020204030204" pitchFamily="49" charset="0"/>
              </a:rPr>
              <a:t>exit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ko-KR" sz="1600" b="0">
                <a:solidFill>
                  <a:srgbClr val="D33682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ko-KR" sz="1600" b="0">
                <a:solidFill>
                  <a:srgbClr val="657B83"/>
                </a:solidFill>
                <a:effectLst/>
                <a:latin typeface="Consolas" panose="020B0609020204030204" pitchFamily="49" charset="0"/>
              </a:rPr>
              <a:t>);}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F57A9D-4C32-E944-3DB9-EB13B5E87AB8}"/>
              </a:ext>
            </a:extLst>
          </p:cNvPr>
          <p:cNvSpPr txBox="1"/>
          <p:nvPr/>
        </p:nvSpPr>
        <p:spPr>
          <a:xfrm>
            <a:off x="192067" y="425885"/>
            <a:ext cx="1396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TCAS main </a:t>
            </a:r>
            <a:br>
              <a:rPr lang="en-US" altLang="ko-KR"/>
            </a:br>
            <a:r>
              <a:rPr lang="en-US" altLang="ko-KR"/>
              <a:t>(2/2)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32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FE705C6-3D67-0D2C-3FBA-57B68CC594FB}"/>
              </a:ext>
            </a:extLst>
          </p:cNvPr>
          <p:cNvSpPr txBox="1"/>
          <p:nvPr/>
        </p:nvSpPr>
        <p:spPr>
          <a:xfrm>
            <a:off x="750524" y="0"/>
            <a:ext cx="5345476" cy="68234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ko-KR" altLang="en-US" b="1"/>
              <a:t>$ gcc -coverage tcas-mod.c -o tcas-mod</a:t>
            </a:r>
          </a:p>
          <a:p>
            <a:pPr>
              <a:lnSpc>
                <a:spcPct val="90000"/>
              </a:lnSpc>
            </a:pPr>
            <a:r>
              <a:rPr lang="ko-KR" altLang="en-US" b="1"/>
              <a:t>$ tcas-mod</a:t>
            </a:r>
          </a:p>
          <a:p>
            <a:pPr>
              <a:lnSpc>
                <a:spcPct val="90000"/>
              </a:lnSpc>
            </a:pPr>
            <a:r>
              <a:rPr lang="ko-KR" altLang="en-US"/>
              <a:t>Error: Command line arguments are</a:t>
            </a:r>
          </a:p>
          <a:p>
            <a:pPr>
              <a:lnSpc>
                <a:spcPct val="90000"/>
              </a:lnSpc>
            </a:pPr>
            <a:r>
              <a:rPr lang="ko-KR" altLang="en-US"/>
              <a:t>Cur_Vertical_Sep, High_Confidence, Two_of_Three_Reports_Valid</a:t>
            </a:r>
          </a:p>
          <a:p>
            <a:pPr>
              <a:lnSpc>
                <a:spcPct val="90000"/>
              </a:lnSpc>
            </a:pPr>
            <a:r>
              <a:rPr lang="ko-KR" altLang="en-US"/>
              <a:t>Own_Tracked_Alt, Own_Tracked_Alt_Rate, Other_Tracked_Alt</a:t>
            </a:r>
          </a:p>
          <a:p>
            <a:pPr>
              <a:lnSpc>
                <a:spcPct val="90000"/>
              </a:lnSpc>
            </a:pPr>
            <a:r>
              <a:rPr lang="ko-KR" altLang="en-US"/>
              <a:t>Alt_Layer_Value, Up_Separation, Down_Separation</a:t>
            </a:r>
          </a:p>
          <a:p>
            <a:pPr>
              <a:lnSpc>
                <a:spcPct val="90000"/>
              </a:lnSpc>
            </a:pPr>
            <a:r>
              <a:rPr lang="ko-KR" altLang="en-US"/>
              <a:t>Other_RAC, Other_Capability, Climb_Inhibit</a:t>
            </a:r>
            <a:endParaRPr lang="en-US" altLang="ko-KR"/>
          </a:p>
          <a:p>
            <a:pPr>
              <a:lnSpc>
                <a:spcPct val="90000"/>
              </a:lnSpc>
            </a:pPr>
            <a:endParaRPr lang="ko-KR" altLang="en-US"/>
          </a:p>
          <a:p>
            <a:pPr>
              <a:lnSpc>
                <a:spcPct val="90000"/>
              </a:lnSpc>
            </a:pPr>
            <a:r>
              <a:rPr lang="ko-KR" altLang="en-US" b="1"/>
              <a:t>$ gcov -b -f tcas-mod</a:t>
            </a:r>
            <a:r>
              <a:rPr lang="en-US" altLang="ko-KR" b="1"/>
              <a:t>Function 'main'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executed:22.22% of 36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executed:100.00%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Taken at least once:50.00%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Calls executed:27.27% of 22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Function 'alt_sep_test'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Lines executed:0.00% of 16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Branches executed:0.00% of 34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Taken at least once:0.00% of 34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Calls executed:0.00% of 4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Function 'Own_Above_Threat'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branches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r>
              <a:rPr lang="en-US" altLang="ko-KR"/>
              <a:t>...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FBDCEC-3B20-4B22-2E25-5519986508BD}"/>
              </a:ext>
            </a:extLst>
          </p:cNvPr>
          <p:cNvSpPr txBox="1"/>
          <p:nvPr/>
        </p:nvSpPr>
        <p:spPr>
          <a:xfrm>
            <a:off x="6923754" y="0"/>
            <a:ext cx="4517722" cy="68511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... </a:t>
            </a:r>
          </a:p>
          <a:p>
            <a:pPr>
              <a:lnSpc>
                <a:spcPct val="90000"/>
              </a:lnSpc>
            </a:pPr>
            <a:r>
              <a:rPr lang="en-US" altLang="ko-KR"/>
              <a:t>Function 'Inhibit_Biased_Climb'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Taken at least once:0.00%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Function 'ALIM'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branches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Function 'initialize'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6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branches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File 'tcas-mod.c'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executed:10.26% of 78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executed:3.03% of 66</a:t>
            </a:r>
          </a:p>
          <a:p>
            <a:pPr>
              <a:lnSpc>
                <a:spcPct val="90000"/>
              </a:lnSpc>
            </a:pPr>
            <a:r>
              <a:rPr lang="en-US" altLang="ko-KR" sz="2000" b="1">
                <a:solidFill>
                  <a:srgbClr val="FF0000"/>
                </a:solidFill>
              </a:rPr>
              <a:t>Taken at least once:1.52% of 66</a:t>
            </a:r>
          </a:p>
          <a:p>
            <a:pPr>
              <a:lnSpc>
                <a:spcPct val="90000"/>
              </a:lnSpc>
            </a:pPr>
            <a:r>
              <a:rPr lang="en-US" altLang="ko-KR"/>
              <a:t>Calls executed:15.79% of 38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Creating 'tcas-mod.c.gcov’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33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FE705C6-3D67-0D2C-3FBA-57B68CC594FB}"/>
              </a:ext>
            </a:extLst>
          </p:cNvPr>
          <p:cNvSpPr txBox="1"/>
          <p:nvPr/>
        </p:nvSpPr>
        <p:spPr>
          <a:xfrm>
            <a:off x="224431" y="25052"/>
            <a:ext cx="6314155" cy="68234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ko-KR" altLang="en-US" b="1"/>
              <a:t>$ tcas-mod </a:t>
            </a:r>
            <a:r>
              <a:rPr lang="en-US" altLang="ko-KR" b="1"/>
              <a:t>300 1 1   600 20 700   2 100 200   0 1 1 </a:t>
            </a:r>
          </a:p>
          <a:p>
            <a:pPr>
              <a:lnSpc>
                <a:spcPct val="90000"/>
              </a:lnSpc>
            </a:pPr>
            <a:r>
              <a:rPr lang="en-US" altLang="ko-KR"/>
              <a:t>Control inputs:</a:t>
            </a:r>
          </a:p>
          <a:p>
            <a:pPr>
              <a:lnSpc>
                <a:spcPct val="90000"/>
              </a:lnSpc>
            </a:pPr>
            <a:r>
              <a:rPr lang="en-US" altLang="ko-KR"/>
              <a:t>Cur_Vertical_Sep                =        300</a:t>
            </a:r>
          </a:p>
          <a:p>
            <a:pPr>
              <a:lnSpc>
                <a:spcPct val="90000"/>
              </a:lnSpc>
            </a:pPr>
            <a:r>
              <a:rPr lang="en-US" altLang="ko-KR"/>
              <a:t>High_Confidence               =          1</a:t>
            </a:r>
          </a:p>
          <a:p>
            <a:pPr>
              <a:lnSpc>
                <a:spcPct val="90000"/>
              </a:lnSpc>
            </a:pPr>
            <a:r>
              <a:rPr lang="en-US" altLang="ko-KR"/>
              <a:t>Two_of_Three_Reports_Valid =          1</a:t>
            </a:r>
          </a:p>
          <a:p>
            <a:pPr>
              <a:lnSpc>
                <a:spcPct val="90000"/>
              </a:lnSpc>
            </a:pPr>
            <a:r>
              <a:rPr lang="en-US" altLang="ko-KR"/>
              <a:t>Own_Tracked_Alt               =        600</a:t>
            </a:r>
          </a:p>
          <a:p>
            <a:pPr>
              <a:lnSpc>
                <a:spcPct val="90000"/>
              </a:lnSpc>
            </a:pPr>
            <a:r>
              <a:rPr lang="en-US" altLang="ko-KR"/>
              <a:t>Own_Tracked_Alt_Rate        =         20</a:t>
            </a:r>
          </a:p>
          <a:p>
            <a:pPr>
              <a:lnSpc>
                <a:spcPct val="90000"/>
              </a:lnSpc>
            </a:pPr>
            <a:r>
              <a:rPr lang="en-US" altLang="ko-KR"/>
              <a:t>Other_Tracked_Alt             =        700</a:t>
            </a:r>
          </a:p>
          <a:p>
            <a:pPr>
              <a:lnSpc>
                <a:spcPct val="90000"/>
              </a:lnSpc>
            </a:pPr>
            <a:r>
              <a:rPr lang="en-US" altLang="ko-KR"/>
              <a:t>Alt_Layer_Value                 =         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Up_Separation                  =        100</a:t>
            </a:r>
          </a:p>
          <a:p>
            <a:pPr>
              <a:lnSpc>
                <a:spcPct val="90000"/>
              </a:lnSpc>
            </a:pPr>
            <a:r>
              <a:rPr lang="en-US" altLang="ko-KR"/>
              <a:t>Down_Separation              =        200</a:t>
            </a:r>
          </a:p>
          <a:p>
            <a:pPr>
              <a:lnSpc>
                <a:spcPct val="90000"/>
              </a:lnSpc>
            </a:pPr>
            <a:r>
              <a:rPr lang="en-US" altLang="ko-KR"/>
              <a:t>Other_RAC                      =          0</a:t>
            </a:r>
          </a:p>
          <a:p>
            <a:pPr>
              <a:lnSpc>
                <a:spcPct val="90000"/>
              </a:lnSpc>
            </a:pPr>
            <a:r>
              <a:rPr lang="en-US" altLang="ko-KR"/>
              <a:t>Other_Capability               =          1</a:t>
            </a:r>
          </a:p>
          <a:p>
            <a:pPr>
              <a:lnSpc>
                <a:spcPct val="90000"/>
              </a:lnSpc>
            </a:pPr>
            <a:r>
              <a:rPr lang="en-US" altLang="ko-KR"/>
              <a:t>Climb_Inhibit                   =          1</a:t>
            </a:r>
          </a:p>
          <a:p>
            <a:pPr>
              <a:lnSpc>
                <a:spcPct val="90000"/>
              </a:lnSpc>
            </a:pPr>
            <a:r>
              <a:rPr lang="en-US" altLang="ko-KR"/>
              <a:t>Control output: 0</a:t>
            </a:r>
          </a:p>
          <a:p>
            <a:pPr>
              <a:lnSpc>
                <a:spcPct val="90000"/>
              </a:lnSpc>
            </a:pPr>
            <a:r>
              <a:rPr lang="en-US" altLang="ko-KR" b="1"/>
              <a:t>moonzoo@verifier3:~/crown/tcas$ gcov -b -f tcas-mod</a:t>
            </a:r>
          </a:p>
          <a:p>
            <a:pPr>
              <a:lnSpc>
                <a:spcPct val="90000"/>
              </a:lnSpc>
            </a:pPr>
            <a:r>
              <a:rPr lang="en-US" altLang="ko-KR"/>
              <a:t>Function 'main'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executed:100.00% of 36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executed:100.00%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Taken at least once:100.00%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Calls executed:100.00% of 22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00B050"/>
                </a:solidFill>
              </a:rPr>
              <a:t>Function 'alt_sep_test'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00B050"/>
                </a:solidFill>
              </a:rPr>
              <a:t>Lines executed:43.75% of 16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00B050"/>
                </a:solidFill>
              </a:rPr>
              <a:t>Branches executed:35.29% of 34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00B050"/>
                </a:solidFill>
              </a:rPr>
              <a:t>Taken at least once:17.65% of 34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00B050"/>
                </a:solidFill>
              </a:rPr>
              <a:t>Calls executed:0.00% of 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FBDCEC-3B20-4B22-2E25-5519986508BD}"/>
              </a:ext>
            </a:extLst>
          </p:cNvPr>
          <p:cNvSpPr txBox="1"/>
          <p:nvPr/>
        </p:nvSpPr>
        <p:spPr>
          <a:xfrm>
            <a:off x="6923754" y="0"/>
            <a:ext cx="4517722" cy="68511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... </a:t>
            </a:r>
          </a:p>
          <a:p>
            <a:pPr>
              <a:lnSpc>
                <a:spcPct val="90000"/>
              </a:lnSpc>
            </a:pPr>
            <a:r>
              <a:rPr lang="en-US" altLang="ko-KR"/>
              <a:t>Function 'Inhibit_Biased_Climb'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Taken at least once:0.00%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Function 'ALIM'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executed:0.00% of 2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branches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Function 'initialize'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executed:100.00% of 6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branches</a:t>
            </a:r>
          </a:p>
          <a:p>
            <a:pPr>
              <a:lnSpc>
                <a:spcPct val="90000"/>
              </a:lnSpc>
            </a:pPr>
            <a:r>
              <a:rPr lang="en-US" altLang="ko-KR"/>
              <a:t>No calls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r>
              <a:rPr lang="en-US" altLang="ko-KR"/>
              <a:t>File 'tcas-mod.c'</a:t>
            </a:r>
          </a:p>
          <a:p>
            <a:pPr>
              <a:lnSpc>
                <a:spcPct val="90000"/>
              </a:lnSpc>
            </a:pPr>
            <a:r>
              <a:rPr lang="en-US" altLang="ko-KR"/>
              <a:t>Lines executed:62.82% of 78</a:t>
            </a:r>
          </a:p>
          <a:p>
            <a:pPr>
              <a:lnSpc>
                <a:spcPct val="90000"/>
              </a:lnSpc>
            </a:pPr>
            <a:r>
              <a:rPr lang="en-US" altLang="ko-KR"/>
              <a:t>Branches executed:21.21% of 66</a:t>
            </a:r>
          </a:p>
          <a:p>
            <a:pPr>
              <a:lnSpc>
                <a:spcPct val="90000"/>
              </a:lnSpc>
            </a:pPr>
            <a:r>
              <a:rPr lang="en-US" altLang="ko-KR" sz="2000" b="1">
                <a:solidFill>
                  <a:srgbClr val="FF0000"/>
                </a:solidFill>
              </a:rPr>
              <a:t>Taken at least once:12.12% of 66</a:t>
            </a:r>
          </a:p>
          <a:p>
            <a:pPr>
              <a:lnSpc>
                <a:spcPct val="90000"/>
              </a:lnSpc>
            </a:pPr>
            <a:r>
              <a:rPr lang="en-US" altLang="ko-KR"/>
              <a:t>Calls executed:57.89% of 38</a:t>
            </a:r>
          </a:p>
          <a:p>
            <a:pPr>
              <a:lnSpc>
                <a:spcPct val="90000"/>
              </a:lnSpc>
            </a:pPr>
            <a:r>
              <a:rPr lang="en-US" altLang="ko-KR">
                <a:solidFill>
                  <a:srgbClr val="FF0000"/>
                </a:solidFill>
              </a:rPr>
              <a:t>Creating 'tcas-mod.c.gcov'</a:t>
            </a:r>
          </a:p>
          <a:p>
            <a:pPr>
              <a:lnSpc>
                <a:spcPct val="90000"/>
              </a:lnSpc>
            </a:pPr>
            <a:endParaRPr lang="en-US" altLang="ko-KR"/>
          </a:p>
          <a:p>
            <a:pPr>
              <a:lnSpc>
                <a:spcPct val="90000"/>
              </a:lnSpc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534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2117</Words>
  <Application>Microsoft Office PowerPoint</Application>
  <PresentationFormat>와이드스크린</PresentationFormat>
  <Paragraphs>217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Calibri</vt:lpstr>
      <vt:lpstr>Consolas</vt:lpstr>
      <vt:lpstr>Courier New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vpluslab1</dc:creator>
  <cp:lastModifiedBy>moonzoo</cp:lastModifiedBy>
  <cp:revision>79</cp:revision>
  <dcterms:created xsi:type="dcterms:W3CDTF">2022-11-28T07:41:25Z</dcterms:created>
  <dcterms:modified xsi:type="dcterms:W3CDTF">2022-11-28T12:39:30Z</dcterms:modified>
</cp:coreProperties>
</file>