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6" r:id="rId1"/>
  </p:sldMasterIdLst>
  <p:notesMasterIdLst>
    <p:notesMasterId r:id="rId34"/>
  </p:notesMasterIdLst>
  <p:handoutMasterIdLst>
    <p:handoutMasterId r:id="rId35"/>
  </p:handoutMasterIdLst>
  <p:sldIdLst>
    <p:sldId id="385" r:id="rId2"/>
    <p:sldId id="353" r:id="rId3"/>
    <p:sldId id="350" r:id="rId4"/>
    <p:sldId id="268" r:id="rId5"/>
    <p:sldId id="359" r:id="rId6"/>
    <p:sldId id="360" r:id="rId7"/>
    <p:sldId id="361" r:id="rId8"/>
    <p:sldId id="598" r:id="rId9"/>
    <p:sldId id="367" r:id="rId10"/>
    <p:sldId id="368" r:id="rId11"/>
    <p:sldId id="437" r:id="rId12"/>
    <p:sldId id="369" r:id="rId13"/>
    <p:sldId id="370" r:id="rId14"/>
    <p:sldId id="500" r:id="rId15"/>
    <p:sldId id="377" r:id="rId16"/>
    <p:sldId id="290" r:id="rId17"/>
    <p:sldId id="593" r:id="rId18"/>
    <p:sldId id="375" r:id="rId19"/>
    <p:sldId id="376" r:id="rId20"/>
    <p:sldId id="379" r:id="rId21"/>
    <p:sldId id="354" r:id="rId22"/>
    <p:sldId id="321" r:id="rId23"/>
    <p:sldId id="355" r:id="rId24"/>
    <p:sldId id="596" r:id="rId25"/>
    <p:sldId id="418" r:id="rId26"/>
    <p:sldId id="600" r:id="rId27"/>
    <p:sldId id="442" r:id="rId28"/>
    <p:sldId id="374" r:id="rId29"/>
    <p:sldId id="381" r:id="rId30"/>
    <p:sldId id="382" r:id="rId31"/>
    <p:sldId id="383" r:id="rId32"/>
    <p:sldId id="380" r:id="rId33"/>
  </p:sldIdLst>
  <p:sldSz cx="12192000" cy="6858000"/>
  <p:notesSz cx="6810375" cy="9942513"/>
  <p:embeddedFontLst>
    <p:embeddedFont>
      <p:font typeface="AU Passata" panose="020B0600000101010101" charset="-127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Gill Sans MT" panose="020B0502020104020203" pitchFamily="34" charset="0"/>
      <p:regular r:id="rId44"/>
      <p:bold r:id="rId45"/>
      <p:italic r:id="rId46"/>
      <p:boldItalic r:id="rId47"/>
    </p:embeddedFont>
    <p:embeddedFont>
      <p:font typeface="HY헤드라인M" panose="02030600000101010101" pitchFamily="18" charset="-127"/>
      <p:regular r:id="rId48"/>
    </p:embeddedFont>
    <p:embeddedFont>
      <p:font typeface="나눔고딕" panose="020D0604000000000000" pitchFamily="50" charset="-127"/>
      <p:regular r:id="rId49"/>
      <p:bold r:id="rId50"/>
    </p:embeddedFont>
    <p:embeddedFont>
      <p:font typeface="나눔바른고딕" panose="020B0603020101020101" pitchFamily="50" charset="-127"/>
      <p:regular r:id="rId51"/>
      <p:bold r:id="rId52"/>
    </p:embeddedFont>
    <p:embeddedFont>
      <p:font typeface="나눔스퀘어" panose="020B0600000101010101" pitchFamily="50" charset="-127"/>
      <p:regular r:id="rId53"/>
    </p:embeddedFont>
    <p:embeddedFont>
      <p:font typeface="나눔스퀘어 Bold" panose="020B0600000101010101" pitchFamily="50" charset="-127"/>
      <p:bold r:id="rId54"/>
    </p:embeddedFont>
    <p:embeddedFont>
      <p:font typeface="맑은 고딕" panose="020B0503020000020004" pitchFamily="50" charset="-127"/>
      <p:regular r:id="rId55"/>
      <p:bold r:id="rId56"/>
    </p:embeddedFont>
    <p:embeddedFont>
      <p:font typeface="휴먼모음T" panose="02030504000101010101" pitchFamily="18" charset="-127"/>
      <p:regular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50" autoAdjust="0"/>
    <p:restoredTop sz="71843" autoAdjust="0"/>
  </p:normalViewPr>
  <p:slideViewPr>
    <p:cSldViewPr snapToGrid="0">
      <p:cViewPr varScale="1">
        <p:scale>
          <a:sx n="59" d="100"/>
          <a:sy n="59" d="100"/>
        </p:scale>
        <p:origin x="90" y="29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18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70A0D727-B393-43D5-9156-39C1870842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C9A91B6-7EED-4C15-807B-CEF653C495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C0D1E-C7EE-406F-8CBF-25074421B140}" type="datetimeFigureOut">
              <a:rPr lang="ko-KR" altLang="en-US" smtClean="0"/>
              <a:t>2022-08-27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96B2597-462F-48FE-BB4B-4C51C17CBA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BC9408C-2799-4221-84F2-590451659D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8DBD0-72B2-483C-BEF4-2DF69B786A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371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8852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7637" y="1"/>
            <a:ext cx="2951162" cy="498852"/>
          </a:xfrm>
          <a:prstGeom prst="rect">
            <a:avLst/>
          </a:prstGeom>
        </p:spPr>
        <p:txBody>
          <a:bodyPr vert="horz" lIns="91586" tIns="45793" rIns="91586" bIns="45793" rtlCol="0"/>
          <a:lstStyle>
            <a:lvl1pPr algn="r">
              <a:defRPr sz="1200"/>
            </a:lvl1pPr>
          </a:lstStyle>
          <a:p>
            <a:fld id="{E18CD65F-8177-4407-9AFC-69E38926D451}" type="datetimeFigureOut">
              <a:rPr lang="ko-KR" altLang="en-US" smtClean="0"/>
              <a:pPr/>
              <a:t>2022-08-27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86" tIns="45793" rIns="91586" bIns="4579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39" y="4784835"/>
            <a:ext cx="5448300" cy="3914865"/>
          </a:xfrm>
          <a:prstGeom prst="rect">
            <a:avLst/>
          </a:prstGeom>
        </p:spPr>
        <p:txBody>
          <a:bodyPr vert="horz" lIns="91586" tIns="45793" rIns="91586" bIns="45793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51162" cy="498851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2" cy="498851"/>
          </a:xfrm>
          <a:prstGeom prst="rect">
            <a:avLst/>
          </a:prstGeom>
        </p:spPr>
        <p:txBody>
          <a:bodyPr vert="horz" lIns="91586" tIns="45793" rIns="91586" bIns="45793" rtlCol="0" anchor="b"/>
          <a:lstStyle>
            <a:lvl1pPr algn="r">
              <a:defRPr sz="1200"/>
            </a:lvl1pPr>
          </a:lstStyle>
          <a:p>
            <a:fld id="{2677C717-9CA6-4EBE-A920-877D0D6EFB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69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5825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Dynamic vs. Static vs. Automatic</a:t>
            </a:r>
          </a:p>
          <a:p>
            <a:r>
              <a:rPr lang="en-US" altLang="ko-KR"/>
              <a:t>Source code vs. binary vs. design</a:t>
            </a:r>
            <a:endParaRPr lang="en-US" altLang="ko-KR" dirty="0"/>
          </a:p>
        </p:txBody>
      </p:sp>
      <p:sp>
        <p:nvSpPr>
          <p:cNvPr id="8" name="날짜 개체 틀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ko-KR"/>
              <a:t>World Champ 2014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CD5-8FF1-46AE-A18E-3BB60B89DB5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34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20</a:t>
            </a:r>
            <a:r>
              <a:rPr lang="ko-KR" altLang="en-US"/>
              <a:t>일 전자신문이 단독으로 입수한 바</a:t>
            </a:r>
            <a:r>
              <a:rPr lang="en-US" altLang="ko-KR"/>
              <a:t>(BARR) </a:t>
            </a:r>
            <a:r>
              <a:rPr lang="ko-KR" altLang="en-US"/>
              <a:t>그룹의 도요타 급발진 조사보고서에 따르면</a:t>
            </a:r>
            <a:r>
              <a:rPr lang="en-US" altLang="ko-KR"/>
              <a:t>, </a:t>
            </a:r>
            <a:r>
              <a:rPr lang="ko-KR" altLang="en-US"/>
              <a:t>캠리의 엔진 스로틀 컨트롤 시스템</a:t>
            </a:r>
            <a:r>
              <a:rPr lang="en-US" altLang="ko-KR"/>
              <a:t>(ETCS)</a:t>
            </a:r>
            <a:r>
              <a:rPr lang="ko-KR" altLang="en-US"/>
              <a:t>의 </a:t>
            </a:r>
            <a:r>
              <a:rPr lang="en-US" altLang="ko-KR"/>
              <a:t>SW </a:t>
            </a:r>
            <a:r>
              <a:rPr lang="ko-KR" altLang="en-US"/>
              <a:t>결함이 급발진을 일으켰다</a:t>
            </a:r>
            <a:r>
              <a:rPr lang="en-US" altLang="ko-KR"/>
              <a:t>. </a:t>
            </a:r>
            <a:r>
              <a:rPr lang="ko-KR" altLang="en-US"/>
              <a:t>보고서는 </a:t>
            </a:r>
            <a:r>
              <a:rPr lang="en-US" altLang="ko-KR"/>
              <a:t>ETCS </a:t>
            </a:r>
            <a:r>
              <a:rPr lang="ko-KR" altLang="en-US"/>
              <a:t>전자제어장치</a:t>
            </a:r>
            <a:r>
              <a:rPr lang="en-US" altLang="ko-KR"/>
              <a:t>(ECU)</a:t>
            </a:r>
            <a:r>
              <a:rPr lang="ko-KR" altLang="en-US"/>
              <a:t>에 내장된 </a:t>
            </a:r>
            <a:r>
              <a:rPr lang="en-US" altLang="ko-KR"/>
              <a:t>SW</a:t>
            </a:r>
            <a:r>
              <a:rPr lang="ko-KR" altLang="en-US"/>
              <a:t>에 오류</a:t>
            </a:r>
            <a:r>
              <a:rPr lang="en-US" altLang="ko-KR"/>
              <a:t>(</a:t>
            </a:r>
            <a:r>
              <a:rPr lang="ko-KR" altLang="en-US"/>
              <a:t>버그</a:t>
            </a:r>
            <a:r>
              <a:rPr lang="en-US" altLang="ko-KR"/>
              <a:t>)</a:t>
            </a:r>
            <a:r>
              <a:rPr lang="ko-KR" altLang="en-US"/>
              <a:t>가 있었고</a:t>
            </a:r>
            <a:r>
              <a:rPr lang="en-US" altLang="ko-KR"/>
              <a:t>, </a:t>
            </a:r>
            <a:r>
              <a:rPr lang="ko-KR" altLang="en-US"/>
              <a:t>오류가 있더라도 이를 커버해주는 방어수단</a:t>
            </a:r>
            <a:r>
              <a:rPr lang="en-US" altLang="ko-KR"/>
              <a:t>(fail safes)</a:t>
            </a:r>
            <a:r>
              <a:rPr lang="ko-KR" altLang="en-US"/>
              <a:t>도 작동하지 않았다고 지적했다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ko-KR" altLang="en-US"/>
              <a:t>바 그룹의 조사보고서는 지난해 </a:t>
            </a:r>
            <a:r>
              <a:rPr lang="en-US" altLang="ko-KR"/>
              <a:t>10</a:t>
            </a:r>
            <a:r>
              <a:rPr lang="ko-KR" altLang="en-US"/>
              <a:t>월 미국 오클라호마주 급발진 소송에서 도요타가 패소하는데 결정적 역할을 한 것으로 전해졌다</a:t>
            </a:r>
            <a:r>
              <a:rPr lang="en-US" altLang="ko-KR"/>
              <a:t>. </a:t>
            </a:r>
            <a:r>
              <a:rPr lang="ko-KR" altLang="en-US"/>
              <a:t>도요타는 이 재판에서 피해자에게 </a:t>
            </a:r>
            <a:r>
              <a:rPr lang="en-US" altLang="ko-KR"/>
              <a:t>300</a:t>
            </a:r>
            <a:r>
              <a:rPr lang="ko-KR" altLang="en-US"/>
              <a:t>만달러의 손해배상금을 지급했다</a:t>
            </a:r>
            <a:r>
              <a:rPr lang="en-US" altLang="ko-KR"/>
              <a:t>. </a:t>
            </a:r>
            <a:r>
              <a:rPr lang="ko-KR" altLang="en-US"/>
              <a:t>또 </a:t>
            </a:r>
            <a:r>
              <a:rPr lang="en-US" altLang="ko-KR"/>
              <a:t>19</a:t>
            </a:r>
            <a:r>
              <a:rPr lang="ko-KR" altLang="en-US"/>
              <a:t>일</a:t>
            </a:r>
            <a:r>
              <a:rPr lang="en-US" altLang="ko-KR"/>
              <a:t>(</a:t>
            </a:r>
            <a:r>
              <a:rPr lang="ko-KR" altLang="en-US"/>
              <a:t>현지시각</a:t>
            </a:r>
            <a:r>
              <a:rPr lang="en-US" altLang="ko-KR"/>
              <a:t>) </a:t>
            </a:r>
            <a:r>
              <a:rPr lang="ko-KR" altLang="en-US"/>
              <a:t>도요타는 미국 법무부와 </a:t>
            </a:r>
            <a:r>
              <a:rPr lang="en-US" altLang="ko-KR"/>
              <a:t>4</a:t>
            </a:r>
            <a:r>
              <a:rPr lang="ko-KR" altLang="en-US"/>
              <a:t>년간의 급발진 관련 수사 종결에 합의하면서 벌금 </a:t>
            </a:r>
            <a:r>
              <a:rPr lang="en-US" altLang="ko-KR"/>
              <a:t>12</a:t>
            </a:r>
            <a:r>
              <a:rPr lang="ko-KR" altLang="en-US"/>
              <a:t>억달러</a:t>
            </a:r>
            <a:r>
              <a:rPr lang="en-US" altLang="ko-KR"/>
              <a:t>(1</a:t>
            </a:r>
            <a:r>
              <a:rPr lang="ko-KR" altLang="en-US"/>
              <a:t>조</a:t>
            </a:r>
            <a:r>
              <a:rPr lang="en-US" altLang="ko-KR"/>
              <a:t>2800</a:t>
            </a:r>
            <a:r>
              <a:rPr lang="ko-KR" altLang="en-US"/>
              <a:t>억원</a:t>
            </a:r>
            <a:r>
              <a:rPr lang="en-US" altLang="ko-KR"/>
              <a:t>)</a:t>
            </a:r>
            <a:r>
              <a:rPr lang="ko-KR" altLang="en-US"/>
              <a:t>를 부과받았다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https://www.autoelectronics.co.kr/article/articleView.asp?idx=1513</a:t>
            </a:r>
            <a:endParaRPr lang="ko-KR" altLang="en-US"/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C717-9CA6-4EBE-A920-877D0D6EFB88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153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have demonstrated that our new technique</a:t>
            </a:r>
            <a:r>
              <a:rPr lang="en-US" altLang="ko-KR" baseline="0" dirty="0"/>
              <a:t> </a:t>
            </a:r>
            <a:r>
              <a:rPr lang="en-US" altLang="ko-KR" baseline="0" dirty="0" err="1"/>
              <a:t>conbol</a:t>
            </a:r>
            <a:r>
              <a:rPr lang="en-US" altLang="ko-KR" baseline="0" dirty="0"/>
              <a:t> could  effectively detect 24 crash bugs. Now </a:t>
            </a:r>
            <a:r>
              <a:rPr lang="en-US" altLang="ko-KR" baseline="0" dirty="0" err="1"/>
              <a:t>conbol</a:t>
            </a:r>
            <a:r>
              <a:rPr lang="en-US" altLang="ko-KR" baseline="0" dirty="0"/>
              <a:t> is successfully adopted by the original development team. I personally believe that </a:t>
            </a:r>
            <a:r>
              <a:rPr lang="en-US" altLang="ko-KR" baseline="0" dirty="0" err="1"/>
              <a:t>concolic</a:t>
            </a:r>
            <a:r>
              <a:rPr lang="en-US" altLang="ko-KR" baseline="0" dirty="0"/>
              <a:t> testing is mature enough to be adopted by industry, not only academy. Traditionally, testing focuses on manual TC generation testing main scenarios, ~~. But I believe that our testing paradigm is changing to new testing new paradigm based on </a:t>
            </a:r>
            <a:r>
              <a:rPr lang="en-US" altLang="ko-KR" baseline="0" dirty="0" err="1"/>
              <a:t>concolic</a:t>
            </a:r>
            <a:r>
              <a:rPr lang="en-US" altLang="ko-KR" baseline="0" dirty="0"/>
              <a:t> testing like </a:t>
            </a:r>
            <a:r>
              <a:rPr lang="en-US" altLang="ko-KR" baseline="0" dirty="0" err="1"/>
              <a:t>conbol</a:t>
            </a:r>
            <a:r>
              <a:rPr lang="en-US" altLang="ko-KR" baseline="0" dirty="0"/>
              <a:t>. Now we generate millions of test cases automatically, and targeting exceptional scenarios as we detected 24 hidden bugs with unit-level testing and large # of TCs. So overall I believe automated testing has a lower V7V cost than manual testing for higher reliability. And our group and </a:t>
            </a:r>
            <a:r>
              <a:rPr lang="en-US" altLang="ko-KR" baseline="0" dirty="0" err="1"/>
              <a:t>samsung</a:t>
            </a:r>
            <a:r>
              <a:rPr lang="en-US" altLang="ko-KR" baseline="0" dirty="0"/>
              <a:t> electronics try hard to apply such automated technique to more larger product.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C2DCC-8750-4A47-8AEC-5DB665F4C303}" type="slidenum">
              <a:rPr lang="ko-KR" altLang="en-US" smtClean="0">
                <a:solidFill>
                  <a:prstClr val="black"/>
                </a:solidFill>
                <a:latin typeface="맑은 고딕"/>
              </a:rPr>
              <a:pPr/>
              <a:t>17</a:t>
            </a:fld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9763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https://download.hipwallpaper.com/desktop/1920/1080/74/27/GO5V1i.png">
            <a:extLst>
              <a:ext uri="{FF2B5EF4-FFF2-40B4-BE49-F238E27FC236}">
                <a16:creationId xmlns:a16="http://schemas.microsoft.com/office/drawing/2014/main" id="{EFB0D160-5955-ADB1-832E-6EAB0FF4B8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2" y="802027"/>
            <a:ext cx="12191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60769F-C01C-1FA0-506B-28D901908E1B}"/>
              </a:ext>
            </a:extLst>
          </p:cNvPr>
          <p:cNvSpPr txBox="1"/>
          <p:nvPr userDrawn="1"/>
        </p:nvSpPr>
        <p:spPr>
          <a:xfrm>
            <a:off x="288257" y="113944"/>
            <a:ext cx="10119603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9077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30156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57291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1233160" y="1013833"/>
            <a:ext cx="4091600" cy="7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subTitle" idx="1"/>
          </p:nvPr>
        </p:nvSpPr>
        <p:spPr>
          <a:xfrm>
            <a:off x="1233167" y="2245700"/>
            <a:ext cx="4407200" cy="1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18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2" descr="https://download.hipwallpaper.com/desktop/1920/1080/74/27/GO5V1i.png">
            <a:extLst>
              <a:ext uri="{FF2B5EF4-FFF2-40B4-BE49-F238E27FC236}">
                <a16:creationId xmlns:a16="http://schemas.microsoft.com/office/drawing/2014/main" id="{3B0FB928-E31E-4EF9-AB54-15CC486A18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2" y="802027"/>
            <a:ext cx="12191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57408-645C-41CF-B499-B3CDF1F1151D}"/>
              </a:ext>
            </a:extLst>
          </p:cNvPr>
          <p:cNvSpPr txBox="1"/>
          <p:nvPr userDrawn="1"/>
        </p:nvSpPr>
        <p:spPr>
          <a:xfrm>
            <a:off x="11803185" y="6542967"/>
            <a:ext cx="455253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fld id="{1E8EF55A-D651-4309-8E22-CE3674AD0D62}" type="slidenum">
              <a:rPr lang="ko-KR" altLang="en-US" sz="150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pPr algn="ctr"/>
              <a:t>‹#›</a:t>
            </a:fld>
            <a:endParaRPr lang="ko-KR" altLang="en-US" sz="1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21793-D18A-4967-8D8D-ADE135A2374F}"/>
              </a:ext>
            </a:extLst>
          </p:cNvPr>
          <p:cNvSpPr txBox="1"/>
          <p:nvPr userDrawn="1"/>
        </p:nvSpPr>
        <p:spPr>
          <a:xfrm>
            <a:off x="288257" y="113944"/>
            <a:ext cx="10119603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87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ownload.hipwallpaper.com/desktop/1920/1080/74/27/GO5V1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2" y="802027"/>
            <a:ext cx="12191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88257" y="113944"/>
            <a:ext cx="10119603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제목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4792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ownload.hipwallpaper.com/desktop/1920/1080/74/27/GO5V1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2" y="802027"/>
            <a:ext cx="12191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0879" y="953755"/>
            <a:ext cx="11633791" cy="524502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03185" y="6542967"/>
            <a:ext cx="455253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fld id="{1E8EF55A-D651-4309-8E22-CE3674AD0D62}" type="slidenum">
              <a:rPr lang="ko-KR" altLang="en-US" sz="150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pPr algn="ctr"/>
              <a:t>‹#›</a:t>
            </a:fld>
            <a:endParaRPr lang="ko-KR" altLang="en-US" sz="1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8257" y="113944"/>
            <a:ext cx="10119603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xfrm>
            <a:off x="184280" y="157675"/>
            <a:ext cx="10972800" cy="5866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123921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857256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9144021" y="6492900"/>
            <a:ext cx="180976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altLang="ko-KR"/>
              <a:t>Moonzoo Kim Provable SW Lab</a:t>
            </a:r>
            <a:endParaRPr lang="en-US" altLang="ko-KR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809984" y="6491292"/>
            <a:ext cx="428628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altLang="ko-KR" dirty="0"/>
              <a:t>Automated Software Analysis Techniques</a:t>
            </a:r>
            <a:br>
              <a:rPr lang="en-US" altLang="ko-KR" dirty="0"/>
            </a:br>
            <a:r>
              <a:rPr lang="en-US" altLang="ko-KR" dirty="0"/>
              <a:t>For High Reliability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653EB63F-210B-426B-8655-095B3862437C}" type="slidenum">
              <a:rPr lang="ko-KR" altLang="en-US" smtClean="0"/>
              <a:pPr/>
              <a:t>‹#›</a:t>
            </a:fld>
            <a:r>
              <a:rPr lang="en-US" altLang="ko-KR" dirty="0"/>
              <a:t>/42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sz="quarter" idx="13"/>
          </p:nvPr>
        </p:nvSpPr>
        <p:spPr>
          <a:xfrm>
            <a:off x="380961" y="1214422"/>
            <a:ext cx="11239540" cy="5214974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90402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https://download.hipwallpaper.com/desktop/1920/1080/74/27/GO5V1i.png">
            <a:extLst>
              <a:ext uri="{FF2B5EF4-FFF2-40B4-BE49-F238E27FC236}">
                <a16:creationId xmlns:a16="http://schemas.microsoft.com/office/drawing/2014/main" id="{82DF07F6-378E-771A-1BAE-6F472476B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2" y="802027"/>
            <a:ext cx="12191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FC1B98-24CC-BB0B-F598-4700B3FD34C9}"/>
              </a:ext>
            </a:extLst>
          </p:cNvPr>
          <p:cNvSpPr txBox="1"/>
          <p:nvPr userDrawn="1"/>
        </p:nvSpPr>
        <p:spPr>
          <a:xfrm>
            <a:off x="11803185" y="6542967"/>
            <a:ext cx="455253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fld id="{1E8EF55A-D651-4309-8E22-CE3674AD0D62}" type="slidenum">
              <a:rPr lang="ko-KR" altLang="en-US" sz="150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pPr algn="ctr"/>
              <a:t>‹#›</a:t>
            </a:fld>
            <a:endParaRPr lang="ko-KR" altLang="en-US" sz="1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0B261-FAED-380D-B02C-A36335D3E084}"/>
              </a:ext>
            </a:extLst>
          </p:cNvPr>
          <p:cNvSpPr txBox="1"/>
          <p:nvPr userDrawn="1"/>
        </p:nvSpPr>
        <p:spPr>
          <a:xfrm>
            <a:off x="288257" y="113944"/>
            <a:ext cx="10119603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02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76477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953394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17627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63810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964402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83378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099995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https://download.hipwallpaper.com/desktop/1920/1080/74/27/GO5V1i.png">
            <a:extLst>
              <a:ext uri="{FF2B5EF4-FFF2-40B4-BE49-F238E27FC236}">
                <a16:creationId xmlns:a16="http://schemas.microsoft.com/office/drawing/2014/main" id="{2885BD5B-E0C9-589F-AC7B-E19BD8FDD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2" y="802027"/>
            <a:ext cx="12191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9AFEF9-B32F-9829-3286-58FB2A6CBF85}"/>
              </a:ext>
            </a:extLst>
          </p:cNvPr>
          <p:cNvSpPr txBox="1"/>
          <p:nvPr userDrawn="1"/>
        </p:nvSpPr>
        <p:spPr>
          <a:xfrm>
            <a:off x="288257" y="113944"/>
            <a:ext cx="10119603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A1B91FA0-CB03-7612-8730-554C9E51E74B}"/>
              </a:ext>
            </a:extLst>
          </p:cNvPr>
          <p:cNvSpPr/>
          <p:nvPr userDrawn="1"/>
        </p:nvSpPr>
        <p:spPr>
          <a:xfrm>
            <a:off x="0" y="-2"/>
            <a:ext cx="12192000" cy="802028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39000">
                <a:schemeClr val="tx2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1311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53" r:id="rId13"/>
    <p:sldLayoutId id="2147483649" r:id="rId14"/>
    <p:sldLayoutId id="2147483650" r:id="rId15"/>
    <p:sldLayoutId id="2147483679" r:id="rId1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swtv.kaist.ac.kr/courses/cs458-fall202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hyperlink" Target="https://bit.ly/3NS6RrQ" TargetMode="External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.yna.co.kr/kr/contents/?cid=AKR20180720158800003&amp;mobile" TargetMode="Externa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blog.legitbs.net/2016/05/what-is-decre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20140626152045-3625632-car-software-100m-lines-of-code-and-counti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formationisbeautiful.net/visualizations/million-lines-of-co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978F5D-AF09-6F45-8F9D-99BBAC111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0774E21-8F75-DF48-B923-0C3B0A6DA1EF}"/>
              </a:ext>
            </a:extLst>
          </p:cNvPr>
          <p:cNvCxnSpPr/>
          <p:nvPr/>
        </p:nvCxnSpPr>
        <p:spPr>
          <a:xfrm>
            <a:off x="5986272" y="-27384"/>
            <a:ext cx="0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115126-F5D0-754A-8D6C-E9822FFC9C5F}"/>
              </a:ext>
            </a:extLst>
          </p:cNvPr>
          <p:cNvCxnSpPr>
            <a:cxnSpLocks/>
          </p:cNvCxnSpPr>
          <p:nvPr/>
        </p:nvCxnSpPr>
        <p:spPr>
          <a:xfrm>
            <a:off x="6204000" y="-27384"/>
            <a:ext cx="0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F0D253E-5C8A-DF4A-BD0A-476FCE53CCBE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6095998" y="0"/>
            <a:ext cx="2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934B73-A169-435B-A85C-9CA8863EB564}"/>
              </a:ext>
            </a:extLst>
          </p:cNvPr>
          <p:cNvSpPr txBox="1"/>
          <p:nvPr/>
        </p:nvSpPr>
        <p:spPr>
          <a:xfrm>
            <a:off x="1641119" y="2086372"/>
            <a:ext cx="9071778" cy="38158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CS458: Intro.</a:t>
            </a:r>
            <a:r>
              <a:rPr lang="ko-KR" altLang="en-US" sz="40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 sz="40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to</a:t>
            </a:r>
            <a:r>
              <a:rPr lang="ko-KR" altLang="en-US" sz="40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 sz="40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Dynamic Analysis of </a:t>
            </a:r>
            <a:br>
              <a:rPr lang="en-US" altLang="ko-KR" sz="40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</a:br>
            <a:r>
              <a:rPr lang="en-US" altLang="ko-KR" sz="40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Software  Source Code </a:t>
            </a:r>
          </a:p>
          <a:p>
            <a:pPr algn="ctr">
              <a:lnSpc>
                <a:spcPct val="150000"/>
              </a:lnSpc>
            </a:pPr>
            <a:r>
              <a:rPr lang="en-US" altLang="ko-KR" sz="2800" b="1">
                <a:solidFill>
                  <a:schemeClr val="bg1"/>
                </a:solidFill>
                <a:effectLst>
                  <a:outerShdw blurRad="2286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  <a:hlinkClick r:id="rId4"/>
              </a:rPr>
              <a:t>https://swtv.kaist.ac.kr/courses/cs458-fall2022</a:t>
            </a:r>
            <a:endParaRPr lang="en-US" altLang="ko-KR" sz="2800" b="1">
              <a:solidFill>
                <a:schemeClr val="bg1"/>
              </a:solidFill>
              <a:effectLst>
                <a:outerShdw blurRad="2286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2800" b="1">
              <a:solidFill>
                <a:schemeClr val="bg1"/>
              </a:solidFill>
              <a:effectLst>
                <a:outerShdw blurRad="2286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ko-KR" altLang="en-US" sz="2800" b="1" dirty="0">
              <a:solidFill>
                <a:schemeClr val="bg1"/>
              </a:solidFill>
              <a:effectLst>
                <a:outerShdw blurRad="2286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D9EDF-9A7E-48C0-A9A0-B1981A5DC894}"/>
              </a:ext>
            </a:extLst>
          </p:cNvPr>
          <p:cNvSpPr txBox="1"/>
          <p:nvPr/>
        </p:nvSpPr>
        <p:spPr>
          <a:xfrm>
            <a:off x="4358926" y="5047458"/>
            <a:ext cx="363615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Moonzoo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Kim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07D9E540-9073-4CF4-BF98-FF7FBB14A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60" y="5806135"/>
            <a:ext cx="1839279" cy="523727"/>
          </a:xfrm>
          <a:prstGeom prst="rect">
            <a:avLst/>
          </a:prstGeom>
          <a:noFill/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39605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C47A1B-F708-4C26-9852-C9D26393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56" y="385076"/>
            <a:ext cx="10265057" cy="603318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SE Research Topic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Trends among 11 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Major Topics  (1992-2016) 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7295148-A76B-4D3A-B2F7-CAA7EDC5A5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6421" y="991788"/>
            <a:ext cx="9105900" cy="7810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17B73DA-6E16-4A67-A8B5-8A1097FFEF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2300" y="1609907"/>
            <a:ext cx="7505700" cy="4829176"/>
          </a:xfrm>
          <a:prstGeom prst="rect">
            <a:avLst/>
          </a:prstGeom>
        </p:spPr>
      </p:pic>
      <p:sp>
        <p:nvSpPr>
          <p:cNvPr id="7" name="아래쪽 화살표 6">
            <a:extLst>
              <a:ext uri="{FF2B5EF4-FFF2-40B4-BE49-F238E27FC236}">
                <a16:creationId xmlns:a16="http://schemas.microsoft.com/office/drawing/2014/main" id="{6903E6BE-9A71-4F52-AB53-6BBF29D05520}"/>
              </a:ext>
            </a:extLst>
          </p:cNvPr>
          <p:cNvSpPr/>
          <p:nvPr/>
        </p:nvSpPr>
        <p:spPr>
          <a:xfrm>
            <a:off x="2931890" y="4855664"/>
            <a:ext cx="348343" cy="914399"/>
          </a:xfrm>
          <a:prstGeom prst="downArrow">
            <a:avLst>
              <a:gd name="adj1" fmla="val 50000"/>
              <a:gd name="adj2" fmla="val 9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47D5D-84DD-4217-8DA2-E38DAA58B904}"/>
              </a:ext>
            </a:extLst>
          </p:cNvPr>
          <p:cNvSpPr txBox="1"/>
          <p:nvPr/>
        </p:nvSpPr>
        <p:spPr>
          <a:xfrm>
            <a:off x="1603372" y="4928236"/>
            <a:ext cx="1437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More papers </a:t>
            </a:r>
          </a:p>
          <a:p>
            <a:pPr algn="ctr"/>
            <a:r>
              <a:rPr lang="en-US" altLang="ko-KR" dirty="0">
                <a:solidFill>
                  <a:prstClr val="black"/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per topic</a:t>
            </a:r>
            <a:endParaRPr lang="ko-KR" altLang="en-US" dirty="0">
              <a:solidFill>
                <a:prstClr val="black"/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9" name="아래쪽 화살표 8">
            <a:extLst>
              <a:ext uri="{FF2B5EF4-FFF2-40B4-BE49-F238E27FC236}">
                <a16:creationId xmlns:a16="http://schemas.microsoft.com/office/drawing/2014/main" id="{DD8FFC27-FC4F-4242-8815-67778D1201F3}"/>
              </a:ext>
            </a:extLst>
          </p:cNvPr>
          <p:cNvSpPr/>
          <p:nvPr/>
        </p:nvSpPr>
        <p:spPr>
          <a:xfrm rot="10800000">
            <a:off x="2946633" y="2227901"/>
            <a:ext cx="348343" cy="914399"/>
          </a:xfrm>
          <a:prstGeom prst="downArrow">
            <a:avLst>
              <a:gd name="adj1" fmla="val 50000"/>
              <a:gd name="adj2" fmla="val 95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8B21DF-220E-4181-AD30-D8C9DA028EBD}"/>
              </a:ext>
            </a:extLst>
          </p:cNvPr>
          <p:cNvSpPr txBox="1"/>
          <p:nvPr/>
        </p:nvSpPr>
        <p:spPr>
          <a:xfrm>
            <a:off x="1662778" y="2283444"/>
            <a:ext cx="1318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Less papers </a:t>
            </a:r>
          </a:p>
          <a:p>
            <a:pPr algn="ctr"/>
            <a:r>
              <a:rPr lang="en-US" altLang="ko-KR" dirty="0">
                <a:solidFill>
                  <a:prstClr val="black"/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  <a:t>per topic</a:t>
            </a:r>
            <a:br>
              <a:rPr lang="en-US" altLang="ko-KR" dirty="0">
                <a:solidFill>
                  <a:prstClr val="black"/>
                </a:solidFill>
                <a:latin typeface="Calibri" panose="020F0502020204030204" pitchFamily="34" charset="0"/>
                <a:ea typeface="나눔고딕" panose="020D0604000000000000" pitchFamily="50" charset="-127"/>
                <a:cs typeface="Calibri" panose="020F0502020204030204" pitchFamily="34" charset="0"/>
              </a:rPr>
            </a:br>
            <a:endParaRPr lang="ko-KR" altLang="en-US" dirty="0">
              <a:solidFill>
                <a:prstClr val="black"/>
              </a:solidFill>
              <a:latin typeface="Calibri" panose="020F0502020204030204" pitchFamily="34" charset="0"/>
              <a:ea typeface="나눔고딕" panose="020D0604000000000000" pitchFamily="50" charset="-127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2EF6D-0699-43FF-875C-A8C062C7602A}"/>
              </a:ext>
            </a:extLst>
          </p:cNvPr>
          <p:cNvSpPr txBox="1"/>
          <p:nvPr/>
        </p:nvSpPr>
        <p:spPr>
          <a:xfrm>
            <a:off x="1889923" y="6340916"/>
            <a:ext cx="8168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 sz="1600" i="1" dirty="0" err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G.Mathew</a:t>
            </a:r>
            <a:r>
              <a:rPr lang="en-US" altLang="ko-KR" sz="16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 et al., Trends in Topics in Software Engineering, IEEE TSE 2018 submission</a:t>
            </a:r>
            <a:endParaRPr lang="ko-KR" altLang="en-US" sz="1600" i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0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85156" y="226676"/>
            <a:ext cx="10248899" cy="86492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ko-K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ICSE 2018 </a:t>
            </a:r>
            <a:r>
              <a:rPr lang="en-US" altLang="ko-K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Topics (</a:t>
            </a:r>
            <a:r>
              <a:rPr lang="en-US" altLang="ko-K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Top SE conf. w/ accept. rate: 20%) </a:t>
            </a:r>
            <a:endParaRPr lang="ko-KR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8407-9596-4906-8784-DE08CBC1A726}" type="slidenum">
              <a:rPr lang="ko-KR" altLang="en-US" smtClean="0"/>
              <a:t>11</a:t>
            </a:fld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1104901" y="1091598"/>
            <a:ext cx="10248899" cy="5566056"/>
            <a:chOff x="0" y="1625361"/>
            <a:chExt cx="9144000" cy="491355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25361"/>
              <a:ext cx="9144000" cy="4913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직사각형 5"/>
            <p:cNvSpPr/>
            <p:nvPr/>
          </p:nvSpPr>
          <p:spPr>
            <a:xfrm rot="18931578">
              <a:off x="484910" y="4551220"/>
              <a:ext cx="1503218" cy="1870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 rot="18931578">
              <a:off x="719326" y="4813123"/>
              <a:ext cx="2139837" cy="1870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31748" y="-27384"/>
            <a:ext cx="231185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ko-KR" dirty="0"/>
              <a:t>1. </a:t>
            </a:r>
            <a:r>
              <a:rPr lang="ko-KR" altLang="en-US" dirty="0"/>
              <a:t>연구개발의 중요성</a:t>
            </a:r>
          </a:p>
        </p:txBody>
      </p:sp>
    </p:spTree>
    <p:extLst>
      <p:ext uri="{BB962C8B-B14F-4D97-AF65-F5344CB8AC3E}">
        <p14:creationId xmlns:p14="http://schemas.microsoft.com/office/powerpoint/2010/main" val="268519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093B0C5-8881-46C2-8DF3-1781E151C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8" y="796818"/>
            <a:ext cx="10668000" cy="6053324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36588FD4-45F7-40CC-8D07-0B1C9207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02" y="282697"/>
            <a:ext cx="9148072" cy="713722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ICSE 2019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Topics  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450E82B-CD78-4A92-A9A8-0FAC4F33BE12}"/>
              </a:ext>
            </a:extLst>
          </p:cNvPr>
          <p:cNvSpPr/>
          <p:nvPr/>
        </p:nvSpPr>
        <p:spPr>
          <a:xfrm rot="18964016">
            <a:off x="681321" y="5244273"/>
            <a:ext cx="1270316" cy="205359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98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DB29A098-986B-4681-A570-B10C0F0A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30" y="314465"/>
            <a:ext cx="7298391" cy="729223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ICSE 2020 Topics   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25272CC-95EC-43EC-9211-6B9445085A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1163172"/>
            <a:ext cx="9125803" cy="501575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3C1308F-380C-449E-8C5D-985CFC06B1C7}"/>
              </a:ext>
            </a:extLst>
          </p:cNvPr>
          <p:cNvSpPr/>
          <p:nvPr/>
        </p:nvSpPr>
        <p:spPr>
          <a:xfrm rot="16200000">
            <a:off x="1579284" y="4562134"/>
            <a:ext cx="1059009" cy="19737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BC16DDA-591B-4829-90BB-7ACA8FEA6B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522" y="981672"/>
            <a:ext cx="10711364" cy="588721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C55F684-3659-48BE-9AC2-469EB1E5FA4E}"/>
              </a:ext>
            </a:extLst>
          </p:cNvPr>
          <p:cNvSpPr/>
          <p:nvPr/>
        </p:nvSpPr>
        <p:spPr>
          <a:xfrm rot="16200000">
            <a:off x="1217550" y="4993997"/>
            <a:ext cx="1204281" cy="197380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341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01688EA9-FD1D-43E9-BF25-8D5DAD37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07" y="314465"/>
            <a:ext cx="7298391" cy="729223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ICSE 2021 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Topics   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AE91BB-F983-48FD-ADE5-2B88194F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1" y="1011030"/>
            <a:ext cx="10409070" cy="581431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19964206-0497-4152-8F8D-2D452545DF08}"/>
              </a:ext>
            </a:extLst>
          </p:cNvPr>
          <p:cNvSpPr/>
          <p:nvPr/>
        </p:nvSpPr>
        <p:spPr>
          <a:xfrm rot="16200000">
            <a:off x="7482952" y="-1985811"/>
            <a:ext cx="457689" cy="6815930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2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C13E8F-D87C-4A94-A5E0-71ED9E5C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496" y="294384"/>
            <a:ext cx="7284944" cy="776289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How to Improve the Quality of SW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6990D862-7498-4DBC-BFB2-8F9AAD0A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900" y="1070673"/>
            <a:ext cx="9004101" cy="5198831"/>
          </a:xfrm>
        </p:spPr>
        <p:txBody>
          <a:bodyPr>
            <a:noAutofit/>
          </a:bodyPr>
          <a:lstStyle/>
          <a:p>
            <a:pPr marL="514350" indent="-514350">
              <a:lnSpc>
                <a:spcPct val="130000"/>
              </a:lnSpc>
              <a:buFontTx/>
              <a:buAutoNum type="arabicPeriod"/>
            </a:pPr>
            <a:r>
              <a:rPr lang="en-US" altLang="ko-KR" sz="2400" dirty="0">
                <a:ea typeface="나눔스퀘어" panose="020B0600000101010101" pitchFamily="50" charset="-127"/>
              </a:rPr>
              <a:t>Systematic testing (can be still manual)</a:t>
            </a:r>
          </a:p>
          <a:p>
            <a:pPr marL="914400" lvl="1" indent="-514350">
              <a:lnSpc>
                <a:spcPct val="13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Coverage criteria</a:t>
            </a:r>
          </a:p>
          <a:p>
            <a:pPr marL="914400" lvl="1" indent="-514350">
              <a:lnSpc>
                <a:spcPct val="13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Mutation analysis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</a:pPr>
            <a:r>
              <a:rPr lang="en-US" altLang="ko-KR" sz="2400" dirty="0">
                <a:ea typeface="나눔스퀘어" panose="020B0600000101010101" pitchFamily="50" charset="-127"/>
              </a:rPr>
              <a:t>Testing through </a:t>
            </a:r>
            <a:r>
              <a:rPr lang="en-US" altLang="ko-KR" sz="2400" dirty="0">
                <a:solidFill>
                  <a:srgbClr val="FF0000"/>
                </a:solidFill>
                <a:ea typeface="나눔스퀘어" panose="020B0600000101010101" pitchFamily="50" charset="-127"/>
              </a:rPr>
              <a:t>automated</a:t>
            </a:r>
            <a:r>
              <a:rPr lang="en-US" altLang="ko-KR" sz="2400" dirty="0">
                <a:ea typeface="나눔스퀘어" panose="020B0600000101010101" pitchFamily="50" charset="-127"/>
              </a:rPr>
              <a:t> </a:t>
            </a:r>
            <a:r>
              <a:rPr lang="en-US" altLang="ko-KR" sz="2400" dirty="0">
                <a:solidFill>
                  <a:srgbClr val="FF0000"/>
                </a:solidFill>
                <a:ea typeface="나눔스퀘어" panose="020B0600000101010101" pitchFamily="50" charset="-127"/>
              </a:rPr>
              <a:t>analysis tools</a:t>
            </a:r>
          </a:p>
          <a:p>
            <a:pPr marL="914400" lvl="1" indent="-514350">
              <a:lnSpc>
                <a:spcPct val="13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Scientific treatment of SW with computing power</a:t>
            </a:r>
          </a:p>
          <a:p>
            <a:pPr marL="1314450" lvl="2" indent="-514350">
              <a:lnSpc>
                <a:spcPct val="13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Generate test inputs to detect bugs </a:t>
            </a:r>
          </a:p>
          <a:p>
            <a:pPr marL="1314450" lvl="2" indent="-514350">
              <a:lnSpc>
                <a:spcPct val="13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Localize detected faults</a:t>
            </a:r>
          </a:p>
          <a:p>
            <a:pPr marL="1314450" lvl="2" indent="-514350">
              <a:lnSpc>
                <a:spcPct val="13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Repairing the fault with patches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</a:pPr>
            <a:r>
              <a:rPr lang="en-US" altLang="ko-KR" sz="2400" dirty="0">
                <a:ea typeface="나눔스퀘어" panose="020B0600000101010101" pitchFamily="50" charset="-127"/>
              </a:rPr>
              <a:t>Formal verification</a:t>
            </a:r>
          </a:p>
          <a:p>
            <a:pPr marL="914400" lvl="1" indent="-514350">
              <a:lnSpc>
                <a:spcPct val="13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Guarantee the absence of bugs</a:t>
            </a:r>
            <a:endParaRPr lang="ko-KR" altLang="en-US" dirty="0"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9875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0614" y="4489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Significance</a:t>
            </a:r>
            <a:r>
              <a:rPr lang="ko-KR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of </a:t>
            </a:r>
            <a:r>
              <a:rPr lang="en-US" altLang="ko-KR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Automated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SW Testing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1430" y="977609"/>
            <a:ext cx="11616267" cy="487958"/>
          </a:xfrm>
          <a:noFill/>
        </p:spPr>
        <p:txBody>
          <a:bodyPr/>
          <a:lstStyle/>
          <a:p>
            <a:r>
              <a:rPr lang="en-US" altLang="ko-KR" dirty="0"/>
              <a:t>Software has become more ubiquitous and more complex at the same time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85241" y="1531299"/>
            <a:ext cx="54535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u="sng" dirty="0"/>
              <a:t>Human resources</a:t>
            </a:r>
            <a:r>
              <a:rPr lang="en-US" altLang="ko-KR" sz="2000" dirty="0"/>
              <a:t> are becoming </a:t>
            </a:r>
            <a:r>
              <a:rPr lang="en-US" altLang="ko-KR" sz="2000" b="1" u="sng" dirty="0">
                <a:solidFill>
                  <a:srgbClr val="FF0000"/>
                </a:solidFill>
              </a:rPr>
              <a:t>less reliable and more expensive</a:t>
            </a:r>
            <a:r>
              <a:rPr lang="en-US" altLang="ko-KR" sz="2000" dirty="0"/>
              <a:t> for highly complex software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478651" y="1522510"/>
            <a:ext cx="67133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u="sng" dirty="0"/>
              <a:t>Computing resources</a:t>
            </a:r>
            <a:r>
              <a:rPr lang="en-US" altLang="ko-KR" sz="2400" dirty="0"/>
              <a:t> </a:t>
            </a:r>
            <a:r>
              <a:rPr lang="en-US" altLang="ko-KR" sz="2000" dirty="0"/>
              <a:t>are becoming </a:t>
            </a:r>
            <a:r>
              <a:rPr lang="en-US" altLang="ko-KR" sz="2000" b="1" u="sng" dirty="0">
                <a:solidFill>
                  <a:srgbClr val="0000FF"/>
                </a:solidFill>
              </a:rPr>
              <a:t>ubiquitous and cheap</a:t>
            </a:r>
          </a:p>
          <a:p>
            <a:pPr marL="0" lvl="1"/>
            <a:r>
              <a:rPr lang="en-US" altLang="ko-KR" sz="2000" dirty="0"/>
              <a:t>Amazon AWS price: you can use thousands of CPUs @ 0.03$/</a:t>
            </a:r>
            <a:r>
              <a:rPr lang="en-US" altLang="ko-KR" sz="2000" dirty="0" err="1"/>
              <a:t>hr</a:t>
            </a:r>
            <a:r>
              <a:rPr lang="en-US" altLang="ko-KR" sz="2000" dirty="0"/>
              <a:t> for 2.5Ghz Quad-core CPU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554285" y="5097767"/>
            <a:ext cx="11131551" cy="9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28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363" indent="-1841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4513" indent="-182563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1200" indent="-1651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3525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latinLnBrk="0"/>
            <a:r>
              <a:rPr lang="en-US" altLang="ko-KR" kern="0" dirty="0"/>
              <a:t>To-do: Develop </a:t>
            </a:r>
            <a:r>
              <a:rPr lang="en-US" altLang="ko-KR" sz="3200" b="1" kern="0" dirty="0"/>
              <a:t>automated and scientific software testing tools</a:t>
            </a:r>
            <a:r>
              <a:rPr lang="en-US" altLang="ko-KR" kern="0" dirty="0"/>
              <a:t> to utilize computing resource effectively and efficiently</a:t>
            </a:r>
            <a:endParaRPr lang="ko-KR" altLang="en-US" kern="0" dirty="0"/>
          </a:p>
        </p:txBody>
      </p:sp>
      <p:pic>
        <p:nvPicPr>
          <p:cNvPr id="8" name="Picture 2" descr="http://bacikgroup.com/wp-content/uploads/2013/11/server-farm-sh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/>
          <a:stretch/>
        </p:blipFill>
        <p:spPr bwMode="auto">
          <a:xfrm>
            <a:off x="6236875" y="2535269"/>
            <a:ext cx="3745325" cy="23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10" y="2412903"/>
            <a:ext cx="2738192" cy="2434834"/>
          </a:xfrm>
          <a:prstGeom prst="rect">
            <a:avLst/>
          </a:prstGeom>
        </p:spPr>
      </p:pic>
      <p:pic>
        <p:nvPicPr>
          <p:cNvPr id="2052" name="Picture 4" descr="해 이미지, 태양그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499" y="2412903"/>
            <a:ext cx="1133819" cy="11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바람 일러스트 PNG, AI 무료 다운로드 (2020년) - 리틀딥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58" y="3470115"/>
            <a:ext cx="1216099" cy="12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 bwMode="auto">
          <a:xfrm>
            <a:off x="2977402" y="5158023"/>
            <a:ext cx="8062305" cy="418289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ko-KR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/>
          <p:cNvGrpSpPr>
            <a:grpSpLocks/>
          </p:cNvGrpSpPr>
          <p:nvPr/>
        </p:nvGrpSpPr>
        <p:grpSpPr bwMode="auto">
          <a:xfrm>
            <a:off x="2298917" y="1155365"/>
            <a:ext cx="7525779" cy="5069864"/>
            <a:chOff x="672" y="1296"/>
            <a:chExt cx="4416" cy="2448"/>
          </a:xfrm>
        </p:grpSpPr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672" y="3744"/>
              <a:ext cx="44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latinLnBrk="1"/>
              <a:endParaRPr lang="ko-KR" altLang="en-US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V="1">
              <a:off x="672" y="1296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latinLnBrk="1"/>
              <a:endParaRPr lang="ko-KR" altLang="en-US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061012" y="1285577"/>
            <a:ext cx="1191352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r>
              <a:rPr lang="en-US" altLang="ko-KR" b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SW </a:t>
            </a:r>
            <a:br>
              <a:rPr lang="en-US" altLang="ko-KR" b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b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Reliability</a:t>
            </a:r>
            <a:endParaRPr lang="en-US" altLang="ko-KR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905551" y="6310009"/>
            <a:ext cx="2024061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en-US" altLang="ko-KR" b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SW Testing Cost</a:t>
            </a:r>
            <a:endParaRPr lang="en-US" altLang="ko-KR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18986CA6-82AB-45C9-B2EF-44B4CE5F8093}"/>
              </a:ext>
            </a:extLst>
          </p:cNvPr>
          <p:cNvSpPr txBox="1">
            <a:spLocks noChangeArrowheads="1"/>
          </p:cNvSpPr>
          <p:nvPr/>
        </p:nvSpPr>
        <p:spPr>
          <a:xfrm>
            <a:off x="532562" y="467380"/>
            <a:ext cx="11087098" cy="560387"/>
          </a:xfrm>
          <a:prstGeom prst="rect">
            <a:avLst/>
          </a:prstGeo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Various SW Testing Techniques w/ Different Cost and Effectiveness</a:t>
            </a:r>
            <a:endParaRPr lang="en-US" altLang="ko-K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266BFED9-A660-4ACF-92C8-7CC116787E2B}"/>
              </a:ext>
            </a:extLst>
          </p:cNvPr>
          <p:cNvSpPr/>
          <p:nvPr/>
        </p:nvSpPr>
        <p:spPr>
          <a:xfrm>
            <a:off x="2477403" y="3915516"/>
            <a:ext cx="3723541" cy="222493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noFill/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30CBC7CF-0FB3-4633-AD99-516DB887DF26}"/>
              </a:ext>
            </a:extLst>
          </p:cNvPr>
          <p:cNvSpPr/>
          <p:nvPr/>
        </p:nvSpPr>
        <p:spPr>
          <a:xfrm>
            <a:off x="5968511" y="1285577"/>
            <a:ext cx="3723541" cy="275302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>
              <a:noFill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32F79EF0-C11C-4F98-88D4-E51102111B2B}"/>
              </a:ext>
            </a:extLst>
          </p:cNvPr>
          <p:cNvSpPr/>
          <p:nvPr/>
        </p:nvSpPr>
        <p:spPr>
          <a:xfrm>
            <a:off x="2517456" y="5529867"/>
            <a:ext cx="1181100" cy="5651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Rand. </a:t>
            </a:r>
            <a:br>
              <a:rPr lang="en-US" altLang="ko-KR" sz="14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4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Testing</a:t>
            </a:r>
            <a:endParaRPr lang="ko-KR" altLang="en-US" sz="140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46FBB512-CCC2-40F7-A5EE-898C9FC935E3}"/>
              </a:ext>
            </a:extLst>
          </p:cNvPr>
          <p:cNvSpPr/>
          <p:nvPr/>
        </p:nvSpPr>
        <p:spPr>
          <a:xfrm>
            <a:off x="3108006" y="5051975"/>
            <a:ext cx="1662480" cy="5651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Req. based</a:t>
            </a:r>
            <a:br>
              <a:rPr lang="en-US" altLang="ko-KR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Testing</a:t>
            </a:r>
            <a:endParaRPr lang="ko-KR" altLang="en-US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75D575E8-1F1C-4CA0-9338-3B8D582B9E57}"/>
              </a:ext>
            </a:extLst>
          </p:cNvPr>
          <p:cNvSpPr/>
          <p:nvPr/>
        </p:nvSpPr>
        <p:spPr>
          <a:xfrm>
            <a:off x="4964109" y="3958054"/>
            <a:ext cx="1208384" cy="6199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6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Equiv. Partition. Testing </a:t>
            </a:r>
            <a:endParaRPr lang="ko-KR" altLang="en-US" sz="160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FB12A761-8E68-42EA-AF54-E3026B4ABCF3}"/>
              </a:ext>
            </a:extLst>
          </p:cNvPr>
          <p:cNvSpPr/>
          <p:nvPr/>
        </p:nvSpPr>
        <p:spPr>
          <a:xfrm>
            <a:off x="4058588" y="4528650"/>
            <a:ext cx="1533159" cy="5651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altLang="ko-KR" sz="2600" baseline="-25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T-way</a:t>
            </a:r>
            <a:r>
              <a:rPr lang="ko-KR" altLang="en-US" sz="2600" baseline="-25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600" baseline="-25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Testing</a:t>
            </a:r>
            <a:endParaRPr lang="ko-KR" altLang="en-US" sz="2600" baseline="-2500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50332554-85A6-4EA0-B998-E15FE407EC65}"/>
              </a:ext>
            </a:extLst>
          </p:cNvPr>
          <p:cNvSpPr/>
          <p:nvPr/>
        </p:nvSpPr>
        <p:spPr>
          <a:xfrm>
            <a:off x="6076111" y="3429001"/>
            <a:ext cx="1100784" cy="5290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altLang="ko-KR" sz="2400" baseline="-25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Stmt. Testing</a:t>
            </a:r>
            <a:endParaRPr lang="ko-KR" altLang="en-US" sz="2400" baseline="-2500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CE62E63C-B20F-431D-BB44-746DC95F07DA}"/>
              </a:ext>
            </a:extLst>
          </p:cNvPr>
          <p:cNvSpPr/>
          <p:nvPr/>
        </p:nvSpPr>
        <p:spPr>
          <a:xfrm>
            <a:off x="6693283" y="2912140"/>
            <a:ext cx="1182427" cy="5290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ko-KR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Branch Testing</a:t>
            </a:r>
            <a:endParaRPr lang="ko-KR" altLang="en-US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60C99EE1-8519-4154-AB22-ECC28377CA83}"/>
              </a:ext>
            </a:extLst>
          </p:cNvPr>
          <p:cNvSpPr/>
          <p:nvPr/>
        </p:nvSpPr>
        <p:spPr>
          <a:xfrm>
            <a:off x="7877804" y="1903068"/>
            <a:ext cx="1462450" cy="52905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ko-KR" sz="16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Concolic</a:t>
            </a:r>
            <a:r>
              <a:rPr lang="ko-KR" altLang="en-US" sz="16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6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Testing</a:t>
            </a:r>
            <a:endParaRPr lang="ko-KR" altLang="en-US" sz="160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6F6DE4E4-378A-4977-A024-265ABDF11004}"/>
              </a:ext>
            </a:extLst>
          </p:cNvPr>
          <p:cNvSpPr/>
          <p:nvPr/>
        </p:nvSpPr>
        <p:spPr>
          <a:xfrm>
            <a:off x="8546807" y="1394858"/>
            <a:ext cx="1055963" cy="49375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altLang="ko-KR" sz="2000" baseline="-25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Model Checking</a:t>
            </a:r>
            <a:endParaRPr lang="ko-KR" altLang="en-US" sz="2000" baseline="-2500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B38ED-C18E-450B-9C61-B3C26E42F5AB}"/>
              </a:ext>
            </a:extLst>
          </p:cNvPr>
          <p:cNvSpPr txBox="1"/>
          <p:nvPr/>
        </p:nvSpPr>
        <p:spPr>
          <a:xfrm>
            <a:off x="3202370" y="3543288"/>
            <a:ext cx="172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FFC000"/>
                </a:solidFill>
              </a:rPr>
              <a:t>Blackbox Testing</a:t>
            </a:r>
            <a:endParaRPr lang="ko-KR" altLang="en-US">
              <a:solidFill>
                <a:srgbClr val="FFC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D2AE87-9D27-4C15-B019-822AF033BF5D}"/>
              </a:ext>
            </a:extLst>
          </p:cNvPr>
          <p:cNvSpPr txBox="1"/>
          <p:nvPr/>
        </p:nvSpPr>
        <p:spPr>
          <a:xfrm>
            <a:off x="6663444" y="841226"/>
            <a:ext cx="241134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aseline="-25000">
                <a:solidFill>
                  <a:srgbClr val="00B050"/>
                </a:solidFill>
              </a:rPr>
              <a:t>Whitebox Testing</a:t>
            </a:r>
            <a:endParaRPr lang="ko-KR" altLang="en-US" sz="2800" baseline="-25000">
              <a:solidFill>
                <a:srgbClr val="00B05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F3A9DD-7BB2-48B1-98A0-DC623ED93984}"/>
              </a:ext>
            </a:extLst>
          </p:cNvPr>
          <p:cNvSpPr txBox="1"/>
          <p:nvPr/>
        </p:nvSpPr>
        <p:spPr>
          <a:xfrm>
            <a:off x="6974425" y="4926094"/>
            <a:ext cx="2453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i="1">
                <a:latin typeface="나눔스퀘어" panose="020B0600000101010101" pitchFamily="50" charset="-127"/>
                <a:ea typeface="나눔스퀘어" panose="020B0600000101010101" pitchFamily="50" charset="-127"/>
              </a:rPr>
              <a:t>참고</a:t>
            </a:r>
            <a:r>
              <a:rPr lang="en-US" altLang="ko-KR" i="1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i="1">
                <a:latin typeface="나눔스퀘어" panose="020B0600000101010101" pitchFamily="50" charset="-127"/>
                <a:ea typeface="나눔스퀘어" panose="020B0600000101010101" pitchFamily="50" charset="-127"/>
              </a:rPr>
              <a:t>테스팅 국어 사전 </a:t>
            </a:r>
            <a:br>
              <a:rPr lang="en-US" altLang="ko-KR" i="1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i="1">
                <a:latin typeface="나눔스퀘어" panose="020B0600000101010101" pitchFamily="50" charset="-127"/>
                <a:ea typeface="나눔스퀘어" panose="020B0600000101010101" pitchFamily="50" charset="-127"/>
              </a:rPr>
              <a:t>http://dic.sten.or.kr/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B4B907DF-8DC6-4E90-8BEF-CB4A136C14D1}"/>
              </a:ext>
            </a:extLst>
          </p:cNvPr>
          <p:cNvSpPr/>
          <p:nvPr/>
        </p:nvSpPr>
        <p:spPr>
          <a:xfrm>
            <a:off x="7417660" y="2410485"/>
            <a:ext cx="1462450" cy="52905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ko-KR" sz="13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Search-based Testing</a:t>
            </a:r>
            <a:endParaRPr lang="ko-KR" altLang="en-US" sz="130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573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16053B-96CB-4005-AFC9-8B8A38C2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66" y="360427"/>
            <a:ext cx="7309942" cy="603709"/>
          </a:xfrm>
          <a:effectLst>
            <a:outerShdw blurRad="88900" dist="38100" dir="2700000" algn="ctr" rotWithShape="0">
              <a:srgbClr val="000000">
                <a:alpha val="8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itchFamily="34" charset="0"/>
              </a:rPr>
              <a:t>Strong IT Industry in South Korea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Picture 2" descr="Blue Doctor Man Sitting at a Computer and Viewing an Xray of a Head Clipart Illustration">
            <a:extLst>
              <a:ext uri="{FF2B5EF4-FFF2-40B4-BE49-F238E27FC236}">
                <a16:creationId xmlns:a16="http://schemas.microsoft.com/office/drawing/2014/main" id="{52792522-838F-41C0-B816-B935CB99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050687"/>
            <a:ext cx="1496513" cy="149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amsung-logo.jpg">
            <a:extLst>
              <a:ext uri="{FF2B5EF4-FFF2-40B4-BE49-F238E27FC236}">
                <a16:creationId xmlns:a16="http://schemas.microsoft.com/office/drawing/2014/main" id="{7626F93A-0E72-458D-A580-4AC78048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66" y="1898286"/>
            <a:ext cx="246314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0.gstatic.com/images?q=tbn:ANd9GcTe0mnF2yvUz0ajAuScSg497WuLENYtlgKXNdrxhRf6Snag9MAH">
            <a:extLst>
              <a:ext uri="{FF2B5EF4-FFF2-40B4-BE49-F238E27FC236}">
                <a16:creationId xmlns:a16="http://schemas.microsoft.com/office/drawing/2014/main" id="{3C457887-A5A9-45EA-8F30-15FC3235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07" y="5174885"/>
            <a:ext cx="2496555" cy="11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file.agora.media.daum.net/pcp_download.php?fhandle=b1htYkBmaWxlLmFnb3JhLm1lZGlhLmRhdW0ubmV0Oi9LMTU3LzAvMjUuanBn&amp;filename=hyundai.jpg">
            <a:extLst>
              <a:ext uri="{FF2B5EF4-FFF2-40B4-BE49-F238E27FC236}">
                <a16:creationId xmlns:a16="http://schemas.microsoft.com/office/drawing/2014/main" id="{762CED97-271B-450B-BF5E-0185B090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354" y="4981682"/>
            <a:ext cx="2039211" cy="15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autonorth.ca/storage/kia-logo.jpg">
            <a:extLst>
              <a:ext uri="{FF2B5EF4-FFF2-40B4-BE49-F238E27FC236}">
                <a16:creationId xmlns:a16="http://schemas.microsoft.com/office/drawing/2014/main" id="{368310DF-A2C2-470D-8889-4E33B8ABF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1679332"/>
            <a:ext cx="2415293" cy="12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techdigest.tv/samsung_r87_lcd_hd_tv-thumb.jpg">
            <a:extLst>
              <a:ext uri="{FF2B5EF4-FFF2-40B4-BE49-F238E27FC236}">
                <a16:creationId xmlns:a16="http://schemas.microsoft.com/office/drawing/2014/main" id="{99FC7063-0676-4A8B-BC51-DA378F14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492938"/>
            <a:ext cx="1801313" cy="13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cfile26.uf.tistory.com/image/1676F43B4D69449C0F2262">
            <a:extLst>
              <a:ext uri="{FF2B5EF4-FFF2-40B4-BE49-F238E27FC236}">
                <a16:creationId xmlns:a16="http://schemas.microsoft.com/office/drawing/2014/main" id="{D75931FC-0B71-4FDB-A7E9-E914F5D4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12781"/>
            <a:ext cx="1828800" cy="19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www.lin-subbus.org/img/diagram_target_applications.jpg">
            <a:extLst>
              <a:ext uri="{FF2B5EF4-FFF2-40B4-BE49-F238E27FC236}">
                <a16:creationId xmlns:a16="http://schemas.microsoft.com/office/drawing/2014/main" id="{C9E55310-0AA0-496A-B1F7-B3C1066D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24" y="2967192"/>
            <a:ext cx="2830377" cy="22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sammyhub.com/wp-content/uploads/16gbnandflash.jpg">
            <a:extLst>
              <a:ext uri="{FF2B5EF4-FFF2-40B4-BE49-F238E27FC236}">
                <a16:creationId xmlns:a16="http://schemas.microsoft.com/office/drawing/2014/main" id="{0A46553B-AC2B-4F35-92FE-E54B58B4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04" y="4788461"/>
            <a:ext cx="1926096" cy="15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구름 모양 설명선 7">
            <a:extLst>
              <a:ext uri="{FF2B5EF4-FFF2-40B4-BE49-F238E27FC236}">
                <a16:creationId xmlns:a16="http://schemas.microsoft.com/office/drawing/2014/main" id="{D563529D-C29B-4CB5-9974-24D94241B68C}"/>
              </a:ext>
            </a:extLst>
          </p:cNvPr>
          <p:cNvSpPr/>
          <p:nvPr/>
        </p:nvSpPr>
        <p:spPr>
          <a:xfrm>
            <a:off x="4038600" y="1003300"/>
            <a:ext cx="1828800" cy="1143000"/>
          </a:xfrm>
          <a:prstGeom prst="cloudCallout">
            <a:avLst>
              <a:gd name="adj1" fmla="val 47859"/>
              <a:gd name="adj2" fmla="val 43061"/>
            </a:avLst>
          </a:prstGeom>
          <a:solidFill>
            <a:schemeClr val="bg1"/>
          </a:solidFill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FFC000"/>
                </a:solidFill>
              </a:rPr>
              <a:t>Time-to-Market?</a:t>
            </a:r>
            <a:endParaRPr lang="ko-KR" altLang="en-US" sz="2400" b="1" dirty="0">
              <a:solidFill>
                <a:srgbClr val="FFC000"/>
              </a:solidFill>
            </a:endParaRPr>
          </a:p>
        </p:txBody>
      </p:sp>
      <p:sp>
        <p:nvSpPr>
          <p:cNvPr id="17" name="구름 모양 설명선 20">
            <a:extLst>
              <a:ext uri="{FF2B5EF4-FFF2-40B4-BE49-F238E27FC236}">
                <a16:creationId xmlns:a16="http://schemas.microsoft.com/office/drawing/2014/main" id="{14509726-C04E-4486-AA66-77EA23ED5D65}"/>
              </a:ext>
            </a:extLst>
          </p:cNvPr>
          <p:cNvSpPr/>
          <p:nvPr/>
        </p:nvSpPr>
        <p:spPr>
          <a:xfrm>
            <a:off x="6400800" y="1003300"/>
            <a:ext cx="1828800" cy="1143000"/>
          </a:xfrm>
          <a:prstGeom prst="cloudCallout">
            <a:avLst>
              <a:gd name="adj1" fmla="val -56814"/>
              <a:gd name="adj2" fmla="val 5278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b="1" dirty="0">
                <a:solidFill>
                  <a:srgbClr val="00B050"/>
                </a:solidFill>
              </a:rPr>
              <a:t>SW Quality?</a:t>
            </a:r>
            <a:endParaRPr lang="ko-KR" alt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70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BD8BF9-1187-4596-A039-12F7EC282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567" y="305355"/>
            <a:ext cx="7492253" cy="729224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itchFamily="34" charset="0"/>
              </a:rPr>
              <a:t>Embedded Software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itchFamily="34" charset="0"/>
              </a:rPr>
              <a:t>in 2 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itchFamily="34" charset="0"/>
              </a:rPr>
              <a:t>Different Domains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Picture 8" descr="http://techdigest.tv/samsung_r87_lcd_hd_tv-thumb.jpg">
            <a:extLst>
              <a:ext uri="{FF2B5EF4-FFF2-40B4-BE49-F238E27FC236}">
                <a16:creationId xmlns:a16="http://schemas.microsoft.com/office/drawing/2014/main" id="{A0F51327-C104-4037-B7D9-45C82033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07" y="1716027"/>
            <a:ext cx="1801313" cy="13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sammyhub.com/wp-content/uploads/16gbnandflash.jpg">
            <a:extLst>
              <a:ext uri="{FF2B5EF4-FFF2-40B4-BE49-F238E27FC236}">
                <a16:creationId xmlns:a16="http://schemas.microsoft.com/office/drawing/2014/main" id="{69177DAE-0331-46E5-9C86-B51475B7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242"/>
            <a:ext cx="1926096" cy="15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cfile26.uf.tistory.com/image/1676F43B4D69449C0F2262">
            <a:extLst>
              <a:ext uri="{FF2B5EF4-FFF2-40B4-BE49-F238E27FC236}">
                <a16:creationId xmlns:a16="http://schemas.microsoft.com/office/drawing/2014/main" id="{8D60523F-98A6-457B-A91C-C1C87075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52" y="4746882"/>
            <a:ext cx="1525592" cy="16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Options for deploying and sharing MATLAB applications.">
            <a:extLst>
              <a:ext uri="{FF2B5EF4-FFF2-40B4-BE49-F238E27FC236}">
                <a16:creationId xmlns:a16="http://schemas.microsoft.com/office/drawing/2014/main" id="{2C5C6329-6617-4C23-84A5-11D02414C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6076" y="1707121"/>
            <a:ext cx="2411924" cy="424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3CF3B39A-E9A2-4537-906D-259F29B4F6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50097" y="1726017"/>
          <a:ext cx="4805979" cy="5003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974"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Consumer Electronics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Safety Critical Systems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06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Examples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Smartphones,</a:t>
                      </a:r>
                      <a:r>
                        <a:rPr lang="en-US" altLang="ko-KR" sz="1800" baseline="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flash memory platforms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Nuclear reactors, avionics, cars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Market competition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High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Low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06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Life</a:t>
                      </a:r>
                      <a:r>
                        <a:rPr lang="en-US" altLang="ko-KR" sz="1800" baseline="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cycle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Short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8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Development time</a:t>
                      </a:r>
                      <a:endParaRPr lang="ko-KR" altLang="en-US" sz="17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Short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Long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Model-based development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None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Yes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8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Important </a:t>
                      </a:r>
                      <a:r>
                        <a:rPr lang="en-US" altLang="ko-KR" sz="1800" baseline="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value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Time-to-market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Safety</a:t>
                      </a:r>
                      <a:endParaRPr lang="ko-KR" altLang="en-US" sz="18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타원 9">
            <a:extLst>
              <a:ext uri="{FF2B5EF4-FFF2-40B4-BE49-F238E27FC236}">
                <a16:creationId xmlns:a16="http://schemas.microsoft.com/office/drawing/2014/main" id="{F2835761-C03F-42B2-B017-0FF3350EFF45}"/>
              </a:ext>
            </a:extLst>
          </p:cNvPr>
          <p:cNvSpPr/>
          <p:nvPr/>
        </p:nvSpPr>
        <p:spPr>
          <a:xfrm>
            <a:off x="7284282" y="923376"/>
            <a:ext cx="1348726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Model checking</a:t>
            </a:r>
            <a:endParaRPr lang="ko-KR" altLang="en-US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65F4F59-5819-4158-A00C-0D3223C65998}"/>
              </a:ext>
            </a:extLst>
          </p:cNvPr>
          <p:cNvSpPr/>
          <p:nvPr/>
        </p:nvSpPr>
        <p:spPr>
          <a:xfrm>
            <a:off x="4240307" y="923376"/>
            <a:ext cx="1581373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Conventional Testing</a:t>
            </a:r>
            <a:endParaRPr lang="ko-KR" altLang="en-US" sz="1600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E25CC38A-DAAB-47E1-BCC9-54422FF4DE4B}"/>
              </a:ext>
            </a:extLst>
          </p:cNvPr>
          <p:cNvSpPr/>
          <p:nvPr/>
        </p:nvSpPr>
        <p:spPr>
          <a:xfrm>
            <a:off x="5845317" y="923376"/>
            <a:ext cx="1393683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 err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Concolic</a:t>
            </a:r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testing</a:t>
            </a:r>
            <a:endParaRPr lang="ko-KR" altLang="en-US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145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6568333D-B4DB-40C9-A734-24EFAE7A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653" y="445584"/>
            <a:ext cx="7313217" cy="434690"/>
          </a:xfrm>
          <a:effectLst>
            <a:outerShdw blurRad="88900" dist="38100" dir="2700000" algn="ctr" rotWithShape="0">
              <a:schemeClr val="tx1">
                <a:alpha val="8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>
                <a:solidFill>
                  <a:schemeClr val="bg1"/>
                </a:solidFill>
                <a:effectLst>
                  <a:outerShdw blurRad="241300" dist="508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Software Testing Verification (SWTV) Group</a:t>
            </a:r>
            <a:endParaRPr lang="ko-KR" altLang="en-US" sz="2600" dirty="0">
              <a:solidFill>
                <a:schemeClr val="bg1"/>
              </a:solidFill>
              <a:effectLst>
                <a:outerShdw blurRad="241300" dist="50800" dir="5400000" algn="ctr" rotWithShape="0">
                  <a:schemeClr val="tx1">
                    <a:lumMod val="65000"/>
                    <a:lumOff val="35000"/>
                  </a:scheme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34E2314-426F-4E04-A831-5B81DCD3303A}"/>
              </a:ext>
            </a:extLst>
          </p:cNvPr>
          <p:cNvSpPr/>
          <p:nvPr/>
        </p:nvSpPr>
        <p:spPr>
          <a:xfrm>
            <a:off x="1474757" y="1500379"/>
            <a:ext cx="40989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Prof. Moonzoo Kim </a:t>
            </a:r>
          </a:p>
          <a:p>
            <a:pPr eaLnBrk="1" hangingPunct="1"/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eaLnBrk="1" hangingPunct="1"/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eaLnBrk="1" hangingPunct="1"/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eaLnBrk="1" hangingPunct="1"/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eaLnBrk="1" hangingPunct="1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E-mail: </a:t>
            </a:r>
          </a:p>
          <a:p>
            <a:pPr eaLnBrk="1" hangingPunct="1"/>
            <a:r>
              <a:rPr lang="en-US" altLang="ko-KR" sz="2000" b="1" dirty="0" err="1">
                <a:latin typeface="나눔스퀘어" panose="020B0600000101010101" pitchFamily="50" charset="-127"/>
                <a:ea typeface="나눔스퀘어" panose="020B0600000101010101" pitchFamily="50" charset="-127"/>
                <a:cs typeface="Courier New" panose="02070309020205020404" pitchFamily="49" charset="0"/>
              </a:rPr>
              <a:t>moonzoo</a:t>
            </a:r>
            <a:r>
              <a:rPr lang="en-US" altLang="ko-KR" sz="2000" b="1" err="1">
                <a:latin typeface="나눔스퀘어" panose="020B0600000101010101" pitchFamily="50" charset="-127"/>
                <a:ea typeface="나눔스퀘어" panose="020B0600000101010101" pitchFamily="50" charset="-127"/>
                <a:cs typeface="Courier New" panose="02070309020205020404" pitchFamily="49" charset="0"/>
              </a:rPr>
              <a:t>.</a:t>
            </a:r>
            <a:r>
              <a:rPr lang="en-US" altLang="ko-KR" sz="2000" b="1">
                <a:latin typeface="나눔스퀘어" panose="020B0600000101010101" pitchFamily="50" charset="-127"/>
                <a:ea typeface="나눔스퀘어" panose="020B0600000101010101" pitchFamily="50" charset="-127"/>
                <a:cs typeface="Courier New" panose="02070309020205020404" pitchFamily="49" charset="0"/>
              </a:rPr>
              <a:t>kim@</a:t>
            </a:r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  <a:cs typeface="Courier New" panose="02070309020205020404" pitchFamily="49" charset="0"/>
              </a:rPr>
              <a:t>gmail.com</a:t>
            </a:r>
          </a:p>
          <a:p>
            <a:pPr eaLnBrk="1" hangingPunct="1"/>
            <a:r>
              <a:rPr lang="en-US" altLang="ko-KR" sz="20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r>
              <a:rPr lang="en-US" altLang="ko-KR" sz="20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https://swtv.kaist.ac.kr/ </a:t>
            </a:r>
          </a:p>
          <a:p>
            <a:pPr eaLnBrk="1" hangingPunct="1"/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633E023-C807-45C1-B772-1655D91ADA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3743" y="1500379"/>
            <a:ext cx="5143500" cy="4197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6B0548F-8F8F-4157-888C-FC1FE568E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87677"/>
            <a:ext cx="1913360" cy="7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1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FBAA29E1-CA27-4581-9B43-47B91D1C6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5120" y="456571"/>
            <a:ext cx="8229610" cy="440826"/>
          </a:xfrm>
          <a:prstGeom prst="rect">
            <a:avLst/>
          </a:prstGeom>
          <a:noFill/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>
              <a:spcBef>
                <a:spcPts val="0"/>
              </a:spcBef>
            </a:pPr>
            <a:r>
              <a:rPr lang="en-US" altLang="ko-K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Automated Testing Machine (?) vs. Washing Machine</a:t>
            </a:r>
            <a:endParaRPr lang="ko-KR" alt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6" name="Picture 2" descr="https://www.homestratosphere.com/wp-content/uploads/2018/07/washing-machine-5-071618.jpg">
            <a:extLst>
              <a:ext uri="{FF2B5EF4-FFF2-40B4-BE49-F238E27FC236}">
                <a16:creationId xmlns:a16="http://schemas.microsoft.com/office/drawing/2014/main" id="{E846063F-3ED5-4271-BE0D-760EA86F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92" y="1447800"/>
            <a:ext cx="3881272" cy="26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내용 개체 틀 5">
            <a:extLst>
              <a:ext uri="{FF2B5EF4-FFF2-40B4-BE49-F238E27FC236}">
                <a16:creationId xmlns:a16="http://schemas.microsoft.com/office/drawing/2014/main" id="{EC822870-6280-4917-B805-C82FEACA2FA8}"/>
              </a:ext>
            </a:extLst>
          </p:cNvPr>
          <p:cNvSpPr txBox="1">
            <a:spLocks/>
          </p:cNvSpPr>
          <p:nvPr/>
        </p:nvSpPr>
        <p:spPr>
          <a:xfrm>
            <a:off x="5808410" y="1447800"/>
            <a:ext cx="4887022" cy="43037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/>
            <a:r>
              <a:rPr lang="en-US" altLang="ko-KR" sz="2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“ 6 Interesting Facts About Washing Machines … </a:t>
            </a:r>
            <a:br>
              <a:rPr lang="en-US" altLang="ko-KR" sz="2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Played a Role in Women’s Rights</a:t>
            </a:r>
          </a:p>
          <a:p>
            <a:pPr defTabSz="685800"/>
            <a:endParaRPr lang="en-US" altLang="ko-KR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defTabSz="685800"/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Scholars and many others have long acknowledged </a:t>
            </a:r>
            <a:r>
              <a:rPr lang="en-US" altLang="ko-KR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significant role washing machines played in the fight for women’s rights. </a:t>
            </a:r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invention of automatic washing machines </a:t>
            </a:r>
            <a:r>
              <a:rPr lang="en-US" altLang="ko-KR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reduced the amount of time women spent doing household chores</a:t>
            </a:r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which allowed them more time to enter the workforce.</a:t>
            </a:r>
          </a:p>
          <a:p>
            <a:pPr defTabSz="685800"/>
            <a:endParaRPr lang="en-US" altLang="ko-KR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defTabSz="685800"/>
            <a:endParaRPr lang="en-US" altLang="ko-KR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Picture 8" descr="Pete frustration">
            <a:extLst>
              <a:ext uri="{FF2B5EF4-FFF2-40B4-BE49-F238E27FC236}">
                <a16:creationId xmlns:a16="http://schemas.microsoft.com/office/drawing/2014/main" id="{8D208C38-660E-4BF0-B058-77A1B2E6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93" y="4174009"/>
            <a:ext cx="1857935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ow To Trick People Into Sharing Something Boring On Social Media ...">
            <a:extLst>
              <a:ext uri="{FF2B5EF4-FFF2-40B4-BE49-F238E27FC236}">
                <a16:creationId xmlns:a16="http://schemas.microsoft.com/office/drawing/2014/main" id="{58D6DC7B-D7BF-492F-B6FB-4AE45571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25" y="4174009"/>
            <a:ext cx="1931339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DD5BF6-B82F-483B-B88B-C1F97B573806}"/>
              </a:ext>
            </a:extLst>
          </p:cNvPr>
          <p:cNvSpPr txBox="1"/>
          <p:nvPr/>
        </p:nvSpPr>
        <p:spPr>
          <a:xfrm>
            <a:off x="2185416" y="6062061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altLang="ko-KR" sz="20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https://www.danby.com/blog/6-interesting-facts-washing-machines/</a:t>
            </a:r>
          </a:p>
        </p:txBody>
      </p:sp>
    </p:spTree>
    <p:extLst>
      <p:ext uri="{BB962C8B-B14F-4D97-AF65-F5344CB8AC3E}">
        <p14:creationId xmlns:p14="http://schemas.microsoft.com/office/powerpoint/2010/main" val="377423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A56CCBEE-C1DB-43BC-BE76-2D7336FB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07" y="452987"/>
            <a:ext cx="10294409" cy="471782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Roadmap for Improving Quality of SW</a:t>
            </a:r>
            <a:r>
              <a:rPr lang="ko-KR" altLang="en-US" sz="2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Product and Service </a:t>
            </a:r>
            <a:endParaRPr lang="ko-KR" alt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9E5B67E2-7B9A-AC5B-93B7-31978C16F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553687"/>
              </p:ext>
            </p:extLst>
          </p:nvPr>
        </p:nvGraphicFramePr>
        <p:xfrm>
          <a:off x="3503712" y="5151815"/>
          <a:ext cx="2264400" cy="159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400">
                  <a:extLst>
                    <a:ext uri="{9D8B030D-6E8A-4147-A177-3AD203B41FA5}">
                      <a16:colId xmlns:a16="http://schemas.microsoft.com/office/drawing/2014/main" val="3492682863"/>
                    </a:ext>
                  </a:extLst>
                </a:gridCol>
              </a:tblGrid>
              <a:tr h="584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>
                          <a:solidFill>
                            <a:schemeClr val="bg1"/>
                          </a:solidFill>
                        </a:rPr>
                        <a:t>‘18 Project w/ </a:t>
                      </a:r>
                      <a:br>
                        <a:rPr lang="en-US" altLang="ko-KR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ko-KR" sz="1600" b="1">
                          <a:solidFill>
                            <a:schemeClr val="bg1"/>
                          </a:solidFill>
                        </a:rPr>
                        <a:t>LIGnex1</a:t>
                      </a:r>
                      <a:endParaRPr lang="en-US" altLang="ko-K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136824"/>
                  </a:ext>
                </a:extLst>
              </a:tr>
              <a:tr h="10123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82230"/>
                  </a:ext>
                </a:extLst>
              </a:tr>
            </a:tbl>
          </a:graphicData>
        </a:graphic>
      </p:graphicFrame>
      <p:sp>
        <p:nvSpPr>
          <p:cNvPr id="4" name="Rectangle 12">
            <a:extLst>
              <a:ext uri="{FF2B5EF4-FFF2-40B4-BE49-F238E27FC236}">
                <a16:creationId xmlns:a16="http://schemas.microsoft.com/office/drawing/2014/main" id="{7FA385B3-D586-797B-7DC5-79EF9F45BE04}"/>
              </a:ext>
            </a:extLst>
          </p:cNvPr>
          <p:cNvSpPr/>
          <p:nvPr/>
        </p:nvSpPr>
        <p:spPr>
          <a:xfrm>
            <a:off x="1524000" y="986405"/>
            <a:ext cx="9144000" cy="731520"/>
          </a:xfrm>
          <a:prstGeom prst="rect">
            <a:avLst/>
          </a:prstGeom>
          <a:gradFill>
            <a:gsLst>
              <a:gs pos="84000">
                <a:schemeClr val="bg1">
                  <a:lumMod val="85000"/>
                </a:schemeClr>
              </a:gs>
              <a:gs pos="17000">
                <a:schemeClr val="bg1">
                  <a:lumMod val="85000"/>
                </a:schemeClr>
              </a:gs>
              <a:gs pos="0">
                <a:srgbClr val="FFFF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E2FB99B-412D-CB37-0607-513D49B134AF}"/>
              </a:ext>
            </a:extLst>
          </p:cNvPr>
          <p:cNvSpPr/>
          <p:nvPr/>
        </p:nvSpPr>
        <p:spPr>
          <a:xfrm>
            <a:off x="1487488" y="1141295"/>
            <a:ext cx="9323512" cy="461665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ko-KR" altLang="en-US" sz="240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Problem</a:t>
            </a:r>
            <a:r>
              <a:rPr lang="en-US" altLang="ko-KR" sz="240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ko-KR" altLang="en-US" sz="240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>
                <a:latin typeface="나눔스퀘어" panose="020B0600000101010101" pitchFamily="50" charset="-127"/>
                <a:ea typeface="나눔스퀘어" panose="020B0600000101010101" pitchFamily="50" charset="-127"/>
              </a:rPr>
              <a:t>Huge Economic &amp; Social Cost </a:t>
            </a:r>
            <a:r>
              <a:rPr lang="en-US" altLang="ko-KR" sz="24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due to Software Bugs </a:t>
            </a:r>
            <a:endParaRPr lang="ko-KR" altLang="en-US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자유형 51">
            <a:extLst>
              <a:ext uri="{FF2B5EF4-FFF2-40B4-BE49-F238E27FC236}">
                <a16:creationId xmlns:a16="http://schemas.microsoft.com/office/drawing/2014/main" id="{E4CFA4BF-BA9E-C15B-21E8-F36A39B0DB28}"/>
              </a:ext>
            </a:extLst>
          </p:cNvPr>
          <p:cNvSpPr/>
          <p:nvPr/>
        </p:nvSpPr>
        <p:spPr>
          <a:xfrm>
            <a:off x="1321843" y="1741669"/>
            <a:ext cx="3406005" cy="1334881"/>
          </a:xfrm>
          <a:custGeom>
            <a:avLst/>
            <a:gdLst>
              <a:gd name="connsiteX0" fmla="*/ 0 w 2364323"/>
              <a:gd name="connsiteY0" fmla="*/ 0 h 4494827"/>
              <a:gd name="connsiteX1" fmla="*/ 2364323 w 2364323"/>
              <a:gd name="connsiteY1" fmla="*/ 0 h 4494827"/>
              <a:gd name="connsiteX2" fmla="*/ 2364323 w 2364323"/>
              <a:gd name="connsiteY2" fmla="*/ 4494827 h 4494827"/>
              <a:gd name="connsiteX3" fmla="*/ 0 w 2364323"/>
              <a:gd name="connsiteY3" fmla="*/ 4494827 h 4494827"/>
              <a:gd name="connsiteX4" fmla="*/ 0 w 2364323"/>
              <a:gd name="connsiteY4" fmla="*/ 0 h 449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4323" h="4494827">
                <a:moveTo>
                  <a:pt x="0" y="0"/>
                </a:moveTo>
                <a:lnTo>
                  <a:pt x="2364323" y="0"/>
                </a:lnTo>
                <a:lnTo>
                  <a:pt x="2364323" y="4494827"/>
                </a:lnTo>
                <a:lnTo>
                  <a:pt x="0" y="449482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0" lvl="1" defTabSz="6223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ko-KR" sz="1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Labor-intensive Manual Testing</a:t>
            </a:r>
            <a:br>
              <a:rPr lang="en-US" altLang="ko-KR" sz="1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Large SW Testing Cost and Time </a:t>
            </a:r>
            <a:endParaRPr lang="en-US" altLang="ko-KR" sz="16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0" lvl="1" defTabSz="6223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ko-KR" sz="1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Low Bug Detection Abilty</a:t>
            </a:r>
            <a:br>
              <a:rPr lang="en-US" altLang="ko-KR" sz="1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Low Product Quality </a:t>
            </a:r>
            <a:endParaRPr lang="en-US" altLang="ko-KR" sz="16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14300" lvl="1" indent="-114300" defTabSz="6223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FontTx/>
              <a:buChar char="••"/>
            </a:pPr>
            <a:endParaRPr lang="en-US" altLang="ko-KR" sz="14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0" lvl="1" defTabSz="6223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endParaRPr lang="en-US" altLang="ko-KR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0" lvl="1" defTabSz="6223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자유형 52">
            <a:extLst>
              <a:ext uri="{FF2B5EF4-FFF2-40B4-BE49-F238E27FC236}">
                <a16:creationId xmlns:a16="http://schemas.microsoft.com/office/drawing/2014/main" id="{DE2FAE3C-8F2A-3381-1373-0078E6C55130}"/>
              </a:ext>
            </a:extLst>
          </p:cNvPr>
          <p:cNvSpPr/>
          <p:nvPr/>
        </p:nvSpPr>
        <p:spPr>
          <a:xfrm>
            <a:off x="4742193" y="1699380"/>
            <a:ext cx="6410478" cy="1082328"/>
          </a:xfrm>
          <a:custGeom>
            <a:avLst/>
            <a:gdLst>
              <a:gd name="connsiteX0" fmla="*/ 0 w 2364323"/>
              <a:gd name="connsiteY0" fmla="*/ 0 h 4494827"/>
              <a:gd name="connsiteX1" fmla="*/ 2364323 w 2364323"/>
              <a:gd name="connsiteY1" fmla="*/ 0 h 4494827"/>
              <a:gd name="connsiteX2" fmla="*/ 2364323 w 2364323"/>
              <a:gd name="connsiteY2" fmla="*/ 4494827 h 4494827"/>
              <a:gd name="connsiteX3" fmla="*/ 0 w 2364323"/>
              <a:gd name="connsiteY3" fmla="*/ 4494827 h 4494827"/>
              <a:gd name="connsiteX4" fmla="*/ 0 w 2364323"/>
              <a:gd name="connsiteY4" fmla="*/ 0 h 449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4323" h="4494827">
                <a:moveTo>
                  <a:pt x="0" y="0"/>
                </a:moveTo>
                <a:lnTo>
                  <a:pt x="2364323" y="0"/>
                </a:lnTo>
                <a:lnTo>
                  <a:pt x="2364323" y="4494827"/>
                </a:lnTo>
                <a:lnTo>
                  <a:pt x="0" y="4494827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0" lvl="1" algn="ctr" defTabSz="6223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altLang="ko-KR" sz="240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Solution: AI-based Highly Effective and</a:t>
            </a:r>
            <a:br>
              <a:rPr lang="en-US" altLang="ko-KR" sz="240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Low Cost </a:t>
            </a:r>
            <a:r>
              <a:rPr lang="en-US" altLang="ko-KR" sz="2400" b="1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Automated SW Testing Technique </a:t>
            </a:r>
            <a:endParaRPr lang="ko-KR" altLang="en-US" sz="2800" b="1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Picture 12" descr="http://cfile26.uf.tistory.com/image/1676F43B4D69449C0F2262">
            <a:extLst>
              <a:ext uri="{FF2B5EF4-FFF2-40B4-BE49-F238E27FC236}">
                <a16:creationId xmlns:a16="http://schemas.microsoft.com/office/drawing/2014/main" id="{BD2494ED-F67A-DB80-40BE-3ED754CB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94" y="3754566"/>
            <a:ext cx="1153306" cy="12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www.lin-subbus.org/img/diagram_target_applications.jpg">
            <a:extLst>
              <a:ext uri="{FF2B5EF4-FFF2-40B4-BE49-F238E27FC236}">
                <a16:creationId xmlns:a16="http://schemas.microsoft.com/office/drawing/2014/main" id="{CD754042-9B0D-FE98-F4C8-43BEC651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751856"/>
            <a:ext cx="1803544" cy="140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35B154-C884-99CA-2216-6A4F3B7E5E4F}"/>
              </a:ext>
            </a:extLst>
          </p:cNvPr>
          <p:cNvSpPr txBox="1"/>
          <p:nvPr/>
        </p:nvSpPr>
        <p:spPr>
          <a:xfrm>
            <a:off x="3699691" y="5787261"/>
            <a:ext cx="212841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Detected several SW bugs</a:t>
            </a:r>
            <a: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 in the 10 programs in the battleships  </a:t>
            </a:r>
            <a:endParaRPr lang="en-US" altLang="ko-KR" sz="1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오른쪽 화살표 3">
            <a:extLst>
              <a:ext uri="{FF2B5EF4-FFF2-40B4-BE49-F238E27FC236}">
                <a16:creationId xmlns:a16="http://schemas.microsoft.com/office/drawing/2014/main" id="{7C3E2D47-C60F-64C4-7114-F58417F14DA2}"/>
              </a:ext>
            </a:extLst>
          </p:cNvPr>
          <p:cNvSpPr/>
          <p:nvPr/>
        </p:nvSpPr>
        <p:spPr>
          <a:xfrm>
            <a:off x="407368" y="2911320"/>
            <a:ext cx="11449271" cy="829689"/>
          </a:xfrm>
          <a:prstGeom prst="rightArrow">
            <a:avLst/>
          </a:prstGeom>
          <a:gradFill>
            <a:gsLst>
              <a:gs pos="0">
                <a:srgbClr val="C00000"/>
              </a:gs>
              <a:gs pos="41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altLang="ko-KR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Existing Problems                               </a:t>
            </a:r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en-US" altLang="ko-KR">
                <a:latin typeface="나눔스퀘어" panose="020B0600000101010101" pitchFamily="50" charset="-127"/>
                <a:ea typeface="나눔스퀘어" panose="020B0600000101010101" pitchFamily="50" charset="-127"/>
              </a:rPr>
              <a:t>	        Developed Solutions  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6175549-6753-EF78-CC7F-F02FB01F3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94733"/>
              </p:ext>
            </p:extLst>
          </p:nvPr>
        </p:nvGraphicFramePr>
        <p:xfrm>
          <a:off x="857699" y="5159786"/>
          <a:ext cx="2264400" cy="158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400">
                  <a:extLst>
                    <a:ext uri="{9D8B030D-6E8A-4147-A177-3AD203B41FA5}">
                      <a16:colId xmlns:a16="http://schemas.microsoft.com/office/drawing/2014/main" val="3492682863"/>
                    </a:ext>
                  </a:extLst>
                </a:gridCol>
              </a:tblGrid>
              <a:tr h="5818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</a:rPr>
                        <a:t>‘</a:t>
                      </a:r>
                      <a:r>
                        <a:rPr lang="en-US" altLang="ko-KR" sz="1600" b="1">
                          <a:solidFill>
                            <a:schemeClr val="bg1"/>
                          </a:solidFill>
                        </a:rPr>
                        <a:t>10-14 Project w/</a:t>
                      </a:r>
                      <a:br>
                        <a:rPr lang="en-US" altLang="ko-KR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ko-KR" sz="1600" b="1">
                          <a:solidFill>
                            <a:schemeClr val="bg1"/>
                          </a:solidFill>
                        </a:rPr>
                        <a:t>Samsung Electronics</a:t>
                      </a:r>
                      <a:r>
                        <a:rPr lang="ko-KR" altLang="en-US" sz="1600" b="1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altLang="ko-KR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136824"/>
                  </a:ext>
                </a:extLst>
              </a:tr>
              <a:tr h="1006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8223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CEC3E18-C514-633F-1427-5EA4D34A1824}"/>
              </a:ext>
            </a:extLst>
          </p:cNvPr>
          <p:cNvSpPr txBox="1"/>
          <p:nvPr/>
        </p:nvSpPr>
        <p:spPr>
          <a:xfrm>
            <a:off x="1084567" y="5805264"/>
            <a:ext cx="220312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Detected dozens of  crash bugs </a:t>
            </a:r>
            <a: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in the </a:t>
            </a:r>
            <a:b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comm.  firmware</a:t>
            </a:r>
            <a:endParaRPr lang="en-US" altLang="ko-KR" sz="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aphicFrame>
        <p:nvGraphicFramePr>
          <p:cNvPr id="14" name="Table 30">
            <a:extLst>
              <a:ext uri="{FF2B5EF4-FFF2-40B4-BE49-F238E27FC236}">
                <a16:creationId xmlns:a16="http://schemas.microsoft.com/office/drawing/2014/main" id="{606590B4-0D42-8927-E910-D64BC3BAD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68454"/>
              </p:ext>
            </p:extLst>
          </p:nvPr>
        </p:nvGraphicFramePr>
        <p:xfrm>
          <a:off x="6155193" y="5150595"/>
          <a:ext cx="2264400" cy="159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400">
                  <a:extLst>
                    <a:ext uri="{9D8B030D-6E8A-4147-A177-3AD203B41FA5}">
                      <a16:colId xmlns:a16="http://schemas.microsoft.com/office/drawing/2014/main" val="3492682863"/>
                    </a:ext>
                  </a:extLst>
                </a:gridCol>
              </a:tblGrid>
              <a:tr h="5313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>
                          <a:solidFill>
                            <a:schemeClr val="bg1"/>
                          </a:solidFill>
                        </a:rPr>
                        <a:t>’15~20 </a:t>
                      </a:r>
                      <a:r>
                        <a:rPr lang="ko-KR" altLang="en-US" sz="1600" b="1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ko-KR" sz="1600" b="1">
                          <a:solidFill>
                            <a:schemeClr val="bg1"/>
                          </a:solidFill>
                        </a:rPr>
                        <a:t>Project w/ Hyundai/Mobis</a:t>
                      </a:r>
                      <a:endParaRPr lang="en-US" altLang="ko-KR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136824"/>
                  </a:ext>
                </a:extLst>
              </a:tr>
              <a:tr h="10180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8223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0394971-7B9A-AC1D-F4F8-695BCB67D869}"/>
              </a:ext>
            </a:extLst>
          </p:cNvPr>
          <p:cNvSpPr txBox="1"/>
          <p:nvPr/>
        </p:nvSpPr>
        <p:spPr>
          <a:xfrm>
            <a:off x="6261771" y="5787261"/>
            <a:ext cx="20512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Acheived 90% branch cov. and reduced</a:t>
            </a:r>
            <a:r>
              <a:rPr lang="ko-KR" altLang="en-US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80%</a:t>
            </a:r>
            <a:r>
              <a:rPr lang="ko-KR" altLang="en-US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of</a:t>
            </a:r>
            <a:r>
              <a:rPr lang="ko-KR" altLang="en-US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labor</a:t>
            </a:r>
            <a:r>
              <a:rPr lang="ko-KR" altLang="en-US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cost</a:t>
            </a:r>
            <a:r>
              <a:rPr lang="ko-KR" altLang="en-US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by</a:t>
            </a:r>
            <a:r>
              <a:rPr lang="ko-KR" altLang="en-US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using</a:t>
            </a:r>
            <a:r>
              <a:rPr lang="ko-KR" altLang="en-US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auto. testing tech. </a:t>
            </a:r>
            <a:endParaRPr lang="en-US" altLang="ko-KR" sz="14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aphicFrame>
        <p:nvGraphicFramePr>
          <p:cNvPr id="16" name="Table 30">
            <a:extLst>
              <a:ext uri="{FF2B5EF4-FFF2-40B4-BE49-F238E27FC236}">
                <a16:creationId xmlns:a16="http://schemas.microsoft.com/office/drawing/2014/main" id="{D633273E-F04A-DCA8-C5AE-A1306549E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974943"/>
              </p:ext>
            </p:extLst>
          </p:nvPr>
        </p:nvGraphicFramePr>
        <p:xfrm>
          <a:off x="8888271" y="5150594"/>
          <a:ext cx="2264400" cy="1597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400">
                  <a:extLst>
                    <a:ext uri="{9D8B030D-6E8A-4147-A177-3AD203B41FA5}">
                      <a16:colId xmlns:a16="http://schemas.microsoft.com/office/drawing/2014/main" val="3492682863"/>
                    </a:ext>
                  </a:extLst>
                </a:gridCol>
              </a:tblGrid>
              <a:tr h="5313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spc="-150">
                          <a:solidFill>
                            <a:schemeClr val="bg1"/>
                          </a:solidFill>
                        </a:rPr>
                        <a:t>’20 </a:t>
                      </a:r>
                      <a:r>
                        <a:rPr lang="en-US" altLang="ko-KR" sz="1600" b="1">
                          <a:solidFill>
                            <a:schemeClr val="bg1"/>
                          </a:solidFill>
                        </a:rPr>
                        <a:t> Project w/ Natl. Security Research Inst. </a:t>
                      </a:r>
                      <a:endParaRPr lang="en-US" altLang="ko-KR" sz="1600" b="1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136824"/>
                  </a:ext>
                </a:extLst>
              </a:tr>
              <a:tr h="10180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8223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2EBE594-4554-EBAE-5581-3012585CBD2E}"/>
              </a:ext>
            </a:extLst>
          </p:cNvPr>
          <p:cNvSpPr txBox="1"/>
          <p:nvPr/>
        </p:nvSpPr>
        <p:spPr>
          <a:xfrm>
            <a:off x="9023421" y="5787261"/>
            <a:ext cx="19941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Detected SW bugs </a:t>
            </a:r>
            <a:r>
              <a:rPr lang="en-US" altLang="ko-KR" sz="1400">
                <a:latin typeface="나눔스퀘어" panose="020B0600000101010101" pitchFamily="50" charset="-127"/>
                <a:ea typeface="나눔스퀘어" panose="020B0600000101010101" pitchFamily="50" charset="-127"/>
              </a:rPr>
              <a:t>in the software in the security equipments  </a:t>
            </a:r>
            <a:endParaRPr lang="en-US" altLang="ko-KR" sz="14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389BA2B-4B18-8EEF-FADD-F124EA078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97" y="3697322"/>
            <a:ext cx="1825355" cy="1082328"/>
          </a:xfrm>
          <a:prstGeom prst="rect">
            <a:avLst/>
          </a:prstGeom>
        </p:spPr>
      </p:pic>
      <p:pic>
        <p:nvPicPr>
          <p:cNvPr id="19" name="Picture 2" descr="Network Security Assessment - Cellusys">
            <a:extLst>
              <a:ext uri="{FF2B5EF4-FFF2-40B4-BE49-F238E27FC236}">
                <a16:creationId xmlns:a16="http://schemas.microsoft.com/office/drawing/2014/main" id="{383A96A7-058C-4452-35AA-AE5CC3DD1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244" y="3829987"/>
            <a:ext cx="1176842" cy="11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ì¼ì± ë¡ê³ ">
            <a:extLst>
              <a:ext uri="{FF2B5EF4-FFF2-40B4-BE49-F238E27FC236}">
                <a16:creationId xmlns:a16="http://schemas.microsoft.com/office/drawing/2014/main" id="{C95F49CD-E86C-825E-5AD0-31C3B62C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2" y="3447751"/>
            <a:ext cx="954107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F96B19E6-3A28-9739-2E87-0A848D5F4258}"/>
              </a:ext>
            </a:extLst>
          </p:cNvPr>
          <p:cNvGrpSpPr/>
          <p:nvPr/>
        </p:nvGrpSpPr>
        <p:grpSpPr>
          <a:xfrm>
            <a:off x="6168061" y="3429001"/>
            <a:ext cx="954108" cy="1105507"/>
            <a:chOff x="5145659" y="-2498884"/>
            <a:chExt cx="954108" cy="1105507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D76DD536-E3D7-193D-2587-3ED13DC3AF49}"/>
                </a:ext>
              </a:extLst>
            </p:cNvPr>
            <p:cNvSpPr/>
            <p:nvPr/>
          </p:nvSpPr>
          <p:spPr>
            <a:xfrm>
              <a:off x="5156570" y="-2259632"/>
              <a:ext cx="943197" cy="521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pic>
          <p:nvPicPr>
            <p:cNvPr id="23" name="Picture 8" descr="Image result for íëìëì°¨ ë¡ê³ ">
              <a:extLst>
                <a:ext uri="{FF2B5EF4-FFF2-40B4-BE49-F238E27FC236}">
                  <a16:creationId xmlns:a16="http://schemas.microsoft.com/office/drawing/2014/main" id="{D2E01CF7-B862-1143-F578-C29B5B769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659" y="-2498884"/>
              <a:ext cx="954108" cy="1105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16" descr="Image result for ligë¥ì¤ì ë¡ê³ ">
            <a:extLst>
              <a:ext uri="{FF2B5EF4-FFF2-40B4-BE49-F238E27FC236}">
                <a16:creationId xmlns:a16="http://schemas.microsoft.com/office/drawing/2014/main" id="{F776A8F2-C85B-7CF0-68EF-AF2EE1F4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818" y="3777965"/>
            <a:ext cx="811603" cy="3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497C59F-14AC-7DAE-2682-68CEA5232E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61" y="3667027"/>
            <a:ext cx="883828" cy="565650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28CF9DCF-F5EB-5DFC-719F-914C3AF0F673}"/>
              </a:ext>
            </a:extLst>
          </p:cNvPr>
          <p:cNvSpPr/>
          <p:nvPr/>
        </p:nvSpPr>
        <p:spPr>
          <a:xfrm>
            <a:off x="5807968" y="2622864"/>
            <a:ext cx="3680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/>
              <a:t>movie</a:t>
            </a:r>
            <a:r>
              <a:rPr lang="ko-KR" altLang="en-US" sz="2000"/>
              <a:t> </a:t>
            </a:r>
            <a:r>
              <a:rPr lang="en-US" altLang="ko-KR" sz="2000"/>
              <a:t>link </a:t>
            </a:r>
            <a:r>
              <a:rPr lang="en-US" altLang="ko-KR" sz="2000" b="0" i="0" u="none" strike="noStrike">
                <a:solidFill>
                  <a:srgbClr val="0236B9"/>
                </a:solidFill>
                <a:effectLst/>
                <a:latin typeface="Calibri" panose="020F0502020204030204" pitchFamily="34" charset="0"/>
                <a:hlinkClick r:id="rId10" tooltip="Shortened URL for https://drive.google.com/file/d/1qcnSgPGGizTMSEq4NDBJtNkzNyNazc89/view?usp=sharing"/>
              </a:rPr>
              <a:t>https://bit.ly/3NS6RrQ</a:t>
            </a:r>
            <a:endParaRPr lang="en-US" altLang="ko-KR" sz="2000" b="0" i="0" u="none" strike="noStrike">
              <a:solidFill>
                <a:srgbClr val="0236B9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18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그룹 37"/>
          <p:cNvGrpSpPr/>
          <p:nvPr/>
        </p:nvGrpSpPr>
        <p:grpSpPr>
          <a:xfrm>
            <a:off x="3223624" y="2252689"/>
            <a:ext cx="2679300" cy="3658092"/>
            <a:chOff x="-860601" y="2708922"/>
            <a:chExt cx="4856538" cy="2991652"/>
          </a:xfrm>
        </p:grpSpPr>
        <p:sp>
          <p:nvSpPr>
            <p:cNvPr id="39" name="모서리가 둥근 직사각형 38"/>
            <p:cNvSpPr/>
            <p:nvPr/>
          </p:nvSpPr>
          <p:spPr bwMode="auto">
            <a:xfrm>
              <a:off x="-860601" y="2708922"/>
              <a:ext cx="4856538" cy="2991652"/>
            </a:xfrm>
            <a:prstGeom prst="roundRect">
              <a:avLst/>
            </a:prstGeom>
            <a:noFill/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latinLnBrk="1"/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-860601" y="5205402"/>
              <a:ext cx="4856538" cy="495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altLang="ko-KR" sz="1600" dirty="0">
                  <a:solidFill>
                    <a:prstClr val="black"/>
                  </a:solidFill>
                </a:rPr>
                <a:t>FSE '2011  </a:t>
              </a: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6174" y="298434"/>
            <a:ext cx="11137901" cy="745133"/>
          </a:xfrm>
        </p:spPr>
        <p:txBody>
          <a:bodyPr>
            <a:normAutofit/>
          </a:bodyPr>
          <a:lstStyle/>
          <a:p>
            <a:r>
              <a:rPr lang="en-US" altLang="ko-KR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Concolic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Unit Testing Project w/ Samsung DMC  for 5 years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267" y="1121831"/>
            <a:ext cx="3156463" cy="4968552"/>
          </a:xfrm>
        </p:spPr>
        <p:txBody>
          <a:bodyPr>
            <a:noAutofit/>
          </a:bodyPr>
          <a:lstStyle/>
          <a:p>
            <a:pPr latinLnBrk="0"/>
            <a:r>
              <a:rPr lang="en-US" altLang="ko-KR" sz="2400" dirty="0"/>
              <a:t>Goal: To detect bugs in Samsung smartphones </a:t>
            </a:r>
          </a:p>
          <a:p>
            <a:pPr latinLnBrk="0"/>
            <a:r>
              <a:rPr lang="en-US" altLang="ko-KR" sz="2400" dirty="0"/>
              <a:t>Project period: ‘10~’14</a:t>
            </a:r>
          </a:p>
          <a:p>
            <a:pPr latinLnBrk="0"/>
            <a:r>
              <a:rPr lang="en-US" altLang="ko-KR" sz="2400" dirty="0"/>
              <a:t>Project funding:  400,000 USD  </a:t>
            </a:r>
          </a:p>
          <a:p>
            <a:pPr latinLnBrk="0"/>
            <a:r>
              <a:rPr lang="en-US" altLang="ko-KR" sz="2400" dirty="0"/>
              <a:t>Results: </a:t>
            </a:r>
          </a:p>
          <a:p>
            <a:pPr latinLnBrk="0"/>
            <a:r>
              <a:rPr lang="en-US" altLang="ko-KR" sz="2400" dirty="0"/>
              <a:t>Developed </a:t>
            </a:r>
            <a:r>
              <a:rPr lang="en-US" altLang="ko-KR" sz="2400" dirty="0" err="1"/>
              <a:t>Concolic</a:t>
            </a:r>
            <a:r>
              <a:rPr lang="en-US" altLang="ko-KR" sz="2400" dirty="0"/>
              <a:t> unit-testing tool </a:t>
            </a:r>
            <a:r>
              <a:rPr lang="en-US" altLang="ko-KR" sz="2400" b="1" dirty="0"/>
              <a:t>CONBOL</a:t>
            </a:r>
            <a:r>
              <a:rPr lang="en-US" altLang="ko-KR" sz="2400" dirty="0"/>
              <a:t> </a:t>
            </a:r>
          </a:p>
          <a:p>
            <a:r>
              <a:rPr lang="en-US" altLang="ko-KR" sz="2400" dirty="0"/>
              <a:t>Detected </a:t>
            </a:r>
            <a:r>
              <a:rPr lang="en-US" altLang="ko-KR" sz="2400" b="1" dirty="0"/>
              <a:t>hundreds crashes </a:t>
            </a:r>
            <a:r>
              <a:rPr lang="en-US" altLang="ko-KR" sz="2400" dirty="0"/>
              <a:t>in 4 MLOC smartphone SW  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4571854" y="1064750"/>
            <a:ext cx="6429789" cy="587656"/>
            <a:chOff x="1366264" y="2662452"/>
            <a:chExt cx="4224123" cy="601059"/>
          </a:xfrm>
        </p:grpSpPr>
        <p:sp>
          <p:nvSpPr>
            <p:cNvPr id="7" name="TextBox 6"/>
            <p:cNvSpPr txBox="1"/>
            <p:nvPr/>
          </p:nvSpPr>
          <p:spPr>
            <a:xfrm>
              <a:off x="2633147" y="2662452"/>
              <a:ext cx="912448" cy="597403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587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defRPr/>
              </a:pPr>
              <a:r>
                <a:rPr lang="en-US" altLang="en-US" sz="1400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itchFamily="18" charset="-127"/>
                  <a:ea typeface="휴먼모음T" pitchFamily="18" charset="-127"/>
                  <a:sym typeface="Wingdings" pitchFamily="2" charset="2"/>
                </a:rPr>
                <a:t> 2011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66264" y="2662452"/>
              <a:ext cx="1447884" cy="597403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>
                <a:defRPr/>
              </a:pPr>
              <a:endParaRPr lang="en-US" altLang="ko-KR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  <a:sym typeface="Wingdings" pitchFamily="2" charset="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76579" y="2666108"/>
              <a:ext cx="851517" cy="597403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  <a:ln w="1587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defRPr/>
              </a:pPr>
              <a:r>
                <a:rPr lang="en-US" altLang="ko-KR" sz="1400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itchFamily="18" charset="-127"/>
                  <a:ea typeface="휴먼모음T" pitchFamily="18" charset="-127"/>
                  <a:sym typeface="Wingdings" pitchFamily="2" charset="2"/>
                </a:rPr>
                <a:t>2013</a:t>
              </a:r>
              <a:endParaRPr lang="en-US" altLang="en-U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  <a:sym typeface="Wingdings" pitchFamily="2" charset="2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2062413" y="2800344"/>
              <a:ext cx="382490" cy="3147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400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itchFamily="18" charset="-127"/>
                  <a:ea typeface="휴먼모음T" pitchFamily="18" charset="-127"/>
                  <a:sym typeface="Wingdings" pitchFamily="2" charset="2"/>
                </a:rPr>
                <a:t>2010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39688" y="2662987"/>
              <a:ext cx="912448" cy="597403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defRPr/>
              </a:pPr>
              <a:r>
                <a:rPr lang="en-US" altLang="en-US" sz="1400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itchFamily="18" charset="-127"/>
                  <a:ea typeface="휴먼모음T" pitchFamily="18" charset="-127"/>
                  <a:sym typeface="Wingdings" pitchFamily="2" charset="2"/>
                </a:rPr>
                <a:t>2012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38870" y="2678699"/>
              <a:ext cx="851517" cy="577745"/>
            </a:xfrm>
            <a:prstGeom prst="chevron">
              <a:avLst/>
            </a:prstGeom>
            <a:solidFill>
              <a:srgbClr val="0070C0"/>
            </a:solidFill>
            <a:ln w="15875" cap="flat" cmpd="sng" algn="ctr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>
                <a:defRPr/>
              </a:pPr>
              <a:r>
                <a:rPr lang="en-US" altLang="ko-KR" sz="1400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itchFamily="18" charset="-127"/>
                  <a:ea typeface="휴먼모음T" pitchFamily="18" charset="-127"/>
                  <a:sym typeface="Wingdings" pitchFamily="2" charset="2"/>
                </a:rPr>
                <a:t>2014</a:t>
              </a:r>
              <a:endParaRPr lang="en-US" altLang="en-US" sz="1400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  <a:sym typeface="Wingdings" pitchFamily="2" charset="2"/>
              </a:endParaRPr>
            </a:p>
          </p:txBody>
        </p:sp>
      </p:grpSp>
      <p:grpSp>
        <p:nvGrpSpPr>
          <p:cNvPr id="13" name="그룹 82"/>
          <p:cNvGrpSpPr/>
          <p:nvPr/>
        </p:nvGrpSpPr>
        <p:grpSpPr>
          <a:xfrm>
            <a:off x="4011507" y="944651"/>
            <a:ext cx="1733540" cy="927883"/>
            <a:chOff x="28575" y="5705076"/>
            <a:chExt cx="1733540" cy="722268"/>
          </a:xfrm>
        </p:grpSpPr>
        <p:grpSp>
          <p:nvGrpSpPr>
            <p:cNvPr id="14" name="그룹 35"/>
            <p:cNvGrpSpPr/>
            <p:nvPr/>
          </p:nvGrpSpPr>
          <p:grpSpPr>
            <a:xfrm rot="331429">
              <a:off x="62505" y="5705076"/>
              <a:ext cx="1699610" cy="722268"/>
              <a:chOff x="2267306" y="1854200"/>
              <a:chExt cx="1460144" cy="654050"/>
            </a:xfrm>
          </p:grpSpPr>
          <p:pic>
            <p:nvPicPr>
              <p:cNvPr id="16" name="Picture 5" descr="shadow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268538" y="1854200"/>
                <a:ext cx="1458912" cy="654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" name="Group 22"/>
              <p:cNvGrpSpPr>
                <a:grpSpLocks/>
              </p:cNvGrpSpPr>
              <p:nvPr/>
            </p:nvGrpSpPr>
            <p:grpSpPr bwMode="auto">
              <a:xfrm rot="21274814">
                <a:off x="2267306" y="1885835"/>
                <a:ext cx="1418960" cy="500858"/>
                <a:chOff x="3099" y="248"/>
                <a:chExt cx="2138" cy="630"/>
              </a:xfrm>
            </p:grpSpPr>
            <p:sp>
              <p:nvSpPr>
                <p:cNvPr id="18" name="Oval 23"/>
                <p:cNvSpPr>
                  <a:spLocks noChangeArrowheads="1"/>
                </p:cNvSpPr>
                <p:nvPr/>
              </p:nvSpPr>
              <p:spPr bwMode="gray">
                <a:xfrm>
                  <a:off x="3099" y="297"/>
                  <a:ext cx="1958" cy="58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B7B7B"/>
                    </a:gs>
                    <a:gs pos="50000">
                      <a:srgbClr val="DDDDDD"/>
                    </a:gs>
                    <a:gs pos="100000">
                      <a:srgbClr val="7B7B7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latinLnBrk="1"/>
                  <a:endParaRPr lang="ko-KR" altLang="ko-KR" sz="1600">
                    <a:solidFill>
                      <a:srgbClr val="1F497D"/>
                    </a:solidFill>
                  </a:endParaRPr>
                </a:p>
              </p:txBody>
            </p:sp>
            <p:sp>
              <p:nvSpPr>
                <p:cNvPr id="19" name="Oval 24"/>
                <p:cNvSpPr>
                  <a:spLocks noChangeArrowheads="1"/>
                </p:cNvSpPr>
                <p:nvPr/>
              </p:nvSpPr>
              <p:spPr bwMode="gray">
                <a:xfrm>
                  <a:off x="3278" y="248"/>
                  <a:ext cx="1959" cy="58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F4F4F4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latinLnBrk="1">
                    <a:lnSpc>
                      <a:spcPct val="90000"/>
                    </a:lnSpc>
                  </a:pPr>
                  <a:r>
                    <a:rPr lang="en-US" altLang="ko-KR" sz="1600" dirty="0">
                      <a:solidFill>
                        <a:srgbClr val="1F497D"/>
                      </a:solidFill>
                    </a:rPr>
                    <a:t>Industrial </a:t>
                  </a:r>
                  <a:br>
                    <a:rPr lang="en-US" altLang="ko-KR" sz="1600" dirty="0">
                      <a:solidFill>
                        <a:srgbClr val="1F497D"/>
                      </a:solidFill>
                    </a:rPr>
                  </a:br>
                  <a:r>
                    <a:rPr lang="en-US" altLang="ko-KR" sz="1600" dirty="0">
                      <a:solidFill>
                        <a:srgbClr val="1F497D"/>
                      </a:solidFill>
                    </a:rPr>
                    <a:t>project </a:t>
                  </a:r>
                  <a:br>
                    <a:rPr lang="en-US" altLang="ko-KR" sz="1600" dirty="0">
                      <a:solidFill>
                        <a:srgbClr val="1F497D"/>
                      </a:solidFill>
                    </a:rPr>
                  </a:br>
                  <a:r>
                    <a:rPr lang="en-US" altLang="ko-KR" sz="1600" dirty="0">
                      <a:solidFill>
                        <a:srgbClr val="1F497D"/>
                      </a:solidFill>
                    </a:rPr>
                    <a:t>progress</a:t>
                  </a:r>
                  <a:endParaRPr lang="ko-KR" altLang="ko-KR" sz="1600" dirty="0">
                    <a:solidFill>
                      <a:srgbClr val="1F497D"/>
                    </a:solidFill>
                  </a:endParaRPr>
                </a:p>
              </p:txBody>
            </p:sp>
          </p:grpSp>
        </p:grpSp>
        <p:sp>
          <p:nvSpPr>
            <p:cNvPr id="15" name="직사각형 14"/>
            <p:cNvSpPr/>
            <p:nvPr/>
          </p:nvSpPr>
          <p:spPr>
            <a:xfrm>
              <a:off x="28575" y="5754891"/>
              <a:ext cx="1634327" cy="2395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25400" h="25400" prst="artDeco"/>
                <a:bevelB w="38100" h="38100" prst="angle"/>
              </a:sp3d>
            </a:bodyPr>
            <a:lstStyle/>
            <a:p>
              <a:pPr latinLnBrk="1"/>
              <a:endParaRPr lang="ko-KR" altLang="en-US" sz="14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/>
                    </a:gs>
                  </a:gsLst>
                  <a:lin ang="54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HY헤드라인M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048511" y="2278248"/>
            <a:ext cx="3008915" cy="3866070"/>
            <a:chOff x="0" y="2708920"/>
            <a:chExt cx="4499992" cy="3456384"/>
          </a:xfrm>
        </p:grpSpPr>
        <p:sp>
          <p:nvSpPr>
            <p:cNvPr id="21" name="모서리가 둥근 직사각형 20"/>
            <p:cNvSpPr/>
            <p:nvPr/>
          </p:nvSpPr>
          <p:spPr bwMode="auto">
            <a:xfrm>
              <a:off x="0" y="2708920"/>
              <a:ext cx="4499992" cy="3247595"/>
            </a:xfrm>
            <a:prstGeom prst="roundRect">
              <a:avLst/>
            </a:prstGeom>
            <a:noFill/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latinLnBrk="1"/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33417" y="5259421"/>
              <a:ext cx="4466575" cy="90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endParaRPr kumimoji="1" lang="en-US" altLang="ko-KR" sz="1600" kern="0" dirty="0">
                <a:solidFill>
                  <a:prstClr val="black"/>
                </a:solidFill>
              </a:endParaRPr>
            </a:p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endParaRPr kumimoji="1" lang="en-US" altLang="ko-KR" sz="1600" kern="0" dirty="0">
                <a:solidFill>
                  <a:prstClr val="black"/>
                </a:solidFill>
              </a:endParaRPr>
            </a:p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kumimoji="1" lang="en-US" altLang="ko-KR" sz="1600" kern="0" dirty="0">
                  <a:solidFill>
                    <a:prstClr val="black"/>
                  </a:solidFill>
                </a:rPr>
                <a:t>ICSE 2012, ICST 2012  </a:t>
              </a:r>
            </a:p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endParaRPr kumimoji="1" lang="en-US" altLang="ko-KR" sz="1600" kern="0" dirty="0">
                <a:solidFill>
                  <a:prstClr val="black"/>
                </a:solidFill>
              </a:endParaRPr>
            </a:p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endParaRPr kumimoji="1" lang="en-US" altLang="ko-KR" sz="16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자유형 22"/>
          <p:cNvSpPr/>
          <p:nvPr/>
        </p:nvSpPr>
        <p:spPr>
          <a:xfrm rot="10800000">
            <a:off x="3459154" y="1659789"/>
            <a:ext cx="4095472" cy="593148"/>
          </a:xfrm>
          <a:custGeom>
            <a:avLst/>
            <a:gdLst>
              <a:gd name="connsiteX0" fmla="*/ 0 w 3552825"/>
              <a:gd name="connsiteY0" fmla="*/ 1238250 h 1238250"/>
              <a:gd name="connsiteX1" fmla="*/ 309563 w 3552825"/>
              <a:gd name="connsiteY1" fmla="*/ 0 h 1238250"/>
              <a:gd name="connsiteX2" fmla="*/ 3243263 w 3552825"/>
              <a:gd name="connsiteY2" fmla="*/ 0 h 1238250"/>
              <a:gd name="connsiteX3" fmla="*/ 3552825 w 3552825"/>
              <a:gd name="connsiteY3" fmla="*/ 1238250 h 1238250"/>
              <a:gd name="connsiteX4" fmla="*/ 0 w 3552825"/>
              <a:gd name="connsiteY4" fmla="*/ 1238250 h 1238250"/>
              <a:gd name="connsiteX0" fmla="*/ 1509712 w 5062537"/>
              <a:gd name="connsiteY0" fmla="*/ 1238250 h 1238250"/>
              <a:gd name="connsiteX1" fmla="*/ 0 w 5062537"/>
              <a:gd name="connsiteY1" fmla="*/ 704850 h 1238250"/>
              <a:gd name="connsiteX2" fmla="*/ 4752975 w 5062537"/>
              <a:gd name="connsiteY2" fmla="*/ 0 h 1238250"/>
              <a:gd name="connsiteX3" fmla="*/ 5062537 w 5062537"/>
              <a:gd name="connsiteY3" fmla="*/ 1238250 h 1238250"/>
              <a:gd name="connsiteX4" fmla="*/ 1509712 w 5062537"/>
              <a:gd name="connsiteY4" fmla="*/ 1238250 h 1238250"/>
              <a:gd name="connsiteX0" fmla="*/ 1509712 w 5062537"/>
              <a:gd name="connsiteY0" fmla="*/ 533400 h 533400"/>
              <a:gd name="connsiteX1" fmla="*/ 0 w 5062537"/>
              <a:gd name="connsiteY1" fmla="*/ 0 h 533400"/>
              <a:gd name="connsiteX2" fmla="*/ 2266950 w 5062537"/>
              <a:gd name="connsiteY2" fmla="*/ 9525 h 533400"/>
              <a:gd name="connsiteX3" fmla="*/ 5062537 w 5062537"/>
              <a:gd name="connsiteY3" fmla="*/ 533400 h 533400"/>
              <a:gd name="connsiteX4" fmla="*/ 1509712 w 5062537"/>
              <a:gd name="connsiteY4" fmla="*/ 533400 h 533400"/>
              <a:gd name="connsiteX0" fmla="*/ 3756924 w 7309749"/>
              <a:gd name="connsiteY0" fmla="*/ 590550 h 590550"/>
              <a:gd name="connsiteX1" fmla="*/ 0 w 7309749"/>
              <a:gd name="connsiteY1" fmla="*/ 0 h 590550"/>
              <a:gd name="connsiteX2" fmla="*/ 4514162 w 7309749"/>
              <a:gd name="connsiteY2" fmla="*/ 66675 h 590550"/>
              <a:gd name="connsiteX3" fmla="*/ 7309749 w 7309749"/>
              <a:gd name="connsiteY3" fmla="*/ 590550 h 590550"/>
              <a:gd name="connsiteX4" fmla="*/ 3756924 w 7309749"/>
              <a:gd name="connsiteY4" fmla="*/ 590550 h 590550"/>
              <a:gd name="connsiteX0" fmla="*/ 3756924 w 7392613"/>
              <a:gd name="connsiteY0" fmla="*/ 590550 h 590550"/>
              <a:gd name="connsiteX1" fmla="*/ 0 w 7392613"/>
              <a:gd name="connsiteY1" fmla="*/ 0 h 590550"/>
              <a:gd name="connsiteX2" fmla="*/ 7392613 w 7392613"/>
              <a:gd name="connsiteY2" fmla="*/ 0 h 590550"/>
              <a:gd name="connsiteX3" fmla="*/ 7309749 w 7392613"/>
              <a:gd name="connsiteY3" fmla="*/ 590550 h 590550"/>
              <a:gd name="connsiteX4" fmla="*/ 3756924 w 7392613"/>
              <a:gd name="connsiteY4" fmla="*/ 590550 h 590550"/>
              <a:gd name="connsiteX0" fmla="*/ 6812122 w 10447811"/>
              <a:gd name="connsiteY0" fmla="*/ 590550 h 590550"/>
              <a:gd name="connsiteX1" fmla="*/ 0 w 10447811"/>
              <a:gd name="connsiteY1" fmla="*/ 0 h 590550"/>
              <a:gd name="connsiteX2" fmla="*/ 10447811 w 10447811"/>
              <a:gd name="connsiteY2" fmla="*/ 0 h 590550"/>
              <a:gd name="connsiteX3" fmla="*/ 10364947 w 10447811"/>
              <a:gd name="connsiteY3" fmla="*/ 590550 h 590550"/>
              <a:gd name="connsiteX4" fmla="*/ 6812122 w 10447811"/>
              <a:gd name="connsiteY4" fmla="*/ 590550 h 590550"/>
              <a:gd name="connsiteX0" fmla="*/ 0 w 3635689"/>
              <a:gd name="connsiteY0" fmla="*/ 590550 h 590550"/>
              <a:gd name="connsiteX1" fmla="*/ 1801945 w 3635689"/>
              <a:gd name="connsiteY1" fmla="*/ 7557 h 590550"/>
              <a:gd name="connsiteX2" fmla="*/ 3635689 w 3635689"/>
              <a:gd name="connsiteY2" fmla="*/ 0 h 590550"/>
              <a:gd name="connsiteX3" fmla="*/ 3552825 w 3635689"/>
              <a:gd name="connsiteY3" fmla="*/ 590550 h 590550"/>
              <a:gd name="connsiteX4" fmla="*/ 0 w 3635689"/>
              <a:gd name="connsiteY4" fmla="*/ 590550 h 590550"/>
              <a:gd name="connsiteX0" fmla="*/ 0 w 8784096"/>
              <a:gd name="connsiteY0" fmla="*/ 582993 h 582993"/>
              <a:gd name="connsiteX1" fmla="*/ 1801945 w 8784096"/>
              <a:gd name="connsiteY1" fmla="*/ 0 h 582993"/>
              <a:gd name="connsiteX2" fmla="*/ 8784096 w 8784096"/>
              <a:gd name="connsiteY2" fmla="*/ 0 h 582993"/>
              <a:gd name="connsiteX3" fmla="*/ 3552825 w 8784096"/>
              <a:gd name="connsiteY3" fmla="*/ 582993 h 582993"/>
              <a:gd name="connsiteX4" fmla="*/ 0 w 8784096"/>
              <a:gd name="connsiteY4" fmla="*/ 582993 h 582993"/>
              <a:gd name="connsiteX0" fmla="*/ 0 w 9785731"/>
              <a:gd name="connsiteY0" fmla="*/ 575436 h 582993"/>
              <a:gd name="connsiteX1" fmla="*/ 2803580 w 9785731"/>
              <a:gd name="connsiteY1" fmla="*/ 0 h 582993"/>
              <a:gd name="connsiteX2" fmla="*/ 9785731 w 9785731"/>
              <a:gd name="connsiteY2" fmla="*/ 0 h 582993"/>
              <a:gd name="connsiteX3" fmla="*/ 4554460 w 9785731"/>
              <a:gd name="connsiteY3" fmla="*/ 582993 h 582993"/>
              <a:gd name="connsiteX4" fmla="*/ 0 w 9785731"/>
              <a:gd name="connsiteY4" fmla="*/ 575436 h 582993"/>
              <a:gd name="connsiteX0" fmla="*/ 0 w 9865862"/>
              <a:gd name="connsiteY0" fmla="*/ 590550 h 590550"/>
              <a:gd name="connsiteX1" fmla="*/ 2883711 w 9865862"/>
              <a:gd name="connsiteY1" fmla="*/ 0 h 590550"/>
              <a:gd name="connsiteX2" fmla="*/ 9865862 w 9865862"/>
              <a:gd name="connsiteY2" fmla="*/ 0 h 590550"/>
              <a:gd name="connsiteX3" fmla="*/ 4634591 w 9865862"/>
              <a:gd name="connsiteY3" fmla="*/ 582993 h 590550"/>
              <a:gd name="connsiteX4" fmla="*/ 0 w 9865862"/>
              <a:gd name="connsiteY4" fmla="*/ 590550 h 590550"/>
              <a:gd name="connsiteX0" fmla="*/ 1663715 w 11529577"/>
              <a:gd name="connsiteY0" fmla="*/ 590550 h 590550"/>
              <a:gd name="connsiteX1" fmla="*/ 0 w 11529577"/>
              <a:gd name="connsiteY1" fmla="*/ 0 h 590550"/>
              <a:gd name="connsiteX2" fmla="*/ 11529577 w 11529577"/>
              <a:gd name="connsiteY2" fmla="*/ 0 h 590550"/>
              <a:gd name="connsiteX3" fmla="*/ 6298306 w 11529577"/>
              <a:gd name="connsiteY3" fmla="*/ 582993 h 590550"/>
              <a:gd name="connsiteX4" fmla="*/ 1663715 w 11529577"/>
              <a:gd name="connsiteY4" fmla="*/ 590550 h 590550"/>
              <a:gd name="connsiteX0" fmla="*/ 1663715 w 8224179"/>
              <a:gd name="connsiteY0" fmla="*/ 598107 h 598107"/>
              <a:gd name="connsiteX1" fmla="*/ 0 w 8224179"/>
              <a:gd name="connsiteY1" fmla="*/ 7557 h 598107"/>
              <a:gd name="connsiteX2" fmla="*/ 8224179 w 8224179"/>
              <a:gd name="connsiteY2" fmla="*/ 0 h 598107"/>
              <a:gd name="connsiteX3" fmla="*/ 6298306 w 8224179"/>
              <a:gd name="connsiteY3" fmla="*/ 590550 h 598107"/>
              <a:gd name="connsiteX4" fmla="*/ 1663715 w 8224179"/>
              <a:gd name="connsiteY4" fmla="*/ 598107 h 598107"/>
              <a:gd name="connsiteX0" fmla="*/ 762243 w 7322707"/>
              <a:gd name="connsiteY0" fmla="*/ 598107 h 598107"/>
              <a:gd name="connsiteX1" fmla="*/ 0 w 7322707"/>
              <a:gd name="connsiteY1" fmla="*/ 15114 h 598107"/>
              <a:gd name="connsiteX2" fmla="*/ 7322707 w 7322707"/>
              <a:gd name="connsiteY2" fmla="*/ 0 h 598107"/>
              <a:gd name="connsiteX3" fmla="*/ 5396834 w 7322707"/>
              <a:gd name="connsiteY3" fmla="*/ 590550 h 598107"/>
              <a:gd name="connsiteX4" fmla="*/ 762243 w 7322707"/>
              <a:gd name="connsiteY4" fmla="*/ 598107 h 598107"/>
              <a:gd name="connsiteX0" fmla="*/ 201326 w 7322707"/>
              <a:gd name="connsiteY0" fmla="*/ 605664 h 605664"/>
              <a:gd name="connsiteX1" fmla="*/ 0 w 7322707"/>
              <a:gd name="connsiteY1" fmla="*/ 15114 h 605664"/>
              <a:gd name="connsiteX2" fmla="*/ 7322707 w 7322707"/>
              <a:gd name="connsiteY2" fmla="*/ 0 h 605664"/>
              <a:gd name="connsiteX3" fmla="*/ 5396834 w 7322707"/>
              <a:gd name="connsiteY3" fmla="*/ 590550 h 605664"/>
              <a:gd name="connsiteX4" fmla="*/ 201326 w 7322707"/>
              <a:gd name="connsiteY4" fmla="*/ 605664 h 605664"/>
              <a:gd name="connsiteX0" fmla="*/ 241391 w 7362772"/>
              <a:gd name="connsiteY0" fmla="*/ 605664 h 605664"/>
              <a:gd name="connsiteX1" fmla="*/ 0 w 7362772"/>
              <a:gd name="connsiteY1" fmla="*/ 7557 h 605664"/>
              <a:gd name="connsiteX2" fmla="*/ 7362772 w 7362772"/>
              <a:gd name="connsiteY2" fmla="*/ 0 h 605664"/>
              <a:gd name="connsiteX3" fmla="*/ 5436899 w 7362772"/>
              <a:gd name="connsiteY3" fmla="*/ 590550 h 605664"/>
              <a:gd name="connsiteX4" fmla="*/ 241391 w 7362772"/>
              <a:gd name="connsiteY4" fmla="*/ 605664 h 605664"/>
              <a:gd name="connsiteX0" fmla="*/ 241391 w 7362772"/>
              <a:gd name="connsiteY0" fmla="*/ 605664 h 605664"/>
              <a:gd name="connsiteX1" fmla="*/ 0 w 7362772"/>
              <a:gd name="connsiteY1" fmla="*/ 7557 h 605664"/>
              <a:gd name="connsiteX2" fmla="*/ 7362772 w 7362772"/>
              <a:gd name="connsiteY2" fmla="*/ 0 h 605664"/>
              <a:gd name="connsiteX3" fmla="*/ 5602573 w 7362772"/>
              <a:gd name="connsiteY3" fmla="*/ 598107 h 605664"/>
              <a:gd name="connsiteX4" fmla="*/ 241391 w 7362772"/>
              <a:gd name="connsiteY4" fmla="*/ 605664 h 605664"/>
              <a:gd name="connsiteX0" fmla="*/ 241391 w 7362772"/>
              <a:gd name="connsiteY0" fmla="*/ 605664 h 613221"/>
              <a:gd name="connsiteX1" fmla="*/ 0 w 7362772"/>
              <a:gd name="connsiteY1" fmla="*/ 7557 h 613221"/>
              <a:gd name="connsiteX2" fmla="*/ 7362772 w 7362772"/>
              <a:gd name="connsiteY2" fmla="*/ 0 h 613221"/>
              <a:gd name="connsiteX3" fmla="*/ 6845117 w 7362772"/>
              <a:gd name="connsiteY3" fmla="*/ 613221 h 613221"/>
              <a:gd name="connsiteX4" fmla="*/ 241391 w 7362772"/>
              <a:gd name="connsiteY4" fmla="*/ 605664 h 613221"/>
              <a:gd name="connsiteX0" fmla="*/ 593445 w 7362772"/>
              <a:gd name="connsiteY0" fmla="*/ 598107 h 613221"/>
              <a:gd name="connsiteX1" fmla="*/ 0 w 7362772"/>
              <a:gd name="connsiteY1" fmla="*/ 7557 h 613221"/>
              <a:gd name="connsiteX2" fmla="*/ 7362772 w 7362772"/>
              <a:gd name="connsiteY2" fmla="*/ 0 h 613221"/>
              <a:gd name="connsiteX3" fmla="*/ 6845117 w 7362772"/>
              <a:gd name="connsiteY3" fmla="*/ 613221 h 613221"/>
              <a:gd name="connsiteX4" fmla="*/ 593445 w 7362772"/>
              <a:gd name="connsiteY4" fmla="*/ 598107 h 613221"/>
              <a:gd name="connsiteX0" fmla="*/ 1111174 w 7880501"/>
              <a:gd name="connsiteY0" fmla="*/ 598107 h 613221"/>
              <a:gd name="connsiteX1" fmla="*/ 0 w 7880501"/>
              <a:gd name="connsiteY1" fmla="*/ 7557 h 613221"/>
              <a:gd name="connsiteX2" fmla="*/ 7880501 w 7880501"/>
              <a:gd name="connsiteY2" fmla="*/ 0 h 613221"/>
              <a:gd name="connsiteX3" fmla="*/ 7362846 w 7880501"/>
              <a:gd name="connsiteY3" fmla="*/ 613221 h 613221"/>
              <a:gd name="connsiteX4" fmla="*/ 1111174 w 7880501"/>
              <a:gd name="connsiteY4" fmla="*/ 598107 h 613221"/>
              <a:gd name="connsiteX0" fmla="*/ 4341794 w 7880501"/>
              <a:gd name="connsiteY0" fmla="*/ 613221 h 613221"/>
              <a:gd name="connsiteX1" fmla="*/ 0 w 7880501"/>
              <a:gd name="connsiteY1" fmla="*/ 7557 h 613221"/>
              <a:gd name="connsiteX2" fmla="*/ 7880501 w 7880501"/>
              <a:gd name="connsiteY2" fmla="*/ 0 h 613221"/>
              <a:gd name="connsiteX3" fmla="*/ 7362846 w 7880501"/>
              <a:gd name="connsiteY3" fmla="*/ 613221 h 613221"/>
              <a:gd name="connsiteX4" fmla="*/ 4341794 w 7880501"/>
              <a:gd name="connsiteY4" fmla="*/ 613221 h 613221"/>
              <a:gd name="connsiteX0" fmla="*/ 4341794 w 7880501"/>
              <a:gd name="connsiteY0" fmla="*/ 613221 h 613221"/>
              <a:gd name="connsiteX1" fmla="*/ 0 w 7880501"/>
              <a:gd name="connsiteY1" fmla="*/ 7557 h 613221"/>
              <a:gd name="connsiteX2" fmla="*/ 7880501 w 7880501"/>
              <a:gd name="connsiteY2" fmla="*/ 0 h 613221"/>
              <a:gd name="connsiteX3" fmla="*/ 3493630 w 7880501"/>
              <a:gd name="connsiteY3" fmla="*/ 613221 h 613221"/>
              <a:gd name="connsiteX4" fmla="*/ 4341794 w 7880501"/>
              <a:gd name="connsiteY4" fmla="*/ 613221 h 613221"/>
              <a:gd name="connsiteX0" fmla="*/ 2132240 w 7880501"/>
              <a:gd name="connsiteY0" fmla="*/ 605405 h 613221"/>
              <a:gd name="connsiteX1" fmla="*/ 0 w 7880501"/>
              <a:gd name="connsiteY1" fmla="*/ 7557 h 613221"/>
              <a:gd name="connsiteX2" fmla="*/ 7880501 w 7880501"/>
              <a:gd name="connsiteY2" fmla="*/ 0 h 613221"/>
              <a:gd name="connsiteX3" fmla="*/ 3493630 w 7880501"/>
              <a:gd name="connsiteY3" fmla="*/ 613221 h 613221"/>
              <a:gd name="connsiteX4" fmla="*/ 2132240 w 7880501"/>
              <a:gd name="connsiteY4" fmla="*/ 605405 h 613221"/>
              <a:gd name="connsiteX0" fmla="*/ 0 w 5748261"/>
              <a:gd name="connsiteY0" fmla="*/ 605664 h 613480"/>
              <a:gd name="connsiteX1" fmla="*/ 2646793 w 5748261"/>
              <a:gd name="connsiteY1" fmla="*/ 0 h 613480"/>
              <a:gd name="connsiteX2" fmla="*/ 5748261 w 5748261"/>
              <a:gd name="connsiteY2" fmla="*/ 259 h 613480"/>
              <a:gd name="connsiteX3" fmla="*/ 1361390 w 5748261"/>
              <a:gd name="connsiteY3" fmla="*/ 613480 h 613480"/>
              <a:gd name="connsiteX4" fmla="*/ 0 w 5748261"/>
              <a:gd name="connsiteY4" fmla="*/ 605664 h 613480"/>
              <a:gd name="connsiteX0" fmla="*/ 0 w 5418328"/>
              <a:gd name="connsiteY0" fmla="*/ 605664 h 613480"/>
              <a:gd name="connsiteX1" fmla="*/ 2646793 w 5418328"/>
              <a:gd name="connsiteY1" fmla="*/ 0 h 613480"/>
              <a:gd name="connsiteX2" fmla="*/ 5418328 w 5418328"/>
              <a:gd name="connsiteY2" fmla="*/ 259 h 613480"/>
              <a:gd name="connsiteX3" fmla="*/ 1361390 w 5418328"/>
              <a:gd name="connsiteY3" fmla="*/ 613480 h 613480"/>
              <a:gd name="connsiteX4" fmla="*/ 0 w 5418328"/>
              <a:gd name="connsiteY4" fmla="*/ 605664 h 61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328" h="613480">
                <a:moveTo>
                  <a:pt x="0" y="605664"/>
                </a:moveTo>
                <a:lnTo>
                  <a:pt x="2646793" y="0"/>
                </a:lnTo>
                <a:lnTo>
                  <a:pt x="5418328" y="259"/>
                </a:lnTo>
                <a:lnTo>
                  <a:pt x="1361390" y="613480"/>
                </a:lnTo>
                <a:lnTo>
                  <a:pt x="0" y="605664"/>
                </a:lnTo>
                <a:close/>
              </a:path>
            </a:pathLst>
          </a:cu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50000">
                <a:srgbClr val="FFFF00">
                  <a:alpha val="50000"/>
                </a:srgbClr>
              </a:gs>
              <a:gs pos="0">
                <a:srgbClr val="FFC000"/>
              </a:gs>
            </a:gsLst>
            <a:lin ang="16200000" scaled="0"/>
          </a:gradFill>
          <a:ln w="22225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rgbClr val="FFC000">
                    <a:alpha val="50000"/>
                  </a:srgb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1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자유형 23"/>
          <p:cNvSpPr/>
          <p:nvPr/>
        </p:nvSpPr>
        <p:spPr>
          <a:xfrm rot="10800000">
            <a:off x="6391724" y="1659789"/>
            <a:ext cx="2310953" cy="628336"/>
          </a:xfrm>
          <a:custGeom>
            <a:avLst/>
            <a:gdLst>
              <a:gd name="connsiteX0" fmla="*/ 0 w 3552825"/>
              <a:gd name="connsiteY0" fmla="*/ 1238250 h 1238250"/>
              <a:gd name="connsiteX1" fmla="*/ 309563 w 3552825"/>
              <a:gd name="connsiteY1" fmla="*/ 0 h 1238250"/>
              <a:gd name="connsiteX2" fmla="*/ 3243263 w 3552825"/>
              <a:gd name="connsiteY2" fmla="*/ 0 h 1238250"/>
              <a:gd name="connsiteX3" fmla="*/ 3552825 w 3552825"/>
              <a:gd name="connsiteY3" fmla="*/ 1238250 h 1238250"/>
              <a:gd name="connsiteX4" fmla="*/ 0 w 3552825"/>
              <a:gd name="connsiteY4" fmla="*/ 1238250 h 1238250"/>
              <a:gd name="connsiteX0" fmla="*/ 1509712 w 5062537"/>
              <a:gd name="connsiteY0" fmla="*/ 1238250 h 1238250"/>
              <a:gd name="connsiteX1" fmla="*/ 0 w 5062537"/>
              <a:gd name="connsiteY1" fmla="*/ 704850 h 1238250"/>
              <a:gd name="connsiteX2" fmla="*/ 4752975 w 5062537"/>
              <a:gd name="connsiteY2" fmla="*/ 0 h 1238250"/>
              <a:gd name="connsiteX3" fmla="*/ 5062537 w 5062537"/>
              <a:gd name="connsiteY3" fmla="*/ 1238250 h 1238250"/>
              <a:gd name="connsiteX4" fmla="*/ 1509712 w 5062537"/>
              <a:gd name="connsiteY4" fmla="*/ 1238250 h 1238250"/>
              <a:gd name="connsiteX0" fmla="*/ 1509712 w 5062537"/>
              <a:gd name="connsiteY0" fmla="*/ 533400 h 533400"/>
              <a:gd name="connsiteX1" fmla="*/ 0 w 5062537"/>
              <a:gd name="connsiteY1" fmla="*/ 0 h 533400"/>
              <a:gd name="connsiteX2" fmla="*/ 2266950 w 5062537"/>
              <a:gd name="connsiteY2" fmla="*/ 9525 h 533400"/>
              <a:gd name="connsiteX3" fmla="*/ 5062537 w 5062537"/>
              <a:gd name="connsiteY3" fmla="*/ 533400 h 533400"/>
              <a:gd name="connsiteX4" fmla="*/ 1509712 w 5062537"/>
              <a:gd name="connsiteY4" fmla="*/ 533400 h 533400"/>
              <a:gd name="connsiteX0" fmla="*/ 3756924 w 7309749"/>
              <a:gd name="connsiteY0" fmla="*/ 590550 h 590550"/>
              <a:gd name="connsiteX1" fmla="*/ 0 w 7309749"/>
              <a:gd name="connsiteY1" fmla="*/ 0 h 590550"/>
              <a:gd name="connsiteX2" fmla="*/ 4514162 w 7309749"/>
              <a:gd name="connsiteY2" fmla="*/ 66675 h 590550"/>
              <a:gd name="connsiteX3" fmla="*/ 7309749 w 7309749"/>
              <a:gd name="connsiteY3" fmla="*/ 590550 h 590550"/>
              <a:gd name="connsiteX4" fmla="*/ 3756924 w 7309749"/>
              <a:gd name="connsiteY4" fmla="*/ 590550 h 590550"/>
              <a:gd name="connsiteX0" fmla="*/ 3756924 w 7392613"/>
              <a:gd name="connsiteY0" fmla="*/ 590550 h 590550"/>
              <a:gd name="connsiteX1" fmla="*/ 0 w 7392613"/>
              <a:gd name="connsiteY1" fmla="*/ 0 h 590550"/>
              <a:gd name="connsiteX2" fmla="*/ 7392613 w 7392613"/>
              <a:gd name="connsiteY2" fmla="*/ 0 h 590550"/>
              <a:gd name="connsiteX3" fmla="*/ 7309749 w 7392613"/>
              <a:gd name="connsiteY3" fmla="*/ 590550 h 590550"/>
              <a:gd name="connsiteX4" fmla="*/ 3756924 w 7392613"/>
              <a:gd name="connsiteY4" fmla="*/ 590550 h 590550"/>
              <a:gd name="connsiteX0" fmla="*/ 6812122 w 10447811"/>
              <a:gd name="connsiteY0" fmla="*/ 590550 h 590550"/>
              <a:gd name="connsiteX1" fmla="*/ 0 w 10447811"/>
              <a:gd name="connsiteY1" fmla="*/ 0 h 590550"/>
              <a:gd name="connsiteX2" fmla="*/ 10447811 w 10447811"/>
              <a:gd name="connsiteY2" fmla="*/ 0 h 590550"/>
              <a:gd name="connsiteX3" fmla="*/ 10364947 w 10447811"/>
              <a:gd name="connsiteY3" fmla="*/ 590550 h 590550"/>
              <a:gd name="connsiteX4" fmla="*/ 6812122 w 10447811"/>
              <a:gd name="connsiteY4" fmla="*/ 590550 h 590550"/>
              <a:gd name="connsiteX0" fmla="*/ 0 w 3635689"/>
              <a:gd name="connsiteY0" fmla="*/ 590550 h 590550"/>
              <a:gd name="connsiteX1" fmla="*/ 1801945 w 3635689"/>
              <a:gd name="connsiteY1" fmla="*/ 7557 h 590550"/>
              <a:gd name="connsiteX2" fmla="*/ 3635689 w 3635689"/>
              <a:gd name="connsiteY2" fmla="*/ 0 h 590550"/>
              <a:gd name="connsiteX3" fmla="*/ 3552825 w 3635689"/>
              <a:gd name="connsiteY3" fmla="*/ 590550 h 590550"/>
              <a:gd name="connsiteX4" fmla="*/ 0 w 3635689"/>
              <a:gd name="connsiteY4" fmla="*/ 590550 h 590550"/>
              <a:gd name="connsiteX0" fmla="*/ 0 w 8784096"/>
              <a:gd name="connsiteY0" fmla="*/ 582993 h 582993"/>
              <a:gd name="connsiteX1" fmla="*/ 1801945 w 8784096"/>
              <a:gd name="connsiteY1" fmla="*/ 0 h 582993"/>
              <a:gd name="connsiteX2" fmla="*/ 8784096 w 8784096"/>
              <a:gd name="connsiteY2" fmla="*/ 0 h 582993"/>
              <a:gd name="connsiteX3" fmla="*/ 3552825 w 8784096"/>
              <a:gd name="connsiteY3" fmla="*/ 582993 h 582993"/>
              <a:gd name="connsiteX4" fmla="*/ 0 w 8784096"/>
              <a:gd name="connsiteY4" fmla="*/ 582993 h 582993"/>
              <a:gd name="connsiteX0" fmla="*/ 0 w 9785731"/>
              <a:gd name="connsiteY0" fmla="*/ 575436 h 582993"/>
              <a:gd name="connsiteX1" fmla="*/ 2803580 w 9785731"/>
              <a:gd name="connsiteY1" fmla="*/ 0 h 582993"/>
              <a:gd name="connsiteX2" fmla="*/ 9785731 w 9785731"/>
              <a:gd name="connsiteY2" fmla="*/ 0 h 582993"/>
              <a:gd name="connsiteX3" fmla="*/ 4554460 w 9785731"/>
              <a:gd name="connsiteY3" fmla="*/ 582993 h 582993"/>
              <a:gd name="connsiteX4" fmla="*/ 0 w 9785731"/>
              <a:gd name="connsiteY4" fmla="*/ 575436 h 582993"/>
              <a:gd name="connsiteX0" fmla="*/ 0 w 9865862"/>
              <a:gd name="connsiteY0" fmla="*/ 590550 h 590550"/>
              <a:gd name="connsiteX1" fmla="*/ 2883711 w 9865862"/>
              <a:gd name="connsiteY1" fmla="*/ 0 h 590550"/>
              <a:gd name="connsiteX2" fmla="*/ 9865862 w 9865862"/>
              <a:gd name="connsiteY2" fmla="*/ 0 h 590550"/>
              <a:gd name="connsiteX3" fmla="*/ 4634591 w 9865862"/>
              <a:gd name="connsiteY3" fmla="*/ 582993 h 590550"/>
              <a:gd name="connsiteX4" fmla="*/ 0 w 9865862"/>
              <a:gd name="connsiteY4" fmla="*/ 590550 h 590550"/>
              <a:gd name="connsiteX0" fmla="*/ 1663715 w 11529577"/>
              <a:gd name="connsiteY0" fmla="*/ 590550 h 590550"/>
              <a:gd name="connsiteX1" fmla="*/ 0 w 11529577"/>
              <a:gd name="connsiteY1" fmla="*/ 0 h 590550"/>
              <a:gd name="connsiteX2" fmla="*/ 11529577 w 11529577"/>
              <a:gd name="connsiteY2" fmla="*/ 0 h 590550"/>
              <a:gd name="connsiteX3" fmla="*/ 6298306 w 11529577"/>
              <a:gd name="connsiteY3" fmla="*/ 582993 h 590550"/>
              <a:gd name="connsiteX4" fmla="*/ 1663715 w 11529577"/>
              <a:gd name="connsiteY4" fmla="*/ 590550 h 590550"/>
              <a:gd name="connsiteX0" fmla="*/ 1663715 w 8224179"/>
              <a:gd name="connsiteY0" fmla="*/ 598107 h 598107"/>
              <a:gd name="connsiteX1" fmla="*/ 0 w 8224179"/>
              <a:gd name="connsiteY1" fmla="*/ 7557 h 598107"/>
              <a:gd name="connsiteX2" fmla="*/ 8224179 w 8224179"/>
              <a:gd name="connsiteY2" fmla="*/ 0 h 598107"/>
              <a:gd name="connsiteX3" fmla="*/ 6298306 w 8224179"/>
              <a:gd name="connsiteY3" fmla="*/ 590550 h 598107"/>
              <a:gd name="connsiteX4" fmla="*/ 1663715 w 8224179"/>
              <a:gd name="connsiteY4" fmla="*/ 598107 h 598107"/>
              <a:gd name="connsiteX0" fmla="*/ 762243 w 7322707"/>
              <a:gd name="connsiteY0" fmla="*/ 598107 h 598107"/>
              <a:gd name="connsiteX1" fmla="*/ 0 w 7322707"/>
              <a:gd name="connsiteY1" fmla="*/ 15114 h 598107"/>
              <a:gd name="connsiteX2" fmla="*/ 7322707 w 7322707"/>
              <a:gd name="connsiteY2" fmla="*/ 0 h 598107"/>
              <a:gd name="connsiteX3" fmla="*/ 5396834 w 7322707"/>
              <a:gd name="connsiteY3" fmla="*/ 590550 h 598107"/>
              <a:gd name="connsiteX4" fmla="*/ 762243 w 7322707"/>
              <a:gd name="connsiteY4" fmla="*/ 598107 h 598107"/>
              <a:gd name="connsiteX0" fmla="*/ 201326 w 7322707"/>
              <a:gd name="connsiteY0" fmla="*/ 605664 h 605664"/>
              <a:gd name="connsiteX1" fmla="*/ 0 w 7322707"/>
              <a:gd name="connsiteY1" fmla="*/ 15114 h 605664"/>
              <a:gd name="connsiteX2" fmla="*/ 7322707 w 7322707"/>
              <a:gd name="connsiteY2" fmla="*/ 0 h 605664"/>
              <a:gd name="connsiteX3" fmla="*/ 5396834 w 7322707"/>
              <a:gd name="connsiteY3" fmla="*/ 590550 h 605664"/>
              <a:gd name="connsiteX4" fmla="*/ 201326 w 7322707"/>
              <a:gd name="connsiteY4" fmla="*/ 605664 h 605664"/>
              <a:gd name="connsiteX0" fmla="*/ 3695194 w 10816575"/>
              <a:gd name="connsiteY0" fmla="*/ 605664 h 605664"/>
              <a:gd name="connsiteX1" fmla="*/ 0 w 10816575"/>
              <a:gd name="connsiteY1" fmla="*/ 37785 h 605664"/>
              <a:gd name="connsiteX2" fmla="*/ 10816575 w 10816575"/>
              <a:gd name="connsiteY2" fmla="*/ 0 h 605664"/>
              <a:gd name="connsiteX3" fmla="*/ 8890702 w 10816575"/>
              <a:gd name="connsiteY3" fmla="*/ 590550 h 605664"/>
              <a:gd name="connsiteX4" fmla="*/ 3695194 w 10816575"/>
              <a:gd name="connsiteY4" fmla="*/ 605664 h 605664"/>
              <a:gd name="connsiteX0" fmla="*/ 3695194 w 8890701"/>
              <a:gd name="connsiteY0" fmla="*/ 582993 h 582993"/>
              <a:gd name="connsiteX1" fmla="*/ 0 w 8890701"/>
              <a:gd name="connsiteY1" fmla="*/ 15114 h 582993"/>
              <a:gd name="connsiteX2" fmla="*/ 7414050 w 8890701"/>
              <a:gd name="connsiteY2" fmla="*/ 0 h 582993"/>
              <a:gd name="connsiteX3" fmla="*/ 8890702 w 8890701"/>
              <a:gd name="connsiteY3" fmla="*/ 567879 h 582993"/>
              <a:gd name="connsiteX4" fmla="*/ 3695194 w 8890701"/>
              <a:gd name="connsiteY4" fmla="*/ 582993 h 582993"/>
              <a:gd name="connsiteX0" fmla="*/ 3695194 w 8982044"/>
              <a:gd name="connsiteY0" fmla="*/ 582993 h 590550"/>
              <a:gd name="connsiteX1" fmla="*/ 0 w 8982044"/>
              <a:gd name="connsiteY1" fmla="*/ 15114 h 590550"/>
              <a:gd name="connsiteX2" fmla="*/ 7414050 w 8982044"/>
              <a:gd name="connsiteY2" fmla="*/ 0 h 590550"/>
              <a:gd name="connsiteX3" fmla="*/ 8982044 w 8982044"/>
              <a:gd name="connsiteY3" fmla="*/ 590550 h 590550"/>
              <a:gd name="connsiteX4" fmla="*/ 3695194 w 8982044"/>
              <a:gd name="connsiteY4" fmla="*/ 582993 h 590550"/>
              <a:gd name="connsiteX0" fmla="*/ 3603852 w 8982044"/>
              <a:gd name="connsiteY0" fmla="*/ 598107 h 598107"/>
              <a:gd name="connsiteX1" fmla="*/ 0 w 8982044"/>
              <a:gd name="connsiteY1" fmla="*/ 15114 h 598107"/>
              <a:gd name="connsiteX2" fmla="*/ 7414050 w 8982044"/>
              <a:gd name="connsiteY2" fmla="*/ 0 h 598107"/>
              <a:gd name="connsiteX3" fmla="*/ 8982044 w 8982044"/>
              <a:gd name="connsiteY3" fmla="*/ 590550 h 598107"/>
              <a:gd name="connsiteX4" fmla="*/ 3603852 w 8982044"/>
              <a:gd name="connsiteY4" fmla="*/ 598107 h 598107"/>
              <a:gd name="connsiteX0" fmla="*/ 2987286 w 8982044"/>
              <a:gd name="connsiteY0" fmla="*/ 605664 h 605664"/>
              <a:gd name="connsiteX1" fmla="*/ 0 w 8982044"/>
              <a:gd name="connsiteY1" fmla="*/ 15114 h 605664"/>
              <a:gd name="connsiteX2" fmla="*/ 7414050 w 8982044"/>
              <a:gd name="connsiteY2" fmla="*/ 0 h 605664"/>
              <a:gd name="connsiteX3" fmla="*/ 8982044 w 8982044"/>
              <a:gd name="connsiteY3" fmla="*/ 590550 h 605664"/>
              <a:gd name="connsiteX4" fmla="*/ 2987286 w 8982044"/>
              <a:gd name="connsiteY4" fmla="*/ 605664 h 605664"/>
              <a:gd name="connsiteX0" fmla="*/ 2987286 w 9393086"/>
              <a:gd name="connsiteY0" fmla="*/ 605664 h 605664"/>
              <a:gd name="connsiteX1" fmla="*/ 0 w 9393086"/>
              <a:gd name="connsiteY1" fmla="*/ 15114 h 605664"/>
              <a:gd name="connsiteX2" fmla="*/ 7414050 w 9393086"/>
              <a:gd name="connsiteY2" fmla="*/ 0 h 605664"/>
              <a:gd name="connsiteX3" fmla="*/ 9393086 w 9393086"/>
              <a:gd name="connsiteY3" fmla="*/ 590550 h 605664"/>
              <a:gd name="connsiteX4" fmla="*/ 2987286 w 9393086"/>
              <a:gd name="connsiteY4" fmla="*/ 605664 h 605664"/>
              <a:gd name="connsiteX0" fmla="*/ 2987286 w 19465022"/>
              <a:gd name="connsiteY0" fmla="*/ 620778 h 620778"/>
              <a:gd name="connsiteX1" fmla="*/ 0 w 19465022"/>
              <a:gd name="connsiteY1" fmla="*/ 30228 h 620778"/>
              <a:gd name="connsiteX2" fmla="*/ 19465022 w 19465022"/>
              <a:gd name="connsiteY2" fmla="*/ 0 h 620778"/>
              <a:gd name="connsiteX3" fmla="*/ 9393086 w 19465022"/>
              <a:gd name="connsiteY3" fmla="*/ 605664 h 620778"/>
              <a:gd name="connsiteX4" fmla="*/ 2987286 w 19465022"/>
              <a:gd name="connsiteY4" fmla="*/ 620778 h 620778"/>
              <a:gd name="connsiteX0" fmla="*/ -1 w 16477735"/>
              <a:gd name="connsiteY0" fmla="*/ 628335 h 628335"/>
              <a:gd name="connsiteX1" fmla="*/ 2470578 w 16477735"/>
              <a:gd name="connsiteY1" fmla="*/ 0 h 628335"/>
              <a:gd name="connsiteX2" fmla="*/ 16477735 w 16477735"/>
              <a:gd name="connsiteY2" fmla="*/ 7557 h 628335"/>
              <a:gd name="connsiteX3" fmla="*/ 6405799 w 16477735"/>
              <a:gd name="connsiteY3" fmla="*/ 613221 h 628335"/>
              <a:gd name="connsiteX4" fmla="*/ -1 w 16477735"/>
              <a:gd name="connsiteY4" fmla="*/ 628335 h 628335"/>
              <a:gd name="connsiteX0" fmla="*/ -1 w 14774881"/>
              <a:gd name="connsiteY0" fmla="*/ 628335 h 628335"/>
              <a:gd name="connsiteX1" fmla="*/ 2470578 w 14774881"/>
              <a:gd name="connsiteY1" fmla="*/ 0 h 628335"/>
              <a:gd name="connsiteX2" fmla="*/ 14774881 w 14774881"/>
              <a:gd name="connsiteY2" fmla="*/ 7557 h 628335"/>
              <a:gd name="connsiteX3" fmla="*/ 6405799 w 14774881"/>
              <a:gd name="connsiteY3" fmla="*/ 613221 h 628335"/>
              <a:gd name="connsiteX4" fmla="*/ -1 w 14774881"/>
              <a:gd name="connsiteY4" fmla="*/ 628335 h 628335"/>
              <a:gd name="connsiteX0" fmla="*/ 105530 w 14880412"/>
              <a:gd name="connsiteY0" fmla="*/ 628335 h 628335"/>
              <a:gd name="connsiteX1" fmla="*/ 0 w 14880412"/>
              <a:gd name="connsiteY1" fmla="*/ 0 h 628335"/>
              <a:gd name="connsiteX2" fmla="*/ 14880412 w 14880412"/>
              <a:gd name="connsiteY2" fmla="*/ 7557 h 628335"/>
              <a:gd name="connsiteX3" fmla="*/ 6511330 w 14880412"/>
              <a:gd name="connsiteY3" fmla="*/ 613221 h 628335"/>
              <a:gd name="connsiteX4" fmla="*/ 105530 w 14880412"/>
              <a:gd name="connsiteY4" fmla="*/ 628335 h 628335"/>
              <a:gd name="connsiteX0" fmla="*/ 105530 w 13352209"/>
              <a:gd name="connsiteY0" fmla="*/ 628335 h 628335"/>
              <a:gd name="connsiteX1" fmla="*/ 0 w 13352209"/>
              <a:gd name="connsiteY1" fmla="*/ 0 h 628335"/>
              <a:gd name="connsiteX2" fmla="*/ 13352209 w 13352209"/>
              <a:gd name="connsiteY2" fmla="*/ 22671 h 628335"/>
              <a:gd name="connsiteX3" fmla="*/ 6511330 w 13352209"/>
              <a:gd name="connsiteY3" fmla="*/ 613221 h 628335"/>
              <a:gd name="connsiteX4" fmla="*/ 105530 w 13352209"/>
              <a:gd name="connsiteY4" fmla="*/ 628335 h 62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2209" h="628335">
                <a:moveTo>
                  <a:pt x="105530" y="628335"/>
                </a:moveTo>
                <a:lnTo>
                  <a:pt x="0" y="0"/>
                </a:lnTo>
                <a:lnTo>
                  <a:pt x="13352209" y="22671"/>
                </a:lnTo>
                <a:lnTo>
                  <a:pt x="6511330" y="613221"/>
                </a:lnTo>
                <a:lnTo>
                  <a:pt x="105530" y="628335"/>
                </a:lnTo>
                <a:close/>
              </a:path>
            </a:pathLst>
          </a:cu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50000">
                <a:srgbClr val="FFFF00">
                  <a:alpha val="50000"/>
                </a:srgbClr>
              </a:gs>
              <a:gs pos="0">
                <a:srgbClr val="FFC000"/>
              </a:gs>
            </a:gsLst>
            <a:lin ang="16200000" scaled="0"/>
          </a:gradFill>
          <a:ln w="22225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rgbClr val="FFC000">
                    <a:alpha val="50000"/>
                  </a:srgb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1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9233233" y="2227660"/>
            <a:ext cx="2880320" cy="3671331"/>
            <a:chOff x="0" y="2708920"/>
            <a:chExt cx="4499992" cy="3456384"/>
          </a:xfrm>
        </p:grpSpPr>
        <p:sp>
          <p:nvSpPr>
            <p:cNvPr id="26" name="모서리가 둥근 직사각형 25"/>
            <p:cNvSpPr/>
            <p:nvPr/>
          </p:nvSpPr>
          <p:spPr bwMode="auto">
            <a:xfrm>
              <a:off x="0" y="2708920"/>
              <a:ext cx="4499992" cy="3456384"/>
            </a:xfrm>
            <a:prstGeom prst="roundRect">
              <a:avLst/>
            </a:prstGeom>
            <a:noFill/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latinLnBrk="1"/>
              <a:endParaRPr lang="ko-KR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33417" y="5697207"/>
              <a:ext cx="4466575" cy="263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altLang="ko-KR" sz="1600" kern="0" dirty="0">
                  <a:solidFill>
                    <a:prstClr val="black"/>
                  </a:solidFill>
                </a:rPr>
                <a:t>ASE 2013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06" y="4133774"/>
            <a:ext cx="1609555" cy="126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672" y="2328095"/>
            <a:ext cx="1601192" cy="2115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자유형 29"/>
          <p:cNvSpPr/>
          <p:nvPr/>
        </p:nvSpPr>
        <p:spPr>
          <a:xfrm rot="10800000">
            <a:off x="8702047" y="1650487"/>
            <a:ext cx="3091784" cy="613222"/>
          </a:xfrm>
          <a:custGeom>
            <a:avLst/>
            <a:gdLst>
              <a:gd name="connsiteX0" fmla="*/ 0 w 3552825"/>
              <a:gd name="connsiteY0" fmla="*/ 1238250 h 1238250"/>
              <a:gd name="connsiteX1" fmla="*/ 309563 w 3552825"/>
              <a:gd name="connsiteY1" fmla="*/ 0 h 1238250"/>
              <a:gd name="connsiteX2" fmla="*/ 3243263 w 3552825"/>
              <a:gd name="connsiteY2" fmla="*/ 0 h 1238250"/>
              <a:gd name="connsiteX3" fmla="*/ 3552825 w 3552825"/>
              <a:gd name="connsiteY3" fmla="*/ 1238250 h 1238250"/>
              <a:gd name="connsiteX4" fmla="*/ 0 w 3552825"/>
              <a:gd name="connsiteY4" fmla="*/ 1238250 h 1238250"/>
              <a:gd name="connsiteX0" fmla="*/ 1509712 w 5062537"/>
              <a:gd name="connsiteY0" fmla="*/ 1238250 h 1238250"/>
              <a:gd name="connsiteX1" fmla="*/ 0 w 5062537"/>
              <a:gd name="connsiteY1" fmla="*/ 704850 h 1238250"/>
              <a:gd name="connsiteX2" fmla="*/ 4752975 w 5062537"/>
              <a:gd name="connsiteY2" fmla="*/ 0 h 1238250"/>
              <a:gd name="connsiteX3" fmla="*/ 5062537 w 5062537"/>
              <a:gd name="connsiteY3" fmla="*/ 1238250 h 1238250"/>
              <a:gd name="connsiteX4" fmla="*/ 1509712 w 5062537"/>
              <a:gd name="connsiteY4" fmla="*/ 1238250 h 1238250"/>
              <a:gd name="connsiteX0" fmla="*/ 1509712 w 5062537"/>
              <a:gd name="connsiteY0" fmla="*/ 533400 h 533400"/>
              <a:gd name="connsiteX1" fmla="*/ 0 w 5062537"/>
              <a:gd name="connsiteY1" fmla="*/ 0 h 533400"/>
              <a:gd name="connsiteX2" fmla="*/ 2266950 w 5062537"/>
              <a:gd name="connsiteY2" fmla="*/ 9525 h 533400"/>
              <a:gd name="connsiteX3" fmla="*/ 5062537 w 5062537"/>
              <a:gd name="connsiteY3" fmla="*/ 533400 h 533400"/>
              <a:gd name="connsiteX4" fmla="*/ 1509712 w 5062537"/>
              <a:gd name="connsiteY4" fmla="*/ 533400 h 533400"/>
              <a:gd name="connsiteX0" fmla="*/ 3756924 w 7309749"/>
              <a:gd name="connsiteY0" fmla="*/ 590550 h 590550"/>
              <a:gd name="connsiteX1" fmla="*/ 0 w 7309749"/>
              <a:gd name="connsiteY1" fmla="*/ 0 h 590550"/>
              <a:gd name="connsiteX2" fmla="*/ 4514162 w 7309749"/>
              <a:gd name="connsiteY2" fmla="*/ 66675 h 590550"/>
              <a:gd name="connsiteX3" fmla="*/ 7309749 w 7309749"/>
              <a:gd name="connsiteY3" fmla="*/ 590550 h 590550"/>
              <a:gd name="connsiteX4" fmla="*/ 3756924 w 7309749"/>
              <a:gd name="connsiteY4" fmla="*/ 590550 h 590550"/>
              <a:gd name="connsiteX0" fmla="*/ 3756924 w 7392613"/>
              <a:gd name="connsiteY0" fmla="*/ 590550 h 590550"/>
              <a:gd name="connsiteX1" fmla="*/ 0 w 7392613"/>
              <a:gd name="connsiteY1" fmla="*/ 0 h 590550"/>
              <a:gd name="connsiteX2" fmla="*/ 7392613 w 7392613"/>
              <a:gd name="connsiteY2" fmla="*/ 0 h 590550"/>
              <a:gd name="connsiteX3" fmla="*/ 7309749 w 7392613"/>
              <a:gd name="connsiteY3" fmla="*/ 590550 h 590550"/>
              <a:gd name="connsiteX4" fmla="*/ 3756924 w 7392613"/>
              <a:gd name="connsiteY4" fmla="*/ 590550 h 590550"/>
              <a:gd name="connsiteX0" fmla="*/ 6812122 w 10447811"/>
              <a:gd name="connsiteY0" fmla="*/ 590550 h 590550"/>
              <a:gd name="connsiteX1" fmla="*/ 0 w 10447811"/>
              <a:gd name="connsiteY1" fmla="*/ 0 h 590550"/>
              <a:gd name="connsiteX2" fmla="*/ 10447811 w 10447811"/>
              <a:gd name="connsiteY2" fmla="*/ 0 h 590550"/>
              <a:gd name="connsiteX3" fmla="*/ 10364947 w 10447811"/>
              <a:gd name="connsiteY3" fmla="*/ 590550 h 590550"/>
              <a:gd name="connsiteX4" fmla="*/ 6812122 w 10447811"/>
              <a:gd name="connsiteY4" fmla="*/ 590550 h 590550"/>
              <a:gd name="connsiteX0" fmla="*/ 0 w 3635689"/>
              <a:gd name="connsiteY0" fmla="*/ 590550 h 590550"/>
              <a:gd name="connsiteX1" fmla="*/ 1801945 w 3635689"/>
              <a:gd name="connsiteY1" fmla="*/ 7557 h 590550"/>
              <a:gd name="connsiteX2" fmla="*/ 3635689 w 3635689"/>
              <a:gd name="connsiteY2" fmla="*/ 0 h 590550"/>
              <a:gd name="connsiteX3" fmla="*/ 3552825 w 3635689"/>
              <a:gd name="connsiteY3" fmla="*/ 590550 h 590550"/>
              <a:gd name="connsiteX4" fmla="*/ 0 w 3635689"/>
              <a:gd name="connsiteY4" fmla="*/ 590550 h 590550"/>
              <a:gd name="connsiteX0" fmla="*/ 0 w 8784096"/>
              <a:gd name="connsiteY0" fmla="*/ 582993 h 582993"/>
              <a:gd name="connsiteX1" fmla="*/ 1801945 w 8784096"/>
              <a:gd name="connsiteY1" fmla="*/ 0 h 582993"/>
              <a:gd name="connsiteX2" fmla="*/ 8784096 w 8784096"/>
              <a:gd name="connsiteY2" fmla="*/ 0 h 582993"/>
              <a:gd name="connsiteX3" fmla="*/ 3552825 w 8784096"/>
              <a:gd name="connsiteY3" fmla="*/ 582993 h 582993"/>
              <a:gd name="connsiteX4" fmla="*/ 0 w 8784096"/>
              <a:gd name="connsiteY4" fmla="*/ 582993 h 582993"/>
              <a:gd name="connsiteX0" fmla="*/ 0 w 9785731"/>
              <a:gd name="connsiteY0" fmla="*/ 575436 h 582993"/>
              <a:gd name="connsiteX1" fmla="*/ 2803580 w 9785731"/>
              <a:gd name="connsiteY1" fmla="*/ 0 h 582993"/>
              <a:gd name="connsiteX2" fmla="*/ 9785731 w 9785731"/>
              <a:gd name="connsiteY2" fmla="*/ 0 h 582993"/>
              <a:gd name="connsiteX3" fmla="*/ 4554460 w 9785731"/>
              <a:gd name="connsiteY3" fmla="*/ 582993 h 582993"/>
              <a:gd name="connsiteX4" fmla="*/ 0 w 9785731"/>
              <a:gd name="connsiteY4" fmla="*/ 575436 h 582993"/>
              <a:gd name="connsiteX0" fmla="*/ 0 w 9865862"/>
              <a:gd name="connsiteY0" fmla="*/ 590550 h 590550"/>
              <a:gd name="connsiteX1" fmla="*/ 2883711 w 9865862"/>
              <a:gd name="connsiteY1" fmla="*/ 0 h 590550"/>
              <a:gd name="connsiteX2" fmla="*/ 9865862 w 9865862"/>
              <a:gd name="connsiteY2" fmla="*/ 0 h 590550"/>
              <a:gd name="connsiteX3" fmla="*/ 4634591 w 9865862"/>
              <a:gd name="connsiteY3" fmla="*/ 582993 h 590550"/>
              <a:gd name="connsiteX4" fmla="*/ 0 w 9865862"/>
              <a:gd name="connsiteY4" fmla="*/ 590550 h 590550"/>
              <a:gd name="connsiteX0" fmla="*/ 1663715 w 11529577"/>
              <a:gd name="connsiteY0" fmla="*/ 590550 h 590550"/>
              <a:gd name="connsiteX1" fmla="*/ 0 w 11529577"/>
              <a:gd name="connsiteY1" fmla="*/ 0 h 590550"/>
              <a:gd name="connsiteX2" fmla="*/ 11529577 w 11529577"/>
              <a:gd name="connsiteY2" fmla="*/ 0 h 590550"/>
              <a:gd name="connsiteX3" fmla="*/ 6298306 w 11529577"/>
              <a:gd name="connsiteY3" fmla="*/ 582993 h 590550"/>
              <a:gd name="connsiteX4" fmla="*/ 1663715 w 11529577"/>
              <a:gd name="connsiteY4" fmla="*/ 590550 h 590550"/>
              <a:gd name="connsiteX0" fmla="*/ 1663715 w 8224179"/>
              <a:gd name="connsiteY0" fmla="*/ 598107 h 598107"/>
              <a:gd name="connsiteX1" fmla="*/ 0 w 8224179"/>
              <a:gd name="connsiteY1" fmla="*/ 7557 h 598107"/>
              <a:gd name="connsiteX2" fmla="*/ 8224179 w 8224179"/>
              <a:gd name="connsiteY2" fmla="*/ 0 h 598107"/>
              <a:gd name="connsiteX3" fmla="*/ 6298306 w 8224179"/>
              <a:gd name="connsiteY3" fmla="*/ 590550 h 598107"/>
              <a:gd name="connsiteX4" fmla="*/ 1663715 w 8224179"/>
              <a:gd name="connsiteY4" fmla="*/ 598107 h 598107"/>
              <a:gd name="connsiteX0" fmla="*/ 762243 w 7322707"/>
              <a:gd name="connsiteY0" fmla="*/ 598107 h 598107"/>
              <a:gd name="connsiteX1" fmla="*/ 0 w 7322707"/>
              <a:gd name="connsiteY1" fmla="*/ 15114 h 598107"/>
              <a:gd name="connsiteX2" fmla="*/ 7322707 w 7322707"/>
              <a:gd name="connsiteY2" fmla="*/ 0 h 598107"/>
              <a:gd name="connsiteX3" fmla="*/ 5396834 w 7322707"/>
              <a:gd name="connsiteY3" fmla="*/ 590550 h 598107"/>
              <a:gd name="connsiteX4" fmla="*/ 762243 w 7322707"/>
              <a:gd name="connsiteY4" fmla="*/ 598107 h 598107"/>
              <a:gd name="connsiteX0" fmla="*/ 201326 w 7322707"/>
              <a:gd name="connsiteY0" fmla="*/ 605664 h 605664"/>
              <a:gd name="connsiteX1" fmla="*/ 0 w 7322707"/>
              <a:gd name="connsiteY1" fmla="*/ 15114 h 605664"/>
              <a:gd name="connsiteX2" fmla="*/ 7322707 w 7322707"/>
              <a:gd name="connsiteY2" fmla="*/ 0 h 605664"/>
              <a:gd name="connsiteX3" fmla="*/ 5396834 w 7322707"/>
              <a:gd name="connsiteY3" fmla="*/ 590550 h 605664"/>
              <a:gd name="connsiteX4" fmla="*/ 201326 w 7322707"/>
              <a:gd name="connsiteY4" fmla="*/ 605664 h 605664"/>
              <a:gd name="connsiteX0" fmla="*/ 3695194 w 10816575"/>
              <a:gd name="connsiteY0" fmla="*/ 605664 h 605664"/>
              <a:gd name="connsiteX1" fmla="*/ 0 w 10816575"/>
              <a:gd name="connsiteY1" fmla="*/ 37785 h 605664"/>
              <a:gd name="connsiteX2" fmla="*/ 10816575 w 10816575"/>
              <a:gd name="connsiteY2" fmla="*/ 0 h 605664"/>
              <a:gd name="connsiteX3" fmla="*/ 8890702 w 10816575"/>
              <a:gd name="connsiteY3" fmla="*/ 590550 h 605664"/>
              <a:gd name="connsiteX4" fmla="*/ 3695194 w 10816575"/>
              <a:gd name="connsiteY4" fmla="*/ 605664 h 605664"/>
              <a:gd name="connsiteX0" fmla="*/ 3695194 w 8890701"/>
              <a:gd name="connsiteY0" fmla="*/ 582993 h 582993"/>
              <a:gd name="connsiteX1" fmla="*/ 0 w 8890701"/>
              <a:gd name="connsiteY1" fmla="*/ 15114 h 582993"/>
              <a:gd name="connsiteX2" fmla="*/ 7414050 w 8890701"/>
              <a:gd name="connsiteY2" fmla="*/ 0 h 582993"/>
              <a:gd name="connsiteX3" fmla="*/ 8890702 w 8890701"/>
              <a:gd name="connsiteY3" fmla="*/ 567879 h 582993"/>
              <a:gd name="connsiteX4" fmla="*/ 3695194 w 8890701"/>
              <a:gd name="connsiteY4" fmla="*/ 582993 h 582993"/>
              <a:gd name="connsiteX0" fmla="*/ 3695194 w 8982044"/>
              <a:gd name="connsiteY0" fmla="*/ 582993 h 590550"/>
              <a:gd name="connsiteX1" fmla="*/ 0 w 8982044"/>
              <a:gd name="connsiteY1" fmla="*/ 15114 h 590550"/>
              <a:gd name="connsiteX2" fmla="*/ 7414050 w 8982044"/>
              <a:gd name="connsiteY2" fmla="*/ 0 h 590550"/>
              <a:gd name="connsiteX3" fmla="*/ 8982044 w 8982044"/>
              <a:gd name="connsiteY3" fmla="*/ 590550 h 590550"/>
              <a:gd name="connsiteX4" fmla="*/ 3695194 w 8982044"/>
              <a:gd name="connsiteY4" fmla="*/ 582993 h 590550"/>
              <a:gd name="connsiteX0" fmla="*/ 3603852 w 8982044"/>
              <a:gd name="connsiteY0" fmla="*/ 598107 h 598107"/>
              <a:gd name="connsiteX1" fmla="*/ 0 w 8982044"/>
              <a:gd name="connsiteY1" fmla="*/ 15114 h 598107"/>
              <a:gd name="connsiteX2" fmla="*/ 7414050 w 8982044"/>
              <a:gd name="connsiteY2" fmla="*/ 0 h 598107"/>
              <a:gd name="connsiteX3" fmla="*/ 8982044 w 8982044"/>
              <a:gd name="connsiteY3" fmla="*/ 590550 h 598107"/>
              <a:gd name="connsiteX4" fmla="*/ 3603852 w 8982044"/>
              <a:gd name="connsiteY4" fmla="*/ 598107 h 598107"/>
              <a:gd name="connsiteX0" fmla="*/ 2987286 w 8982044"/>
              <a:gd name="connsiteY0" fmla="*/ 605664 h 605664"/>
              <a:gd name="connsiteX1" fmla="*/ 0 w 8982044"/>
              <a:gd name="connsiteY1" fmla="*/ 15114 h 605664"/>
              <a:gd name="connsiteX2" fmla="*/ 7414050 w 8982044"/>
              <a:gd name="connsiteY2" fmla="*/ 0 h 605664"/>
              <a:gd name="connsiteX3" fmla="*/ 8982044 w 8982044"/>
              <a:gd name="connsiteY3" fmla="*/ 590550 h 605664"/>
              <a:gd name="connsiteX4" fmla="*/ 2987286 w 8982044"/>
              <a:gd name="connsiteY4" fmla="*/ 605664 h 605664"/>
              <a:gd name="connsiteX0" fmla="*/ 2987286 w 9393086"/>
              <a:gd name="connsiteY0" fmla="*/ 605664 h 605664"/>
              <a:gd name="connsiteX1" fmla="*/ 0 w 9393086"/>
              <a:gd name="connsiteY1" fmla="*/ 15114 h 605664"/>
              <a:gd name="connsiteX2" fmla="*/ 7414050 w 9393086"/>
              <a:gd name="connsiteY2" fmla="*/ 0 h 605664"/>
              <a:gd name="connsiteX3" fmla="*/ 9393086 w 9393086"/>
              <a:gd name="connsiteY3" fmla="*/ 590550 h 605664"/>
              <a:gd name="connsiteX4" fmla="*/ 2987286 w 9393086"/>
              <a:gd name="connsiteY4" fmla="*/ 605664 h 605664"/>
              <a:gd name="connsiteX0" fmla="*/ 2987286 w 19465022"/>
              <a:gd name="connsiteY0" fmla="*/ 620778 h 620778"/>
              <a:gd name="connsiteX1" fmla="*/ 0 w 19465022"/>
              <a:gd name="connsiteY1" fmla="*/ 30228 h 620778"/>
              <a:gd name="connsiteX2" fmla="*/ 19465022 w 19465022"/>
              <a:gd name="connsiteY2" fmla="*/ 0 h 620778"/>
              <a:gd name="connsiteX3" fmla="*/ 9393086 w 19465022"/>
              <a:gd name="connsiteY3" fmla="*/ 605664 h 620778"/>
              <a:gd name="connsiteX4" fmla="*/ 2987286 w 19465022"/>
              <a:gd name="connsiteY4" fmla="*/ 620778 h 620778"/>
              <a:gd name="connsiteX0" fmla="*/ -1 w 16477735"/>
              <a:gd name="connsiteY0" fmla="*/ 628335 h 628335"/>
              <a:gd name="connsiteX1" fmla="*/ 2470578 w 16477735"/>
              <a:gd name="connsiteY1" fmla="*/ 0 h 628335"/>
              <a:gd name="connsiteX2" fmla="*/ 16477735 w 16477735"/>
              <a:gd name="connsiteY2" fmla="*/ 7557 h 628335"/>
              <a:gd name="connsiteX3" fmla="*/ 6405799 w 16477735"/>
              <a:gd name="connsiteY3" fmla="*/ 613221 h 628335"/>
              <a:gd name="connsiteX4" fmla="*/ -1 w 16477735"/>
              <a:gd name="connsiteY4" fmla="*/ 628335 h 628335"/>
              <a:gd name="connsiteX0" fmla="*/ -1 w 14774881"/>
              <a:gd name="connsiteY0" fmla="*/ 628335 h 628335"/>
              <a:gd name="connsiteX1" fmla="*/ 2470578 w 14774881"/>
              <a:gd name="connsiteY1" fmla="*/ 0 h 628335"/>
              <a:gd name="connsiteX2" fmla="*/ 14774881 w 14774881"/>
              <a:gd name="connsiteY2" fmla="*/ 7557 h 628335"/>
              <a:gd name="connsiteX3" fmla="*/ 6405799 w 14774881"/>
              <a:gd name="connsiteY3" fmla="*/ 613221 h 628335"/>
              <a:gd name="connsiteX4" fmla="*/ -1 w 14774881"/>
              <a:gd name="connsiteY4" fmla="*/ 628335 h 628335"/>
              <a:gd name="connsiteX0" fmla="*/ 105530 w 14880412"/>
              <a:gd name="connsiteY0" fmla="*/ 628335 h 628335"/>
              <a:gd name="connsiteX1" fmla="*/ 0 w 14880412"/>
              <a:gd name="connsiteY1" fmla="*/ 0 h 628335"/>
              <a:gd name="connsiteX2" fmla="*/ 14880412 w 14880412"/>
              <a:gd name="connsiteY2" fmla="*/ 7557 h 628335"/>
              <a:gd name="connsiteX3" fmla="*/ 6511330 w 14880412"/>
              <a:gd name="connsiteY3" fmla="*/ 613221 h 628335"/>
              <a:gd name="connsiteX4" fmla="*/ 105530 w 14880412"/>
              <a:gd name="connsiteY4" fmla="*/ 628335 h 628335"/>
              <a:gd name="connsiteX0" fmla="*/ 105530 w 13352209"/>
              <a:gd name="connsiteY0" fmla="*/ 628335 h 628335"/>
              <a:gd name="connsiteX1" fmla="*/ 0 w 13352209"/>
              <a:gd name="connsiteY1" fmla="*/ 0 h 628335"/>
              <a:gd name="connsiteX2" fmla="*/ 13352209 w 13352209"/>
              <a:gd name="connsiteY2" fmla="*/ 22671 h 628335"/>
              <a:gd name="connsiteX3" fmla="*/ 6511330 w 13352209"/>
              <a:gd name="connsiteY3" fmla="*/ 613221 h 628335"/>
              <a:gd name="connsiteX4" fmla="*/ 105530 w 13352209"/>
              <a:gd name="connsiteY4" fmla="*/ 628335 h 628335"/>
              <a:gd name="connsiteX0" fmla="*/ 105530 w 13352209"/>
              <a:gd name="connsiteY0" fmla="*/ 628335 h 628335"/>
              <a:gd name="connsiteX1" fmla="*/ 0 w 13352209"/>
              <a:gd name="connsiteY1" fmla="*/ 0 h 628335"/>
              <a:gd name="connsiteX2" fmla="*/ 13352209 w 13352209"/>
              <a:gd name="connsiteY2" fmla="*/ 22671 h 628335"/>
              <a:gd name="connsiteX3" fmla="*/ 5943714 w 13352209"/>
              <a:gd name="connsiteY3" fmla="*/ 613221 h 628335"/>
              <a:gd name="connsiteX4" fmla="*/ 105530 w 13352209"/>
              <a:gd name="connsiteY4" fmla="*/ 628335 h 628335"/>
              <a:gd name="connsiteX0" fmla="*/ 12025505 w 25272184"/>
              <a:gd name="connsiteY0" fmla="*/ 605664 h 605664"/>
              <a:gd name="connsiteX1" fmla="*/ 0 w 25272184"/>
              <a:gd name="connsiteY1" fmla="*/ 0 h 605664"/>
              <a:gd name="connsiteX2" fmla="*/ 25272184 w 25272184"/>
              <a:gd name="connsiteY2" fmla="*/ 0 h 605664"/>
              <a:gd name="connsiteX3" fmla="*/ 17863689 w 25272184"/>
              <a:gd name="connsiteY3" fmla="*/ 590550 h 605664"/>
              <a:gd name="connsiteX4" fmla="*/ 12025505 w 25272184"/>
              <a:gd name="connsiteY4" fmla="*/ 605664 h 605664"/>
              <a:gd name="connsiteX0" fmla="*/ 12025505 w 17863689"/>
              <a:gd name="connsiteY0" fmla="*/ 613221 h 613221"/>
              <a:gd name="connsiteX1" fmla="*/ 0 w 17863689"/>
              <a:gd name="connsiteY1" fmla="*/ 7557 h 613221"/>
              <a:gd name="connsiteX2" fmla="*/ 13090227 w 17863689"/>
              <a:gd name="connsiteY2" fmla="*/ 0 h 613221"/>
              <a:gd name="connsiteX3" fmla="*/ 17863689 w 17863689"/>
              <a:gd name="connsiteY3" fmla="*/ 598107 h 613221"/>
              <a:gd name="connsiteX4" fmla="*/ 12025505 w 17863689"/>
              <a:gd name="connsiteY4" fmla="*/ 613221 h 613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3689" h="613221">
                <a:moveTo>
                  <a:pt x="12025505" y="613221"/>
                </a:moveTo>
                <a:lnTo>
                  <a:pt x="0" y="7557"/>
                </a:lnTo>
                <a:lnTo>
                  <a:pt x="13090227" y="0"/>
                </a:lnTo>
                <a:lnTo>
                  <a:pt x="17863689" y="598107"/>
                </a:lnTo>
                <a:lnTo>
                  <a:pt x="12025505" y="613221"/>
                </a:lnTo>
                <a:close/>
              </a:path>
            </a:pathLst>
          </a:cu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50000">
                <a:srgbClr val="FFFF00">
                  <a:alpha val="50000"/>
                </a:srgbClr>
              </a:gs>
              <a:gs pos="0">
                <a:srgbClr val="FFC000"/>
              </a:gs>
            </a:gsLst>
            <a:lin ang="16200000" scaled="0"/>
          </a:gradFill>
          <a:ln w="22225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rgbClr val="FFC000">
                    <a:alpha val="50000"/>
                  </a:srgb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1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3" name="Picture 15" descr="http://upload.wikimedia.org/wikipedia/commons/thumb/7/7b/Ramona_Street_Architectural_District%2C_Palo_Alto%2C_CA_5-27-2012_2-48-37_PM.JPG/320px-Ramona_Street_Architectural_District%2C_Palo_Alto%2C_CA_5-27-2012_2-48-37_P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01" y="4236586"/>
            <a:ext cx="1424952" cy="106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0" y="3603646"/>
            <a:ext cx="1386948" cy="1775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92" y="1820718"/>
            <a:ext cx="1412485" cy="1782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93" y="2442441"/>
            <a:ext cx="1710561" cy="114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25" y="4443562"/>
            <a:ext cx="1745294" cy="8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40" y="2278249"/>
            <a:ext cx="1856797" cy="23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39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2">
            <a:extLst>
              <a:ext uri="{FF2B5EF4-FFF2-40B4-BE49-F238E27FC236}">
                <a16:creationId xmlns:a16="http://schemas.microsoft.com/office/drawing/2014/main" id="{E10EC674-A3F3-4F83-82BA-75F9075D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462329"/>
            <a:ext cx="11168738" cy="439953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Successful Industrial Case: AI-based Automated SW Testing System </a:t>
            </a:r>
            <a:endParaRPr lang="ko-KR" altLang="en-US" sz="2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8B4079D-CA66-4219-83A0-3817482B9F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045" y="867538"/>
            <a:ext cx="3756092" cy="5923743"/>
          </a:xfrm>
          <a:prstGeom prst="rect">
            <a:avLst/>
          </a:prstGeom>
        </p:spPr>
      </p:pic>
      <p:pic>
        <p:nvPicPr>
          <p:cNvPr id="15" name="Picture 2" descr="http://img.yonhapnews.co.kr/etc/inner/KR/2018/07/20/AKR20180720158800003_02_i.jpg">
            <a:extLst>
              <a:ext uri="{FF2B5EF4-FFF2-40B4-BE49-F238E27FC236}">
                <a16:creationId xmlns:a16="http://schemas.microsoft.com/office/drawing/2014/main" id="{3A8B42DD-32DE-411C-A99B-C0DA1512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48" y="2929534"/>
            <a:ext cx="4332632" cy="32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F77DA81-8ACB-4C6F-B89B-951221BEFB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0077" y="833673"/>
            <a:ext cx="4246910" cy="225647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A48AED5A-CA80-4D41-BB9B-BC630DA81308}"/>
              </a:ext>
            </a:extLst>
          </p:cNvPr>
          <p:cNvSpPr/>
          <p:nvPr/>
        </p:nvSpPr>
        <p:spPr>
          <a:xfrm>
            <a:off x="6209584" y="6211670"/>
            <a:ext cx="4332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ko-KR" altLang="en-US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hlinkClick r:id="rId5"/>
              </a:rPr>
              <a:t>http://m.yna.co.kr/kr/contents/?cid=AKR20180720158800003&amp;mobile</a:t>
            </a:r>
            <a:endParaRPr lang="ko-KR" altLang="en-US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8D4C9-94CD-6504-54F9-13FE0ACF16B2}"/>
              </a:ext>
            </a:extLst>
          </p:cNvPr>
          <p:cNvSpPr txBox="1"/>
          <p:nvPr/>
        </p:nvSpPr>
        <p:spPr>
          <a:xfrm>
            <a:off x="1131971" y="4826675"/>
            <a:ext cx="4209990" cy="20313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Hyundai </a:t>
            </a:r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Mobis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and a research team lead by Prof. Moonzoo Kim at KAIST jointly developed MAIST for automated testing</a:t>
            </a:r>
          </a:p>
          <a:p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MAIST automates unit coverage testing performed by human engineers by applying concolic unit testing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F5964-B087-D647-C4AA-D4739F8D0627}"/>
              </a:ext>
            </a:extLst>
          </p:cNvPr>
          <p:cNvSpPr txBox="1"/>
          <p:nvPr/>
        </p:nvSpPr>
        <p:spPr>
          <a:xfrm>
            <a:off x="6266676" y="867538"/>
            <a:ext cx="4762501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MAIST can reduce 53% and 70% of manual testing effort for IBU(Integrated Body Unit) and SVM(Surround View Monitoring)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8E482-63AD-72D0-CD3C-1E812BD19165}"/>
              </a:ext>
            </a:extLst>
          </p:cNvPr>
          <p:cNvSpPr txBox="1"/>
          <p:nvPr/>
        </p:nvSpPr>
        <p:spPr>
          <a:xfrm>
            <a:off x="8157364" y="3856509"/>
            <a:ext cx="1053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IBU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68DD6-A32E-BC08-7902-F35BBA9383CC}"/>
              </a:ext>
            </a:extLst>
          </p:cNvPr>
          <p:cNvSpPr txBox="1"/>
          <p:nvPr/>
        </p:nvSpPr>
        <p:spPr>
          <a:xfrm>
            <a:off x="9513892" y="3852880"/>
            <a:ext cx="1053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SVM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FBBF0-FD66-102E-25F2-6B22BB15EA68}"/>
              </a:ext>
            </a:extLst>
          </p:cNvPr>
          <p:cNvSpPr txBox="1"/>
          <p:nvPr/>
        </p:nvSpPr>
        <p:spPr>
          <a:xfrm>
            <a:off x="6181409" y="4496887"/>
            <a:ext cx="1053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MAIST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CB2397-31B8-612B-7C04-0BFA7327B1F0}"/>
              </a:ext>
            </a:extLst>
          </p:cNvPr>
          <p:cNvSpPr txBox="1"/>
          <p:nvPr/>
        </p:nvSpPr>
        <p:spPr>
          <a:xfrm>
            <a:off x="8329017" y="5243231"/>
            <a:ext cx="22667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Reduction of manual testing effort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A1F01-9002-066C-623B-634B9792B615}"/>
              </a:ext>
            </a:extLst>
          </p:cNvPr>
          <p:cNvSpPr txBox="1"/>
          <p:nvPr/>
        </p:nvSpPr>
        <p:spPr>
          <a:xfrm>
            <a:off x="8614564" y="4342999"/>
            <a:ext cx="417787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1600" dirty="0"/>
              <a:t>53%</a:t>
            </a:r>
            <a:endParaRPr lang="ko-KR" alt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794F1-BD91-CD4B-972E-7F979A673D34}"/>
              </a:ext>
            </a:extLst>
          </p:cNvPr>
          <p:cNvSpPr txBox="1"/>
          <p:nvPr/>
        </p:nvSpPr>
        <p:spPr>
          <a:xfrm>
            <a:off x="9927853" y="4350189"/>
            <a:ext cx="490966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1600" dirty="0"/>
              <a:t>70%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43246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바닥글 개체 틀 3">
            <a:extLst>
              <a:ext uri="{FF2B5EF4-FFF2-40B4-BE49-F238E27FC236}">
                <a16:creationId xmlns:a16="http://schemas.microsoft.com/office/drawing/2014/main" id="{1E4BE2EE-6891-F445-93D4-365B8C03B63B}"/>
              </a:ext>
            </a:extLst>
          </p:cNvPr>
          <p:cNvSpPr txBox="1">
            <a:spLocks/>
          </p:cNvSpPr>
          <p:nvPr/>
        </p:nvSpPr>
        <p:spPr>
          <a:xfrm flipH="1" flipV="1">
            <a:off x="-975528" y="-978828"/>
            <a:ext cx="45719" cy="45719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altLang="ko-KR" sz="1200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맑은 고딕" panose="020B0503020000020004" pitchFamily="50" charset="-127"/>
                <a:cs typeface="+mn-cs"/>
              </a:rPr>
              <a:t>  </a:t>
            </a:r>
            <a:endParaRPr lang="ko-KR" altLang="en-US" sz="1200" dirty="0">
              <a:solidFill>
                <a:prstClr val="black">
                  <a:tint val="75000"/>
                </a:prstClr>
              </a:solidFill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FC3373-85CF-FB40-8205-2A11D590BB86}"/>
              </a:ext>
            </a:extLst>
          </p:cNvPr>
          <p:cNvSpPr txBox="1"/>
          <p:nvPr/>
        </p:nvSpPr>
        <p:spPr>
          <a:xfrm>
            <a:off x="1703611" y="410283"/>
            <a:ext cx="9144000" cy="492443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26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MAIST Paper Presentation @ ICSE</a:t>
            </a:r>
            <a:r>
              <a:rPr lang="ko-KR" altLang="en-US" sz="26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2019</a:t>
            </a:r>
            <a:r>
              <a:rPr lang="ko-KR" altLang="en-US" sz="26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SEIP Track</a:t>
            </a:r>
            <a:endParaRPr lang="ko-KR" altLang="en-US" sz="2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8188B2-176C-46C0-8B22-843A8255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94" y="1047154"/>
            <a:ext cx="6584096" cy="3703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8D796-4B28-4A83-B3F4-007C216127A7}"/>
              </a:ext>
            </a:extLst>
          </p:cNvPr>
          <p:cNvSpPr txBox="1"/>
          <p:nvPr/>
        </p:nvSpPr>
        <p:spPr>
          <a:xfrm>
            <a:off x="5530894" y="4895136"/>
            <a:ext cx="499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>
                <a:latin typeface="나눔스퀘어" panose="020B0600000101010101" pitchFamily="50" charset="-127"/>
                <a:ea typeface="나눔스퀘어" panose="020B0600000101010101" pitchFamily="50" charset="-127"/>
              </a:rPr>
              <a:t>ICSE 2019 SEIP Acceptance ratio: 20%</a:t>
            </a:r>
            <a:endParaRPr lang="ko-KR" altLang="en-US" i="1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B5E2FCB-279F-4662-BCBA-57B76CD0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0" y="987507"/>
            <a:ext cx="5382420" cy="57888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2793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제목 1"/>
          <p:cNvSpPr>
            <a:spLocks noGrp="1"/>
          </p:cNvSpPr>
          <p:nvPr>
            <p:ph type="title"/>
          </p:nvPr>
        </p:nvSpPr>
        <p:spPr>
          <a:xfrm>
            <a:off x="511628" y="3265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Final Remarks  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459" name="내용 개체 틀 2"/>
          <p:cNvSpPr>
            <a:spLocks noGrp="1"/>
          </p:cNvSpPr>
          <p:nvPr>
            <p:ph idx="1"/>
          </p:nvPr>
        </p:nvSpPr>
        <p:spPr>
          <a:xfrm>
            <a:off x="838200" y="1260247"/>
            <a:ext cx="10515600" cy="517638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ko-KR" dirty="0"/>
              <a:t>For undergraduate students:</a:t>
            </a:r>
          </a:p>
          <a:p>
            <a:pPr lvl="1">
              <a:lnSpc>
                <a:spcPct val="110000"/>
              </a:lnSpc>
            </a:pPr>
            <a:r>
              <a:rPr lang="en-US" altLang="ko-KR" dirty="0"/>
              <a:t>Highly recommend URP studies or independent studies</a:t>
            </a:r>
          </a:p>
          <a:p>
            <a:pPr lvl="2">
              <a:lnSpc>
                <a:spcPct val="110000"/>
              </a:lnSpc>
            </a:pPr>
            <a:r>
              <a:rPr lang="ko-KR" altLang="en-US" dirty="0" err="1"/>
              <a:t>이아청</a:t>
            </a:r>
            <a:r>
              <a:rPr lang="ko-KR" altLang="en-US" dirty="0"/>
              <a:t> </a:t>
            </a:r>
            <a:r>
              <a:rPr lang="en-US" altLang="ko-KR" dirty="0"/>
              <a:t>detected several crash bugs in Hyundai </a:t>
            </a:r>
            <a:r>
              <a:rPr lang="en-US" altLang="ko-KR" dirty="0" err="1"/>
              <a:t>Mobis</a:t>
            </a:r>
            <a:r>
              <a:rPr lang="en-US" altLang="ko-KR" dirty="0"/>
              <a:t> SW during 2018 summer  interns</a:t>
            </a:r>
          </a:p>
          <a:p>
            <a:pPr>
              <a:lnSpc>
                <a:spcPct val="110000"/>
              </a:lnSpc>
            </a:pPr>
            <a:r>
              <a:rPr lang="en-US" altLang="ko-KR" dirty="0">
                <a:sym typeface="Wingdings" pitchFamily="2" charset="2"/>
              </a:rPr>
              <a:t>For graduate students:</a:t>
            </a:r>
          </a:p>
          <a:p>
            <a:pPr lvl="1">
              <a:lnSpc>
                <a:spcPct val="110000"/>
              </a:lnSpc>
            </a:pPr>
            <a:r>
              <a:rPr lang="en-US" altLang="ko-KR" dirty="0">
                <a:sym typeface="Wingdings" pitchFamily="2" charset="2"/>
              </a:rPr>
              <a:t>Welcome research discussions to apply SW analysis techniques</a:t>
            </a:r>
          </a:p>
          <a:p>
            <a:pPr lvl="2">
              <a:lnSpc>
                <a:spcPct val="110000"/>
              </a:lnSpc>
            </a:pPr>
            <a:r>
              <a:rPr lang="en-US" altLang="ko-KR" dirty="0">
                <a:sym typeface="Wingdings" pitchFamily="2" charset="2"/>
              </a:rPr>
              <a:t>Systematically testing/</a:t>
            </a:r>
            <a:r>
              <a:rPr lang="en-US" altLang="ko-KR">
                <a:sym typeface="Wingdings" pitchFamily="2" charset="2"/>
              </a:rPr>
              <a:t>debugging C/C++ </a:t>
            </a:r>
            <a:r>
              <a:rPr lang="en-US" altLang="ko-KR" dirty="0">
                <a:sym typeface="Wingdings" pitchFamily="2" charset="2"/>
              </a:rPr>
              <a:t>programs </a:t>
            </a:r>
          </a:p>
          <a:p>
            <a:pPr>
              <a:lnSpc>
                <a:spcPct val="110000"/>
              </a:lnSpc>
            </a:pPr>
            <a:r>
              <a:rPr lang="en-US" altLang="ko-KR">
                <a:sym typeface="Wingdings" pitchFamily="2" charset="2"/>
              </a:rPr>
              <a:t>Pre-requisite</a:t>
            </a:r>
            <a:r>
              <a:rPr lang="en-US" altLang="ko-KR" dirty="0">
                <a:sym typeface="Wingdings" pitchFamily="2" charset="2"/>
              </a:rPr>
              <a:t>: </a:t>
            </a:r>
          </a:p>
          <a:p>
            <a:pPr lvl="1">
              <a:lnSpc>
                <a:spcPct val="110000"/>
              </a:lnSpc>
            </a:pPr>
            <a:r>
              <a:rPr lang="en-US" altLang="ko-KR">
                <a:sym typeface="Wingdings" pitchFamily="2" charset="2"/>
              </a:rPr>
              <a:t>Familiar with C</a:t>
            </a:r>
            <a:r>
              <a:rPr lang="en-US" altLang="ko-KR" dirty="0">
                <a:sym typeface="Wingdings" pitchFamily="2" charset="2"/>
              </a:rPr>
              <a:t>/</a:t>
            </a:r>
            <a:r>
              <a:rPr lang="en-US" altLang="ko-KR">
                <a:sym typeface="Wingdings" pitchFamily="2" charset="2"/>
              </a:rPr>
              <a:t>C++ programing</a:t>
            </a: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10000"/>
              </a:lnSpc>
            </a:pPr>
            <a:r>
              <a:rPr lang="en-US" altLang="ko-KR" dirty="0">
                <a:sym typeface="Wingdings" pitchFamily="2" charset="2"/>
              </a:rPr>
              <a:t>Basic understanding </a:t>
            </a:r>
            <a:r>
              <a:rPr lang="en-US" altLang="ko-KR">
                <a:sym typeface="Wingdings" pitchFamily="2" charset="2"/>
              </a:rPr>
              <a:t>of linux utilities and shell scripts</a:t>
            </a:r>
          </a:p>
          <a:p>
            <a:pPr>
              <a:lnSpc>
                <a:spcPct val="110000"/>
              </a:lnSpc>
            </a:pPr>
            <a:r>
              <a:rPr lang="en-US" altLang="ko-KR">
                <a:sym typeface="Wingdings" pitchFamily="2" charset="2"/>
              </a:rPr>
              <a:t>Expected HW time: </a:t>
            </a:r>
          </a:p>
          <a:p>
            <a:pPr lvl="1">
              <a:lnSpc>
                <a:spcPct val="110000"/>
              </a:lnSpc>
            </a:pPr>
            <a:r>
              <a:rPr lang="en-US" altLang="ko-KR">
                <a:sym typeface="Wingdings" pitchFamily="2" charset="2"/>
              </a:rPr>
              <a:t>&gt;6 </a:t>
            </a:r>
            <a:r>
              <a:rPr lang="en-US" altLang="ko-KR" dirty="0">
                <a:sym typeface="Wingdings" pitchFamily="2" charset="2"/>
              </a:rPr>
              <a:t>hours of analysis/</a:t>
            </a:r>
            <a:r>
              <a:rPr lang="en-US" altLang="ko-KR">
                <a:sym typeface="Wingdings" pitchFamily="2" charset="2"/>
              </a:rPr>
              <a:t>programming  per week</a:t>
            </a:r>
            <a:endParaRPr lang="en-US" altLang="ko-KR" dirty="0"/>
          </a:p>
          <a:p>
            <a:pPr lvl="1">
              <a:lnSpc>
                <a:spcPct val="110000"/>
              </a:lnSpc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99C3AF-7E72-4EA6-9D51-72AF6FB82122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4103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588F3B-874B-45D8-A0E4-A324557F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738FEA-A004-41CA-916C-58FBCF57F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2860D1-4E4F-4D51-84A7-A6B8EBD5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301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6" y="1003307"/>
            <a:ext cx="4224745" cy="48513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882744" y="1098500"/>
            <a:ext cx="3358243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켈레니우스 총괄은 이날 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CES 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현장에서 벤츠의 월드 프리미어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전 세계에 최초로 공개되는 차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로 연결성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(</a:t>
            </a:r>
            <a:r>
              <a:rPr lang="ko-KR" altLang="en-US" dirty="0" err="1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커넥티비티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을 강조한 </a:t>
            </a:r>
            <a:r>
              <a:rPr lang="ko-KR" altLang="en-US" dirty="0" err="1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콤팩트카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CLA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를 내놨다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. </a:t>
            </a:r>
          </a:p>
          <a:p>
            <a:pPr marL="285750" indent="-285750" defTabSz="914400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IT </a:t>
            </a:r>
            <a:r>
              <a:rPr lang="ko-KR" altLang="en-US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기업 위주인 </a:t>
            </a:r>
            <a:r>
              <a:rPr lang="en-US" altLang="ko-KR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CES</a:t>
            </a:r>
            <a:r>
              <a:rPr lang="ko-KR" altLang="en-US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에서 자동차회사가 신차를 공개한 것은 극히 이례적인 일</a:t>
            </a:r>
            <a:r>
              <a:rPr lang="en-US" altLang="ko-KR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 </a:t>
            </a:r>
          </a:p>
          <a:p>
            <a:pPr marL="285750" indent="-285750" defTabSz="914400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"</a:t>
            </a:r>
            <a:r>
              <a:rPr lang="ko-KR" altLang="en-US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벤츠 차량은 이제 디지털 혁신이 펼쳐지는 플랫폼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이 됐다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"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고 그는 주장했다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.  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또 켈레니우스 총괄은 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… "</a:t>
            </a:r>
            <a:r>
              <a:rPr lang="ko-KR" altLang="en-US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벤츠는 </a:t>
            </a:r>
            <a:r>
              <a:rPr lang="ko-KR" altLang="en-US" b="1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이제 </a:t>
            </a:r>
            <a:r>
              <a:rPr lang="en-US" altLang="ko-KR" b="1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SW</a:t>
            </a:r>
            <a:r>
              <a:rPr lang="ko-KR" altLang="en-US" b="1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기업처럼 기업 활동을 한다</a:t>
            </a:r>
            <a:r>
              <a:rPr lang="en-US" altLang="ko-KR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＂</a:t>
            </a:r>
            <a:r>
              <a:rPr lang="ko-KR" altLang="en-US" dirty="0">
                <a:solidFill>
                  <a:prstClr val="black"/>
                </a:solidFill>
                <a:latin typeface="Gill Sans MT"/>
                <a:ea typeface="맑은 고딕" panose="020B0503020000020004" pitchFamily="50" charset="-127"/>
              </a:rPr>
              <a:t> </a:t>
            </a:r>
          </a:p>
        </p:txBody>
      </p:sp>
      <p:pic>
        <p:nvPicPr>
          <p:cNvPr id="1028" name="Picture 4" descr="http://image.chosun.com/sitedata/image/201901/09/2019010902293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49" y="3429000"/>
            <a:ext cx="4382814" cy="24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ES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49" y="1027906"/>
            <a:ext cx="4405852" cy="247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19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6EFB691F-F6B9-45B9-B805-458D522A5A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3748" y="424942"/>
            <a:ext cx="7288306" cy="454740"/>
          </a:xfrm>
          <a:prstGeom prst="rect">
            <a:avLst/>
          </a:prstGeom>
          <a:noFill/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spcBef>
                <a:spcPts val="0"/>
              </a:spcBef>
              <a:defRPr/>
            </a:pPr>
            <a:r>
              <a:rPr lang="ko-KR" altLang="en-U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잘되는 음식점 요건 </a:t>
            </a:r>
            <a:r>
              <a:rPr lang="en-US" altLang="ko-KR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vs </a:t>
            </a:r>
            <a:r>
              <a:rPr lang="ko-KR" altLang="en-U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성공적인 </a:t>
            </a:r>
            <a:r>
              <a:rPr lang="en-US" altLang="ko-KR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SW </a:t>
            </a:r>
            <a:r>
              <a:rPr lang="ko-KR" altLang="en-US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개발회사 요건</a:t>
            </a:r>
          </a:p>
        </p:txBody>
      </p:sp>
      <p:pic>
        <p:nvPicPr>
          <p:cNvPr id="6" name="Picture 2" descr="The Best White Tablecloth Restaurants in Denver and Beyond - Eater ...">
            <a:extLst>
              <a:ext uri="{FF2B5EF4-FFF2-40B4-BE49-F238E27FC236}">
                <a16:creationId xmlns:a16="http://schemas.microsoft.com/office/drawing/2014/main" id="{FEB2D84D-3BB1-46C9-843B-4522EF7A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30" y="1176619"/>
            <a:ext cx="3868150" cy="29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895935E-F81A-4EB3-A8E3-1AEC88E7A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684" y="4552611"/>
            <a:ext cx="4352731" cy="144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marL="342900" indent="-342900" defTabSz="6858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ko-KR" altLang="en-US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맛</a:t>
            </a:r>
            <a:endParaRPr lang="en-US" altLang="ko-KR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 defTabSz="6858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ko-KR" altLang="en-US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요리 속도</a:t>
            </a:r>
            <a:r>
              <a:rPr lang="en-US" altLang="ko-KR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342900" indent="-342900" defTabSz="6858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ko-KR" altLang="en-US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영양가 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단백질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b="1" dirty="0" err="1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콜레스트롤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b="1" dirty="0" err="1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앨러지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…)</a:t>
            </a:r>
            <a:r>
              <a:rPr lang="en-US" altLang="ko-KR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marL="685800" lvl="1" indent="-342900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과학적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실험적 분석을 통한 계량  </a:t>
            </a:r>
            <a:endParaRPr lang="en-US" altLang="ko-KR" sz="1500" b="1" dirty="0">
              <a:solidFill>
                <a:srgbClr val="00B05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57175" indent="-257175" defTabSz="685800">
              <a:spcBef>
                <a:spcPct val="20000"/>
              </a:spcBef>
              <a:buFontTx/>
              <a:buChar char="•"/>
              <a:defRPr/>
            </a:pPr>
            <a:endParaRPr lang="en-US" altLang="ko-KR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57175" indent="-257175" defTabSz="685800">
              <a:spcBef>
                <a:spcPct val="20000"/>
              </a:spcBef>
              <a:buFontTx/>
              <a:buChar char="•"/>
              <a:defRPr/>
            </a:pPr>
            <a:endParaRPr lang="en-US" altLang="ko-KR" sz="1200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Picture 4" descr="Our Approach - Software Development Company | Product Development ...">
            <a:extLst>
              <a:ext uri="{FF2B5EF4-FFF2-40B4-BE49-F238E27FC236}">
                <a16:creationId xmlns:a16="http://schemas.microsoft.com/office/drawing/2014/main" id="{B00DD2F0-31FF-4BA4-BD33-F787D9FC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98" y="1176619"/>
            <a:ext cx="4045720" cy="29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27146F43-66C3-4BF9-AE18-6C09BA88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08" y="4541327"/>
            <a:ext cx="4920958" cy="15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marL="342900" indent="-342900" defTabSz="6858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ko-KR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SW </a:t>
            </a:r>
            <a:r>
              <a:rPr lang="ko-KR" altLang="en-US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기능들</a:t>
            </a:r>
            <a:endParaRPr lang="en-US" altLang="ko-KR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 defTabSz="6858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ko-KR" altLang="en-US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개발 속도</a:t>
            </a:r>
            <a:r>
              <a:rPr lang="en-US" altLang="ko-KR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342900" indent="-342900" defTabSz="6858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ko-KR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Code Quality 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오류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유지보수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재사용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…) </a:t>
            </a:r>
            <a:endParaRPr lang="en-US" altLang="ko-KR" b="1" dirty="0">
              <a:solidFill>
                <a:srgbClr val="00B05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685800" lvl="1" indent="-342900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과학적</a:t>
            </a:r>
            <a:r>
              <a:rPr lang="en-US" altLang="ko-KR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5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실험적 분석을 통한 계량</a:t>
            </a:r>
            <a:endParaRPr lang="en-US" altLang="ko-KR" b="1" dirty="0">
              <a:solidFill>
                <a:srgbClr val="00B05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 defTabSz="685800">
              <a:spcBef>
                <a:spcPct val="20000"/>
              </a:spcBef>
              <a:buFont typeface="+mj-lt"/>
              <a:buAutoNum type="arabicPeriod"/>
              <a:defRPr/>
            </a:pPr>
            <a:endParaRPr lang="en-US" altLang="ko-KR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57175" indent="-257175" defTabSz="685800">
              <a:spcBef>
                <a:spcPct val="20000"/>
              </a:spcBef>
              <a:buFontTx/>
              <a:buChar char="•"/>
              <a:defRPr/>
            </a:pPr>
            <a:endParaRPr lang="en-US" altLang="ko-KR" sz="1200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16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5B7CADEB-14BB-4B3A-82AA-2DAC1C91BD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0347" y="413157"/>
            <a:ext cx="4484594" cy="454740"/>
          </a:xfrm>
          <a:prstGeom prst="rect">
            <a:avLst/>
          </a:prstGeom>
          <a:noFill/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>
              <a:spcBef>
                <a:spcPts val="0"/>
              </a:spcBef>
            </a:pPr>
            <a:r>
              <a:rPr lang="en-US" altLang="ko-KR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Concolic</a:t>
            </a:r>
            <a:r>
              <a:rPr lang="en-US" altLang="ko-K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테스팅이란</a:t>
            </a:r>
            <a:r>
              <a:rPr lang="en-US" altLang="ko-K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2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5171546-9828-4640-A32A-29D2C4E7B6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631" y="1312097"/>
            <a:ext cx="8218171" cy="5020516"/>
          </a:xfrm>
        </p:spPr>
        <p:txBody>
          <a:bodyPr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SW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실제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(concrete)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수행 정보와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Symbolic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수행 정보를 통합하여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lvl="1">
              <a:lnSpc>
                <a:spcPct val="130000"/>
              </a:lnSpc>
            </a:pPr>
            <a:r>
              <a:rPr lang="en-US" altLang="ko-KR" sz="2000" b="1" dirty="0">
                <a:solidFill>
                  <a:srgbClr val="00009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Conc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rete + Symb</a:t>
            </a:r>
            <a:r>
              <a:rPr lang="en-US" altLang="ko-KR" sz="2000" b="1" dirty="0">
                <a:solidFill>
                  <a:srgbClr val="00009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olic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= </a:t>
            </a:r>
            <a:r>
              <a:rPr lang="en-US" altLang="ko-KR" sz="2000" dirty="0" err="1">
                <a:solidFill>
                  <a:srgbClr val="00009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Concolic</a:t>
            </a:r>
            <a:endParaRPr lang="en-US" altLang="ko-KR" sz="2000" dirty="0">
              <a:solidFill>
                <a:srgbClr val="00009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eaLnBrk="1" hangingPunct="1">
              <a:lnSpc>
                <a:spcPct val="130000"/>
              </a:lnSpc>
            </a:pP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가능한 수행 경로를 실제로 수행하고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eaLnBrk="1" hangingPunct="1">
              <a:lnSpc>
                <a:spcPct val="130000"/>
              </a:lnSpc>
            </a:pP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실행한 수행 정보로 </a:t>
            </a:r>
            <a:r>
              <a:rPr lang="ko-KR" altLang="en-US" sz="2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부터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새로운 테스트 </a:t>
            </a:r>
            <a:r>
              <a:rPr lang="ko-KR" altLang="en-US" sz="2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입력값을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자동 생성 기술 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학술적인 성공 뿐 아니라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성공적인 산업체 사례  연구 다수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vl="1">
              <a:lnSpc>
                <a:spcPct val="130000"/>
              </a:lnSpc>
            </a:pP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자동차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항공 등의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Safety-critical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분야에도 </a:t>
            </a:r>
            <a:r>
              <a:rPr lang="en-US" altLang="ko-KR" sz="2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Concolic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테스팅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기술 적용 </a:t>
            </a:r>
            <a:b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상업화 시작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브이플러스랩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주</a:t>
            </a:r>
            <a:r>
              <a:rPr lang="en-US" altLang="ko-KR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) CROWN 2.0)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lvl="1" indent="0">
              <a:lnSpc>
                <a:spcPct val="130000"/>
              </a:lnSpc>
              <a:buNone/>
            </a:pP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171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umans vs AI: Who's Better at Building Relationships? - ELE Times">
            <a:extLst>
              <a:ext uri="{FF2B5EF4-FFF2-40B4-BE49-F238E27FC236}">
                <a16:creationId xmlns:a16="http://schemas.microsoft.com/office/drawing/2014/main" id="{E263D4C5-78BE-42DA-B36A-09EFEB75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73" y="3818749"/>
            <a:ext cx="3854739" cy="24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dvanced PHP: Debugging Techniques">
            <a:extLst>
              <a:ext uri="{FF2B5EF4-FFF2-40B4-BE49-F238E27FC236}">
                <a16:creationId xmlns:a16="http://schemas.microsoft.com/office/drawing/2014/main" id="{69DF55C0-0D29-4BA2-8CE3-FE70F53CA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72" y="1180718"/>
            <a:ext cx="3833270" cy="24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8F6AFC-8F2E-4E4D-BC4C-425C7AA081E7}"/>
              </a:ext>
            </a:extLst>
          </p:cNvPr>
          <p:cNvSpPr txBox="1"/>
          <p:nvPr/>
        </p:nvSpPr>
        <p:spPr>
          <a:xfrm>
            <a:off x="5525751" y="988952"/>
            <a:ext cx="5975769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defTabSz="622300" latinLnBrk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>
                <a:latin typeface="나눔스퀘어" panose="020B0600000101010101" pitchFamily="50" charset="-127"/>
                <a:ea typeface="나눔스퀘어" panose="020B0600000101010101" pitchFamily="50" charset="-127"/>
              </a:rPr>
              <a:t>Safety of SW becomes unreliable </a:t>
            </a:r>
            <a:r>
              <a:rPr lang="en-US" altLang="ko-KR" b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due to the high complexity of SW </a:t>
            </a:r>
            <a:endParaRPr lang="en-US" altLang="ko-KR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F0FDB6-3AFF-4251-B9AC-113B824FD6BD}"/>
              </a:ext>
            </a:extLst>
          </p:cNvPr>
          <p:cNvSpPr txBox="1"/>
          <p:nvPr/>
        </p:nvSpPr>
        <p:spPr>
          <a:xfrm>
            <a:off x="6231387" y="3072471"/>
            <a:ext cx="1948664" cy="7462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en-US" altLang="ko-KR" sz="1400"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89 people died</a:t>
            </a:r>
            <a:r>
              <a:rPr lang="en-US" altLang="ko-KR" sz="140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caused by</a:t>
            </a:r>
            <a:br>
              <a:rPr lang="en-US" altLang="ko-KR" sz="140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Toyota SUA (sudden </a:t>
            </a:r>
            <a:br>
              <a:rPr lang="en-US" altLang="ko-KR" sz="140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unintended acceleration) </a:t>
            </a:r>
            <a:endParaRPr lang="en-US" altLang="ko-KR" sz="140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8F3C8E-828D-4FE3-9877-E3EA638FB4CE}"/>
              </a:ext>
            </a:extLst>
          </p:cNvPr>
          <p:cNvSpPr txBox="1"/>
          <p:nvPr/>
        </p:nvSpPr>
        <p:spPr>
          <a:xfrm>
            <a:off x="8748869" y="3075997"/>
            <a:ext cx="1891121" cy="7041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noAutofit/>
          </a:bodyPr>
          <a:lstStyle/>
          <a:p>
            <a:pPr defTabSz="914400" latinLnBrk="1">
              <a:defRPr/>
            </a:pPr>
            <a:r>
              <a:rPr lang="en-US" altLang="ko-KR" sz="140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346 people died </a:t>
            </a:r>
            <a:r>
              <a:rPr lang="en-US" altLang="ko-KR" sz="140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due </a:t>
            </a:r>
            <a:br>
              <a:rPr lang="en-US" altLang="ko-KR" sz="140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to Boeing 737 MAX </a:t>
            </a:r>
            <a:br>
              <a:rPr lang="en-US" altLang="ko-KR" sz="140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crash </a:t>
            </a:r>
            <a:endParaRPr lang="en-US" altLang="ko-KR" sz="1400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Picture 4" descr="https://airwaysmag.com/wp-content/uploads/2018/10/Lionair-indonesia-plane-crash_001-4_3.jpg">
            <a:extLst>
              <a:ext uri="{FF2B5EF4-FFF2-40B4-BE49-F238E27FC236}">
                <a16:creationId xmlns:a16="http://schemas.microsoft.com/office/drawing/2014/main" id="{2C76F00B-298C-4FC6-96FA-6464B9F9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69" y="1906615"/>
            <a:ext cx="1891121" cy="117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A1E2422-4882-4380-9761-FAD8DB69AFF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6598" y="1906615"/>
            <a:ext cx="1963455" cy="11712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540611-1F7B-4FD7-ACE4-80C07CB6F984}"/>
              </a:ext>
            </a:extLst>
          </p:cNvPr>
          <p:cNvSpPr txBox="1"/>
          <p:nvPr/>
        </p:nvSpPr>
        <p:spPr>
          <a:xfrm>
            <a:off x="5575300" y="4113137"/>
            <a:ext cx="6451600" cy="12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defTabSz="622300" latinLnBrk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b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Modern SW is too large and complex </a:t>
            </a:r>
            <a:r>
              <a:rPr lang="en-US" altLang="ko-KR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for human engineers to manually test  </a:t>
            </a:r>
            <a:endParaRPr lang="en-US" altLang="ko-KR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lvl="1" indent="-285750" defTabSz="622300" latinLnBrk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b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Decreased product quality </a:t>
            </a:r>
            <a:r>
              <a:rPr lang="en-US" altLang="ko-KR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due to the low effectiveness and efficiency of SW bug detection</a:t>
            </a:r>
            <a:r>
              <a:rPr lang="ko-KR" altLang="en-US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2" name="Picture 2" descr="http://bacikgroup.com/wp-content/uploads/2013/11/server-farm-shot.jpg">
            <a:extLst>
              <a:ext uri="{FF2B5EF4-FFF2-40B4-BE49-F238E27FC236}">
                <a16:creationId xmlns:a16="http://schemas.microsoft.com/office/drawing/2014/main" id="{DAFA21EC-733E-4DE5-9D48-33D9445E5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/>
          <a:stretch/>
        </p:blipFill>
        <p:spPr bwMode="auto">
          <a:xfrm>
            <a:off x="6092564" y="5474788"/>
            <a:ext cx="1963455" cy="12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0E6D80-CEED-4550-BCF4-A10E22D89DB1}"/>
              </a:ext>
            </a:extLst>
          </p:cNvPr>
          <p:cNvSpPr txBox="1"/>
          <p:nvPr/>
        </p:nvSpPr>
        <p:spPr>
          <a:xfrm>
            <a:off x="8350888" y="5453135"/>
            <a:ext cx="2626939" cy="9941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lvl="1" defTabSz="622300" latinLnBrk="1">
              <a:lnSpc>
                <a:spcPct val="110000"/>
              </a:lnSpc>
              <a:defRPr/>
            </a:pPr>
            <a:r>
              <a:rPr lang="en-US" altLang="ko-KR" b="1" kern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Scientific automated SW testing </a:t>
            </a:r>
            <a:r>
              <a:rPr lang="en-US" altLang="ko-KR" b="1" kern="0"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is the solution to the problem </a:t>
            </a:r>
            <a:endParaRPr lang="en-US" altLang="ko-KR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제목 3">
            <a:extLst>
              <a:ext uri="{FF2B5EF4-FFF2-40B4-BE49-F238E27FC236}">
                <a16:creationId xmlns:a16="http://schemas.microsoft.com/office/drawing/2014/main" id="{2B56EE28-306C-4647-817A-C858F3EA38B8}"/>
              </a:ext>
            </a:extLst>
          </p:cNvPr>
          <p:cNvSpPr txBox="1">
            <a:spLocks/>
          </p:cNvSpPr>
          <p:nvPr/>
        </p:nvSpPr>
        <p:spPr>
          <a:xfrm>
            <a:off x="1084883" y="399866"/>
            <a:ext cx="8229600" cy="492443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Necessity of Automated SW Testing</a:t>
            </a:r>
            <a:endParaRPr lang="ko-KR" altLang="en-US" sz="2600" b="1" dirty="0">
              <a:solidFill>
                <a:prstClr val="white"/>
              </a:solidFill>
              <a:effectLst>
                <a:outerShdw blurRad="190500" dist="50800" dir="5400000" algn="ctr" rotWithShape="0">
                  <a:schemeClr val="tx1">
                    <a:lumMod val="65000"/>
                    <a:lumOff val="35000"/>
                  </a:scheme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77FDAC-A201-4F4A-AE53-2C23B815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306" y="366419"/>
            <a:ext cx="7311838" cy="628371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Microsoft Security Risk Detection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5" name="내용 개체 틀 5">
            <a:extLst>
              <a:ext uri="{FF2B5EF4-FFF2-40B4-BE49-F238E27FC236}">
                <a16:creationId xmlns:a16="http://schemas.microsoft.com/office/drawing/2014/main" id="{4794E3D6-4F31-4D45-B4A1-62F85680EDE0}"/>
              </a:ext>
            </a:extLst>
          </p:cNvPr>
          <p:cNvSpPr txBox="1">
            <a:spLocks/>
          </p:cNvSpPr>
          <p:nvPr/>
        </p:nvSpPr>
        <p:spPr>
          <a:xfrm>
            <a:off x="1717507" y="1236022"/>
            <a:ext cx="3570463" cy="52149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Azure-based cloud service to find security bugs in x86 windows binary </a:t>
            </a:r>
          </a:p>
          <a:p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Based on concolic testing techniques  of SAGE</a:t>
            </a:r>
          </a:p>
          <a:p>
            <a:pPr marL="0" indent="0">
              <a:buNone/>
            </a:pP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542CBF0-79B3-43C5-96D0-74D30A5E4B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2107" y="1214423"/>
            <a:ext cx="4707674" cy="452915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64652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F7DFE0E0-7830-4A8C-81D4-4FBFAF84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154" y="66960"/>
            <a:ext cx="8120195" cy="874796"/>
          </a:xfrm>
          <a:effectLst>
            <a:outerShdw blurRad="88900" dist="38100" dir="2700000" algn="ctr" rotWithShape="0">
              <a:srgbClr val="000000">
                <a:alpha val="80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altLang="ko-KR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Calibri" panose="020F0502020204030204" pitchFamily="34" charset="0"/>
              </a:rPr>
              <a:t> 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2016 Aug DARPA Cyber Grand Challenge </a:t>
            </a:r>
            <a:b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</a:b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-the world's 1</a:t>
            </a:r>
            <a:r>
              <a:rPr lang="en-US" altLang="ko-KR" sz="2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st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all-machine hacking tournament</a:t>
            </a:r>
            <a:endParaRPr lang="ko-KR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F2AF50A-C540-4CBF-8581-7C1E127D67C0}"/>
              </a:ext>
            </a:extLst>
          </p:cNvPr>
          <p:cNvSpPr txBox="1">
            <a:spLocks/>
          </p:cNvSpPr>
          <p:nvPr/>
        </p:nvSpPr>
        <p:spPr>
          <a:xfrm>
            <a:off x="489858" y="1191056"/>
            <a:ext cx="5614776" cy="549117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Each team’s Cyber Reasoning System  </a:t>
            </a:r>
            <a:r>
              <a:rPr lang="en-US" altLang="ko-KR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automatically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identifies security flaws and applies patches to its own system in a hack-and-defend style contest targeting a new Linux-based OS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  <a:hlinkClick r:id="rId2"/>
              </a:rPr>
              <a:t>DECREE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Mayhem won the best score, which is CMU’s  concolic testing based tool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4014944-5D5E-4277-B0B4-14432D066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33801"/>
            <a:ext cx="4141206" cy="23251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C827B3A-5090-4A93-9905-3F785B7506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06" y="1230266"/>
            <a:ext cx="3657600" cy="2438400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D6D0B0BF-2F87-474D-9515-4B100F74B870}"/>
              </a:ext>
            </a:extLst>
          </p:cNvPr>
          <p:cNvSpPr/>
          <p:nvPr/>
        </p:nvSpPr>
        <p:spPr>
          <a:xfrm>
            <a:off x="6104632" y="3894312"/>
            <a:ext cx="4141206" cy="40866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2255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556F1EE-2BB4-4B5D-8C86-1AA25B14EE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6400" y="411389"/>
            <a:ext cx="3905735" cy="454740"/>
          </a:xfrm>
          <a:prstGeom prst="rect">
            <a:avLst/>
          </a:prstGeom>
          <a:noFill/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spcBef>
                <a:spcPts val="0"/>
              </a:spcBef>
              <a:defRPr/>
            </a:pPr>
            <a:r>
              <a:rPr lang="en-US" altLang="ko-KR" sz="2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SW</a:t>
            </a:r>
            <a:r>
              <a:rPr lang="en-US" altLang="ko-KR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자동 검증 기술 동향</a:t>
            </a:r>
          </a:p>
        </p:txBody>
      </p:sp>
      <p:sp>
        <p:nvSpPr>
          <p:cNvPr id="24" name="아래쪽 화살표 49">
            <a:extLst>
              <a:ext uri="{FF2B5EF4-FFF2-40B4-BE49-F238E27FC236}">
                <a16:creationId xmlns:a16="http://schemas.microsoft.com/office/drawing/2014/main" id="{7429BEF7-1482-4A0A-9978-82E49555C516}"/>
              </a:ext>
            </a:extLst>
          </p:cNvPr>
          <p:cNvSpPr/>
          <p:nvPr/>
        </p:nvSpPr>
        <p:spPr>
          <a:xfrm rot="10800000">
            <a:off x="9208296" y="1184205"/>
            <a:ext cx="243935" cy="4332657"/>
          </a:xfrm>
          <a:prstGeom prst="downArrow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ko-KR" altLang="en-US" sz="140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1B4C69-D06D-477C-850E-32B44C2EAA68}"/>
              </a:ext>
            </a:extLst>
          </p:cNvPr>
          <p:cNvSpPr txBox="1"/>
          <p:nvPr/>
        </p:nvSpPr>
        <p:spPr>
          <a:xfrm>
            <a:off x="9528373" y="1393901"/>
            <a:ext cx="1139628" cy="150810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장점</a:t>
            </a:r>
            <a: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버그 </a:t>
            </a:r>
            <a:b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검출 효과 향상 </a:t>
            </a:r>
            <a:endParaRPr lang="en-US" altLang="ko-KR" sz="1400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  <a:defRPr/>
            </a:pPr>
            <a:endParaRPr lang="en-US" altLang="ko-KR" sz="1400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defTabSz="685800">
              <a:defRPr/>
            </a:pP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단점</a:t>
            </a:r>
            <a: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테스트 </a:t>
            </a:r>
            <a:b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커버리지 만족</a:t>
            </a:r>
            <a:endParaRPr lang="en-US" altLang="ko-KR" sz="1400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defTabSz="685800">
              <a:defRPr/>
            </a:pP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테스트 </a:t>
            </a:r>
            <a:r>
              <a:rPr lang="ko-KR" altLang="en-US" sz="1400" dirty="0" err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입력값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어려움</a:t>
            </a:r>
          </a:p>
        </p:txBody>
      </p:sp>
      <p:sp>
        <p:nvSpPr>
          <p:cNvPr id="27" name="내용 개체 틀 5">
            <a:extLst>
              <a:ext uri="{FF2B5EF4-FFF2-40B4-BE49-F238E27FC236}">
                <a16:creationId xmlns:a16="http://schemas.microsoft.com/office/drawing/2014/main" id="{8F3FDDFD-260F-44FE-B2CA-5793DE824EEA}"/>
              </a:ext>
            </a:extLst>
          </p:cNvPr>
          <p:cNvSpPr txBox="1">
            <a:spLocks/>
          </p:cNvSpPr>
          <p:nvPr/>
        </p:nvSpPr>
        <p:spPr>
          <a:xfrm>
            <a:off x="1700804" y="1089453"/>
            <a:ext cx="4862680" cy="3911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목표</a:t>
            </a:r>
            <a:r>
              <a:rPr lang="en-US" altLang="ko-KR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SW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수행 가능한 </a:t>
            </a:r>
            <a:r>
              <a:rPr lang="ko-KR" altLang="en-US" sz="1600" b="1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다양한 동작들을</a:t>
            </a:r>
            <a:r>
              <a:rPr lang="en-US" altLang="ko-KR" sz="1600" b="1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b="1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검사 </a:t>
            </a:r>
            <a:r>
              <a:rPr lang="en-US" altLang="ko-KR" sz="1600" b="1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랜덤 테스팅 </a:t>
            </a:r>
            <a:r>
              <a:rPr lang="en-US" altLang="ko-KR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(1970~): 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간편하나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실제 오류 검출력은 매우 낮음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ko-KR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Model Checking (1980~):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오류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검출력이 제일 높지만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CPU/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메모리 사용량이 엄청나게 많기에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작은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SW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에만 적용가능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(&lt;1KLOC)  </a:t>
            </a:r>
          </a:p>
          <a:p>
            <a:pPr>
              <a:lnSpc>
                <a:spcPct val="100000"/>
              </a:lnSpc>
            </a:pPr>
            <a:r>
              <a:rPr lang="en-US" altLang="ko-KR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Search-based SW Testing (2000~):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프로그램의 입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출력값에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집중하여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입력값을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확률적 기술을 통해 생성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Scalability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매우 크나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프로그램 로직을 직접 고려하지 않기에 오류 검출력에 한계가 있음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00000"/>
              </a:lnSpc>
            </a:pPr>
            <a:r>
              <a:rPr lang="en-US" altLang="ko-KR" sz="1600" b="1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Concolic testing (2005~):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프로그램 로직을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100%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정확도로 분석하여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수행경로를 검사하는 기술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vl="1">
              <a:lnSpc>
                <a:spcPct val="100000"/>
              </a:lnSpc>
            </a:pP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Scalability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Model </a:t>
            </a:r>
            <a:r>
              <a:rPr lang="en-US" altLang="ko-KR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checkin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Search-based SW testing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중간 정도이나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오류 검출력이 매우 높음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사실상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model checking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동일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56" name="Group 35">
            <a:extLst>
              <a:ext uri="{FF2B5EF4-FFF2-40B4-BE49-F238E27FC236}">
                <a16:creationId xmlns:a16="http://schemas.microsoft.com/office/drawing/2014/main" id="{9E39F105-9AD7-4C74-B239-2D1C289524AE}"/>
              </a:ext>
            </a:extLst>
          </p:cNvPr>
          <p:cNvGrpSpPr>
            <a:grpSpLocks/>
          </p:cNvGrpSpPr>
          <p:nvPr/>
        </p:nvGrpSpPr>
        <p:grpSpPr bwMode="auto">
          <a:xfrm>
            <a:off x="6894513" y="4749281"/>
            <a:ext cx="946734" cy="521362"/>
            <a:chOff x="2332" y="3448"/>
            <a:chExt cx="801" cy="621"/>
          </a:xfrm>
          <a:noFill/>
        </p:grpSpPr>
        <p:sp>
          <p:nvSpPr>
            <p:cNvPr id="57" name="Text Box 20">
              <a:extLst>
                <a:ext uri="{FF2B5EF4-FFF2-40B4-BE49-F238E27FC236}">
                  <a16:creationId xmlns:a16="http://schemas.microsoft.com/office/drawing/2014/main" id="{6DA9E104-FD08-4DA0-BCEC-AE3AFD1E6D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" y="3448"/>
              <a:ext cx="801" cy="62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Node Coverage</a:t>
              </a:r>
            </a:p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NC</a:t>
              </a:r>
            </a:p>
          </p:txBody>
        </p:sp>
        <p:sp>
          <p:nvSpPr>
            <p:cNvPr id="58" name="Line 21">
              <a:extLst>
                <a:ext uri="{FF2B5EF4-FFF2-40B4-BE49-F238E27FC236}">
                  <a16:creationId xmlns:a16="http://schemas.microsoft.com/office/drawing/2014/main" id="{09764990-6EAA-4260-84C1-181FD1211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0" y="3771"/>
              <a:ext cx="684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85800">
                <a:defRPr/>
              </a:pPr>
              <a:endParaRPr lang="ko-KR" altLang="en-US" sz="105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59" name="Group 36">
            <a:extLst>
              <a:ext uri="{FF2B5EF4-FFF2-40B4-BE49-F238E27FC236}">
                <a16:creationId xmlns:a16="http://schemas.microsoft.com/office/drawing/2014/main" id="{4FE788F3-868F-4105-B96A-6E193BFC05E8}"/>
              </a:ext>
            </a:extLst>
          </p:cNvPr>
          <p:cNvGrpSpPr>
            <a:grpSpLocks/>
          </p:cNvGrpSpPr>
          <p:nvPr/>
        </p:nvGrpSpPr>
        <p:grpSpPr bwMode="auto">
          <a:xfrm>
            <a:off x="6906332" y="4146484"/>
            <a:ext cx="921914" cy="521362"/>
            <a:chOff x="2342" y="2730"/>
            <a:chExt cx="780" cy="621"/>
          </a:xfrm>
          <a:noFill/>
        </p:grpSpPr>
        <p:sp>
          <p:nvSpPr>
            <p:cNvPr id="60" name="Text Box 23">
              <a:extLst>
                <a:ext uri="{FF2B5EF4-FFF2-40B4-BE49-F238E27FC236}">
                  <a16:creationId xmlns:a16="http://schemas.microsoft.com/office/drawing/2014/main" id="{6B68073D-BE73-496F-88FF-74E82B879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" y="2730"/>
              <a:ext cx="780" cy="62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Edge Coverage</a:t>
              </a:r>
            </a:p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EC</a:t>
              </a:r>
            </a:p>
          </p:txBody>
        </p:sp>
        <p:sp>
          <p:nvSpPr>
            <p:cNvPr id="61" name="Line 24">
              <a:extLst>
                <a:ext uri="{FF2B5EF4-FFF2-40B4-BE49-F238E27FC236}">
                  <a16:creationId xmlns:a16="http://schemas.microsoft.com/office/drawing/2014/main" id="{2F8E15E3-F6B9-4C15-8FB4-8E30C6A3B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9" y="3053"/>
              <a:ext cx="665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85800">
                <a:defRPr/>
              </a:pPr>
              <a:endParaRPr lang="ko-KR" altLang="en-US" sz="105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62" name="Group 37">
            <a:extLst>
              <a:ext uri="{FF2B5EF4-FFF2-40B4-BE49-F238E27FC236}">
                <a16:creationId xmlns:a16="http://schemas.microsoft.com/office/drawing/2014/main" id="{F652B001-A66E-4CF4-86EE-8B7E01E1B9E5}"/>
              </a:ext>
            </a:extLst>
          </p:cNvPr>
          <p:cNvGrpSpPr>
            <a:grpSpLocks/>
          </p:cNvGrpSpPr>
          <p:nvPr/>
        </p:nvGrpSpPr>
        <p:grpSpPr bwMode="auto">
          <a:xfrm>
            <a:off x="6919334" y="3543689"/>
            <a:ext cx="897093" cy="521363"/>
            <a:chOff x="2360" y="2012"/>
            <a:chExt cx="759" cy="621"/>
          </a:xfrm>
          <a:noFill/>
        </p:grpSpPr>
        <p:sp>
          <p:nvSpPr>
            <p:cNvPr id="63" name="Text Box 26">
              <a:extLst>
                <a:ext uri="{FF2B5EF4-FFF2-40B4-BE49-F238E27FC236}">
                  <a16:creationId xmlns:a16="http://schemas.microsoft.com/office/drawing/2014/main" id="{8921FCE3-95B8-4FDA-AA38-0EC9E4004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0" y="2012"/>
              <a:ext cx="759" cy="62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Edge-Pair Coverage</a:t>
              </a:r>
            </a:p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EPC</a:t>
              </a:r>
            </a:p>
          </p:txBody>
        </p:sp>
        <p:sp>
          <p:nvSpPr>
            <p:cNvPr id="64" name="Line 27">
              <a:extLst>
                <a:ext uri="{FF2B5EF4-FFF2-40B4-BE49-F238E27FC236}">
                  <a16:creationId xmlns:a16="http://schemas.microsoft.com/office/drawing/2014/main" id="{F29A3BEF-4C61-4482-BFCB-DD9E261188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5" y="2335"/>
              <a:ext cx="648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85800">
                <a:defRPr/>
              </a:pPr>
              <a:endParaRPr lang="ko-KR" altLang="en-US" sz="105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65" name="Group 38">
            <a:extLst>
              <a:ext uri="{FF2B5EF4-FFF2-40B4-BE49-F238E27FC236}">
                <a16:creationId xmlns:a16="http://schemas.microsoft.com/office/drawing/2014/main" id="{CB7B8FCC-41EB-4329-8A43-3257981298C3}"/>
              </a:ext>
            </a:extLst>
          </p:cNvPr>
          <p:cNvGrpSpPr>
            <a:grpSpLocks/>
          </p:cNvGrpSpPr>
          <p:nvPr/>
        </p:nvGrpSpPr>
        <p:grpSpPr bwMode="auto">
          <a:xfrm>
            <a:off x="6680798" y="2803725"/>
            <a:ext cx="1290679" cy="521362"/>
            <a:chOff x="3153" y="1294"/>
            <a:chExt cx="1092" cy="621"/>
          </a:xfrm>
          <a:noFill/>
        </p:grpSpPr>
        <p:sp>
          <p:nvSpPr>
            <p:cNvPr id="66" name="Text Box 29">
              <a:extLst>
                <a:ext uri="{FF2B5EF4-FFF2-40B4-BE49-F238E27FC236}">
                  <a16:creationId xmlns:a16="http://schemas.microsoft.com/office/drawing/2014/main" id="{6EE11D88-13F5-4FF5-99A8-33394B8B4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3" y="1294"/>
              <a:ext cx="1092" cy="62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Prime Path Coverage</a:t>
              </a:r>
            </a:p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PPC</a:t>
              </a:r>
            </a:p>
          </p:txBody>
        </p:sp>
        <p:sp>
          <p:nvSpPr>
            <p:cNvPr id="67" name="Line 30">
              <a:extLst>
                <a:ext uri="{FF2B5EF4-FFF2-40B4-BE49-F238E27FC236}">
                  <a16:creationId xmlns:a16="http://schemas.microsoft.com/office/drawing/2014/main" id="{E02EA916-FB56-49A8-A8A3-A9A87809D6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3" y="1599"/>
              <a:ext cx="931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85800">
                <a:defRPr/>
              </a:pPr>
              <a:endParaRPr lang="ko-KR" altLang="en-US" sz="105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68" name="Group 39">
            <a:extLst>
              <a:ext uri="{FF2B5EF4-FFF2-40B4-BE49-F238E27FC236}">
                <a16:creationId xmlns:a16="http://schemas.microsoft.com/office/drawing/2014/main" id="{68B7D191-EB96-4751-A429-609FF21C17BA}"/>
              </a:ext>
            </a:extLst>
          </p:cNvPr>
          <p:cNvGrpSpPr>
            <a:grpSpLocks/>
          </p:cNvGrpSpPr>
          <p:nvPr/>
        </p:nvGrpSpPr>
        <p:grpSpPr bwMode="auto">
          <a:xfrm>
            <a:off x="6676070" y="2200927"/>
            <a:ext cx="1298953" cy="521362"/>
            <a:chOff x="3145" y="576"/>
            <a:chExt cx="1099" cy="621"/>
          </a:xfrm>
          <a:noFill/>
        </p:grpSpPr>
        <p:sp>
          <p:nvSpPr>
            <p:cNvPr id="69" name="Text Box 32">
              <a:extLst>
                <a:ext uri="{FF2B5EF4-FFF2-40B4-BE49-F238E27FC236}">
                  <a16:creationId xmlns:a16="http://schemas.microsoft.com/office/drawing/2014/main" id="{2D062507-86B9-49CF-BB0D-DB5DEE29C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5" y="576"/>
              <a:ext cx="1099" cy="62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Complete Path Coverage</a:t>
              </a:r>
            </a:p>
            <a:p>
              <a:pPr algn="ctr" defTabSz="685800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altLang="ko-KR" sz="1050" dirty="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CPC</a:t>
              </a:r>
            </a:p>
          </p:txBody>
        </p:sp>
        <p:sp>
          <p:nvSpPr>
            <p:cNvPr id="70" name="Line 33">
              <a:extLst>
                <a:ext uri="{FF2B5EF4-FFF2-40B4-BE49-F238E27FC236}">
                  <a16:creationId xmlns:a16="http://schemas.microsoft.com/office/drawing/2014/main" id="{417B6A88-CABC-44FE-8A18-91E579FF7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5" y="899"/>
              <a:ext cx="938" cy="0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85800">
                <a:defRPr/>
              </a:pPr>
              <a:endParaRPr lang="ko-KR" altLang="en-US" sz="105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71" name="Line 54">
            <a:extLst>
              <a:ext uri="{FF2B5EF4-FFF2-40B4-BE49-F238E27FC236}">
                <a16:creationId xmlns:a16="http://schemas.microsoft.com/office/drawing/2014/main" id="{E6165945-C211-4E88-8917-42CDEBC7D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289" y="4573820"/>
            <a:ext cx="0" cy="16791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defTabSz="685800">
              <a:defRPr/>
            </a:pPr>
            <a:endParaRPr lang="ko-KR" altLang="en-US" sz="105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2" name="Line 55">
            <a:extLst>
              <a:ext uri="{FF2B5EF4-FFF2-40B4-BE49-F238E27FC236}">
                <a16:creationId xmlns:a16="http://schemas.microsoft.com/office/drawing/2014/main" id="{84203671-0DC6-4F3C-9175-CF43AB43A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289" y="3973539"/>
            <a:ext cx="0" cy="16791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defTabSz="685800">
              <a:defRPr/>
            </a:pPr>
            <a:endParaRPr lang="ko-KR" altLang="en-US" sz="105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3" name="Line 57">
            <a:extLst>
              <a:ext uri="{FF2B5EF4-FFF2-40B4-BE49-F238E27FC236}">
                <a16:creationId xmlns:a16="http://schemas.microsoft.com/office/drawing/2014/main" id="{73F729CF-9875-4D6F-BC68-88EFDAA3C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4953" y="2630779"/>
            <a:ext cx="0" cy="16791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defTabSz="685800">
              <a:defRPr/>
            </a:pPr>
            <a:endParaRPr lang="ko-KR" altLang="en-US" sz="105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4" name="Line 66">
            <a:extLst>
              <a:ext uri="{FF2B5EF4-FFF2-40B4-BE49-F238E27FC236}">
                <a16:creationId xmlns:a16="http://schemas.microsoft.com/office/drawing/2014/main" id="{A2C33963-C6A4-4677-B534-3F3AB01C9E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288" y="3315856"/>
            <a:ext cx="1" cy="20974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defTabSz="685800">
              <a:defRPr/>
            </a:pPr>
            <a:endParaRPr lang="ko-KR" altLang="en-US" sz="105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5" name="Text Box 32">
            <a:extLst>
              <a:ext uri="{FF2B5EF4-FFF2-40B4-BE49-F238E27FC236}">
                <a16:creationId xmlns:a16="http://schemas.microsoft.com/office/drawing/2014/main" id="{FD187609-8104-4D56-8D9B-6C73B3AAE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763" y="1472450"/>
            <a:ext cx="1298953" cy="52148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68580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Complete Value Coverage</a:t>
            </a:r>
          </a:p>
          <a:p>
            <a:pPr algn="ctr" defTabSz="68580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1050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CVC</a:t>
            </a:r>
          </a:p>
        </p:txBody>
      </p:sp>
      <p:sp>
        <p:nvSpPr>
          <p:cNvPr id="76" name="Line 33">
            <a:extLst>
              <a:ext uri="{FF2B5EF4-FFF2-40B4-BE49-F238E27FC236}">
                <a16:creationId xmlns:a16="http://schemas.microsoft.com/office/drawing/2014/main" id="{7B6AF68F-C6DD-4942-8B8D-CAB3FE2C7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5338" y="1750138"/>
            <a:ext cx="1108661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85800">
              <a:defRPr/>
            </a:pPr>
            <a:endParaRPr lang="ko-KR" altLang="en-US" sz="105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7" name="Line 57">
            <a:extLst>
              <a:ext uri="{FF2B5EF4-FFF2-40B4-BE49-F238E27FC236}">
                <a16:creationId xmlns:a16="http://schemas.microsoft.com/office/drawing/2014/main" id="{DC94EBD9-5304-4FB1-99F7-7F86C20536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98381" y="1949942"/>
            <a:ext cx="26573" cy="25816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defTabSz="685800">
              <a:defRPr/>
            </a:pPr>
            <a:endParaRPr lang="ko-KR" altLang="en-US" sz="105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4EAD87C-9A41-46FC-867E-657F285389FB}"/>
              </a:ext>
            </a:extLst>
          </p:cNvPr>
          <p:cNvSpPr txBox="1"/>
          <p:nvPr/>
        </p:nvSpPr>
        <p:spPr>
          <a:xfrm>
            <a:off x="8158548" y="2213442"/>
            <a:ext cx="994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500" dirty="0" err="1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Concolic</a:t>
            </a:r>
            <a:r>
              <a:rPr lang="en-US" sz="1500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sz="1500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sz="1500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testing</a:t>
            </a: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2D306803-69F4-4532-9A1E-C430D76533CE}"/>
              </a:ext>
            </a:extLst>
          </p:cNvPr>
          <p:cNvSpPr/>
          <p:nvPr/>
        </p:nvSpPr>
        <p:spPr>
          <a:xfrm>
            <a:off x="6636939" y="2130216"/>
            <a:ext cx="2409544" cy="621226"/>
          </a:xfrm>
          <a:prstGeom prst="rect">
            <a:avLst/>
          </a:pr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ko-KR" altLang="en-US" sz="1350">
              <a:solidFill>
                <a:prstClr val="white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46DB7F9-CF07-4DE9-9360-DDBBAEAAA39F}"/>
              </a:ext>
            </a:extLst>
          </p:cNvPr>
          <p:cNvSpPr txBox="1"/>
          <p:nvPr/>
        </p:nvSpPr>
        <p:spPr>
          <a:xfrm>
            <a:off x="8070041" y="1494894"/>
            <a:ext cx="923651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Model </a:t>
            </a:r>
            <a:br>
              <a:rPr lang="en-US" sz="135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sz="135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Checking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FFDF704-BF40-48E4-ADDF-446F90CB0F03}"/>
              </a:ext>
            </a:extLst>
          </p:cNvPr>
          <p:cNvSpPr txBox="1"/>
          <p:nvPr/>
        </p:nvSpPr>
        <p:spPr>
          <a:xfrm>
            <a:off x="8248334" y="3420728"/>
            <a:ext cx="969817" cy="923330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defTabSz="685800">
              <a:defRPr/>
            </a:pPr>
            <a:r>
              <a:rPr lang="ko-KR" altLang="en-US" sz="15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화이트 박스 </a:t>
            </a:r>
            <a:br>
              <a:rPr lang="en-US" altLang="ko-KR" sz="15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5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테스트 </a:t>
            </a:r>
            <a:br>
              <a:rPr lang="en-US" altLang="ko-KR" sz="15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5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커버리지 </a:t>
            </a:r>
            <a:br>
              <a:rPr lang="en-US" altLang="ko-KR" sz="15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5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hierarchy</a:t>
            </a:r>
            <a:endParaRPr lang="ko-KR" altLang="en-US" sz="1500" i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7076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2478" y="506131"/>
            <a:ext cx="11643433" cy="365125"/>
          </a:xfrm>
        </p:spPr>
        <p:txBody>
          <a:bodyPr>
            <a:no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Social and Economic Loss due to High Complexity of SW</a:t>
            </a:r>
            <a:endParaRPr lang="ko-KR" altLang="en-US" sz="26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7056" y="4462564"/>
            <a:ext cx="3380193" cy="17621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noAutofit/>
          </a:bodyPr>
          <a:lstStyle/>
          <a:p>
            <a:pPr lvl="0" latinLnBrk="1">
              <a:defRPr/>
            </a:pPr>
            <a:r>
              <a:rPr lang="en-US" altLang="ko-KR" u="sng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(2010s) Toyota sudden </a:t>
            </a:r>
            <a:br>
              <a:rPr lang="en-US" altLang="ko-KR" u="sng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</a:br>
            <a:r>
              <a:rPr lang="en-US" altLang="ko-KR" u="sng" dirty="0">
                <a:solidFill>
                  <a:prstClr val="black"/>
                </a:solidFill>
              </a:rPr>
              <a:t>unintended acceleration</a:t>
            </a:r>
            <a:endParaRPr lang="en-US" altLang="ko-KR" u="sng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89 people died</a:t>
            </a: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since 2002 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SW bugs detected in 2012 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Fined </a:t>
            </a:r>
            <a:r>
              <a:rPr lang="en-US" altLang="ko-KR" sz="1600" dirty="0"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1.2 billion USD </a:t>
            </a: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in 2014  </a:t>
            </a:r>
          </a:p>
        </p:txBody>
      </p:sp>
      <p:pic>
        <p:nvPicPr>
          <p:cNvPr id="9" name="Picture 6" descr="Image result for 2003 electricity blackout in new york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" y="2370714"/>
            <a:ext cx="2880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102" y="4462564"/>
            <a:ext cx="3380193" cy="17621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noAutofit/>
          </a:bodyPr>
          <a:lstStyle/>
          <a:p>
            <a:pPr>
              <a:defRPr/>
            </a:pPr>
            <a:r>
              <a:rPr lang="en-US" altLang="ko-KR" u="sng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(2003) US &amp; Canada blackout  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7 states in US and 1 state in Canada </a:t>
            </a:r>
            <a:b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</a:b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suffered 3 days electricity blackout  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Caused by the failures of MISO </a:t>
            </a:r>
            <a:b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</a:b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monitoring  SW  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50 million people</a:t>
            </a: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suffered and </a:t>
            </a:r>
          </a:p>
          <a:p>
            <a:pPr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      economic loss  of  </a:t>
            </a:r>
            <a:r>
              <a:rPr lang="en-US" altLang="ko-KR" sz="1600" dirty="0"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6 billion USD </a:t>
            </a:r>
            <a:endParaRPr lang="ko-KR" altLang="en-US" sz="1600" dirty="0">
              <a:solidFill>
                <a:srgbClr val="FF0000"/>
              </a:solidFill>
              <a:latin typeface="Calibri"/>
              <a:ea typeface="맑은 고딕" panose="020B0503020000020004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725307" y="1047264"/>
            <a:ext cx="8531230" cy="1563063"/>
            <a:chOff x="231770" y="1313596"/>
            <a:chExt cx="8531230" cy="1563063"/>
          </a:xfrm>
        </p:grpSpPr>
        <p:sp>
          <p:nvSpPr>
            <p:cNvPr id="12" name="빗면 11"/>
            <p:cNvSpPr/>
            <p:nvPr/>
          </p:nvSpPr>
          <p:spPr>
            <a:xfrm>
              <a:off x="231770" y="1313596"/>
              <a:ext cx="8531230" cy="1151466"/>
            </a:xfrm>
            <a:prstGeom prst="bevel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Calibri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1491664"/>
              <a:ext cx="8215519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ko-KR" sz="2400" dirty="0">
                  <a:solidFill>
                    <a:prstClr val="black"/>
                  </a:solidFill>
                  <a:latin typeface="Calibri"/>
                  <a:ea typeface="맑은 고딕" panose="020B0503020000020004" pitchFamily="50" charset="-127"/>
                </a:rPr>
                <a:t>Although most areas of modern society depend on SW, </a:t>
              </a:r>
              <a:br>
                <a:rPr lang="en-US" altLang="ko-KR" sz="2400" dirty="0">
                  <a:solidFill>
                    <a:prstClr val="black"/>
                  </a:solidFill>
                  <a:latin typeface="Calibri"/>
                  <a:ea typeface="맑은 고딕" panose="020B0503020000020004" pitchFamily="50" charset="-127"/>
                </a:rPr>
              </a:br>
              <a:r>
                <a:rPr lang="en-US" altLang="ko-KR" sz="2400" dirty="0">
                  <a:solidFill>
                    <a:srgbClr val="FF0000"/>
                  </a:solidFill>
                  <a:latin typeface="Calibri"/>
                  <a:ea typeface="맑은 고딕" panose="020B0503020000020004" pitchFamily="50" charset="-127"/>
                </a:rPr>
                <a:t>reliability of SW </a:t>
              </a:r>
              <a:r>
                <a:rPr lang="en-US" altLang="ko-KR" sz="2400" dirty="0">
                  <a:solidFill>
                    <a:prstClr val="black"/>
                  </a:solidFill>
                  <a:latin typeface="Calibri"/>
                  <a:ea typeface="맑은 고딕" panose="020B0503020000020004" pitchFamily="50" charset="-127"/>
                </a:rPr>
                <a:t>is not improved much due to its </a:t>
              </a:r>
              <a:r>
                <a:rPr lang="en-US" altLang="ko-KR" sz="2400" dirty="0">
                  <a:solidFill>
                    <a:srgbClr val="FF0000"/>
                  </a:solidFill>
                  <a:latin typeface="Calibri"/>
                  <a:ea typeface="맑은 고딕" panose="020B0503020000020004" pitchFamily="50" charset="-127"/>
                </a:rPr>
                <a:t>high complexity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altLang="ko-KR" sz="2400" dirty="0">
                  <a:solidFill>
                    <a:srgbClr val="FF0000"/>
                  </a:solidFill>
                  <a:latin typeface="Calibri"/>
                  <a:ea typeface="맑은 고딕" panose="020B0503020000020004" pitchFamily="50" charset="-127"/>
                </a:rPr>
                <a:t> </a:t>
              </a:r>
              <a:endParaRPr lang="ko-KR" altLang="en-US" sz="24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201263" y="4462564"/>
            <a:ext cx="3380193" cy="17621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noAutofit/>
          </a:bodyPr>
          <a:lstStyle/>
          <a:p>
            <a:pPr lvl="0" latinLnBrk="1">
              <a:defRPr/>
            </a:pPr>
            <a:r>
              <a:rPr lang="en-US" altLang="ko-KR" u="sng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(2018-2019) Boeing 737 MAX </a:t>
            </a:r>
          </a:p>
          <a:p>
            <a:pPr lvl="0" latinLnBrk="1">
              <a:defRPr/>
            </a:pPr>
            <a:r>
              <a:rPr lang="en-US" altLang="ko-KR" u="sng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accidents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346 people died</a:t>
            </a: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in 2 accidents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SW bugs detected in 2019 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Boeing 737 MAX is banned </a:t>
            </a:r>
          </a:p>
          <a:p>
            <a:pPr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      all over the world</a:t>
            </a:r>
          </a:p>
        </p:txBody>
      </p:sp>
      <p:pic>
        <p:nvPicPr>
          <p:cNvPr id="1028" name="Picture 4" descr="https://airwaysmag.com/wp-content/uploads/2018/10/Lionair-indonesia-plane-crash_001-4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65" y="2370714"/>
            <a:ext cx="3028853" cy="19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2"/>
          </p:nvPr>
        </p:nvSpPr>
        <p:spPr>
          <a:xfrm>
            <a:off x="189235" y="6417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B5FF2A-8675-41EA-8D8E-C814BBBEEC85}" type="datetime1">
              <a:rPr lang="ko-KR" altLang="en-US" smtClean="0"/>
              <a:pPr/>
              <a:t>2022-08-27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4"/>
          </p:nvPr>
        </p:nvSpPr>
        <p:spPr>
          <a:xfrm>
            <a:off x="11137900" y="6417309"/>
            <a:ext cx="781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4A1B628-B272-4CC6-BE97-1E2C59277CE8}" type="slidenum">
              <a:rPr lang="ko-KR" altLang="en-US" smtClean="0"/>
              <a:pPr algn="r"/>
              <a:t>4</a:t>
            </a:fld>
            <a:r>
              <a:rPr lang="ko-KR" altLang="en-US"/>
              <a:t> </a:t>
            </a:r>
            <a:r>
              <a:rPr lang="en-US" altLang="ko-KR"/>
              <a:t>/ 19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480" y="2370714"/>
            <a:ext cx="3028853" cy="1908000"/>
          </a:xfrm>
          <a:prstGeom prst="rect">
            <a:avLst/>
          </a:prstGeom>
        </p:spPr>
      </p:pic>
      <p:pic>
        <p:nvPicPr>
          <p:cNvPr id="5" name="Picture 4" descr="Flag of the United States of Ame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54" y="5250700"/>
            <a:ext cx="686681" cy="3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Canada (Pantone)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55" y="5699887"/>
            <a:ext cx="704122" cy="3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yota Logo, HD, Mean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27" y="5081561"/>
            <a:ext cx="1133729" cy="9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eing: Boeing Korea - 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859" y="5503066"/>
            <a:ext cx="1913179" cy="7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.yes24.com/goods/13768686/L">
            <a:extLst>
              <a:ext uri="{FF2B5EF4-FFF2-40B4-BE49-F238E27FC236}">
                <a16:creationId xmlns:a16="http://schemas.microsoft.com/office/drawing/2014/main" id="{7BFDA575-21CD-A4DF-92C5-7D1B8D5C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695" y="822269"/>
            <a:ext cx="1520332" cy="22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3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37C1343-0346-4244-96B5-615828E4BC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8208" y="811688"/>
            <a:ext cx="3471526" cy="604631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8A04399-32AB-4277-BA7E-635046D66C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4539" y="820272"/>
            <a:ext cx="4453455" cy="427152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653E7EA-4238-46C1-ABF7-74B2A7E787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4539" y="3853898"/>
            <a:ext cx="4456887" cy="2623064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95920EC-C7DB-445B-B35E-CAB9F44C093B}"/>
              </a:ext>
            </a:extLst>
          </p:cNvPr>
          <p:cNvSpPr/>
          <p:nvPr/>
        </p:nvSpPr>
        <p:spPr>
          <a:xfrm>
            <a:off x="5635978" y="6215352"/>
            <a:ext cx="476179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[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출처</a:t>
            </a:r>
            <a: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중앙일보</a:t>
            </a:r>
            <a: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] “</a:t>
            </a:r>
            <a:r>
              <a:rPr lang="ko-KR" altLang="en-US" sz="1400" dirty="0" err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테슬라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사고</a:t>
            </a:r>
            <a: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태양 역광 탓” </a:t>
            </a:r>
            <a:r>
              <a:rPr lang="en-US" altLang="ko-KR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 </a:t>
            </a:r>
            <a:r>
              <a:rPr lang="ko-KR" altLang="en-US" sz="1400" dirty="0" err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자율주행차</a:t>
            </a:r>
            <a:r>
              <a:rPr lang="ko-KR" altLang="en-US" sz="14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또 날씨 오작동</a:t>
            </a:r>
          </a:p>
        </p:txBody>
      </p:sp>
      <p:sp>
        <p:nvSpPr>
          <p:cNvPr id="9" name="제목 2">
            <a:extLst>
              <a:ext uri="{FF2B5EF4-FFF2-40B4-BE49-F238E27FC236}">
                <a16:creationId xmlns:a16="http://schemas.microsoft.com/office/drawing/2014/main" id="{DFE328E9-DD4E-402C-A82C-D1AFC806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916" y="447690"/>
            <a:ext cx="8327091" cy="394633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Accidents of Autonomous Vehicle</a:t>
            </a:r>
            <a:endParaRPr lang="ko-KR" alt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230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0D51134-E931-44C6-9614-B4D4B4B4DB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3113" y="849240"/>
            <a:ext cx="5216013" cy="5995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2A99A-9BCE-43C4-B0D8-A303B0BCAEB2}"/>
              </a:ext>
            </a:extLst>
          </p:cNvPr>
          <p:cNvSpPr txBox="1"/>
          <p:nvPr/>
        </p:nvSpPr>
        <p:spPr>
          <a:xfrm>
            <a:off x="7580061" y="845444"/>
            <a:ext cx="318540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ko-KR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weakness of Data Driven AI</a:t>
            </a:r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en-US" altLang="ko-KR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Machine Learning SW (adversarial example</a:t>
            </a:r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B1074A4-CA9F-4B29-8A90-49021A1CC6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9537" y="1784799"/>
            <a:ext cx="1903452" cy="1915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D2BFF-1980-4261-84AE-BABC5668B148}"/>
              </a:ext>
            </a:extLst>
          </p:cNvPr>
          <p:cNvSpPr txBox="1"/>
          <p:nvPr/>
        </p:nvSpPr>
        <p:spPr>
          <a:xfrm>
            <a:off x="8141102" y="3616526"/>
            <a:ext cx="1634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input image</a:t>
            </a:r>
          </a:p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(street sign)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786ECAF3-57A1-4423-A760-2BC50B84B1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7112" y="4263274"/>
            <a:ext cx="1915651" cy="1915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A345C0-71DE-4CD7-8894-39A1D5B3F3AF}"/>
              </a:ext>
            </a:extLst>
          </p:cNvPr>
          <p:cNvSpPr txBox="1"/>
          <p:nvPr/>
        </p:nvSpPr>
        <p:spPr>
          <a:xfrm>
            <a:off x="8259023" y="6141515"/>
            <a:ext cx="121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Anomaly </a:t>
            </a:r>
            <a:br>
              <a:rPr lang="en-US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bird</a:t>
            </a:r>
            <a:r>
              <a:rPr lang="ko-KR" altLang="en-US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nest)</a:t>
            </a:r>
            <a:endParaRPr lang="en-US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id="{331EB817-32AC-436F-AEEA-FBE3AECC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549" y="454607"/>
            <a:ext cx="8327091" cy="394633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Bugs</a:t>
            </a:r>
            <a:r>
              <a:rPr lang="ko-KR" altLang="en-US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of</a:t>
            </a:r>
            <a:r>
              <a:rPr lang="ko-KR" altLang="en-US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Autopilot SW</a:t>
            </a:r>
            <a:endParaRPr lang="ko-KR" alt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969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FEA81C9-611C-4080-9B1E-C5036798D4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086" y="838445"/>
            <a:ext cx="4611736" cy="465739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C3E36AF-1714-496B-9394-1D20FA1631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4963" y="4370051"/>
            <a:ext cx="4769786" cy="232556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409A485-34B3-4383-A883-E6715545CF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6792" y="838445"/>
            <a:ext cx="3944485" cy="5948283"/>
          </a:xfrm>
          <a:prstGeom prst="rect">
            <a:avLst/>
          </a:prstGeom>
        </p:spPr>
      </p:pic>
      <p:sp>
        <p:nvSpPr>
          <p:cNvPr id="8" name="제목 2">
            <a:extLst>
              <a:ext uri="{FF2B5EF4-FFF2-40B4-BE49-F238E27FC236}">
                <a16:creationId xmlns:a16="http://schemas.microsoft.com/office/drawing/2014/main" id="{691A610E-E738-4EDD-928B-29EC106C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307" y="454608"/>
            <a:ext cx="8327091" cy="394633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Boieng</a:t>
            </a:r>
            <a:r>
              <a:rPr lang="ko-KR" altLang="en-US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737 </a:t>
            </a:r>
            <a:r>
              <a:rPr lang="en-US" altLang="ko-KR" sz="26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MAX Crash due to SW Bugs</a:t>
            </a:r>
            <a:endParaRPr lang="ko-KR" alt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903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5">
            <a:extLst>
              <a:ext uri="{FF2B5EF4-FFF2-40B4-BE49-F238E27FC236}">
                <a16:creationId xmlns:a16="http://schemas.microsoft.com/office/drawing/2014/main" id="{41ADB404-2989-4D00-A66A-2F0FF689FB8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783616"/>
            <a:ext cx="8135596" cy="6043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666417-B103-48AA-8334-9DED3AF70886}"/>
              </a:ext>
            </a:extLst>
          </p:cNvPr>
          <p:cNvSpPr txBox="1"/>
          <p:nvPr/>
        </p:nvSpPr>
        <p:spPr>
          <a:xfrm>
            <a:off x="8392280" y="2228671"/>
            <a:ext cx="365914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Static analysis falls short of detecting </a:t>
            </a:r>
            <a:br>
              <a:rPr lang="en-US" altLang="ko-KR" dirty="0">
                <a:solidFill>
                  <a:srgbClr val="FF0000"/>
                </a:solidFill>
              </a:rPr>
            </a:br>
            <a:r>
              <a:rPr lang="en-US" altLang="ko-KR" dirty="0">
                <a:solidFill>
                  <a:srgbClr val="FF0000"/>
                </a:solidFill>
              </a:rPr>
              <a:t>such complex bugs accurately</a:t>
            </a:r>
          </a:p>
          <a:p>
            <a:pPr marL="285750" indent="-285750">
              <a:buFontTx/>
              <a:buChar char="-"/>
            </a:pPr>
            <a:r>
              <a:rPr lang="en-US" altLang="ko-KR" dirty="0">
                <a:solidFill>
                  <a:srgbClr val="FF0000"/>
                </a:solidFill>
              </a:rPr>
              <a:t>High false negatives</a:t>
            </a:r>
          </a:p>
          <a:p>
            <a:pPr marL="285750" indent="-285750">
              <a:buFontTx/>
              <a:buChar char="-"/>
            </a:pPr>
            <a:r>
              <a:rPr lang="en-US" altLang="ko-KR" dirty="0">
                <a:solidFill>
                  <a:srgbClr val="FF0000"/>
                </a:solidFill>
              </a:rPr>
              <a:t>High false positives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A9D51-3790-4E76-A0DF-20C8603384B7}"/>
              </a:ext>
            </a:extLst>
          </p:cNvPr>
          <p:cNvSpPr txBox="1"/>
          <p:nvPr/>
        </p:nvSpPr>
        <p:spPr>
          <a:xfrm>
            <a:off x="8392280" y="4220999"/>
            <a:ext cx="3701013" cy="12192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altLang="ko-KR" dirty="0">
                <a:solidFill>
                  <a:srgbClr val="00B050"/>
                </a:solidFill>
              </a:rPr>
              <a:t>Systematic and dynamic analysis </a:t>
            </a:r>
            <a:br>
              <a:rPr lang="en-US" altLang="ko-KR" dirty="0">
                <a:solidFill>
                  <a:srgbClr val="00B050"/>
                </a:solidFill>
              </a:rPr>
            </a:br>
            <a:r>
              <a:rPr lang="en-US" altLang="ko-KR" dirty="0">
                <a:solidFill>
                  <a:srgbClr val="00B050"/>
                </a:solidFill>
              </a:rPr>
              <a:t>(i.e. automated </a:t>
            </a:r>
            <a:r>
              <a:rPr lang="en-US" altLang="ko-KR" dirty="0" err="1">
                <a:solidFill>
                  <a:srgbClr val="00B050"/>
                </a:solidFill>
              </a:rPr>
              <a:t>sw</a:t>
            </a:r>
            <a:r>
              <a:rPr lang="en-US" altLang="ko-KR" dirty="0">
                <a:solidFill>
                  <a:srgbClr val="00B050"/>
                </a:solidFill>
              </a:rPr>
              <a:t> testing) is </a:t>
            </a:r>
            <a:br>
              <a:rPr lang="en-US" altLang="ko-KR" dirty="0">
                <a:solidFill>
                  <a:srgbClr val="00B050"/>
                </a:solidFill>
              </a:rPr>
            </a:br>
            <a:r>
              <a:rPr lang="en-US" altLang="ko-KR" dirty="0">
                <a:solidFill>
                  <a:srgbClr val="00B050"/>
                </a:solidFill>
              </a:rPr>
              <a:t>MUST for high quality SW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altLang="ko-KR" dirty="0">
              <a:solidFill>
                <a:srgbClr val="00B05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altLang="ko-KR" dirty="0">
              <a:solidFill>
                <a:srgbClr val="00B05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altLang="ko-KR" dirty="0">
              <a:solidFill>
                <a:srgbClr val="00B050"/>
              </a:solidFill>
            </a:endParaRPr>
          </a:p>
        </p:txBody>
      </p:sp>
      <p:sp>
        <p:nvSpPr>
          <p:cNvPr id="8" name="제목 2">
            <a:extLst>
              <a:ext uri="{FF2B5EF4-FFF2-40B4-BE49-F238E27FC236}">
                <a16:creationId xmlns:a16="http://schemas.microsoft.com/office/drawing/2014/main" id="{B429AE3A-1B52-44BA-8D87-EE2DF96F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2" y="480246"/>
            <a:ext cx="8327091" cy="394633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SW Causes of Toyota SUA</a:t>
            </a:r>
            <a:endParaRPr lang="ko-KR" alt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615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F4CCA7-C939-4F5D-808B-FD219282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789" y="327664"/>
            <a:ext cx="7315200" cy="670298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Size and Complexity of Modern SW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D5F6B1-7D45-4605-9EAE-35BB3DC098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1855" y="896654"/>
            <a:ext cx="9108281" cy="5310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078B90-7FDA-4A46-A303-1D9BAAA56AEC}"/>
              </a:ext>
            </a:extLst>
          </p:cNvPr>
          <p:cNvSpPr txBox="1"/>
          <p:nvPr/>
        </p:nvSpPr>
        <p:spPr>
          <a:xfrm>
            <a:off x="3429000" y="6085716"/>
            <a:ext cx="712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i="1" dirty="0" err="1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A.Busnelli</a:t>
            </a:r>
            <a:r>
              <a:rPr lang="en-US" altLang="ko-KR" sz="14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Counting, </a:t>
            </a:r>
            <a:r>
              <a:rPr lang="en-US" altLang="ko-KR" sz="14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hlinkClick r:id="rId3"/>
              </a:rPr>
              <a:t>https://www.linkedin.com/pulse/20140626152045-3625632-car-software-100m-lines-of-code-and-counting</a:t>
            </a:r>
            <a:endParaRPr lang="en-US" altLang="ko-KR" sz="1400" i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4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hlinkClick r:id="rId4"/>
              </a:rPr>
              <a:t>http://www.informationisbeautiful.net/visualizations/million-lines-of-code/</a:t>
            </a:r>
            <a:r>
              <a:rPr lang="en-US" altLang="ko-KR" sz="1400" i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endParaRPr lang="ko-KR" altLang="en-US" sz="1400" i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9282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7557</TotalTime>
  <Words>1952</Words>
  <Application>Microsoft Office PowerPoint</Application>
  <PresentationFormat>와이드스크린</PresentationFormat>
  <Paragraphs>265</Paragraphs>
  <Slides>32</Slides>
  <Notes>3</Notes>
  <HiddenSlides>6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8" baseType="lpstr">
      <vt:lpstr>Symbol</vt:lpstr>
      <vt:lpstr>Courier New</vt:lpstr>
      <vt:lpstr>Gill Sans MT</vt:lpstr>
      <vt:lpstr>HY헤드라인M</vt:lpstr>
      <vt:lpstr>나눔스퀘어</vt:lpstr>
      <vt:lpstr>나눔고딕</vt:lpstr>
      <vt:lpstr>Arial</vt:lpstr>
      <vt:lpstr>Wingdings</vt:lpstr>
      <vt:lpstr>나눔스퀘어 Bold</vt:lpstr>
      <vt:lpstr>나눔바른고딕</vt:lpstr>
      <vt:lpstr>AU Passata</vt:lpstr>
      <vt:lpstr>Calibri</vt:lpstr>
      <vt:lpstr>맑은 고딕</vt:lpstr>
      <vt:lpstr>휴먼모음T</vt:lpstr>
      <vt:lpstr>Calibri Light</vt:lpstr>
      <vt:lpstr>Office 테마</vt:lpstr>
      <vt:lpstr>PowerPoint 프레젠테이션</vt:lpstr>
      <vt:lpstr>Software Testing Verification (SWTV) Group</vt:lpstr>
      <vt:lpstr>PowerPoint 프레젠테이션</vt:lpstr>
      <vt:lpstr>Social and Economic Loss due to High Complexity of SW</vt:lpstr>
      <vt:lpstr>Accidents of Autonomous Vehicle</vt:lpstr>
      <vt:lpstr>Bugs of Autopilot SW</vt:lpstr>
      <vt:lpstr>Boieng 737 MAX Crash due to SW Bugs</vt:lpstr>
      <vt:lpstr>SW Causes of Toyota SUA</vt:lpstr>
      <vt:lpstr>Size and Complexity of Modern SW</vt:lpstr>
      <vt:lpstr>SE Research Topic Trends among 11 Major Topics  (1992-2016) </vt:lpstr>
      <vt:lpstr>ICSE 2018 Topics (Top SE conf. w/ accept. rate: 20%) </vt:lpstr>
      <vt:lpstr>ICSE 2019 Topics  </vt:lpstr>
      <vt:lpstr>ICSE 2020 Topics   </vt:lpstr>
      <vt:lpstr>ICSE 2021 Topics   </vt:lpstr>
      <vt:lpstr>How to Improve the Quality of SW</vt:lpstr>
      <vt:lpstr>Significance of Automated SW Testing</vt:lpstr>
      <vt:lpstr>PowerPoint 프레젠테이션</vt:lpstr>
      <vt:lpstr>Strong IT Industry in South Korea</vt:lpstr>
      <vt:lpstr>Embedded Software in 2 Different Domains</vt:lpstr>
      <vt:lpstr>Automated Testing Machine (?) vs. Washing Machine</vt:lpstr>
      <vt:lpstr>Roadmap for Improving Quality of SW Product and Service </vt:lpstr>
      <vt:lpstr>Concolic Unit Testing Project w/ Samsung DMC  for 5 years</vt:lpstr>
      <vt:lpstr>Successful Industrial Case: AI-based Automated SW Testing System </vt:lpstr>
      <vt:lpstr>PowerPoint 프레젠테이션</vt:lpstr>
      <vt:lpstr>Final Remarks  </vt:lpstr>
      <vt:lpstr>PowerPoint 프레젠테이션</vt:lpstr>
      <vt:lpstr>PowerPoint 프레젠테이션</vt:lpstr>
      <vt:lpstr>잘되는 음식점 요건 vs 성공적인 SW 개발회사 요건</vt:lpstr>
      <vt:lpstr>Concolic 테스팅이란?</vt:lpstr>
      <vt:lpstr>Microsoft Security Risk Detection</vt:lpstr>
      <vt:lpstr> 2016 Aug DARPA Cyber Grand Challenge  -the world's 1st all-machine hacking tournament</vt:lpstr>
      <vt:lpstr>SW 자동 검증 기술 동향</vt:lpstr>
    </vt:vector>
  </TitlesOfParts>
  <Company>HMGC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Yunho</dc:creator>
  <cp:lastModifiedBy>moonzoo</cp:lastModifiedBy>
  <cp:revision>449</cp:revision>
  <cp:lastPrinted>2021-08-24T11:48:15Z</cp:lastPrinted>
  <dcterms:created xsi:type="dcterms:W3CDTF">2019-11-07T02:11:53Z</dcterms:created>
  <dcterms:modified xsi:type="dcterms:W3CDTF">2022-08-27T04:16:43Z</dcterms:modified>
</cp:coreProperties>
</file>