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0" r:id="rId2"/>
    <p:sldMasterId id="2147483695" r:id="rId3"/>
    <p:sldMasterId id="2147483712" r:id="rId4"/>
    <p:sldMasterId id="2147483729" r:id="rId5"/>
    <p:sldMasterId id="2147483735" r:id="rId6"/>
    <p:sldMasterId id="2147483747" r:id="rId7"/>
    <p:sldMasterId id="2147483749" r:id="rId8"/>
    <p:sldMasterId id="2147483754" r:id="rId9"/>
  </p:sldMasterIdLst>
  <p:notesMasterIdLst>
    <p:notesMasterId r:id="rId39"/>
  </p:notesMasterIdLst>
  <p:handoutMasterIdLst>
    <p:handoutMasterId r:id="rId40"/>
  </p:handoutMasterIdLst>
  <p:sldIdLst>
    <p:sldId id="413" r:id="rId10"/>
    <p:sldId id="414" r:id="rId11"/>
    <p:sldId id="389" r:id="rId12"/>
    <p:sldId id="390" r:id="rId13"/>
    <p:sldId id="593" r:id="rId14"/>
    <p:sldId id="448" r:id="rId15"/>
    <p:sldId id="418" r:id="rId16"/>
    <p:sldId id="419" r:id="rId17"/>
    <p:sldId id="420" r:id="rId18"/>
    <p:sldId id="421" r:id="rId19"/>
    <p:sldId id="422" r:id="rId20"/>
    <p:sldId id="423" r:id="rId21"/>
    <p:sldId id="426" r:id="rId22"/>
    <p:sldId id="427" r:id="rId23"/>
    <p:sldId id="428" r:id="rId24"/>
    <p:sldId id="429" r:id="rId25"/>
    <p:sldId id="430" r:id="rId26"/>
    <p:sldId id="431" r:id="rId27"/>
    <p:sldId id="433" r:id="rId28"/>
    <p:sldId id="434" r:id="rId29"/>
    <p:sldId id="435" r:id="rId30"/>
    <p:sldId id="436" r:id="rId31"/>
    <p:sldId id="391" r:id="rId32"/>
    <p:sldId id="417" r:id="rId33"/>
    <p:sldId id="439" r:id="rId34"/>
    <p:sldId id="594" r:id="rId35"/>
    <p:sldId id="372" r:id="rId36"/>
    <p:sldId id="595" r:id="rId37"/>
    <p:sldId id="596" r:id="rId38"/>
  </p:sldIdLst>
  <p:sldSz cx="9144000" cy="6858000" type="screen4x3"/>
  <p:notesSz cx="67691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45A"/>
    <a:srgbClr val="001E5A"/>
    <a:srgbClr val="5F5F5F"/>
    <a:srgbClr val="6699FF"/>
    <a:srgbClr val="3399FF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77890" autoAdjust="0"/>
  </p:normalViewPr>
  <p:slideViewPr>
    <p:cSldViewPr snapToGrid="0">
      <p:cViewPr varScale="1">
        <p:scale>
          <a:sx n="103" d="100"/>
          <a:sy n="103" d="100"/>
        </p:scale>
        <p:origin x="108" y="2406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t" anchorCtr="0" compatLnSpc="1">
            <a:prstTxWarp prst="textNoShape">
              <a:avLst/>
            </a:prstTxWarp>
          </a:bodyPr>
          <a:lstStyle>
            <a:lvl1pPr defTabSz="928117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5624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t" anchorCtr="0" compatLnSpc="1">
            <a:prstTxWarp prst="textNoShape">
              <a:avLst/>
            </a:prstTxWarp>
          </a:bodyPr>
          <a:lstStyle>
            <a:lvl1pPr algn="r" defTabSz="928117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11240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b" anchorCtr="0" compatLnSpc="1">
            <a:prstTxWarp prst="textNoShape">
              <a:avLst/>
            </a:prstTxWarp>
          </a:bodyPr>
          <a:lstStyle>
            <a:lvl1pPr defTabSz="928117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5624" y="9411240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b" anchorCtr="0" compatLnSpc="1">
            <a:prstTxWarp prst="textNoShape">
              <a:avLst/>
            </a:prstTxWarp>
          </a:bodyPr>
          <a:lstStyle>
            <a:lvl1pPr algn="r" defTabSz="928117">
              <a:defRPr sz="1100" b="0" i="1">
                <a:ea typeface="굴림" pitchFamily="50" charset="-127"/>
              </a:defRPr>
            </a:lvl1pPr>
          </a:lstStyle>
          <a:p>
            <a:pPr>
              <a:defRPr/>
            </a:pPr>
            <a:fld id="{83CC22A7-D8E3-41CF-9D0B-5ADBFC9E7F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0296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t" anchorCtr="0" compatLnSpc="1">
            <a:prstTxWarp prst="textNoShape">
              <a:avLst/>
            </a:prstTxWarp>
          </a:bodyPr>
          <a:lstStyle>
            <a:lvl1pPr defTabSz="928117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624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t" anchorCtr="0" compatLnSpc="1">
            <a:prstTxWarp prst="textNoShape">
              <a:avLst/>
            </a:prstTxWarp>
          </a:bodyPr>
          <a:lstStyle>
            <a:lvl1pPr algn="r" defTabSz="928117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11240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b" anchorCtr="0" compatLnSpc="1">
            <a:prstTxWarp prst="textNoShape">
              <a:avLst/>
            </a:prstTxWarp>
          </a:bodyPr>
          <a:lstStyle>
            <a:lvl1pPr defTabSz="928117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624" y="9411240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1" tIns="0" rIns="19361" bIns="0" numCol="1" anchor="b" anchorCtr="0" compatLnSpc="1">
            <a:prstTxWarp prst="textNoShape">
              <a:avLst/>
            </a:prstTxWarp>
          </a:bodyPr>
          <a:lstStyle>
            <a:lvl1pPr algn="r" defTabSz="928117">
              <a:defRPr sz="1100" b="0" i="1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974C6C48-3D23-459E-8E38-4ECADFB1CA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144" y="4703316"/>
            <a:ext cx="4964814" cy="4457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4" tIns="46792" rIns="93584" bIns="46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43475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5490" y="9434285"/>
            <a:ext cx="737760" cy="2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745" tIns="45178" rIns="88745" bIns="45178">
            <a:spAutoFit/>
          </a:bodyPr>
          <a:lstStyle/>
          <a:p>
            <a:pPr algn="ctr" defTabSz="880794">
              <a:lnSpc>
                <a:spcPct val="90000"/>
              </a:lnSpc>
              <a:defRPr/>
            </a:pPr>
            <a:r>
              <a:rPr lang="en-US" altLang="ko-KR" sz="13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82C2BBBC-64C2-4359-B7A5-957E3A457D2B}" type="slidenum">
              <a:rPr lang="en-US" altLang="ko-KR" sz="1300" b="0">
                <a:solidFill>
                  <a:schemeClr val="tx1"/>
                </a:solidFill>
                <a:ea typeface="굴림" pitchFamily="50" charset="-127"/>
              </a:rPr>
              <a:pPr algn="ctr" defTabSz="880794">
                <a:lnSpc>
                  <a:spcPct val="90000"/>
                </a:lnSpc>
                <a:defRPr/>
              </a:pPr>
              <a:t>‹#›</a:t>
            </a:fld>
            <a:endParaRPr lang="en-US" altLang="ko-KR" sz="13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34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13397-680F-4033-8A9D-F819BF310E37}" type="slidenum">
              <a:rPr lang="en-US" altLang="ko-KR" smtClean="0">
                <a:solidFill>
                  <a:srgbClr val="000000"/>
                </a:solidFill>
              </a:rPr>
              <a:pPr/>
              <a:t>1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13" y="4712401"/>
            <a:ext cx="4970962" cy="4460711"/>
          </a:xfrm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3174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We have demonstrated that our new technique</a:t>
            </a:r>
            <a:r>
              <a:rPr lang="en-US" altLang="ko-KR" baseline="0" dirty="0"/>
              <a:t> </a:t>
            </a:r>
            <a:r>
              <a:rPr lang="en-US" altLang="ko-KR" baseline="0" dirty="0" err="1"/>
              <a:t>conbol</a:t>
            </a:r>
            <a:r>
              <a:rPr lang="en-US" altLang="ko-KR" baseline="0" dirty="0"/>
              <a:t> could  effectively detect 24 crash bugs. Now </a:t>
            </a:r>
            <a:r>
              <a:rPr lang="en-US" altLang="ko-KR" baseline="0" dirty="0" err="1"/>
              <a:t>conbol</a:t>
            </a:r>
            <a:r>
              <a:rPr lang="en-US" altLang="ko-KR" baseline="0" dirty="0"/>
              <a:t> is successfully adopted by the original development team. I personally believe that </a:t>
            </a:r>
            <a:r>
              <a:rPr lang="en-US" altLang="ko-KR" baseline="0" dirty="0" err="1"/>
              <a:t>concolic</a:t>
            </a:r>
            <a:r>
              <a:rPr lang="en-US" altLang="ko-KR" baseline="0" dirty="0"/>
              <a:t> testing is mature enough to be adopted by industry, not only academy. Traditionally, testing focuses on manual TC generation testing main scenarios, ~~. But I believe that our testing paradigm is changing to new testing new paradigm based on </a:t>
            </a:r>
            <a:r>
              <a:rPr lang="en-US" altLang="ko-KR" baseline="0" dirty="0" err="1"/>
              <a:t>concolic</a:t>
            </a:r>
            <a:r>
              <a:rPr lang="en-US" altLang="ko-KR" baseline="0" dirty="0"/>
              <a:t> testing like </a:t>
            </a:r>
            <a:r>
              <a:rPr lang="en-US" altLang="ko-KR" baseline="0" dirty="0" err="1"/>
              <a:t>conbol</a:t>
            </a:r>
            <a:r>
              <a:rPr lang="en-US" altLang="ko-KR" baseline="0" dirty="0"/>
              <a:t>. Now we generate millions of test cases automatically, and targeting exceptional scenarios as we detected 24 hidden bugs with unit-level testing and large # of TCs. So overall I believe automated testing has a lower V7V cost than manual testing for higher reliability. And our group and </a:t>
            </a:r>
            <a:r>
              <a:rPr lang="en-US" altLang="ko-KR" baseline="0" dirty="0" err="1"/>
              <a:t>samsung</a:t>
            </a:r>
            <a:r>
              <a:rPr lang="en-US" altLang="ko-KR" baseline="0" dirty="0"/>
              <a:t> electronics try hard to apply such automated technique to more larger product.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EC2DCC-8750-4A47-8AEC-5DB665F4C303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63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http://blog.skby.net/%EB%B8%94%EB%9E%99%EB%B0%95%EC%8A%A4-%ED%85%8C%EC%8A%A4%ED%8A%B8-%ED%99%94%EC%9D%B4%ED%8A%B8%EB%B0%95%EC%8A%A4-%ED%85%8C%EC%8A%A4%ED%8A%B8/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C8E97-7F41-4A11-BD62-AE4849AC0FA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2640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The number may be further reduced by using [single] markings. This annotation is intended to describe special, unusual, or redundant conditions that do not have to be combined with all possible choices. As with (error I choices, the generator does not com-a [single] choice with any choices from other categories.</a:t>
            </a:r>
          </a:p>
          <a:p>
            <a:endParaRPr lang="en-US" altLang="ko-KR" dirty="0"/>
          </a:p>
          <a:p>
            <a:r>
              <a:rPr lang="en-US" altLang="ko-KR" dirty="0"/>
              <a:t>The decision to use a [single ] marking is a judgment by the tester that the marked choice can be adequately tested with only one test case.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4C6C48-3D23-459E-8E38-4ECADFB1CA3A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3790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The number may be further reduced by using [single] markings. This annotation is intended to describe special, unusual, or redundant conditions that do not have to be combined with all possible choices. As with (error I choices, the generator does not com-a [single] choice with any choices from other categories.</a:t>
            </a:r>
          </a:p>
          <a:p>
            <a:endParaRPr lang="en-US" altLang="ko-KR" dirty="0"/>
          </a:p>
          <a:p>
            <a:r>
              <a:rPr lang="en-US" altLang="ko-KR" dirty="0"/>
              <a:t>The decision to use a [single ] marking is a judgment by the tester that the marked choice can be adequately tested with only one test case.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4C6C48-3D23-459E-8E38-4ECADFB1CA3A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706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25C59-C6F0-4DEA-95E8-7AE6212AB1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57225" y="1817688"/>
            <a:ext cx="7772400" cy="996950"/>
          </a:xfrm>
          <a:prstGeom prst="rect">
            <a:avLst/>
          </a:prstGeom>
          <a:ln>
            <a:noFill/>
            <a:miter lim="800000"/>
          </a:ln>
        </p:spPr>
        <p:txBody>
          <a:bodyPr anchor="ctr"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endParaRPr kumimoji="1" lang="en-US" altLang="ko-K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endParaRPr kumimoji="1" lang="en-US" altLang="ko-KR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b="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fld id="{57A8F6F3-3C2D-47CE-B903-CA6A80DF8D97}" type="slidenum">
              <a:rPr lang="en-US" altLang="ko-K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6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6FCD4-B140-45DD-B28A-F7F6F1928D81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98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22642-0E84-40A6-9ED2-96321FB12898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28600" y="1255713"/>
            <a:ext cx="4229100" cy="5221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10100" y="1255713"/>
            <a:ext cx="4229100" cy="5221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21C51-0296-4E6A-9CE0-AA1F6499301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24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B8501-3375-44B4-894C-E86E8AEE102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2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B0077-1038-46D0-8E65-943EDE752A0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31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D4478-C536-4AA8-93FA-2EA4355FB3EC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80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781FF-7161-4392-A808-00123A58CE9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6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33FCC-44BF-4452-8FB2-B075F75F0C35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04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CEC7-35A4-4DAF-8D11-ACA60C2E1B0F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7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79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27825" y="276225"/>
            <a:ext cx="2165350" cy="62007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28600" y="276225"/>
            <a:ext cx="6346825" cy="62007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E58BC-D976-4F5C-A8E0-EF7A1EEFE16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95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8288" y="276225"/>
            <a:ext cx="8624887" cy="7778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228600" y="1255713"/>
            <a:ext cx="4229100" cy="522128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10100" y="1255713"/>
            <a:ext cx="4229100" cy="522128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4846-1191-4E97-8D85-8411F4EDEC2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569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268288" y="276225"/>
            <a:ext cx="8624887" cy="7778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28600" y="1255713"/>
            <a:ext cx="4229100" cy="253365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10100" y="1255713"/>
            <a:ext cx="4229100" cy="253365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228600" y="3941763"/>
            <a:ext cx="4229100" cy="25352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10100" y="3941763"/>
            <a:ext cx="4229100" cy="25352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9588-5FAF-4F5D-B58D-C53448BB282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18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228600" y="276225"/>
            <a:ext cx="8664575" cy="62007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AF0C-0AD1-4FF1-89E6-93FFFF85814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29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8288" y="276225"/>
            <a:ext cx="8624887" cy="7778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228600" y="1255713"/>
            <a:ext cx="4229100" cy="522128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10100" y="1255713"/>
            <a:ext cx="4229100" cy="253365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10100" y="3941763"/>
            <a:ext cx="4229100" cy="25352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345B-A320-4085-B161-630B77EECA9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96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14282" y="6500834"/>
            <a:ext cx="1462118" cy="292608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eaLnBrk="1" latinLnBrk="1" hangingPunct="1"/>
            <a:r>
              <a:rPr kumimoji="1" lang="en-US" altLang="ko-KR" dirty="0">
                <a:solidFill>
                  <a:srgbClr val="000000"/>
                </a:solidFill>
                <a:ea typeface="HY견고딕" pitchFamily="18" charset="-127"/>
              </a:rPr>
              <a:t> </a:t>
            </a:r>
            <a:r>
              <a:rPr kumimoji="1" lang="en-US" altLang="ko-KR" dirty="0" err="1">
                <a:solidFill>
                  <a:srgbClr val="000000"/>
                </a:solidFill>
                <a:ea typeface="HY견고딕" pitchFamily="18" charset="-127"/>
              </a:rPr>
              <a:t>Moonzoo</a:t>
            </a:r>
            <a:r>
              <a:rPr kumimoji="1" lang="en-US" altLang="ko-KR" dirty="0">
                <a:solidFill>
                  <a:srgbClr val="000000"/>
                </a:solidFill>
                <a:ea typeface="HY견고딕" pitchFamily="18" charset="-127"/>
              </a:rPr>
              <a:t> Kim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</a:defRPr>
            </a:lvl1pPr>
          </a:lstStyle>
          <a:p>
            <a:pPr eaLnBrk="1" latinLnBrk="1" hangingPunct="1"/>
            <a:r>
              <a:rPr kumimoji="1" lang="en-US" altLang="ko-KR" dirty="0">
                <a:solidFill>
                  <a:srgbClr val="000000"/>
                </a:solidFill>
                <a:ea typeface="HY견고딕" pitchFamily="18" charset="-127"/>
              </a:rPr>
              <a:t>Automated Testing of Industrial Embedded Software</a:t>
            </a: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5988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96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149505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</a:t>
            </a:r>
          </a:p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Provable SW Lab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51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0104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 txBox="1">
            <a:spLocks/>
          </p:cNvSpPr>
          <p:nvPr userDrawn="1"/>
        </p:nvSpPr>
        <p:spPr>
          <a:xfrm>
            <a:off x="6096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4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6217192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3340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340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1"/>
          </p:nvPr>
        </p:nvSpPr>
        <p:spPr>
          <a:xfrm>
            <a:off x="7010416" y="6502442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09888" y="6500834"/>
            <a:ext cx="321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슬라이드 번호 개체 틀 5"/>
          <p:cNvSpPr txBox="1">
            <a:spLocks/>
          </p:cNvSpPr>
          <p:nvPr userDrawn="1"/>
        </p:nvSpPr>
        <p:spPr>
          <a:xfrm>
            <a:off x="609600" y="6502442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922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136B-662F-4257-B137-91EDC4F5317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37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4D9B-E843-4D4A-8C02-23BF3AB0F85E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059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307F-0496-4A73-A8E5-94444AC1291C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80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481E-34E9-48EF-A35B-B569F95FF103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0541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A90D-6C66-4860-BD11-A0F45B1123E5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13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328F-E297-4E71-AA26-1F02D9C14C9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2562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B2C3-0A19-4C03-BECC-8FFAECE953C1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08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48E-2193-422C-8B4B-990A7FEA69C3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604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A6CA0-FCBC-41B8-9D33-0A78BBF7059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6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</a:t>
            </a:r>
          </a:p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693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2477-0EBB-40EA-BBED-B2735FDC3421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255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D36D-5410-4AA0-B6CF-8BFA481344D5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17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Microsoft Sans Serif" pitchFamily="34" charset="0"/>
              </a:rPr>
              <a:t>Moonzoo Kim 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Microsoft Sans Serif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Microsoft Sans Serif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Microsoft Sans Serif" pitchFamily="34" charset="0"/>
              </a:rPr>
              <a:t>/11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045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Moonzoo Kim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/11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0315757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Moonzoo Kim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 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/11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958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34C515-6F76-4834-BC94-A4C2B94A0A22}" type="slidenum"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5034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2" descr="https://download.hipwallpaper.com/desktop/1920/1080/74/27/GO5V1i.png">
            <a:extLst>
              <a:ext uri="{FF2B5EF4-FFF2-40B4-BE49-F238E27FC236}">
                <a16:creationId xmlns:a16="http://schemas.microsoft.com/office/drawing/2014/main" id="{EFB0D160-5955-ADB1-832E-6EAB0FF4B8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2" y="802028"/>
            <a:ext cx="9143999" cy="60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60769F-C01C-1FA0-506B-28D901908E1B}"/>
              </a:ext>
            </a:extLst>
          </p:cNvPr>
          <p:cNvSpPr txBox="1"/>
          <p:nvPr userDrawn="1"/>
        </p:nvSpPr>
        <p:spPr>
          <a:xfrm>
            <a:off x="216193" y="113944"/>
            <a:ext cx="7589702" cy="369332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76737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https://download.hipwallpaper.com/desktop/1920/1080/74/27/GO5V1i.png">
            <a:extLst>
              <a:ext uri="{FF2B5EF4-FFF2-40B4-BE49-F238E27FC236}">
                <a16:creationId xmlns:a16="http://schemas.microsoft.com/office/drawing/2014/main" id="{82DF07F6-378E-771A-1BAE-6F472476BA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2" y="802028"/>
            <a:ext cx="9143999" cy="60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FC1B98-24CC-BB0B-F598-4700B3FD34C9}"/>
              </a:ext>
            </a:extLst>
          </p:cNvPr>
          <p:cNvSpPr txBox="1"/>
          <p:nvPr userDrawn="1"/>
        </p:nvSpPr>
        <p:spPr>
          <a:xfrm>
            <a:off x="8853191" y="6542967"/>
            <a:ext cx="339837" cy="1731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fld id="{1E8EF55A-D651-4309-8E22-CE3674AD0D62}" type="slidenum">
              <a:rPr lang="ko-KR" altLang="en-US" sz="1125" smtClean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pPr algn="ctr"/>
              <a:t>‹#›</a:t>
            </a:fld>
            <a:endParaRPr lang="ko-KR" altLang="en-US" sz="135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A0B261-FAED-380D-B02C-A36335D3E084}"/>
              </a:ext>
            </a:extLst>
          </p:cNvPr>
          <p:cNvSpPr txBox="1"/>
          <p:nvPr userDrawn="1"/>
        </p:nvSpPr>
        <p:spPr>
          <a:xfrm>
            <a:off x="216193" y="113944"/>
            <a:ext cx="7589702" cy="369332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802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9445290"/>
      </p:ext>
    </p:extLst>
  </p:cSld>
  <p:clrMapOvr>
    <a:masterClrMapping/>
  </p:clrMapOvr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129141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4C515-6F76-4834-BC94-A4C2B94A0A2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341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3851524"/>
      </p:ext>
    </p:extLst>
  </p:cSld>
  <p:clrMapOvr>
    <a:masterClrMapping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2245744"/>
      </p:ext>
    </p:extLst>
  </p:cSld>
  <p:clrMapOvr>
    <a:masterClrMapping/>
  </p:clrMapOvr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6069296"/>
      </p:ext>
    </p:extLst>
  </p:cSld>
  <p:clrMapOvr>
    <a:masterClrMapping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2284701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9601023"/>
      </p:ext>
    </p:extLst>
  </p:cSld>
  <p:clrMapOvr>
    <a:masterClrMapping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1365601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1774741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3"/>
          <p:cNvSpPr txBox="1">
            <a:spLocks noGrp="1"/>
          </p:cNvSpPr>
          <p:nvPr>
            <p:ph type="title"/>
          </p:nvPr>
        </p:nvSpPr>
        <p:spPr>
          <a:xfrm>
            <a:off x="924870" y="1013833"/>
            <a:ext cx="3068700" cy="79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27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33"/>
          <p:cNvSpPr txBox="1">
            <a:spLocks noGrp="1"/>
          </p:cNvSpPr>
          <p:nvPr>
            <p:ph type="subTitle" idx="1"/>
          </p:nvPr>
        </p:nvSpPr>
        <p:spPr>
          <a:xfrm>
            <a:off x="924875" y="2245700"/>
            <a:ext cx="3305400" cy="1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05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51203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2" descr="https://download.hipwallpaper.com/desktop/1920/1080/74/27/GO5V1i.png">
            <a:extLst>
              <a:ext uri="{FF2B5EF4-FFF2-40B4-BE49-F238E27FC236}">
                <a16:creationId xmlns:a16="http://schemas.microsoft.com/office/drawing/2014/main" id="{3B0FB928-E31E-4EF9-AB54-15CC486A18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2" y="802028"/>
            <a:ext cx="9143999" cy="60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657408-645C-41CF-B499-B3CDF1F1151D}"/>
              </a:ext>
            </a:extLst>
          </p:cNvPr>
          <p:cNvSpPr txBox="1"/>
          <p:nvPr userDrawn="1"/>
        </p:nvSpPr>
        <p:spPr>
          <a:xfrm>
            <a:off x="8853191" y="6542967"/>
            <a:ext cx="339837" cy="1731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fld id="{1E8EF55A-D651-4309-8E22-CE3674AD0D62}" type="slidenum">
              <a:rPr lang="ko-KR" altLang="en-US" sz="1125" smtClean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pPr algn="ctr"/>
              <a:t>‹#›</a:t>
            </a:fld>
            <a:endParaRPr lang="ko-KR" altLang="en-US" sz="135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521793-D18A-4967-8D8D-ADE135A2374F}"/>
              </a:ext>
            </a:extLst>
          </p:cNvPr>
          <p:cNvSpPr txBox="1"/>
          <p:nvPr userDrawn="1"/>
        </p:nvSpPr>
        <p:spPr>
          <a:xfrm>
            <a:off x="216193" y="113944"/>
            <a:ext cx="7589702" cy="369332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80049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ownload.hipwallpaper.com/desktop/1920/1080/74/27/GO5V1i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2" y="802028"/>
            <a:ext cx="9143999" cy="60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575">
                <a:solidFill>
                  <a:schemeClr val="tx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16193" y="113944"/>
            <a:ext cx="7589702" cy="369332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14466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175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ownload.hipwallpaper.com/desktop/1920/1080/74/27/GO5V1i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2" y="802028"/>
            <a:ext cx="9143999" cy="60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8160" y="953755"/>
            <a:ext cx="8725343" cy="524502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853191" y="6542967"/>
            <a:ext cx="339837" cy="1731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fld id="{1E8EF55A-D651-4309-8E22-CE3674AD0D62}" type="slidenum">
              <a:rPr lang="ko-KR" altLang="en-US" sz="1125" smtClean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pPr algn="ctr"/>
              <a:t>‹#›</a:t>
            </a:fld>
            <a:endParaRPr lang="ko-KR" altLang="en-US" sz="135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6193" y="113944"/>
            <a:ext cx="7589702" cy="369332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138210" y="157675"/>
            <a:ext cx="8229600" cy="586604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5917469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858016" y="6492901"/>
            <a:ext cx="135732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/>
              <a:t>Moonzoo Kim Provable SW Lab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857488" y="6491293"/>
            <a:ext cx="321471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/>
              <a:t>Automated Software Analysis Techniques</a:t>
            </a:r>
            <a:br>
              <a:rPr lang="en-US" altLang="ko-KR" dirty="0"/>
            </a:br>
            <a:r>
              <a:rPr lang="en-US" altLang="ko-KR" dirty="0"/>
              <a:t>For High Reliability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/>
              <a:t>/42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1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58165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31820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Moonzoo Kim</a:t>
            </a:r>
          </a:p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6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4C515-6F76-4834-BC94-A4C2B94A0A2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hyperlink" Target="http://www.kaist.ac.kr/main2.html" TargetMode="Externa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theme" Target="../theme/theme9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chemeClr val="bg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6DEF573D-8FF1-4457-AE1E-9EB79F03C1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</p:sldLayoutIdLst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Moonzoo Kim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06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Moonzoo Kim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1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7"/>
          <p:cNvSpPr>
            <a:spLocks noGrp="1" noChangeArrowheads="1"/>
          </p:cNvSpPr>
          <p:nvPr>
            <p:ph type="title"/>
          </p:nvPr>
        </p:nvSpPr>
        <p:spPr bwMode="auto">
          <a:xfrm>
            <a:off x="268288" y="276225"/>
            <a:ext cx="8624887" cy="777875"/>
          </a:xfrm>
          <a:prstGeom prst="roundRect">
            <a:avLst>
              <a:gd name="adj" fmla="val 16667"/>
            </a:avLst>
          </a:prstGeom>
          <a:solidFill>
            <a:srgbClr val="E7ECF5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55713"/>
            <a:ext cx="8610600" cy="52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invGray">
          <a:xfrm>
            <a:off x="0" y="1071563"/>
            <a:ext cx="9144000" cy="71437"/>
          </a:xfrm>
          <a:prstGeom prst="rect">
            <a:avLst/>
          </a:prstGeom>
          <a:gradFill rotWithShape="1">
            <a:gsLst>
              <a:gs pos="0">
                <a:srgbClr val="000099">
                  <a:alpha val="11000"/>
                </a:srgbClr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latinLnBrk="1" hangingPunct="1">
              <a:defRPr/>
            </a:pPr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586538"/>
            <a:ext cx="21336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fld id="{7A7D2839-90C0-4394-B4A3-98AFD599AEF6}" type="slidenum">
              <a:rPr kumimoji="1" lang="en-US" altLang="ko-KR">
                <a:solidFill>
                  <a:srgbClr val="000000"/>
                </a:solidFill>
              </a:rPr>
              <a:pPr eaLnBrk="1" latinLnBrk="1" hangingPunct="1">
                <a:defRPr/>
              </a:pPr>
              <a:t>‹#›</a:t>
            </a:fld>
            <a:endParaRPr kumimoji="1" lang="en-US" altLang="ko-KR">
              <a:solidFill>
                <a:srgbClr val="000000"/>
              </a:solidFill>
            </a:endParaRPr>
          </a:p>
        </p:txBody>
      </p:sp>
      <p:sp>
        <p:nvSpPr>
          <p:cNvPr id="30732" name="Rectangle 12"/>
          <p:cNvSpPr>
            <a:spLocks noChangeArrowheads="1"/>
          </p:cNvSpPr>
          <p:nvPr userDrawn="1"/>
        </p:nvSpPr>
        <p:spPr bwMode="auto">
          <a:xfrm>
            <a:off x="7162800" y="6521450"/>
            <a:ext cx="121920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kumimoji="1" lang="en-US" altLang="ko-KR" sz="1000" dirty="0">
                <a:solidFill>
                  <a:srgbClr val="333399"/>
                </a:solidFill>
                <a:latin typeface="Arial" charset="0"/>
                <a:ea typeface="HY견고딕" pitchFamily="18" charset="-127"/>
              </a:rPr>
              <a:t>.</a:t>
            </a:r>
          </a:p>
          <a:p>
            <a:pPr algn="ctr" eaLnBrk="1" latinLnBrk="1" hangingPunct="1">
              <a:lnSpc>
                <a:spcPct val="80000"/>
              </a:lnSpc>
              <a:defRPr/>
            </a:pPr>
            <a:r>
              <a:rPr kumimoji="1" lang="en-US" altLang="ko-KR" sz="1000" dirty="0">
                <a:solidFill>
                  <a:srgbClr val="333399"/>
                </a:solidFill>
                <a:latin typeface="Arial" charset="0"/>
                <a:ea typeface="HY견고딕" pitchFamily="18" charset="-127"/>
              </a:rPr>
              <a:t>CS Dept. KAIST</a:t>
            </a:r>
          </a:p>
        </p:txBody>
      </p:sp>
      <p:pic>
        <p:nvPicPr>
          <p:cNvPr id="2055" name="Picture 13" descr="top_logo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9448"/>
          <a:stretch>
            <a:fillRect/>
          </a:stretch>
        </p:blipFill>
        <p:spPr bwMode="auto">
          <a:xfrm>
            <a:off x="8191500" y="6513513"/>
            <a:ext cx="9525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19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857488" y="6491291"/>
            <a:ext cx="321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altLang="ko-KR" b="0" dirty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6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49411016-0908-4DB8-A836-5EA4C29B8B7A}" type="datetime1">
              <a:rPr lang="ko-KR" altLang="en-US" b="0" smtClean="0">
                <a:solidFill>
                  <a:prstClr val="black">
                    <a:lumMod val="75000"/>
                    <a:lumOff val="25000"/>
                  </a:prstClr>
                </a:solidFill>
                <a:latin typeface="맑은 고딕"/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2022-09-06</a:t>
            </a:fld>
            <a:endParaRPr lang="ko-KR" altLang="en-US" b="0">
              <a:solidFill>
                <a:prstClr val="black">
                  <a:lumMod val="75000"/>
                  <a:lumOff val="2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 b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172400" y="6356350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2C968514-7FFF-4D82-BD34-CC1477EAA0E4}" type="slidenum">
              <a:rPr lang="ko-KR" altLang="en-US" b="0" smtClean="0">
                <a:solidFill>
                  <a:prstClr val="black">
                    <a:lumMod val="75000"/>
                    <a:lumOff val="25000"/>
                  </a:prstClr>
                </a:solidFill>
                <a:latin typeface="맑은 고딕"/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ko-KR" altLang="en-US" b="0">
              <a:solidFill>
                <a:prstClr val="black">
                  <a:lumMod val="75000"/>
                  <a:lumOff val="2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07641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47494170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latinLnBrk="1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Moonzoo Kim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/11</a:t>
            </a: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80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F9E0C-DB97-4F1D-83F5-9E57D5CEC7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2" descr="https://download.hipwallpaper.com/desktop/1920/1080/74/27/GO5V1i.png">
            <a:extLst>
              <a:ext uri="{FF2B5EF4-FFF2-40B4-BE49-F238E27FC236}">
                <a16:creationId xmlns:a16="http://schemas.microsoft.com/office/drawing/2014/main" id="{2885BD5B-E0C9-589F-AC7B-E19BD8FDDF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2" y="802028"/>
            <a:ext cx="9143999" cy="605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D9AFEF9-B32F-9829-3286-58FB2A6CBF85}"/>
              </a:ext>
            </a:extLst>
          </p:cNvPr>
          <p:cNvSpPr txBox="1"/>
          <p:nvPr userDrawn="1"/>
        </p:nvSpPr>
        <p:spPr>
          <a:xfrm>
            <a:off x="216193" y="113944"/>
            <a:ext cx="7589702" cy="369332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A1B91FA0-CB03-7612-8730-554C9E51E74B}"/>
              </a:ext>
            </a:extLst>
          </p:cNvPr>
          <p:cNvSpPr/>
          <p:nvPr userDrawn="1"/>
        </p:nvSpPr>
        <p:spPr>
          <a:xfrm>
            <a:off x="0" y="-2"/>
            <a:ext cx="9144000" cy="802028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69000">
                <a:schemeClr val="accent1">
                  <a:lumMod val="75000"/>
                </a:schemeClr>
              </a:gs>
              <a:gs pos="39000">
                <a:schemeClr val="tx2">
                  <a:lumMod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29329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gi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skby.net/%EB%B8%94%EB%9E%99%EB%B0%95%EC%8A%A4-%ED%85%8C%EC%8A%A4%ED%8A%B8-%ED%99%94%EC%9D%B4%ED%8A%B8%EB%B0%95%EC%8A%A4-%ED%85%8C%EC%8A%A4%ED%8A%B8/" TargetMode="External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skby.net/%EB%B8%94%EB%9E%99%EB%B0%95%EC%8A%A4-%ED%85%8C%EC%8A%A4%ED%8A%B8-%ED%99%94%EC%9D%B4%ED%8A%B8%EB%B0%95%EC%8A%A4-%ED%85%8C%EC%8A%A4%ED%8A%B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%20msagiv@post.tau.ac.il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3E61FB-B616-4038-B897-CABEC47736E2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Software Development Cycle</a:t>
            </a:r>
          </a:p>
        </p:txBody>
      </p:sp>
      <p:sp>
        <p:nvSpPr>
          <p:cNvPr id="301059" name="AutoShape 3"/>
          <p:cNvSpPr>
            <a:spLocks noChangeArrowheads="1"/>
          </p:cNvSpPr>
          <p:nvPr/>
        </p:nvSpPr>
        <p:spPr bwMode="auto">
          <a:xfrm>
            <a:off x="660400" y="2819400"/>
            <a:ext cx="7835900" cy="1625600"/>
          </a:xfrm>
          <a:prstGeom prst="roundRect">
            <a:avLst>
              <a:gd name="adj" fmla="val 10046"/>
            </a:avLst>
          </a:prstGeom>
          <a:gradFill rotWithShape="0">
            <a:gsLst>
              <a:gs pos="0">
                <a:srgbClr val="99FF99"/>
              </a:gs>
              <a:gs pos="100000">
                <a:srgbClr val="99FF99">
                  <a:gamma/>
                  <a:tint val="0"/>
                  <a:invGamma/>
                </a:srgbClr>
              </a:gs>
            </a:gsLst>
            <a:lin ang="5400000" scaled="1"/>
          </a:gradFill>
          <a:ln w="38100">
            <a:solidFill>
              <a:srgbClr val="008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endParaRPr kumimoji="1" lang="ko-KR" altLang="ko-KR" sz="1500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pic>
        <p:nvPicPr>
          <p:cNvPr id="8197" name="Picture 4" descr="MMj02836180000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3288" y="3121025"/>
            <a:ext cx="82708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MCj029059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6438" y="3090863"/>
            <a:ext cx="10223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MCj0311860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78200" y="3082925"/>
            <a:ext cx="9445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7" descr="MCj0280283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03763" y="3073400"/>
            <a:ext cx="1065212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8" descr="MCj0353942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56325" y="3130550"/>
            <a:ext cx="8302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9" descr="MCj0336215000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94575" y="3135313"/>
            <a:ext cx="7731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1608138" y="3297238"/>
            <a:ext cx="379412" cy="315912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>
            <a:off x="2984500" y="3275013"/>
            <a:ext cx="379413" cy="315912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5" name="AutoShape 12"/>
          <p:cNvSpPr>
            <a:spLocks noChangeArrowheads="1"/>
          </p:cNvSpPr>
          <p:nvPr/>
        </p:nvSpPr>
        <p:spPr bwMode="auto">
          <a:xfrm>
            <a:off x="4330700" y="3267075"/>
            <a:ext cx="379413" cy="315913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6" name="AutoShape 13"/>
          <p:cNvSpPr>
            <a:spLocks noChangeArrowheads="1"/>
          </p:cNvSpPr>
          <p:nvPr/>
        </p:nvSpPr>
        <p:spPr bwMode="auto">
          <a:xfrm>
            <a:off x="5761038" y="3267075"/>
            <a:ext cx="377825" cy="315913"/>
          </a:xfrm>
          <a:prstGeom prst="rightArrow">
            <a:avLst>
              <a:gd name="adj1" fmla="val 50000"/>
              <a:gd name="adj2" fmla="val 2989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7" name="AutoShape 14"/>
          <p:cNvSpPr>
            <a:spLocks noChangeArrowheads="1"/>
          </p:cNvSpPr>
          <p:nvPr/>
        </p:nvSpPr>
        <p:spPr bwMode="auto">
          <a:xfrm>
            <a:off x="7013575" y="3260725"/>
            <a:ext cx="379413" cy="315913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1071" name="Text Box 15"/>
          <p:cNvSpPr txBox="1">
            <a:spLocks noChangeArrowheads="1"/>
          </p:cNvSpPr>
          <p:nvPr/>
        </p:nvSpPr>
        <p:spPr bwMode="auto">
          <a:xfrm>
            <a:off x="903288" y="2438400"/>
            <a:ext cx="7415212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A SW Development Framework for SW with High Assurance</a:t>
            </a:r>
          </a:p>
        </p:txBody>
      </p:sp>
      <p:sp>
        <p:nvSpPr>
          <p:cNvPr id="301072" name="AutoShape 16"/>
          <p:cNvSpPr>
            <a:spLocks noChangeArrowheads="1"/>
          </p:cNvSpPr>
          <p:nvPr/>
        </p:nvSpPr>
        <p:spPr bwMode="auto">
          <a:xfrm>
            <a:off x="715963" y="4662488"/>
            <a:ext cx="963612" cy="1128712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Formal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require-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ment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Spec.</a:t>
            </a:r>
          </a:p>
        </p:txBody>
      </p:sp>
      <p:sp>
        <p:nvSpPr>
          <p:cNvPr id="301073" name="AutoShape 17"/>
          <p:cNvSpPr>
            <a:spLocks noChangeArrowheads="1"/>
          </p:cNvSpPr>
          <p:nvPr/>
        </p:nvSpPr>
        <p:spPr bwMode="auto">
          <a:xfrm>
            <a:off x="2049463" y="4684713"/>
            <a:ext cx="963612" cy="1128712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7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Formal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7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system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7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modeling</a:t>
            </a:r>
          </a:p>
        </p:txBody>
      </p:sp>
      <p:sp>
        <p:nvSpPr>
          <p:cNvPr id="301074" name="AutoShape 18"/>
          <p:cNvSpPr>
            <a:spLocks noChangeArrowheads="1"/>
          </p:cNvSpPr>
          <p:nvPr/>
        </p:nvSpPr>
        <p:spPr bwMode="auto">
          <a:xfrm>
            <a:off x="3371850" y="4694238"/>
            <a:ext cx="963613" cy="1128712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 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analysis/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verification </a:t>
            </a:r>
          </a:p>
        </p:txBody>
      </p:sp>
      <p:sp>
        <p:nvSpPr>
          <p:cNvPr id="301075" name="AutoShape 19"/>
          <p:cNvSpPr>
            <a:spLocks noChangeArrowheads="1"/>
          </p:cNvSpPr>
          <p:nvPr/>
        </p:nvSpPr>
        <p:spPr bwMode="auto">
          <a:xfrm>
            <a:off x="4762500" y="4686300"/>
            <a:ext cx="963613" cy="1128713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assisted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code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 generation</a:t>
            </a:r>
          </a:p>
        </p:txBody>
      </p:sp>
      <p:sp>
        <p:nvSpPr>
          <p:cNvPr id="301076" name="AutoShape 20"/>
          <p:cNvSpPr>
            <a:spLocks noChangeArrowheads="1"/>
          </p:cNvSpPr>
          <p:nvPr/>
        </p:nvSpPr>
        <p:spPr bwMode="auto">
          <a:xfrm>
            <a:off x="6115050" y="4686300"/>
            <a:ext cx="963613" cy="1128713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based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testing</a:t>
            </a:r>
          </a:p>
        </p:txBody>
      </p:sp>
      <p:sp>
        <p:nvSpPr>
          <p:cNvPr id="301077" name="AutoShape 21"/>
          <p:cNvSpPr>
            <a:spLocks noChangeArrowheads="1"/>
          </p:cNvSpPr>
          <p:nvPr/>
        </p:nvSpPr>
        <p:spPr bwMode="auto">
          <a:xfrm>
            <a:off x="7451725" y="4686300"/>
            <a:ext cx="963613" cy="1128713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Runtime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monitoring 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and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checking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>
            <a:off x="1685925" y="5068888"/>
            <a:ext cx="379413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6" name="AutoShape 23"/>
          <p:cNvSpPr>
            <a:spLocks noChangeArrowheads="1"/>
          </p:cNvSpPr>
          <p:nvPr/>
        </p:nvSpPr>
        <p:spPr bwMode="auto">
          <a:xfrm>
            <a:off x="3005138" y="5051425"/>
            <a:ext cx="379412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7" name="AutoShape 24"/>
          <p:cNvSpPr>
            <a:spLocks noChangeArrowheads="1"/>
          </p:cNvSpPr>
          <p:nvPr/>
        </p:nvSpPr>
        <p:spPr bwMode="auto">
          <a:xfrm>
            <a:off x="4368800" y="5060950"/>
            <a:ext cx="379413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8" name="AutoShape 25"/>
          <p:cNvSpPr>
            <a:spLocks noChangeArrowheads="1"/>
          </p:cNvSpPr>
          <p:nvPr/>
        </p:nvSpPr>
        <p:spPr bwMode="auto">
          <a:xfrm>
            <a:off x="5748338" y="5043488"/>
            <a:ext cx="379412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9" name="AutoShape 26"/>
          <p:cNvSpPr>
            <a:spLocks noChangeArrowheads="1"/>
          </p:cNvSpPr>
          <p:nvPr/>
        </p:nvSpPr>
        <p:spPr bwMode="auto">
          <a:xfrm>
            <a:off x="7072313" y="5035550"/>
            <a:ext cx="379412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1083" name="Text Box 27"/>
          <p:cNvSpPr txBox="1">
            <a:spLocks noChangeArrowheads="1"/>
          </p:cNvSpPr>
          <p:nvPr/>
        </p:nvSpPr>
        <p:spPr bwMode="auto">
          <a:xfrm>
            <a:off x="2082800" y="3821113"/>
            <a:ext cx="8604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System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design</a:t>
            </a:r>
          </a:p>
        </p:txBody>
      </p:sp>
      <p:sp>
        <p:nvSpPr>
          <p:cNvPr id="301084" name="Text Box 28"/>
          <p:cNvSpPr txBox="1">
            <a:spLocks noChangeArrowheads="1"/>
          </p:cNvSpPr>
          <p:nvPr/>
        </p:nvSpPr>
        <p:spPr bwMode="auto">
          <a:xfrm>
            <a:off x="631825" y="3805238"/>
            <a:ext cx="13462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Requirement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analysis</a:t>
            </a:r>
          </a:p>
        </p:txBody>
      </p:sp>
      <p:sp>
        <p:nvSpPr>
          <p:cNvPr id="301085" name="Text Box 29"/>
          <p:cNvSpPr txBox="1">
            <a:spLocks noChangeArrowheads="1"/>
          </p:cNvSpPr>
          <p:nvPr/>
        </p:nvSpPr>
        <p:spPr bwMode="auto">
          <a:xfrm>
            <a:off x="3386138" y="3832225"/>
            <a:ext cx="93345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Design 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analysis</a:t>
            </a:r>
          </a:p>
        </p:txBody>
      </p:sp>
      <p:sp>
        <p:nvSpPr>
          <p:cNvPr id="301086" name="Text Box 30"/>
          <p:cNvSpPr txBox="1">
            <a:spLocks noChangeArrowheads="1"/>
          </p:cNvSpPr>
          <p:nvPr/>
        </p:nvSpPr>
        <p:spPr bwMode="auto">
          <a:xfrm>
            <a:off x="4741863" y="3808413"/>
            <a:ext cx="119697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Implement-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ation</a:t>
            </a:r>
          </a:p>
        </p:txBody>
      </p: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129338" y="3805238"/>
            <a:ext cx="8572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Testing</a:t>
            </a:r>
          </a:p>
        </p:txBody>
      </p:sp>
      <p:sp>
        <p:nvSpPr>
          <p:cNvPr id="301088" name="Text Box 32"/>
          <p:cNvSpPr txBox="1">
            <a:spLocks noChangeArrowheads="1"/>
          </p:cNvSpPr>
          <p:nvPr/>
        </p:nvSpPr>
        <p:spPr bwMode="auto">
          <a:xfrm>
            <a:off x="7232650" y="3794125"/>
            <a:ext cx="1162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Monitoring</a:t>
            </a:r>
          </a:p>
        </p:txBody>
      </p:sp>
      <p:sp>
        <p:nvSpPr>
          <p:cNvPr id="8226" name="Line 33"/>
          <p:cNvSpPr>
            <a:spLocks noChangeShapeType="1"/>
          </p:cNvSpPr>
          <p:nvPr/>
        </p:nvSpPr>
        <p:spPr bwMode="auto">
          <a:xfrm>
            <a:off x="1187450" y="4333875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27" name="Line 34"/>
          <p:cNvSpPr>
            <a:spLocks noChangeShapeType="1"/>
          </p:cNvSpPr>
          <p:nvPr/>
        </p:nvSpPr>
        <p:spPr bwMode="auto">
          <a:xfrm>
            <a:off x="2555875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28" name="Line 35"/>
          <p:cNvSpPr>
            <a:spLocks noChangeShapeType="1"/>
          </p:cNvSpPr>
          <p:nvPr/>
        </p:nvSpPr>
        <p:spPr bwMode="auto">
          <a:xfrm>
            <a:off x="3851275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29" name="Line 36"/>
          <p:cNvSpPr>
            <a:spLocks noChangeShapeType="1"/>
          </p:cNvSpPr>
          <p:nvPr/>
        </p:nvSpPr>
        <p:spPr bwMode="auto">
          <a:xfrm>
            <a:off x="5219700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30" name="Line 37"/>
          <p:cNvSpPr>
            <a:spLocks noChangeShapeType="1"/>
          </p:cNvSpPr>
          <p:nvPr/>
        </p:nvSpPr>
        <p:spPr bwMode="auto">
          <a:xfrm>
            <a:off x="6588125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31" name="Line 38"/>
          <p:cNvSpPr>
            <a:spLocks noChangeShapeType="1"/>
          </p:cNvSpPr>
          <p:nvPr/>
        </p:nvSpPr>
        <p:spPr bwMode="auto">
          <a:xfrm>
            <a:off x="7885113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970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sz="4000" b="1" u="sng"/>
              <a:t>How to achieve this goal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Tests have to be execute for all the system functions.</a:t>
            </a:r>
          </a:p>
          <a:p>
            <a:endParaRPr lang="en-US" altLang="he-IL"/>
          </a:p>
          <a:p>
            <a:r>
              <a:rPr lang="en-US" altLang="he-IL"/>
              <a:t>Tests have to be designed to maximize the chances  of finding errors in the software.</a:t>
            </a:r>
          </a:p>
        </p:txBody>
      </p:sp>
    </p:spTree>
    <p:extLst>
      <p:ext uri="{BB962C8B-B14F-4D97-AF65-F5344CB8AC3E}">
        <p14:creationId xmlns:p14="http://schemas.microsoft.com/office/powerpoint/2010/main" val="261128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he-IL" sz="4000" b="1"/>
              <a:t>Functional test can be derived </a:t>
            </a:r>
            <a:r>
              <a:rPr lang="en-US" altLang="he-IL" sz="4000" b="1" u="sng"/>
              <a:t>from 3 sources:                          </a:t>
            </a:r>
            <a:endParaRPr lang="en-US" altLang="he-IL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o-KR" altLang="en-US">
                <a:ea typeface="굴림" panose="020B0600000101010101" pitchFamily="50" charset="-127"/>
              </a:rPr>
              <a:t>1.  </a:t>
            </a:r>
            <a:r>
              <a:rPr lang="en-US" altLang="he-IL"/>
              <a:t>The software specification.</a:t>
            </a:r>
          </a:p>
          <a:p>
            <a:pPr>
              <a:buFontTx/>
              <a:buNone/>
            </a:pPr>
            <a:endParaRPr lang="en-US" altLang="he-IL"/>
          </a:p>
          <a:p>
            <a:pPr>
              <a:buFontTx/>
              <a:buNone/>
            </a:pPr>
            <a:r>
              <a:rPr lang="en-US" altLang="he-IL"/>
              <a:t>2.  Design information.</a:t>
            </a:r>
          </a:p>
          <a:p>
            <a:pPr>
              <a:buFontTx/>
              <a:buNone/>
            </a:pPr>
            <a:endParaRPr lang="en-US" altLang="he-IL"/>
          </a:p>
          <a:p>
            <a:pPr>
              <a:buFontTx/>
              <a:buNone/>
            </a:pPr>
            <a:r>
              <a:rPr lang="en-US" altLang="he-IL"/>
              <a:t>3.  The code itself.</a:t>
            </a:r>
          </a:p>
          <a:p>
            <a:pPr>
              <a:buFontTx/>
              <a:buNone/>
            </a:pPr>
            <a:r>
              <a:rPr lang="en-US" altLang="he-I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884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sz="4000" b="1" u="sng"/>
              <a:t>Partition - The standard approach</a:t>
            </a:r>
            <a:endParaRPr lang="en-US" altLang="he-I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585200" cy="5000660"/>
          </a:xfrm>
        </p:spPr>
        <p:txBody>
          <a:bodyPr/>
          <a:lstStyle/>
          <a:p>
            <a:r>
              <a:rPr lang="en-US" altLang="he-IL" u="sng" dirty="0"/>
              <a:t>The main idea is</a:t>
            </a:r>
            <a:r>
              <a:rPr lang="en-US" altLang="he-IL" dirty="0"/>
              <a:t> to </a:t>
            </a:r>
            <a:r>
              <a:rPr lang="en-US" altLang="he-IL" b="1" dirty="0"/>
              <a:t>partition the input domain</a:t>
            </a:r>
            <a:r>
              <a:rPr lang="en-US" altLang="he-IL" dirty="0"/>
              <a:t>  of function being tested, and then </a:t>
            </a:r>
            <a:r>
              <a:rPr lang="en-US" altLang="he-IL" b="1" dirty="0"/>
              <a:t>select test data for each class</a:t>
            </a:r>
            <a:r>
              <a:rPr lang="en-US" altLang="he-IL" dirty="0"/>
              <a:t> of the partition.</a:t>
            </a:r>
          </a:p>
          <a:p>
            <a:endParaRPr lang="en-US" altLang="he-IL" dirty="0"/>
          </a:p>
          <a:p>
            <a:r>
              <a:rPr lang="en-US" altLang="he-IL" u="sng" dirty="0"/>
              <a:t>The problem</a:t>
            </a:r>
            <a:r>
              <a:rPr lang="en-US" altLang="he-IL" dirty="0"/>
              <a:t> of all the existing techniques is the </a:t>
            </a:r>
            <a:r>
              <a:rPr lang="en-US" altLang="he-IL" b="1" dirty="0"/>
              <a:t>lack of systematic</a:t>
            </a:r>
            <a:r>
              <a:rPr lang="en-US" altLang="he-IL" dirty="0"/>
              <a:t>.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4765964" y="4719782"/>
            <a:ext cx="3417454" cy="18657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>
            <a:stCxn id="2" idx="1"/>
            <a:endCxn id="2" idx="3"/>
          </p:cNvCxnSpPr>
          <p:nvPr/>
        </p:nvCxnSpPr>
        <p:spPr>
          <a:xfrm>
            <a:off x="4765964" y="5652655"/>
            <a:ext cx="3417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stCxn id="2" idx="2"/>
            <a:endCxn id="2" idx="0"/>
          </p:cNvCxnSpPr>
          <p:nvPr/>
        </p:nvCxnSpPr>
        <p:spPr>
          <a:xfrm flipV="1">
            <a:off x="6474691" y="4719782"/>
            <a:ext cx="0" cy="1865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5301673" y="4875915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01673" y="5347855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2728" y="515723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3200" y="583312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72728" y="59262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4958798" y="6232409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7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21794" y="5791325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z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11322" y="58843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6797392" y="6190606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q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79671" y="487716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69199" y="497023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16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6755269" y="5276446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4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57788" y="470819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3632" y="4696693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p2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31862" y="555875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p3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38398" y="5591270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p4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3308" y="4276439"/>
            <a:ext cx="168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Input domain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914400"/>
          </a:xfrm>
        </p:spPr>
        <p:txBody>
          <a:bodyPr/>
          <a:lstStyle/>
          <a:p>
            <a:pPr algn="l"/>
            <a:r>
              <a:rPr lang="en-US" altLang="en-US" sz="4000" b="1" u="sng"/>
              <a:t>A strategy for test case generation</a:t>
            </a:r>
            <a:endParaRPr lang="en-US" altLang="he-I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495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ko-KR" altLang="he-IL" dirty="0">
                <a:ea typeface="굴림" panose="020B0600000101010101" pitchFamily="50" charset="-127"/>
              </a:rPr>
              <a:t>1. </a:t>
            </a:r>
            <a:r>
              <a:rPr lang="en-US" altLang="he-IL" dirty="0"/>
              <a:t>Transform the system’s specification to be    </a:t>
            </a:r>
          </a:p>
          <a:p>
            <a:pPr>
              <a:buFontTx/>
              <a:buNone/>
            </a:pPr>
            <a:r>
              <a:rPr lang="en-US" altLang="he-IL" dirty="0"/>
              <a:t>    more concise and structured.</a:t>
            </a:r>
          </a:p>
          <a:p>
            <a:pPr>
              <a:buFontTx/>
              <a:buNone/>
            </a:pPr>
            <a:endParaRPr lang="en-US" altLang="he-IL" dirty="0"/>
          </a:p>
          <a:p>
            <a:pPr>
              <a:buFontTx/>
              <a:buNone/>
            </a:pPr>
            <a:r>
              <a:rPr lang="en-US" altLang="he-IL" dirty="0"/>
              <a:t>2. Decompose the specification into </a:t>
            </a:r>
            <a:r>
              <a:rPr lang="en-US" altLang="he-IL" dirty="0">
                <a:solidFill>
                  <a:schemeClr val="accent2"/>
                </a:solidFill>
                <a:latin typeface="Arial Backslanted" pitchFamily="42" charset="0"/>
                <a:cs typeface="Aharoni" pitchFamily="10" charset="-79"/>
              </a:rPr>
              <a:t>functional</a:t>
            </a:r>
            <a:r>
              <a:rPr lang="en-US" altLang="he-IL" dirty="0">
                <a:solidFill>
                  <a:schemeClr val="accent2"/>
                </a:solidFill>
                <a:cs typeface="Aharoni" pitchFamily="10" charset="-79"/>
              </a:rPr>
              <a:t>  </a:t>
            </a:r>
            <a:r>
              <a:rPr lang="en-US" altLang="he-IL" dirty="0">
                <a:solidFill>
                  <a:schemeClr val="accent2"/>
                </a:solidFill>
                <a:latin typeface="Arial Backslanted" pitchFamily="42" charset="0"/>
                <a:cs typeface="Aharoni" pitchFamily="10" charset="-79"/>
              </a:rPr>
              <a:t>unit</a:t>
            </a:r>
            <a:r>
              <a:rPr lang="en-US" altLang="he-IL" dirty="0"/>
              <a:t> - to be tested </a:t>
            </a:r>
            <a:r>
              <a:rPr lang="en-US" altLang="he-IL" u="sng" dirty="0"/>
              <a:t>independently</a:t>
            </a:r>
            <a:r>
              <a:rPr lang="en-US" altLang="he-IL" dirty="0"/>
              <a:t>.</a:t>
            </a:r>
          </a:p>
          <a:p>
            <a:pPr>
              <a:buFontTx/>
              <a:buNone/>
            </a:pPr>
            <a:endParaRPr lang="en-US" altLang="he-IL" dirty="0"/>
          </a:p>
          <a:p>
            <a:pPr>
              <a:buFontTx/>
              <a:buNone/>
            </a:pPr>
            <a:r>
              <a:rPr lang="en-US" altLang="he-IL" dirty="0"/>
              <a:t>3. Identify the </a:t>
            </a:r>
            <a:r>
              <a:rPr lang="en-US" altLang="he-IL" dirty="0">
                <a:solidFill>
                  <a:schemeClr val="accent2"/>
                </a:solidFill>
                <a:latin typeface="Arial Backslanted" pitchFamily="42" charset="0"/>
              </a:rPr>
              <a:t>parameters</a:t>
            </a:r>
            <a:r>
              <a:rPr lang="en-US" altLang="he-IL" dirty="0"/>
              <a:t> and </a:t>
            </a:r>
            <a:r>
              <a:rPr lang="en-US" altLang="he-IL" dirty="0">
                <a:solidFill>
                  <a:schemeClr val="accent2"/>
                </a:solidFill>
                <a:latin typeface="Arial Backslanted" pitchFamily="42" charset="0"/>
              </a:rPr>
              <a:t>environment   </a:t>
            </a:r>
          </a:p>
          <a:p>
            <a:pPr>
              <a:buFontTx/>
              <a:buNone/>
            </a:pPr>
            <a:r>
              <a:rPr lang="en-US" altLang="he-IL" dirty="0">
                <a:solidFill>
                  <a:schemeClr val="accent2"/>
                </a:solidFill>
                <a:latin typeface="Arial Backslanted" pitchFamily="42" charset="0"/>
              </a:rPr>
              <a:t>    conditions</a:t>
            </a:r>
            <a:r>
              <a:rPr lang="en-US" altLang="he-IL" dirty="0"/>
              <a:t>.</a:t>
            </a:r>
          </a:p>
          <a:p>
            <a:pPr>
              <a:buFontTx/>
              <a:buNone/>
            </a:pPr>
            <a:endParaRPr lang="en-US" altLang="he-IL" dirty="0"/>
          </a:p>
          <a:p>
            <a:endParaRPr lang="en-US" altLang="he-IL" sz="2800" dirty="0"/>
          </a:p>
        </p:txBody>
      </p:sp>
    </p:spTree>
    <p:extLst>
      <p:ext uri="{BB962C8B-B14F-4D97-AF65-F5344CB8AC3E}">
        <p14:creationId xmlns:p14="http://schemas.microsoft.com/office/powerpoint/2010/main" val="871422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056418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 b="1" u="sng" dirty="0"/>
              <a:t>A strategy for test case generation (</a:t>
            </a:r>
            <a:r>
              <a:rPr lang="en-US" altLang="en-US" sz="4000" b="1" u="sng" dirty="0" err="1"/>
              <a:t>cont</a:t>
            </a:r>
            <a:r>
              <a:rPr lang="en-US" altLang="en-US" sz="4000" b="1" u="sng" dirty="0"/>
              <a:t>)</a:t>
            </a:r>
            <a:endParaRPr lang="en-US" altLang="he-I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534400" cy="49530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 sz="2800">
                <a:ea typeface="굴림" panose="020B0600000101010101" pitchFamily="50" charset="-127"/>
              </a:rPr>
              <a:t>4. </a:t>
            </a:r>
            <a:r>
              <a:rPr lang="en-US" altLang="he-IL"/>
              <a:t>Find </a:t>
            </a:r>
            <a:r>
              <a:rPr lang="en-US" altLang="he-IL">
                <a:solidFill>
                  <a:schemeClr val="accent2"/>
                </a:solidFill>
                <a:latin typeface="Arial Backslanted" pitchFamily="42" charset="0"/>
              </a:rPr>
              <a:t>categories</a:t>
            </a:r>
            <a:r>
              <a:rPr lang="en-US" altLang="he-IL"/>
              <a:t> that characterize each parameter and environment condition.</a:t>
            </a:r>
          </a:p>
          <a:p>
            <a:pPr>
              <a:buFontTx/>
              <a:buNone/>
            </a:pPr>
            <a:endParaRPr lang="en-US" altLang="he-IL"/>
          </a:p>
          <a:p>
            <a:pPr>
              <a:buFontTx/>
              <a:buNone/>
            </a:pPr>
            <a:r>
              <a:rPr lang="en-US" altLang="he-IL"/>
              <a:t>5. Every category should be partitioned into distinct </a:t>
            </a:r>
            <a:r>
              <a:rPr lang="en-US" altLang="he-IL">
                <a:solidFill>
                  <a:schemeClr val="accent2"/>
                </a:solidFill>
                <a:latin typeface="Arial Backslanted" pitchFamily="42" charset="0"/>
              </a:rPr>
              <a:t>choices</a:t>
            </a:r>
            <a:r>
              <a:rPr lang="en-US" altLang="he-IL">
                <a:latin typeface="Arial Backslanted" pitchFamily="42" charset="0"/>
              </a:rPr>
              <a:t> </a:t>
            </a:r>
            <a:r>
              <a:rPr lang="en-US" altLang="he-IL"/>
              <a:t>.</a:t>
            </a:r>
          </a:p>
          <a:p>
            <a:pPr>
              <a:buFontTx/>
              <a:buNone/>
            </a:pPr>
            <a:endParaRPr lang="en-US" altLang="he-IL"/>
          </a:p>
          <a:p>
            <a:pPr>
              <a:buFontTx/>
              <a:buNone/>
            </a:pPr>
            <a:endParaRPr lang="en-US" altLang="he-IL"/>
          </a:p>
          <a:p>
            <a:pPr>
              <a:buFontTx/>
              <a:buNone/>
            </a:pPr>
            <a:endParaRPr lang="en-US" altLang="he-IL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3886200" y="4648200"/>
          <a:ext cx="5032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3" imgW="139639" imgH="203112" progId="Equation.3">
                  <p:embed/>
                </p:oleObj>
              </mc:Choice>
              <mc:Fallback>
                <p:oleObj name="Equation" r:id="rId3" imgW="13963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648200"/>
                        <a:ext cx="503238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752600" y="53340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>
                <a:solidFill>
                  <a:srgbClr val="3333CC"/>
                </a:solidFill>
                <a:latin typeface="Arial Backslanted" pitchFamily="42" charset="0"/>
              </a:rPr>
              <a:t>formal test specification</a:t>
            </a:r>
            <a:endParaRPr lang="en-US" altLang="en-US" b="0">
              <a:solidFill>
                <a:srgbClr val="3333CC"/>
              </a:solidFill>
              <a:latin typeface="Arial Backslanted" pitchFamily="4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90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9" y="304800"/>
            <a:ext cx="8084127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 b="1" u="sng" dirty="0"/>
              <a:t>A strategy for test case generation (</a:t>
            </a:r>
            <a:r>
              <a:rPr lang="en-US" altLang="en-US" sz="4000" b="1" u="sng" dirty="0" err="1"/>
              <a:t>cont</a:t>
            </a:r>
            <a:r>
              <a:rPr lang="en-US" altLang="en-US" sz="4000" b="1" u="sng" dirty="0"/>
              <a:t>)</a:t>
            </a:r>
            <a:endParaRPr lang="en-US" altLang="he-IL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41148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>
                <a:ea typeface="굴림" panose="020B0600000101010101" pitchFamily="50" charset="-127"/>
              </a:rPr>
              <a:t>6.      </a:t>
            </a:r>
          </a:p>
          <a:p>
            <a:pPr>
              <a:buFontTx/>
              <a:buNone/>
            </a:pPr>
            <a:endParaRPr lang="ko-KR" altLang="he-IL">
              <a:ea typeface="굴림" panose="020B0600000101010101" pitchFamily="50" charset="-127"/>
            </a:endParaRPr>
          </a:p>
          <a:p>
            <a:pPr>
              <a:buFontTx/>
              <a:buNone/>
            </a:pPr>
            <a:r>
              <a:rPr lang="ko-KR" altLang="he-IL">
                <a:latin typeface="Arial Backslanted" pitchFamily="42" charset="0"/>
                <a:ea typeface="굴림" panose="020B0600000101010101" pitchFamily="50" charset="-127"/>
              </a:rPr>
              <a:t>            </a:t>
            </a:r>
            <a:endParaRPr lang="ko-KR" altLang="he-IL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 sz="2800">
              <a:ea typeface="굴림" panose="020B0600000101010101" pitchFamily="50" charset="-127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676400" y="2743200"/>
          <a:ext cx="5032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3" imgW="139639" imgH="203112" progId="Equation.3">
                  <p:embed/>
                </p:oleObj>
              </mc:Choice>
              <mc:Fallback>
                <p:oleObj name="Equation" r:id="rId3" imgW="13963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743200"/>
                        <a:ext cx="503238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676400" y="4694238"/>
          <a:ext cx="5032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5" imgW="139639" imgH="203112" progId="Equation.3">
                  <p:embed/>
                </p:oleObj>
              </mc:Choice>
              <mc:Fallback>
                <p:oleObj name="Equation" r:id="rId5" imgW="13963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94238"/>
                        <a:ext cx="503238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09600" y="1981200"/>
            <a:ext cx="7391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>
                <a:solidFill>
                  <a:srgbClr val="3333CC"/>
                </a:solidFill>
                <a:latin typeface="Arial Backslanted" pitchFamily="42" charset="0"/>
              </a:rPr>
              <a:t>test</a:t>
            </a:r>
            <a:r>
              <a:rPr lang="en-US" altLang="he-IL" b="0">
                <a:solidFill>
                  <a:srgbClr val="3333CC"/>
                </a:solidFill>
                <a:latin typeface="Arial Backslanted" pitchFamily="42" charset="0"/>
              </a:rPr>
              <a:t>   </a:t>
            </a:r>
            <a:r>
              <a:rPr lang="en-US" altLang="he-IL" sz="3200" b="0">
                <a:solidFill>
                  <a:srgbClr val="3333CC"/>
                </a:solidFill>
                <a:latin typeface="Arial Backslanted" pitchFamily="42" charset="0"/>
              </a:rPr>
              <a:t>frames  -   </a:t>
            </a:r>
            <a:r>
              <a:rPr lang="en-US" altLang="he-IL" sz="3200" b="0">
                <a:solidFill>
                  <a:srgbClr val="000000"/>
                </a:solidFill>
                <a:latin typeface="Times New Roman" panose="02020603050405020304" pitchFamily="18" charset="0"/>
              </a:rPr>
              <a:t>set of choices, one from           </a:t>
            </a:r>
          </a:p>
          <a:p>
            <a:pPr>
              <a:spcBef>
                <a:spcPct val="50000"/>
              </a:spcBef>
            </a:pPr>
            <a:r>
              <a:rPr lang="en-US" altLang="he-IL" sz="3200" b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each category.</a:t>
            </a:r>
            <a:endParaRPr lang="en-US" altLang="he-IL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85800" y="3429000"/>
            <a:ext cx="7543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>
                <a:solidFill>
                  <a:srgbClr val="3333CC"/>
                </a:solidFill>
                <a:latin typeface="Arial Backslanted" pitchFamily="42" charset="0"/>
              </a:rPr>
              <a:t>test  cases   -    </a:t>
            </a:r>
            <a:r>
              <a:rPr lang="en-US" altLang="he-IL" sz="3200" b="0">
                <a:solidFill>
                  <a:srgbClr val="000000"/>
                </a:solidFill>
                <a:latin typeface="Times New Roman" panose="02020603050405020304" pitchFamily="18" charset="0"/>
              </a:rPr>
              <a:t>test frame with specific </a:t>
            </a:r>
          </a:p>
          <a:p>
            <a:pPr>
              <a:spcBef>
                <a:spcPct val="50000"/>
              </a:spcBef>
            </a:pPr>
            <a:r>
              <a:rPr lang="en-US" altLang="he-IL" sz="3200" b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values for each choices.</a:t>
            </a:r>
            <a:endParaRPr lang="en-US" altLang="en-US" sz="32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62000" y="5486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>
                <a:solidFill>
                  <a:srgbClr val="3333CC"/>
                </a:solidFill>
                <a:latin typeface="Arial Backslanted" pitchFamily="42" charset="0"/>
              </a:rPr>
              <a:t>test  scripts   -    </a:t>
            </a:r>
            <a:r>
              <a:rPr lang="en-US" altLang="he-IL" sz="3200" b="0">
                <a:solidFill>
                  <a:srgbClr val="000000"/>
                </a:solidFill>
                <a:latin typeface="Times New Roman" panose="02020603050405020304" pitchFamily="18" charset="0"/>
              </a:rPr>
              <a:t>sequence of test cases.</a:t>
            </a:r>
            <a:endParaRPr lang="en-US" altLang="en-US" b="0">
              <a:solidFill>
                <a:srgbClr val="000000"/>
              </a:solidFill>
              <a:latin typeface="Arial Backslanted" pitchFamily="42" charset="0"/>
            </a:endParaRP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 flipV="1">
            <a:off x="7543800" y="1524000"/>
            <a:ext cx="914400" cy="457200"/>
          </a:xfrm>
          <a:prstGeom prst="wedgeEllipseCallout">
            <a:avLst>
              <a:gd name="adj1" fmla="val -60421"/>
              <a:gd name="adj2" fmla="val -1871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ko-KR" altLang="en-US">
                <a:solidFill>
                  <a:srgbClr val="000000"/>
                </a:solidFill>
                <a:ea typeface="굴림" panose="020B0600000101010101" pitchFamily="50" charset="-127"/>
              </a:rPr>
              <a:t>?</a:t>
            </a:r>
            <a:endParaRPr lang="ko-KR" altLang="en-US" b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27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autoUpdateAnimBg="0"/>
      <p:bldP spid="29705" grpId="0" autoUpdateAnimBg="0"/>
      <p:bldP spid="29706" grpId="0" autoUpdateAnimBg="0"/>
      <p:bldP spid="2971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he-IL" sz="4000" b="1" u="sng"/>
              <a:t>Example</a:t>
            </a:r>
            <a:endParaRPr lang="en-US" altLang="he-IL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9248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e-IL" sz="2400" b="1"/>
              <a:t>Command:</a:t>
            </a:r>
            <a:r>
              <a:rPr lang="en-US" altLang="he-IL" sz="2400"/>
              <a:t>    find</a:t>
            </a:r>
          </a:p>
          <a:p>
            <a:pPr>
              <a:buFontTx/>
              <a:buNone/>
            </a:pPr>
            <a:endParaRPr lang="en-US" altLang="he-IL" sz="2400"/>
          </a:p>
          <a:p>
            <a:pPr>
              <a:buFontTx/>
              <a:buNone/>
            </a:pPr>
            <a:r>
              <a:rPr lang="en-US" altLang="he-IL" sz="2400" b="1"/>
              <a:t>     Syntax:     </a:t>
            </a:r>
            <a:r>
              <a:rPr lang="en-US" altLang="he-IL" sz="2400"/>
              <a:t>find &lt;pattern&gt;  &lt;file&gt;</a:t>
            </a:r>
          </a:p>
          <a:p>
            <a:pPr>
              <a:buFontTx/>
              <a:buNone/>
            </a:pPr>
            <a:endParaRPr lang="en-US" altLang="he-IL" sz="2400"/>
          </a:p>
          <a:p>
            <a:pPr>
              <a:buFontTx/>
              <a:buNone/>
            </a:pPr>
            <a:r>
              <a:rPr lang="en-US" altLang="he-IL" sz="2400" b="1"/>
              <a:t> Function:</a:t>
            </a:r>
            <a:r>
              <a:rPr lang="en-US" altLang="he-IL" sz="2800" b="1"/>
              <a:t>      </a:t>
            </a:r>
            <a:r>
              <a:rPr lang="en-US" altLang="he-IL" sz="1800"/>
              <a:t>The find command is used to locate one or  </a:t>
            </a:r>
          </a:p>
          <a:p>
            <a:pPr>
              <a:buFontTx/>
              <a:buNone/>
            </a:pPr>
            <a:r>
              <a:rPr lang="en-US" altLang="he-IL" sz="1800"/>
              <a:t>    more instance of a given pattern in a text file. All lines in the file that contain the pattern are written to standard output. A line containing the pattern is written only once, regardless of the number of times the pattern occurs in it.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/>
              <a:t>    The pattern is any sequence of characters whose length does not exceed the maximum length of a line in the file .To include a blank in the pattern, the entire pattern must be enclosed in quotes (“).To include quotation mark in the pattern ,two quotes in a row (“ “) must be used.</a:t>
            </a:r>
            <a:endParaRPr lang="en-US" altLang="he-IL" sz="2400"/>
          </a:p>
          <a:p>
            <a:pPr>
              <a:buFontTx/>
              <a:buNone/>
            </a:pPr>
            <a:endParaRPr lang="en-US" altLang="he-IL" sz="2400" b="1"/>
          </a:p>
        </p:txBody>
      </p:sp>
    </p:spTree>
    <p:extLst>
      <p:ext uri="{BB962C8B-B14F-4D97-AF65-F5344CB8AC3E}">
        <p14:creationId xmlns:p14="http://schemas.microsoft.com/office/powerpoint/2010/main" val="716466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e-IL" sz="2400" b="1"/>
              <a:t>Example:</a:t>
            </a:r>
          </a:p>
          <a:p>
            <a:pPr>
              <a:buFontTx/>
              <a:buNone/>
            </a:pPr>
            <a:r>
              <a:rPr lang="en-US" altLang="he-IL" sz="2400" b="1"/>
              <a:t> </a:t>
            </a:r>
            <a:r>
              <a:rPr lang="en-US" altLang="he-IL" sz="2400"/>
              <a:t>find john myfile</a:t>
            </a:r>
            <a:r>
              <a:rPr lang="en-US" altLang="he-IL" sz="2400" b="1"/>
              <a:t>      </a:t>
            </a:r>
          </a:p>
          <a:p>
            <a:pPr>
              <a:buFontTx/>
              <a:buNone/>
            </a:pPr>
            <a:r>
              <a:rPr lang="en-US" altLang="he-IL" sz="2400" b="1"/>
              <a:t>        </a:t>
            </a:r>
            <a:r>
              <a:rPr lang="en-US" altLang="he-IL" sz="2400"/>
              <a:t>display lines in the file</a:t>
            </a:r>
            <a:r>
              <a:rPr lang="en-US" altLang="he-IL" sz="2400" b="1"/>
              <a:t> </a:t>
            </a:r>
            <a:r>
              <a:rPr lang="en-US" altLang="he-IL" sz="2400"/>
              <a:t> </a:t>
            </a:r>
            <a:r>
              <a:rPr lang="en-US" altLang="he-IL" sz="2400" b="1"/>
              <a:t>myfile </a:t>
            </a:r>
            <a:r>
              <a:rPr lang="en-US" altLang="he-IL" sz="2400"/>
              <a:t>which contain</a:t>
            </a:r>
            <a:r>
              <a:rPr lang="en-US" altLang="he-IL" sz="2400" b="1"/>
              <a:t> john </a:t>
            </a:r>
          </a:p>
          <a:p>
            <a:pPr>
              <a:buFontTx/>
              <a:buNone/>
            </a:pPr>
            <a:endParaRPr lang="en-US" altLang="he-IL" sz="2400" b="1"/>
          </a:p>
          <a:p>
            <a:pPr>
              <a:buFontTx/>
              <a:buNone/>
            </a:pPr>
            <a:r>
              <a:rPr lang="en-US" altLang="he-IL" sz="2400"/>
              <a:t> find “john smith” in myfile</a:t>
            </a:r>
          </a:p>
          <a:p>
            <a:pPr>
              <a:buFontTx/>
              <a:buNone/>
            </a:pPr>
            <a:r>
              <a:rPr lang="en-US" altLang="he-IL" sz="2400"/>
              <a:t>      display lines in the file</a:t>
            </a:r>
            <a:r>
              <a:rPr lang="en-US" altLang="he-IL" sz="2400" b="1"/>
              <a:t> </a:t>
            </a:r>
            <a:r>
              <a:rPr lang="en-US" altLang="he-IL" sz="2400"/>
              <a:t> </a:t>
            </a:r>
            <a:r>
              <a:rPr lang="en-US" altLang="he-IL" sz="2400" b="1"/>
              <a:t>myfile </a:t>
            </a:r>
            <a:r>
              <a:rPr lang="en-US" altLang="he-IL" sz="2400"/>
              <a:t>which contain</a:t>
            </a:r>
            <a:r>
              <a:rPr lang="en-US" altLang="he-IL" sz="2400" b="1"/>
              <a:t> john smith </a:t>
            </a:r>
          </a:p>
          <a:p>
            <a:pPr>
              <a:buFontTx/>
              <a:buNone/>
            </a:pPr>
            <a:endParaRPr lang="en-US" altLang="he-IL" sz="2400" b="1"/>
          </a:p>
          <a:p>
            <a:pPr>
              <a:buFontTx/>
              <a:buNone/>
            </a:pPr>
            <a:endParaRPr lang="en-US" altLang="he-IL" sz="2400" b="1"/>
          </a:p>
          <a:p>
            <a:pPr>
              <a:buFontTx/>
              <a:buNone/>
            </a:pPr>
            <a:r>
              <a:rPr lang="en-US" altLang="he-IL" sz="2400"/>
              <a:t>find “john”” smith” in myfile</a:t>
            </a:r>
          </a:p>
          <a:p>
            <a:pPr>
              <a:buFontTx/>
              <a:buNone/>
            </a:pPr>
            <a:r>
              <a:rPr lang="en-US" altLang="he-IL" sz="2400"/>
              <a:t>     display lines in the file</a:t>
            </a:r>
            <a:r>
              <a:rPr lang="en-US" altLang="he-IL" sz="2400" b="1"/>
              <a:t> </a:t>
            </a:r>
            <a:r>
              <a:rPr lang="en-US" altLang="he-IL" sz="2400"/>
              <a:t> </a:t>
            </a:r>
            <a:r>
              <a:rPr lang="en-US" altLang="he-IL" sz="2400" b="1"/>
              <a:t>myfile </a:t>
            </a:r>
            <a:r>
              <a:rPr lang="en-US" altLang="he-IL" sz="2400"/>
              <a:t>which contain</a:t>
            </a:r>
            <a:r>
              <a:rPr lang="en-US" altLang="he-IL" sz="2400" b="1"/>
              <a:t> john” smith </a:t>
            </a:r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he-IL" sz="2400" b="1"/>
          </a:p>
          <a:p>
            <a:pPr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462257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76200"/>
          </a:xfrm>
        </p:spPr>
        <p:txBody>
          <a:bodyPr>
            <a:normAutofit fontScale="90000"/>
          </a:bodyPr>
          <a:lstStyle/>
          <a:p>
            <a:r>
              <a:rPr lang="en-US" altLang="ko-KR">
                <a:ea typeface="굴림" panose="020B0600000101010101" pitchFamily="50" charset="-127"/>
              </a:rPr>
              <a:t>Categories</a:t>
            </a:r>
            <a:endParaRPr lang="ko-KR" altLang="en-US">
              <a:ea typeface="굴림" panose="020B0600000101010101" pitchFamily="50" charset="-127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817563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 u="sng" dirty="0"/>
              <a:t>Parameters:</a:t>
            </a:r>
          </a:p>
          <a:p>
            <a:pPr>
              <a:buFontTx/>
              <a:buNone/>
            </a:pPr>
            <a:r>
              <a:rPr lang="en-US" altLang="he-IL" sz="2000" b="1" dirty="0"/>
              <a:t>   </a:t>
            </a:r>
            <a:r>
              <a:rPr lang="en-US" altLang="he-IL" sz="1800" b="1" dirty="0"/>
              <a:t>Pattern size:</a:t>
            </a:r>
          </a:p>
          <a:p>
            <a:pPr>
              <a:buFontTx/>
              <a:buNone/>
            </a:pPr>
            <a:r>
              <a:rPr lang="en-US" altLang="he-IL" sz="1800" b="1" dirty="0"/>
              <a:t>           </a:t>
            </a:r>
            <a:r>
              <a:rPr lang="en-US" altLang="he-IL" sz="1800" dirty="0"/>
              <a:t>empty</a:t>
            </a:r>
          </a:p>
          <a:p>
            <a:pPr>
              <a:buFontTx/>
              <a:buNone/>
            </a:pPr>
            <a:r>
              <a:rPr lang="en-US" altLang="he-IL" sz="1800" dirty="0"/>
              <a:t>           single character</a:t>
            </a:r>
          </a:p>
          <a:p>
            <a:pPr>
              <a:buFontTx/>
              <a:buNone/>
            </a:pPr>
            <a:r>
              <a:rPr lang="en-US" altLang="he-IL" sz="1800" dirty="0"/>
              <a:t>           many character</a:t>
            </a:r>
          </a:p>
          <a:p>
            <a:pPr>
              <a:buFontTx/>
              <a:buNone/>
            </a:pPr>
            <a:r>
              <a:rPr lang="en-US" altLang="he-IL" sz="1800" dirty="0"/>
              <a:t>           </a:t>
            </a:r>
            <a:r>
              <a:rPr lang="en-US" altLang="he-IL" sz="1800" i="1" dirty="0"/>
              <a:t>longer than any line in the file</a:t>
            </a:r>
          </a:p>
          <a:p>
            <a:pPr>
              <a:buFontTx/>
              <a:buNone/>
            </a:pPr>
            <a:endParaRPr lang="en-US" altLang="he-IL" sz="1800" dirty="0"/>
          </a:p>
          <a:p>
            <a:pPr>
              <a:buFontTx/>
              <a:buNone/>
            </a:pPr>
            <a:r>
              <a:rPr lang="en-US" altLang="he-IL" sz="1800" dirty="0"/>
              <a:t>   </a:t>
            </a:r>
            <a:r>
              <a:rPr lang="en-US" altLang="he-IL" sz="1800" b="1" dirty="0"/>
              <a:t>Quoting:</a:t>
            </a:r>
          </a:p>
          <a:p>
            <a:pPr>
              <a:buFontTx/>
              <a:buNone/>
            </a:pPr>
            <a:r>
              <a:rPr lang="en-US" altLang="he-IL" sz="1800" b="1" dirty="0"/>
              <a:t>   </a:t>
            </a:r>
            <a:r>
              <a:rPr lang="en-US" altLang="he-IL" sz="1800" dirty="0"/>
              <a:t>       pattern is quoted</a:t>
            </a:r>
          </a:p>
          <a:p>
            <a:pPr>
              <a:buFontTx/>
              <a:buNone/>
            </a:pPr>
            <a:r>
              <a:rPr lang="en-US" altLang="he-IL" sz="1800" dirty="0"/>
              <a:t>         pattern is not quoted</a:t>
            </a:r>
          </a:p>
          <a:p>
            <a:pPr>
              <a:buFontTx/>
              <a:buNone/>
            </a:pPr>
            <a:r>
              <a:rPr lang="en-US" altLang="he-IL" sz="1800" dirty="0"/>
              <a:t>         pattern is improperly quoted</a:t>
            </a:r>
          </a:p>
          <a:p>
            <a:pPr>
              <a:buFontTx/>
              <a:buNone/>
            </a:pPr>
            <a:endParaRPr lang="en-US" altLang="he-IL" sz="1800" dirty="0"/>
          </a:p>
          <a:p>
            <a:pPr>
              <a:buFontTx/>
              <a:buNone/>
            </a:pPr>
            <a:r>
              <a:rPr lang="en-US" altLang="he-IL" sz="1800" b="1" dirty="0"/>
              <a:t>   Embedded blanks:</a:t>
            </a:r>
          </a:p>
          <a:p>
            <a:pPr>
              <a:buFontTx/>
              <a:buNone/>
            </a:pPr>
            <a:r>
              <a:rPr lang="en-US" altLang="he-IL" sz="1800" dirty="0"/>
              <a:t>        no embedded blank</a:t>
            </a:r>
          </a:p>
          <a:p>
            <a:pPr>
              <a:buFontTx/>
              <a:buNone/>
            </a:pPr>
            <a:r>
              <a:rPr lang="en-US" altLang="he-IL" sz="1800" dirty="0"/>
              <a:t>       one embedded blank</a:t>
            </a:r>
          </a:p>
          <a:p>
            <a:pPr>
              <a:buFontTx/>
              <a:buNone/>
            </a:pPr>
            <a:r>
              <a:rPr lang="en-US" altLang="he-IL" sz="1800" dirty="0"/>
              <a:t>       several embedded blanks </a:t>
            </a:r>
          </a:p>
          <a:p>
            <a:pPr>
              <a:buFontTx/>
              <a:buNone/>
            </a:pPr>
            <a:r>
              <a:rPr lang="en-US" altLang="he-IL" sz="1800" dirty="0"/>
              <a:t>    </a:t>
            </a:r>
            <a:endParaRPr lang="en-US" altLang="he-IL" sz="2000" b="1" dirty="0"/>
          </a:p>
          <a:p>
            <a:pPr>
              <a:buFontTx/>
              <a:buNone/>
            </a:pPr>
            <a:endParaRPr lang="en-US" altLang="he-IL" b="1" dirty="0"/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3924300" y="844550"/>
            <a:ext cx="4322763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20000"/>
              </a:spcBef>
            </a:pPr>
            <a:r>
              <a:rPr lang="ko-KR" altLang="he-IL" sz="1600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t>   </a:t>
            </a:r>
            <a:r>
              <a:rPr lang="en-US" altLang="he-IL" sz="1600">
                <a:solidFill>
                  <a:srgbClr val="000000"/>
                </a:solidFill>
                <a:latin typeface="Times New Roman" panose="02020603050405020304" pitchFamily="18" charset="0"/>
              </a:rPr>
              <a:t>Embedded quotes:</a:t>
            </a: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        no embedded quotes</a:t>
            </a: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       one embedded quotes</a:t>
            </a: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       several embedded quotes</a:t>
            </a:r>
          </a:p>
          <a:p>
            <a:pPr>
              <a:spcBef>
                <a:spcPct val="20000"/>
              </a:spcBef>
            </a:pPr>
            <a:endParaRPr lang="en-US" altLang="he-IL" sz="16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he-IL" sz="1600">
                <a:solidFill>
                  <a:srgbClr val="000000"/>
                </a:solidFill>
                <a:latin typeface="Times New Roman" panose="02020603050405020304" pitchFamily="18" charset="0"/>
              </a:rPr>
              <a:t>File name</a:t>
            </a: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:    </a:t>
            </a: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       good file name</a:t>
            </a: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       no file with this name</a:t>
            </a:r>
          </a:p>
          <a:p>
            <a:pPr>
              <a:spcBef>
                <a:spcPct val="20000"/>
              </a:spcBef>
            </a:pPr>
            <a:r>
              <a:rPr lang="en-US" altLang="he-IL" sz="1600" b="0">
                <a:solidFill>
                  <a:srgbClr val="000000"/>
                </a:solidFill>
                <a:latin typeface="Times New Roman" panose="02020603050405020304" pitchFamily="18" charset="0"/>
              </a:rPr>
              <a:t>	omitted</a:t>
            </a:r>
          </a:p>
          <a:p>
            <a:pPr>
              <a:spcBef>
                <a:spcPct val="20000"/>
              </a:spcBef>
            </a:pPr>
            <a:r>
              <a:rPr lang="en-US" altLang="he-IL" sz="180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  <a:endParaRPr lang="en-US" altLang="he-IL" sz="1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he-IL" sz="1800" u="sng">
                <a:solidFill>
                  <a:srgbClr val="000000"/>
                </a:solidFill>
                <a:latin typeface="Times New Roman" panose="02020603050405020304" pitchFamily="18" charset="0"/>
              </a:rPr>
              <a:t>Environments:</a:t>
            </a:r>
          </a:p>
          <a:p>
            <a:pPr>
              <a:spcBef>
                <a:spcPct val="20000"/>
              </a:spcBef>
            </a:pPr>
            <a:r>
              <a:rPr lang="en-US" altLang="he-IL" sz="1800">
                <a:solidFill>
                  <a:srgbClr val="000000"/>
                </a:solidFill>
                <a:latin typeface="Times New Roman" panose="02020603050405020304" pitchFamily="18" charset="0"/>
              </a:rPr>
              <a:t>   Number of occurrence of pattern in file:</a:t>
            </a:r>
          </a:p>
          <a:p>
            <a:pPr>
              <a:spcBef>
                <a:spcPct val="20000"/>
              </a:spcBef>
            </a:pPr>
            <a:r>
              <a:rPr lang="en-US" altLang="he-IL" sz="1800" b="0">
                <a:solidFill>
                  <a:srgbClr val="000000"/>
                </a:solidFill>
                <a:latin typeface="Times New Roman" panose="02020603050405020304" pitchFamily="18" charset="0"/>
              </a:rPr>
              <a:t>       none</a:t>
            </a:r>
          </a:p>
          <a:p>
            <a:pPr>
              <a:spcBef>
                <a:spcPct val="20000"/>
              </a:spcBef>
            </a:pPr>
            <a:r>
              <a:rPr lang="en-US" altLang="he-IL" sz="1800" b="0">
                <a:solidFill>
                  <a:srgbClr val="000000"/>
                </a:solidFill>
                <a:latin typeface="Times New Roman" panose="02020603050405020304" pitchFamily="18" charset="0"/>
              </a:rPr>
              <a:t>      exactly one</a:t>
            </a:r>
          </a:p>
          <a:p>
            <a:pPr>
              <a:spcBef>
                <a:spcPct val="20000"/>
              </a:spcBef>
            </a:pPr>
            <a:r>
              <a:rPr lang="en-US" altLang="he-IL" sz="1800" b="0">
                <a:solidFill>
                  <a:srgbClr val="000000"/>
                </a:solidFill>
                <a:latin typeface="Times New Roman" panose="02020603050405020304" pitchFamily="18" charset="0"/>
              </a:rPr>
              <a:t>      more than one</a:t>
            </a:r>
          </a:p>
          <a:p>
            <a:pPr>
              <a:spcBef>
                <a:spcPct val="20000"/>
              </a:spcBef>
            </a:pPr>
            <a:endParaRPr lang="en-US" altLang="he-IL" sz="1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he-IL" sz="1800">
                <a:solidFill>
                  <a:srgbClr val="000000"/>
                </a:solidFill>
                <a:latin typeface="Times New Roman" panose="02020603050405020304" pitchFamily="18" charset="0"/>
              </a:rPr>
              <a:t>  Pattern occurrences on target line:</a:t>
            </a:r>
          </a:p>
          <a:p>
            <a:pPr>
              <a:spcBef>
                <a:spcPct val="20000"/>
              </a:spcBef>
            </a:pPr>
            <a:r>
              <a:rPr lang="en-US" altLang="he-IL" sz="1800" b="0">
                <a:solidFill>
                  <a:srgbClr val="000000"/>
                </a:solidFill>
                <a:latin typeface="Times New Roman" panose="02020603050405020304" pitchFamily="18" charset="0"/>
              </a:rPr>
              <a:t>      one</a:t>
            </a:r>
          </a:p>
          <a:p>
            <a:pPr>
              <a:spcBef>
                <a:spcPct val="20000"/>
              </a:spcBef>
            </a:pPr>
            <a:r>
              <a:rPr lang="en-US" altLang="he-IL" sz="1800" b="0">
                <a:solidFill>
                  <a:srgbClr val="000000"/>
                </a:solidFill>
                <a:latin typeface="Times New Roman" panose="02020603050405020304" pitchFamily="18" charset="0"/>
              </a:rPr>
              <a:t>      more than one</a:t>
            </a:r>
            <a:endParaRPr lang="en-US" altLang="he-IL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724525" y="1916113"/>
            <a:ext cx="316865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>
                <a:solidFill>
                  <a:srgbClr val="000000"/>
                </a:solidFill>
              </a:rPr>
              <a:t>1944 (=4*3*3*3*3*3*2)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420" y="190269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3087" y="365298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951" y="50800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8094" y="13716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78094" y="278285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78094" y="461961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7913" y="625069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020" y="339435"/>
            <a:ext cx="8839200" cy="320675"/>
          </a:xfrm>
        </p:spPr>
        <p:txBody>
          <a:bodyPr>
            <a:normAutofit fontScale="90000"/>
          </a:bodyPr>
          <a:lstStyle/>
          <a:p>
            <a:r>
              <a:rPr lang="en-US" altLang="ko-KR" sz="4000" dirty="0">
                <a:ea typeface="굴림" panose="020B0600000101010101" pitchFamily="50" charset="-127"/>
              </a:rPr>
              <a:t>Adding Constraints between Categories</a:t>
            </a:r>
            <a:br>
              <a:rPr lang="en-US" altLang="ko-KR" sz="4000" dirty="0">
                <a:ea typeface="굴림" panose="020B0600000101010101" pitchFamily="50" charset="-127"/>
              </a:rPr>
            </a:br>
            <a:r>
              <a:rPr lang="en-US" altLang="ko-KR" sz="4000" dirty="0">
                <a:ea typeface="굴림" panose="020B0600000101010101" pitchFamily="50" charset="-127"/>
              </a:rPr>
              <a:t>to Reduce #of TC’S</a:t>
            </a:r>
            <a:endParaRPr lang="ko-KR" altLang="en-US" sz="4000" dirty="0">
              <a:ea typeface="굴림" panose="020B0600000101010101" pitchFamily="50" charset="-127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30288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/>
              <a:t>Parameters:</a:t>
            </a:r>
          </a:p>
          <a:p>
            <a:pPr>
              <a:buFontTx/>
              <a:buNone/>
            </a:pPr>
            <a:r>
              <a:rPr lang="en-US" altLang="he-IL" sz="2000" b="1"/>
              <a:t>   </a:t>
            </a:r>
            <a:r>
              <a:rPr lang="en-US" altLang="he-IL" sz="1800" b="1"/>
              <a:t>Pattern size:</a:t>
            </a:r>
          </a:p>
          <a:p>
            <a:pPr>
              <a:buFontTx/>
              <a:buNone/>
            </a:pPr>
            <a:r>
              <a:rPr lang="en-US" altLang="he-IL" sz="1800" b="1"/>
              <a:t>           </a:t>
            </a:r>
            <a:r>
              <a:rPr lang="en-US" altLang="he-IL" sz="1800"/>
              <a:t>empty                                              [ </a:t>
            </a:r>
            <a:r>
              <a:rPr lang="en-US" altLang="he-IL" sz="1800">
                <a:solidFill>
                  <a:srgbClr val="FF0000"/>
                </a:solidFill>
              </a:rPr>
              <a:t>property</a:t>
            </a:r>
            <a:r>
              <a:rPr lang="en-US" altLang="he-IL" sz="1800"/>
              <a:t> Empty ]</a:t>
            </a:r>
          </a:p>
          <a:p>
            <a:pPr>
              <a:buFontTx/>
              <a:buNone/>
            </a:pPr>
            <a:r>
              <a:rPr lang="en-US" altLang="he-IL" sz="1800"/>
              <a:t>           single character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/>
              <a:t>           many character 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/>
              <a:t>          longer than any line in the file         [ property NonEmpty ]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/>
              <a:t>   </a:t>
            </a:r>
            <a:r>
              <a:rPr lang="en-US" altLang="he-IL" sz="1800" b="1"/>
              <a:t>Quoting:</a:t>
            </a:r>
          </a:p>
          <a:p>
            <a:pPr>
              <a:buFontTx/>
              <a:buNone/>
            </a:pPr>
            <a:r>
              <a:rPr lang="en-US" altLang="he-IL" sz="1800" b="1"/>
              <a:t>   </a:t>
            </a:r>
            <a:r>
              <a:rPr lang="en-US" altLang="he-IL" sz="1800"/>
              <a:t>       pattern is quoted                             [ property Quoted ]</a:t>
            </a:r>
          </a:p>
          <a:p>
            <a:pPr>
              <a:buFontTx/>
              <a:buNone/>
            </a:pPr>
            <a:r>
              <a:rPr lang="en-US" altLang="he-IL" sz="1800"/>
              <a:t>         pattern is not quoted                        [ </a:t>
            </a:r>
            <a:r>
              <a:rPr lang="en-US" altLang="he-IL" sz="1800">
                <a:solidFill>
                  <a:srgbClr val="FF0000"/>
                </a:solidFill>
              </a:rPr>
              <a:t>if</a:t>
            </a:r>
            <a:r>
              <a:rPr lang="en-US" altLang="he-IL" sz="1800"/>
              <a:t> NonEmpty ]</a:t>
            </a:r>
          </a:p>
          <a:p>
            <a:pPr>
              <a:buFontTx/>
              <a:buNone/>
            </a:pPr>
            <a:r>
              <a:rPr lang="en-US" altLang="he-IL" sz="1800"/>
              <a:t>         pattern is improperly quoted           [ if NonEmpty ]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 b="1"/>
              <a:t>   Embedded blanks:</a:t>
            </a:r>
          </a:p>
          <a:p>
            <a:pPr>
              <a:buFontTx/>
              <a:buNone/>
            </a:pPr>
            <a:r>
              <a:rPr lang="en-US" altLang="he-IL" sz="1800"/>
              <a:t>        no embedded blank                         [ if NonEmpty ]</a:t>
            </a:r>
          </a:p>
          <a:p>
            <a:pPr>
              <a:buFontTx/>
              <a:buNone/>
            </a:pPr>
            <a:r>
              <a:rPr lang="en-US" altLang="he-IL" sz="1800"/>
              <a:t>       one embedded blank                        [ if NonEmpty and Quoted ]</a:t>
            </a:r>
          </a:p>
          <a:p>
            <a:pPr>
              <a:buFontTx/>
              <a:buNone/>
            </a:pPr>
            <a:r>
              <a:rPr lang="en-US" altLang="he-IL" sz="1800"/>
              <a:t>       several embedded blanks                 [ if NonEmpty and Quoted ]</a:t>
            </a:r>
          </a:p>
          <a:p>
            <a:pPr>
              <a:buFontTx/>
              <a:buNone/>
            </a:pPr>
            <a:r>
              <a:rPr lang="en-US" altLang="he-IL" sz="1800"/>
              <a:t>    </a:t>
            </a:r>
            <a:endParaRPr lang="en-US" altLang="he-IL" sz="2000" b="1"/>
          </a:p>
          <a:p>
            <a:pPr>
              <a:buFontTx/>
              <a:buNone/>
            </a:pPr>
            <a:endParaRPr lang="en-US" altLang="he-IL" b="1"/>
          </a:p>
        </p:txBody>
      </p:sp>
    </p:spTree>
    <p:extLst>
      <p:ext uri="{BB962C8B-B14F-4D97-AF65-F5344CB8AC3E}">
        <p14:creationId xmlns:p14="http://schemas.microsoft.com/office/powerpoint/2010/main" val="50806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38144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en-US" dirty="0"/>
              <a:t>SW Development and Testing Model </a:t>
            </a:r>
            <a:br>
              <a:rPr lang="en-US" dirty="0"/>
            </a:br>
            <a:r>
              <a:rPr lang="en-US" dirty="0"/>
              <a:t>(a.k.a. V model)</a:t>
            </a:r>
            <a:br>
              <a:rPr lang="en-US" dirty="0"/>
            </a:br>
            <a:endParaRPr 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/42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6321" y="1643050"/>
            <a:ext cx="649038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82139" y="4786322"/>
            <a:ext cx="4769856" cy="9286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5" name="아래쪽 화살표 14"/>
          <p:cNvSpPr/>
          <p:nvPr/>
        </p:nvSpPr>
        <p:spPr>
          <a:xfrm>
            <a:off x="357158" y="1857364"/>
            <a:ext cx="428628" cy="4357718"/>
          </a:xfrm>
          <a:prstGeom prst="downArrow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2306" y="1214422"/>
            <a:ext cx="108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70C0"/>
                </a:solidFill>
                <a:latin typeface="맑은 고딕"/>
                <a:ea typeface="HY견고딕" pitchFamily="18" charset="-127"/>
              </a:rPr>
              <a:t>Manual </a:t>
            </a:r>
          </a:p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70C0"/>
                </a:solidFill>
                <a:latin typeface="맑은 고딕"/>
                <a:ea typeface="HY견고딕" pitchFamily="18" charset="-127"/>
              </a:rPr>
              <a:t>Labor</a:t>
            </a:r>
          </a:p>
        </p:txBody>
      </p:sp>
      <p:sp>
        <p:nvSpPr>
          <p:cNvPr id="17" name="아래쪽 화살표 16"/>
          <p:cNvSpPr/>
          <p:nvPr/>
        </p:nvSpPr>
        <p:spPr>
          <a:xfrm rot="10800000">
            <a:off x="8128729" y="1785926"/>
            <a:ext cx="428628" cy="4214842"/>
          </a:xfrm>
          <a:prstGeom prst="down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43834" y="6000768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latin typeface="맑은 고딕"/>
                <a:ea typeface="HY견고딕" pitchFamily="18" charset="-127"/>
              </a:rPr>
              <a:t>Abstraction</a:t>
            </a:r>
          </a:p>
        </p:txBody>
      </p:sp>
    </p:spTree>
    <p:extLst>
      <p:ext uri="{BB962C8B-B14F-4D97-AF65-F5344CB8AC3E}">
        <p14:creationId xmlns:p14="http://schemas.microsoft.com/office/powerpoint/2010/main" val="1534870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848600" cy="6400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ko-KR" altLang="he-IL" sz="1800" b="1" dirty="0">
                <a:ea typeface="굴림" panose="020B0600000101010101" pitchFamily="50" charset="-127"/>
              </a:rPr>
              <a:t>   </a:t>
            </a:r>
            <a:r>
              <a:rPr lang="en-US" altLang="he-IL" sz="1800" b="1" dirty="0"/>
              <a:t>Embedded quotes:</a:t>
            </a:r>
          </a:p>
          <a:p>
            <a:pPr>
              <a:buFontTx/>
              <a:buNone/>
            </a:pPr>
            <a:r>
              <a:rPr lang="en-US" altLang="he-IL" sz="1800" dirty="0"/>
              <a:t>        no embedded quotes       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dirty="0"/>
              <a:t>       one embedded quotes      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dirty="0"/>
              <a:t>       several embedded quotes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endParaRPr lang="en-US" altLang="he-IL" sz="1800" dirty="0"/>
          </a:p>
          <a:p>
            <a:pPr>
              <a:buFontTx/>
              <a:buNone/>
            </a:pPr>
            <a:r>
              <a:rPr lang="en-US" altLang="he-IL" sz="1800" b="1" dirty="0"/>
              <a:t>File name</a:t>
            </a:r>
            <a:r>
              <a:rPr lang="en-US" altLang="he-IL" sz="1800" dirty="0"/>
              <a:t>:     </a:t>
            </a:r>
          </a:p>
          <a:p>
            <a:pPr>
              <a:buFontTx/>
              <a:buNone/>
            </a:pPr>
            <a:r>
              <a:rPr lang="en-US" altLang="he-IL" sz="1800" dirty="0"/>
              <a:t>       good file name</a:t>
            </a:r>
          </a:p>
          <a:p>
            <a:pPr>
              <a:buFontTx/>
              <a:buNone/>
            </a:pPr>
            <a:r>
              <a:rPr lang="en-US" altLang="he-IL" sz="1800" dirty="0"/>
              <a:t>       no file with this name</a:t>
            </a:r>
          </a:p>
          <a:p>
            <a:pPr>
              <a:buFontTx/>
              <a:buNone/>
            </a:pPr>
            <a:r>
              <a:rPr lang="en-US" altLang="he-IL" sz="1800" dirty="0"/>
              <a:t>	omitted</a:t>
            </a:r>
          </a:p>
          <a:p>
            <a:pPr>
              <a:buFontTx/>
              <a:buNone/>
            </a:pPr>
            <a:r>
              <a:rPr lang="en-US" altLang="he-IL" sz="2000" b="1" dirty="0"/>
              <a:t>      </a:t>
            </a:r>
            <a:endParaRPr lang="en-US" altLang="he-IL" sz="2000" dirty="0"/>
          </a:p>
          <a:p>
            <a:pPr>
              <a:buFontTx/>
              <a:buNone/>
            </a:pPr>
            <a:r>
              <a:rPr lang="en-US" altLang="he-IL" sz="2000" b="1" dirty="0"/>
              <a:t>Environments:</a:t>
            </a:r>
          </a:p>
          <a:p>
            <a:pPr>
              <a:buFontTx/>
              <a:buNone/>
            </a:pPr>
            <a:r>
              <a:rPr lang="en-US" altLang="he-IL" sz="2000" b="1"/>
              <a:t>   Number of occurrence of pattern in file:</a:t>
            </a:r>
          </a:p>
          <a:p>
            <a:pPr>
              <a:buFontTx/>
              <a:buNone/>
            </a:pPr>
            <a:r>
              <a:rPr lang="en-US" altLang="he-IL" sz="2000" dirty="0"/>
              <a:t>       none               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2000" dirty="0"/>
              <a:t>      exactly one     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[ property Match]</a:t>
            </a:r>
          </a:p>
          <a:p>
            <a:pPr>
              <a:buFontTx/>
              <a:buNone/>
            </a:pPr>
            <a:r>
              <a:rPr lang="en-US" altLang="he-IL" sz="2000" dirty="0"/>
              <a:t>      more than one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[ property Match ]</a:t>
            </a:r>
          </a:p>
          <a:p>
            <a:pPr>
              <a:buFontTx/>
              <a:buNone/>
            </a:pPr>
            <a:endParaRPr lang="en-US" altLang="he-IL" sz="2000" dirty="0"/>
          </a:p>
          <a:p>
            <a:pPr>
              <a:buFontTx/>
              <a:buNone/>
            </a:pPr>
            <a:r>
              <a:rPr lang="en-US" altLang="he-IL" sz="2000" b="1" dirty="0"/>
              <a:t>  Pattern occurrences on target line:</a:t>
            </a:r>
          </a:p>
          <a:p>
            <a:pPr>
              <a:buFontTx/>
              <a:buNone/>
            </a:pPr>
            <a:r>
              <a:rPr lang="en-US" altLang="he-IL" sz="2000" dirty="0"/>
              <a:t>      one                                              [ if Match ]</a:t>
            </a:r>
          </a:p>
          <a:p>
            <a:pPr>
              <a:buFontTx/>
              <a:buNone/>
            </a:pPr>
            <a:r>
              <a:rPr lang="en-US" altLang="he-IL" sz="2000" dirty="0"/>
              <a:t>      more than one                             [ if Match ]</a:t>
            </a:r>
          </a:p>
          <a:p>
            <a:pPr>
              <a:buFontTx/>
              <a:buNone/>
            </a:pPr>
            <a:endParaRPr lang="en-US" altLang="he-IL" sz="2000" b="1" dirty="0"/>
          </a:p>
          <a:p>
            <a:pPr>
              <a:buFontTx/>
              <a:buNone/>
            </a:pPr>
            <a:endParaRPr lang="en-US" altLang="he-IL" sz="2000" b="1" dirty="0"/>
          </a:p>
          <a:p>
            <a:pPr>
              <a:buFontTx/>
              <a:buNone/>
            </a:pPr>
            <a:endParaRPr lang="en-US" altLang="he-IL" b="1" dirty="0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>
                <a:solidFill>
                  <a:srgbClr val="000000"/>
                </a:solidFill>
              </a:rPr>
              <a:t>678</a:t>
            </a:r>
          </a:p>
        </p:txBody>
      </p:sp>
    </p:spTree>
    <p:extLst>
      <p:ext uri="{BB962C8B-B14F-4D97-AF65-F5344CB8AC3E}">
        <p14:creationId xmlns:p14="http://schemas.microsoft.com/office/powerpoint/2010/main" val="146450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/>
              <a:t>Parameters:</a:t>
            </a:r>
          </a:p>
          <a:p>
            <a:pPr>
              <a:buFontTx/>
              <a:buNone/>
            </a:pPr>
            <a:r>
              <a:rPr lang="en-US" altLang="he-IL" sz="2000" b="1"/>
              <a:t>   </a:t>
            </a:r>
            <a:r>
              <a:rPr lang="en-US" altLang="he-IL" sz="1800" b="1"/>
              <a:t>Pattern size:</a:t>
            </a:r>
          </a:p>
          <a:p>
            <a:pPr>
              <a:buFontTx/>
              <a:buNone/>
            </a:pPr>
            <a:r>
              <a:rPr lang="en-US" altLang="he-IL" sz="1800" b="1"/>
              <a:t>           </a:t>
            </a:r>
            <a:r>
              <a:rPr lang="en-US" altLang="he-IL" sz="1800"/>
              <a:t>empty                                              [ property Empty ]</a:t>
            </a:r>
          </a:p>
          <a:p>
            <a:pPr>
              <a:buFontTx/>
              <a:buNone/>
            </a:pPr>
            <a:r>
              <a:rPr lang="en-US" altLang="he-IL" sz="1800"/>
              <a:t>           single character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/>
              <a:t>           many character 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/>
              <a:t>          longer than any line in the file         [</a:t>
            </a:r>
            <a:r>
              <a:rPr lang="en-US" altLang="he-IL" sz="1800">
                <a:solidFill>
                  <a:srgbClr val="FF0000"/>
                </a:solidFill>
              </a:rPr>
              <a:t> error</a:t>
            </a:r>
            <a:r>
              <a:rPr lang="en-US" altLang="he-IL" sz="1800"/>
              <a:t> ]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/>
              <a:t>   </a:t>
            </a:r>
            <a:r>
              <a:rPr lang="en-US" altLang="he-IL" sz="1800" b="1"/>
              <a:t>Quoting:</a:t>
            </a:r>
          </a:p>
          <a:p>
            <a:pPr>
              <a:buFontTx/>
              <a:buNone/>
            </a:pPr>
            <a:r>
              <a:rPr lang="en-US" altLang="he-IL" sz="1800" b="1"/>
              <a:t>   </a:t>
            </a:r>
            <a:r>
              <a:rPr lang="en-US" altLang="he-IL" sz="1800"/>
              <a:t>       pattern is quoted                             [ property quoted ]</a:t>
            </a:r>
          </a:p>
          <a:p>
            <a:pPr>
              <a:buFontTx/>
              <a:buNone/>
            </a:pPr>
            <a:r>
              <a:rPr lang="en-US" altLang="he-IL" sz="1800"/>
              <a:t>         pattern is not quoted                        [ if NonEmpty ]</a:t>
            </a:r>
          </a:p>
          <a:p>
            <a:pPr>
              <a:buFontTx/>
              <a:buNone/>
            </a:pPr>
            <a:r>
              <a:rPr lang="en-US" altLang="he-IL" sz="1800"/>
              <a:t>         pattern is improperly quoted           [ </a:t>
            </a:r>
            <a:r>
              <a:rPr lang="en-US" altLang="he-IL" sz="1800">
                <a:solidFill>
                  <a:srgbClr val="FF0000"/>
                </a:solidFill>
              </a:rPr>
              <a:t>error</a:t>
            </a:r>
            <a:r>
              <a:rPr lang="en-US" altLang="he-IL" sz="1800"/>
              <a:t> ]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 b="1"/>
              <a:t>   Embedded blanks:</a:t>
            </a:r>
          </a:p>
          <a:p>
            <a:pPr>
              <a:buFontTx/>
              <a:buNone/>
            </a:pPr>
            <a:r>
              <a:rPr lang="en-US" altLang="he-IL" sz="1800"/>
              <a:t>        no embedded blank                         [ if NonEmpty ]</a:t>
            </a:r>
          </a:p>
          <a:p>
            <a:pPr>
              <a:buFontTx/>
              <a:buNone/>
            </a:pPr>
            <a:r>
              <a:rPr lang="en-US" altLang="he-IL" sz="1800"/>
              <a:t>       one embedded blank                        [ if NonEmpty and Quoted ]</a:t>
            </a:r>
          </a:p>
          <a:p>
            <a:pPr>
              <a:buFontTx/>
              <a:buNone/>
            </a:pPr>
            <a:r>
              <a:rPr lang="en-US" altLang="he-IL" sz="1800"/>
              <a:t>       several embedded blanks                 [ if NonEmpty and Quoted ]</a:t>
            </a:r>
          </a:p>
          <a:p>
            <a:pPr>
              <a:buFontTx/>
              <a:buNone/>
            </a:pPr>
            <a:r>
              <a:rPr lang="en-US" altLang="he-IL" sz="1800"/>
              <a:t>    </a:t>
            </a:r>
            <a:endParaRPr lang="en-US" altLang="he-IL" sz="2000" b="1"/>
          </a:p>
          <a:p>
            <a:pPr>
              <a:buFontTx/>
              <a:buNone/>
            </a:pPr>
            <a:endParaRPr lang="en-US" altLang="he-IL" b="1"/>
          </a:p>
        </p:txBody>
      </p:sp>
    </p:spTree>
    <p:extLst>
      <p:ext uri="{BB962C8B-B14F-4D97-AF65-F5344CB8AC3E}">
        <p14:creationId xmlns:p14="http://schemas.microsoft.com/office/powerpoint/2010/main" val="1432941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848600" cy="64008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 sz="1800" b="1" dirty="0">
                <a:ea typeface="굴림" panose="020B0600000101010101" pitchFamily="50" charset="-127"/>
              </a:rPr>
              <a:t>   </a:t>
            </a:r>
            <a:r>
              <a:rPr lang="en-US" altLang="he-IL" sz="1800" b="1" dirty="0"/>
              <a:t>Embedded quotes:</a:t>
            </a:r>
          </a:p>
          <a:p>
            <a:pPr>
              <a:buFontTx/>
              <a:buNone/>
            </a:pPr>
            <a:r>
              <a:rPr lang="en-US" altLang="he-IL" sz="1800" dirty="0"/>
              <a:t>        no embedded quotes       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dirty="0"/>
              <a:t>       one embedded quotes      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dirty="0"/>
              <a:t>       several embedded quotes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b="1" dirty="0"/>
              <a:t>File name</a:t>
            </a:r>
            <a:r>
              <a:rPr lang="en-US" altLang="he-IL" sz="1800" dirty="0"/>
              <a:t>:     </a:t>
            </a:r>
          </a:p>
          <a:p>
            <a:pPr>
              <a:buFontTx/>
              <a:buNone/>
            </a:pPr>
            <a:r>
              <a:rPr lang="en-US" altLang="he-IL" sz="1800" dirty="0"/>
              <a:t>       good file name</a:t>
            </a:r>
          </a:p>
          <a:p>
            <a:pPr>
              <a:buFontTx/>
              <a:buNone/>
            </a:pPr>
            <a:r>
              <a:rPr lang="en-US" altLang="he-IL" sz="1800" dirty="0"/>
              <a:t>       no file with this name                      [</a:t>
            </a:r>
            <a:r>
              <a:rPr lang="en-US" altLang="he-IL" sz="1800" dirty="0">
                <a:solidFill>
                  <a:srgbClr val="FF0000"/>
                </a:solidFill>
              </a:rPr>
              <a:t> error </a:t>
            </a:r>
            <a:r>
              <a:rPr lang="en-US" altLang="he-IL" sz="1800" dirty="0"/>
              <a:t>]</a:t>
            </a:r>
          </a:p>
          <a:p>
            <a:pPr>
              <a:buFontTx/>
              <a:buNone/>
            </a:pPr>
            <a:r>
              <a:rPr lang="en-US" altLang="he-IL" sz="1800" dirty="0"/>
              <a:t>       omitted</a:t>
            </a:r>
            <a:r>
              <a:rPr lang="en-US" altLang="he-IL" sz="2000" b="1" dirty="0"/>
              <a:t>     </a:t>
            </a:r>
          </a:p>
          <a:p>
            <a:pPr>
              <a:buFontTx/>
              <a:buNone/>
            </a:pPr>
            <a:endParaRPr lang="en-US" altLang="he-IL" sz="2000" dirty="0"/>
          </a:p>
          <a:p>
            <a:pPr>
              <a:buFontTx/>
              <a:buNone/>
            </a:pPr>
            <a:r>
              <a:rPr lang="en-US" altLang="he-IL" sz="2000" b="1" dirty="0"/>
              <a:t>Environments:</a:t>
            </a:r>
          </a:p>
          <a:p>
            <a:pPr>
              <a:buFontTx/>
              <a:buNone/>
            </a:pPr>
            <a:r>
              <a:rPr lang="en-US" altLang="he-IL" sz="2000" b="1" dirty="0"/>
              <a:t>   Number of occurrence of pattern in file:</a:t>
            </a:r>
          </a:p>
          <a:p>
            <a:pPr>
              <a:buFontTx/>
              <a:buNone/>
            </a:pPr>
            <a:r>
              <a:rPr lang="en-US" altLang="he-IL" sz="2000" dirty="0"/>
              <a:t>       none               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</a:t>
            </a:r>
          </a:p>
          <a:p>
            <a:pPr>
              <a:buFontTx/>
              <a:buNone/>
            </a:pPr>
            <a:r>
              <a:rPr lang="en-US" altLang="he-IL" sz="1800" dirty="0"/>
              <a:t>       </a:t>
            </a:r>
            <a:r>
              <a:rPr lang="en-US" altLang="he-IL" sz="2000" dirty="0"/>
              <a:t>exactly one     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[ property Match]</a:t>
            </a:r>
          </a:p>
          <a:p>
            <a:pPr>
              <a:buFontTx/>
              <a:buNone/>
            </a:pPr>
            <a:r>
              <a:rPr lang="en-US" altLang="he-IL" sz="2000" dirty="0"/>
              <a:t>      more than one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[ property Match ]</a:t>
            </a:r>
          </a:p>
          <a:p>
            <a:pPr>
              <a:buFontTx/>
              <a:buNone/>
            </a:pPr>
            <a:endParaRPr lang="en-US" altLang="he-IL" sz="2000" dirty="0"/>
          </a:p>
          <a:p>
            <a:pPr>
              <a:buFontTx/>
              <a:buNone/>
            </a:pPr>
            <a:r>
              <a:rPr lang="en-US" altLang="he-IL" sz="2000" b="1" dirty="0"/>
              <a:t>  Pattern occurrences on target line:</a:t>
            </a:r>
          </a:p>
          <a:p>
            <a:pPr>
              <a:buFontTx/>
              <a:buNone/>
            </a:pPr>
            <a:r>
              <a:rPr lang="en-US" altLang="he-IL" sz="2000" dirty="0"/>
              <a:t>      one                                              [ if Match ]</a:t>
            </a:r>
          </a:p>
          <a:p>
            <a:pPr>
              <a:buFontTx/>
              <a:buNone/>
            </a:pPr>
            <a:r>
              <a:rPr lang="en-US" altLang="he-IL" sz="2000" dirty="0"/>
              <a:t>      more than one                             [ if Match ]</a:t>
            </a:r>
            <a:endParaRPr lang="en-US" altLang="he-IL" sz="2000" b="1" dirty="0"/>
          </a:p>
          <a:p>
            <a:pPr>
              <a:buFontTx/>
              <a:buNone/>
            </a:pPr>
            <a:endParaRPr lang="en-US" altLang="he-IL" sz="2000" b="1" dirty="0"/>
          </a:p>
          <a:p>
            <a:pPr>
              <a:buFontTx/>
              <a:buNone/>
            </a:pPr>
            <a:endParaRPr lang="en-US" altLang="he-IL" b="1" dirty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 dirty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ko-KR" b="0" dirty="0">
                <a:solidFill>
                  <a:srgbClr val="000000"/>
                </a:solidFill>
              </a:rPr>
              <a:t>125</a:t>
            </a:r>
            <a:endParaRPr lang="en-US" altLang="he-IL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7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White Box Testing (1/2)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858280" cy="5214974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/>
              <a:t>White box testing concerns program code itself</a:t>
            </a:r>
          </a:p>
          <a:p>
            <a:r>
              <a:rPr lang="en-US" altLang="ko-KR" dirty="0"/>
              <a:t>Many different viewpoints on “program code”</a:t>
            </a:r>
          </a:p>
          <a:p>
            <a:pPr lvl="1"/>
            <a:r>
              <a:rPr lang="en-US" altLang="ko-KR" dirty="0"/>
              <a:t>program code as a graph (i.e., structural coverage)</a:t>
            </a:r>
          </a:p>
          <a:p>
            <a:pPr lvl="1"/>
            <a:r>
              <a:rPr lang="en-US" altLang="ko-KR" dirty="0"/>
              <a:t>program code as a set of logic formulas (i.e., logical coverage)</a:t>
            </a:r>
          </a:p>
          <a:p>
            <a:pPr lvl="1"/>
            <a:r>
              <a:rPr lang="en-US" altLang="ko-KR" dirty="0"/>
              <a:t>program code as a set of execution paths (i.e., behavioral/dynamic coverage)</a:t>
            </a:r>
          </a:p>
          <a:p>
            <a:r>
              <a:rPr lang="en-US" altLang="ko-KR" dirty="0"/>
              <a:t>Advantages:  </a:t>
            </a:r>
          </a:p>
          <a:p>
            <a:pPr lvl="1"/>
            <a:r>
              <a:rPr lang="en-US" altLang="ko-KR" dirty="0"/>
              <a:t>More effective than </a:t>
            </a:r>
            <a:r>
              <a:rPr lang="en-US" altLang="ko-KR" dirty="0" err="1"/>
              <a:t>blackbox</a:t>
            </a:r>
            <a:r>
              <a:rPr lang="en-US" altLang="ko-KR" dirty="0"/>
              <a:t> testing in general</a:t>
            </a:r>
          </a:p>
          <a:p>
            <a:pPr lvl="1"/>
            <a:r>
              <a:rPr lang="en-US" altLang="ko-KR" dirty="0"/>
              <a:t>Can measure the testing progress quantitatively based on coverage achieved</a:t>
            </a:r>
          </a:p>
          <a:p>
            <a:r>
              <a:rPr lang="en-US" altLang="ko-KR" dirty="0"/>
              <a:t>Should be used with </a:t>
            </a:r>
            <a:r>
              <a:rPr lang="en-US" altLang="ko-KR" dirty="0" err="1"/>
              <a:t>blackbox</a:t>
            </a:r>
            <a:r>
              <a:rPr lang="en-US" altLang="ko-KR" dirty="0"/>
              <a:t> testing together for maximal bug detection capability</a:t>
            </a:r>
          </a:p>
          <a:p>
            <a:pPr lvl="1"/>
            <a:r>
              <a:rPr lang="en-US" altLang="ko-KR" dirty="0" err="1"/>
              <a:t>Blackbox</a:t>
            </a:r>
            <a:r>
              <a:rPr lang="en-US" altLang="ko-KR" dirty="0"/>
              <a:t> testing and </a:t>
            </a:r>
            <a:r>
              <a:rPr lang="en-US" altLang="ko-KR" dirty="0" err="1"/>
              <a:t>whitebox</a:t>
            </a:r>
            <a:r>
              <a:rPr lang="en-US" altLang="ko-KR" dirty="0"/>
              <a:t> testing often explore different segments of target program space  </a:t>
            </a:r>
          </a:p>
        </p:txBody>
      </p:sp>
    </p:spTree>
    <p:extLst>
      <p:ext uri="{BB962C8B-B14F-4D97-AF65-F5344CB8AC3E}">
        <p14:creationId xmlns:p14="http://schemas.microsoft.com/office/powerpoint/2010/main" val="2881369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White Box Testing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426308"/>
            <a:ext cx="9144000" cy="4114800"/>
          </a:xfrm>
        </p:spPr>
        <p:txBody>
          <a:bodyPr/>
          <a:lstStyle/>
          <a:p>
            <a:r>
              <a:rPr lang="en-US" altLang="ko-KR" dirty="0">
                <a:solidFill>
                  <a:srgbClr val="1F497D">
                    <a:lumMod val="75000"/>
                  </a:srgbClr>
                </a:solidFill>
              </a:rPr>
              <a:t>Coverage is a </a:t>
            </a:r>
            <a:r>
              <a:rPr lang="en-US" altLang="ko-KR" dirty="0">
                <a:solidFill>
                  <a:srgbClr val="F79646">
                    <a:lumMod val="75000"/>
                  </a:srgbClr>
                </a:solidFill>
              </a:rPr>
              <a:t>good predictor/indicator of testing effectiveness </a:t>
            </a:r>
          </a:p>
          <a:p>
            <a:pPr lvl="1"/>
            <a:r>
              <a:rPr lang="en-US" altLang="ko-KR" dirty="0"/>
              <a:t>Utilizing correlation between structural coverage and fault detection ability</a:t>
            </a:r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118776" y="5858304"/>
            <a:ext cx="29755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V="1">
            <a:off x="3126251" y="3786735"/>
            <a:ext cx="0" cy="2071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16385" y="3851411"/>
            <a:ext cx="89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Fault </a:t>
            </a:r>
          </a:p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finding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6177" y="5860045"/>
            <a:ext cx="118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Coverage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3314435" y="3915829"/>
            <a:ext cx="1292109" cy="136815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4728939" y="4768888"/>
            <a:ext cx="195327" cy="20451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9104" y="4347877"/>
            <a:ext cx="117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coverage</a:t>
            </a:r>
          </a:p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metric B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5128" y="5139965"/>
            <a:ext cx="117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coverage</a:t>
            </a:r>
          </a:p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metric C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8991" y="3699805"/>
            <a:ext cx="117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coverage</a:t>
            </a:r>
          </a:p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>
                <a:solidFill>
                  <a:prstClr val="black"/>
                </a:solidFill>
                <a:latin typeface="Calibri" pitchFamily="34" charset="0"/>
              </a:rPr>
              <a:t>metric A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 flipH="1">
            <a:off x="3115977" y="4871146"/>
            <a:ext cx="161296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stCxn id="10" idx="4"/>
          </p:cNvCxnSpPr>
          <p:nvPr/>
        </p:nvCxnSpPr>
        <p:spPr>
          <a:xfrm flipH="1">
            <a:off x="4826602" y="4973404"/>
            <a:ext cx="1" cy="8849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자유형 15"/>
          <p:cNvSpPr/>
          <p:nvPr/>
        </p:nvSpPr>
        <p:spPr>
          <a:xfrm>
            <a:off x="3296505" y="4822519"/>
            <a:ext cx="1668858" cy="593335"/>
          </a:xfrm>
          <a:custGeom>
            <a:avLst/>
            <a:gdLst>
              <a:gd name="connsiteX0" fmla="*/ 0 w 1921267"/>
              <a:gd name="connsiteY0" fmla="*/ 1222624 h 1222624"/>
              <a:gd name="connsiteX1" fmla="*/ 750013 w 1921267"/>
              <a:gd name="connsiteY1" fmla="*/ 308224 h 1222624"/>
              <a:gd name="connsiteX2" fmla="*/ 1921267 w 1921267"/>
              <a:gd name="connsiteY2" fmla="*/ 0 h 122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1267" h="1222624">
                <a:moveTo>
                  <a:pt x="0" y="1222624"/>
                </a:moveTo>
                <a:cubicBezTo>
                  <a:pt x="214901" y="867309"/>
                  <a:pt x="429802" y="511995"/>
                  <a:pt x="750013" y="308224"/>
                </a:cubicBezTo>
                <a:cubicBezTo>
                  <a:pt x="1070224" y="104453"/>
                  <a:pt x="1724346" y="49658"/>
                  <a:pt x="1921267" y="0"/>
                </a:cubicBezTo>
              </a:path>
            </a:pathLst>
          </a:custGeom>
          <a:noFill/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17" name="자유형 16"/>
          <p:cNvSpPr/>
          <p:nvPr/>
        </p:nvSpPr>
        <p:spPr>
          <a:xfrm flipV="1">
            <a:off x="3340091" y="5355989"/>
            <a:ext cx="1972638" cy="266413"/>
          </a:xfrm>
          <a:custGeom>
            <a:avLst/>
            <a:gdLst>
              <a:gd name="connsiteX0" fmla="*/ 0 w 1972638"/>
              <a:gd name="connsiteY0" fmla="*/ 185680 h 309651"/>
              <a:gd name="connsiteX1" fmla="*/ 308225 w 1972638"/>
              <a:gd name="connsiteY1" fmla="*/ 745 h 309651"/>
              <a:gd name="connsiteX2" fmla="*/ 636998 w 1972638"/>
              <a:gd name="connsiteY2" fmla="*/ 247325 h 309651"/>
              <a:gd name="connsiteX3" fmla="*/ 945223 w 1972638"/>
              <a:gd name="connsiteY3" fmla="*/ 745 h 309651"/>
              <a:gd name="connsiteX4" fmla="*/ 1345915 w 1972638"/>
              <a:gd name="connsiteY4" fmla="*/ 308970 h 309651"/>
              <a:gd name="connsiteX5" fmla="*/ 1972638 w 1972638"/>
              <a:gd name="connsiteY5" fmla="*/ 82938 h 3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2638" h="309651">
                <a:moveTo>
                  <a:pt x="0" y="185680"/>
                </a:moveTo>
                <a:cubicBezTo>
                  <a:pt x="101029" y="88075"/>
                  <a:pt x="202059" y="-9529"/>
                  <a:pt x="308225" y="745"/>
                </a:cubicBezTo>
                <a:cubicBezTo>
                  <a:pt x="414391" y="11019"/>
                  <a:pt x="530832" y="247325"/>
                  <a:pt x="636998" y="247325"/>
                </a:cubicBezTo>
                <a:cubicBezTo>
                  <a:pt x="743164" y="247325"/>
                  <a:pt x="827070" y="-9529"/>
                  <a:pt x="945223" y="745"/>
                </a:cubicBezTo>
                <a:cubicBezTo>
                  <a:pt x="1063376" y="11019"/>
                  <a:pt x="1174679" y="295271"/>
                  <a:pt x="1345915" y="308970"/>
                </a:cubicBezTo>
                <a:cubicBezTo>
                  <a:pt x="1517151" y="322669"/>
                  <a:pt x="1854485" y="125747"/>
                  <a:pt x="1972638" y="82938"/>
                </a:cubicBezTo>
              </a:path>
            </a:pathLst>
          </a:custGeom>
          <a:noFill/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800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2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21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Bug Observability/Detection Model:  </a:t>
            </a:r>
            <a:br>
              <a:rPr lang="en-US" altLang="ko-KR" dirty="0"/>
            </a:br>
            <a:r>
              <a:rPr lang="en-US" altLang="ko-KR" b="1" dirty="0"/>
              <a:t>R</a:t>
            </a:r>
            <a:r>
              <a:rPr lang="en-US" altLang="ko-KR" dirty="0"/>
              <a:t>eachability, </a:t>
            </a:r>
            <a:r>
              <a:rPr lang="en-US" altLang="ko-KR" b="1" dirty="0"/>
              <a:t>I</a:t>
            </a:r>
            <a:r>
              <a:rPr lang="en-US" altLang="ko-KR" dirty="0"/>
              <a:t>nfection, </a:t>
            </a:r>
            <a:r>
              <a:rPr lang="en-US" altLang="ko-KR" b="1" dirty="0"/>
              <a:t>P</a:t>
            </a:r>
            <a:r>
              <a:rPr lang="en-US" altLang="ko-KR" dirty="0"/>
              <a:t>ropagation, and </a:t>
            </a:r>
            <a:r>
              <a:rPr lang="en-US" altLang="ko-KR" b="1" dirty="0"/>
              <a:t>R</a:t>
            </a:r>
            <a:r>
              <a:rPr lang="en-US" altLang="ko-KR" dirty="0"/>
              <a:t>evelation (RIPR)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388" y="1970871"/>
            <a:ext cx="340518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dirty="0"/>
              <a:t>Terminology</a:t>
            </a:r>
          </a:p>
          <a:p>
            <a:pPr lvl="1"/>
            <a:r>
              <a:rPr lang="en-US" altLang="ko-KR" sz="2000" dirty="0">
                <a:solidFill>
                  <a:srgbClr val="FF0000"/>
                </a:solidFill>
              </a:rPr>
              <a:t>Fault</a:t>
            </a:r>
            <a:r>
              <a:rPr lang="en-US" altLang="ko-KR" sz="2000" dirty="0"/>
              <a:t>: static defect in a program text (</a:t>
            </a:r>
            <a:r>
              <a:rPr lang="en-US" altLang="ko-KR" sz="2000" dirty="0" err="1"/>
              <a:t>a.k.a</a:t>
            </a:r>
            <a:r>
              <a:rPr lang="en-US" altLang="ko-KR" sz="2000" dirty="0"/>
              <a:t> a bug)</a:t>
            </a:r>
          </a:p>
          <a:p>
            <a:pPr lvl="1"/>
            <a:r>
              <a:rPr lang="en-US" altLang="ko-KR" sz="2000" dirty="0">
                <a:solidFill>
                  <a:srgbClr val="FF0000"/>
                </a:solidFill>
              </a:rPr>
              <a:t>Error</a:t>
            </a:r>
            <a:r>
              <a:rPr lang="en-US" altLang="ko-KR" sz="2000" dirty="0"/>
              <a:t>: dynamic (intermediate) behavior that deviates from its (internal) intended goal</a:t>
            </a:r>
          </a:p>
          <a:p>
            <a:pPr lvl="2"/>
            <a:r>
              <a:rPr lang="en-US" altLang="ko-KR" sz="1600" dirty="0"/>
              <a:t>A fault causes an error (i.e. error is a symptom of fault)</a:t>
            </a:r>
          </a:p>
          <a:p>
            <a:pPr lvl="1"/>
            <a:r>
              <a:rPr lang="en-US" altLang="ko-KR" sz="2000" dirty="0" err="1">
                <a:solidFill>
                  <a:srgbClr val="FF0000"/>
                </a:solidFill>
              </a:rPr>
              <a:t>Failiure</a:t>
            </a:r>
            <a:r>
              <a:rPr lang="en-US" altLang="ko-KR" sz="2000" dirty="0"/>
              <a:t>: dynamic behavior which violates a ultimate goal of a target program</a:t>
            </a:r>
          </a:p>
          <a:p>
            <a:pPr lvl="2"/>
            <a:r>
              <a:rPr lang="en-US" altLang="ko-KR" sz="1600" dirty="0"/>
              <a:t>Not every error leads to failure due to error masking or fault tolerance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 bwMode="auto">
          <a:xfrm>
            <a:off x="3490268" y="1933575"/>
            <a:ext cx="5653732" cy="470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Graph coverage</a:t>
            </a:r>
          </a:p>
          <a:p>
            <a:pPr marL="514350" marR="0" lvl="1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Test requirement satisfaction ==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Reachability</a:t>
            </a:r>
          </a:p>
          <a:p>
            <a:pPr marL="857250" marR="0" lvl="2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the fault in the code has to be reached  </a:t>
            </a:r>
          </a:p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Logic coverage</a:t>
            </a:r>
          </a:p>
          <a:p>
            <a:pPr marL="514350" marR="0" lvl="1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Test requirement satisfaction </a:t>
            </a:r>
          </a:p>
          <a:p>
            <a:pPr marL="342900" marR="0" lvl="1" indent="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  ==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Reachability +Infection</a:t>
            </a:r>
          </a:p>
          <a:p>
            <a:pPr marL="857250" marR="0" lvl="2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the fault has to put the program into an error state. </a:t>
            </a:r>
          </a:p>
          <a:p>
            <a:pPr marL="1200150" marR="0" lvl="3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Note that a program is in an error state does not mean that it will always produce the failure  </a:t>
            </a:r>
          </a:p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Mutation coverage </a:t>
            </a:r>
          </a:p>
          <a:p>
            <a:pPr marL="514350" marR="0" lvl="1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Test requirement satisfaction </a:t>
            </a:r>
          </a:p>
          <a:p>
            <a:pPr marL="342900" marR="0" lvl="1" indent="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   ==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Reachability +Infection + Propagation</a:t>
            </a:r>
          </a:p>
          <a:p>
            <a:pPr marL="857250" marR="0" lvl="2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the program needs to exhibit incorrect outputs  </a:t>
            </a:r>
          </a:p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Furthermore, test oracle plays critical role to reveal failure of a target program (</a:t>
            </a: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Revelation</a:t>
            </a: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4566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E0B59-0EED-4C9A-BFE9-CD5D8D71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E34EC4-6B22-41B8-B554-FAA6144F8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1AFD90E-7FED-411E-8DC2-C655CB9C12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34C515-6F76-4834-BC94-A4C2B94A0A22}" type="slidenum">
              <a:rPr kumimoji="0" lang="en-US" altLang="ko-K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748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2CD27B9F-CD58-4237-910F-E66EB3D5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08" y="249724"/>
            <a:ext cx="7333913" cy="687276"/>
          </a:xfrm>
          <a:effectLst>
            <a:outerShdw blurRad="88900" dist="38100" dir="2700000" algn="t" rotWithShape="0">
              <a:prstClr val="black">
                <a:alpha val="8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사용자 관점의 테스트 방법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, </a:t>
            </a:r>
            <a:r>
              <a:rPr lang="en-US" altLang="ko-K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Black Box Test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38F6A132-A7EA-4DAA-B889-AA9F9570B15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1921" y="1346731"/>
          <a:ext cx="4761011" cy="4092531"/>
        </p:xfrm>
        <a:graphic>
          <a:graphicData uri="http://schemas.openxmlformats.org/drawingml/2006/table">
            <a:tbl>
              <a:tblPr/>
              <a:tblGrid>
                <a:gridCol w="1256662">
                  <a:extLst>
                    <a:ext uri="{9D8B030D-6E8A-4147-A177-3AD203B41FA5}">
                      <a16:colId xmlns:a16="http://schemas.microsoft.com/office/drawing/2014/main" val="4114172826"/>
                    </a:ext>
                  </a:extLst>
                </a:gridCol>
                <a:gridCol w="3504349">
                  <a:extLst>
                    <a:ext uri="{9D8B030D-6E8A-4147-A177-3AD203B41FA5}">
                      <a16:colId xmlns:a16="http://schemas.microsoft.com/office/drawing/2014/main" val="2255389895"/>
                    </a:ext>
                  </a:extLst>
                </a:gridCol>
              </a:tblGrid>
              <a:tr h="239593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기법</a:t>
                      </a:r>
                      <a:endParaRPr lang="ko-KR" altLang="en-US" sz="1200" dirty="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설명</a:t>
                      </a:r>
                      <a:endParaRPr lang="ko-KR" altLang="en-US" sz="1200"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135244"/>
                  </a:ext>
                </a:extLst>
              </a:tr>
              <a:tr h="73362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동등 분할 기법</a:t>
                      </a:r>
                      <a:b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altLang="ko-KR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</a:t>
                      </a:r>
                      <a:r>
                        <a:rPr 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Equivalence</a:t>
                      </a:r>
                      <a:br>
                        <a:rPr 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Partitioning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프로그램의 입력 도메인을 테스트 케이스가 산출될 수 있는 데이터 클래스로 분류하는 방법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312755"/>
                  </a:ext>
                </a:extLst>
              </a:tr>
              <a:tr h="73362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경계값분석기법</a:t>
                      </a:r>
                      <a:b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altLang="ko-KR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</a:t>
                      </a:r>
                      <a:r>
                        <a:rPr 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Boundary</a:t>
                      </a:r>
                      <a:br>
                        <a:rPr 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Value Analysis)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입력 조건의 중간 값보다 경계 값에서 에러가 발생 될 확률이 높다는 점을 이용하여 테스트 케이스를 생성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789650"/>
                  </a:ext>
                </a:extLst>
              </a:tr>
              <a:tr h="59642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오류 예측 기법</a:t>
                      </a:r>
                      <a:b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altLang="ko-KR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(Error Guessing)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각 시험 기법들이 놓치기 쉬운 오류들을 감각 및 경험으로 찾아보는 방법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393917"/>
                  </a:ext>
                </a:extLst>
              </a:tr>
              <a:tr h="870817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원인 결과</a:t>
                      </a:r>
                      <a:b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그래프 기법</a:t>
                      </a:r>
                      <a:b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altLang="ko-KR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</a:t>
                      </a:r>
                      <a:r>
                        <a:rPr 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Cause Effect </a:t>
                      </a:r>
                      <a:br>
                        <a:rPr 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Graph)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입력 데이터 간 관계가 출력에 미치는 영향을 그래프로 표현하여 오류를 발견하도록 함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957379"/>
                  </a:ext>
                </a:extLst>
              </a:tr>
              <a:tr h="45922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의사결정</a:t>
                      </a:r>
                      <a:b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테이블 테스팅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논리적 조건이나 상황에서 입력 조건과 결과를 참</a:t>
                      </a:r>
                      <a:r>
                        <a:rPr lang="en-US" altLang="ko-KR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, </a:t>
                      </a:r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거짓으로 표현하여 조합을 만들고 테스트케이스를 작성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84203"/>
                  </a:ext>
                </a:extLst>
              </a:tr>
              <a:tr h="45922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상태전이</a:t>
                      </a:r>
                      <a:b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</a:br>
                      <a:r>
                        <a:rPr lang="ko-KR" altLang="en-US" sz="120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테스팅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시스템에 반영되는 이전의 상태가 무엇인지</a:t>
                      </a:r>
                      <a:r>
                        <a:rPr lang="en-US" altLang="ko-KR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, </a:t>
                      </a:r>
                      <a:r>
                        <a:rPr lang="ko-KR" altLang="en-US" sz="1200" dirty="0" err="1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상태간</a:t>
                      </a:r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전이</a:t>
                      </a:r>
                      <a:r>
                        <a:rPr lang="en-US" altLang="ko-KR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, </a:t>
                      </a:r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상태를 변화시키는 이벤트와 </a:t>
                      </a:r>
                      <a:r>
                        <a:rPr lang="ko-KR" altLang="en-US" sz="1200" dirty="0" err="1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입력값을</a:t>
                      </a:r>
                      <a:r>
                        <a:rPr lang="ko-KR" altLang="en-US" sz="1200" dirty="0"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파악</a:t>
                      </a:r>
                    </a:p>
                  </a:txBody>
                  <a:tcPr marL="67320" marR="67320" marT="22440" marB="22440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561230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id="{6293A0C1-F9FD-40BC-92BE-3525C1FA033C}"/>
              </a:ext>
            </a:extLst>
          </p:cNvPr>
          <p:cNvSpPr/>
          <p:nvPr/>
        </p:nvSpPr>
        <p:spPr>
          <a:xfrm>
            <a:off x="5739917" y="3551473"/>
            <a:ext cx="340408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ko-KR" altLang="en-US" sz="1350" b="0" i="1" dirty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도리의 </a:t>
            </a:r>
            <a:r>
              <a:rPr lang="ko-KR" altLang="en-US" sz="1350" b="0" i="1" dirty="0" err="1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디지털라이프</a:t>
            </a:r>
            <a:r>
              <a:rPr lang="ko-KR" altLang="en-US" sz="1350" b="0" i="1" dirty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 블로그에서 발췌</a:t>
            </a:r>
            <a:r>
              <a:rPr lang="ko-KR" altLang="en-US" sz="1350" b="0" i="1" dirty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hlinkClick r:id="rId2"/>
              </a:rPr>
              <a:t>http://blog.skby.net/%EB%B8%94%EB%9E%99%EB%B0%95%EC%8A%A4-%ED%85%8C%EC%8A%A4%ED%8A%B8-%ED%99%94%EC%9D%B4%ED%8A%B8%EB%B0%95%EC%8A%A4-%ED%85%8C%EC%8A%A4%ED%8A%B8/</a:t>
            </a:r>
            <a:endParaRPr lang="en-US" altLang="ko-KR" sz="1350" b="0" i="1" dirty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  <a:p>
            <a:pPr defTabSz="685800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350" b="0" i="1" dirty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0516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/>
              <a:t>Parameters:</a:t>
            </a:r>
          </a:p>
          <a:p>
            <a:pPr>
              <a:buFontTx/>
              <a:buNone/>
            </a:pPr>
            <a:r>
              <a:rPr lang="en-US" altLang="he-IL" sz="2000" b="1"/>
              <a:t>   </a:t>
            </a:r>
            <a:r>
              <a:rPr lang="en-US" altLang="he-IL" sz="1800" b="1"/>
              <a:t>Pattern size:</a:t>
            </a:r>
          </a:p>
          <a:p>
            <a:pPr>
              <a:buFontTx/>
              <a:buNone/>
            </a:pPr>
            <a:r>
              <a:rPr lang="en-US" altLang="he-IL" sz="1800" b="1"/>
              <a:t>           </a:t>
            </a:r>
            <a:r>
              <a:rPr lang="en-US" altLang="he-IL" sz="1800"/>
              <a:t>empty                                              [ property Empty ]</a:t>
            </a:r>
          </a:p>
          <a:p>
            <a:pPr>
              <a:buFontTx/>
              <a:buNone/>
            </a:pPr>
            <a:r>
              <a:rPr lang="en-US" altLang="he-IL" sz="1800"/>
              <a:t>           single character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/>
              <a:t>           many character 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/>
              <a:t>          longer than any line in the file         [</a:t>
            </a:r>
            <a:r>
              <a:rPr lang="en-US" altLang="he-IL" sz="1800">
                <a:solidFill>
                  <a:srgbClr val="FF0000"/>
                </a:solidFill>
              </a:rPr>
              <a:t> error</a:t>
            </a:r>
            <a:r>
              <a:rPr lang="en-US" altLang="he-IL" sz="1800"/>
              <a:t> ]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/>
              <a:t>   </a:t>
            </a:r>
            <a:r>
              <a:rPr lang="en-US" altLang="he-IL" sz="1800" b="1"/>
              <a:t>Quoting:</a:t>
            </a:r>
          </a:p>
          <a:p>
            <a:pPr>
              <a:buFontTx/>
              <a:buNone/>
            </a:pPr>
            <a:r>
              <a:rPr lang="en-US" altLang="he-IL" sz="1800" b="1"/>
              <a:t>   </a:t>
            </a:r>
            <a:r>
              <a:rPr lang="en-US" altLang="he-IL" sz="1800"/>
              <a:t>       pattern is quoted                             [ property quoted ]</a:t>
            </a:r>
          </a:p>
          <a:p>
            <a:pPr>
              <a:buFontTx/>
              <a:buNone/>
            </a:pPr>
            <a:r>
              <a:rPr lang="en-US" altLang="he-IL" sz="1800"/>
              <a:t>         pattern is not quoted                        [ if NonEmpty ]</a:t>
            </a:r>
          </a:p>
          <a:p>
            <a:pPr>
              <a:buFontTx/>
              <a:buNone/>
            </a:pPr>
            <a:r>
              <a:rPr lang="en-US" altLang="he-IL" sz="1800"/>
              <a:t>         pattern is improperly quoted           [ </a:t>
            </a:r>
            <a:r>
              <a:rPr lang="en-US" altLang="he-IL" sz="1800">
                <a:solidFill>
                  <a:srgbClr val="FF0000"/>
                </a:solidFill>
              </a:rPr>
              <a:t>error</a:t>
            </a:r>
            <a:r>
              <a:rPr lang="en-US" altLang="he-IL" sz="1800"/>
              <a:t> ]</a:t>
            </a:r>
          </a:p>
          <a:p>
            <a:pPr>
              <a:buFontTx/>
              <a:buNone/>
            </a:pPr>
            <a:endParaRPr lang="en-US" altLang="he-IL" sz="1800"/>
          </a:p>
          <a:p>
            <a:pPr>
              <a:buFontTx/>
              <a:buNone/>
            </a:pPr>
            <a:r>
              <a:rPr lang="en-US" altLang="he-IL" sz="1800" b="1"/>
              <a:t>   Embedded blanks:</a:t>
            </a:r>
          </a:p>
          <a:p>
            <a:pPr>
              <a:buFontTx/>
              <a:buNone/>
            </a:pPr>
            <a:r>
              <a:rPr lang="en-US" altLang="he-IL" sz="1800"/>
              <a:t>        no embedded blank                         [ if NonEmpty ]</a:t>
            </a:r>
          </a:p>
          <a:p>
            <a:pPr>
              <a:buFontTx/>
              <a:buNone/>
            </a:pPr>
            <a:r>
              <a:rPr lang="en-US" altLang="he-IL" sz="1800"/>
              <a:t>       one embedded blank                        [ if NonEmpty and Quoted ]</a:t>
            </a:r>
          </a:p>
          <a:p>
            <a:pPr>
              <a:buFontTx/>
              <a:buNone/>
            </a:pPr>
            <a:r>
              <a:rPr lang="en-US" altLang="he-IL" sz="1800"/>
              <a:t>       several embedded blanks                 [ if NonEmpty and Quoted ]</a:t>
            </a:r>
          </a:p>
          <a:p>
            <a:pPr>
              <a:buFontTx/>
              <a:buNone/>
            </a:pPr>
            <a:r>
              <a:rPr lang="en-US" altLang="he-IL" sz="1800"/>
              <a:t>    </a:t>
            </a:r>
            <a:endParaRPr lang="en-US" altLang="he-IL" sz="2000" b="1"/>
          </a:p>
          <a:p>
            <a:pPr>
              <a:buFontTx/>
              <a:buNone/>
            </a:pPr>
            <a:endParaRPr lang="en-US" altLang="he-IL" b="1"/>
          </a:p>
        </p:txBody>
      </p:sp>
    </p:spTree>
    <p:extLst>
      <p:ext uri="{BB962C8B-B14F-4D97-AF65-F5344CB8AC3E}">
        <p14:creationId xmlns:p14="http://schemas.microsoft.com/office/powerpoint/2010/main" val="21045807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848600" cy="64008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 sz="1800" b="1" dirty="0">
                <a:ea typeface="굴림" panose="020B0600000101010101" pitchFamily="50" charset="-127"/>
              </a:rPr>
              <a:t>   </a:t>
            </a:r>
            <a:r>
              <a:rPr lang="en-US" altLang="he-IL" sz="1800" b="1" dirty="0"/>
              <a:t>Embedded quotes:</a:t>
            </a:r>
          </a:p>
          <a:p>
            <a:pPr>
              <a:buFontTx/>
              <a:buNone/>
            </a:pPr>
            <a:r>
              <a:rPr lang="en-US" altLang="he-IL" sz="1800" dirty="0"/>
              <a:t>        no embedded quotes       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dirty="0"/>
              <a:t>       one embedded quotes      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dirty="0"/>
              <a:t>       several embedded quotes                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</a:t>
            </a:r>
          </a:p>
          <a:p>
            <a:pPr>
              <a:buFontTx/>
              <a:buNone/>
            </a:pPr>
            <a:r>
              <a:rPr lang="en-US" altLang="he-IL" sz="1800" b="1" dirty="0"/>
              <a:t>File name</a:t>
            </a:r>
            <a:r>
              <a:rPr lang="en-US" altLang="he-IL" sz="1800" dirty="0"/>
              <a:t>:     </a:t>
            </a:r>
          </a:p>
          <a:p>
            <a:pPr>
              <a:buFontTx/>
              <a:buNone/>
            </a:pPr>
            <a:r>
              <a:rPr lang="en-US" altLang="he-IL" sz="1800" dirty="0"/>
              <a:t>       good file name</a:t>
            </a:r>
          </a:p>
          <a:p>
            <a:pPr>
              <a:buFontTx/>
              <a:buNone/>
            </a:pPr>
            <a:r>
              <a:rPr lang="en-US" altLang="he-IL" sz="1800" dirty="0"/>
              <a:t>       no file with this name                      [</a:t>
            </a:r>
            <a:r>
              <a:rPr lang="en-US" altLang="he-IL" sz="1800" dirty="0">
                <a:solidFill>
                  <a:srgbClr val="FF0000"/>
                </a:solidFill>
              </a:rPr>
              <a:t> error </a:t>
            </a:r>
            <a:r>
              <a:rPr lang="en-US" altLang="he-IL" sz="1800" dirty="0"/>
              <a:t>]</a:t>
            </a:r>
          </a:p>
          <a:p>
            <a:pPr>
              <a:buFontTx/>
              <a:buNone/>
            </a:pPr>
            <a:r>
              <a:rPr lang="en-US" altLang="he-IL" sz="1800" dirty="0"/>
              <a:t>       omitted</a:t>
            </a:r>
            <a:r>
              <a:rPr lang="en-US" altLang="he-IL" sz="2000" b="1" dirty="0"/>
              <a:t>     </a:t>
            </a:r>
          </a:p>
          <a:p>
            <a:pPr>
              <a:buFontTx/>
              <a:buNone/>
            </a:pPr>
            <a:endParaRPr lang="en-US" altLang="he-IL" sz="2000" dirty="0"/>
          </a:p>
          <a:p>
            <a:pPr>
              <a:buFontTx/>
              <a:buNone/>
            </a:pPr>
            <a:r>
              <a:rPr lang="en-US" altLang="he-IL" sz="2000" b="1" dirty="0"/>
              <a:t>Environments:</a:t>
            </a:r>
          </a:p>
          <a:p>
            <a:pPr>
              <a:buFontTx/>
              <a:buNone/>
            </a:pPr>
            <a:r>
              <a:rPr lang="en-US" altLang="he-IL" sz="2000" b="1" dirty="0"/>
              <a:t>   Number of occurrence of pattern in file:</a:t>
            </a:r>
          </a:p>
          <a:p>
            <a:pPr>
              <a:buFontTx/>
              <a:buNone/>
            </a:pPr>
            <a:r>
              <a:rPr lang="en-US" altLang="he-IL" sz="2000" dirty="0"/>
              <a:t>       none               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</a:t>
            </a:r>
          </a:p>
          <a:p>
            <a:pPr>
              <a:buFontTx/>
              <a:buNone/>
            </a:pPr>
            <a:r>
              <a:rPr lang="en-US" altLang="he-IL" sz="1800" dirty="0"/>
              <a:t>       </a:t>
            </a:r>
            <a:r>
              <a:rPr lang="en-US" altLang="he-IL" sz="2000" dirty="0"/>
              <a:t>exactly one     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[ property Match]</a:t>
            </a:r>
          </a:p>
          <a:p>
            <a:pPr>
              <a:buFontTx/>
              <a:buNone/>
            </a:pPr>
            <a:r>
              <a:rPr lang="en-US" altLang="he-IL" sz="2000" dirty="0"/>
              <a:t>      more than one                            </a:t>
            </a:r>
            <a:r>
              <a:rPr lang="en-US" altLang="he-IL" sz="1800" dirty="0"/>
              <a:t>[ if </a:t>
            </a:r>
            <a:r>
              <a:rPr lang="en-US" altLang="he-IL" sz="1800" dirty="0" err="1"/>
              <a:t>NonEmpty</a:t>
            </a:r>
            <a:r>
              <a:rPr lang="en-US" altLang="he-IL" sz="1800" dirty="0"/>
              <a:t> ] [ property Match ]</a:t>
            </a:r>
          </a:p>
          <a:p>
            <a:pPr>
              <a:buFontTx/>
              <a:buNone/>
            </a:pPr>
            <a:endParaRPr lang="en-US" altLang="he-IL" sz="2000" dirty="0"/>
          </a:p>
          <a:p>
            <a:pPr>
              <a:buFontTx/>
              <a:buNone/>
            </a:pPr>
            <a:r>
              <a:rPr lang="en-US" altLang="he-IL" sz="2000" b="1" dirty="0"/>
              <a:t>  Pattern occurrences on target line:</a:t>
            </a:r>
          </a:p>
          <a:p>
            <a:pPr>
              <a:buFontTx/>
              <a:buNone/>
            </a:pPr>
            <a:r>
              <a:rPr lang="en-US" altLang="he-IL" sz="2000" dirty="0"/>
              <a:t>      one                                              [ if Match ]</a:t>
            </a:r>
          </a:p>
          <a:p>
            <a:pPr>
              <a:buFontTx/>
              <a:buNone/>
            </a:pPr>
            <a:r>
              <a:rPr lang="en-US" altLang="he-IL" sz="2000" dirty="0"/>
              <a:t>      more than one                             [ if Match ]</a:t>
            </a:r>
            <a:endParaRPr lang="en-US" altLang="he-IL" sz="2000" b="1" dirty="0"/>
          </a:p>
          <a:p>
            <a:pPr>
              <a:buFontTx/>
              <a:buNone/>
            </a:pPr>
            <a:endParaRPr lang="en-US" altLang="he-IL" sz="2000" b="1" dirty="0"/>
          </a:p>
          <a:p>
            <a:pPr>
              <a:buFontTx/>
              <a:buNone/>
            </a:pPr>
            <a:endParaRPr lang="en-US" altLang="he-IL" b="1" dirty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 dirty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 dirty="0">
                <a:solidFill>
                  <a:srgbClr val="000000"/>
                </a:solidFill>
              </a:rPr>
              <a:t>40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943600" y="1219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r>
              <a:rPr lang="ko-KR" altLang="he-IL" sz="1800" b="0">
                <a:solidFill>
                  <a:srgbClr val="000000"/>
                </a:solidFill>
                <a:ea typeface="굴림" panose="020B0600000101010101" pitchFamily="50" charset="-127"/>
              </a:rPr>
              <a:t>[ </a:t>
            </a:r>
            <a:r>
              <a:rPr lang="en-US" altLang="he-IL" sz="1800" b="0">
                <a:solidFill>
                  <a:srgbClr val="3333CC"/>
                </a:solidFill>
              </a:rPr>
              <a:t>single </a:t>
            </a:r>
            <a:r>
              <a:rPr lang="en-US" altLang="he-IL" sz="1800" b="0">
                <a:solidFill>
                  <a:srgbClr val="000000"/>
                </a:solidFill>
              </a:rPr>
              <a:t>]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943600" y="39766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r>
              <a:rPr lang="ko-KR" altLang="he-IL" sz="1800" b="0">
                <a:solidFill>
                  <a:srgbClr val="000000"/>
                </a:solidFill>
                <a:ea typeface="굴림" panose="020B0600000101010101" pitchFamily="50" charset="-127"/>
              </a:rPr>
              <a:t>[ </a:t>
            </a:r>
            <a:r>
              <a:rPr lang="en-US" altLang="he-IL" sz="1800" b="0">
                <a:solidFill>
                  <a:srgbClr val="3333CC"/>
                </a:solidFill>
              </a:rPr>
              <a:t>single </a:t>
            </a:r>
            <a:r>
              <a:rPr lang="en-US" altLang="he-IL" sz="1800" b="0">
                <a:solidFill>
                  <a:srgbClr val="000000"/>
                </a:solidFill>
              </a:rPr>
              <a:t>]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867400" y="6172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r>
              <a:rPr lang="ko-KR" altLang="he-IL" sz="1800" b="0">
                <a:solidFill>
                  <a:srgbClr val="000000"/>
                </a:solidFill>
                <a:ea typeface="굴림" panose="020B0600000101010101" pitchFamily="50" charset="-127"/>
              </a:rPr>
              <a:t>[ </a:t>
            </a:r>
            <a:r>
              <a:rPr lang="en-US" altLang="he-IL" sz="1800" b="0">
                <a:solidFill>
                  <a:srgbClr val="3333CC"/>
                </a:solidFill>
              </a:rPr>
              <a:t>single </a:t>
            </a:r>
            <a:r>
              <a:rPr lang="en-US" altLang="he-IL" sz="1800" b="0">
                <a:solidFill>
                  <a:srgbClr val="000000"/>
                </a:solidFill>
              </a:rPr>
              <a:t>]</a:t>
            </a:r>
            <a:endParaRPr lang="en-US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37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  <p:bldP spid="25606" grpId="0" autoUpdateAnimBg="0"/>
      <p:bldP spid="25607" grpId="0" autoUpdateAnimBg="0"/>
      <p:bldP spid="2560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Foundation of Software Testing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5680" y="3933058"/>
            <a:ext cx="8312728" cy="266429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ko-KR" sz="2000" dirty="0"/>
              <a:t>Multiple targets for software </a:t>
            </a:r>
            <a:r>
              <a:rPr lang="en-US" altLang="ko-KR" sz="2000" dirty="0">
                <a:latin typeface="Calibri" panose="020F0502020204030204" pitchFamily="34" charset="0"/>
              </a:rPr>
              <a:t>testing </a:t>
            </a:r>
            <a:endParaRPr lang="en-US" altLang="ko-KR" sz="2000" dirty="0"/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altLang="ko-KR" sz="2000" dirty="0"/>
              <a:t>Does </a:t>
            </a:r>
            <a:r>
              <a:rPr lang="en-US" altLang="ko-KR" sz="2000" dirty="0">
                <a:latin typeface="Calibri" panose="020F0502020204030204" pitchFamily="34" charset="0"/>
              </a:rPr>
              <a:t>the test</a:t>
            </a:r>
            <a:r>
              <a:rPr lang="ko-KR" altLang="en-US" sz="2000" dirty="0">
                <a:latin typeface="Calibri" panose="020F0502020204030204" pitchFamily="34" charset="0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</a:rPr>
              <a:t>cases represent the requirement spec correctly?  </a:t>
            </a:r>
            <a:br>
              <a:rPr lang="en-US" altLang="ko-KR" sz="2000" dirty="0">
                <a:latin typeface="Calibri" panose="020F0502020204030204" pitchFamily="34" charset="0"/>
              </a:rPr>
            </a:b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ko-KR" sz="2000" dirty="0">
                <a:sym typeface="Wingdings" panose="05000000000000000000" pitchFamily="2" charset="2"/>
              </a:rPr>
              <a:t>S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cenario based testing </a:t>
            </a:r>
            <a:r>
              <a:rPr lang="en-US" altLang="ko-KR" sz="2000" dirty="0">
                <a:latin typeface="Calibri" panose="020F0502020204030204" pitchFamily="34" charset="0"/>
              </a:rPr>
              <a:t>(black-box testing)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altLang="ko-KR" sz="2000" dirty="0"/>
              <a:t>Is the design spec implemented as program correctly?  </a:t>
            </a:r>
            <a:br>
              <a:rPr lang="en-US" altLang="ko-KR" sz="2000" dirty="0"/>
            </a:br>
            <a:r>
              <a:rPr lang="en-US" altLang="ko-KR" sz="2000" dirty="0">
                <a:sym typeface="Wingdings" panose="05000000000000000000" pitchFamily="2" charset="2"/>
              </a:rPr>
              <a:t> Model-based  testing (grey-box testing)</a:t>
            </a:r>
            <a:endParaRPr lang="en-US" altLang="ko-KR" sz="2000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altLang="ko-KR" sz="2000" dirty="0"/>
              <a:t>Does </a:t>
            </a:r>
            <a:r>
              <a:rPr lang="en-US" altLang="ko-KR" sz="2000" dirty="0">
                <a:latin typeface="Calibri" panose="020F0502020204030204" pitchFamily="34" charset="0"/>
              </a:rPr>
              <a:t>the program </a:t>
            </a:r>
            <a:r>
              <a:rPr lang="en-US" altLang="ko-KR" sz="2000" dirty="0"/>
              <a:t>satisfy test cases correctly? </a:t>
            </a:r>
            <a:r>
              <a:rPr lang="en-US" altLang="ko-KR" sz="2000" dirty="0">
                <a:latin typeface="Calibri" panose="020F0502020204030204" pitchFamily="34" charset="0"/>
              </a:rPr>
              <a:t> </a:t>
            </a:r>
            <a:br>
              <a:rPr lang="en-US" altLang="ko-KR" sz="2000" dirty="0">
                <a:latin typeface="Calibri" panose="020F0502020204030204" pitchFamily="34" charset="0"/>
              </a:rPr>
            </a:br>
            <a:r>
              <a:rPr lang="en-US" altLang="ko-KR" sz="2000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Code-based testing (white-box testing)</a:t>
            </a:r>
            <a:r>
              <a:rPr lang="en-US" altLang="ko-KR" sz="20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ko-KR" altLang="en-US" sz="20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69AE-7D4A-4E37-8AA4-499D9F739F40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1691208" cy="365125"/>
          </a:xfrm>
          <a:prstGeom prst="rect">
            <a:avLst/>
          </a:prstGeom>
        </p:spPr>
        <p:txBody>
          <a:bodyPr/>
          <a:lstStyle/>
          <a:p>
            <a:fld id="{D0511ED5-3048-4CF9-802D-78AD5332C64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990753" y="1196752"/>
            <a:ext cx="1162494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800" dirty="0">
                <a:solidFill>
                  <a:srgbClr val="002060"/>
                </a:solidFill>
                <a:latin typeface="Calibri" panose="020F0502020204030204" pitchFamily="34" charset="0"/>
              </a:rPr>
              <a:t>Spec</a:t>
            </a:r>
            <a:endParaRPr lang="ko-KR" alt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088617" y="2492896"/>
            <a:ext cx="1547279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800" dirty="0">
                <a:solidFill>
                  <a:srgbClr val="002060"/>
                </a:solidFill>
                <a:latin typeface="Calibri" panose="020F0502020204030204" pitchFamily="34" charset="0"/>
              </a:rPr>
              <a:t>Program</a:t>
            </a:r>
            <a:endParaRPr lang="ko-KR" alt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508105" y="2492896"/>
            <a:ext cx="1728192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800" dirty="0">
                <a:solidFill>
                  <a:srgbClr val="002060"/>
                </a:solidFill>
                <a:latin typeface="Calibri" panose="020F0502020204030204" pitchFamily="34" charset="0"/>
              </a:rPr>
              <a:t>Test case</a:t>
            </a:r>
            <a:endParaRPr lang="ko-KR" alt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2862256" y="1916832"/>
            <a:ext cx="1349704" cy="854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4860032" y="1916832"/>
            <a:ext cx="1440160" cy="854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8" idx="3"/>
            <a:endCxn id="9" idx="1"/>
          </p:cNvCxnSpPr>
          <p:nvPr/>
        </p:nvCxnSpPr>
        <p:spPr>
          <a:xfrm>
            <a:off x="3635896" y="2924944"/>
            <a:ext cx="18722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사각형 설명선 22"/>
          <p:cNvSpPr/>
          <p:nvPr/>
        </p:nvSpPr>
        <p:spPr>
          <a:xfrm>
            <a:off x="5616117" y="908721"/>
            <a:ext cx="2484275" cy="566190"/>
          </a:xfrm>
          <a:prstGeom prst="wedgeRectCallout">
            <a:avLst>
              <a:gd name="adj1" fmla="val -71217"/>
              <a:gd name="adj2" fmla="val 691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 eaLnBrk="1" fontAlgn="auto" latin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200" b="0" dirty="0">
                <a:solidFill>
                  <a:srgbClr val="002060"/>
                </a:solidFill>
                <a:latin typeface="Calibri" panose="020F0502020204030204" pitchFamily="34" charset="0"/>
              </a:rPr>
              <a:t>A pair of requirement spec and system design spec  </a:t>
            </a:r>
          </a:p>
        </p:txBody>
      </p:sp>
      <p:sp>
        <p:nvSpPr>
          <p:cNvPr id="24" name="TextBox 23"/>
          <p:cNvSpPr txBox="1"/>
          <p:nvPr/>
        </p:nvSpPr>
        <p:spPr>
          <a:xfrm rot="1834314">
            <a:off x="5256317" y="1582425"/>
            <a:ext cx="11521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>
                <a:solidFill>
                  <a:srgbClr val="002060"/>
                </a:solidFill>
                <a:latin typeface="맑은 고딕"/>
              </a:rPr>
              <a:t>1. Representation</a:t>
            </a:r>
            <a:endParaRPr lang="ko-KR" altLang="en-US" sz="1400" b="0" dirty="0">
              <a:solidFill>
                <a:srgbClr val="002060"/>
              </a:solidFill>
              <a:latin typeface="맑은 고딕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79912" y="2617167"/>
            <a:ext cx="1368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>
                <a:solidFill>
                  <a:srgbClr val="FF0000"/>
                </a:solidFill>
                <a:latin typeface="맑은 고딕"/>
              </a:rPr>
              <a:t>3. execution</a:t>
            </a:r>
            <a:endParaRPr lang="ko-KR" altLang="en-US" sz="1400" b="0" dirty="0">
              <a:solidFill>
                <a:srgbClr val="FF0000"/>
              </a:solidFill>
              <a:latin typeface="맑은 고딕"/>
            </a:endParaRPr>
          </a:p>
        </p:txBody>
      </p:sp>
      <p:sp>
        <p:nvSpPr>
          <p:cNvPr id="26" name="TextBox 25"/>
          <p:cNvSpPr txBox="1"/>
          <p:nvPr/>
        </p:nvSpPr>
        <p:spPr>
          <a:xfrm rot="19664986">
            <a:off x="2808003" y="1663196"/>
            <a:ext cx="11521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>
                <a:solidFill>
                  <a:srgbClr val="002060"/>
                </a:solidFill>
                <a:latin typeface="맑은 고딕"/>
              </a:rPr>
              <a:t>2. implementation</a:t>
            </a:r>
            <a:endParaRPr lang="ko-KR" altLang="en-US" sz="1400" b="0" dirty="0">
              <a:solidFill>
                <a:srgbClr val="002060"/>
              </a:solidFill>
              <a:latin typeface="맑은 고딕"/>
            </a:endParaRPr>
          </a:p>
        </p:txBody>
      </p:sp>
      <p:sp>
        <p:nvSpPr>
          <p:cNvPr id="27" name="사각형 설명선 26"/>
          <p:cNvSpPr/>
          <p:nvPr/>
        </p:nvSpPr>
        <p:spPr>
          <a:xfrm>
            <a:off x="5768517" y="3212977"/>
            <a:ext cx="2979947" cy="648072"/>
          </a:xfrm>
          <a:prstGeom prst="wedgeRectCallout">
            <a:avLst>
              <a:gd name="adj1" fmla="val -39812"/>
              <a:gd name="adj2" fmla="val -6701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 eaLnBrk="1" fontAlgn="auto" latin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200" b="0" dirty="0">
                <a:solidFill>
                  <a:srgbClr val="002060"/>
                </a:solidFill>
                <a:latin typeface="Calibri" panose="020F0502020204030204" pitchFamily="34" charset="0"/>
              </a:rPr>
              <a:t>A pair of test input and expected test output for the input</a:t>
            </a:r>
          </a:p>
        </p:txBody>
      </p:sp>
      <p:sp>
        <p:nvSpPr>
          <p:cNvPr id="32" name="사각형 설명선 31"/>
          <p:cNvSpPr/>
          <p:nvPr/>
        </p:nvSpPr>
        <p:spPr>
          <a:xfrm>
            <a:off x="179512" y="3212976"/>
            <a:ext cx="2808312" cy="576064"/>
          </a:xfrm>
          <a:prstGeom prst="wedgeRectCallout">
            <a:avLst>
              <a:gd name="adj1" fmla="val 39119"/>
              <a:gd name="adj2" fmla="val -7748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 eaLnBrk="1" fontAlgn="auto" latin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200" b="0" dirty="0">
                <a:solidFill>
                  <a:srgbClr val="002060"/>
                </a:solidFill>
                <a:latin typeface="Calibri" panose="020F0502020204030204" pitchFamily="34" charset="0"/>
              </a:rPr>
              <a:t>Code that implements the system specification and satisfies the requirements</a:t>
            </a:r>
          </a:p>
        </p:txBody>
      </p:sp>
      <p:sp>
        <p:nvSpPr>
          <p:cNvPr id="18" name="타원 17"/>
          <p:cNvSpPr/>
          <p:nvPr/>
        </p:nvSpPr>
        <p:spPr>
          <a:xfrm>
            <a:off x="3887925" y="908720"/>
            <a:ext cx="1332147" cy="537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Test oracle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25679" y="5708073"/>
            <a:ext cx="7120429" cy="7848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1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Black Box Testing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>
          <a:xfrm>
            <a:off x="0" y="1214422"/>
            <a:ext cx="8715375" cy="5214974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/>
              <a:t>A main goal of testing is </a:t>
            </a:r>
            <a:r>
              <a:rPr lang="en-US" altLang="ko-KR" u="sng" dirty="0"/>
              <a:t>to generate multiple test cases</a:t>
            </a:r>
            <a:r>
              <a:rPr lang="en-US" altLang="ko-KR" dirty="0"/>
              <a:t>, one of which may reveal a bug.</a:t>
            </a:r>
          </a:p>
          <a:p>
            <a:r>
              <a:rPr lang="en-US" altLang="ko-KR" dirty="0"/>
              <a:t>Black box testing concerns only input/output of a target program (i.e., ignore program code)</a:t>
            </a:r>
          </a:p>
          <a:p>
            <a:pPr lvl="1"/>
            <a:r>
              <a:rPr lang="en-US" altLang="ko-KR" dirty="0"/>
              <a:t>Ex1. Requirement specification based testing</a:t>
            </a:r>
          </a:p>
          <a:p>
            <a:pPr lvl="1"/>
            <a:r>
              <a:rPr lang="en-US" altLang="ko-KR" dirty="0"/>
              <a:t>Ex2. Random (input generation) testing</a:t>
            </a:r>
          </a:p>
          <a:p>
            <a:pPr lvl="1"/>
            <a:r>
              <a:rPr lang="en-US" altLang="ko-KR" dirty="0"/>
              <a:t>Ex3. Category partitioning method</a:t>
            </a:r>
          </a:p>
          <a:p>
            <a:pPr lvl="1"/>
            <a:r>
              <a:rPr lang="en-US" altLang="ko-KR" dirty="0"/>
              <a:t>Ex4. T-way testing</a:t>
            </a:r>
          </a:p>
          <a:p>
            <a:r>
              <a:rPr lang="en-US" altLang="ko-KR" dirty="0"/>
              <a:t>Advantage of black box testing</a:t>
            </a:r>
          </a:p>
          <a:p>
            <a:pPr lvl="1"/>
            <a:r>
              <a:rPr lang="en-US" altLang="ko-KR" dirty="0"/>
              <a:t>Intuitive and simple</a:t>
            </a:r>
          </a:p>
          <a:p>
            <a:pPr lvl="1"/>
            <a:r>
              <a:rPr lang="en-US" altLang="ko-KR" dirty="0"/>
              <a:t>Requires little expertise on program/code analysis techniques</a:t>
            </a:r>
          </a:p>
          <a:p>
            <a:pPr lvl="1"/>
            <a:r>
              <a:rPr lang="en-US" altLang="ko-KR" dirty="0"/>
              <a:t>Requires less effort compared to white-box testing</a:t>
            </a:r>
          </a:p>
          <a:p>
            <a:pPr lvl="2"/>
            <a:r>
              <a:rPr lang="en-US" altLang="ko-KR" dirty="0"/>
              <a:t>cheaper but less effective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298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6"/>
          <p:cNvGrpSpPr>
            <a:grpSpLocks/>
          </p:cNvGrpSpPr>
          <p:nvPr/>
        </p:nvGrpSpPr>
        <p:grpSpPr bwMode="auto">
          <a:xfrm>
            <a:off x="1724188" y="1723774"/>
            <a:ext cx="5644334" cy="3802398"/>
            <a:chOff x="672" y="1296"/>
            <a:chExt cx="4416" cy="2448"/>
          </a:xfrm>
        </p:grpSpPr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672" y="3744"/>
              <a:ext cx="44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pPr defTabSz="342900"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endParaRPr lang="ko-KR" altLang="en-US" sz="13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V="1">
              <a:off x="672" y="1296"/>
              <a:ext cx="0" cy="24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pPr defTabSz="342900"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endParaRPr lang="ko-KR" altLang="en-US" sz="13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</p:grp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95759" y="1821433"/>
            <a:ext cx="938077" cy="5078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42900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35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SW </a:t>
            </a:r>
            <a:br>
              <a:rPr lang="en-US" altLang="ko-KR" sz="135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</a:br>
            <a:r>
              <a:rPr lang="en-US" altLang="ko-KR" sz="135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Reliability</a:t>
            </a:r>
            <a:endParaRPr lang="en-US" altLang="ko-KR" sz="1350" dirty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929164" y="5589757"/>
            <a:ext cx="1518046" cy="30008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342900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35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SW Testing Cost</a:t>
            </a:r>
            <a:endParaRPr lang="en-US" altLang="ko-KR" sz="1350" dirty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8986CA6-82AB-45C9-B2EF-44B4CE5F8093}"/>
              </a:ext>
            </a:extLst>
          </p:cNvPr>
          <p:cNvSpPr txBox="1">
            <a:spLocks noChangeArrowheads="1"/>
          </p:cNvSpPr>
          <p:nvPr/>
        </p:nvSpPr>
        <p:spPr>
          <a:xfrm>
            <a:off x="156825" y="131668"/>
            <a:ext cx="8315324" cy="420290"/>
          </a:xfrm>
          <a:prstGeom prst="rect">
            <a:avLst/>
          </a:prstGeom>
          <a:effectLst>
            <a:outerShdw blurRad="88900" dist="38100" dir="2700000" algn="t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 fontAlgn="auto">
              <a:spcAft>
                <a:spcPts val="0"/>
              </a:spcAft>
            </a:pPr>
            <a:r>
              <a:rPr lang="en-US" altLang="ko-KR" sz="2600" b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스퀘어 Bold" panose="020B0600000101010101" pitchFamily="50" charset="-127"/>
                <a:ea typeface="나눔스퀘어 Bold" panose="020B0600000101010101" pitchFamily="50" charset="-127"/>
                <a:cs typeface="Calibri" panose="020F0502020204030204" pitchFamily="34" charset="0"/>
              </a:rPr>
              <a:t>Various SW Testing Techniques w/ Different Cost and Effectiveness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266BFED9-A660-4ACF-92C8-7CC116787E2B}"/>
              </a:ext>
            </a:extLst>
          </p:cNvPr>
          <p:cNvSpPr/>
          <p:nvPr/>
        </p:nvSpPr>
        <p:spPr>
          <a:xfrm>
            <a:off x="1858053" y="3793887"/>
            <a:ext cx="2792656" cy="1668701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ko-KR" altLang="en-US" sz="1350" b="0">
              <a:noFill/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30CBC7CF-0FB3-4633-AD99-516DB887DF26}"/>
              </a:ext>
            </a:extLst>
          </p:cNvPr>
          <p:cNvSpPr/>
          <p:nvPr/>
        </p:nvSpPr>
        <p:spPr>
          <a:xfrm>
            <a:off x="4476384" y="1821433"/>
            <a:ext cx="2792656" cy="206476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ko-KR" altLang="en-US" sz="1350" b="0" baseline="-25000">
              <a:noFill/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32F79EF0-C11C-4F98-88D4-E51102111B2B}"/>
              </a:ext>
            </a:extLst>
          </p:cNvPr>
          <p:cNvSpPr/>
          <p:nvPr/>
        </p:nvSpPr>
        <p:spPr>
          <a:xfrm>
            <a:off x="1888092" y="5004650"/>
            <a:ext cx="885825" cy="4238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0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Rand. </a:t>
            </a:r>
            <a:br>
              <a:rPr lang="en-US" altLang="ko-KR" sz="10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</a:br>
            <a:r>
              <a:rPr lang="en-US" altLang="ko-KR" sz="10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Testing</a:t>
            </a:r>
            <a:endParaRPr lang="ko-KR" altLang="en-US" sz="1050" b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46FBB512-CCC2-40F7-A5EE-898C9FC935E3}"/>
              </a:ext>
            </a:extLst>
          </p:cNvPr>
          <p:cNvSpPr/>
          <p:nvPr/>
        </p:nvSpPr>
        <p:spPr>
          <a:xfrm>
            <a:off x="2331005" y="4646232"/>
            <a:ext cx="1246860" cy="4238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3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Req. based</a:t>
            </a:r>
            <a:br>
              <a:rPr lang="en-US" altLang="ko-KR" sz="13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</a:br>
            <a:r>
              <a:rPr lang="en-US" altLang="ko-KR" sz="13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Testing</a:t>
            </a:r>
            <a:endParaRPr lang="ko-KR" altLang="en-US" sz="1350" b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47" name="타원 46">
            <a:extLst>
              <a:ext uri="{FF2B5EF4-FFF2-40B4-BE49-F238E27FC236}">
                <a16:creationId xmlns:a16="http://schemas.microsoft.com/office/drawing/2014/main" id="{75D575E8-1F1C-4CA0-9338-3B8D582B9E57}"/>
              </a:ext>
            </a:extLst>
          </p:cNvPr>
          <p:cNvSpPr/>
          <p:nvPr/>
        </p:nvSpPr>
        <p:spPr>
          <a:xfrm>
            <a:off x="3723082" y="3825791"/>
            <a:ext cx="906288" cy="4649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20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Equiv. Partition. Testing </a:t>
            </a:r>
            <a:endParaRPr lang="ko-KR" altLang="en-US" sz="1200" b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1" name="타원 50">
            <a:extLst>
              <a:ext uri="{FF2B5EF4-FFF2-40B4-BE49-F238E27FC236}">
                <a16:creationId xmlns:a16="http://schemas.microsoft.com/office/drawing/2014/main" id="{FB12A761-8E68-42EA-AF54-E3026B4ABCF3}"/>
              </a:ext>
            </a:extLst>
          </p:cNvPr>
          <p:cNvSpPr/>
          <p:nvPr/>
        </p:nvSpPr>
        <p:spPr>
          <a:xfrm>
            <a:off x="3043942" y="4253738"/>
            <a:ext cx="1149869" cy="4238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950" b="0" baseline="-2500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T-way</a:t>
            </a:r>
            <a:r>
              <a:rPr lang="ko-KR" altLang="en-US" sz="1950" b="0" baseline="-2500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en-US" altLang="ko-KR" sz="1950" b="0" baseline="-2500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Testing</a:t>
            </a:r>
            <a:endParaRPr lang="ko-KR" altLang="en-US" sz="1950" b="0" baseline="-2500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2" name="타원 51">
            <a:extLst>
              <a:ext uri="{FF2B5EF4-FFF2-40B4-BE49-F238E27FC236}">
                <a16:creationId xmlns:a16="http://schemas.microsoft.com/office/drawing/2014/main" id="{50332554-85A6-4EA0-B998-E15FE407EC65}"/>
              </a:ext>
            </a:extLst>
          </p:cNvPr>
          <p:cNvSpPr/>
          <p:nvPr/>
        </p:nvSpPr>
        <p:spPr>
          <a:xfrm>
            <a:off x="4557083" y="3429001"/>
            <a:ext cx="825588" cy="3967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baseline="-2500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Stmt. Testing</a:t>
            </a:r>
            <a:endParaRPr lang="ko-KR" altLang="en-US" sz="1800" b="0" baseline="-2500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4" name="타원 53">
            <a:extLst>
              <a:ext uri="{FF2B5EF4-FFF2-40B4-BE49-F238E27FC236}">
                <a16:creationId xmlns:a16="http://schemas.microsoft.com/office/drawing/2014/main" id="{CE62E63C-B20F-431D-BB44-746DC95F07DA}"/>
              </a:ext>
            </a:extLst>
          </p:cNvPr>
          <p:cNvSpPr/>
          <p:nvPr/>
        </p:nvSpPr>
        <p:spPr>
          <a:xfrm>
            <a:off x="5019963" y="3041355"/>
            <a:ext cx="886820" cy="3967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350" b="0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Branch Testing</a:t>
            </a:r>
            <a:endParaRPr lang="ko-KR" altLang="en-US" sz="1350" b="0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7" name="타원 56">
            <a:extLst>
              <a:ext uri="{FF2B5EF4-FFF2-40B4-BE49-F238E27FC236}">
                <a16:creationId xmlns:a16="http://schemas.microsoft.com/office/drawing/2014/main" id="{60C99EE1-8519-4154-AB22-ECC28377CA83}"/>
              </a:ext>
            </a:extLst>
          </p:cNvPr>
          <p:cNvSpPr/>
          <p:nvPr/>
        </p:nvSpPr>
        <p:spPr>
          <a:xfrm>
            <a:off x="5908353" y="2284551"/>
            <a:ext cx="1096838" cy="3967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200" b="0">
                <a:solidFill>
                  <a:prstClr val="white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Concolic</a:t>
            </a:r>
            <a:r>
              <a:rPr lang="ko-KR" altLang="en-US" sz="1200" b="0">
                <a:solidFill>
                  <a:prstClr val="white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en-US" altLang="ko-KR" sz="1200" b="0">
                <a:solidFill>
                  <a:prstClr val="white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Testing</a:t>
            </a:r>
            <a:endParaRPr lang="ko-KR" altLang="en-US" sz="1200" b="0">
              <a:solidFill>
                <a:prstClr val="white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8" name="타원 57">
            <a:extLst>
              <a:ext uri="{FF2B5EF4-FFF2-40B4-BE49-F238E27FC236}">
                <a16:creationId xmlns:a16="http://schemas.microsoft.com/office/drawing/2014/main" id="{6F6DE4E4-378A-4977-A024-265ABDF11004}"/>
              </a:ext>
            </a:extLst>
          </p:cNvPr>
          <p:cNvSpPr/>
          <p:nvPr/>
        </p:nvSpPr>
        <p:spPr>
          <a:xfrm>
            <a:off x="6410106" y="1903394"/>
            <a:ext cx="791972" cy="3703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500" b="0" baseline="-25000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Model Checking</a:t>
            </a:r>
            <a:endParaRPr lang="ko-KR" altLang="en-US" sz="1500" b="0" baseline="-25000">
              <a:solidFill>
                <a:schemeClr val="bg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BB38ED-C18E-450B-9C61-B3C26E42F5AB}"/>
              </a:ext>
            </a:extLst>
          </p:cNvPr>
          <p:cNvSpPr txBox="1"/>
          <p:nvPr/>
        </p:nvSpPr>
        <p:spPr>
          <a:xfrm>
            <a:off x="2401778" y="3514716"/>
            <a:ext cx="134056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350" b="0">
                <a:solidFill>
                  <a:srgbClr val="FFC000"/>
                </a:solidFill>
                <a:latin typeface="Calibri" panose="020F0502020204030204"/>
                <a:ea typeface="맑은 고딕" panose="020B0503020000020004" pitchFamily="50" charset="-127"/>
              </a:rPr>
              <a:t>Blackbox Testing</a:t>
            </a:r>
            <a:endParaRPr lang="ko-KR" altLang="en-US" sz="1350" b="0">
              <a:solidFill>
                <a:srgbClr val="FFC000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D2AE87-9D27-4C15-B019-822AF033BF5D}"/>
              </a:ext>
            </a:extLst>
          </p:cNvPr>
          <p:cNvSpPr txBox="1"/>
          <p:nvPr/>
        </p:nvSpPr>
        <p:spPr>
          <a:xfrm>
            <a:off x="4997583" y="1488170"/>
            <a:ext cx="1808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100" b="0" baseline="-25000">
                <a:solidFill>
                  <a:srgbClr val="00B050"/>
                </a:solidFill>
                <a:latin typeface="Calibri" panose="020F0502020204030204"/>
                <a:ea typeface="맑은 고딕" panose="020B0503020000020004" pitchFamily="50" charset="-127"/>
              </a:rPr>
              <a:t>Whitebox Testing</a:t>
            </a:r>
            <a:endParaRPr lang="ko-KR" altLang="en-US" sz="2100" b="0" baseline="-25000">
              <a:solidFill>
                <a:srgbClr val="00B050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F3A9DD-7BB2-48B1-98A0-DC623ED93984}"/>
              </a:ext>
            </a:extLst>
          </p:cNvPr>
          <p:cNvSpPr txBox="1"/>
          <p:nvPr/>
        </p:nvSpPr>
        <p:spPr>
          <a:xfrm>
            <a:off x="5230819" y="4551821"/>
            <a:ext cx="1840366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ko-KR" altLang="en-US" sz="1350" b="0" i="1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참고</a:t>
            </a:r>
            <a:r>
              <a:rPr lang="en-US" altLang="ko-KR" sz="1350" b="0" i="1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. </a:t>
            </a:r>
            <a:r>
              <a:rPr lang="ko-KR" altLang="en-US" sz="1350" b="0" i="1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테스팅 국어 사전 </a:t>
            </a:r>
            <a:br>
              <a:rPr lang="en-US" altLang="ko-KR" sz="1350" b="0" i="1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</a:br>
            <a:r>
              <a:rPr lang="ko-KR" altLang="en-US" sz="1350" b="0" i="1">
                <a:solidFill>
                  <a:prstClr val="black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http://dic.sten.or.kr/</a:t>
            </a:r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B4B907DF-8DC6-4E90-8BEF-CB4A136C14D1}"/>
              </a:ext>
            </a:extLst>
          </p:cNvPr>
          <p:cNvSpPr/>
          <p:nvPr/>
        </p:nvSpPr>
        <p:spPr>
          <a:xfrm>
            <a:off x="5563245" y="2665114"/>
            <a:ext cx="1096838" cy="39679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975" b="0" dirty="0">
                <a:solidFill>
                  <a:schemeClr val="tx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Search-based Testing</a:t>
            </a:r>
            <a:endParaRPr lang="ko-KR" altLang="en-US" sz="975" b="0" dirty="0">
              <a:solidFill>
                <a:schemeClr val="tx1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5737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5593556" y="3935851"/>
            <a:ext cx="35504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350" i="1" dirty="0">
                <a:solidFill>
                  <a:schemeClr val="tx1"/>
                </a:solidFill>
              </a:rPr>
              <a:t>도리의 디지털라이프 블로그에서 발췌</a:t>
            </a:r>
            <a:r>
              <a:rPr lang="en-US" altLang="ko-KR" sz="1350" i="1" dirty="0">
                <a:solidFill>
                  <a:schemeClr val="tx1"/>
                </a:solidFill>
              </a:rPr>
              <a:t>/</a:t>
            </a:r>
            <a:r>
              <a:rPr lang="ko-KR" altLang="en-US" sz="1350" i="1" dirty="0">
                <a:solidFill>
                  <a:schemeClr val="tx1"/>
                </a:solidFill>
              </a:rPr>
              <a:t>편집</a:t>
            </a:r>
            <a:endParaRPr lang="en-US" altLang="ko-KR" sz="1350" i="1" dirty="0">
              <a:solidFill>
                <a:schemeClr val="tx1"/>
              </a:solidFill>
            </a:endParaRPr>
          </a:p>
          <a:p>
            <a:r>
              <a:rPr lang="ko-KR" altLang="en-US" sz="1350" i="1" dirty="0" err="1">
                <a:hlinkClick r:id="rId3"/>
              </a:rPr>
              <a:t>http</a:t>
            </a:r>
            <a:r>
              <a:rPr lang="ko-KR" altLang="en-US" sz="1350" i="1" dirty="0">
                <a:hlinkClick r:id="rId3"/>
              </a:rPr>
              <a:t>://blog.skby.net/%EB%B8%94%EB%9E%99%EB%B0%95%EC%8A%A4-%ED%85%8C%EC%8A%A4%ED%8A%B8-%ED%99%94%EC%9D%B4%ED%8A%B8%EB%B0%95%EC%8A%A4-%ED%85%8C%EC%8A%A4%ED%8A%B8/</a:t>
            </a:r>
            <a:endParaRPr lang="en-US" altLang="ko-KR" sz="1350" i="1" dirty="0"/>
          </a:p>
          <a:p>
            <a:endParaRPr lang="ko-KR" altLang="en-US" sz="1350" i="1" dirty="0"/>
          </a:p>
        </p:txBody>
      </p:sp>
      <p:sp>
        <p:nvSpPr>
          <p:cNvPr id="155" name="제목 1"/>
          <p:cNvSpPr>
            <a:spLocks noGrp="1"/>
          </p:cNvSpPr>
          <p:nvPr>
            <p:ph type="title"/>
          </p:nvPr>
        </p:nvSpPr>
        <p:spPr>
          <a:xfrm>
            <a:off x="171451" y="174028"/>
            <a:ext cx="6858000" cy="642942"/>
          </a:xfrm>
        </p:spPr>
        <p:txBody>
          <a:bodyPr>
            <a:normAutofit/>
          </a:bodyPr>
          <a:lstStyle/>
          <a:p>
            <a:r>
              <a:rPr lang="en-US" altLang="ko-KR" sz="26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Requirement based Blackbox Testing VS Logic based Whitebox Testing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843684"/>
              </p:ext>
            </p:extLst>
          </p:nvPr>
        </p:nvGraphicFramePr>
        <p:xfrm>
          <a:off x="171451" y="940812"/>
          <a:ext cx="5422105" cy="4844168"/>
        </p:xfrm>
        <a:graphic>
          <a:graphicData uri="http://schemas.openxmlformats.org/drawingml/2006/table">
            <a:tbl>
              <a:tblPr/>
              <a:tblGrid>
                <a:gridCol w="1144166">
                  <a:extLst>
                    <a:ext uri="{9D8B030D-6E8A-4147-A177-3AD203B41FA5}">
                      <a16:colId xmlns:a16="http://schemas.microsoft.com/office/drawing/2014/main" val="725494996"/>
                    </a:ext>
                  </a:extLst>
                </a:gridCol>
                <a:gridCol w="2248677">
                  <a:extLst>
                    <a:ext uri="{9D8B030D-6E8A-4147-A177-3AD203B41FA5}">
                      <a16:colId xmlns:a16="http://schemas.microsoft.com/office/drawing/2014/main" val="1231962624"/>
                    </a:ext>
                  </a:extLst>
                </a:gridCol>
                <a:gridCol w="2029262">
                  <a:extLst>
                    <a:ext uri="{9D8B030D-6E8A-4147-A177-3AD203B41FA5}">
                      <a16:colId xmlns:a16="http://schemas.microsoft.com/office/drawing/2014/main" val="2697478448"/>
                    </a:ext>
                  </a:extLst>
                </a:gridCol>
              </a:tblGrid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>
                          <a:effectLst/>
                        </a:rPr>
                        <a:t> 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Black Box Test</a:t>
                      </a:r>
                      <a:endParaRPr 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White Box Test</a:t>
                      </a:r>
                      <a:endParaRPr 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903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Def.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Functional test based on the requirement specification  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Logical analysis based on target source code </a:t>
                      </a:r>
                      <a:r>
                        <a:rPr lang="ko-KR" altLang="en-US" sz="1200" dirty="0">
                          <a:effectLst/>
                        </a:rPr>
                        <a:t> </a:t>
                      </a: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69711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View</a:t>
                      </a:r>
                      <a:br>
                        <a:rPr lang="en-US" altLang="ko-KR" sz="1200" dirty="0">
                          <a:effectLst/>
                        </a:rPr>
                      </a:br>
                      <a:r>
                        <a:rPr lang="en-US" altLang="ko-KR" sz="1200" dirty="0">
                          <a:effectLst/>
                        </a:rPr>
                        <a:t>point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User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Developer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15733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Bug detection criteria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Interface and/or performance problem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Logical problems</a:t>
                      </a:r>
                      <a:r>
                        <a:rPr lang="ko-KR" altLang="en-US" sz="1200" dirty="0">
                          <a:effectLst/>
                        </a:rPr>
                        <a:t> </a:t>
                      </a: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239515"/>
                  </a:ext>
                </a:extLst>
              </a:tr>
              <a:tr h="6128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V</a:t>
                      </a:r>
                      <a:r>
                        <a:rPr lang="en-US" altLang="ko-KR" sz="1200" dirty="0">
                          <a:effectLst/>
                        </a:rPr>
                        <a:t>erification </a:t>
                      </a:r>
                      <a:r>
                        <a:rPr lang="en-US" sz="1200" dirty="0">
                          <a:effectLst/>
                        </a:rPr>
                        <a:t>&amp;V</a:t>
                      </a:r>
                      <a:r>
                        <a:rPr lang="en-US" altLang="ko-KR" sz="1200" dirty="0">
                          <a:effectLst/>
                        </a:rPr>
                        <a:t>alidation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altLang="ko-KR" sz="1200" dirty="0">
                          <a:effectLst/>
                        </a:rPr>
                        <a:t>level </a:t>
                      </a:r>
                      <a:endParaRPr 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High (user)  </a:t>
                      </a: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Low (testing)</a:t>
                      </a: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211910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Target bugs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Observable external errors 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Internal errors due to logic problem, uncovered stmt.</a:t>
                      </a:r>
                      <a:r>
                        <a:rPr lang="ko-KR" altLang="en-US" sz="1200" dirty="0">
                          <a:effectLst/>
                        </a:rPr>
                        <a:t> </a:t>
                      </a: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285796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Technique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Category</a:t>
                      </a:r>
                      <a:r>
                        <a:rPr lang="ko-KR" altLang="en-US" sz="1200" dirty="0">
                          <a:effectLst/>
                        </a:rPr>
                        <a:t> </a:t>
                      </a:r>
                      <a:r>
                        <a:rPr lang="en-US" altLang="ko-KR" sz="1200" dirty="0">
                          <a:effectLst/>
                        </a:rPr>
                        <a:t>partition, boundary value analysis, etc.  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Loop, control structure test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72246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Bug detection ability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Low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High</a:t>
                      </a:r>
                      <a:r>
                        <a:rPr lang="ko-KR" altLang="en-US" sz="1200" dirty="0">
                          <a:effectLst/>
                        </a:rPr>
                        <a:t> </a:t>
                      </a: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40209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# of TC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Small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Large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552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Application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Beta test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effectLst/>
                        </a:rPr>
                        <a:t>Alpha test</a:t>
                      </a:r>
                      <a:endParaRPr lang="ko-KR" altLang="en-US" sz="1200" dirty="0">
                        <a:effectLst/>
                      </a:endParaRPr>
                    </a:p>
                  </a:txBody>
                  <a:tcPr marL="95356" marR="95356" marT="31785" marB="31785" anchor="ctr">
                    <a:lnL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2E2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66266"/>
                  </a:ext>
                </a:extLst>
              </a:tr>
            </a:tbl>
          </a:graphicData>
        </a:graphic>
      </p:graphicFrame>
      <p:grpSp>
        <p:nvGrpSpPr>
          <p:cNvPr id="8" name="그룹 7">
            <a:extLst>
              <a:ext uri="{FF2B5EF4-FFF2-40B4-BE49-F238E27FC236}">
                <a16:creationId xmlns:a16="http://schemas.microsoft.com/office/drawing/2014/main" id="{9D03299F-D998-479B-9A5F-EB78AD52D2BE}"/>
              </a:ext>
            </a:extLst>
          </p:cNvPr>
          <p:cNvGrpSpPr/>
          <p:nvPr/>
        </p:nvGrpSpPr>
        <p:grpSpPr>
          <a:xfrm>
            <a:off x="463134" y="5690177"/>
            <a:ext cx="5186566" cy="1110344"/>
            <a:chOff x="667452" y="5499802"/>
            <a:chExt cx="5186566" cy="1253905"/>
          </a:xfrm>
        </p:grpSpPr>
        <p:sp>
          <p:nvSpPr>
            <p:cNvPr id="6" name="화살표: 오른쪽 5">
              <a:extLst>
                <a:ext uri="{FF2B5EF4-FFF2-40B4-BE49-F238E27FC236}">
                  <a16:creationId xmlns:a16="http://schemas.microsoft.com/office/drawing/2014/main" id="{2CBBABF0-01A2-4D5A-B526-ED78445A33C6}"/>
                </a:ext>
              </a:extLst>
            </p:cNvPr>
            <p:cNvSpPr/>
            <p:nvPr/>
          </p:nvSpPr>
          <p:spPr>
            <a:xfrm>
              <a:off x="667452" y="5499802"/>
              <a:ext cx="5186566" cy="125390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1EE2CBF-8D5A-4730-A81C-1AAC5ADDEF2E}"/>
                </a:ext>
              </a:extLst>
            </p:cNvPr>
            <p:cNvSpPr txBox="1"/>
            <p:nvPr/>
          </p:nvSpPr>
          <p:spPr>
            <a:xfrm>
              <a:off x="832922" y="5820867"/>
              <a:ext cx="4888454" cy="660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schemeClr val="bg1"/>
                  </a:solidFill>
                </a:rPr>
                <a:t>If a requirement is specified as an </a:t>
              </a:r>
              <a:r>
                <a:rPr lang="en-US" altLang="ko-KR" sz="1600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assert</a:t>
              </a:r>
              <a:r>
                <a:rPr lang="en-US" altLang="ko-KR" sz="1600" dirty="0">
                  <a:solidFill>
                    <a:schemeClr val="bg1"/>
                  </a:solidFill>
                </a:rPr>
                <a:t> statement </a:t>
              </a:r>
              <a:br>
                <a:rPr lang="en-US" altLang="ko-KR" sz="1600" dirty="0">
                  <a:solidFill>
                    <a:schemeClr val="bg1"/>
                  </a:solidFill>
                </a:rPr>
              </a:br>
              <a:r>
                <a:rPr lang="en-US" altLang="ko-KR" sz="1600" dirty="0">
                  <a:solidFill>
                    <a:schemeClr val="bg1"/>
                  </a:solidFill>
                </a:rPr>
                <a:t>requirement can be tested through </a:t>
              </a:r>
              <a:r>
                <a:rPr lang="en-US" altLang="ko-KR" sz="1600" dirty="0" err="1">
                  <a:solidFill>
                    <a:schemeClr val="bg1"/>
                  </a:solidFill>
                </a:rPr>
                <a:t>whitebox</a:t>
              </a:r>
              <a:r>
                <a:rPr lang="en-US" altLang="ko-KR" sz="1600" dirty="0">
                  <a:solidFill>
                    <a:schemeClr val="bg1"/>
                  </a:solidFill>
                </a:rPr>
                <a:t> texting </a:t>
              </a:r>
              <a:r>
                <a:rPr lang="ko-KR" altLang="en-US" sz="1600" dirty="0">
                  <a:solidFill>
                    <a:schemeClr val="bg1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603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387119" y="1495425"/>
            <a:ext cx="8389786" cy="2438400"/>
          </a:xfrm>
        </p:spPr>
        <p:txBody>
          <a:bodyPr>
            <a:normAutofit fontScale="90000"/>
          </a:bodyPr>
          <a:lstStyle/>
          <a:p>
            <a:r>
              <a:rPr lang="en-US" altLang="he-IL" dirty="0"/>
              <a:t>Example of Blackbox Testing Technique:</a:t>
            </a:r>
            <a:br>
              <a:rPr lang="en-US" altLang="he-IL" dirty="0"/>
            </a:br>
            <a:br>
              <a:rPr lang="en-US" altLang="he-IL" dirty="0"/>
            </a:br>
            <a:r>
              <a:rPr lang="en-US" altLang="he-IL" sz="3200" dirty="0"/>
              <a:t>The Category-Partition  Method for Specifying and </a:t>
            </a:r>
            <a:br>
              <a:rPr lang="en-US" altLang="he-IL" sz="3200" dirty="0"/>
            </a:br>
            <a:r>
              <a:rPr lang="en-US" altLang="he-IL" sz="3200" dirty="0"/>
              <a:t>Generating Functional Tests </a:t>
            </a:r>
            <a:br>
              <a:rPr lang="en-US" altLang="he-IL" sz="3200" dirty="0"/>
            </a:br>
            <a:r>
              <a:rPr lang="en-US" altLang="he-IL" sz="3200" dirty="0"/>
              <a:t>(Thomas J. </a:t>
            </a:r>
            <a:r>
              <a:rPr lang="en-US" altLang="he-IL" sz="3200" dirty="0" err="1"/>
              <a:t>Ostrand</a:t>
            </a:r>
            <a:r>
              <a:rPr lang="en-US" altLang="he-IL" sz="3200" dirty="0"/>
              <a:t> and Marc </a:t>
            </a:r>
            <a:r>
              <a:rPr lang="en-US" altLang="he-IL" sz="3200" dirty="0" err="1"/>
              <a:t>J.Balcer</a:t>
            </a:r>
            <a:r>
              <a:rPr lang="en-US" altLang="he-IL" sz="3200" dirty="0"/>
              <a:t> [ </a:t>
            </a:r>
            <a:r>
              <a:rPr lang="en-US" altLang="he-IL" sz="3200" dirty="0" err="1"/>
              <a:t>CACM,1988</a:t>
            </a:r>
            <a:r>
              <a:rPr lang="en-US" altLang="he-IL" sz="3200" dirty="0"/>
              <a:t> ])</a:t>
            </a: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896569" y="6092825"/>
            <a:ext cx="82125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r"/>
            <a:r>
              <a:rPr lang="en-US" altLang="ko-KR" b="0">
                <a:solidFill>
                  <a:srgbClr val="000000"/>
                </a:solidFill>
                <a:ea typeface="굴림" panose="020B0600000101010101" pitchFamily="50" charset="-127"/>
              </a:rPr>
              <a:t>The original slides from Prof. Shmuel Sagiv</a:t>
            </a:r>
            <a:r>
              <a:rPr lang="en-US" altLang="ko-KR" b="0">
                <a:solidFill>
                  <a:srgbClr val="0000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’</a:t>
            </a:r>
            <a:r>
              <a:rPr lang="en-US" altLang="ko-KR" b="0">
                <a:solidFill>
                  <a:srgbClr val="000000"/>
                </a:solidFill>
                <a:ea typeface="굴림" panose="020B0600000101010101" pitchFamily="50" charset="-127"/>
              </a:rPr>
              <a:t>s lecture notes</a:t>
            </a:r>
          </a:p>
          <a:p>
            <a:pPr algn="r"/>
            <a:r>
              <a:rPr lang="en-US" altLang="ko-KR" b="0">
                <a:solidFill>
                  <a:srgbClr val="000000"/>
                </a:solidFill>
                <a:ea typeface="굴림" panose="020B0600000101010101" pitchFamily="50" charset="-127"/>
                <a:hlinkClick r:id="rId2"/>
              </a:rPr>
              <a:t>msagiv@post.tau.ac.il</a:t>
            </a:r>
            <a:r>
              <a:rPr lang="en-US" altLang="ko-KR" b="0">
                <a:solidFill>
                  <a:srgbClr val="000000"/>
                </a:solidFill>
                <a:ea typeface="굴림" panose="020B0600000101010101" pitchFamily="50" charset="-127"/>
              </a:rPr>
              <a:t> </a:t>
            </a:r>
            <a:endParaRPr lang="ko-KR" altLang="en-US" b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922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143000"/>
          </a:xfrm>
        </p:spPr>
        <p:txBody>
          <a:bodyPr/>
          <a:lstStyle/>
          <a:p>
            <a:pPr algn="l"/>
            <a:r>
              <a:rPr lang="en-US" altLang="he-IL" sz="3600" b="1" u="sng"/>
              <a:t>Content:</a:t>
            </a:r>
            <a:endParaRPr lang="en-US" altLang="he-I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Introduction.</a:t>
            </a:r>
          </a:p>
          <a:p>
            <a:r>
              <a:rPr lang="en-US" altLang="he-IL"/>
              <a:t>The category-partition method:</a:t>
            </a:r>
          </a:p>
          <a:p>
            <a:pPr>
              <a:buFontTx/>
              <a:buNone/>
            </a:pPr>
            <a:r>
              <a:rPr lang="en-US" altLang="he-IL"/>
              <a:t>      - characteristics.</a:t>
            </a:r>
          </a:p>
          <a:p>
            <a:pPr>
              <a:buFontTx/>
              <a:buNone/>
            </a:pPr>
            <a:r>
              <a:rPr lang="en-US" altLang="he-IL"/>
              <a:t>      - the method.</a:t>
            </a:r>
          </a:p>
          <a:p>
            <a:pPr>
              <a:buFontTx/>
              <a:buNone/>
            </a:pPr>
            <a:r>
              <a:rPr lang="en-US" altLang="he-IL"/>
              <a:t>      -  examples.</a:t>
            </a:r>
          </a:p>
          <a:p>
            <a:r>
              <a:rPr lang="en-US" altLang="he-IL"/>
              <a:t>Other methods.</a:t>
            </a:r>
          </a:p>
          <a:p>
            <a:pPr>
              <a:buFontTx/>
              <a:buNone/>
            </a:pPr>
            <a:r>
              <a:rPr lang="en-US" altLang="he-IL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342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sz="4000" b="1" u="sng"/>
              <a:t>The goal of functional testing</a:t>
            </a:r>
            <a:endParaRPr lang="en-US" altLang="he-I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/>
              <a:t>To find discrepancies between the </a:t>
            </a:r>
            <a:r>
              <a:rPr lang="en-US" altLang="he-IL" b="1"/>
              <a:t>actual behavior</a:t>
            </a:r>
            <a:r>
              <a:rPr lang="en-US" altLang="he-IL"/>
              <a:t> of the implemented system’s function and the </a:t>
            </a:r>
            <a:r>
              <a:rPr lang="en-US" altLang="he-IL" b="1"/>
              <a:t>desired behavior</a:t>
            </a:r>
            <a:r>
              <a:rPr lang="en-US" altLang="he-IL"/>
              <a:t> as described in the system’s functional specification. </a:t>
            </a:r>
          </a:p>
        </p:txBody>
      </p:sp>
    </p:spTree>
    <p:extLst>
      <p:ext uri="{BB962C8B-B14F-4D97-AF65-F5344CB8AC3E}">
        <p14:creationId xmlns:p14="http://schemas.microsoft.com/office/powerpoint/2010/main" val="1888325851"/>
      </p:ext>
    </p:extLst>
  </p:cSld>
  <p:clrMapOvr>
    <a:masterClrMapping/>
  </p:clrMapOvr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etri">
  <a:themeElements>
    <a:clrScheme name="etr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tri">
      <a:majorFont>
        <a:latin typeface="Arial"/>
        <a:ea typeface="HY크리스탈M"/>
        <a:cs typeface=""/>
      </a:majorFont>
      <a:minorFont>
        <a:latin typeface="Arial"/>
        <a:ea typeface="HY중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et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2471</TotalTime>
  <Pages>49</Pages>
  <Words>2878</Words>
  <Application>Microsoft Office PowerPoint</Application>
  <PresentationFormat>화면 슬라이드 쇼(4:3)</PresentationFormat>
  <Paragraphs>454</Paragraphs>
  <Slides>29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20</vt:i4>
      </vt:variant>
      <vt:variant>
        <vt:lpstr>테마</vt:lpstr>
      </vt:variant>
      <vt:variant>
        <vt:i4>9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59" baseType="lpstr">
      <vt:lpstr>Arial Backslanted</vt:lpstr>
      <vt:lpstr>HY견고딕</vt:lpstr>
      <vt:lpstr>HY중고딕</vt:lpstr>
      <vt:lpstr>HY크리스탈M</vt:lpstr>
      <vt:lpstr>HY헤드라인M</vt:lpstr>
      <vt:lpstr>Palatino</vt:lpstr>
      <vt:lpstr>Times New Roman (Hebrew)</vt:lpstr>
      <vt:lpstr>굴림</vt:lpstr>
      <vt:lpstr>나눔스퀘어</vt:lpstr>
      <vt:lpstr>나눔스퀘어 Bold</vt:lpstr>
      <vt:lpstr>맑은 고딕</vt:lpstr>
      <vt:lpstr>Aharoni</vt:lpstr>
      <vt:lpstr>Arial</vt:lpstr>
      <vt:lpstr>Calibri</vt:lpstr>
      <vt:lpstr>Calibri Light</vt:lpstr>
      <vt:lpstr>Courier New</vt:lpstr>
      <vt:lpstr>Microsoft Sans Serif</vt:lpstr>
      <vt:lpstr>Times New Roman</vt:lpstr>
      <vt:lpstr>Wingdings</vt:lpstr>
      <vt:lpstr>Wingdings 2</vt:lpstr>
      <vt:lpstr>1_cs550</vt:lpstr>
      <vt:lpstr>4_Office 테마</vt:lpstr>
      <vt:lpstr>Office 테마</vt:lpstr>
      <vt:lpstr>etri</vt:lpstr>
      <vt:lpstr>1_Office 테마</vt:lpstr>
      <vt:lpstr>Lecture note</vt:lpstr>
      <vt:lpstr>HDOfficeLightV0</vt:lpstr>
      <vt:lpstr>2_Office 테마</vt:lpstr>
      <vt:lpstr>3_Office 테마</vt:lpstr>
      <vt:lpstr>Equation</vt:lpstr>
      <vt:lpstr>Software Development Cycle</vt:lpstr>
      <vt:lpstr>SW Development and Testing Model  (a.k.a. V model) </vt:lpstr>
      <vt:lpstr>Foundation of Software Testing </vt:lpstr>
      <vt:lpstr>Black Box Testing</vt:lpstr>
      <vt:lpstr>PowerPoint 프레젠테이션</vt:lpstr>
      <vt:lpstr>Requirement based Blackbox Testing VS Logic based Whitebox Testing</vt:lpstr>
      <vt:lpstr>Example of Blackbox Testing Technique:  The Category-Partition  Method for Specifying and  Generating Functional Tests  (Thomas J. Ostrand and Marc J.Balcer [ CACM,1988 ])</vt:lpstr>
      <vt:lpstr>Content:</vt:lpstr>
      <vt:lpstr>The goal of functional testing</vt:lpstr>
      <vt:lpstr>How to achieve this goal ?</vt:lpstr>
      <vt:lpstr>Functional test can be derived from 3 sources:                          </vt:lpstr>
      <vt:lpstr>Partition - The standard approach</vt:lpstr>
      <vt:lpstr>A strategy for test case generation</vt:lpstr>
      <vt:lpstr>A strategy for test case generation (cont)</vt:lpstr>
      <vt:lpstr>A strategy for test case generation (cont)</vt:lpstr>
      <vt:lpstr>Example</vt:lpstr>
      <vt:lpstr>PowerPoint 프레젠테이션</vt:lpstr>
      <vt:lpstr>Categories</vt:lpstr>
      <vt:lpstr>Adding Constraints between Categories to Reduce #of TC’S</vt:lpstr>
      <vt:lpstr>PowerPoint 프레젠테이션</vt:lpstr>
      <vt:lpstr>PowerPoint 프레젠테이션</vt:lpstr>
      <vt:lpstr>PowerPoint 프레젠테이션</vt:lpstr>
      <vt:lpstr>White Box Testing (1/2)</vt:lpstr>
      <vt:lpstr>White Box Testing (2/2)</vt:lpstr>
      <vt:lpstr>Bug Observability/Detection Model:   Reachability, Infection, Propagation, and Revelation (RIPR)</vt:lpstr>
      <vt:lpstr>PowerPoint 프레젠테이션</vt:lpstr>
      <vt:lpstr>사용자 관점의 테스트 방법, Black Box Test</vt:lpstr>
      <vt:lpstr>PowerPoint 프레젠테이션</vt:lpstr>
      <vt:lpstr>PowerPoint 프레젠테이션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Graph Coverage</dc:title>
  <dc:subject/>
  <dc:creator>Jeff Offutt</dc:creator>
  <cp:keywords/>
  <dc:description/>
  <cp:lastModifiedBy>Windows 사용자</cp:lastModifiedBy>
  <cp:revision>315</cp:revision>
  <cp:lastPrinted>2022-09-06T00:12:14Z</cp:lastPrinted>
  <dcterms:created xsi:type="dcterms:W3CDTF">1996-06-15T03:21:08Z</dcterms:created>
  <dcterms:modified xsi:type="dcterms:W3CDTF">2022-09-06T05:19:42Z</dcterms:modified>
</cp:coreProperties>
</file>