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73" r:id="rId1"/>
  </p:sldMasterIdLst>
  <p:notesMasterIdLst>
    <p:notesMasterId r:id="rId20"/>
  </p:notesMasterIdLst>
  <p:handoutMasterIdLst>
    <p:handoutMasterId r:id="rId21"/>
  </p:handoutMasterIdLst>
  <p:sldIdLst>
    <p:sldId id="360" r:id="rId2"/>
    <p:sldId id="322" r:id="rId3"/>
    <p:sldId id="321" r:id="rId4"/>
    <p:sldId id="324" r:id="rId5"/>
    <p:sldId id="361" r:id="rId6"/>
    <p:sldId id="366" r:id="rId7"/>
    <p:sldId id="372" r:id="rId8"/>
    <p:sldId id="368" r:id="rId9"/>
    <p:sldId id="369" r:id="rId10"/>
    <p:sldId id="379" r:id="rId11"/>
    <p:sldId id="310" r:id="rId12"/>
    <p:sldId id="338" r:id="rId13"/>
    <p:sldId id="373" r:id="rId14"/>
    <p:sldId id="339" r:id="rId15"/>
    <p:sldId id="377" r:id="rId16"/>
    <p:sldId id="341" r:id="rId17"/>
    <p:sldId id="378" r:id="rId18"/>
    <p:sldId id="380" r:id="rId19"/>
  </p:sldIdLst>
  <p:sldSz cx="9144000" cy="6858000" type="screen4x3"/>
  <p:notesSz cx="6802438" cy="9934575"/>
  <p:custDataLst>
    <p:tags r:id="rId22"/>
  </p:custData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86" userDrawn="1">
          <p15:clr>
            <a:srgbClr val="A4A3A4"/>
          </p15:clr>
        </p15:guide>
        <p15:guide id="3" orient="horz" pos="3130" userDrawn="1">
          <p15:clr>
            <a:srgbClr val="A4A3A4"/>
          </p15:clr>
        </p15:guide>
        <p15:guide id="4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rkYongbae" initials="P" lastIdx="1" clrIdx="0"/>
  <p:cmAuthor id="1" name="swtv" initials="s" lastIdx="10" clrIdx="1">
    <p:extLst>
      <p:ext uri="{19B8F6BF-5375-455C-9EA6-DF929625EA0E}">
        <p15:presenceInfo xmlns:p15="http://schemas.microsoft.com/office/powerpoint/2012/main" userId="95186056957d1f6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FF99FF"/>
    <a:srgbClr val="008000"/>
    <a:srgbClr val="632523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1790" autoAdjust="0"/>
    <p:restoredTop sz="96465" autoAdjust="0"/>
  </p:normalViewPr>
  <p:slideViewPr>
    <p:cSldViewPr>
      <p:cViewPr>
        <p:scale>
          <a:sx n="75" d="100"/>
          <a:sy n="75" d="100"/>
        </p:scale>
        <p:origin x="1476" y="23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30"/>
    </p:cViewPr>
  </p:sorterViewPr>
  <p:notesViewPr>
    <p:cSldViewPr>
      <p:cViewPr varScale="1">
        <p:scale>
          <a:sx n="120" d="100"/>
          <a:sy n="120" d="100"/>
        </p:scale>
        <p:origin x="1128" y="64"/>
      </p:cViewPr>
      <p:guideLst>
        <p:guide orient="horz" pos="3132"/>
        <p:guide pos="2186"/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8-24T11:49:49.412" idx="3">
    <p:pos x="4244" y="903"/>
    <p:text>function name changed</p:text>
    <p:extLst>
      <p:ext uri="{C676402C-5697-4E1C-873F-D02D1690AC5C}">
        <p15:threadingInfo xmlns:p15="http://schemas.microsoft.com/office/powerpoint/2012/main" timeZoneBias="-54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8-24T12:19:56.202" idx="5">
    <p:pos x="2598" y="2155"/>
    <p:text>function name change</p:text>
    <p:extLst>
      <p:ext uri="{C676402C-5697-4E1C-873F-D02D1690AC5C}">
        <p15:threadingInfo xmlns:p15="http://schemas.microsoft.com/office/powerpoint/2012/main" timeZoneBias="-54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8-24T12:21:28.238" idx="6">
    <p:pos x="4088" y="396"/>
    <p:text>function name change</p:text>
    <p:extLst>
      <p:ext uri="{C676402C-5697-4E1C-873F-D02D1690AC5C}">
        <p15:threadingInfo xmlns:p15="http://schemas.microsoft.com/office/powerpoint/2012/main" timeZoneBias="-54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8-24T13:58:58.832" idx="9">
    <p:pos x="3160" y="3098"/>
    <p:text>API change</p:text>
    <p:extLst>
      <p:ext uri="{C676402C-5697-4E1C-873F-D02D1690AC5C}">
        <p15:threadingInfo xmlns:p15="http://schemas.microsoft.com/office/powerpoint/2012/main" timeZoneBias="-54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8-24T13:59:39.618" idx="10">
    <p:pos x="4204" y="1075"/>
    <p:text>api change</p:text>
    <p:extLst>
      <p:ext uri="{C676402C-5697-4E1C-873F-D02D1690AC5C}">
        <p15:threadingInfo xmlns:p15="http://schemas.microsoft.com/office/powerpoint/2012/main" timeZoneBias="-54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988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2863" y="0"/>
            <a:ext cx="29479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874A5F-5CDF-4C57-8728-FAD009E4021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6100"/>
            <a:ext cx="2947988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2863" y="9436100"/>
            <a:ext cx="29479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20683-D8C6-4031-B11B-3A6BC8D06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65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7723" cy="496728"/>
          </a:xfrm>
          <a:prstGeom prst="rect">
            <a:avLst/>
          </a:prstGeom>
        </p:spPr>
        <p:txBody>
          <a:bodyPr vert="horz" lIns="90768" tIns="45385" rIns="90768" bIns="45385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3142" y="2"/>
            <a:ext cx="2947723" cy="496728"/>
          </a:xfrm>
          <a:prstGeom prst="rect">
            <a:avLst/>
          </a:prstGeom>
        </p:spPr>
        <p:txBody>
          <a:bodyPr vert="horz" lIns="90768" tIns="45385" rIns="90768" bIns="45385" rtlCol="0"/>
          <a:lstStyle>
            <a:lvl1pPr algn="r">
              <a:defRPr sz="1200"/>
            </a:lvl1pPr>
          </a:lstStyle>
          <a:p>
            <a:fld id="{66519C4B-957B-48D8-9FA5-433F329C300C}" type="datetimeFigureOut">
              <a:rPr lang="ko-KR" altLang="en-US" smtClean="0"/>
              <a:t>2022-09-22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7288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8" tIns="45385" rIns="90768" bIns="45385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246" y="4718924"/>
            <a:ext cx="5441950" cy="4470558"/>
          </a:xfrm>
          <a:prstGeom prst="rect">
            <a:avLst/>
          </a:prstGeom>
        </p:spPr>
        <p:txBody>
          <a:bodyPr vert="horz" lIns="90768" tIns="45385" rIns="90768" bIns="45385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6124"/>
            <a:ext cx="2947723" cy="496728"/>
          </a:xfrm>
          <a:prstGeom prst="rect">
            <a:avLst/>
          </a:prstGeom>
        </p:spPr>
        <p:txBody>
          <a:bodyPr vert="horz" lIns="90768" tIns="45385" rIns="90768" bIns="45385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3142" y="9436124"/>
            <a:ext cx="2947723" cy="496728"/>
          </a:xfrm>
          <a:prstGeom prst="rect">
            <a:avLst/>
          </a:prstGeom>
        </p:spPr>
        <p:txBody>
          <a:bodyPr vert="horz" lIns="90768" tIns="45385" rIns="90768" bIns="45385" rtlCol="0" anchor="b"/>
          <a:lstStyle>
            <a:lvl1pPr algn="r">
              <a:defRPr sz="1200"/>
            </a:lvl1pPr>
          </a:lstStyle>
          <a:p>
            <a:fld id="{1B12F7CE-E3B0-4251-8E99-980AF0E6D4B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82828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7CD52CB8-149C-4C81-AF22-CD284BF662E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0392" y="18288"/>
            <a:ext cx="586408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algn="r"/>
            <a:fld id="{7CD52CB8-149C-4C81-AF22-CD284BF662E3}" type="slidenum">
              <a:rPr lang="ko-KR" altLang="en-US" smtClean="0"/>
              <a:pPr algn="r"/>
              <a:t>‹#›</a:t>
            </a:fld>
            <a:endParaRPr lang="ko-KR" alt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572400" y="18288"/>
            <a:ext cx="586408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l" defTabSz="914400" rtl="0" eaLnBrk="1" latinLnBrk="1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/15</a:t>
            </a:r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lang.llvm.org/doxygen/" TargetMode="External"/><Relationship Id="rId2" Type="http://schemas.openxmlformats.org/officeDocument/2006/relationships/hyperlink" Target="http://clang.llvm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amnoid.de/tmp/clangtut/tut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lang.llvm.org/doxygen/classclang_1_1Rewriter.html#a5fd6f665d719a8f2dbd6a6e6b5e1436b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tackoverflow.com/a/9639239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How to build a program analysis tool </a:t>
            </a:r>
            <a:r>
              <a:rPr lang="en-US" altLang="ko-KR"/>
              <a:t>using Clang/LLVM </a:t>
            </a:r>
            <a:r>
              <a:rPr lang="en-US" altLang="ko-KR" b="1"/>
              <a:t>13.0.1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44144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/>
              <a:t>Clang, the LLVM C/C++ front-end supports the full-features of C/C++ and compatible with GCC</a:t>
            </a:r>
          </a:p>
          <a:p>
            <a:endParaRPr lang="en-US" altLang="ko-KR"/>
          </a:p>
          <a:p>
            <a:r>
              <a:rPr lang="en-US" altLang="ko-KR"/>
              <a:t>Obtaining source code information</a:t>
            </a:r>
          </a:p>
          <a:p>
            <a:pPr lvl="1"/>
            <a:r>
              <a:rPr lang="en-US" altLang="ko-KR"/>
              <a:t>Initialization </a:t>
            </a:r>
            <a:r>
              <a:rPr lang="en-US" altLang="ko-KR" dirty="0"/>
              <a:t>of Clang</a:t>
            </a:r>
          </a:p>
          <a:p>
            <a:pPr lvl="1"/>
            <a:r>
              <a:rPr lang="en-US" altLang="ko-KR" dirty="0"/>
              <a:t>Useful functions to print AST</a:t>
            </a:r>
          </a:p>
          <a:p>
            <a:pPr lvl="1"/>
            <a:r>
              <a:rPr lang="en-US" altLang="ko-KR" dirty="0"/>
              <a:t>Line number information of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Stmt</a:t>
            </a:r>
            <a:endParaRPr lang="en-US" altLang="ko-KR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altLang="ko-KR" dirty="0"/>
          </a:p>
          <a:p>
            <a:r>
              <a:rPr lang="en-US" altLang="ko-KR"/>
              <a:t>Modifying source code </a:t>
            </a:r>
          </a:p>
          <a:p>
            <a:pPr lvl="1"/>
            <a:r>
              <a:rPr lang="en-US" altLang="ko-KR"/>
              <a:t>Writing Code </a:t>
            </a:r>
            <a:r>
              <a:rPr lang="en-US" altLang="ko-KR" dirty="0"/>
              <a:t>modification using </a:t>
            </a:r>
            <a:r>
              <a:rPr lang="en-US" altLang="ko-KR" dirty="0">
                <a:latin typeface="Calibri" panose="020F0502020204030204" pitchFamily="34" charset="0"/>
              </a:rPr>
              <a:t>Rewriter</a:t>
            </a:r>
            <a:r>
              <a:rPr lang="en-US" altLang="ko-KR" dirty="0"/>
              <a:t> </a:t>
            </a:r>
          </a:p>
          <a:p>
            <a:pPr lvl="1"/>
            <a:r>
              <a:rPr lang="en-US" altLang="ko-KR" dirty="0"/>
              <a:t>Converting </a:t>
            </a:r>
            <a:r>
              <a:rPr lang="en-US" altLang="ko-KR" dirty="0" err="1">
                <a:latin typeface="Calibri" panose="020F0502020204030204" pitchFamily="34" charset="0"/>
              </a:rPr>
              <a:t>Stmt</a:t>
            </a:r>
            <a:r>
              <a:rPr lang="en-US" altLang="ko-KR" dirty="0"/>
              <a:t> into String</a:t>
            </a:r>
          </a:p>
          <a:p>
            <a:pPr lvl="1"/>
            <a:r>
              <a:rPr lang="en-US" altLang="ko-KR" dirty="0"/>
              <a:t>Obtaining</a:t>
            </a:r>
            <a:r>
              <a:rPr lang="en-US" altLang="ko-KR" dirty="0">
                <a:latin typeface="Calibri" panose="020F0502020204030204" pitchFamily="34" charset="0"/>
              </a:rPr>
              <a:t> </a:t>
            </a:r>
            <a:r>
              <a:rPr lang="en-US" altLang="ko-KR" dirty="0" err="1">
                <a:latin typeface="Calibri" panose="020F0502020204030204" pitchFamily="34" charset="0"/>
              </a:rPr>
              <a:t>SourceLocation</a:t>
            </a:r>
            <a:endParaRPr lang="en-US" altLang="ko-KR" dirty="0">
              <a:latin typeface="Calibri" panose="020F0502020204030204" pitchFamily="34" charset="0"/>
            </a:endParaRPr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31180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512" y="533400"/>
            <a:ext cx="8964488" cy="990600"/>
          </a:xfrm>
        </p:spPr>
        <p:txBody>
          <a:bodyPr>
            <a:normAutofit fontScale="90000"/>
          </a:bodyPr>
          <a:lstStyle/>
          <a:p>
            <a:r>
              <a:rPr lang="en-US" altLang="ko-KR" dirty="0" err="1"/>
              <a:t>SourceLocation</a:t>
            </a:r>
            <a:r>
              <a:rPr lang="en-US" altLang="ko-KR" dirty="0"/>
              <a:t> </a:t>
            </a:r>
            <a:r>
              <a:rPr lang="en-US" altLang="ko-KR" b="1" dirty="0" err="1"/>
              <a:t>getLocWithOffset</a:t>
            </a:r>
            <a:r>
              <a:rPr lang="en-US" altLang="ko-KR" dirty="0"/>
              <a:t>( </a:t>
            </a:r>
            <a:r>
              <a:rPr lang="en-US" altLang="ko-KR" dirty="0" err="1"/>
              <a:t>int</a:t>
            </a:r>
            <a:r>
              <a:rPr lang="en-US" altLang="ko-KR" dirty="0"/>
              <a:t> offset 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/>
              <a:t>// Ex.  Logging Caller -&gt; </a:t>
            </a:r>
            <a:r>
              <a:rPr lang="en-US" altLang="ko-KR" sz="2000" dirty="0" err="1"/>
              <a:t>Callee</a:t>
            </a:r>
            <a:r>
              <a:rPr lang="en-US" altLang="ko-KR" sz="2000" dirty="0"/>
              <a:t> function calls </a:t>
            </a:r>
          </a:p>
          <a:p>
            <a:pPr marL="0" indent="0">
              <a:buNone/>
            </a:pPr>
            <a:r>
              <a:rPr lang="en-US" altLang="ko-KR" sz="2000" dirty="0"/>
              <a:t>bool </a:t>
            </a:r>
            <a:r>
              <a:rPr lang="en-US" altLang="ko-KR" sz="2000" dirty="0" err="1"/>
              <a:t>insertProbe</a:t>
            </a:r>
            <a:r>
              <a:rPr lang="en-US" altLang="ko-KR" sz="2000" dirty="0"/>
              <a:t>(</a:t>
            </a:r>
            <a:r>
              <a:rPr lang="en-US" altLang="ko-KR" sz="2000" dirty="0" err="1"/>
              <a:t>const</a:t>
            </a:r>
            <a:r>
              <a:rPr lang="en-US" altLang="ko-KR" sz="2000" dirty="0"/>
              <a:t> </a:t>
            </a:r>
            <a:r>
              <a:rPr lang="en-US" altLang="ko-KR" sz="2000" dirty="0" err="1"/>
              <a:t>CallExpr</a:t>
            </a:r>
            <a:r>
              <a:rPr lang="en-US" altLang="ko-KR" sz="2000" dirty="0"/>
              <a:t> *</a:t>
            </a:r>
            <a:r>
              <a:rPr lang="en-US" altLang="ko-KR" sz="2000" dirty="0" err="1"/>
              <a:t>ce</a:t>
            </a:r>
            <a:r>
              <a:rPr lang="en-US" altLang="ko-KR" sz="2000" dirty="0"/>
              <a:t>, </a:t>
            </a:r>
            <a:r>
              <a:rPr lang="en-US" altLang="ko-KR" sz="2000" dirty="0" err="1"/>
              <a:t>std</a:t>
            </a:r>
            <a:r>
              <a:rPr lang="en-US" altLang="ko-KR" sz="2000" dirty="0"/>
              <a:t>::string </a:t>
            </a:r>
            <a:r>
              <a:rPr lang="en-US" altLang="ko-KR" sz="2000" dirty="0" err="1"/>
              <a:t>calleeName</a:t>
            </a:r>
            <a:r>
              <a:rPr lang="en-US" altLang="ko-KR" sz="2000" dirty="0"/>
              <a:t>) {</a:t>
            </a:r>
          </a:p>
          <a:p>
            <a:pPr marL="0" indent="0">
              <a:buNone/>
            </a:pPr>
            <a:r>
              <a:rPr lang="en-US" altLang="ko-KR" sz="2000" dirty="0"/>
              <a:t>    // </a:t>
            </a:r>
            <a:r>
              <a:rPr lang="en-US" altLang="ko-K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x = f(</a:t>
            </a:r>
            <a:r>
              <a:rPr lang="en-US" altLang="ko-K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US" altLang="ko-K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altLang="ko-KR" sz="2000" dirty="0"/>
              <a:t>  is modified as follows:</a:t>
            </a:r>
          </a:p>
          <a:p>
            <a:pPr marL="0" indent="0">
              <a:buNone/>
            </a:pPr>
            <a:r>
              <a:rPr lang="en-US" altLang="ko-KR" sz="2000" dirty="0"/>
              <a:t>    // </a:t>
            </a:r>
            <a:r>
              <a:rPr lang="en-US" altLang="ko-K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altLang="ko-KR" sz="2000" dirty="0">
                <a:solidFill>
                  <a:srgbClr val="00B0F0"/>
                </a:solidFill>
              </a:rPr>
              <a:t>(</a:t>
            </a:r>
            <a:r>
              <a:rPr lang="en-US" altLang="ko-KR" sz="2000" dirty="0" err="1">
                <a:solidFill>
                  <a:srgbClr val="00B0F0"/>
                </a:solidFill>
              </a:rPr>
              <a:t>printf</a:t>
            </a:r>
            <a:r>
              <a:rPr lang="en-US" altLang="ko-KR" sz="2000" dirty="0">
                <a:solidFill>
                  <a:srgbClr val="00B0F0"/>
                </a:solidFill>
              </a:rPr>
              <a:t>(“%</a:t>
            </a:r>
            <a:r>
              <a:rPr lang="en-US" altLang="ko-KR" sz="2000" dirty="0" err="1">
                <a:solidFill>
                  <a:srgbClr val="00B0F0"/>
                </a:solidFill>
              </a:rPr>
              <a:t>s,%s</a:t>
            </a:r>
            <a:r>
              <a:rPr lang="en-US" altLang="ko-KR" sz="2000" dirty="0">
                <a:solidFill>
                  <a:srgbClr val="00B0F0"/>
                </a:solidFill>
              </a:rPr>
              <a:t>\n”,</a:t>
            </a:r>
            <a:r>
              <a:rPr lang="en-US" altLang="ko-KR" sz="2000" dirty="0" err="1">
                <a:solidFill>
                  <a:srgbClr val="00B0F0"/>
                </a:solidFill>
              </a:rPr>
              <a:t>CallerFuncName,calleeName</a:t>
            </a:r>
            <a:r>
              <a:rPr lang="en-US" altLang="ko-KR" sz="2000" dirty="0">
                <a:solidFill>
                  <a:srgbClr val="00B0F0"/>
                </a:solidFill>
              </a:rPr>
              <a:t>)? </a:t>
            </a:r>
            <a:r>
              <a:rPr lang="en-US" altLang="ko-K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f(</a:t>
            </a:r>
            <a:r>
              <a:rPr lang="en-US" altLang="ko-K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US" altLang="ko-K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ko-KR" sz="2000" dirty="0">
                <a:solidFill>
                  <a:srgbClr val="00B0F0"/>
                </a:solidFill>
              </a:rPr>
              <a:t>:0)</a:t>
            </a:r>
            <a:r>
              <a:rPr lang="en-US" altLang="ko-KR" sz="2000" dirty="0"/>
              <a:t>;   </a:t>
            </a:r>
          </a:p>
          <a:p>
            <a:pPr marL="0" indent="0">
              <a:buNone/>
            </a:pPr>
            <a:r>
              <a:rPr lang="en-US" altLang="ko-KR" sz="2000" dirty="0"/>
              <a:t>    </a:t>
            </a:r>
            <a:r>
              <a:rPr lang="en-US" altLang="ko-KR" sz="2000" dirty="0" err="1"/>
              <a:t>std</a:t>
            </a:r>
            <a:r>
              <a:rPr lang="en-US" altLang="ko-KR" sz="2000" dirty="0"/>
              <a:t>::string </a:t>
            </a:r>
            <a:r>
              <a:rPr lang="en-US" altLang="ko-KR" sz="2000" dirty="0" err="1"/>
              <a:t>probeFront</a:t>
            </a:r>
            <a:r>
              <a:rPr lang="en-US" altLang="ko-KR" sz="2000" dirty="0"/>
              <a:t> = "(</a:t>
            </a:r>
            <a:r>
              <a:rPr lang="en-US" altLang="ko-KR" sz="2000" dirty="0" err="1"/>
              <a:t>printf</a:t>
            </a:r>
            <a:r>
              <a:rPr lang="en-US" altLang="ko-KR" sz="2000" dirty="0"/>
              <a:t>(\"%</a:t>
            </a:r>
            <a:r>
              <a:rPr lang="en-US" altLang="ko-KR" sz="2000" dirty="0" err="1"/>
              <a:t>s,%s</a:t>
            </a:r>
            <a:r>
              <a:rPr lang="en-US" altLang="ko-KR" sz="2000" dirty="0"/>
              <a:t>\\n\",\"“</a:t>
            </a:r>
          </a:p>
          <a:p>
            <a:pPr marL="0" indent="0">
              <a:buNone/>
            </a:pPr>
            <a:r>
              <a:rPr lang="en-US" altLang="ko-KR" sz="2000" dirty="0"/>
              <a:t>                     +</a:t>
            </a:r>
            <a:r>
              <a:rPr lang="en-US" altLang="ko-KR" sz="2000" dirty="0" err="1"/>
              <a:t>CallerFuncName</a:t>
            </a:r>
            <a:r>
              <a:rPr lang="en-US" altLang="ko-KR" sz="2000" dirty="0"/>
              <a:t> + "\",\"" + </a:t>
            </a:r>
            <a:r>
              <a:rPr lang="en-US" altLang="ko-KR" sz="2000" dirty="0" err="1"/>
              <a:t>calleeName</a:t>
            </a:r>
            <a:r>
              <a:rPr lang="en-US" altLang="ko-KR" sz="2000" dirty="0"/>
              <a:t> + "\")?"; </a:t>
            </a:r>
          </a:p>
          <a:p>
            <a:pPr marL="0" indent="0">
              <a:buNone/>
            </a:pPr>
            <a:r>
              <a:rPr lang="en-US" altLang="ko-KR" sz="2000" dirty="0"/>
              <a:t>    </a:t>
            </a:r>
            <a:r>
              <a:rPr lang="en-US" altLang="ko-KR" sz="2000" dirty="0" err="1"/>
              <a:t>std</a:t>
            </a:r>
            <a:r>
              <a:rPr lang="en-US" altLang="ko-KR" sz="2000" dirty="0"/>
              <a:t>::string </a:t>
            </a:r>
            <a:r>
              <a:rPr lang="en-US" altLang="ko-KR" sz="2000" dirty="0" err="1"/>
              <a:t>probeBack</a:t>
            </a:r>
            <a:r>
              <a:rPr lang="en-US" altLang="ko-KR" sz="2000" dirty="0"/>
              <a:t>= ": 0)";</a:t>
            </a:r>
          </a:p>
          <a:p>
            <a:pPr marL="0" indent="0">
              <a:buNone/>
            </a:pPr>
            <a:r>
              <a:rPr lang="en-US" altLang="ko-KR" sz="2000" dirty="0"/>
              <a:t>    </a:t>
            </a:r>
          </a:p>
          <a:p>
            <a:pPr marL="0" indent="0">
              <a:buNone/>
            </a:pPr>
            <a:r>
              <a:rPr lang="en-US" altLang="ko-KR" sz="2000" dirty="0"/>
              <a:t>    </a:t>
            </a:r>
            <a:r>
              <a:rPr lang="en-US" altLang="ko-KR" sz="2000" dirty="0" err="1"/>
              <a:t>MyRewriter.InsertTextAfter</a:t>
            </a:r>
            <a:r>
              <a:rPr lang="en-US" altLang="ko-KR" sz="2000" dirty="0"/>
              <a:t>(</a:t>
            </a:r>
            <a:r>
              <a:rPr lang="en-US" altLang="ko-KR" sz="2000" dirty="0" err="1"/>
              <a:t>ce</a:t>
            </a:r>
            <a:r>
              <a:rPr lang="en-US" altLang="ko-KR" sz="2000" dirty="0"/>
              <a:t>-</a:t>
            </a:r>
            <a:r>
              <a:rPr lang="en-US" altLang="ko-KR" sz="2000"/>
              <a:t>&gt;geBegintLoc(), </a:t>
            </a:r>
            <a:r>
              <a:rPr lang="en-US" altLang="ko-KR" sz="2000" dirty="0" err="1"/>
              <a:t>probeFront</a:t>
            </a:r>
            <a:r>
              <a:rPr lang="en-US" altLang="ko-KR" sz="2000" dirty="0"/>
              <a:t>);</a:t>
            </a:r>
          </a:p>
          <a:p>
            <a:pPr marL="0" indent="0">
              <a:buNone/>
            </a:pPr>
            <a:r>
              <a:rPr lang="en-US" altLang="ko-KR" sz="2000" dirty="0"/>
              <a:t>    </a:t>
            </a:r>
            <a:r>
              <a:rPr lang="en-US" altLang="ko-KR" sz="2000" dirty="0" err="1"/>
              <a:t>SourceLocation</a:t>
            </a:r>
            <a:r>
              <a:rPr lang="en-US" altLang="ko-KR" sz="2000" dirty="0"/>
              <a:t> </a:t>
            </a:r>
            <a:r>
              <a:rPr lang="en-US" altLang="ko-KR" sz="2000" dirty="0" err="1"/>
              <a:t>funEndLoc</a:t>
            </a:r>
            <a:r>
              <a:rPr lang="en-US" altLang="ko-KR" sz="2000" dirty="0"/>
              <a:t> = </a:t>
            </a:r>
            <a:r>
              <a:rPr lang="en-US" altLang="ko-KR" sz="2000" dirty="0" err="1"/>
              <a:t>ce</a:t>
            </a:r>
            <a:r>
              <a:rPr lang="en-US" altLang="ko-KR" sz="2000" dirty="0"/>
              <a:t>-</a:t>
            </a:r>
            <a:r>
              <a:rPr lang="en-US" altLang="ko-KR" sz="2000"/>
              <a:t>&gt;getEndLoc().</a:t>
            </a:r>
            <a:r>
              <a:rPr lang="en-US" altLang="ko-KR" sz="2000" b="1" dirty="0" err="1"/>
              <a:t>getLocWithOffset</a:t>
            </a:r>
            <a:r>
              <a:rPr lang="en-US" altLang="ko-KR" sz="2000" dirty="0"/>
              <a:t>(1);</a:t>
            </a:r>
          </a:p>
          <a:p>
            <a:pPr marL="0" indent="0">
              <a:buNone/>
            </a:pPr>
            <a:r>
              <a:rPr lang="en-US" altLang="ko-KR" sz="2000" dirty="0"/>
              <a:t>    </a:t>
            </a:r>
            <a:r>
              <a:rPr lang="en-US" altLang="ko-KR" sz="2000" dirty="0" err="1"/>
              <a:t>MyRewriter.InsertTextAfter</a:t>
            </a:r>
            <a:r>
              <a:rPr lang="en-US" altLang="ko-KR" sz="2000" dirty="0"/>
              <a:t>(</a:t>
            </a:r>
            <a:r>
              <a:rPr lang="en-US" altLang="ko-KR" sz="2000" dirty="0" err="1"/>
              <a:t>funEndLoc</a:t>
            </a:r>
            <a:r>
              <a:rPr lang="en-US" altLang="ko-KR" sz="2000" dirty="0"/>
              <a:t>, </a:t>
            </a:r>
            <a:r>
              <a:rPr lang="en-US" altLang="ko-KR" sz="2000" dirty="0" err="1"/>
              <a:t>probeBack</a:t>
            </a:r>
            <a:r>
              <a:rPr lang="en-US" altLang="ko-KR" sz="2000" dirty="0"/>
              <a:t>);</a:t>
            </a:r>
          </a:p>
          <a:p>
            <a:pPr marL="0" indent="0">
              <a:buNone/>
            </a:pP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    return true;</a:t>
            </a:r>
          </a:p>
          <a:p>
            <a:pPr marL="0" indent="0">
              <a:buNone/>
            </a:pPr>
            <a:r>
              <a:rPr lang="en-US" altLang="ko-KR" sz="2000" dirty="0"/>
              <a:t>  }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79200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Clang, </a:t>
            </a:r>
            <a:r>
              <a:rPr lang="en-US" altLang="ko-KR" dirty="0">
                <a:hlinkClick r:id="rId2"/>
              </a:rPr>
              <a:t>http://clang.llvm.org/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Clang API Documentation, </a:t>
            </a:r>
            <a:r>
              <a:rPr lang="en-US" altLang="ko-KR" dirty="0">
                <a:hlinkClick r:id="rId3"/>
              </a:rPr>
              <a:t>http://clang.llvm.org/doxygen/</a:t>
            </a:r>
            <a:endParaRPr lang="en-US" altLang="ko-KR" dirty="0"/>
          </a:p>
          <a:p>
            <a:endParaRPr lang="ko-KR" altLang="en-US" dirty="0"/>
          </a:p>
          <a:p>
            <a:r>
              <a:rPr lang="en-US" altLang="ko-KR" dirty="0"/>
              <a:t>How to parse C programs with clang: A tutorial in 9 parts, </a:t>
            </a:r>
            <a:r>
              <a:rPr lang="en-US" altLang="ko-KR" dirty="0">
                <a:hlinkClick r:id="rId4"/>
              </a:rPr>
              <a:t>http://amnoid.de/tmp/clangtut/tut</a:t>
            </a:r>
            <a:r>
              <a:rPr lang="en-US" altLang="ko-KR">
                <a:hlinkClick r:id="rId4"/>
              </a:rPr>
              <a:t>.html</a:t>
            </a:r>
            <a:endParaRPr lang="en-US" altLang="ko-KR"/>
          </a:p>
          <a:p>
            <a:pPr lvl="1"/>
            <a:r>
              <a:rPr lang="en-US" altLang="ko-KR"/>
              <a:t>this tutorial may use deprecated/outdated Clang APIs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22007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/>
              <a:t>Appendix: Example Source Code (1/5)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32520"/>
            <a:ext cx="8229600" cy="916360"/>
          </a:xfrm>
        </p:spPr>
        <p:txBody>
          <a:bodyPr>
            <a:normAutofit fontScale="92500"/>
          </a:bodyPr>
          <a:lstStyle/>
          <a:p>
            <a:r>
              <a:rPr lang="en-US" altLang="ko-KR" dirty="0"/>
              <a:t>This program prints the name of declared functions, statements and the class name of each </a:t>
            </a:r>
            <a:r>
              <a:rPr lang="en-US" altLang="ko-KR" dirty="0" err="1">
                <a:latin typeface="Calibri" panose="020F0502020204030204" pitchFamily="34" charset="0"/>
              </a:rPr>
              <a:t>Stmt</a:t>
            </a:r>
            <a:r>
              <a:rPr lang="en-US" altLang="ko-KR" dirty="0"/>
              <a:t> in function bodies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11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3380" y="2084650"/>
            <a:ext cx="80910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>
                <a:latin typeface="Consolas" pitchFamily="49" charset="0"/>
                <a:cs typeface="Consolas" pitchFamily="49" charset="0"/>
              </a:rPr>
              <a:t>// PrintFunction.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cpp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cstdio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&lt;string&gt;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iostream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sstream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fstream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endParaRPr lang="en-US" altLang="ko-KR" sz="10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"clang/AST/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AST.h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"clang/AST/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ASTConsumer.h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"clang/AST/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RecursiveASTVisitor.h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"clang/Frontend/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ASTConsumers.h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"clang/Frontend/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CompilerInstance.h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"clang/Frontend/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FrontendActions.h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"clang/Rewrite/Core/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Rewriter.h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"clang/Tooling/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CommonOptionsParser.h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"clang/Tooling/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Tooling.h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"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llvm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/Support/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raw_ostream.h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</a:t>
            </a:r>
          </a:p>
          <a:p>
            <a:endParaRPr lang="en-US" altLang="ko-KR" sz="10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using namespace clang;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using namespace clang::driver;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using namespace clang::tooling;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std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endParaRPr lang="en-US" altLang="ko-KR" sz="10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static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llvm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::cl::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OptionCategory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MyOptionCategory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("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MyOptions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");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static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llvm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::cl::opt&lt;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std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::string&gt;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OutputFilename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("o", 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llvm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::cl::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desc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("Specify output filename that contains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stmt:type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"), 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llvm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::cl::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value_desc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("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output_filename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"),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llvm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::cl::cat(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MyOptionCategory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));</a:t>
            </a:r>
          </a:p>
          <a:p>
            <a:endParaRPr lang="en-US" altLang="ko-KR" sz="10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LangOptions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MyLangOpts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; </a:t>
            </a:r>
          </a:p>
          <a:p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SourceManager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ptrMySourceMgr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Rewriter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MyRewriter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504" y="1940634"/>
            <a:ext cx="47724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altLang="ko-KR" sz="1000" dirty="0">
              <a:latin typeface="Consolas" pitchFamily="49" charset="0"/>
              <a:cs typeface="Consolas" pitchFamily="49" charset="0"/>
            </a:endParaRP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2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3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4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5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6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7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8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9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10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11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12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13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14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15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16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17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18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19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20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21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22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23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24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25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26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27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28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29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30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31</a:t>
            </a:r>
          </a:p>
        </p:txBody>
      </p:sp>
    </p:spTree>
    <p:extLst>
      <p:ext uri="{BB962C8B-B14F-4D97-AF65-F5344CB8AC3E}">
        <p14:creationId xmlns:p14="http://schemas.microsoft.com/office/powerpoint/2010/main" val="1716063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/>
              <a:t>Appendix: Example Source Code (2/5)</a:t>
            </a:r>
            <a:endParaRPr lang="ko-KR" altLang="en-US" sz="36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12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3380" y="1556792"/>
            <a:ext cx="8091068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class MyASTVisitor : public RecursiveASTVisitor&lt;MyASTVisitor&gt; {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public: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  MyASTVisitor() {}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  bool VisitStmt(Stmt *s) {</a:t>
            </a:r>
          </a:p>
          <a:p>
            <a:endParaRPr lang="en-US" altLang="ko-KR" sz="140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      // Print a current statement and its type 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      std::string str1;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      llvm::raw_string_ostream os(str1);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      s-&gt;printPretty(os, NULL, MyLangOpts);</a:t>
            </a:r>
          </a:p>
          <a:p>
            <a:endParaRPr lang="en-US" altLang="ko-KR" sz="140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      llvm::outs() &lt;&lt; "-----------------\n";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      llvm::outs() &lt;&lt; os.str() &lt;&lt; "\n";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      llvm::outs() &lt;&lt; "TYPE:" &lt;&lt; s-&gt;getStmtClassName() &lt;&lt; "\n";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      return true;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  }</a:t>
            </a:r>
          </a:p>
          <a:p>
            <a:endParaRPr lang="en-US" altLang="ko-KR" sz="140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  bool VisitFunctionDecl(FunctionDecl *f) { // Print function name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      llvm::outs() &lt;&lt; "*********************************\n";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      llvm::outs() &lt;&lt; "*** FUNCTION NAME:" &lt;&lt;  f-&gt;getName() &lt;&lt; '\n';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      llvm::outs() &lt;&lt; "*********************************\n";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      return true;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  }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};</a:t>
            </a:r>
            <a:endParaRPr lang="en-US" altLang="ko-KR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1568030"/>
            <a:ext cx="47724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33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34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35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36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37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38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39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40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41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42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43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44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45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46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47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48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49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50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51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52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53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54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55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56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B7BA8D-819D-0C85-B9F2-3B46EEB6B7D3}"/>
              </a:ext>
            </a:extLst>
          </p:cNvPr>
          <p:cNvSpPr txBox="1"/>
          <p:nvPr/>
        </p:nvSpPr>
        <p:spPr>
          <a:xfrm>
            <a:off x="6012160" y="2492896"/>
            <a:ext cx="265489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/>
              <a:t>The core part of </a:t>
            </a:r>
            <a:br>
              <a:rPr lang="en-US" altLang="ko-KR"/>
            </a:br>
            <a:r>
              <a:rPr lang="en-US" altLang="ko-KR" sz="1800">
                <a:latin typeface="Consolas" pitchFamily="49" charset="0"/>
                <a:cs typeface="Consolas" pitchFamily="49" charset="0"/>
              </a:rPr>
              <a:t>PrintFunctions.cpp </a:t>
            </a:r>
            <a:r>
              <a:rPr lang="en-US" altLang="ko-KR"/>
              <a:t>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1943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/>
              <a:t>Appendix: Example Source Code (3/5)</a:t>
            </a:r>
            <a:endParaRPr lang="ko-KR" altLang="en-US" sz="36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13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3380" y="1894556"/>
            <a:ext cx="809106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class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MyASTConsumer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: public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ASTConsumer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public: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MyASTConsumer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(): Visitor() {} //initialize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MyASTVisitor</a:t>
            </a:r>
            <a:endParaRPr lang="en-US" altLang="ko-KR" sz="1400" dirty="0">
              <a:latin typeface="Consolas" pitchFamily="49" charset="0"/>
              <a:cs typeface="Consolas" pitchFamily="49" charset="0"/>
            </a:endParaRPr>
          </a:p>
          <a:p>
            <a:endParaRPr lang="en-US" altLang="ko-KR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virtual bool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HandleTopLevelDecl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DeclGroupRef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DR) {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    for (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DeclGroupRef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::iterator b =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DR.begin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(), e =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DR.end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(); b != e; ++b) {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        // Travel each function declaration using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MyASTVisitor</a:t>
            </a:r>
            <a:endParaRPr lang="en-US" altLang="ko-KR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Visitor.TraverseDecl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(*b);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    return true;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}</a:t>
            </a:r>
          </a:p>
          <a:p>
            <a:endParaRPr lang="en-US" altLang="ko-KR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private: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MyASTVisitor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Visitor;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504" y="1905794"/>
            <a:ext cx="47724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57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58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59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60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61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62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63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64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65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66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67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68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69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70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71</a:t>
            </a:r>
          </a:p>
        </p:txBody>
      </p:sp>
    </p:spTree>
    <p:extLst>
      <p:ext uri="{BB962C8B-B14F-4D97-AF65-F5344CB8AC3E}">
        <p14:creationId xmlns:p14="http://schemas.microsoft.com/office/powerpoint/2010/main" val="21806214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/>
              <a:t>Appendix: Example Source Code (4/5)</a:t>
            </a:r>
            <a:endParaRPr lang="ko-KR" altLang="en-US" sz="36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14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3380" y="1894556"/>
            <a:ext cx="809106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class MyFrontendAction : public ASTFrontendAction {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public: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MyFrontendAction() {}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void EndSourceFileAction() override { // Fill out if necessary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}</a:t>
            </a:r>
          </a:p>
          <a:p>
            <a:endParaRPr lang="en-US" altLang="ko-KR" sz="140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std::unique_ptr&lt;ASTConsumer&gt; CreateASTConsumer(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                CompilerInstance &amp;CI, StringRef file) override {                                         </a:t>
            </a:r>
          </a:p>
          <a:p>
            <a:endParaRPr lang="en-US" altLang="ko-KR" sz="140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  MyLangOpts = CI.getLangOpts();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  ptrMySourceMgr= &amp;(CI.getSourceManager());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  MyRewriter= Rewriter(*ptrMySourceMgr, MyLangOpts);</a:t>
            </a:r>
          </a:p>
          <a:p>
            <a:endParaRPr lang="en-US" altLang="ko-KR" sz="140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  return std::make_unique&lt;MyASTConsumer&gt;();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}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};</a:t>
            </a:r>
            <a:endParaRPr lang="en-US" altLang="ko-KR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1905794"/>
            <a:ext cx="47724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73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74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75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76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77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78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79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80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81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82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83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84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85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86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87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88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89</a:t>
            </a:r>
          </a:p>
          <a:p>
            <a:pPr algn="r"/>
            <a:endParaRPr lang="en-US" altLang="ko-KR" sz="14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860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>
                <a:solidFill>
                  <a:srgbClr val="D2533C"/>
                </a:solidFill>
              </a:rPr>
              <a:t>Appendix: Example Source Code (5/5)</a:t>
            </a:r>
            <a:endParaRPr lang="ko-KR" altLang="en-US" sz="32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15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3380" y="1600339"/>
            <a:ext cx="85231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int main(int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, const char **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auto cop =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CommonOptionsParser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::create(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MyOptionCategory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endParaRPr lang="en-US" altLang="ko-KR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if (!cop) {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llvm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::errs() &lt;&lt; "error: can't parse command line arguments\n";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  return 1;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}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ClangTool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Tool(cop-&gt;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getCompilations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(), cop-&gt;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getSourcePathList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endParaRPr lang="en-US" altLang="ko-KR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//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ClangTool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::run accepts a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FrontendActionFactory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, which is then used to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// create new objects implementing the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FrontendAction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interface. Here we use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// the helper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newFrontendActionFactory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to create a default factory that will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// return a new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MyFrontendAction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object every time.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// To further customize this, we could create our own factory class.</a:t>
            </a:r>
          </a:p>
          <a:p>
            <a:endParaRPr lang="en-US" altLang="ko-KR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// AST Parsing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int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rtn_flag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Tool.run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newFrontendActionFactory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MyFrontendAction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&gt;().get());</a:t>
            </a:r>
          </a:p>
          <a:p>
            <a:endParaRPr lang="en-US" altLang="ko-KR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/* //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// Rewriter sample. Save changed target code into output.txt if any 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const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RewriteBuffer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RewriteBuf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MyRewriter.getRewriteBufferFor</a:t>
            </a:r>
            <a:endParaRPr lang="en-US" altLang="ko-KR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   ((*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ptrMySourceMgr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).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getMainFileID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ofstream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out_file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("output.txt");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out_file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&lt;&lt; string(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RewriteBuf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-&gt;begin(),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RewriteBuf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-&gt;end());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out_file.close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*/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return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rtn_flag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504" y="1601938"/>
            <a:ext cx="50272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91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92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93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94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95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96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97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98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99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100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101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102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103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104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105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106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107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108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109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110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111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112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113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114</a:t>
            </a:r>
          </a:p>
          <a:p>
            <a:pPr algn="r"/>
            <a:r>
              <a:rPr lang="en-US" altLang="ko-KR" sz="1200">
                <a:latin typeface="Consolas" pitchFamily="49" charset="0"/>
                <a:cs typeface="Consolas" pitchFamily="49" charset="0"/>
              </a:rPr>
              <a:t>115</a:t>
            </a:r>
          </a:p>
          <a:p>
            <a:pPr algn="r"/>
            <a:r>
              <a:rPr lang="en-US" altLang="ko-KR" sz="1200">
                <a:latin typeface="Consolas" pitchFamily="49" charset="0"/>
                <a:cs typeface="Consolas" pitchFamily="49" charset="0"/>
              </a:rPr>
              <a:t>116</a:t>
            </a:r>
          </a:p>
          <a:p>
            <a:pPr algn="r"/>
            <a:r>
              <a:rPr lang="en-US" altLang="ko-KR" sz="1200">
                <a:latin typeface="Consolas" pitchFamily="49" charset="0"/>
                <a:cs typeface="Consolas" pitchFamily="49" charset="0"/>
              </a:rPr>
              <a:t>117</a:t>
            </a:r>
          </a:p>
          <a:p>
            <a:pPr algn="r"/>
            <a:r>
              <a:rPr lang="en-US" altLang="ko-KR" sz="1200">
                <a:latin typeface="Consolas" pitchFamily="49" charset="0"/>
                <a:cs typeface="Consolas" pitchFamily="49" charset="0"/>
              </a:rPr>
              <a:t>118</a:t>
            </a:r>
            <a:endParaRPr lang="en-US" altLang="ko-KR" sz="12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02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990600"/>
          </a:xfrm>
        </p:spPr>
        <p:txBody>
          <a:bodyPr>
            <a:normAutofit/>
          </a:bodyPr>
          <a:lstStyle/>
          <a:p>
            <a:r>
              <a:rPr lang="en-US" altLang="ko-KR" sz="2800"/>
              <a:t>Appendix: Output on </a:t>
            </a:r>
            <a:r>
              <a:rPr lang="en-US" altLang="ko-KR" sz="2800" dirty="0" err="1"/>
              <a:t>example</a:t>
            </a:r>
            <a:r>
              <a:rPr lang="en-US" altLang="ko-KR" sz="2800" err="1"/>
              <a:t>.</a:t>
            </a:r>
            <a:r>
              <a:rPr lang="en-US" altLang="ko-KR" sz="2800"/>
              <a:t>c (1/2)</a:t>
            </a:r>
            <a:endParaRPr lang="ko-KR" altLang="en-US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2A6360-2CF8-3B28-9C38-B0570D20C2D0}"/>
              </a:ext>
            </a:extLst>
          </p:cNvPr>
          <p:cNvSpPr txBox="1"/>
          <p:nvPr/>
        </p:nvSpPr>
        <p:spPr>
          <a:xfrm>
            <a:off x="450084" y="1628800"/>
            <a:ext cx="4706692" cy="50783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>
                <a:latin typeface="Consolas" pitchFamily="49" charset="0"/>
                <a:cs typeface="Consolas" pitchFamily="49" charset="0"/>
              </a:rPr>
              <a:t>//clang_example.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c</a:t>
            </a:r>
            <a:endParaRPr lang="en-US" altLang="ko-KR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dirty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altLang="ko-KR" dirty="0" err="1">
                <a:solidFill>
                  <a:schemeClr val="tx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stdio.h</a:t>
            </a:r>
            <a:r>
              <a:rPr lang="en-US" altLang="ko-KR" dirty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&gt;</a:t>
            </a:r>
          </a:p>
          <a:p>
            <a:endParaRPr lang="en-US" altLang="ko-KR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 global;</a:t>
            </a:r>
          </a:p>
          <a:p>
            <a:endParaRPr lang="en-US" altLang="ko-KR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altLang="ko-KR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 == 1)</a:t>
            </a:r>
          </a:p>
          <a:p>
            <a:r>
              <a:rPr lang="en-US" altLang="ko-KR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("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 is 1");</a:t>
            </a:r>
          </a:p>
          <a:p>
            <a:r>
              <a:rPr lang="en-US" altLang="ko-KR" dirty="0">
                <a:latin typeface="Consolas" pitchFamily="49" charset="0"/>
                <a:cs typeface="Consolas" pitchFamily="49" charset="0"/>
              </a:rPr>
              <a:t>  </a:t>
            </a:r>
            <a:r>
              <a:rPr lang="nn-NO" altLang="ko-KR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nn-NO" altLang="ko-KR" dirty="0">
                <a:latin typeface="Consolas" pitchFamily="49" charset="0"/>
                <a:cs typeface="Consolas" pitchFamily="49" charset="0"/>
              </a:rPr>
              <a:t> (</a:t>
            </a:r>
            <a:r>
              <a:rPr lang="nn-NO" altLang="ko-KR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nn-NO" altLang="ko-KR" dirty="0">
                <a:latin typeface="Consolas" pitchFamily="49" charset="0"/>
                <a:cs typeface="Consolas" pitchFamily="49" charset="0"/>
              </a:rPr>
              <a:t> i = 0 ; i &lt; 10 ; i++ ) {</a:t>
            </a:r>
          </a:p>
          <a:p>
            <a:r>
              <a:rPr lang="nn-NO" altLang="ko-KR" dirty="0">
                <a:latin typeface="Consolas" pitchFamily="49" charset="0"/>
                <a:cs typeface="Consolas" pitchFamily="49" charset="0"/>
              </a:rPr>
              <a:t>    global += i;</a:t>
            </a:r>
          </a:p>
          <a:p>
            <a:r>
              <a:rPr lang="nn-NO" altLang="ko-KR" dirty="0">
                <a:latin typeface="Consolas" pitchFamily="49" charset="0"/>
                <a:cs typeface="Consolas" pitchFamily="49" charset="0"/>
              </a:rPr>
              <a:t>  }</a:t>
            </a:r>
            <a:endParaRPr lang="en-US" altLang="ko-KR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dirty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en-US" altLang="ko-KR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 main(</a:t>
            </a:r>
            <a:r>
              <a:rPr lang="en-US" altLang="ko-KR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[]) {</a:t>
            </a:r>
          </a:p>
          <a:p>
            <a:r>
              <a:rPr lang="en-US" altLang="ko-KR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 = 1;</a:t>
            </a:r>
          </a:p>
          <a:p>
            <a:r>
              <a:rPr lang="en-US" altLang="ko-KR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altLang="ko-KR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 0;</a:t>
            </a:r>
          </a:p>
          <a:p>
            <a:r>
              <a:rPr lang="en-US" altLang="ko-KR" dirty="0">
                <a:latin typeface="Consolas" pitchFamily="49" charset="0"/>
                <a:cs typeface="Consolas" pitchFamily="49" charset="0"/>
              </a:rPr>
              <a:t>}</a:t>
            </a:r>
            <a:endParaRPr lang="ko-KR" alt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59229D70-0329-F7EC-FD42-4E6306E91F65}"/>
              </a:ext>
            </a:extLst>
          </p:cNvPr>
          <p:cNvSpPr txBox="1">
            <a:spLocks/>
          </p:cNvSpPr>
          <p:nvPr/>
        </p:nvSpPr>
        <p:spPr bwMode="auto">
          <a:xfrm>
            <a:off x="6156176" y="404664"/>
            <a:ext cx="2736304" cy="645333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*********************************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*** FUNCTION </a:t>
            </a:r>
            <a:r>
              <a:rPr lang="en-US" altLang="ko-KR" sz="1500" dirty="0" err="1"/>
              <a:t>NAME:main</a:t>
            </a:r>
            <a:endParaRPr lang="en-US" altLang="ko-KR" sz="1500" dirty="0"/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*********************************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-----------------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{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    </a:t>
            </a:r>
            <a:r>
              <a:rPr lang="en-US" altLang="ko-KR" sz="1500" dirty="0" err="1"/>
              <a:t>int</a:t>
            </a:r>
            <a:r>
              <a:rPr lang="en-US" altLang="ko-KR" sz="1500" dirty="0"/>
              <a:t> </a:t>
            </a:r>
            <a:r>
              <a:rPr lang="en-US" altLang="ko-KR" sz="1500" dirty="0" err="1"/>
              <a:t>param</a:t>
            </a:r>
            <a:r>
              <a:rPr lang="en-US" altLang="ko-KR" sz="1500" dirty="0"/>
              <a:t> = 1;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    </a:t>
            </a:r>
            <a:r>
              <a:rPr lang="en-US" altLang="ko-KR" sz="1500" dirty="0" err="1"/>
              <a:t>myPrint</a:t>
            </a:r>
            <a:r>
              <a:rPr lang="en-US" altLang="ko-KR" sz="1500" dirty="0"/>
              <a:t>(</a:t>
            </a:r>
            <a:r>
              <a:rPr lang="en-US" altLang="ko-KR" sz="1500" dirty="0" err="1"/>
              <a:t>param</a:t>
            </a:r>
            <a:r>
              <a:rPr lang="en-US" altLang="ko-KR" sz="1500" dirty="0"/>
              <a:t>);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    return 0;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}</a:t>
            </a:r>
          </a:p>
          <a:p>
            <a:pPr marL="0" indent="0">
              <a:lnSpc>
                <a:spcPct val="70000"/>
              </a:lnSpc>
              <a:buNone/>
            </a:pPr>
            <a:endParaRPr lang="en-US" altLang="ko-KR" sz="1500" dirty="0"/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TYPE:CompoundStmt</a:t>
            </a:r>
            <a:endParaRPr lang="en-US" altLang="ko-KR" sz="1500" dirty="0">
              <a:solidFill>
                <a:srgbClr val="FF0000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-----------------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/>
              <a:t>int</a:t>
            </a:r>
            <a:r>
              <a:rPr lang="en-US" altLang="ko-KR" sz="1500" dirty="0"/>
              <a:t> </a:t>
            </a:r>
            <a:r>
              <a:rPr lang="en-US" altLang="ko-KR" sz="1500" dirty="0" err="1"/>
              <a:t>param</a:t>
            </a:r>
            <a:r>
              <a:rPr lang="en-US" altLang="ko-KR" sz="1500" dirty="0"/>
              <a:t> = 1;</a:t>
            </a:r>
          </a:p>
          <a:p>
            <a:pPr marL="0" indent="0">
              <a:lnSpc>
                <a:spcPct val="70000"/>
              </a:lnSpc>
              <a:buNone/>
            </a:pPr>
            <a:endParaRPr lang="en-US" altLang="ko-KR" sz="1500" dirty="0"/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TYPE:DeclStmt</a:t>
            </a:r>
            <a:endParaRPr lang="en-US" altLang="ko-KR" sz="1500" dirty="0">
              <a:solidFill>
                <a:srgbClr val="FF0000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-----------------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1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TYPE:IntegerLiteral</a:t>
            </a:r>
            <a:endParaRPr lang="en-US" altLang="ko-KR" sz="1500" dirty="0">
              <a:solidFill>
                <a:srgbClr val="FF0000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-----------------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/>
              <a:t>myPrint</a:t>
            </a:r>
            <a:r>
              <a:rPr lang="en-US" altLang="ko-KR" sz="1500" dirty="0"/>
              <a:t>(</a:t>
            </a:r>
            <a:r>
              <a:rPr lang="en-US" altLang="ko-KR" sz="1500" dirty="0" err="1"/>
              <a:t>param</a:t>
            </a:r>
            <a:r>
              <a:rPr lang="en-US" altLang="ko-KR" sz="1500" dirty="0"/>
              <a:t>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TYPE:CallExpr</a:t>
            </a:r>
            <a:endParaRPr lang="en-US" altLang="ko-KR" sz="1500" dirty="0">
              <a:solidFill>
                <a:srgbClr val="FF0000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-----------------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/>
              <a:t>myPrint</a:t>
            </a:r>
            <a:endParaRPr lang="en-US" altLang="ko-KR" sz="1500" dirty="0"/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TYPE:ImplicitCastExpr</a:t>
            </a:r>
            <a:endParaRPr lang="en-US" altLang="ko-KR" sz="1500" dirty="0">
              <a:solidFill>
                <a:srgbClr val="FF0000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-----------------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/>
              <a:t>myPrint</a:t>
            </a:r>
            <a:endParaRPr lang="en-US" altLang="ko-KR" sz="1500" dirty="0"/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TYPE:DeclRefExpr</a:t>
            </a:r>
            <a:endParaRPr lang="en-US" altLang="ko-KR" sz="1500" dirty="0">
              <a:solidFill>
                <a:srgbClr val="FF0000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-----------------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/>
              <a:t>param</a:t>
            </a:r>
            <a:endParaRPr lang="en-US" altLang="ko-KR" sz="1500" dirty="0"/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</a:t>
            </a:r>
            <a:r>
              <a:rPr lang="en-US" altLang="ko-KR" sz="1500" err="1">
                <a:solidFill>
                  <a:srgbClr val="FF0000"/>
                </a:solidFill>
              </a:rPr>
              <a:t>:</a:t>
            </a:r>
            <a:r>
              <a:rPr lang="en-US" altLang="ko-KR" sz="1500">
                <a:solidFill>
                  <a:srgbClr val="FF0000"/>
                </a:solidFill>
              </a:rPr>
              <a:t>ImplicitCastExpr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/>
              <a:t>...</a:t>
            </a:r>
            <a:endParaRPr lang="en-US" altLang="ko-KR" sz="1500" dirty="0"/>
          </a:p>
        </p:txBody>
      </p:sp>
    </p:spTree>
    <p:extLst>
      <p:ext uri="{BB962C8B-B14F-4D97-AF65-F5344CB8AC3E}">
        <p14:creationId xmlns:p14="http://schemas.microsoft.com/office/powerpoint/2010/main" val="23444520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06152"/>
            <a:ext cx="8229600" cy="990600"/>
          </a:xfrm>
        </p:spPr>
        <p:txBody>
          <a:bodyPr>
            <a:normAutofit/>
          </a:bodyPr>
          <a:lstStyle/>
          <a:p>
            <a:r>
              <a:rPr lang="en-US" altLang="ko-KR" sz="3200"/>
              <a:t>Appendix: Output on </a:t>
            </a:r>
            <a:r>
              <a:rPr lang="en-US" altLang="ko-KR" sz="3200" dirty="0" err="1"/>
              <a:t>example</a:t>
            </a:r>
            <a:r>
              <a:rPr lang="en-US" altLang="ko-KR" sz="3200" err="1"/>
              <a:t>.</a:t>
            </a:r>
            <a:r>
              <a:rPr lang="en-US" altLang="ko-KR" sz="3200"/>
              <a:t>c (2/2)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1216496"/>
            <a:ext cx="3240360" cy="4876800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*********************************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*** FUNCTION </a:t>
            </a:r>
            <a:r>
              <a:rPr lang="en-US" altLang="ko-KR" sz="1500" dirty="0" err="1"/>
              <a:t>NAME:myPrint</a:t>
            </a:r>
            <a:endParaRPr lang="en-US" altLang="ko-KR" sz="1500" dirty="0"/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*********************************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-----------------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{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    if (</a:t>
            </a:r>
            <a:r>
              <a:rPr lang="en-US" altLang="ko-KR" sz="1500" dirty="0" err="1"/>
              <a:t>param</a:t>
            </a:r>
            <a:r>
              <a:rPr lang="en-US" altLang="ko-KR" sz="1500" dirty="0"/>
              <a:t> == 1)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        </a:t>
            </a:r>
            <a:r>
              <a:rPr lang="en-US" altLang="ko-KR" sz="1500" dirty="0" err="1"/>
              <a:t>printf</a:t>
            </a:r>
            <a:r>
              <a:rPr lang="en-US" altLang="ko-KR" sz="1500" dirty="0"/>
              <a:t>("</a:t>
            </a:r>
            <a:r>
              <a:rPr lang="en-US" altLang="ko-KR" sz="1500" dirty="0" err="1"/>
              <a:t>param</a:t>
            </a:r>
            <a:r>
              <a:rPr lang="en-US" altLang="ko-KR" sz="1500" dirty="0"/>
              <a:t> is 1");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    for (</a:t>
            </a:r>
            <a:r>
              <a:rPr lang="en-US" altLang="ko-KR" sz="1500" dirty="0" err="1"/>
              <a:t>int</a:t>
            </a:r>
            <a:r>
              <a:rPr lang="en-US" altLang="ko-KR" sz="1500" dirty="0"/>
              <a:t> </a:t>
            </a:r>
            <a:r>
              <a:rPr lang="en-US" altLang="ko-KR" sz="1500" dirty="0" err="1"/>
              <a:t>i</a:t>
            </a:r>
            <a:r>
              <a:rPr lang="en-US" altLang="ko-KR" sz="1500" dirty="0"/>
              <a:t> = 0; </a:t>
            </a:r>
            <a:r>
              <a:rPr lang="en-US" altLang="ko-KR" sz="1500" dirty="0" err="1"/>
              <a:t>i</a:t>
            </a:r>
            <a:r>
              <a:rPr lang="en-US" altLang="ko-KR" sz="1500" dirty="0"/>
              <a:t> &lt; 10; </a:t>
            </a:r>
            <a:r>
              <a:rPr lang="en-US" altLang="ko-KR" sz="1500" dirty="0" err="1"/>
              <a:t>i</a:t>
            </a:r>
            <a:r>
              <a:rPr lang="en-US" altLang="ko-KR" sz="1500" dirty="0"/>
              <a:t>++) {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        global += </a:t>
            </a:r>
            <a:r>
              <a:rPr lang="en-US" altLang="ko-KR" sz="1500" dirty="0" err="1"/>
              <a:t>i</a:t>
            </a:r>
            <a:r>
              <a:rPr lang="en-US" altLang="ko-KR" sz="1500" dirty="0"/>
              <a:t>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    }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}</a:t>
            </a:r>
          </a:p>
          <a:p>
            <a:pPr marL="0" indent="0">
              <a:lnSpc>
                <a:spcPct val="70000"/>
              </a:lnSpc>
              <a:buNone/>
            </a:pPr>
            <a:endParaRPr lang="en-US" altLang="ko-KR" sz="1500" dirty="0"/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TYPE:CompoundStmt</a:t>
            </a:r>
            <a:endParaRPr lang="en-US" altLang="ko-KR" sz="1500" dirty="0">
              <a:solidFill>
                <a:srgbClr val="FF0000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-----------------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if (</a:t>
            </a:r>
            <a:r>
              <a:rPr lang="en-US" altLang="ko-KR" sz="1500" dirty="0" err="1"/>
              <a:t>param</a:t>
            </a:r>
            <a:r>
              <a:rPr lang="en-US" altLang="ko-KR" sz="1500" dirty="0"/>
              <a:t> == 1)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    </a:t>
            </a:r>
            <a:r>
              <a:rPr lang="en-US" altLang="ko-KR" sz="1500" dirty="0" err="1"/>
              <a:t>printf</a:t>
            </a:r>
            <a:r>
              <a:rPr lang="en-US" altLang="ko-KR" sz="1500" dirty="0"/>
              <a:t>("</a:t>
            </a:r>
            <a:r>
              <a:rPr lang="en-US" altLang="ko-KR" sz="1500" dirty="0" err="1"/>
              <a:t>param</a:t>
            </a:r>
            <a:r>
              <a:rPr lang="en-US" altLang="ko-KR" sz="1500" dirty="0"/>
              <a:t> is 1");</a:t>
            </a:r>
          </a:p>
          <a:p>
            <a:pPr marL="0" indent="0">
              <a:lnSpc>
                <a:spcPct val="70000"/>
              </a:lnSpc>
              <a:buNone/>
            </a:pPr>
            <a:endParaRPr lang="en-US" altLang="ko-KR" sz="1500" dirty="0"/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TYPE:IfStmt</a:t>
            </a:r>
            <a:endParaRPr lang="en-US" altLang="ko-KR" sz="1500" dirty="0">
              <a:solidFill>
                <a:srgbClr val="FF0000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-----------------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/>
              <a:t>param</a:t>
            </a:r>
            <a:r>
              <a:rPr lang="en-US" altLang="ko-KR" sz="1500" dirty="0"/>
              <a:t> == 1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TYPE:BinaryOperator</a:t>
            </a:r>
            <a:endParaRPr lang="en-US" altLang="ko-KR" sz="1500" dirty="0">
              <a:solidFill>
                <a:srgbClr val="FF0000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-----------------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/>
              <a:t>param</a:t>
            </a:r>
            <a:endParaRPr lang="en-US" altLang="ko-KR" sz="1500" dirty="0"/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TYPE:ImplicitCastExpr</a:t>
            </a:r>
            <a:endParaRPr lang="en-US" altLang="ko-KR" sz="1500" dirty="0">
              <a:solidFill>
                <a:srgbClr val="FF0000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-----------------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/>
              <a:t>param</a:t>
            </a:r>
            <a:endParaRPr lang="en-US" altLang="ko-KR" sz="1500" dirty="0"/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</a:t>
            </a:r>
            <a:r>
              <a:rPr lang="en-US" altLang="ko-KR" sz="1500" err="1">
                <a:solidFill>
                  <a:srgbClr val="FF0000"/>
                </a:solidFill>
              </a:rPr>
              <a:t>:</a:t>
            </a:r>
            <a:r>
              <a:rPr lang="en-US" altLang="ko-KR" sz="1500">
                <a:solidFill>
                  <a:srgbClr val="FF0000"/>
                </a:solidFill>
              </a:rPr>
              <a:t>DeclRefExpr</a:t>
            </a:r>
            <a:endParaRPr lang="en-US" altLang="ko-KR" sz="1500" dirty="0">
              <a:solidFill>
                <a:srgbClr val="FF0000"/>
              </a:solidFill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 bwMode="auto">
          <a:xfrm>
            <a:off x="6300192" y="1213048"/>
            <a:ext cx="2285380" cy="487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-----------------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/>
              <a:t>int</a:t>
            </a:r>
            <a:r>
              <a:rPr lang="en-US" altLang="ko-KR" sz="1500" dirty="0"/>
              <a:t> </a:t>
            </a:r>
            <a:r>
              <a:rPr lang="en-US" altLang="ko-KR" sz="1500" dirty="0" err="1"/>
              <a:t>i</a:t>
            </a:r>
            <a:r>
              <a:rPr lang="en-US" altLang="ko-KR" sz="1500" dirty="0"/>
              <a:t> = 0;</a:t>
            </a:r>
          </a:p>
          <a:p>
            <a:pPr marL="0" indent="0">
              <a:lnSpc>
                <a:spcPct val="70000"/>
              </a:lnSpc>
              <a:buNone/>
            </a:pPr>
            <a:endParaRPr lang="en-US" altLang="ko-KR" sz="1500" dirty="0"/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TYPE:DeclStmt</a:t>
            </a:r>
            <a:endParaRPr lang="en-US" altLang="ko-KR" sz="1500" dirty="0">
              <a:solidFill>
                <a:srgbClr val="FF0000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-----------------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0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TYPE:IntegerLiteral</a:t>
            </a:r>
            <a:endParaRPr lang="en-US" altLang="ko-KR" sz="1500" dirty="0">
              <a:solidFill>
                <a:srgbClr val="FF0000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-----------------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/>
              <a:t>i</a:t>
            </a:r>
            <a:r>
              <a:rPr lang="en-US" altLang="ko-KR" sz="1500" dirty="0"/>
              <a:t> &lt; 10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TYPE:BinaryOperator</a:t>
            </a:r>
            <a:endParaRPr lang="en-US" altLang="ko-KR" sz="1500" dirty="0">
              <a:solidFill>
                <a:srgbClr val="FF0000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-----------------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/>
              <a:t>i</a:t>
            </a:r>
            <a:endParaRPr lang="en-US" altLang="ko-KR" sz="1500" dirty="0"/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TYPE:ImplicitCastExpr</a:t>
            </a:r>
            <a:endParaRPr lang="en-US" altLang="ko-KR" sz="1500" dirty="0">
              <a:solidFill>
                <a:srgbClr val="FF0000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-----------------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/>
              <a:t>i</a:t>
            </a:r>
            <a:endParaRPr lang="en-US" altLang="ko-KR" sz="1500" dirty="0"/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TYPE:DeclRefExpr</a:t>
            </a:r>
            <a:endParaRPr lang="en-US" altLang="ko-KR" sz="1500" dirty="0">
              <a:solidFill>
                <a:srgbClr val="FF0000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-----------------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10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TYPE:IntegerLiteral</a:t>
            </a:r>
            <a:endParaRPr lang="en-US" altLang="ko-KR" sz="1500" dirty="0">
              <a:solidFill>
                <a:srgbClr val="FF0000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-----------------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/>
              <a:t>i</a:t>
            </a:r>
            <a:r>
              <a:rPr lang="en-US" altLang="ko-KR" sz="1500" dirty="0"/>
              <a:t>++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TYPE:UnaryOperator</a:t>
            </a:r>
            <a:endParaRPr lang="en-US" altLang="ko-KR" sz="1500" dirty="0">
              <a:solidFill>
                <a:srgbClr val="FF0000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-----------------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/>
              <a:t>i</a:t>
            </a:r>
            <a:endParaRPr lang="en-US" altLang="ko-KR" sz="1500" dirty="0"/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TYPE:DeclRefExpr</a:t>
            </a:r>
            <a:endParaRPr lang="en-US" altLang="ko-KR" sz="1500" dirty="0">
              <a:solidFill>
                <a:srgbClr val="FF0000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…</a:t>
            </a:r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3573002" y="1209724"/>
            <a:ext cx="2710546" cy="487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altLang="ko-KR" sz="1500"/>
              <a:t>-----------------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/>
              <a:t>1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>
                <a:solidFill>
                  <a:srgbClr val="FF0000"/>
                </a:solidFill>
              </a:rPr>
              <a:t>TYPE:IntegerLiteral</a:t>
            </a:r>
          </a:p>
          <a:p>
            <a:pPr marL="0" indent="0">
              <a:lnSpc>
                <a:spcPct val="70000"/>
              </a:lnSpc>
              <a:buFont typeface="Arial" pitchFamily="34" charset="0"/>
              <a:buNone/>
            </a:pPr>
            <a:r>
              <a:rPr lang="en-US" altLang="ko-KR" sz="1500"/>
              <a:t>-----------------</a:t>
            </a:r>
            <a:endParaRPr lang="en-US" altLang="ko-KR" sz="1500" dirty="0"/>
          </a:p>
          <a:p>
            <a:pPr marL="0" indent="0">
              <a:lnSpc>
                <a:spcPct val="70000"/>
              </a:lnSpc>
              <a:buFont typeface="Arial" pitchFamily="34" charset="0"/>
              <a:buNone/>
            </a:pPr>
            <a:r>
              <a:rPr lang="en-US" altLang="ko-KR" sz="1500" dirty="0" err="1"/>
              <a:t>printf</a:t>
            </a:r>
            <a:r>
              <a:rPr lang="en-US" altLang="ko-KR" sz="1500" dirty="0"/>
              <a:t>("</a:t>
            </a:r>
            <a:r>
              <a:rPr lang="en-US" altLang="ko-KR" sz="1500" dirty="0" err="1"/>
              <a:t>param</a:t>
            </a:r>
            <a:r>
              <a:rPr lang="en-US" altLang="ko-KR" sz="1500" dirty="0"/>
              <a:t> is 1")</a:t>
            </a:r>
          </a:p>
          <a:p>
            <a:pPr marL="0" indent="0">
              <a:lnSpc>
                <a:spcPct val="70000"/>
              </a:lnSpc>
              <a:buFont typeface="Arial" pitchFamily="34" charset="0"/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TYPE:CallExpr</a:t>
            </a:r>
            <a:endParaRPr lang="en-US" altLang="ko-KR" sz="1500" dirty="0">
              <a:solidFill>
                <a:srgbClr val="FF0000"/>
              </a:solidFill>
            </a:endParaRPr>
          </a:p>
          <a:p>
            <a:pPr marL="0" indent="0">
              <a:lnSpc>
                <a:spcPct val="70000"/>
              </a:lnSpc>
              <a:buFont typeface="Arial" pitchFamily="34" charset="0"/>
              <a:buNone/>
            </a:pPr>
            <a:r>
              <a:rPr lang="en-US" altLang="ko-KR" sz="1500" dirty="0"/>
              <a:t>-----------------</a:t>
            </a:r>
          </a:p>
          <a:p>
            <a:pPr marL="0" indent="0">
              <a:lnSpc>
                <a:spcPct val="70000"/>
              </a:lnSpc>
              <a:buFont typeface="Arial" pitchFamily="34" charset="0"/>
              <a:buNone/>
            </a:pPr>
            <a:r>
              <a:rPr lang="en-US" altLang="ko-KR" sz="1500" dirty="0" err="1"/>
              <a:t>printf</a:t>
            </a:r>
            <a:endParaRPr lang="en-US" altLang="ko-KR" sz="1500" dirty="0"/>
          </a:p>
          <a:p>
            <a:pPr marL="0" indent="0">
              <a:lnSpc>
                <a:spcPct val="70000"/>
              </a:lnSpc>
              <a:buFont typeface="Arial" pitchFamily="34" charset="0"/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TYPE:ImplicitCastExpr</a:t>
            </a:r>
            <a:endParaRPr lang="en-US" altLang="ko-KR" sz="1500" dirty="0">
              <a:solidFill>
                <a:srgbClr val="FF0000"/>
              </a:solidFill>
            </a:endParaRPr>
          </a:p>
          <a:p>
            <a:pPr marL="0" indent="0">
              <a:lnSpc>
                <a:spcPct val="70000"/>
              </a:lnSpc>
              <a:buFont typeface="Arial" pitchFamily="34" charset="0"/>
              <a:buNone/>
            </a:pPr>
            <a:r>
              <a:rPr lang="en-US" altLang="ko-KR" sz="1500" dirty="0"/>
              <a:t>-----------------</a:t>
            </a:r>
          </a:p>
          <a:p>
            <a:pPr marL="0" indent="0">
              <a:lnSpc>
                <a:spcPct val="70000"/>
              </a:lnSpc>
              <a:buFont typeface="Arial" pitchFamily="34" charset="0"/>
              <a:buNone/>
            </a:pPr>
            <a:r>
              <a:rPr lang="en-US" altLang="ko-KR" sz="1500" dirty="0" err="1"/>
              <a:t>printf</a:t>
            </a:r>
            <a:endParaRPr lang="en-US" altLang="ko-KR" sz="1500" dirty="0"/>
          </a:p>
          <a:p>
            <a:pPr marL="0" indent="0">
              <a:lnSpc>
                <a:spcPct val="70000"/>
              </a:lnSpc>
              <a:buFont typeface="Arial" pitchFamily="34" charset="0"/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TYPE:DeclRefExpr</a:t>
            </a:r>
            <a:endParaRPr lang="en-US" altLang="ko-KR" sz="1500" dirty="0">
              <a:solidFill>
                <a:srgbClr val="FF0000"/>
              </a:solidFill>
            </a:endParaRPr>
          </a:p>
          <a:p>
            <a:pPr marL="0" indent="0">
              <a:lnSpc>
                <a:spcPct val="70000"/>
              </a:lnSpc>
              <a:buFont typeface="Arial" pitchFamily="34" charset="0"/>
              <a:buNone/>
            </a:pPr>
            <a:r>
              <a:rPr lang="en-US" altLang="ko-KR" sz="1500" dirty="0"/>
              <a:t>-----------------</a:t>
            </a:r>
          </a:p>
          <a:p>
            <a:pPr marL="0" indent="0">
              <a:lnSpc>
                <a:spcPct val="70000"/>
              </a:lnSpc>
              <a:buFont typeface="Arial" pitchFamily="34" charset="0"/>
              <a:buNone/>
            </a:pPr>
            <a:r>
              <a:rPr lang="en-US" altLang="ko-KR" sz="1500" dirty="0"/>
              <a:t>"</a:t>
            </a:r>
            <a:r>
              <a:rPr lang="en-US" altLang="ko-KR" sz="1500" dirty="0" err="1"/>
              <a:t>param</a:t>
            </a:r>
            <a:r>
              <a:rPr lang="en-US" altLang="ko-KR" sz="1500" dirty="0"/>
              <a:t> is 1"</a:t>
            </a:r>
          </a:p>
          <a:p>
            <a:pPr marL="0" indent="0">
              <a:lnSpc>
                <a:spcPct val="70000"/>
              </a:lnSpc>
              <a:buFont typeface="Arial" pitchFamily="34" charset="0"/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TYPE:ImplicitCastExpr</a:t>
            </a:r>
            <a:endParaRPr lang="en-US" altLang="ko-KR" sz="1500" dirty="0">
              <a:solidFill>
                <a:srgbClr val="FF0000"/>
              </a:solidFill>
            </a:endParaRPr>
          </a:p>
          <a:p>
            <a:pPr marL="0" indent="0">
              <a:lnSpc>
                <a:spcPct val="70000"/>
              </a:lnSpc>
              <a:buFont typeface="Arial" pitchFamily="34" charset="0"/>
              <a:buNone/>
            </a:pPr>
            <a:r>
              <a:rPr lang="en-US" altLang="ko-KR" sz="1500"/>
              <a:t>-----------------</a:t>
            </a:r>
            <a:endParaRPr lang="en-US" altLang="ko-KR" sz="1500" dirty="0"/>
          </a:p>
          <a:p>
            <a:pPr marL="0" indent="0">
              <a:lnSpc>
                <a:spcPct val="70000"/>
              </a:lnSpc>
              <a:buFont typeface="Arial" pitchFamily="34" charset="0"/>
              <a:buNone/>
            </a:pPr>
            <a:r>
              <a:rPr lang="en-US" altLang="ko-KR" sz="1500" dirty="0"/>
              <a:t>"</a:t>
            </a:r>
            <a:r>
              <a:rPr lang="en-US" altLang="ko-KR" sz="1500" dirty="0" err="1"/>
              <a:t>param</a:t>
            </a:r>
            <a:r>
              <a:rPr lang="en-US" altLang="ko-KR" sz="1500" dirty="0"/>
              <a:t> is 1"</a:t>
            </a:r>
          </a:p>
          <a:p>
            <a:pPr marL="0" indent="0">
              <a:lnSpc>
                <a:spcPct val="70000"/>
              </a:lnSpc>
              <a:buFont typeface="Arial" pitchFamily="34" charset="0"/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TYPE:StringLiteral</a:t>
            </a:r>
            <a:endParaRPr lang="en-US" altLang="ko-KR" sz="1500" dirty="0">
              <a:solidFill>
                <a:srgbClr val="FF0000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-----------------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for (</a:t>
            </a:r>
            <a:r>
              <a:rPr lang="en-US" altLang="ko-KR" sz="1500" dirty="0" err="1"/>
              <a:t>int</a:t>
            </a:r>
            <a:r>
              <a:rPr lang="en-US" altLang="ko-KR" sz="1500" dirty="0"/>
              <a:t> </a:t>
            </a:r>
            <a:r>
              <a:rPr lang="en-US" altLang="ko-KR" sz="1500" dirty="0" err="1"/>
              <a:t>i</a:t>
            </a:r>
            <a:r>
              <a:rPr lang="en-US" altLang="ko-KR" sz="1500" dirty="0"/>
              <a:t> = 0; </a:t>
            </a:r>
            <a:r>
              <a:rPr lang="en-US" altLang="ko-KR" sz="1500" dirty="0" err="1"/>
              <a:t>i</a:t>
            </a:r>
            <a:r>
              <a:rPr lang="en-US" altLang="ko-KR" sz="1500" dirty="0"/>
              <a:t> &lt; 10; </a:t>
            </a:r>
            <a:r>
              <a:rPr lang="en-US" altLang="ko-KR" sz="1500" dirty="0" err="1"/>
              <a:t>i</a:t>
            </a:r>
            <a:r>
              <a:rPr lang="en-US" altLang="ko-KR" sz="1500" dirty="0"/>
              <a:t>++) {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    global += </a:t>
            </a:r>
            <a:r>
              <a:rPr lang="en-US" altLang="ko-KR" sz="1500" dirty="0" err="1"/>
              <a:t>i</a:t>
            </a:r>
            <a:r>
              <a:rPr lang="en-US" altLang="ko-KR" sz="1500" dirty="0"/>
              <a:t>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/>
              <a:t>}</a:t>
            </a:r>
          </a:p>
          <a:p>
            <a:pPr marL="0" indent="0">
              <a:lnSpc>
                <a:spcPct val="70000"/>
              </a:lnSpc>
              <a:buNone/>
            </a:pPr>
            <a:endParaRPr lang="en-US" altLang="ko-KR" sz="1500" dirty="0"/>
          </a:p>
          <a:p>
            <a:pPr marL="0" indent="0">
              <a:lnSpc>
                <a:spcPct val="70000"/>
              </a:lnSpc>
              <a:buNone/>
            </a:pPr>
            <a:r>
              <a:rPr lang="en-US" altLang="ko-KR" sz="1500" dirty="0" err="1">
                <a:solidFill>
                  <a:srgbClr val="FF0000"/>
                </a:solidFill>
              </a:rPr>
              <a:t>TYPE:ForStmt</a:t>
            </a:r>
            <a:endParaRPr lang="en-US" altLang="ko-KR" sz="1500" dirty="0">
              <a:solidFill>
                <a:srgbClr val="FF0000"/>
              </a:solidFill>
            </a:endParaRPr>
          </a:p>
          <a:p>
            <a:pPr marL="0" indent="0">
              <a:lnSpc>
                <a:spcPct val="70000"/>
              </a:lnSpc>
              <a:buFont typeface="Arial" pitchFamily="34" charset="0"/>
              <a:buNone/>
            </a:pPr>
            <a:endParaRPr lang="en-US" altLang="ko-KR" sz="1500" dirty="0"/>
          </a:p>
        </p:txBody>
      </p:sp>
    </p:spTree>
    <p:extLst>
      <p:ext uri="{BB962C8B-B14F-4D97-AF65-F5344CB8AC3E}">
        <p14:creationId xmlns:p14="http://schemas.microsoft.com/office/powerpoint/2010/main" val="2038964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Initialization of Clang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Initialization of Clang is complicated</a:t>
            </a:r>
          </a:p>
          <a:p>
            <a:pPr lvl="1"/>
            <a:r>
              <a:rPr lang="en-US" altLang="ko-KR" dirty="0"/>
              <a:t>To use Clang, many classes should be created and many functions should be called to initialize Clang environment </a:t>
            </a:r>
          </a:p>
          <a:p>
            <a:pPr lvl="2"/>
            <a:r>
              <a:rPr lang="en-US" altLang="ko-KR" dirty="0"/>
              <a:t>Ex</a:t>
            </a:r>
            <a:r>
              <a:rPr lang="en-US" altLang="ko-KR"/>
              <a:t>) </a:t>
            </a:r>
            <a:r>
              <a:rPr lang="en-US" altLang="ko-KR">
                <a:latin typeface="Consolas" panose="020B0609020204030204" pitchFamily="49" charset="0"/>
                <a:cs typeface="Consolas" panose="020B0609020204030204" pitchFamily="49" charset="0"/>
              </a:rPr>
              <a:t>CompilerInstance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TargetOptions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FileManager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altLang="ko-KR" dirty="0"/>
              <a:t> etc.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It is recommended to use the initialization part of the sample source code from the course homepage </a:t>
            </a:r>
            <a:r>
              <a:rPr lang="en-US" altLang="ko-KR" i="1" dirty="0"/>
              <a:t>as is, </a:t>
            </a:r>
            <a:r>
              <a:rPr lang="en-US" altLang="ko-KR" dirty="0"/>
              <a:t>and implement your own </a:t>
            </a:r>
            <a:r>
              <a:rPr lang="en-US" altLang="ko-KR" b="1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ASTConsumer</a:t>
            </a:r>
            <a:r>
              <a:rPr lang="en-US" altLang="ko-KR" dirty="0"/>
              <a:t>  and </a:t>
            </a:r>
            <a:r>
              <a:rPr lang="en-US" altLang="ko-KR" b="1" dirty="0" err="1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RecursiveASTVisitor</a:t>
            </a:r>
            <a:r>
              <a:rPr lang="en-US" altLang="ko-KR" dirty="0"/>
              <a:t> classes</a:t>
            </a:r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65523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Useful functions to print AST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39512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dump()</a:t>
            </a:r>
            <a:r>
              <a:rPr lang="en-US" altLang="ko-KR" dirty="0">
                <a:solidFill>
                  <a:srgbClr val="00B050"/>
                </a:solidFill>
              </a:rPr>
              <a:t> </a:t>
            </a:r>
            <a:r>
              <a:rPr lang="en-US" altLang="ko-KR" dirty="0"/>
              <a:t>and </a:t>
            </a:r>
            <a:r>
              <a:rPr lang="en-US" altLang="ko-KR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dumpColor</a:t>
            </a:r>
            <a:r>
              <a:rPr lang="en-US" altLang="ko-K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altLang="ko-KR" dirty="0">
                <a:solidFill>
                  <a:srgbClr val="00B050"/>
                </a:solidFill>
              </a:rPr>
              <a:t> </a:t>
            </a:r>
            <a:r>
              <a:rPr lang="en-US" altLang="ko-KR" dirty="0"/>
              <a:t>in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Stmt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>
                <a:cs typeface="Consolas" panose="020B0609020204030204" pitchFamily="49" charset="0"/>
              </a:rPr>
              <a:t>and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FunctionDecl</a:t>
            </a:r>
            <a:r>
              <a:rPr lang="en-US" altLang="ko-KR" dirty="0">
                <a:latin typeface="+mj-lt"/>
                <a:cs typeface="Consolas" panose="020B0609020204030204" pitchFamily="49" charset="0"/>
              </a:rPr>
              <a:t> to print AST</a:t>
            </a:r>
          </a:p>
          <a:p>
            <a:pPr lvl="1"/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dump()</a:t>
            </a:r>
            <a:r>
              <a:rPr lang="en-US" altLang="ko-KR" dirty="0"/>
              <a:t> shows AST rooted at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Stmt</a:t>
            </a:r>
            <a:r>
              <a:rPr lang="en-US" altLang="ko-KR" dirty="0"/>
              <a:t> or 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FunctionDecl</a:t>
            </a:r>
            <a:r>
              <a:rPr lang="en-US" altLang="ko-KR" dirty="0"/>
              <a:t> object</a:t>
            </a:r>
          </a:p>
          <a:p>
            <a:pPr lvl="1"/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dumpColor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altLang="ko-KR" dirty="0"/>
              <a:t> is similar to 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dump()</a:t>
            </a:r>
            <a:r>
              <a:rPr lang="en-US" altLang="ko-KR" dirty="0"/>
              <a:t> but shows AST with syntax highlight</a:t>
            </a:r>
          </a:p>
          <a:p>
            <a:pPr lvl="1"/>
            <a:r>
              <a:rPr lang="en-US" altLang="ko-KR" dirty="0"/>
              <a:t>Example: </a:t>
            </a:r>
            <a:r>
              <a:rPr lang="en-US" altLang="ko-KR" dirty="0" err="1">
                <a:latin typeface="Calibri" panose="020F0502020204030204" pitchFamily="34" charset="0"/>
              </a:rPr>
              <a:t>dumpColor</a:t>
            </a:r>
            <a:r>
              <a:rPr lang="en-US" altLang="ko-KR" dirty="0">
                <a:latin typeface="Calibri" panose="020F0502020204030204" pitchFamily="34" charset="0"/>
              </a:rPr>
              <a:t>()</a:t>
            </a:r>
            <a:r>
              <a:rPr lang="en-US" altLang="ko-KR" dirty="0"/>
              <a:t> of </a:t>
            </a:r>
            <a:r>
              <a:rPr lang="en-US" altLang="ko-KR" err="1">
                <a:latin typeface="Calibri" panose="020F0502020204030204" pitchFamily="34" charset="0"/>
              </a:rPr>
              <a:t>myPrint</a:t>
            </a:r>
            <a:r>
              <a:rPr lang="en-US" altLang="ko-KR">
                <a:latin typeface="Calibri" panose="020F0502020204030204" pitchFamily="34" charset="0"/>
              </a:rPr>
              <a:t> </a:t>
            </a:r>
          </a:p>
          <a:p>
            <a:pPr lvl="1"/>
            <a:endParaRPr lang="en-US" altLang="ko-KR">
              <a:latin typeface="Calibri" panose="020F0502020204030204" pitchFamily="34" charset="0"/>
            </a:endParaRPr>
          </a:p>
          <a:p>
            <a:pPr lvl="1"/>
            <a:endParaRPr lang="en-US" altLang="ko-KR">
              <a:latin typeface="Calibri" panose="020F0502020204030204" pitchFamily="34" charset="0"/>
            </a:endParaRPr>
          </a:p>
          <a:p>
            <a:pPr lvl="1"/>
            <a:endParaRPr lang="en-US" altLang="ko-KR">
              <a:latin typeface="Calibri" panose="020F0502020204030204" pitchFamily="34" charset="0"/>
            </a:endParaRPr>
          </a:p>
          <a:p>
            <a:pPr lvl="1"/>
            <a:endParaRPr lang="en-US" altLang="ko-KR">
              <a:latin typeface="Calibri" panose="020F0502020204030204" pitchFamily="34" charset="0"/>
            </a:endParaRPr>
          </a:p>
          <a:p>
            <a:pPr lvl="1"/>
            <a:endParaRPr lang="en-US" altLang="ko-KR">
              <a:latin typeface="Calibri" panose="020F0502020204030204" pitchFamily="34" charset="0"/>
            </a:endParaRPr>
          </a:p>
          <a:p>
            <a:pPr lvl="1"/>
            <a:endParaRPr lang="en-US" altLang="ko-KR">
              <a:latin typeface="Calibri" panose="020F0502020204030204" pitchFamily="34" charset="0"/>
            </a:endParaRPr>
          </a:p>
          <a:p>
            <a:pPr lvl="1"/>
            <a:endParaRPr lang="en-US" altLang="ko-KR" dirty="0">
              <a:latin typeface="Calibri" panose="020F0502020204030204" pitchFamily="34" charset="0"/>
            </a:endParaRPr>
          </a:p>
          <a:p>
            <a:pPr lvl="1"/>
            <a:r>
              <a:rPr lang="en-US" altLang="ko-KR"/>
              <a:t>Or use command : clang -Xclang -ast-dump -fsyntax-only print.c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2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08916" y="3781078"/>
            <a:ext cx="7335492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err="1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FunctionDecl</a:t>
            </a:r>
            <a:r>
              <a:rPr lang="en-US" altLang="ko-KR" sz="105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0x368a1e0 &lt;line:6:1&gt; </a:t>
            </a:r>
            <a:r>
              <a:rPr lang="en-US" altLang="ko-KR" sz="1050" dirty="0" err="1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050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5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'void (</a:t>
            </a:r>
            <a:r>
              <a:rPr lang="en-US" altLang="ko-KR" sz="1050" dirty="0" err="1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5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)'</a:t>
            </a:r>
          </a:p>
          <a:p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|-</a:t>
            </a:r>
            <a:r>
              <a:rPr lang="en-US" altLang="ko-KR" sz="1050" dirty="0" err="1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ParmVarDecl</a:t>
            </a:r>
            <a:r>
              <a:rPr lang="en-US" altLang="ko-KR" sz="105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0x368a120 &lt;line:3:14, col:18&gt; </a:t>
            </a:r>
            <a:r>
              <a:rPr lang="en-US" altLang="ko-KR" sz="1050" dirty="0" err="1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50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5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050" dirty="0" err="1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5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</a:p>
          <a:p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`-</a:t>
            </a:r>
            <a:r>
              <a:rPr lang="en-US" altLang="ko-KR" sz="1050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CompoundStmt</a:t>
            </a:r>
            <a:r>
              <a:rPr lang="en-US" altLang="ko-KR" sz="1050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0x36a1828 &lt;col:25, line:6:1&gt;</a:t>
            </a:r>
          </a:p>
          <a:p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  `-</a:t>
            </a:r>
            <a:r>
              <a:rPr lang="en-US" altLang="ko-KR" sz="1050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IfStmt</a:t>
            </a:r>
            <a:r>
              <a:rPr lang="en-US" altLang="ko-KR" sz="1050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0x36a17f8 &lt;line:4:3, line:5:24&gt;</a:t>
            </a:r>
          </a:p>
          <a:p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    |-</a:t>
            </a:r>
            <a:r>
              <a:rPr lang="en-US" altLang="ko-KR" sz="105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&lt;&lt;&lt;NULL&gt;&gt;&gt;</a:t>
            </a:r>
          </a:p>
          <a:p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    |-</a:t>
            </a:r>
            <a:r>
              <a:rPr lang="en-US" altLang="ko-KR" sz="1050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BinaryOperator</a:t>
            </a:r>
            <a:r>
              <a:rPr lang="en-US" altLang="ko-KR" sz="1050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0x368a2e8 &lt;line:4:7, col:16&gt; </a:t>
            </a:r>
            <a:r>
              <a:rPr lang="en-US" altLang="ko-KR" sz="105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050" dirty="0" err="1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5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 '=='</a:t>
            </a:r>
          </a:p>
          <a:p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    | |-</a:t>
            </a:r>
            <a:r>
              <a:rPr lang="en-US" altLang="ko-KR" sz="1050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ImplicitCastExpr</a:t>
            </a:r>
            <a:r>
              <a:rPr lang="en-US" altLang="ko-KR" sz="1050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0x368a2d0 &lt;col:7&gt; </a:t>
            </a:r>
            <a:r>
              <a:rPr lang="en-US" altLang="ko-KR" sz="105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050" dirty="0" err="1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5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en-US" altLang="ko-KR" sz="1050" dirty="0" err="1">
                <a:latin typeface="Consolas" pitchFamily="49" charset="0"/>
                <a:cs typeface="Consolas" pitchFamily="49" charset="0"/>
              </a:rPr>
              <a:t>LValueToRValue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    | | `-</a:t>
            </a:r>
            <a:r>
              <a:rPr lang="en-US" altLang="ko-KR" sz="1050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DeclRefExpr</a:t>
            </a:r>
            <a:r>
              <a:rPr lang="en-US" altLang="ko-KR" sz="1050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0x368a288 &lt;col:7&gt; </a:t>
            </a:r>
            <a:r>
              <a:rPr lang="en-US" altLang="ko-KR" sz="105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050" dirty="0" err="1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5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50" dirty="0" err="1">
                <a:latin typeface="Consolas" pitchFamily="49" charset="0"/>
                <a:cs typeface="Consolas" pitchFamily="49" charset="0"/>
              </a:rPr>
              <a:t>lvalue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50" dirty="0" err="1">
                <a:latin typeface="Consolas" pitchFamily="49" charset="0"/>
                <a:cs typeface="Consolas" pitchFamily="49" charset="0"/>
              </a:rPr>
              <a:t>ParmVar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 0x368a120 </a:t>
            </a:r>
            <a:r>
              <a:rPr lang="en-US" altLang="ko-KR" sz="1050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050" dirty="0" err="1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50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5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050" dirty="0" err="1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5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</a:p>
          <a:p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    | `-</a:t>
            </a:r>
            <a:r>
              <a:rPr lang="en-US" altLang="ko-KR" sz="1050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IntegerLiteral</a:t>
            </a:r>
            <a:r>
              <a:rPr lang="en-US" altLang="ko-KR" sz="1050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0x368a2b0 &lt;col:16&gt; </a:t>
            </a:r>
            <a:r>
              <a:rPr lang="en-US" altLang="ko-KR" sz="105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050" dirty="0" err="1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5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50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1</a:t>
            </a:r>
          </a:p>
          <a:p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    |-</a:t>
            </a:r>
            <a:r>
              <a:rPr lang="en-US" altLang="ko-KR" sz="1050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CallExpr</a:t>
            </a:r>
            <a:r>
              <a:rPr lang="en-US" altLang="ko-KR" sz="1050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0x368a4e0 &lt;line:5:5, col:24&gt; </a:t>
            </a:r>
            <a:r>
              <a:rPr lang="en-US" altLang="ko-KR" sz="105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050" dirty="0" err="1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5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</a:p>
          <a:p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    | |-</a:t>
            </a:r>
            <a:r>
              <a:rPr lang="en-US" altLang="ko-KR" sz="1050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ImplicitCastExpr</a:t>
            </a:r>
            <a:r>
              <a:rPr lang="en-US" altLang="ko-KR" sz="1050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0x368a4c8 &lt;col:5&gt; </a:t>
            </a:r>
            <a:r>
              <a:rPr lang="en-US" altLang="ko-KR" sz="105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050" dirty="0" err="1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5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(*)()'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en-US" altLang="ko-KR" sz="1050" dirty="0" err="1">
                <a:latin typeface="Consolas" pitchFamily="49" charset="0"/>
                <a:cs typeface="Consolas" pitchFamily="49" charset="0"/>
              </a:rPr>
              <a:t>FunctionToPointerDecay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    | | `-</a:t>
            </a:r>
            <a:r>
              <a:rPr lang="en-US" altLang="ko-KR" sz="1050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DeclRefExpr</a:t>
            </a:r>
            <a:r>
              <a:rPr lang="en-US" altLang="ko-KR" sz="1050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0x368a400 &lt;col:5&gt; </a:t>
            </a:r>
            <a:r>
              <a:rPr lang="en-US" altLang="ko-KR" sz="105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050" dirty="0" err="1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5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()' 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Function 0x368a360 </a:t>
            </a:r>
            <a:r>
              <a:rPr lang="en-US" altLang="ko-KR" sz="1050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050" dirty="0" err="1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sz="1050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5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050" dirty="0" err="1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5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()'</a:t>
            </a:r>
          </a:p>
          <a:p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    | `-</a:t>
            </a:r>
            <a:r>
              <a:rPr lang="en-US" altLang="ko-KR" sz="1050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ImplicitCastExpr</a:t>
            </a:r>
            <a:r>
              <a:rPr lang="en-US" altLang="ko-KR" sz="1050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0x36a17e0 &lt;col:12&gt; </a:t>
            </a:r>
            <a:r>
              <a:rPr lang="en-US" altLang="ko-KR" sz="105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'char *' 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ko-KR" sz="1050" dirty="0" err="1">
                <a:latin typeface="Consolas" pitchFamily="49" charset="0"/>
                <a:cs typeface="Consolas" pitchFamily="49" charset="0"/>
              </a:rPr>
              <a:t>ArrayToPointerDecay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    |   `-</a:t>
            </a:r>
            <a:r>
              <a:rPr lang="en-US" altLang="ko-KR" sz="1050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StringLiteral</a:t>
            </a:r>
            <a:r>
              <a:rPr lang="en-US" altLang="ko-KR" sz="1050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0x368a468 &lt;col:12&gt; </a:t>
            </a:r>
            <a:r>
              <a:rPr lang="en-US" altLang="ko-KR" sz="105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'char [11]' </a:t>
            </a:r>
            <a:r>
              <a:rPr lang="en-US" altLang="ko-KR" sz="1050" dirty="0" err="1">
                <a:latin typeface="Consolas" pitchFamily="49" charset="0"/>
                <a:cs typeface="Consolas" pitchFamily="49" charset="0"/>
              </a:rPr>
              <a:t>lvalue</a:t>
            </a:r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50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altLang="ko-KR" sz="1050" dirty="0" err="1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50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is 1"</a:t>
            </a:r>
          </a:p>
          <a:p>
            <a:r>
              <a:rPr lang="en-US" altLang="ko-KR" sz="1050" dirty="0">
                <a:latin typeface="Consolas" pitchFamily="49" charset="0"/>
                <a:cs typeface="Consolas" pitchFamily="49" charset="0"/>
              </a:rPr>
              <a:t>    `-</a:t>
            </a:r>
            <a:r>
              <a:rPr lang="en-US" altLang="ko-KR" sz="105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&lt;&lt;&lt;NULL&gt;&gt;&gt;</a:t>
            </a:r>
            <a:endParaRPr lang="ko-KR" altLang="en-US" sz="1050" dirty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938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Line number information of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Stmt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 </a:t>
            </a:r>
            <a:r>
              <a:rPr lang="en-US" altLang="ko-KR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SourceLocation</a:t>
            </a:r>
            <a:r>
              <a:rPr lang="en-US" altLang="ko-KR" dirty="0"/>
              <a:t> object </a:t>
            </a:r>
            <a:r>
              <a:rPr lang="en-US" altLang="ko-KR"/>
              <a:t>from </a:t>
            </a:r>
            <a:r>
              <a:rPr lang="en-US" altLang="ko-KR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getBeginLoc()</a:t>
            </a:r>
            <a:r>
              <a:rPr lang="en-US" altLang="ko-KR">
                <a:solidFill>
                  <a:srgbClr val="00B050"/>
                </a:solidFill>
                <a:cs typeface="Consolas" panose="020B0609020204030204" pitchFamily="49" charset="0"/>
              </a:rPr>
              <a:t> </a:t>
            </a:r>
            <a:r>
              <a:rPr lang="en-US" altLang="ko-KR" dirty="0"/>
              <a:t>of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Stmt</a:t>
            </a:r>
            <a:r>
              <a:rPr lang="en-US" altLang="ko-KR" dirty="0"/>
              <a:t> has a line information</a:t>
            </a:r>
          </a:p>
          <a:p>
            <a:pPr lvl="1"/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SourceManager</a:t>
            </a:r>
            <a:r>
              <a:rPr lang="en-US" altLang="ko-KR" dirty="0"/>
              <a:t> is used to get line and column information from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SourceLocation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2"/>
            <a:r>
              <a:rPr lang="en-US" altLang="ko-KR" dirty="0"/>
              <a:t>In the initialization step,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SourceManager</a:t>
            </a:r>
            <a:r>
              <a:rPr lang="en-US" altLang="ko-KR" dirty="0"/>
              <a:t> object is created  </a:t>
            </a:r>
          </a:p>
          <a:p>
            <a:pPr lvl="2"/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getExpansionLineNumber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altLang="ko-KR" dirty="0"/>
              <a:t> and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getExpansionColumnNumber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altLang="ko-KR" dirty="0"/>
              <a:t>in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SourceManager</a:t>
            </a:r>
            <a:r>
              <a:rPr lang="en-US" altLang="ko-KR" dirty="0"/>
              <a:t> give line and column information, respectively </a:t>
            </a:r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3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496" y="4365104"/>
            <a:ext cx="9001000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err="1">
                <a:latin typeface="Calibri" panose="020F0502020204030204" pitchFamily="34" charset="0"/>
              </a:rPr>
              <a:t>bool</a:t>
            </a:r>
            <a:r>
              <a:rPr lang="en-US" altLang="ko-KR" dirty="0">
                <a:latin typeface="Calibri" panose="020F0502020204030204" pitchFamily="34" charset="0"/>
              </a:rPr>
              <a:t> </a:t>
            </a:r>
            <a:r>
              <a:rPr lang="en-US" altLang="ko-KR" dirty="0" err="1">
                <a:latin typeface="Calibri" panose="020F0502020204030204" pitchFamily="34" charset="0"/>
              </a:rPr>
              <a:t>VisitStmt</a:t>
            </a:r>
            <a:r>
              <a:rPr lang="en-US" altLang="ko-KR" dirty="0">
                <a:latin typeface="Calibri" panose="020F0502020204030204" pitchFamily="34" charset="0"/>
              </a:rPr>
              <a:t>(</a:t>
            </a:r>
            <a:r>
              <a:rPr lang="en-US" altLang="ko-KR" dirty="0" err="1">
                <a:latin typeface="Calibri" panose="020F0502020204030204" pitchFamily="34" charset="0"/>
              </a:rPr>
              <a:t>Stmt</a:t>
            </a:r>
            <a:r>
              <a:rPr lang="en-US" altLang="ko-KR" dirty="0">
                <a:latin typeface="Calibri" panose="020F0502020204030204" pitchFamily="34" charset="0"/>
              </a:rPr>
              <a:t> *s) {</a:t>
            </a:r>
          </a:p>
          <a:p>
            <a:r>
              <a:rPr lang="en-US" altLang="ko-KR" dirty="0">
                <a:latin typeface="Calibri" panose="020F0502020204030204" pitchFamily="34" charset="0"/>
              </a:rPr>
              <a:t>  </a:t>
            </a:r>
            <a:r>
              <a:rPr lang="en-US" altLang="ko-KR" dirty="0" err="1">
                <a:latin typeface="Calibri" panose="020F0502020204030204" pitchFamily="34" charset="0"/>
              </a:rPr>
              <a:t>SourceLocation</a:t>
            </a:r>
            <a:r>
              <a:rPr lang="en-US" altLang="ko-KR" dirty="0">
                <a:latin typeface="Calibri" panose="020F0502020204030204" pitchFamily="34" charset="0"/>
              </a:rPr>
              <a:t> </a:t>
            </a:r>
            <a:r>
              <a:rPr lang="en-US" altLang="ko-KR" dirty="0" err="1">
                <a:latin typeface="Calibri" panose="020F0502020204030204" pitchFamily="34" charset="0"/>
              </a:rPr>
              <a:t>startLocation</a:t>
            </a:r>
            <a:r>
              <a:rPr lang="en-US" altLang="ko-KR" dirty="0">
                <a:latin typeface="Calibri" panose="020F0502020204030204" pitchFamily="34" charset="0"/>
              </a:rPr>
              <a:t> = s-</a:t>
            </a:r>
            <a:r>
              <a:rPr lang="en-US" altLang="ko-KR">
                <a:latin typeface="Calibri" panose="020F0502020204030204" pitchFamily="34" charset="0"/>
              </a:rPr>
              <a:t>&gt;getBeginLoc();</a:t>
            </a:r>
            <a:endParaRPr lang="en-US" altLang="ko-KR" dirty="0">
              <a:latin typeface="Calibri" panose="020F0502020204030204" pitchFamily="34" charset="0"/>
            </a:endParaRPr>
          </a:p>
          <a:p>
            <a:r>
              <a:rPr lang="en-US" altLang="ko-KR" dirty="0">
                <a:latin typeface="Calibri" panose="020F0502020204030204" pitchFamily="34" charset="0"/>
              </a:rPr>
              <a:t>  </a:t>
            </a:r>
            <a:r>
              <a:rPr lang="en-US" altLang="ko-KR" dirty="0" err="1">
                <a:latin typeface="Calibri" panose="020F0502020204030204" pitchFamily="34" charset="0"/>
              </a:rPr>
              <a:t>SourceManager</a:t>
            </a:r>
            <a:r>
              <a:rPr lang="en-US" altLang="ko-KR" dirty="0">
                <a:latin typeface="Calibri" panose="020F0502020204030204" pitchFamily="34" charset="0"/>
              </a:rPr>
              <a:t> &amp;</a:t>
            </a:r>
            <a:r>
              <a:rPr lang="en-US" altLang="ko-KR" dirty="0" err="1">
                <a:latin typeface="Calibri" panose="020F0502020204030204" pitchFamily="34" charset="0"/>
              </a:rPr>
              <a:t>srcmgr</a:t>
            </a:r>
            <a:r>
              <a:rPr lang="en-US" altLang="ko-KR" dirty="0">
                <a:latin typeface="Calibri" panose="020F0502020204030204" pitchFamily="34" charset="0"/>
              </a:rPr>
              <a:t>=</a:t>
            </a:r>
            <a:r>
              <a:rPr lang="en-US" altLang="ko-KR" dirty="0" err="1">
                <a:latin typeface="Calibri" panose="020F0502020204030204" pitchFamily="34" charset="0"/>
              </a:rPr>
              <a:t>m_srcmgr</a:t>
            </a:r>
            <a:r>
              <a:rPr lang="en-US" altLang="ko-KR" dirty="0">
                <a:latin typeface="Calibri" panose="020F0502020204030204" pitchFamily="34" charset="0"/>
              </a:rPr>
              <a:t>;//you can get </a:t>
            </a:r>
            <a:r>
              <a:rPr lang="en-US" altLang="ko-KR" dirty="0" err="1">
                <a:latin typeface="Calibri" panose="020F0502020204030204" pitchFamily="34" charset="0"/>
              </a:rPr>
              <a:t>SourceManager</a:t>
            </a:r>
            <a:r>
              <a:rPr lang="en-US" altLang="ko-KR" dirty="0">
                <a:latin typeface="Calibri" panose="020F0502020204030204" pitchFamily="34" charset="0"/>
              </a:rPr>
              <a:t> from the initialization part</a:t>
            </a:r>
          </a:p>
          <a:p>
            <a:r>
              <a:rPr lang="en-US" altLang="ko-KR" dirty="0">
                <a:solidFill>
                  <a:srgbClr val="0070C0"/>
                </a:solidFill>
                <a:latin typeface="Calibri" panose="020F0502020204030204" pitchFamily="34" charset="0"/>
              </a:rPr>
              <a:t>  unsigned </a:t>
            </a:r>
            <a:r>
              <a:rPr lang="en-US" altLang="ko-KR" dirty="0" err="1">
                <a:solidFill>
                  <a:srgbClr val="0070C0"/>
                </a:solidFill>
                <a:latin typeface="Calibri" panose="020F0502020204030204" pitchFamily="34" charset="0"/>
              </a:rPr>
              <a:t>int</a:t>
            </a:r>
            <a:r>
              <a:rPr lang="en-US" altLang="ko-KR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en-US" altLang="ko-KR" dirty="0" err="1">
                <a:latin typeface="Calibri" panose="020F0502020204030204" pitchFamily="34" charset="0"/>
              </a:rPr>
              <a:t>lineNum</a:t>
            </a:r>
            <a:r>
              <a:rPr lang="en-US" altLang="ko-KR" dirty="0">
                <a:latin typeface="Calibri" panose="020F0502020204030204" pitchFamily="34" charset="0"/>
              </a:rPr>
              <a:t> = </a:t>
            </a:r>
            <a:r>
              <a:rPr lang="en-US" altLang="ko-KR" dirty="0" err="1">
                <a:latin typeface="Calibri" panose="020F0502020204030204" pitchFamily="34" charset="0"/>
              </a:rPr>
              <a:t>srcmgr.getExpansionLineNumber</a:t>
            </a:r>
            <a:r>
              <a:rPr lang="en-US" altLang="ko-KR" dirty="0">
                <a:latin typeface="Calibri" panose="020F0502020204030204" pitchFamily="34" charset="0"/>
              </a:rPr>
              <a:t>(</a:t>
            </a:r>
            <a:r>
              <a:rPr lang="en-US" altLang="ko-KR" dirty="0" err="1">
                <a:latin typeface="Calibri" panose="020F0502020204030204" pitchFamily="34" charset="0"/>
              </a:rPr>
              <a:t>startLocation</a:t>
            </a:r>
            <a:r>
              <a:rPr lang="en-US" altLang="ko-KR" dirty="0">
                <a:latin typeface="Calibri" panose="020F0502020204030204" pitchFamily="34" charset="0"/>
              </a:rPr>
              <a:t>);</a:t>
            </a:r>
          </a:p>
          <a:p>
            <a:r>
              <a:rPr lang="en-US" altLang="ko-KR" dirty="0">
                <a:latin typeface="Calibri" panose="020F0502020204030204" pitchFamily="34" charset="0"/>
              </a:rPr>
              <a:t>  </a:t>
            </a:r>
            <a:r>
              <a:rPr lang="en-US" altLang="ko-KR" dirty="0">
                <a:solidFill>
                  <a:srgbClr val="0070C0"/>
                </a:solidFill>
                <a:latin typeface="Calibri" panose="020F0502020204030204" pitchFamily="34" charset="0"/>
              </a:rPr>
              <a:t>unsigned </a:t>
            </a:r>
            <a:r>
              <a:rPr lang="en-US" altLang="ko-KR" dirty="0" err="1">
                <a:solidFill>
                  <a:srgbClr val="0070C0"/>
                </a:solidFill>
                <a:latin typeface="Calibri" panose="020F0502020204030204" pitchFamily="34" charset="0"/>
              </a:rPr>
              <a:t>int</a:t>
            </a:r>
            <a:r>
              <a:rPr lang="en-US" altLang="ko-KR" dirty="0">
                <a:latin typeface="Calibri" panose="020F0502020204030204" pitchFamily="34" charset="0"/>
              </a:rPr>
              <a:t> </a:t>
            </a:r>
            <a:r>
              <a:rPr lang="en-US" altLang="ko-KR" dirty="0" err="1">
                <a:latin typeface="Calibri" panose="020F0502020204030204" pitchFamily="34" charset="0"/>
              </a:rPr>
              <a:t>colNum</a:t>
            </a:r>
            <a:r>
              <a:rPr lang="en-US" altLang="ko-KR" dirty="0">
                <a:latin typeface="Calibri" panose="020F0502020204030204" pitchFamily="34" charset="0"/>
              </a:rPr>
              <a:t> = </a:t>
            </a:r>
            <a:r>
              <a:rPr lang="en-US" altLang="ko-KR" dirty="0" err="1">
                <a:latin typeface="Calibri" panose="020F0502020204030204" pitchFamily="34" charset="0"/>
              </a:rPr>
              <a:t>srcmgr.getExpansionColumnNumber</a:t>
            </a:r>
            <a:r>
              <a:rPr lang="en-US" altLang="ko-KR" dirty="0">
                <a:latin typeface="Calibri" panose="020F0502020204030204" pitchFamily="34" charset="0"/>
              </a:rPr>
              <a:t>(</a:t>
            </a:r>
            <a:r>
              <a:rPr lang="en-US" altLang="ko-KR" dirty="0" err="1">
                <a:latin typeface="Calibri" panose="020F0502020204030204" pitchFamily="34" charset="0"/>
              </a:rPr>
              <a:t>startLocation</a:t>
            </a:r>
            <a:r>
              <a:rPr lang="en-US" altLang="ko-KR" dirty="0">
                <a:latin typeface="Calibri" panose="020F0502020204030204" pitchFamily="34" charset="0"/>
              </a:rPr>
              <a:t>);</a:t>
            </a:r>
          </a:p>
          <a:p>
            <a:r>
              <a:rPr lang="en-US" altLang="ko-KR" dirty="0">
                <a:latin typeface="Calibri" panose="020F0502020204030204" pitchFamily="34" charset="0"/>
              </a:rPr>
              <a:t>  …</a:t>
            </a:r>
          </a:p>
          <a:p>
            <a:r>
              <a:rPr lang="en-US" altLang="ko-KR" dirty="0">
                <a:latin typeface="Calibri" panose="020F0502020204030204" pitchFamily="34" charset="0"/>
              </a:rPr>
              <a:t>}</a:t>
            </a:r>
            <a:endParaRPr lang="ko-KR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723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Code Modification using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Rewriter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2352" y="1393810"/>
            <a:ext cx="8579296" cy="4876800"/>
          </a:xfrm>
        </p:spPr>
        <p:txBody>
          <a:bodyPr>
            <a:normAutofit/>
          </a:bodyPr>
          <a:lstStyle/>
          <a:p>
            <a:r>
              <a:rPr lang="en-US" altLang="ko-KR" sz="2000" dirty="0"/>
              <a:t>You can modify code using </a:t>
            </a:r>
            <a:r>
              <a:rPr lang="en-US" altLang="ko-K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Rewriter</a:t>
            </a:r>
            <a:r>
              <a:rPr lang="en-US" altLang="ko-KR" sz="2000" dirty="0"/>
              <a:t> class  </a:t>
            </a:r>
          </a:p>
          <a:p>
            <a:endParaRPr lang="en-US" altLang="ko-KR" sz="2000">
              <a:latin typeface="Calibri" panose="020F0502020204030204" pitchFamily="34" charset="0"/>
            </a:endParaRPr>
          </a:p>
          <a:p>
            <a:r>
              <a:rPr lang="en-US" altLang="ko-KR" sz="2000">
                <a:latin typeface="Calibri" panose="020F0502020204030204" pitchFamily="34" charset="0"/>
              </a:rPr>
              <a:t>Rewriter</a:t>
            </a:r>
            <a:r>
              <a:rPr lang="en-US" altLang="ko-KR" sz="2000"/>
              <a:t> </a:t>
            </a:r>
            <a:r>
              <a:rPr lang="en-US" altLang="ko-KR" sz="2000" dirty="0"/>
              <a:t>has functions to insert, remove and replace code</a:t>
            </a:r>
          </a:p>
          <a:p>
            <a:pPr lvl="2"/>
            <a:r>
              <a:rPr lang="en-US" altLang="ko-KR" sz="1600" dirty="0" err="1">
                <a:latin typeface="Calibri" panose="020F0502020204030204" pitchFamily="34" charset="0"/>
              </a:rPr>
              <a:t>InsertTextAfter</a:t>
            </a:r>
            <a:r>
              <a:rPr lang="en-US" altLang="ko-KR" sz="1600" dirty="0">
                <a:latin typeface="Calibri" panose="020F0502020204030204" pitchFamily="34" charset="0"/>
              </a:rPr>
              <a:t>(</a:t>
            </a:r>
            <a:r>
              <a:rPr lang="en-US" altLang="ko-KR" sz="1600" i="1" dirty="0" err="1">
                <a:latin typeface="Calibri" panose="020F0502020204030204" pitchFamily="34" charset="0"/>
              </a:rPr>
              <a:t>loc,str</a:t>
            </a:r>
            <a:r>
              <a:rPr lang="en-US" altLang="ko-KR" sz="1600" dirty="0">
                <a:latin typeface="Calibri" panose="020F0502020204030204" pitchFamily="34" charset="0"/>
              </a:rPr>
              <a:t>), </a:t>
            </a:r>
            <a:r>
              <a:rPr lang="en-US" altLang="ko-KR" sz="1600" dirty="0" err="1">
                <a:latin typeface="Calibri" panose="020F0502020204030204" pitchFamily="34" charset="0"/>
              </a:rPr>
              <a:t>InsertTextBefore</a:t>
            </a:r>
            <a:r>
              <a:rPr lang="en-US" altLang="ko-KR" sz="1600" dirty="0">
                <a:latin typeface="Calibri" panose="020F0502020204030204" pitchFamily="34" charset="0"/>
              </a:rPr>
              <a:t>(</a:t>
            </a:r>
            <a:r>
              <a:rPr lang="en-US" altLang="ko-KR" sz="1600" i="1" dirty="0" err="1">
                <a:latin typeface="Calibri" panose="020F0502020204030204" pitchFamily="34" charset="0"/>
              </a:rPr>
              <a:t>loc,str</a:t>
            </a:r>
            <a:r>
              <a:rPr lang="en-US" altLang="ko-KR" sz="1600" dirty="0">
                <a:latin typeface="Calibri" panose="020F0502020204030204" pitchFamily="34" charset="0"/>
              </a:rPr>
              <a:t>), </a:t>
            </a:r>
            <a:r>
              <a:rPr lang="en-US" altLang="ko-KR" sz="1600" dirty="0" err="1">
                <a:latin typeface="Calibri" panose="020F0502020204030204" pitchFamily="34" charset="0"/>
              </a:rPr>
              <a:t>RemoveText</a:t>
            </a:r>
            <a:r>
              <a:rPr lang="en-US" altLang="ko-KR" sz="1600" dirty="0">
                <a:latin typeface="Calibri" panose="020F0502020204030204" pitchFamily="34" charset="0"/>
              </a:rPr>
              <a:t>(</a:t>
            </a:r>
            <a:r>
              <a:rPr lang="en-US" altLang="ko-KR" sz="1600" i="1" dirty="0" err="1">
                <a:latin typeface="Calibri" panose="020F0502020204030204" pitchFamily="34" charset="0"/>
              </a:rPr>
              <a:t>loc,size</a:t>
            </a:r>
            <a:r>
              <a:rPr lang="en-US" altLang="ko-KR" sz="1600" dirty="0">
                <a:latin typeface="Calibri" panose="020F0502020204030204" pitchFamily="34" charset="0"/>
              </a:rPr>
              <a:t>), </a:t>
            </a:r>
            <a:r>
              <a:rPr lang="en-US" altLang="ko-KR" sz="1600" dirty="0" err="1">
                <a:latin typeface="Calibri" panose="020F0502020204030204" pitchFamily="34" charset="0"/>
              </a:rPr>
              <a:t>ReplaceText</a:t>
            </a:r>
            <a:r>
              <a:rPr lang="en-US" altLang="ko-KR" sz="1600" dirty="0">
                <a:latin typeface="Calibri" panose="020F0502020204030204" pitchFamily="34" charset="0"/>
              </a:rPr>
              <a:t>(…) ,</a:t>
            </a:r>
            <a:r>
              <a:rPr lang="en-US" altLang="ko-KR" sz="1600" dirty="0"/>
              <a:t> etc. where </a:t>
            </a:r>
            <a:r>
              <a:rPr lang="en-US" altLang="ko-KR" sz="1600" dirty="0" err="1"/>
              <a:t>loc</a:t>
            </a:r>
            <a:r>
              <a:rPr lang="en-US" altLang="ko-KR" sz="1600" dirty="0"/>
              <a:t>, </a:t>
            </a:r>
            <a:r>
              <a:rPr lang="en-US" altLang="ko-KR" sz="1600" dirty="0" err="1"/>
              <a:t>str</a:t>
            </a:r>
            <a:r>
              <a:rPr lang="en-US" altLang="ko-KR" sz="1600" dirty="0"/>
              <a:t>, size are a location (</a:t>
            </a:r>
            <a:r>
              <a:rPr lang="en-US" altLang="ko-KR" sz="1600" dirty="0" err="1">
                <a:latin typeface="Calibri" pitchFamily="34" charset="0"/>
                <a:cs typeface="Calibri" pitchFamily="34" charset="0"/>
              </a:rPr>
              <a:t>SourceLocation</a:t>
            </a:r>
            <a:r>
              <a:rPr lang="en-US" altLang="ko-KR" sz="1600" dirty="0"/>
              <a:t>), a string, and a size of statement to remove, respectively</a:t>
            </a:r>
          </a:p>
          <a:p>
            <a:r>
              <a:rPr lang="en-US" altLang="ko-KR" sz="2000" dirty="0"/>
              <a:t>Example: inserting a text before a condition in </a:t>
            </a:r>
            <a:r>
              <a:rPr lang="en-US" altLang="ko-KR" sz="2000" dirty="0" err="1">
                <a:latin typeface="Calibri" panose="020F0502020204030204" pitchFamily="34" charset="0"/>
              </a:rPr>
              <a:t>IfStmt</a:t>
            </a:r>
            <a:r>
              <a:rPr lang="en-US" altLang="ko-KR" sz="2000" dirty="0">
                <a:latin typeface="Calibri" panose="020F0502020204030204" pitchFamily="34" charset="0"/>
              </a:rPr>
              <a:t> </a:t>
            </a:r>
            <a:r>
              <a:rPr lang="en-US" altLang="ko-KR" sz="2000" dirty="0">
                <a:latin typeface="+mj-lt"/>
              </a:rPr>
              <a:t>using</a:t>
            </a:r>
            <a:r>
              <a:rPr lang="en-US" altLang="ko-KR" sz="2000" dirty="0">
                <a:latin typeface="Calibri" panose="020F0502020204030204" pitchFamily="34" charset="0"/>
              </a:rPr>
              <a:t> </a:t>
            </a:r>
            <a:r>
              <a:rPr lang="en-US" altLang="ko-KR" sz="2000" dirty="0" err="1">
                <a:latin typeface="Calibri" panose="020F0502020204030204" pitchFamily="34" charset="0"/>
              </a:rPr>
              <a:t>InsertTextAfter</a:t>
            </a:r>
            <a:r>
              <a:rPr lang="en-US" altLang="ko-KR" sz="2000" dirty="0">
                <a:latin typeface="Calibri" panose="020F0502020204030204" pitchFamily="34" charset="0"/>
              </a:rPr>
              <a:t>()</a:t>
            </a:r>
            <a:r>
              <a:rPr lang="en-US" altLang="ko-KR" sz="2000" dirty="0"/>
              <a:t> </a:t>
            </a:r>
            <a:endParaRPr lang="ko-KR" altLang="en-US" sz="2000" dirty="0">
              <a:latin typeface="Calibri" panose="020F0502020204030204" pitchFamily="34" charset="0"/>
            </a:endParaRPr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4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15628" y="4077072"/>
            <a:ext cx="776885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n-US" altLang="ko-KR" sz="14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MyASTVisitor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::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VisitStmt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Stmt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*s) {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4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 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isa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IfStmt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&gt;(s)) {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IfStmt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ifStmt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= cast&lt;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IfStmt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&gt;(s);</a:t>
            </a:r>
          </a:p>
          <a:p>
            <a:r>
              <a:rPr lang="en-US" altLang="ko-KR" sz="1400">
                <a:latin typeface="Consolas" pitchFamily="49" charset="0"/>
                <a:cs typeface="Consolas" pitchFamily="49" charset="0"/>
              </a:rPr>
              <a:t>    Expr * condition 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ifStmt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-&gt;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getCond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400" b="1" dirty="0" err="1">
                <a:latin typeface="Consolas" pitchFamily="49" charset="0"/>
                <a:cs typeface="Consolas" pitchFamily="49" charset="0"/>
              </a:rPr>
              <a:t>MyRewriter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.InsertTextAfter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(condition-</a:t>
            </a:r>
            <a:r>
              <a:rPr lang="en-US" altLang="ko-KR" sz="1400">
                <a:latin typeface="Consolas" pitchFamily="49" charset="0"/>
                <a:cs typeface="Consolas" pitchFamily="49" charset="0"/>
              </a:rPr>
              <a:t>&gt;getBeginLoc(), 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"/*start of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cond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*/");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}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9752" y="4077072"/>
            <a:ext cx="47724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1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2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3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4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5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6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7</a:t>
            </a:r>
            <a:endParaRPr lang="ko-KR" altLang="en-US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03960" y="560550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( </a:t>
            </a:r>
            <a:r>
              <a:rPr lang="en-US" altLang="ko-KR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/*start of </a:t>
            </a:r>
            <a:r>
              <a:rPr lang="en-US" altLang="ko-KR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cond</a:t>
            </a:r>
            <a:r>
              <a:rPr lang="en-US" altLang="ko-KR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*/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 == 1 )</a:t>
            </a:r>
            <a:endParaRPr lang="ko-KR" alt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8374" y="5605502"/>
            <a:ext cx="2103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( 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 == 1 )</a:t>
            </a:r>
            <a:endParaRPr lang="ko-KR" altLang="en-US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0" name="직선 화살표 연결선 9"/>
          <p:cNvCxnSpPr>
            <a:stCxn id="9" idx="3"/>
            <a:endCxn id="8" idx="1"/>
          </p:cNvCxnSpPr>
          <p:nvPr/>
        </p:nvCxnSpPr>
        <p:spPr>
          <a:xfrm>
            <a:off x="2651832" y="5790168"/>
            <a:ext cx="115212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AE13C8D-6BBF-1CF5-D585-474EB8E1DA05}"/>
              </a:ext>
            </a:extLst>
          </p:cNvPr>
          <p:cNvSpPr txBox="1"/>
          <p:nvPr/>
        </p:nvSpPr>
        <p:spPr>
          <a:xfrm>
            <a:off x="457200" y="6039946"/>
            <a:ext cx="8404448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/>
              <a:t>Note. InsertText, InsertTextAfter, InsertTextbefore behaves differently when you apply multiple modifications to the same location.</a:t>
            </a:r>
          </a:p>
          <a:p>
            <a:r>
              <a:rPr lang="en-US" altLang="ko-KR" sz="1400">
                <a:hlinkClick r:id="rId2"/>
              </a:rPr>
              <a:t>https://clang.llvm.org/doxygen/classclang_1_1Rewriter.html#a5fd6f665d719a8f2dbd6a6e6b5e1436b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4142525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Output of </a:t>
            </a:r>
            <a:r>
              <a:rPr lang="en-US" altLang="ko-KR" dirty="0">
                <a:latin typeface="Calibri" panose="020F0502020204030204" pitchFamily="34" charset="0"/>
              </a:rPr>
              <a:t>Rewriter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73716"/>
            <a:ext cx="8363272" cy="1699300"/>
          </a:xfrm>
        </p:spPr>
        <p:txBody>
          <a:bodyPr/>
          <a:lstStyle/>
          <a:p>
            <a:r>
              <a:rPr lang="en-US" altLang="ko-KR" dirty="0"/>
              <a:t>Modified code is obtained from a </a:t>
            </a:r>
            <a:r>
              <a:rPr lang="en-US" altLang="ko-KR" dirty="0" err="1">
                <a:latin typeface="Calibri" panose="020F0502020204030204" pitchFamily="34" charset="0"/>
              </a:rPr>
              <a:t>RewriterBuffer</a:t>
            </a:r>
            <a:r>
              <a:rPr lang="en-US" altLang="ko-KR" dirty="0">
                <a:latin typeface="Calibri" panose="020F0502020204030204" pitchFamily="34" charset="0"/>
              </a:rPr>
              <a:t> of</a:t>
            </a:r>
            <a:r>
              <a:rPr lang="en-US" altLang="ko-KR" dirty="0"/>
              <a:t> </a:t>
            </a:r>
            <a:r>
              <a:rPr lang="en-US" altLang="ko-KR" dirty="0">
                <a:latin typeface="Calibri" pitchFamily="34" charset="0"/>
                <a:cs typeface="Calibri" pitchFamily="34" charset="0"/>
              </a:rPr>
              <a:t>Rewriter</a:t>
            </a:r>
            <a:r>
              <a:rPr lang="en-US" altLang="ko-KR" dirty="0"/>
              <a:t> through </a:t>
            </a:r>
            <a:r>
              <a:rPr lang="en-US" altLang="ko-KR" dirty="0" err="1">
                <a:latin typeface="Calibri" pitchFamily="34" charset="0"/>
                <a:cs typeface="Calibri" pitchFamily="34" charset="0"/>
              </a:rPr>
              <a:t>getRewriteBufferFor</a:t>
            </a:r>
            <a:r>
              <a:rPr lang="en-US" altLang="ko-KR" dirty="0">
                <a:latin typeface="Calibri" pitchFamily="34" charset="0"/>
                <a:cs typeface="Calibri" pitchFamily="34" charset="0"/>
              </a:rPr>
              <a:t>()  </a:t>
            </a:r>
          </a:p>
          <a:p>
            <a:r>
              <a:rPr lang="en-US" altLang="ko-KR" dirty="0"/>
              <a:t>Example code which writes modified code in output.txt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5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6680" y="3875564"/>
            <a:ext cx="85609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2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main(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2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[]) {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…</a:t>
            </a:r>
          </a:p>
          <a:p>
            <a:r>
              <a:rPr lang="en-US" altLang="ko-KR" sz="12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n-US" altLang="ko-KR" sz="12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RewriteBuffer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RewriteBuf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MyRewriter.getRewriteBufferFor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SourceMgr.getMainFileID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ofstream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output("output.txt");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output &lt;&lt; string(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RewriteBuf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-&gt;begin(),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RewriteBuf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-&gt;end());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output.close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2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4" y="3875564"/>
            <a:ext cx="4772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1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2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3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4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5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6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7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8</a:t>
            </a:r>
            <a:endParaRPr lang="ko-KR" altLang="en-US" sz="12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371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Converting </a:t>
            </a:r>
            <a:r>
              <a:rPr lang="en-US" altLang="ko-KR" dirty="0" err="1">
                <a:latin typeface="Calibri" panose="020F0502020204030204" pitchFamily="34" charset="0"/>
              </a:rPr>
              <a:t>Stmt</a:t>
            </a:r>
            <a:r>
              <a:rPr lang="en-US" altLang="ko-KR" dirty="0"/>
              <a:t> into String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876800"/>
          </a:xfrm>
        </p:spPr>
        <p:txBody>
          <a:bodyPr/>
          <a:lstStyle/>
          <a:p>
            <a:r>
              <a:rPr lang="en-US" altLang="ko-KR" dirty="0" err="1">
                <a:latin typeface="Calibri" panose="020F0502020204030204" pitchFamily="34" charset="0"/>
              </a:rPr>
              <a:t>printPretty</a:t>
            </a:r>
            <a:r>
              <a:rPr lang="en-US" altLang="ko-KR" dirty="0">
                <a:latin typeface="Calibri" panose="020F0502020204030204" pitchFamily="34" charset="0"/>
              </a:rPr>
              <a:t>(</a:t>
            </a:r>
            <a:r>
              <a:rPr lang="en-US" altLang="ko-KR" dirty="0" err="1">
                <a:latin typeface="Calibri" panose="020F0502020204030204" pitchFamily="34" charset="0"/>
              </a:rPr>
              <a:t>raw_ostream</a:t>
            </a:r>
            <a:r>
              <a:rPr lang="en-US" altLang="ko-KR" dirty="0">
                <a:latin typeface="Calibri" panose="020F0502020204030204" pitchFamily="34" charset="0"/>
              </a:rPr>
              <a:t>&amp;, </a:t>
            </a:r>
            <a:r>
              <a:rPr lang="en-US" altLang="ko-KR" dirty="0" err="1">
                <a:latin typeface="Calibri" panose="020F0502020204030204" pitchFamily="34" charset="0"/>
              </a:rPr>
              <a:t>PrinterHelper</a:t>
            </a:r>
            <a:r>
              <a:rPr lang="en-US" altLang="ko-KR" dirty="0">
                <a:latin typeface="Calibri" panose="020F0502020204030204" pitchFamily="34" charset="0"/>
              </a:rPr>
              <a:t>*, </a:t>
            </a:r>
            <a:r>
              <a:rPr lang="en-US" altLang="ko-KR" dirty="0" err="1">
                <a:latin typeface="Calibri" panose="020F0502020204030204" pitchFamily="34" charset="0"/>
              </a:rPr>
              <a:t>PrintingPolicy</a:t>
            </a:r>
            <a:r>
              <a:rPr lang="en-US" altLang="ko-KR" dirty="0">
                <a:latin typeface="Calibri" panose="020F0502020204030204" pitchFamily="34" charset="0"/>
              </a:rPr>
              <a:t>&amp;) writes a string corresponding to </a:t>
            </a:r>
            <a:r>
              <a:rPr lang="en-US" altLang="ko-KR" dirty="0" err="1">
                <a:latin typeface="Calibri" panose="020F0502020204030204" pitchFamily="34" charset="0"/>
              </a:rPr>
              <a:t>Stmt</a:t>
            </a:r>
            <a:r>
              <a:rPr lang="en-US" altLang="ko-KR" dirty="0">
                <a:latin typeface="Calibri" panose="020F0502020204030204" pitchFamily="34" charset="0"/>
              </a:rPr>
              <a:t> to </a:t>
            </a:r>
            <a:r>
              <a:rPr lang="en-US" altLang="ko-KR" dirty="0" err="1">
                <a:latin typeface="Calibri" panose="020F0502020204030204" pitchFamily="34" charset="0"/>
              </a:rPr>
              <a:t>raw_ostream</a:t>
            </a:r>
            <a:endParaRPr lang="en-US" altLang="ko-KR" dirty="0">
              <a:latin typeface="Calibri" panose="020F0502020204030204" pitchFamily="34" charset="0"/>
            </a:endParaRPr>
          </a:p>
          <a:p>
            <a:r>
              <a:rPr lang="en-US" altLang="ko-KR" dirty="0">
                <a:latin typeface="Calibri" panose="020F0502020204030204" pitchFamily="34" charset="0"/>
              </a:rPr>
              <a:t>Example code shows </a:t>
            </a:r>
            <a:r>
              <a:rPr lang="en-US" altLang="ko-KR" dirty="0" err="1">
                <a:latin typeface="Calibri" panose="020F0502020204030204" pitchFamily="34" charset="0"/>
              </a:rPr>
              <a:t>VisitStmt</a:t>
            </a:r>
            <a:r>
              <a:rPr lang="en-US" altLang="ko-KR" dirty="0">
                <a:latin typeface="Calibri" panose="020F0502020204030204" pitchFamily="34" charset="0"/>
              </a:rPr>
              <a:t> function which gets string from given </a:t>
            </a:r>
            <a:r>
              <a:rPr lang="en-US" altLang="ko-KR" dirty="0" err="1">
                <a:latin typeface="Calibri" panose="020F0502020204030204" pitchFamily="34" charset="0"/>
              </a:rPr>
              <a:t>Stmt</a:t>
            </a:r>
            <a:endParaRPr lang="en-US" altLang="ko-KR" dirty="0">
              <a:latin typeface="Calibri" panose="020F0502020204030204" pitchFamily="34" charset="0"/>
            </a:endParaRPr>
          </a:p>
          <a:p>
            <a:r>
              <a:rPr lang="en-US" altLang="ko-KR" dirty="0">
                <a:latin typeface="Calibri" panose="020F0502020204030204" pitchFamily="34" charset="0"/>
              </a:rPr>
              <a:t>Check </a:t>
            </a:r>
            <a:r>
              <a:rPr lang="en-US" altLang="ko-KR" dirty="0">
                <a:latin typeface="Calibri" panose="020F0502020204030204" pitchFamily="34" charset="0"/>
                <a:hlinkClick r:id="rId2"/>
              </a:rPr>
              <a:t>https://stackoverflow.com/a/9639239 </a:t>
            </a:r>
            <a:r>
              <a:rPr lang="en-US" altLang="ko-KR" dirty="0">
                <a:latin typeface="Calibri" panose="020F0502020204030204" pitchFamily="34" charset="0"/>
              </a:rPr>
              <a:t>for additional information</a:t>
            </a:r>
          </a:p>
          <a:p>
            <a:endParaRPr lang="en-US" altLang="ko-KR" dirty="0">
              <a:latin typeface="Calibri" panose="020F0502020204030204" pitchFamily="34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6</a:t>
            </a:fld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259632" y="4221088"/>
            <a:ext cx="85609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bool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VisitStmt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Stmt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*s) {</a:t>
            </a:r>
          </a:p>
          <a:p>
            <a:r>
              <a:rPr lang="en-US" altLang="ko-KR" sz="12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//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MyASTVisitor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should receive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LangOptions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from main as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LangOpts</a:t>
            </a:r>
            <a:endParaRPr lang="en-US" altLang="ko-KR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clang::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PrintingPolicy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Policy(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LangOpts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std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::string str1;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llvm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::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raw_string_ostream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os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(str1);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s-&gt;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printPretty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os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2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, Policy);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llvm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::outs() &lt;&lt;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os.str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() &lt;&lt; </a:t>
            </a:r>
            <a:r>
              <a:rPr lang="en-US" altLang="ko-KR" sz="12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"\n"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2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3756" y="4221088"/>
            <a:ext cx="47724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1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2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3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4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5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6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7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8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9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10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11</a:t>
            </a:r>
            <a:endParaRPr lang="ko-KR" altLang="en-US" sz="12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868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SourceLocation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To change code, you need to specify where to change</a:t>
            </a:r>
          </a:p>
          <a:p>
            <a:pPr lvl="1"/>
            <a:r>
              <a:rPr lang="en-US" altLang="ko-KR" dirty="0"/>
              <a:t>Rewriter class requires a </a:t>
            </a:r>
            <a:r>
              <a:rPr lang="en-US" altLang="ko-KR" dirty="0" err="1">
                <a:latin typeface="Calibri" panose="020F0502020204030204" pitchFamily="34" charset="0"/>
              </a:rPr>
              <a:t>SourceLocation</a:t>
            </a:r>
            <a:r>
              <a:rPr lang="en-US" altLang="ko-KR" dirty="0"/>
              <a:t> class instance which contains location information</a:t>
            </a:r>
          </a:p>
          <a:p>
            <a:endParaRPr lang="en-US" altLang="ko-KR" dirty="0"/>
          </a:p>
          <a:p>
            <a:r>
              <a:rPr lang="en-US" altLang="ko-KR" dirty="0"/>
              <a:t>You can get a </a:t>
            </a:r>
            <a:r>
              <a:rPr lang="en-US" altLang="ko-KR" dirty="0" err="1">
                <a:latin typeface="Calibri" panose="020F0502020204030204" pitchFamily="34" charset="0"/>
              </a:rPr>
              <a:t>SourceLocation</a:t>
            </a:r>
            <a:r>
              <a:rPr lang="en-US" altLang="ko-KR" dirty="0"/>
              <a:t> instance by:</a:t>
            </a:r>
          </a:p>
          <a:p>
            <a:pPr lvl="1"/>
            <a:r>
              <a:rPr lang="en-US" altLang="ko-KR">
                <a:latin typeface="Calibri" panose="020F0502020204030204" pitchFamily="34" charset="0"/>
              </a:rPr>
              <a:t>getBeginLoc()</a:t>
            </a:r>
            <a:r>
              <a:rPr lang="en-US" altLang="ko-KR"/>
              <a:t> and </a:t>
            </a:r>
            <a:r>
              <a:rPr lang="en-US" altLang="ko-KR">
                <a:latin typeface="Calibri" panose="020F0502020204030204" pitchFamily="34" charset="0"/>
              </a:rPr>
              <a:t>getEndLoc() </a:t>
            </a:r>
            <a:r>
              <a:rPr lang="en-US" altLang="ko-KR" dirty="0"/>
              <a:t>of </a:t>
            </a:r>
            <a:r>
              <a:rPr lang="en-US" altLang="ko-KR" dirty="0" err="1">
                <a:latin typeface="Calibri" panose="020F0502020204030204" pitchFamily="34" charset="0"/>
              </a:rPr>
              <a:t>Stmt</a:t>
            </a:r>
            <a:r>
              <a:rPr lang="en-US" altLang="ko-KR" dirty="0"/>
              <a:t> which return a start and an end locations of </a:t>
            </a:r>
            <a:r>
              <a:rPr lang="en-US" altLang="ko-KR" dirty="0" err="1">
                <a:latin typeface="Calibri" panose="020F0502020204030204" pitchFamily="34" charset="0"/>
              </a:rPr>
              <a:t>Stmt</a:t>
            </a:r>
            <a:r>
              <a:rPr lang="en-US" altLang="ko-KR" dirty="0"/>
              <a:t> instance respectively</a:t>
            </a:r>
          </a:p>
          <a:p>
            <a:pPr lvl="1"/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findLocationAfterToken</a:t>
            </a:r>
            <a:r>
              <a:rPr lang="en-US" altLang="ko-KR" dirty="0"/>
              <a:t>(</a:t>
            </a:r>
            <a:r>
              <a:rPr lang="en-US" altLang="ko-KR" dirty="0" err="1"/>
              <a:t>loc</a:t>
            </a:r>
            <a:r>
              <a:rPr lang="en-US" altLang="ko-KR" dirty="0"/>
              <a:t>, </a:t>
            </a:r>
            <a:r>
              <a:rPr lang="en-US" altLang="ko-KR" dirty="0" err="1"/>
              <a:t>tok</a:t>
            </a:r>
            <a:r>
              <a:rPr lang="en-US" altLang="ko-KR" dirty="0"/>
              <a:t>,… ) of </a:t>
            </a:r>
            <a:r>
              <a:rPr lang="en-US" altLang="ko-KR" dirty="0" err="1">
                <a:latin typeface="Calibri" panose="020F0502020204030204" pitchFamily="34" charset="0"/>
              </a:rPr>
              <a:t>Lexer</a:t>
            </a:r>
            <a:r>
              <a:rPr lang="en-US" altLang="ko-KR" dirty="0">
                <a:latin typeface="Calibri" panose="020F0502020204030204" pitchFamily="34" charset="0"/>
              </a:rPr>
              <a:t> </a:t>
            </a:r>
            <a:r>
              <a:rPr lang="en-US" altLang="ko-KR" dirty="0"/>
              <a:t>which returns the location of the first token </a:t>
            </a:r>
            <a:r>
              <a:rPr lang="en-US" altLang="ko-KR" dirty="0" err="1"/>
              <a:t>tok</a:t>
            </a:r>
            <a:r>
              <a:rPr lang="en-US" altLang="ko-KR" dirty="0"/>
              <a:t> occurring right after </a:t>
            </a:r>
            <a:r>
              <a:rPr lang="en-US" altLang="ko-KR" dirty="0" err="1"/>
              <a:t>loc</a:t>
            </a:r>
            <a:r>
              <a:rPr lang="en-US" altLang="ko-KR" dirty="0"/>
              <a:t>   </a:t>
            </a:r>
          </a:p>
          <a:p>
            <a:pPr lvl="2"/>
            <a:r>
              <a:rPr lang="en-US" altLang="ko-KR" dirty="0" err="1">
                <a:latin typeface="Calibri" panose="020F0502020204030204" pitchFamily="34" charset="0"/>
              </a:rPr>
              <a:t>Lexer</a:t>
            </a:r>
            <a:r>
              <a:rPr lang="en-US" altLang="ko-KR" dirty="0"/>
              <a:t> tokenizes</a:t>
            </a:r>
            <a:r>
              <a:rPr lang="ko-KR" altLang="en-US" dirty="0"/>
              <a:t> </a:t>
            </a:r>
            <a:r>
              <a:rPr lang="en-US" altLang="ko-KR" dirty="0"/>
              <a:t>a target code</a:t>
            </a:r>
          </a:p>
          <a:p>
            <a:pPr lvl="1"/>
            <a:r>
              <a:rPr lang="en-US" altLang="ko-KR" dirty="0" err="1">
                <a:latin typeface="Calibri" panose="020F0502020204030204" pitchFamily="34" charset="0"/>
              </a:rPr>
              <a:t>SourceLocation.getLocWithOffset</a:t>
            </a:r>
            <a:r>
              <a:rPr lang="en-US" altLang="ko-KR" dirty="0">
                <a:latin typeface="Calibri" panose="020F0502020204030204" pitchFamily="34" charset="0"/>
              </a:rPr>
              <a:t>(offset,…)</a:t>
            </a:r>
            <a:r>
              <a:rPr lang="en-US" altLang="ko-KR" dirty="0"/>
              <a:t> which returns location adjusted by the given </a:t>
            </a:r>
            <a:r>
              <a:rPr lang="en-US" altLang="ko-KR" dirty="0">
                <a:latin typeface="Calibri" panose="020F0502020204030204" pitchFamily="34" charset="0"/>
              </a:rPr>
              <a:t>offset</a:t>
            </a:r>
            <a:endParaRPr lang="en-US" altLang="ko-KR" dirty="0"/>
          </a:p>
          <a:p>
            <a:pPr marL="274320" lvl="1" indent="0">
              <a:buNone/>
            </a:pP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27540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latin typeface="Calibri" panose="020F0502020204030204" pitchFamily="34" charset="0"/>
              </a:rPr>
              <a:t>getBeginLoc()</a:t>
            </a:r>
            <a:r>
              <a:rPr lang="en-US" altLang="ko-KR"/>
              <a:t> and </a:t>
            </a:r>
            <a:r>
              <a:rPr lang="en-US" altLang="ko-KR">
                <a:latin typeface="Calibri" panose="020F0502020204030204" pitchFamily="34" charset="0"/>
              </a:rPr>
              <a:t>getEndLoc()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2035532"/>
          </a:xfrm>
        </p:spPr>
        <p:txBody>
          <a:bodyPr>
            <a:normAutofit fontScale="92500"/>
          </a:bodyPr>
          <a:lstStyle/>
          <a:p>
            <a:r>
              <a:rPr lang="en-US" altLang="ko-KR">
                <a:latin typeface="Calibri" panose="020F0502020204030204" pitchFamily="34" charset="0"/>
              </a:rPr>
              <a:t>getBeginLoc()</a:t>
            </a:r>
            <a:r>
              <a:rPr lang="en-US" altLang="ko-KR"/>
              <a:t> </a:t>
            </a:r>
            <a:r>
              <a:rPr lang="en-US" altLang="ko-KR" dirty="0"/>
              <a:t>returns the exact starting location of </a:t>
            </a:r>
            <a:r>
              <a:rPr lang="en-US" altLang="ko-KR" dirty="0" err="1">
                <a:latin typeface="Calibri" panose="020F0502020204030204" pitchFamily="34" charset="0"/>
              </a:rPr>
              <a:t>Stmt</a:t>
            </a:r>
            <a:r>
              <a:rPr lang="en-US" altLang="ko-KR" dirty="0"/>
              <a:t> </a:t>
            </a:r>
          </a:p>
          <a:p>
            <a:r>
              <a:rPr lang="en-US" altLang="ko-KR">
                <a:latin typeface="Calibri" panose="020F0502020204030204" pitchFamily="34" charset="0"/>
              </a:rPr>
              <a:t>getEndLoc()</a:t>
            </a:r>
            <a:r>
              <a:rPr lang="en-US" altLang="ko-KR"/>
              <a:t> </a:t>
            </a:r>
            <a:r>
              <a:rPr lang="en-US" altLang="ko-KR" dirty="0"/>
              <a:t>returns the location of </a:t>
            </a:r>
            <a:r>
              <a:rPr lang="en-US" altLang="ko-KR" dirty="0" err="1">
                <a:latin typeface="Calibri" pitchFamily="34" charset="0"/>
                <a:cs typeface="Calibri" pitchFamily="34" charset="0"/>
              </a:rPr>
              <a:t>Stmt</a:t>
            </a:r>
            <a:r>
              <a:rPr lang="en-US" altLang="ko-KR" dirty="0"/>
              <a:t> that corresponds to the last-1 </a:t>
            </a:r>
            <a:r>
              <a:rPr lang="en-US" altLang="ko-KR" dirty="0" err="1"/>
              <a:t>th</a:t>
            </a:r>
            <a:r>
              <a:rPr lang="en-US" altLang="ko-KR" dirty="0"/>
              <a:t> token’s ending location of </a:t>
            </a:r>
            <a:r>
              <a:rPr lang="en-US" altLang="ko-KR" dirty="0" err="1">
                <a:latin typeface="Calibri" panose="020F0502020204030204" pitchFamily="34" charset="0"/>
              </a:rPr>
              <a:t>Stmt</a:t>
            </a:r>
            <a:r>
              <a:rPr lang="en-US" altLang="ko-KR" dirty="0"/>
              <a:t>  </a:t>
            </a:r>
          </a:p>
          <a:p>
            <a:pPr lvl="1"/>
            <a:r>
              <a:rPr lang="en-US" altLang="ko-KR" dirty="0"/>
              <a:t>To get correct end location, you need to use </a:t>
            </a:r>
            <a:r>
              <a:rPr lang="en-US" altLang="ko-KR" dirty="0" err="1">
                <a:latin typeface="Calibri" panose="020F0502020204030204" pitchFamily="34" charset="0"/>
              </a:rPr>
              <a:t>Lexer</a:t>
            </a:r>
            <a:r>
              <a:rPr lang="en-US" altLang="ko-KR" dirty="0"/>
              <a:t> class in addition</a:t>
            </a:r>
          </a:p>
          <a:p>
            <a:r>
              <a:rPr lang="en-US" altLang="ko-KR" dirty="0"/>
              <a:t>Example</a:t>
            </a:r>
            <a:r>
              <a:rPr lang="en-US" altLang="ko-KR"/>
              <a:t>: </a:t>
            </a:r>
            <a:r>
              <a:rPr lang="en-US" altLang="ko-KR">
                <a:latin typeface="Calibri" panose="020F0502020204030204" pitchFamily="34" charset="0"/>
              </a:rPr>
              <a:t>getBeginLoc()</a:t>
            </a:r>
            <a:r>
              <a:rPr lang="en-US" altLang="ko-KR"/>
              <a:t> and </a:t>
            </a:r>
            <a:r>
              <a:rPr lang="en-US" altLang="ko-KR">
                <a:latin typeface="Calibri" panose="020F0502020204030204" pitchFamily="34" charset="0"/>
              </a:rPr>
              <a:t>getEndLoc()</a:t>
            </a:r>
            <a:r>
              <a:rPr lang="en-US" altLang="ko-KR"/>
              <a:t> </a:t>
            </a:r>
            <a:r>
              <a:rPr lang="en-US" altLang="ko-KR" dirty="0"/>
              <a:t>results of </a:t>
            </a:r>
            <a:r>
              <a:rPr lang="en-US" altLang="ko-KR" dirty="0" err="1">
                <a:latin typeface="Calibri" panose="020F0502020204030204" pitchFamily="34" charset="0"/>
              </a:rPr>
              <a:t>IfStmt</a:t>
            </a:r>
            <a:r>
              <a:rPr lang="en-US" altLang="ko-KR" dirty="0"/>
              <a:t> condition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8</a:t>
            </a:fld>
            <a:endParaRPr lang="ko-KR" altLang="en-US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18185"/>
            <a:ext cx="6526213" cy="4843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586634" y="4158372"/>
            <a:ext cx="2748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altLang="ko-KR" sz="2000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ko-KR" sz="20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2000" dirty="0">
                <a:latin typeface="Consolas" pitchFamily="49" charset="0"/>
                <a:cs typeface="Consolas" pitchFamily="49" charset="0"/>
              </a:rPr>
              <a:t> == 1) </a:t>
            </a:r>
            <a:endParaRPr lang="ko-KR" altLang="en-US" sz="2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44008" y="4798893"/>
            <a:ext cx="4499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>
                <a:latin typeface="Calibri" panose="020F0502020204030204" pitchFamily="34" charset="0"/>
              </a:rPr>
              <a:t>getEndLoc() </a:t>
            </a:r>
            <a:r>
              <a:rPr lang="en-US" altLang="ko-KR" dirty="0">
                <a:latin typeface="Calibri" panose="020F0502020204030204" pitchFamily="34" charset="0"/>
              </a:rPr>
              <a:t>points to </a:t>
            </a:r>
            <a:r>
              <a:rPr lang="en-US" altLang="ko-KR" dirty="0"/>
              <a:t>the end of “</a:t>
            </a:r>
            <a:r>
              <a:rPr lang="en-US" altLang="ko-KR" dirty="0">
                <a:latin typeface="Calibri" panose="020F0502020204030204" pitchFamily="34" charset="0"/>
              </a:rPr>
              <a:t>==</a:t>
            </a:r>
            <a:r>
              <a:rPr lang="en-US" altLang="ko-KR" dirty="0"/>
              <a:t>“ not “</a:t>
            </a:r>
            <a:r>
              <a:rPr lang="en-US" altLang="ko-KR" dirty="0">
                <a:latin typeface="Calibri" panose="020F0502020204030204" pitchFamily="34" charset="0"/>
              </a:rPr>
              <a:t>1</a:t>
            </a:r>
            <a:r>
              <a:rPr lang="en-US" altLang="ko-KR" dirty="0"/>
              <a:t>”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180115" y="4175412"/>
            <a:ext cx="1499388" cy="36004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8" name="직선 연결선 7"/>
          <p:cNvCxnSpPr/>
          <p:nvPr/>
        </p:nvCxnSpPr>
        <p:spPr>
          <a:xfrm>
            <a:off x="5392488" y="4215172"/>
            <a:ext cx="0" cy="2875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/>
          <p:nvPr/>
        </p:nvCxnSpPr>
        <p:spPr>
          <a:xfrm flipV="1">
            <a:off x="2843808" y="4497020"/>
            <a:ext cx="2548680" cy="66017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/>
          <p:cNvSpPr/>
          <p:nvPr/>
        </p:nvSpPr>
        <p:spPr>
          <a:xfrm>
            <a:off x="5496744" y="4209492"/>
            <a:ext cx="144016" cy="287528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15" name="직선 화살표 연결선 14"/>
          <p:cNvCxnSpPr>
            <a:endCxn id="11" idx="0"/>
          </p:cNvCxnSpPr>
          <p:nvPr/>
        </p:nvCxnSpPr>
        <p:spPr>
          <a:xfrm flipH="1">
            <a:off x="5568752" y="3967908"/>
            <a:ext cx="299392" cy="241584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652120" y="3635732"/>
            <a:ext cx="3500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The last token of </a:t>
            </a:r>
            <a:r>
              <a:rPr lang="en-US" altLang="ko-KR" dirty="0" err="1">
                <a:latin typeface="Calibri" panose="020F0502020204030204" pitchFamily="34" charset="0"/>
              </a:rPr>
              <a:t>IfStmt</a:t>
            </a:r>
            <a:r>
              <a:rPr lang="en-US" altLang="ko-KR" dirty="0">
                <a:latin typeface="Calibri" panose="020F0502020204030204" pitchFamily="34" charset="0"/>
              </a:rPr>
              <a:t> </a:t>
            </a:r>
            <a:r>
              <a:rPr lang="en-US" altLang="ko-KR" dirty="0"/>
              <a:t>condition</a:t>
            </a:r>
            <a:endParaRPr lang="ko-KR" altLang="en-US" dirty="0"/>
          </a:p>
        </p:txBody>
      </p:sp>
      <p:cxnSp>
        <p:nvCxnSpPr>
          <p:cNvPr id="22" name="직선 화살표 연결선 21"/>
          <p:cNvCxnSpPr/>
          <p:nvPr/>
        </p:nvCxnSpPr>
        <p:spPr>
          <a:xfrm flipV="1">
            <a:off x="2312294" y="4497020"/>
            <a:ext cx="1899666" cy="51073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>
            <a:off x="4211960" y="4215172"/>
            <a:ext cx="0" cy="28184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376940" y="3861048"/>
            <a:ext cx="21079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>
                <a:latin typeface="Calibri" panose="020F0502020204030204" pitchFamily="34" charset="0"/>
              </a:rPr>
              <a:t>getBeginLoc() </a:t>
            </a:r>
            <a:r>
              <a:rPr lang="en-US" altLang="ko-KR" sz="1600" dirty="0">
                <a:latin typeface="Calibri" panose="020F0502020204030204" pitchFamily="34" charset="0"/>
              </a:rPr>
              <a:t>points to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  <p:cxnSp>
        <p:nvCxnSpPr>
          <p:cNvPr id="29" name="직선 연결선 28"/>
          <p:cNvCxnSpPr/>
          <p:nvPr/>
        </p:nvCxnSpPr>
        <p:spPr>
          <a:xfrm>
            <a:off x="2699792" y="4215172"/>
            <a:ext cx="432048" cy="583721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4427984" y="4752385"/>
            <a:ext cx="288032" cy="25536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58907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MOONZOO@45HEQSYBCOHBMSZ7" val="503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투명도">
  <a:themeElements>
    <a:clrScheme name="투명도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클래식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투명도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14187</TotalTime>
  <Words>2665</Words>
  <Application>Microsoft Office PowerPoint</Application>
  <PresentationFormat>화면 슬라이드 쇼(4:3)</PresentationFormat>
  <Paragraphs>545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4" baseType="lpstr">
      <vt:lpstr>맑은 고딕</vt:lpstr>
      <vt:lpstr>Arial</vt:lpstr>
      <vt:lpstr>Calibri</vt:lpstr>
      <vt:lpstr>Consolas</vt:lpstr>
      <vt:lpstr>Courier New</vt:lpstr>
      <vt:lpstr>투명도</vt:lpstr>
      <vt:lpstr>How to build a program analysis tool using Clang/LLVM 13.0.1</vt:lpstr>
      <vt:lpstr>Initialization of Clang</vt:lpstr>
      <vt:lpstr>Useful functions to print AST</vt:lpstr>
      <vt:lpstr>Line number information of Stmt</vt:lpstr>
      <vt:lpstr>Code Modification using Rewriter</vt:lpstr>
      <vt:lpstr>Output of Rewriter</vt:lpstr>
      <vt:lpstr>Converting Stmt into String</vt:lpstr>
      <vt:lpstr>SourceLocation</vt:lpstr>
      <vt:lpstr>getBeginLoc() and getEndLoc()</vt:lpstr>
      <vt:lpstr>SourceLocation getLocWithOffset( int offset )</vt:lpstr>
      <vt:lpstr>References </vt:lpstr>
      <vt:lpstr>Appendix: Example Source Code (1/5)</vt:lpstr>
      <vt:lpstr>Appendix: Example Source Code (2/5)</vt:lpstr>
      <vt:lpstr>Appendix: Example Source Code (3/5)</vt:lpstr>
      <vt:lpstr>Appendix: Example Source Code (4/5)</vt:lpstr>
      <vt:lpstr>Appendix: Example Source Code (5/5)</vt:lpstr>
      <vt:lpstr>Appendix: Output on example.c (1/2)</vt:lpstr>
      <vt:lpstr>Appendix: Output on example.c (2/2)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ParkYongbae</dc:creator>
  <cp:lastModifiedBy>vpluslab1</cp:lastModifiedBy>
  <cp:revision>839</cp:revision>
  <cp:lastPrinted>2014-09-22T09:25:17Z</cp:lastPrinted>
  <dcterms:created xsi:type="dcterms:W3CDTF">2012-07-31T07:33:14Z</dcterms:created>
  <dcterms:modified xsi:type="dcterms:W3CDTF">2022-09-22T03:45:29Z</dcterms:modified>
</cp:coreProperties>
</file>