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10" r:id="rId1"/>
  </p:sldMasterIdLst>
  <p:notesMasterIdLst>
    <p:notesMasterId r:id="rId4"/>
  </p:notesMasterIdLst>
  <p:handoutMasterIdLst>
    <p:handoutMasterId r:id="rId5"/>
  </p:handoutMasterIdLst>
  <p:sldIdLst>
    <p:sldId id="447" r:id="rId2"/>
    <p:sldId id="450" r:id="rId3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b="1" kern="1200">
        <a:solidFill>
          <a:srgbClr val="FAFD00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b="1" kern="1200">
        <a:solidFill>
          <a:srgbClr val="FAFD00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b="1" kern="1200">
        <a:solidFill>
          <a:srgbClr val="FAFD00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b="1" kern="1200">
        <a:solidFill>
          <a:srgbClr val="FAFD00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b="1" kern="1200">
        <a:solidFill>
          <a:srgbClr val="FAFD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000" b="1" kern="1200">
        <a:solidFill>
          <a:srgbClr val="FAFD00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000" b="1" kern="1200">
        <a:solidFill>
          <a:srgbClr val="FAFD00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000" b="1" kern="1200">
        <a:solidFill>
          <a:srgbClr val="FAFD00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000" b="1" kern="1200">
        <a:solidFill>
          <a:srgbClr val="FAFD00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00CC"/>
    <a:srgbClr val="66CCFF"/>
    <a:srgbClr val="66FFCC"/>
    <a:srgbClr val="0000FF"/>
    <a:srgbClr val="0033CC"/>
    <a:srgbClr val="0066FF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55" autoAdjust="0"/>
  </p:normalViewPr>
  <p:slideViewPr>
    <p:cSldViewPr snapToGrid="0">
      <p:cViewPr varScale="1">
        <p:scale>
          <a:sx n="59" d="100"/>
          <a:sy n="59" d="100"/>
        </p:scale>
        <p:origin x="256" y="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77137" cy="510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864" tIns="0" rIns="20864" bIns="0" numCol="1" anchor="t" anchorCtr="0" compatLnSpc="1">
            <a:prstTxWarp prst="textNoShape">
              <a:avLst/>
            </a:prstTxWarp>
          </a:bodyPr>
          <a:lstStyle>
            <a:lvl1pPr defTabSz="1001897">
              <a:defRPr sz="1100" b="0" i="1" smtClean="0"/>
            </a:lvl1pPr>
          </a:lstStyle>
          <a:p>
            <a:pPr>
              <a:defRPr/>
            </a:pPr>
            <a:endParaRPr lang="ko-KR" altLang="ko-K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163" y="1"/>
            <a:ext cx="3077137" cy="510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864" tIns="0" rIns="20864" bIns="0" numCol="1" anchor="t" anchorCtr="0" compatLnSpc="1">
            <a:prstTxWarp prst="textNoShape">
              <a:avLst/>
            </a:prstTxWarp>
          </a:bodyPr>
          <a:lstStyle>
            <a:lvl1pPr algn="r" defTabSz="1001897">
              <a:defRPr sz="1100" b="0" i="1" smtClean="0"/>
            </a:lvl1pPr>
          </a:lstStyle>
          <a:p>
            <a:pPr>
              <a:defRPr/>
            </a:pPr>
            <a:endParaRPr lang="ko-KR" altLang="ko-KR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946"/>
            <a:ext cx="3077137" cy="510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864" tIns="0" rIns="20864" bIns="0" numCol="1" anchor="b" anchorCtr="0" compatLnSpc="1">
            <a:prstTxWarp prst="textNoShape">
              <a:avLst/>
            </a:prstTxWarp>
          </a:bodyPr>
          <a:lstStyle>
            <a:lvl1pPr defTabSz="1001897">
              <a:defRPr sz="1100" b="0" i="1" smtClean="0"/>
            </a:lvl1pPr>
          </a:lstStyle>
          <a:p>
            <a:pPr>
              <a:defRPr/>
            </a:pPr>
            <a:endParaRPr lang="ko-KR" altLang="ko-KR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163" y="9723946"/>
            <a:ext cx="3077137" cy="510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864" tIns="0" rIns="20864" bIns="0" numCol="1" anchor="b" anchorCtr="0" compatLnSpc="1">
            <a:prstTxWarp prst="textNoShape">
              <a:avLst/>
            </a:prstTxWarp>
          </a:bodyPr>
          <a:lstStyle>
            <a:lvl1pPr algn="r" defTabSz="1001897">
              <a:defRPr sz="1100" b="0" i="1" smtClean="0">
                <a:ea typeface="굴림" pitchFamily="50" charset="-127"/>
              </a:defRPr>
            </a:lvl1pPr>
          </a:lstStyle>
          <a:p>
            <a:pPr>
              <a:defRPr/>
            </a:pPr>
            <a:fld id="{7FE7619E-CB62-4A90-A3EC-D0C947BFBC1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829299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77137" cy="510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864" tIns="0" rIns="20864" bIns="0" numCol="1" anchor="t" anchorCtr="0" compatLnSpc="1">
            <a:prstTxWarp prst="textNoShape">
              <a:avLst/>
            </a:prstTxWarp>
          </a:bodyPr>
          <a:lstStyle>
            <a:lvl1pPr defTabSz="1001897">
              <a:defRPr sz="1100" b="0" i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ko-KR" altLang="ko-KR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163" y="1"/>
            <a:ext cx="3077137" cy="510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864" tIns="0" rIns="20864" bIns="0" numCol="1" anchor="t" anchorCtr="0" compatLnSpc="1">
            <a:prstTxWarp prst="textNoShape">
              <a:avLst/>
            </a:prstTxWarp>
          </a:bodyPr>
          <a:lstStyle>
            <a:lvl1pPr algn="r" defTabSz="1001897">
              <a:defRPr sz="1100" b="0" i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ko-KR" altLang="ko-KR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946"/>
            <a:ext cx="3077137" cy="510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864" tIns="0" rIns="20864" bIns="0" numCol="1" anchor="b" anchorCtr="0" compatLnSpc="1">
            <a:prstTxWarp prst="textNoShape">
              <a:avLst/>
            </a:prstTxWarp>
          </a:bodyPr>
          <a:lstStyle>
            <a:lvl1pPr defTabSz="1001897">
              <a:defRPr sz="1100" b="0" i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ko-KR" altLang="ko-KR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163" y="9723946"/>
            <a:ext cx="3077137" cy="510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864" tIns="0" rIns="20864" bIns="0" numCol="1" anchor="b" anchorCtr="0" compatLnSpc="1">
            <a:prstTxWarp prst="textNoShape">
              <a:avLst/>
            </a:prstTxWarp>
          </a:bodyPr>
          <a:lstStyle>
            <a:lvl1pPr algn="r" defTabSz="1001897">
              <a:defRPr sz="1100" b="0" i="1" smtClean="0">
                <a:solidFill>
                  <a:schemeClr val="tx1"/>
                </a:solidFill>
                <a:ea typeface="굴림" pitchFamily="50" charset="-127"/>
              </a:defRPr>
            </a:lvl1pPr>
          </a:lstStyle>
          <a:p>
            <a:pPr>
              <a:defRPr/>
            </a:pPr>
            <a:fld id="{66861D67-D63E-4CA1-ABFB-78000C8D863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028" y="4859518"/>
            <a:ext cx="5209248" cy="46074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841" tIns="50421" rIns="100841" bIns="5042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9463" name="Rectangle 7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5363" y="768350"/>
            <a:ext cx="5108575" cy="38322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3193193" y="9748498"/>
            <a:ext cx="839130" cy="30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5626" tIns="48681" rIns="95626" bIns="48681">
            <a:spAutoFit/>
          </a:bodyPr>
          <a:lstStyle/>
          <a:p>
            <a:pPr algn="ctr" defTabSz="949253">
              <a:lnSpc>
                <a:spcPct val="90000"/>
              </a:lnSpc>
              <a:defRPr/>
            </a:pPr>
            <a:r>
              <a:rPr lang="en-US" altLang="ko-KR" sz="1500" b="0" dirty="0">
                <a:solidFill>
                  <a:schemeClr val="tx1"/>
                </a:solidFill>
                <a:ea typeface="굴림" pitchFamily="50" charset="-127"/>
              </a:rPr>
              <a:t>Page </a:t>
            </a:r>
            <a:fld id="{CA43033E-FEAA-49E9-AA80-5D3BB9597541}" type="slidenum">
              <a:rPr lang="en-US" altLang="ko-KR" sz="1500" b="0">
                <a:solidFill>
                  <a:schemeClr val="tx1"/>
                </a:solidFill>
                <a:ea typeface="굴림" pitchFamily="50" charset="-127"/>
              </a:rPr>
              <a:pPr algn="ctr" defTabSz="949253">
                <a:lnSpc>
                  <a:spcPct val="90000"/>
                </a:lnSpc>
                <a:defRPr/>
              </a:pPr>
              <a:t>‹#›</a:t>
            </a:fld>
            <a:endParaRPr lang="en-US" altLang="ko-KR" sz="1500" b="0" dirty="0">
              <a:solidFill>
                <a:schemeClr val="tx1"/>
              </a:solidFill>
              <a:ea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900770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675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C7F61BD-EC25-4667-9377-141C8949DE9B}" type="slidenum">
              <a:rPr lang="en-US" smtClean="0"/>
              <a:pPr/>
              <a:t>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234202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675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C7F61BD-EC25-4667-9377-141C8949DE9B}" type="slidenum">
              <a:rPr lang="en-US" smtClean="0"/>
              <a:pPr/>
              <a:t>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0010001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B218A6-E45A-4A27-B38B-EB1282DEEBF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7327AD-371F-465F-867B-C164187B983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8795" name="Rectangle 11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758796" name="Rectangle 12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758799" name="Rectangle 1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39125" y="6248400"/>
            <a:ext cx="631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>
                <a:solidFill>
                  <a:schemeClr val="bg1"/>
                </a:solidFill>
                <a:latin typeface="Arial" pitchFamily="34" charset="0"/>
                <a:ea typeface="굴림" pitchFamily="50" charset="-127"/>
              </a:defRPr>
            </a:lvl1pPr>
          </a:lstStyle>
          <a:p>
            <a:pPr>
              <a:defRPr/>
            </a:pPr>
            <a:fld id="{C1FF98C2-9F4C-47F9-AD88-638EF0640F0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pic>
        <p:nvPicPr>
          <p:cNvPr id="1029" name="Picture 16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7800" y="6415088"/>
            <a:ext cx="804863" cy="29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751" r:id="rId1"/>
    <p:sldLayoutId id="2147483752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3600" b="1">
          <a:solidFill>
            <a:srgbClr val="660033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3600" b="1">
          <a:solidFill>
            <a:srgbClr val="660033"/>
          </a:solidFill>
          <a:effectLst>
            <a:outerShdw blurRad="38100" dist="38100" dir="2700000" algn="tl">
              <a:srgbClr val="C0C0C0"/>
            </a:outerShdw>
          </a:effectLst>
          <a:latin typeface="Palatino" charset="0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3600" b="1">
          <a:solidFill>
            <a:srgbClr val="660033"/>
          </a:solidFill>
          <a:effectLst>
            <a:outerShdw blurRad="38100" dist="38100" dir="2700000" algn="tl">
              <a:srgbClr val="C0C0C0"/>
            </a:outerShdw>
          </a:effectLst>
          <a:latin typeface="Palatino" charset="0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3600" b="1">
          <a:solidFill>
            <a:srgbClr val="660033"/>
          </a:solidFill>
          <a:effectLst>
            <a:outerShdw blurRad="38100" dist="38100" dir="2700000" algn="tl">
              <a:srgbClr val="C0C0C0"/>
            </a:outerShdw>
          </a:effectLst>
          <a:latin typeface="Palatino" charset="0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3600" b="1">
          <a:solidFill>
            <a:srgbClr val="660033"/>
          </a:solidFill>
          <a:effectLst>
            <a:outerShdw blurRad="38100" dist="38100" dir="2700000" algn="tl">
              <a:srgbClr val="C0C0C0"/>
            </a:outerShdw>
          </a:effectLst>
          <a:latin typeface="Palatino" charset="0"/>
        </a:defRPr>
      </a:lvl5pPr>
      <a:lvl6pPr marL="457200" algn="ctr" rtl="0" eaLnBrk="1" fontAlgn="base" latinLnBrk="1" hangingPunct="1">
        <a:spcBef>
          <a:spcPct val="0"/>
        </a:spcBef>
        <a:spcAft>
          <a:spcPct val="0"/>
        </a:spcAft>
        <a:defRPr sz="3600" b="1">
          <a:solidFill>
            <a:srgbClr val="660033"/>
          </a:solidFill>
          <a:effectLst>
            <a:outerShdw blurRad="38100" dist="38100" dir="2700000" algn="tl">
              <a:srgbClr val="C0C0C0"/>
            </a:outerShdw>
          </a:effectLst>
          <a:latin typeface="Palatino" charset="0"/>
        </a:defRPr>
      </a:lvl6pPr>
      <a:lvl7pPr marL="914400" algn="ctr" rtl="0" eaLnBrk="1" fontAlgn="base" latinLnBrk="1" hangingPunct="1">
        <a:spcBef>
          <a:spcPct val="0"/>
        </a:spcBef>
        <a:spcAft>
          <a:spcPct val="0"/>
        </a:spcAft>
        <a:defRPr sz="3600" b="1">
          <a:solidFill>
            <a:srgbClr val="660033"/>
          </a:solidFill>
          <a:effectLst>
            <a:outerShdw blurRad="38100" dist="38100" dir="2700000" algn="tl">
              <a:srgbClr val="C0C0C0"/>
            </a:outerShdw>
          </a:effectLst>
          <a:latin typeface="Palatino" charset="0"/>
        </a:defRPr>
      </a:lvl7pPr>
      <a:lvl8pPr marL="1371600" algn="ctr" rtl="0" eaLnBrk="1" fontAlgn="base" latinLnBrk="1" hangingPunct="1">
        <a:spcBef>
          <a:spcPct val="0"/>
        </a:spcBef>
        <a:spcAft>
          <a:spcPct val="0"/>
        </a:spcAft>
        <a:defRPr sz="3600" b="1">
          <a:solidFill>
            <a:srgbClr val="660033"/>
          </a:solidFill>
          <a:effectLst>
            <a:outerShdw blurRad="38100" dist="38100" dir="2700000" algn="tl">
              <a:srgbClr val="C0C0C0"/>
            </a:outerShdw>
          </a:effectLst>
          <a:latin typeface="Palatino" charset="0"/>
        </a:defRPr>
      </a:lvl8pPr>
      <a:lvl9pPr marL="1828800" algn="ctr" rtl="0" eaLnBrk="1" fontAlgn="base" latinLnBrk="1" hangingPunct="1">
        <a:spcBef>
          <a:spcPct val="0"/>
        </a:spcBef>
        <a:spcAft>
          <a:spcPct val="0"/>
        </a:spcAft>
        <a:defRPr sz="3600" b="1">
          <a:solidFill>
            <a:srgbClr val="660033"/>
          </a:solidFill>
          <a:effectLst>
            <a:outerShdw blurRad="38100" dist="38100" dir="2700000" algn="tl">
              <a:srgbClr val="C0C0C0"/>
            </a:outerShdw>
          </a:effectLst>
          <a:latin typeface="Palatino" charset="0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16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16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16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16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16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16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7" name="Rectangle 2"/>
          <p:cNvSpPr>
            <a:spLocks noGrp="1" noChangeArrowheads="1"/>
          </p:cNvSpPr>
          <p:nvPr>
            <p:ph type="title"/>
          </p:nvPr>
        </p:nvSpPr>
        <p:spPr>
          <a:xfrm>
            <a:off x="2690091" y="85725"/>
            <a:ext cx="3178098" cy="564995"/>
          </a:xfrm>
        </p:spPr>
        <p:txBody>
          <a:bodyPr/>
          <a:lstStyle/>
          <a:p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Example 1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743240" y="752339"/>
            <a:ext cx="187743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FontTx/>
              <a:buNone/>
            </a:pPr>
            <a:r>
              <a:rPr lang="en-US" dirty="0" smtClean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 = a </a:t>
            </a:r>
            <a:r>
              <a:rPr lang="en-US" dirty="0" smtClean="0">
                <a:solidFill>
                  <a:schemeClr val="bg2"/>
                </a:solidFill>
                <a:latin typeface="Calibri" panose="020F0502020204030204" pitchFamily="34" charset="0"/>
                <a:ea typeface="굴림체"/>
                <a:cs typeface="Calibri" panose="020F0502020204030204" pitchFamily="34" charset="0"/>
              </a:rPr>
              <a:t>↔</a:t>
            </a:r>
            <a:r>
              <a:rPr lang="en-US" dirty="0" smtClean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 (</a:t>
            </a:r>
            <a:r>
              <a:rPr lang="en-US" dirty="0" smtClean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 </a:t>
            </a:r>
            <a:r>
              <a:rPr lang="en-US" altLang="ko-KR" b="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</a:t>
            </a:r>
            <a:r>
              <a:rPr lang="en-US" dirty="0" smtClean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c) 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879522" y="1350275"/>
            <a:ext cx="5171609" cy="449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latinLnBrk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</a:pPr>
            <a:r>
              <a:rPr lang="en-US" sz="1800" b="0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All pairs of rows satisfying CACC</a:t>
            </a:r>
          </a:p>
          <a:p>
            <a:pPr marL="800100" lvl="1" indent="-342900" latinLnBrk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</a:pPr>
            <a:r>
              <a:rPr lang="en-US" sz="1800" b="0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a: </a:t>
            </a:r>
          </a:p>
          <a:p>
            <a:pPr marL="800100" lvl="1" indent="-342900" latinLnBrk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</a:pPr>
            <a:r>
              <a:rPr lang="en-US" altLang="ko-KR" sz="1800" b="0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b: </a:t>
            </a:r>
          </a:p>
          <a:p>
            <a:pPr marL="800100" lvl="1" indent="-342900" latinLnBrk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</a:pPr>
            <a:r>
              <a:rPr lang="en-US" altLang="ko-KR" sz="1800" b="0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c: </a:t>
            </a:r>
            <a:endParaRPr lang="en-US" altLang="ko-KR" sz="1800" b="0" kern="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latinLnBrk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</a:pPr>
            <a:r>
              <a:rPr lang="en-US" sz="1800" b="0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All pairs of rows satisfying RACC</a:t>
            </a:r>
          </a:p>
          <a:p>
            <a:pPr marL="800100" lvl="1" indent="-342900" latinLnBrk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</a:pPr>
            <a:r>
              <a:rPr lang="en-US" sz="1800" b="0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a:  </a:t>
            </a:r>
          </a:p>
          <a:p>
            <a:pPr marL="800100" lvl="1" indent="-342900" latinLnBrk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</a:pPr>
            <a:r>
              <a:rPr lang="en-US" sz="1800" b="0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342900" indent="-342900" latinLnBrk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</a:pPr>
            <a:r>
              <a:rPr lang="en-US" sz="1800" b="0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GICC</a:t>
            </a:r>
          </a:p>
          <a:p>
            <a:pPr marL="800100" lvl="1" indent="-342900" latinLnBrk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</a:pPr>
            <a:r>
              <a:rPr lang="en-US" sz="1800" b="0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a: </a:t>
            </a:r>
          </a:p>
          <a:p>
            <a:pPr marL="800100" lvl="1" indent="-342900" latinLnBrk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</a:pPr>
            <a:r>
              <a:rPr lang="en-US" sz="1800" b="0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b:  </a:t>
            </a:r>
          </a:p>
          <a:p>
            <a:pPr marL="800100" lvl="1" indent="-342900" latinLnBrk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</a:pPr>
            <a:r>
              <a:rPr lang="en-US" altLang="ko-KR" sz="1800" b="0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c:  </a:t>
            </a:r>
            <a:endParaRPr lang="en-US" altLang="ko-KR" sz="1800" b="0" kern="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latinLnBrk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</a:pPr>
            <a:r>
              <a:rPr lang="en-US" sz="1800" b="0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RICC</a:t>
            </a:r>
          </a:p>
          <a:p>
            <a:pPr marL="800100" lvl="1" indent="-342900" latinLnBrk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</a:pPr>
            <a:r>
              <a:rPr lang="en-US" sz="1800" b="0" kern="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sz="1800" b="0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, b, c:  </a:t>
            </a:r>
          </a:p>
          <a:p>
            <a:pPr marL="800100" lvl="1" indent="-342900" latinLnBrk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</a:pPr>
            <a:endParaRPr lang="en-US" sz="1800" b="0" kern="0" dirty="0" smtClean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latinLnBrk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</a:pPr>
            <a:endParaRPr lang="en-US" sz="1800" b="0" kern="0" dirty="0" smtClean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latinLnBrk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</a:pPr>
            <a:endParaRPr lang="en-US" sz="1800" dirty="0" smtClean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  <a:sym typeface="Symbol" pitchFamily="18" charset="2"/>
            </a:endParaRPr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2948169"/>
              </p:ext>
            </p:extLst>
          </p:nvPr>
        </p:nvGraphicFramePr>
        <p:xfrm>
          <a:off x="52038" y="1344970"/>
          <a:ext cx="3397408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6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4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46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4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46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2467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2467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2467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41266"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a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b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c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p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p</a:t>
                      </a:r>
                      <a:r>
                        <a:rPr lang="en-US" sz="1600" b="1" baseline="-25000" dirty="0" smtClean="0"/>
                        <a:t>a</a:t>
                      </a:r>
                      <a:endParaRPr lang="en-US" sz="1600" b="1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err="1" smtClean="0"/>
                        <a:t>p</a:t>
                      </a:r>
                      <a:r>
                        <a:rPr lang="en-US" sz="1600" b="1" baseline="-25000" dirty="0" err="1" smtClean="0"/>
                        <a:t>b</a:t>
                      </a:r>
                      <a:endParaRPr lang="en-US" sz="1600" b="1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p</a:t>
                      </a:r>
                      <a:r>
                        <a:rPr lang="en-US" sz="1600" b="1" baseline="-25000" dirty="0" smtClean="0"/>
                        <a:t>c</a:t>
                      </a:r>
                      <a:endParaRPr lang="en-US" sz="1600" b="1" baseline="-25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1266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1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2"/>
                          </a:solidFill>
                        </a:rPr>
                        <a:t>T</a:t>
                      </a:r>
                      <a:endParaRPr lang="en-US" sz="1600" b="1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</a:t>
                      </a:r>
                      <a:endParaRPr lang="en-US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1266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2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F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F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F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</a:t>
                      </a:r>
                      <a:endParaRPr lang="en-US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1266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3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F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F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F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1266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4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F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F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F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F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F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1266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5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F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F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</a:t>
                      </a:r>
                      <a:endParaRPr lang="en-US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1266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6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F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F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2"/>
                          </a:solidFill>
                        </a:rPr>
                        <a:t>T</a:t>
                      </a:r>
                      <a:endParaRPr lang="en-US" sz="1600" b="1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F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</a:t>
                      </a:r>
                      <a:endParaRPr lang="en-US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1266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7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F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F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2"/>
                          </a:solidFill>
                        </a:rPr>
                        <a:t>T</a:t>
                      </a:r>
                      <a:endParaRPr lang="en-US" sz="1600" b="1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F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1266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8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F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F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F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2"/>
                          </a:solidFill>
                        </a:rPr>
                        <a:t>T</a:t>
                      </a:r>
                      <a:endParaRPr lang="en-US" sz="1600" b="1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F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F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89215" y="4562720"/>
            <a:ext cx="3873189" cy="1734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1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Conditions</a:t>
            </a:r>
            <a:r>
              <a:rPr kumimoji="0" lang="en-US" b="0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under which each of the clauses determines p</a:t>
            </a:r>
          </a:p>
          <a:p>
            <a:pPr marL="800100" lvl="1" indent="-342900" latinLnBrk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</a:pPr>
            <a:r>
              <a:rPr lang="en-US" b="0" kern="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b="0" kern="0" baseline="-250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b="0" kern="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endParaRPr lang="en-US" b="0" dirty="0" smtClean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 latinLnBrk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</a:pPr>
            <a:r>
              <a:rPr lang="en-US" b="0" kern="0" dirty="0" err="1" smtClean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b="0" kern="0" baseline="-25000" dirty="0" err="1" smtClean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en-US" b="0" kern="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endParaRPr lang="en-US" b="0" dirty="0" smtClean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 latinLnBrk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</a:pPr>
            <a:r>
              <a:rPr lang="en-US" b="0" kern="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b="0" kern="0" baseline="-250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b="0" kern="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endParaRPr lang="en-US" dirty="0" smtClean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  <a:sym typeface="Symbol" pitchFamily="18" charset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7" name="Rectangle 2"/>
          <p:cNvSpPr>
            <a:spLocks noGrp="1" noChangeArrowheads="1"/>
          </p:cNvSpPr>
          <p:nvPr>
            <p:ph type="title"/>
          </p:nvPr>
        </p:nvSpPr>
        <p:spPr>
          <a:xfrm>
            <a:off x="2298309" y="0"/>
            <a:ext cx="3178098" cy="564995"/>
          </a:xfrm>
        </p:spPr>
        <p:txBody>
          <a:bodyPr/>
          <a:lstStyle/>
          <a:p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Example 2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833005" y="752339"/>
            <a:ext cx="169790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FontTx/>
              <a:buNone/>
            </a:pPr>
            <a:r>
              <a:rPr lang="en-US" dirty="0" smtClean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 = a </a:t>
            </a:r>
            <a:r>
              <a:rPr lang="en-US" altLang="ko-KR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 </a:t>
            </a:r>
            <a:r>
              <a:rPr lang="en-US" dirty="0" smtClean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(</a:t>
            </a:r>
            <a:r>
              <a:rPr lang="en-US" dirty="0" smtClean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en-US" altLang="ko-KR" dirty="0" smtClean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 </a:t>
            </a:r>
            <a:r>
              <a:rPr lang="en-US" altLang="ko-KR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</a:t>
            </a:r>
            <a:r>
              <a:rPr lang="en-US" dirty="0" smtClean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c) 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650924" y="1664607"/>
            <a:ext cx="5250189" cy="449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latinLnBrk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</a:pPr>
            <a:r>
              <a:rPr lang="en-US" b="0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All pairs of rows satisfying CACC</a:t>
            </a:r>
          </a:p>
          <a:p>
            <a:pPr marL="800100" lvl="1" indent="-342900" latinLnBrk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</a:pPr>
            <a:r>
              <a:rPr lang="en-US" b="0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342900" indent="-342900" latinLnBrk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</a:pPr>
            <a:r>
              <a:rPr lang="en-US" b="0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All pairs of rows satisfying RACC</a:t>
            </a:r>
          </a:p>
          <a:p>
            <a:pPr marL="800100" lvl="1" indent="-342900" latinLnBrk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</a:pPr>
            <a:r>
              <a:rPr lang="en-US" b="0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</a:p>
          <a:p>
            <a:pPr marL="800100" lvl="1" indent="-342900" latinLnBrk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</a:pPr>
            <a:r>
              <a:rPr lang="en-US" b="0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342900" indent="-342900" latinLnBrk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</a:pPr>
            <a:r>
              <a:rPr lang="en-US" b="0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GICC</a:t>
            </a:r>
          </a:p>
          <a:p>
            <a:pPr marL="800100" lvl="1" indent="-342900" latinLnBrk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</a:pPr>
            <a:r>
              <a:rPr lang="en-US" b="0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800100" lvl="1" indent="-342900" latinLnBrk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</a:pPr>
            <a:r>
              <a:rPr lang="en-US" b="0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800100" lvl="1" indent="-342900" latinLnBrk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</a:pPr>
            <a:r>
              <a:rPr lang="en-US" b="0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342900" indent="-342900" latinLnBrk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</a:pPr>
            <a:r>
              <a:rPr lang="en-US" b="0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RICC</a:t>
            </a:r>
          </a:p>
          <a:p>
            <a:pPr marL="800100" lvl="1" indent="-342900" latinLnBrk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</a:pPr>
            <a:r>
              <a:rPr lang="en-US" b="0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800100" lvl="1" indent="-342900" latinLnBrk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</a:pPr>
            <a:r>
              <a:rPr lang="en-US" b="0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800100" lvl="1" indent="-342900" latinLnBrk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</a:pPr>
            <a:r>
              <a:rPr lang="en-US" b="0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800100" lvl="1" indent="-342900" latinLnBrk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</a:pPr>
            <a:endParaRPr lang="en-US" b="0" kern="0" dirty="0" smtClean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latinLnBrk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</a:pPr>
            <a:endParaRPr lang="en-US" b="0" kern="0" dirty="0" smtClean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latinLnBrk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</a:pPr>
            <a:endParaRPr lang="en-US" dirty="0" smtClean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  <a:sym typeface="Symbol" pitchFamily="18" charset="2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89215" y="4562720"/>
            <a:ext cx="3873189" cy="1734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1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Conditions</a:t>
            </a:r>
            <a:r>
              <a:rPr kumimoji="0" lang="en-US" b="0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under which each of the clauses determines p</a:t>
            </a:r>
          </a:p>
          <a:p>
            <a:pPr marL="800100" lvl="1" indent="-342900" latinLnBrk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</a:pPr>
            <a:r>
              <a:rPr lang="en-US" b="0" kern="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b="0" kern="0" baseline="-250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b="0" kern="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endParaRPr lang="en-US" b="0" dirty="0" smtClean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 latinLnBrk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</a:pPr>
            <a:r>
              <a:rPr lang="en-US" b="0" kern="0" dirty="0" err="1" smtClean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b="0" kern="0" baseline="-25000" dirty="0" err="1" smtClean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en-US" b="0" kern="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altLang="ko-KR" b="0" dirty="0" smtClean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b="0" dirty="0" smtClean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 latinLnBrk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</a:pPr>
            <a:r>
              <a:rPr lang="en-US" b="0" kern="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b="0" kern="0" baseline="-250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b="0" kern="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altLang="ko-KR" b="0" dirty="0" smtClean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smtClean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itchFamily="18" charset="2"/>
              </a:rPr>
              <a:t> </a:t>
            </a:r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6193058"/>
              </p:ext>
            </p:extLst>
          </p:nvPr>
        </p:nvGraphicFramePr>
        <p:xfrm>
          <a:off x="52038" y="1344970"/>
          <a:ext cx="3397408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6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4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46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4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46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2467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2467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2467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41266"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a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b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c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p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p</a:t>
                      </a:r>
                      <a:r>
                        <a:rPr lang="en-US" sz="1600" b="1" baseline="-25000" dirty="0" smtClean="0"/>
                        <a:t>a</a:t>
                      </a:r>
                      <a:endParaRPr lang="en-US" sz="1600" b="1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err="1" smtClean="0"/>
                        <a:t>p</a:t>
                      </a:r>
                      <a:r>
                        <a:rPr lang="en-US" sz="1600" b="1" baseline="-25000" dirty="0" err="1" smtClean="0"/>
                        <a:t>b</a:t>
                      </a:r>
                      <a:endParaRPr lang="en-US" sz="1600" b="1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p</a:t>
                      </a:r>
                      <a:r>
                        <a:rPr lang="en-US" sz="1600" b="1" baseline="-25000" dirty="0" smtClean="0"/>
                        <a:t>c</a:t>
                      </a:r>
                      <a:endParaRPr lang="en-US" sz="1600" b="1" baseline="-25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1266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1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dirty="0" smtClean="0">
                          <a:solidFill>
                            <a:srgbClr val="FF0000"/>
                          </a:solidFill>
                        </a:rPr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F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F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1266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2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F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F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F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1266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3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F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F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F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1266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4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F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F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F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F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1266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5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F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dirty="0" smtClean="0">
                          <a:solidFill>
                            <a:srgbClr val="FF0000"/>
                          </a:solidFill>
                        </a:rPr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</a:t>
                      </a:r>
                      <a:endParaRPr lang="en-US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1266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6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F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F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F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F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</a:t>
                      </a:r>
                      <a:endParaRPr lang="en-US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1266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7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F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F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F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F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1266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8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F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F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F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F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F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F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33722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s550">
  <a:themeElements>
    <a:clrScheme name="cs550 6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cs550">
      <a:majorFont>
        <a:latin typeface="Palatino"/>
        <a:ea typeface=""/>
        <a:cs typeface=""/>
      </a:majorFont>
      <a:minorFont>
        <a:latin typeface="Palatin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charset="0"/>
          </a:defRPr>
        </a:defPPr>
      </a:lstStyle>
    </a:lnDef>
  </a:objectDefaults>
  <a:extraClrSchemeLst>
    <a:extraClrScheme>
      <a:clrScheme name="cs550 1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D80000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E9AA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50 2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362626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AEACAC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50 3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49411F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B1B0AB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50 4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50 5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003300"/>
        </a:accent1>
        <a:accent2>
          <a:srgbClr val="33CC33"/>
        </a:accent2>
        <a:accent3>
          <a:srgbClr val="B1C8AA"/>
        </a:accent3>
        <a:accent4>
          <a:srgbClr val="DADADA"/>
        </a:accent4>
        <a:accent5>
          <a:srgbClr val="AAADAA"/>
        </a:accent5>
        <a:accent6>
          <a:srgbClr val="2DB92D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50 6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50 7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50 8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2E2E46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ADADB0"/>
        </a:accent5>
        <a:accent6>
          <a:srgbClr val="5D8BBA"/>
        </a:accent6>
        <a:hlink>
          <a:srgbClr val="99CC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50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ch1</Template>
  <TotalTime>1339</TotalTime>
  <Pages>49</Pages>
  <Words>254</Words>
  <Application>Microsoft Office PowerPoint</Application>
  <PresentationFormat>On-screen Show (4:3)</PresentationFormat>
  <Paragraphs>184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2" baseType="lpstr">
      <vt:lpstr>Palatino</vt:lpstr>
      <vt:lpstr>굴림</vt:lpstr>
      <vt:lpstr>굴림체</vt:lpstr>
      <vt:lpstr>맑은 고딕</vt:lpstr>
      <vt:lpstr>Arial</vt:lpstr>
      <vt:lpstr>Calibri</vt:lpstr>
      <vt:lpstr>Symbol</vt:lpstr>
      <vt:lpstr>Times New Roman</vt:lpstr>
      <vt:lpstr>Wingdings</vt:lpstr>
      <vt:lpstr>1_cs550</vt:lpstr>
      <vt:lpstr>Example 1</vt:lpstr>
      <vt:lpstr>Example 2</vt:lpstr>
    </vt:vector>
  </TitlesOfParts>
  <Company>George Mason Unviersity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SWE 637, Tools &amp; Process</dc:title>
  <dc:subject/>
  <dc:creator>Jeff Offutt</dc:creator>
  <cp:keywords/>
  <dc:description/>
  <cp:lastModifiedBy>moonzoo</cp:lastModifiedBy>
  <cp:revision>381</cp:revision>
  <cp:lastPrinted>1996-04-04T10:27:56Z</cp:lastPrinted>
  <dcterms:created xsi:type="dcterms:W3CDTF">1996-06-15T03:21:08Z</dcterms:created>
  <dcterms:modified xsi:type="dcterms:W3CDTF">2017-10-09T23:39:38Z</dcterms:modified>
</cp:coreProperties>
</file>