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246" r:id="rId1"/>
  </p:sldMasterIdLst>
  <p:notesMasterIdLst>
    <p:notesMasterId r:id="rId16"/>
  </p:notesMasterIdLst>
  <p:sldIdLst>
    <p:sldId id="453" r:id="rId2"/>
    <p:sldId id="473" r:id="rId3"/>
    <p:sldId id="474" r:id="rId4"/>
    <p:sldId id="482" r:id="rId5"/>
    <p:sldId id="456" r:id="rId6"/>
    <p:sldId id="455" r:id="rId7"/>
    <p:sldId id="469" r:id="rId8"/>
    <p:sldId id="458" r:id="rId9"/>
    <p:sldId id="485" r:id="rId10"/>
    <p:sldId id="460" r:id="rId11"/>
    <p:sldId id="461" r:id="rId12"/>
    <p:sldId id="470" r:id="rId13"/>
    <p:sldId id="471" r:id="rId14"/>
    <p:sldId id="483" r:id="rId15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맑은 고딕" panose="020B0503020000020004" pitchFamily="50" charset="-127"/>
      <p:regular r:id="rId25"/>
      <p:bold r:id="rId26"/>
    </p:embeddedFont>
  </p:embeddedFontLst>
  <p:custDataLst>
    <p:tags r:id="rId27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2" autoAdjust="0"/>
    <p:restoredTop sz="94695" autoAdjust="0"/>
  </p:normalViewPr>
  <p:slideViewPr>
    <p:cSldViewPr>
      <p:cViewPr>
        <p:scale>
          <a:sx n="100" d="100"/>
          <a:sy n="100" d="100"/>
        </p:scale>
        <p:origin x="282" y="3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6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254" cy="510989"/>
          </a:xfrm>
          <a:prstGeom prst="rect">
            <a:avLst/>
          </a:prstGeom>
        </p:spPr>
        <p:txBody>
          <a:bodyPr vert="horz" lIns="95228" tIns="47613" rIns="95228" bIns="476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387" y="1"/>
            <a:ext cx="3076254" cy="510989"/>
          </a:xfrm>
          <a:prstGeom prst="rect">
            <a:avLst/>
          </a:prstGeom>
        </p:spPr>
        <p:txBody>
          <a:bodyPr vert="horz" lIns="95228" tIns="47613" rIns="95228" bIns="476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CE837C-9CA1-44E7-B147-FD1AEBAAA2FC}" type="datetimeFigureOut">
              <a:rPr lang="ko-KR" altLang="en-US"/>
              <a:pPr>
                <a:defRPr/>
              </a:pPr>
              <a:t>2022-11-01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8" tIns="47613" rIns="95228" bIns="4761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267" y="4860990"/>
            <a:ext cx="5680769" cy="4605493"/>
          </a:xfrm>
          <a:prstGeom prst="rect">
            <a:avLst/>
          </a:prstGeom>
        </p:spPr>
        <p:txBody>
          <a:bodyPr vert="horz" lIns="95228" tIns="47613" rIns="95228" bIns="47613" rtlCol="0">
            <a:normAutofit/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328"/>
            <a:ext cx="3076254" cy="512637"/>
          </a:xfrm>
          <a:prstGeom prst="rect">
            <a:avLst/>
          </a:prstGeom>
        </p:spPr>
        <p:txBody>
          <a:bodyPr vert="horz" lIns="95228" tIns="47613" rIns="95228" bIns="476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387" y="9720328"/>
            <a:ext cx="3076254" cy="512637"/>
          </a:xfrm>
          <a:prstGeom prst="rect">
            <a:avLst/>
          </a:prstGeom>
        </p:spPr>
        <p:txBody>
          <a:bodyPr vert="horz" lIns="95228" tIns="47613" rIns="95228" bIns="476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FA12A2-87E7-4ADB-A2E5-992EBBB2D3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080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cbmc</a:t>
            </a:r>
            <a:r>
              <a:rPr lang="en-US" dirty="0"/>
              <a:t> --</a:t>
            </a:r>
            <a:r>
              <a:rPr lang="en-US" dirty="0" err="1"/>
              <a:t>unwindset</a:t>
            </a:r>
            <a:r>
              <a:rPr lang="en-US" dirty="0"/>
              <a:t> "1:1,2:1,3:1" </a:t>
            </a:r>
            <a:r>
              <a:rPr lang="en-US" dirty="0" err="1"/>
              <a:t>sort.c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A12A2-87E7-4ADB-A2E5-992EBBB2D3B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59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cbmc</a:t>
            </a:r>
            <a:r>
              <a:rPr lang="en-US" dirty="0"/>
              <a:t> --</a:t>
            </a:r>
            <a:r>
              <a:rPr lang="en-US" dirty="0" err="1"/>
              <a:t>unwindset</a:t>
            </a:r>
            <a:r>
              <a:rPr lang="en-US" dirty="0"/>
              <a:t> "1:1,2:1,3:1" </a:t>
            </a:r>
            <a:r>
              <a:rPr lang="en-US" dirty="0" err="1"/>
              <a:t>sort.c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A12A2-87E7-4ADB-A2E5-992EBBB2D3BE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67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cbmc</a:t>
            </a:r>
            <a:r>
              <a:rPr lang="en-US" dirty="0"/>
              <a:t> --</a:t>
            </a:r>
            <a:r>
              <a:rPr lang="en-US" dirty="0" err="1"/>
              <a:t>unwindset</a:t>
            </a:r>
            <a:r>
              <a:rPr lang="en-US" dirty="0"/>
              <a:t> "1:1,2:1,3:1" </a:t>
            </a:r>
            <a:r>
              <a:rPr lang="en-US" dirty="0" err="1"/>
              <a:t>sort.c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A12A2-87E7-4ADB-A2E5-992EBBB2D3BE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47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More requirements:</a:t>
            </a:r>
          </a:p>
          <a:p>
            <a:pPr marL="228600" indent="-228600">
              <a:buAutoNum type="arabicPeriod"/>
            </a:pPr>
            <a:r>
              <a:rPr lang="en-US" altLang="ko-KR" dirty="0"/>
              <a:t>The *first* index to the equivalent</a:t>
            </a:r>
            <a:r>
              <a:rPr lang="en-US" altLang="ko-KR" baseline="0" dirty="0"/>
              <a:t> </a:t>
            </a:r>
            <a:r>
              <a:rPr lang="en-US" altLang="ko-KR" dirty="0"/>
              <a:t>element should</a:t>
            </a:r>
            <a:r>
              <a:rPr lang="en-US" altLang="ko-KR" baseline="0" dirty="0"/>
              <a:t> return</a:t>
            </a:r>
          </a:p>
          <a:p>
            <a:pPr marL="228600" indent="-228600">
              <a:buAutoNum type="arabicPeriod"/>
            </a:pPr>
            <a:r>
              <a:rPr lang="en-US" altLang="ko-KR" baseline="0" dirty="0"/>
              <a:t>After bin-search(), all elements in a[] should be the same because incorrect program just changes the element of </a:t>
            </a:r>
            <a:r>
              <a:rPr lang="en-US" altLang="ko-KR" baseline="0" dirty="0" err="1"/>
              <a:t>ith</a:t>
            </a:r>
            <a:r>
              <a:rPr lang="en-US" altLang="ko-KR" baseline="0"/>
              <a:t> position</a:t>
            </a:r>
            <a:endParaRPr lang="en-US" altLang="ko-KR" baseline="0" dirty="0"/>
          </a:p>
          <a:p>
            <a:pPr marL="228600" indent="-228600">
              <a:buAutoNum type="arabicPeriod"/>
            </a:pPr>
            <a:r>
              <a:rPr lang="en-US" altLang="ko-KR" baseline="0" dirty="0" err="1"/>
              <a:t>i</a:t>
            </a:r>
            <a:r>
              <a:rPr lang="en-US" altLang="ko-KR" baseline="0" dirty="0"/>
              <a:t> &lt; </a:t>
            </a:r>
            <a:r>
              <a:rPr lang="en-US" altLang="ko-KR" baseline="0" dirty="0" err="1"/>
              <a:t>size_a</a:t>
            </a:r>
            <a:endParaRPr lang="en-US" altLang="ko-KR" baseline="0" dirty="0"/>
          </a:p>
          <a:p>
            <a:pPr marL="228600" indent="-228600">
              <a:buAutoNum type="arabicPeriod"/>
            </a:pPr>
            <a:r>
              <a:rPr lang="en-US" altLang="ko-KR" baseline="0" dirty="0" err="1"/>
              <a:t>size_a</a:t>
            </a:r>
            <a:r>
              <a:rPr lang="en-US" altLang="ko-KR" baseline="0" dirty="0"/>
              <a:t> &gt; 0 or </a:t>
            </a:r>
            <a:r>
              <a:rPr lang="en-US" altLang="ko-KR" baseline="0" dirty="0" err="1"/>
              <a:t>size_a</a:t>
            </a:r>
            <a:r>
              <a:rPr lang="en-US" altLang="ko-KR" baseline="0" dirty="0"/>
              <a:t> &gt;= 0?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A12A2-87E7-4ADB-A2E5-992EBBB2D3B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25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13:42:56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13:42:56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/>
              <a:t>/11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13:42:56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/>
              <a:t>/11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14282" y="-90264"/>
            <a:ext cx="8715436" cy="782960"/>
          </a:xfrm>
        </p:spPr>
        <p:txBody>
          <a:bodyPr/>
          <a:lstStyle/>
          <a:p>
            <a:pPr>
              <a:defRPr/>
            </a:pPr>
            <a:r>
              <a:rPr lang="en-US" altLang="ko-KR" sz="3600" dirty="0"/>
              <a:t>C Bounded Model Checker</a:t>
            </a:r>
            <a:endParaRPr lang="ko-KR" altLang="en-US" sz="36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207293"/>
            <a:ext cx="8579296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000" dirty="0">
                <a:ea typeface="굴림" pitchFamily="50" charset="-127"/>
              </a:rPr>
              <a:t>Targeting arbitrary ANSI-C programs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Bit vector operators ( &gt;&gt;, &lt;&lt;, |, &amp;)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Array</a:t>
            </a:r>
          </a:p>
          <a:p>
            <a:pPr lvl="1">
              <a:defRPr/>
            </a:pPr>
            <a:r>
              <a:rPr lang="en-US" altLang="ko-KR" sz="1600">
                <a:ea typeface="굴림" pitchFamily="50" charset="-127"/>
              </a:rPr>
              <a:t>Pointer </a:t>
            </a:r>
            <a:r>
              <a:rPr lang="en-US" altLang="ko-KR" sz="1600" dirty="0">
                <a:ea typeface="굴림" pitchFamily="50" charset="-127"/>
              </a:rPr>
              <a:t>arithmetic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Dynamic memory allocation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Floating #</a:t>
            </a:r>
            <a:endParaRPr lang="en-US" altLang="ko-KR" sz="1400" dirty="0"/>
          </a:p>
          <a:p>
            <a:pPr>
              <a:defRPr/>
            </a:pPr>
            <a:r>
              <a:rPr lang="en-US" altLang="ko-KR" sz="2000" dirty="0">
                <a:ea typeface="굴림" pitchFamily="50" charset="-127"/>
              </a:rPr>
              <a:t>Can check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Array bound checks (i.e., buffer overflow)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Division by 0</a:t>
            </a:r>
          </a:p>
          <a:p>
            <a:pPr lvl="1">
              <a:defRPr/>
            </a:pPr>
            <a:r>
              <a:rPr lang="en-US" altLang="ko-KR" sz="1600">
                <a:ea typeface="굴림" pitchFamily="50" charset="-127"/>
              </a:rPr>
              <a:t>Pointer </a:t>
            </a:r>
            <a:r>
              <a:rPr lang="en-US" altLang="ko-KR" sz="1600" dirty="0">
                <a:ea typeface="굴림" pitchFamily="50" charset="-127"/>
              </a:rPr>
              <a:t>checks (i.e., </a:t>
            </a:r>
            <a:r>
              <a:rPr lang="en-US" altLang="ko-KR" sz="1600">
                <a:ea typeface="굴림" pitchFamily="50" charset="-127"/>
              </a:rPr>
              <a:t>NULL pointer </a:t>
            </a:r>
            <a:r>
              <a:rPr lang="en-US" altLang="ko-KR" sz="1600" dirty="0">
                <a:ea typeface="굴림" pitchFamily="50" charset="-127"/>
              </a:rPr>
              <a:t>dereference)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Arithmetic overflow/underflow</a:t>
            </a:r>
          </a:p>
          <a:p>
            <a:pPr lvl="1">
              <a:defRPr/>
            </a:pPr>
            <a:r>
              <a:rPr lang="en-US" altLang="ko-KR" sz="1600" dirty="0">
                <a:ea typeface="굴림" pitchFamily="50" charset="-127"/>
              </a:rPr>
              <a:t>User defined assert(</a:t>
            </a:r>
            <a:r>
              <a:rPr lang="en-US" altLang="ko-KR" sz="1600" dirty="0" err="1">
                <a:ea typeface="굴림" pitchFamily="50" charset="-127"/>
              </a:rPr>
              <a:t>cond</a:t>
            </a:r>
            <a:r>
              <a:rPr lang="en-US" altLang="ko-KR" sz="1600" dirty="0">
                <a:ea typeface="굴림" pitchFamily="50" charset="-127"/>
              </a:rPr>
              <a:t>)</a:t>
            </a:r>
          </a:p>
          <a:p>
            <a:pPr>
              <a:defRPr/>
            </a:pPr>
            <a:r>
              <a:rPr lang="en-US" altLang="ko-KR" sz="2000" dirty="0">
                <a:ea typeface="굴림" pitchFamily="50" charset="-127"/>
              </a:rPr>
              <a:t>Handles function calls using </a:t>
            </a:r>
            <a:r>
              <a:rPr lang="en-US" altLang="ko-KR" sz="2000" dirty="0" err="1">
                <a:ea typeface="굴림" pitchFamily="50" charset="-127"/>
              </a:rPr>
              <a:t>inlining</a:t>
            </a:r>
            <a:endParaRPr lang="en-US" altLang="ko-KR" sz="2000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sz="2000" dirty="0">
                <a:ea typeface="굴림" pitchFamily="50" charset="-127"/>
              </a:rPr>
              <a:t>Unwinds the loops a fixed number of times</a:t>
            </a:r>
          </a:p>
          <a:p>
            <a:pPr>
              <a:defRPr/>
            </a:pPr>
            <a:r>
              <a:rPr lang="en-US" altLang="ko-KR" sz="2000" dirty="0">
                <a:ea typeface="굴림" pitchFamily="50" charset="-127"/>
              </a:rPr>
              <a:t>By default, CBMC 5.8 (and later) inserts loop unwinding </a:t>
            </a:r>
            <a:r>
              <a:rPr lang="en-US" altLang="ko-KR" sz="2000" b="1" dirty="0">
                <a:ea typeface="굴림" pitchFamily="50" charset="-127"/>
              </a:rPr>
              <a:t>assumption</a:t>
            </a:r>
            <a:r>
              <a:rPr lang="en-US" altLang="ko-KR" sz="2000" dirty="0">
                <a:ea typeface="굴림" pitchFamily="50" charset="-127"/>
              </a:rPr>
              <a:t> to avoid unsound analysis results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904F-B493-4378-A44D-7C54F028CF10}" type="slidenum">
              <a:rPr lang="ko-KR" altLang="en-US" smtClean="0"/>
              <a:pPr>
                <a:defRPr/>
              </a:pPr>
              <a:t>1</a:t>
            </a:fld>
            <a:r>
              <a:rPr lang="en-US" altLang="ko-KR" dirty="0"/>
              <a:t>/24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496" y="889844"/>
            <a:ext cx="3456384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#include&lt;</a:t>
            </a:r>
            <a:r>
              <a:rPr lang="en-US" altLang="ko-KR" dirty="0" err="1"/>
              <a:t>stdio.h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#define SIZE 12</a:t>
            </a:r>
          </a:p>
          <a:p>
            <a:r>
              <a:rPr lang="en-US" altLang="ko-KR" dirty="0"/>
              <a:t>#define EMPTY 0</a:t>
            </a:r>
          </a:p>
          <a:p>
            <a:endParaRPr lang="en-US" altLang="ko-KR" dirty="0"/>
          </a:p>
          <a:p>
            <a:r>
              <a:rPr lang="en-US" altLang="ko-KR"/>
              <a:t>unsigned int </a:t>
            </a:r>
            <a:r>
              <a:rPr lang="en-US" altLang="ko-KR" dirty="0"/>
              <a:t>q[SIZE],</a:t>
            </a:r>
            <a:r>
              <a:rPr lang="en-US" altLang="ko-KR" dirty="0" err="1"/>
              <a:t>head,tail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void enqueue(</a:t>
            </a:r>
            <a:r>
              <a:rPr lang="en-US" altLang="ko-KR"/>
              <a:t>unsigned int </a:t>
            </a:r>
            <a:r>
              <a:rPr lang="en-US" altLang="ko-KR" dirty="0"/>
              <a:t>x) {</a:t>
            </a:r>
          </a:p>
          <a:p>
            <a:r>
              <a:rPr lang="en-US" altLang="ko-KR" dirty="0"/>
              <a:t>    q[tail]=x;</a:t>
            </a:r>
          </a:p>
          <a:p>
            <a:r>
              <a:rPr lang="en-US" altLang="ko-KR" dirty="0"/>
              <a:t>    tail=(++tail)%SIZE;</a:t>
            </a:r>
          </a:p>
          <a:p>
            <a:r>
              <a:rPr lang="en-US" altLang="ko-KR" dirty="0"/>
              <a:t>}</a:t>
            </a:r>
          </a:p>
          <a:p>
            <a:endParaRPr lang="en-US" altLang="ko-KR" dirty="0"/>
          </a:p>
          <a:p>
            <a:r>
              <a:rPr lang="en-US" altLang="ko-KR"/>
              <a:t>unsigned int </a:t>
            </a:r>
            <a:r>
              <a:rPr lang="en-US" altLang="ko-KR" dirty="0"/>
              <a:t>dequeue() {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/>
              <a:t>ret;</a:t>
            </a:r>
          </a:p>
          <a:p>
            <a:r>
              <a:rPr lang="en-US" altLang="ko-KR" dirty="0"/>
              <a:t>    ret = q[head];</a:t>
            </a:r>
          </a:p>
          <a:p>
            <a:r>
              <a:rPr lang="en-US" altLang="ko-KR" dirty="0"/>
              <a:t>    q[head]=0;</a:t>
            </a:r>
          </a:p>
          <a:p>
            <a:r>
              <a:rPr lang="en-US" altLang="ko-KR" dirty="0"/>
              <a:t>    head= (++head)%SIZE;</a:t>
            </a:r>
          </a:p>
          <a:p>
            <a:r>
              <a:rPr lang="en-US" altLang="ko-KR" dirty="0"/>
              <a:t>    return ret;</a:t>
            </a:r>
          </a:p>
          <a:p>
            <a:r>
              <a:rPr lang="en-US" altLang="ko-KR" dirty="0"/>
              <a:t>}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635896" y="73069"/>
            <a:ext cx="5184576" cy="6740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// Initial random queue setting following the script</a:t>
            </a:r>
          </a:p>
          <a:p>
            <a:r>
              <a:rPr lang="en-US" altLang="ko-KR" sz="1600" dirty="0"/>
              <a:t>void </a:t>
            </a:r>
            <a:r>
              <a:rPr lang="en-US" altLang="ko-KR" sz="1600" dirty="0" err="1"/>
              <a:t>environment_setup</a:t>
            </a:r>
            <a:r>
              <a:rPr lang="en-US" altLang="ko-KR" sz="1600" dirty="0"/>
              <a:t>() {</a:t>
            </a:r>
          </a:p>
          <a:p>
            <a:r>
              <a:rPr lang="en-US" altLang="ko-KR" sz="1600"/>
              <a:t>    int </a:t>
            </a:r>
            <a:r>
              <a:rPr lang="en-US" altLang="ko-KR" sz="1600" dirty="0"/>
              <a:t>i;</a:t>
            </a:r>
          </a:p>
          <a:p>
            <a:r>
              <a:rPr lang="en-US" altLang="ko-KR" sz="1600" dirty="0"/>
              <a:t>    for(i=0;i&lt;</a:t>
            </a:r>
            <a:r>
              <a:rPr lang="en-US" altLang="ko-KR" sz="1600" dirty="0" err="1"/>
              <a:t>SIZE;i</a:t>
            </a:r>
            <a:r>
              <a:rPr lang="en-US" altLang="ko-KR" sz="1600" dirty="0"/>
              <a:t>++) { q[i]=EMPTY;}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 head=</a:t>
            </a:r>
            <a:r>
              <a:rPr lang="en-US" altLang="ko-KR" sz="1600" dirty="0" err="1">
                <a:solidFill>
                  <a:srgbClr val="FF0000"/>
                </a:solidFill>
              </a:rPr>
              <a:t>non_det</a:t>
            </a:r>
            <a:r>
              <a:rPr lang="en-US" altLang="ko-KR" sz="16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FF0000"/>
                </a:solidFill>
              </a:rPr>
              <a:t>__</a:t>
            </a:r>
            <a:r>
              <a:rPr lang="en-US" altLang="ko-KR" sz="1600" dirty="0" err="1">
                <a:solidFill>
                  <a:srgbClr val="FF0000"/>
                </a:solidFill>
              </a:rPr>
              <a:t>CPROVER_assume</a:t>
            </a:r>
            <a:r>
              <a:rPr lang="en-US" altLang="ko-KR" sz="1600" dirty="0"/>
              <a:t>(0&lt;= head &amp;&amp; head &lt; SIZE);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 tail=</a:t>
            </a:r>
            <a:r>
              <a:rPr lang="en-US" altLang="ko-KR" sz="1600" dirty="0" err="1">
                <a:solidFill>
                  <a:srgbClr val="FF0000"/>
                </a:solidFill>
              </a:rPr>
              <a:t>non_det</a:t>
            </a:r>
            <a:r>
              <a:rPr lang="en-US" altLang="ko-KR" sz="16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600" dirty="0"/>
              <a:t>    </a:t>
            </a:r>
            <a:r>
              <a:rPr lang="en-US" altLang="ko-KR" sz="1600" dirty="0">
                <a:solidFill>
                  <a:srgbClr val="FF0000"/>
                </a:solidFill>
              </a:rPr>
              <a:t>__</a:t>
            </a:r>
            <a:r>
              <a:rPr lang="en-US" altLang="ko-KR" sz="1600" dirty="0" err="1">
                <a:solidFill>
                  <a:srgbClr val="FF0000"/>
                </a:solidFill>
              </a:rPr>
              <a:t>CPROVER_assume</a:t>
            </a:r>
            <a:r>
              <a:rPr lang="en-US" altLang="ko-KR" sz="1600" dirty="0"/>
              <a:t>(0&lt;= tail &amp;&amp; tail &lt; SIZE);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 if( head &lt; tail)</a:t>
            </a:r>
          </a:p>
          <a:p>
            <a:r>
              <a:rPr lang="en-US" altLang="ko-KR" sz="1600" dirty="0"/>
              <a:t>        for(i=head; i &lt; tail; i++) {</a:t>
            </a:r>
          </a:p>
          <a:p>
            <a:r>
              <a:rPr lang="en-US" altLang="ko-KR" sz="1600" dirty="0"/>
              <a:t>            q[i]=</a:t>
            </a:r>
            <a:r>
              <a:rPr lang="en-US" altLang="ko-KR" sz="1600" dirty="0" err="1">
                <a:solidFill>
                  <a:srgbClr val="FF0000"/>
                </a:solidFill>
              </a:rPr>
              <a:t>non_det</a:t>
            </a:r>
            <a:r>
              <a:rPr lang="en-US" altLang="ko-KR" sz="16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600" dirty="0"/>
              <a:t>            </a:t>
            </a:r>
            <a:r>
              <a:rPr lang="en-US" altLang="ko-KR" sz="1600" dirty="0">
                <a:solidFill>
                  <a:srgbClr val="FF0000"/>
                </a:solidFill>
              </a:rPr>
              <a:t>__</a:t>
            </a:r>
            <a:r>
              <a:rPr lang="en-US" altLang="ko-KR" sz="1600" dirty="0" err="1">
                <a:solidFill>
                  <a:srgbClr val="FF0000"/>
                </a:solidFill>
              </a:rPr>
              <a:t>CPROVER_assume</a:t>
            </a:r>
            <a:r>
              <a:rPr lang="en-US" altLang="ko-KR" sz="1600" dirty="0"/>
              <a:t>(0&lt; q[i]);</a:t>
            </a:r>
          </a:p>
          <a:p>
            <a:r>
              <a:rPr lang="en-US" altLang="ko-KR" sz="1600" dirty="0"/>
              <a:t>        }</a:t>
            </a:r>
          </a:p>
          <a:p>
            <a:r>
              <a:rPr lang="en-US" altLang="ko-KR" sz="1600" dirty="0"/>
              <a:t>    else if(head &gt; tail) {</a:t>
            </a:r>
          </a:p>
          <a:p>
            <a:r>
              <a:rPr lang="en-US" altLang="ko-KR" sz="1600" dirty="0"/>
              <a:t>        for(i=0; i &lt; tail; i++) {</a:t>
            </a:r>
          </a:p>
          <a:p>
            <a:r>
              <a:rPr lang="en-US" altLang="ko-KR" sz="1600" dirty="0"/>
              <a:t>            q[i]=</a:t>
            </a:r>
            <a:r>
              <a:rPr lang="en-US" altLang="ko-KR" sz="1600" dirty="0" err="1">
                <a:solidFill>
                  <a:srgbClr val="FF0000"/>
                </a:solidFill>
              </a:rPr>
              <a:t>non_det</a:t>
            </a:r>
            <a:r>
              <a:rPr lang="en-US" altLang="ko-KR" sz="16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600" dirty="0"/>
              <a:t>            </a:t>
            </a:r>
            <a:r>
              <a:rPr lang="en-US" altLang="ko-KR" sz="1600" dirty="0">
                <a:solidFill>
                  <a:srgbClr val="FF0000"/>
                </a:solidFill>
              </a:rPr>
              <a:t>__</a:t>
            </a:r>
            <a:r>
              <a:rPr lang="en-US" altLang="ko-KR" sz="1600" dirty="0" err="1">
                <a:solidFill>
                  <a:srgbClr val="FF0000"/>
                </a:solidFill>
              </a:rPr>
              <a:t>CPROVER_assume</a:t>
            </a:r>
            <a:r>
              <a:rPr lang="en-US" altLang="ko-KR" sz="1600" dirty="0"/>
              <a:t>(0&lt; q[i]);</a:t>
            </a:r>
          </a:p>
          <a:p>
            <a:r>
              <a:rPr lang="en-US" altLang="ko-KR" sz="1600" dirty="0"/>
              <a:t>        }</a:t>
            </a:r>
          </a:p>
          <a:p>
            <a:r>
              <a:rPr lang="en-US" altLang="ko-KR" sz="1600" dirty="0"/>
              <a:t>        for(i=head; i &lt; SIZE; i++) {</a:t>
            </a:r>
          </a:p>
          <a:p>
            <a:r>
              <a:rPr lang="en-US" altLang="ko-KR" sz="1600" dirty="0"/>
              <a:t>            q[i]=</a:t>
            </a:r>
            <a:r>
              <a:rPr lang="en-US" altLang="ko-KR" sz="1600" dirty="0" err="1">
                <a:solidFill>
                  <a:srgbClr val="FF0000"/>
                </a:solidFill>
              </a:rPr>
              <a:t>non_det</a:t>
            </a:r>
            <a:r>
              <a:rPr lang="en-US" altLang="ko-KR" sz="16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ko-KR" sz="1600" dirty="0"/>
              <a:t>            </a:t>
            </a:r>
            <a:r>
              <a:rPr lang="en-US" altLang="ko-KR" sz="1600" dirty="0">
                <a:solidFill>
                  <a:srgbClr val="FF0000"/>
                </a:solidFill>
              </a:rPr>
              <a:t>__</a:t>
            </a:r>
            <a:r>
              <a:rPr lang="en-US" altLang="ko-KR" sz="1600" dirty="0" err="1">
                <a:solidFill>
                  <a:srgbClr val="FF0000"/>
                </a:solidFill>
              </a:rPr>
              <a:t>CPROVER_assume</a:t>
            </a:r>
            <a:r>
              <a:rPr lang="en-US" altLang="ko-KR" sz="1600" dirty="0"/>
              <a:t>(0&lt; q[i]);</a:t>
            </a:r>
          </a:p>
          <a:p>
            <a:r>
              <a:rPr lang="en-US" altLang="ko-KR" sz="1600" dirty="0"/>
              <a:t>        }</a:t>
            </a:r>
          </a:p>
          <a:p>
            <a:r>
              <a:rPr lang="en-US" altLang="ko-KR" sz="1600" dirty="0"/>
              <a:t>    } // We assume that q[] is empty if head==tail</a:t>
            </a:r>
          </a:p>
          <a:p>
            <a:r>
              <a:rPr lang="en-US" altLang="ko-KR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93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116632"/>
            <a:ext cx="4320480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void </a:t>
            </a:r>
            <a:r>
              <a:rPr lang="en-US" altLang="ko-KR" dirty="0" err="1"/>
              <a:t>enqueue_verify</a:t>
            </a:r>
            <a:r>
              <a:rPr lang="en-US" altLang="ko-KR" dirty="0"/>
              <a:t>() {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/>
              <a:t>x, </a:t>
            </a:r>
            <a:r>
              <a:rPr lang="en-US" altLang="ko-KR" dirty="0" err="1"/>
              <a:t>old_head</a:t>
            </a:r>
            <a:r>
              <a:rPr lang="en-US" altLang="ko-KR" dirty="0"/>
              <a:t>, </a:t>
            </a:r>
            <a:r>
              <a:rPr lang="en-US" altLang="ko-KR" dirty="0" err="1"/>
              <a:t>old_tail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 err="1"/>
              <a:t>old_q</a:t>
            </a:r>
            <a:r>
              <a:rPr lang="en-US" altLang="ko-KR" dirty="0"/>
              <a:t>[SIZE], i;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__</a:t>
            </a:r>
            <a:r>
              <a:rPr lang="en-US" altLang="ko-KR" dirty="0" err="1">
                <a:solidFill>
                  <a:srgbClr val="FF0000"/>
                </a:solidFill>
              </a:rPr>
              <a:t>CPROVER_assume</a:t>
            </a:r>
            <a:r>
              <a:rPr lang="en-US" altLang="ko-KR" dirty="0"/>
              <a:t>(x&gt;0);</a:t>
            </a:r>
          </a:p>
          <a:p>
            <a:endParaRPr lang="en-US" altLang="ko-KR" dirty="0"/>
          </a:p>
          <a:p>
            <a:r>
              <a:rPr lang="en-US" altLang="ko-KR" dirty="0"/>
              <a:t>    for(i=0; i &lt; SIZE; i++) </a:t>
            </a:r>
            <a:r>
              <a:rPr lang="en-US" altLang="ko-KR" dirty="0" err="1"/>
              <a:t>old_q</a:t>
            </a:r>
            <a:r>
              <a:rPr lang="en-US" altLang="ko-KR" dirty="0"/>
              <a:t>[i]=q[i];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old_head</a:t>
            </a:r>
            <a:r>
              <a:rPr lang="en-US" altLang="ko-KR" dirty="0"/>
              <a:t>=head;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old_tail</a:t>
            </a:r>
            <a:r>
              <a:rPr lang="en-US" altLang="ko-KR" dirty="0"/>
              <a:t>=tail;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b="1" dirty="0" err="1"/>
              <a:t>enqueue</a:t>
            </a:r>
            <a:r>
              <a:rPr lang="en-US" altLang="ko-KR" b="1" dirty="0"/>
              <a:t>(x);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(q[</a:t>
            </a:r>
            <a:r>
              <a:rPr lang="en-US" altLang="ko-KR" dirty="0" err="1"/>
              <a:t>old_tail</a:t>
            </a:r>
            <a:r>
              <a:rPr lang="en-US" altLang="ko-KR" dirty="0"/>
              <a:t>]==x);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(tail== ((</a:t>
            </a:r>
            <a:r>
              <a:rPr lang="en-US" altLang="ko-KR" dirty="0" err="1"/>
              <a:t>old_tail</a:t>
            </a:r>
            <a:r>
              <a:rPr lang="en-US" altLang="ko-KR" dirty="0"/>
              <a:t> +1) % SIZE));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(head==</a:t>
            </a:r>
            <a:r>
              <a:rPr lang="en-US" altLang="ko-KR" dirty="0" err="1"/>
              <a:t>old_head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    for(i=0; i &lt; </a:t>
            </a:r>
            <a:r>
              <a:rPr lang="en-US" altLang="ko-KR" dirty="0" err="1"/>
              <a:t>old_tail</a:t>
            </a:r>
            <a:r>
              <a:rPr lang="en-US" altLang="ko-KR" dirty="0"/>
              <a:t>; i++) 	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</a:t>
            </a:r>
            <a:r>
              <a:rPr lang="en-US" altLang="ko-KR" dirty="0" err="1"/>
              <a:t>old_q</a:t>
            </a:r>
            <a:r>
              <a:rPr lang="en-US" altLang="ko-KR" dirty="0"/>
              <a:t>[i]==q[i]);</a:t>
            </a:r>
          </a:p>
          <a:p>
            <a:r>
              <a:rPr lang="en-US" altLang="ko-KR" dirty="0"/>
              <a:t>    for(i=old_tail+1; i &lt; SIZE; i++) 	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</a:t>
            </a:r>
            <a:r>
              <a:rPr lang="en-US" altLang="ko-KR" dirty="0" err="1"/>
              <a:t>old_q</a:t>
            </a:r>
            <a:r>
              <a:rPr lang="en-US" altLang="ko-KR" dirty="0"/>
              <a:t>[i]==q[i]);</a:t>
            </a:r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716016" y="106169"/>
            <a:ext cx="4392488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void </a:t>
            </a:r>
            <a:r>
              <a:rPr lang="en-US" altLang="ko-KR" dirty="0" err="1"/>
              <a:t>dequeue_verify</a:t>
            </a:r>
            <a:r>
              <a:rPr lang="en-US" altLang="ko-KR" dirty="0"/>
              <a:t>() {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/>
              <a:t>ret, </a:t>
            </a:r>
            <a:r>
              <a:rPr lang="en-US" altLang="ko-KR" dirty="0" err="1"/>
              <a:t>old_head</a:t>
            </a:r>
            <a:r>
              <a:rPr lang="en-US" altLang="ko-KR" dirty="0"/>
              <a:t>, </a:t>
            </a:r>
            <a:r>
              <a:rPr lang="en-US" altLang="ko-KR" dirty="0" err="1"/>
              <a:t>old_tail</a:t>
            </a:r>
            <a:r>
              <a:rPr lang="en-US" altLang="ko-KR" dirty="0"/>
              <a:t>;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 err="1"/>
              <a:t>old_q</a:t>
            </a:r>
            <a:r>
              <a:rPr lang="en-US" altLang="ko-KR" dirty="0"/>
              <a:t>[SIZE], i;</a:t>
            </a:r>
          </a:p>
          <a:p>
            <a:endParaRPr lang="en-US" altLang="ko-KR" dirty="0"/>
          </a:p>
          <a:p>
            <a:r>
              <a:rPr lang="en-US" altLang="ko-KR" dirty="0"/>
              <a:t>    for(i=0; i &lt; SIZE; i++) </a:t>
            </a:r>
            <a:r>
              <a:rPr lang="en-US" altLang="ko-KR" dirty="0" err="1"/>
              <a:t>old_q</a:t>
            </a:r>
            <a:r>
              <a:rPr lang="en-US" altLang="ko-KR" dirty="0"/>
              <a:t>[i]=q[i];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old_head</a:t>
            </a:r>
            <a:r>
              <a:rPr lang="en-US" altLang="ko-KR" dirty="0"/>
              <a:t>=head;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old_tail</a:t>
            </a:r>
            <a:r>
              <a:rPr lang="en-US" altLang="ko-KR" dirty="0"/>
              <a:t>=tail;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__</a:t>
            </a:r>
            <a:r>
              <a:rPr lang="en-US" altLang="ko-KR" dirty="0" err="1">
                <a:solidFill>
                  <a:srgbClr val="FF0000"/>
                </a:solidFill>
              </a:rPr>
              <a:t>CPROVER_assume</a:t>
            </a:r>
            <a:r>
              <a:rPr lang="en-US" altLang="ko-KR" dirty="0"/>
              <a:t>(head!=tail); 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b="1" dirty="0"/>
              <a:t>ret=</a:t>
            </a:r>
            <a:r>
              <a:rPr lang="en-US" altLang="ko-KR" b="1" dirty="0" err="1"/>
              <a:t>dequeue</a:t>
            </a:r>
            <a:r>
              <a:rPr lang="en-US" altLang="ko-KR" b="1" dirty="0"/>
              <a:t>();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(ret==</a:t>
            </a:r>
            <a:r>
              <a:rPr lang="en-US" altLang="ko-KR" dirty="0" err="1"/>
              <a:t>old_q</a:t>
            </a:r>
            <a:r>
              <a:rPr lang="en-US" altLang="ko-KR" dirty="0"/>
              <a:t>[</a:t>
            </a:r>
            <a:r>
              <a:rPr lang="en-US" altLang="ko-KR" dirty="0" err="1"/>
              <a:t>old_head</a:t>
            </a:r>
            <a:r>
              <a:rPr lang="en-US" altLang="ko-KR" dirty="0"/>
              <a:t>]);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(q[</a:t>
            </a:r>
            <a:r>
              <a:rPr lang="en-US" altLang="ko-KR" dirty="0" err="1"/>
              <a:t>old_head</a:t>
            </a:r>
            <a:r>
              <a:rPr lang="en-US" altLang="ko-KR" dirty="0"/>
              <a:t>]== EMPTY);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(head==(old_head+1)%SIZE);</a:t>
            </a:r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(tail==</a:t>
            </a:r>
            <a:r>
              <a:rPr lang="en-US" altLang="ko-KR" dirty="0" err="1"/>
              <a:t>old_tail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    for(i=0; i &lt; </a:t>
            </a:r>
            <a:r>
              <a:rPr lang="en-US" altLang="ko-KR" dirty="0" err="1"/>
              <a:t>old_head</a:t>
            </a:r>
            <a:r>
              <a:rPr lang="en-US" altLang="ko-KR" dirty="0"/>
              <a:t>; i++) 	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</a:t>
            </a:r>
            <a:r>
              <a:rPr lang="en-US" altLang="ko-KR" dirty="0" err="1"/>
              <a:t>old_q</a:t>
            </a:r>
            <a:r>
              <a:rPr lang="en-US" altLang="ko-KR" dirty="0"/>
              <a:t>[i]==q[i]);</a:t>
            </a:r>
          </a:p>
          <a:p>
            <a:r>
              <a:rPr lang="en-US" altLang="ko-KR" dirty="0"/>
              <a:t>    for(i=old_head+1; i &lt; SIZE; i++) 	</a:t>
            </a:r>
            <a:r>
              <a:rPr lang="en-US" altLang="ko-KR" dirty="0">
                <a:solidFill>
                  <a:srgbClr val="FF0000"/>
                </a:solidFill>
              </a:rPr>
              <a:t>assert</a:t>
            </a:r>
            <a:r>
              <a:rPr lang="en-US" altLang="ko-KR" dirty="0"/>
              <a:t>(</a:t>
            </a:r>
            <a:r>
              <a:rPr lang="en-US" altLang="ko-KR" dirty="0" err="1"/>
              <a:t>old_q</a:t>
            </a:r>
            <a:r>
              <a:rPr lang="en-US" altLang="ko-KR" dirty="0"/>
              <a:t>[i]==q[i]);}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51520" y="5541039"/>
            <a:ext cx="432048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/>
              <a:t>int </a:t>
            </a:r>
            <a:r>
              <a:rPr lang="en-US" altLang="ko-KR" dirty="0"/>
              <a:t>main() {// </a:t>
            </a:r>
            <a:r>
              <a:rPr lang="en-US" altLang="ko-KR" dirty="0" err="1"/>
              <a:t>cbmc</a:t>
            </a:r>
            <a:r>
              <a:rPr lang="en-US" altLang="ko-KR" dirty="0"/>
              <a:t> </a:t>
            </a:r>
            <a:r>
              <a:rPr lang="en-US" altLang="ko-KR" dirty="0" err="1"/>
              <a:t>q.c</a:t>
            </a:r>
            <a:r>
              <a:rPr lang="en-US" altLang="ko-KR" dirty="0"/>
              <a:t> –unwind SIZE+2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environment_setup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enqueue_verify</a:t>
            </a:r>
            <a:r>
              <a:rPr lang="en-US" altLang="ko-KR" dirty="0"/>
              <a:t>();}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716016" y="5517232"/>
            <a:ext cx="432048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/>
              <a:t>int </a:t>
            </a:r>
            <a:r>
              <a:rPr lang="en-US" altLang="ko-KR" dirty="0"/>
              <a:t>main() {// </a:t>
            </a:r>
            <a:r>
              <a:rPr lang="en-US" altLang="ko-KR" dirty="0" err="1"/>
              <a:t>cbmc</a:t>
            </a:r>
            <a:r>
              <a:rPr lang="en-US" altLang="ko-KR" dirty="0"/>
              <a:t> </a:t>
            </a:r>
            <a:r>
              <a:rPr lang="en-US" altLang="ko-KR" dirty="0" err="1"/>
              <a:t>q.c</a:t>
            </a:r>
            <a:r>
              <a:rPr lang="en-US" altLang="ko-KR" dirty="0"/>
              <a:t> –unwind SIZE+2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environment_setup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dequeue_verify</a:t>
            </a:r>
            <a:r>
              <a:rPr lang="en-US" altLang="ko-KR" dirty="0"/>
              <a:t>();}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531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checking </a:t>
            </a:r>
            <a:r>
              <a:rPr lang="en-US" altLang="ko-KR" dirty="0" err="1"/>
              <a:t>v.s</a:t>
            </a:r>
            <a:r>
              <a:rPr lang="en-US" altLang="ko-KR" dirty="0"/>
              <a:t>. random sequence of method calls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en-US" altLang="ko-KR" sz="2400" dirty="0"/>
              <a:t>You may try to test the circular queue code by calling </a:t>
            </a:r>
            <a:r>
              <a:rPr lang="en-US" altLang="ko-KR" sz="2400" dirty="0" err="1"/>
              <a:t>enqueue</a:t>
            </a:r>
            <a:r>
              <a:rPr lang="en-US" altLang="ko-KR" sz="2400" dirty="0"/>
              <a:t> and dequeuer randomly</a:t>
            </a:r>
          </a:p>
          <a:p>
            <a:pPr lvl="1"/>
            <a:r>
              <a:rPr lang="en-US" altLang="ko-KR" sz="2000" dirty="0"/>
              <a:t>Ex. </a:t>
            </a:r>
          </a:p>
          <a:p>
            <a:pPr marL="514350" lvl="1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test1(){e(10);r=d();assert(r==10);)</a:t>
            </a:r>
            <a:b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test2(){e(10);e(20);d();e(30);r=d();     	assert(r==20);)</a:t>
            </a:r>
            <a:b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test3(){...} …</a:t>
            </a:r>
          </a:p>
          <a:p>
            <a:r>
              <a:rPr lang="en-US" altLang="ko-KR" sz="2400" dirty="0"/>
              <a:t>Note that model checking covers all test scenarios of the above random method sequence calls  </a:t>
            </a:r>
          </a:p>
          <a:p>
            <a:pPr lvl="1"/>
            <a:r>
              <a:rPr lang="en-US" altLang="ko-KR" sz="2000" dirty="0"/>
              <a:t>Note that a random sequence of method calls just provide ONE input instance/state to the circular queue</a:t>
            </a:r>
          </a:p>
          <a:p>
            <a:pPr lvl="1"/>
            <a:r>
              <a:rPr lang="en-US" altLang="ko-KR" sz="2000" dirty="0"/>
              <a:t>MC provides ALL input instances/states through environment/input space modeling </a:t>
            </a:r>
          </a:p>
          <a:p>
            <a:pPr marL="914400" lvl="2" indent="0">
              <a:buNone/>
            </a:pP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12</a:t>
            </a:fld>
            <a:r>
              <a:rPr lang="en-US" altLang="ko-KR"/>
              <a:t>/11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60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Ex3</a:t>
            </a:r>
            <a:r>
              <a:rPr lang="en-US" altLang="ko-KR" dirty="0"/>
              <a:t>. Tower of </a:t>
            </a:r>
            <a:r>
              <a:rPr lang="en-US" altLang="ko-KR" dirty="0" err="1"/>
              <a:t>Hanio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13</a:t>
            </a:fld>
            <a:r>
              <a:rPr lang="en-US" altLang="ko-KR" dirty="0"/>
              <a:t>/11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400" dirty="0"/>
              <a:t>Write down a C program to solve the Tower of Hanoi game (3 poles and 3 disks) by </a:t>
            </a:r>
            <a:r>
              <a:rPr lang="en-US" sz="2400" dirty="0">
                <a:solidFill>
                  <a:srgbClr val="FF0000"/>
                </a:solidFill>
              </a:rPr>
              <a:t>using CBMC</a:t>
            </a:r>
            <a:endParaRPr lang="en-US" sz="2400" dirty="0"/>
          </a:p>
          <a:p>
            <a:pPr marL="514350" lvl="1" indent="-514350" algn="just"/>
            <a:r>
              <a:rPr lang="en-US" sz="2000"/>
              <a:t>Hint: </a:t>
            </a:r>
            <a:r>
              <a:rPr lang="en-US" sz="2000" dirty="0"/>
              <a:t>you may </a:t>
            </a:r>
            <a:r>
              <a:rPr lang="en-US" sz="2000" dirty="0">
                <a:solidFill>
                  <a:srgbClr val="FF0000"/>
                </a:solidFill>
              </a:rPr>
              <a:t>non-deterministically</a:t>
            </a:r>
            <a:r>
              <a:rPr lang="en-US" sz="2000" dirty="0"/>
              <a:t> select the disk to move  </a:t>
            </a:r>
          </a:p>
          <a:p>
            <a:pPr marL="514350" lvl="1" indent="-514350" algn="just"/>
            <a:r>
              <a:rPr lang="en-US" sz="2000" dirty="0"/>
              <a:t>Find the shortest solution by analyzing counter examples.  </a:t>
            </a:r>
            <a:br>
              <a:rPr lang="en-US" sz="2000" dirty="0"/>
            </a:br>
            <a:r>
              <a:rPr lang="en-US" sz="2000" dirty="0"/>
              <a:t>Also explain why your solution is the shortest one.</a:t>
            </a:r>
          </a:p>
          <a:p>
            <a:pPr marL="914400" lvl="2" indent="-514350" algn="just"/>
            <a:r>
              <a:rPr lang="en-US" sz="1400" dirty="0"/>
              <a:t>Use</a:t>
            </a:r>
            <a:r>
              <a:rPr lang="en-US" sz="1400" dirty="0">
                <a:solidFill>
                  <a:srgbClr val="FF0000"/>
                </a:solidFill>
              </a:rPr>
              <a:t> non-determinism</a:t>
            </a:r>
            <a:r>
              <a:rPr lang="en-US" sz="1400" dirty="0"/>
              <a:t> and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CPROVER_assume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400" dirty="0"/>
              <a:t> properly for the moving choice</a:t>
            </a:r>
          </a:p>
          <a:p>
            <a:pPr marL="914400" lvl="2" indent="-514350" algn="just"/>
            <a:r>
              <a:rPr lang="en-US" sz="1400" dirty="0"/>
              <a:t>Use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1400" dirty="0"/>
              <a:t> statement to detect when all the disks are moved to the destination  </a:t>
            </a:r>
          </a:p>
          <a:p>
            <a:pPr marL="914400" lvl="1" indent="-514350" algn="just"/>
            <a:endParaRPr lang="en-US" sz="1800" dirty="0"/>
          </a:p>
        </p:txBody>
      </p:sp>
      <p:pic>
        <p:nvPicPr>
          <p:cNvPr id="1026" name="Picture 2" descr="Tower of Hanoi - Wikipedia">
            <a:extLst>
              <a:ext uri="{FF2B5EF4-FFF2-40B4-BE49-F238E27FC236}">
                <a16:creationId xmlns:a16="http://schemas.microsoft.com/office/drawing/2014/main" id="{8A5772AE-D977-62FA-3A73-20D592A6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4181827"/>
            <a:ext cx="4680520" cy="20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8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BB23E1-FF98-0B57-E00C-B2CE04886054}"/>
              </a:ext>
            </a:extLst>
          </p:cNvPr>
          <p:cNvSpPr txBox="1"/>
          <p:nvPr/>
        </p:nvSpPr>
        <p:spPr>
          <a:xfrm>
            <a:off x="35496" y="630276"/>
            <a:ext cx="9036496" cy="639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altLang="ko-KR" sz="1600" b="0" i="1" dirty="0" err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cbmc</a:t>
            </a: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i="1" dirty="0" err="1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hanoi3.c</a:t>
            </a: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–unwind 7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Increase n from 1 in –unwind [n] to find the shortest solution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signed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{{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},{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},{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}};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The position where the top disk is located at.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If the pole has no disk, top is -1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pPr>
              <a:lnSpc>
                <a:spcPct val="80000"/>
              </a:lnSpc>
            </a:pPr>
            <a:br>
              <a:rPr lang="en-US" altLang="ko-KR" sz="16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1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b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non_det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CPROVER_assume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CPROVER_assume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non_det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CPROVER_assume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||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ko-KR" sz="1600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CPROVER_assume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==-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||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                (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]] 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]]));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dest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]];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ko-KR" sz="1600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sz="1600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top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sz="1600" b="0" dirty="0" err="1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sz="1600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</a:pPr>
            <a:b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    // Check if the final state (i.e., all disks are moved to the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    // pole 2) is reached or not</a:t>
            </a:r>
            <a:endParaRPr lang="en-US" altLang="ko-KR" sz="1600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ko-KR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assert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28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!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disk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altLang="ko-KR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ko-KR" b="0" dirty="0">
                <a:solidFill>
                  <a:srgbClr val="D33682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ko-KR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ko-KR" sz="1600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4D50F03-8224-6976-FF97-2F898F1FF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83001"/>
              </p:ext>
            </p:extLst>
          </p:nvPr>
        </p:nvGraphicFramePr>
        <p:xfrm>
          <a:off x="7512987" y="666389"/>
          <a:ext cx="1421904" cy="119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9341C9-DFE5-6388-8023-B5311D831EC7}"/>
              </a:ext>
            </a:extLst>
          </p:cNvPr>
          <p:cNvSpPr txBox="1"/>
          <p:nvPr/>
        </p:nvSpPr>
        <p:spPr>
          <a:xfrm>
            <a:off x="7523801" y="358612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0      1       2   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8021E-D00B-0EC3-F69D-365D1ED04006}"/>
              </a:ext>
            </a:extLst>
          </p:cNvPr>
          <p:cNvSpPr txBox="1"/>
          <p:nvPr/>
        </p:nvSpPr>
        <p:spPr>
          <a:xfrm>
            <a:off x="7236296" y="633431"/>
            <a:ext cx="287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 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1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0  </a:t>
            </a:r>
          </a:p>
          <a:p>
            <a:endParaRPr lang="ko-KR" altLang="en-US" sz="1400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CE4D0EDF-3F95-0381-1CF5-D7D19475F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25644"/>
              </p:ext>
            </p:extLst>
          </p:nvPr>
        </p:nvGraphicFramePr>
        <p:xfrm>
          <a:off x="5796136" y="387980"/>
          <a:ext cx="1350150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109287-FE7F-3AED-5400-4F954FB70EC7}"/>
              </a:ext>
            </a:extLst>
          </p:cNvPr>
          <p:cNvSpPr txBox="1"/>
          <p:nvPr/>
        </p:nvSpPr>
        <p:spPr>
          <a:xfrm>
            <a:off x="5724128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[3]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2482C-4D8A-A0BF-3E4E-213D4E80F113}"/>
              </a:ext>
            </a:extLst>
          </p:cNvPr>
          <p:cNvSpPr txBox="1"/>
          <p:nvPr/>
        </p:nvSpPr>
        <p:spPr>
          <a:xfrm>
            <a:off x="7575768" y="35622"/>
            <a:ext cx="1322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/>
              <a:t>disk[3][3] </a:t>
            </a:r>
            <a:endParaRPr lang="ko-KR" altLang="en-US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EEBCD8B4-F8CD-7742-81D1-D75642314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49796"/>
              </p:ext>
            </p:extLst>
          </p:nvPr>
        </p:nvGraphicFramePr>
        <p:xfrm>
          <a:off x="7625406" y="4816897"/>
          <a:ext cx="1421904" cy="119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E822D83-BE73-EBBE-6DB2-22CA1913CB43}"/>
              </a:ext>
            </a:extLst>
          </p:cNvPr>
          <p:cNvSpPr txBox="1"/>
          <p:nvPr/>
        </p:nvSpPr>
        <p:spPr>
          <a:xfrm>
            <a:off x="7636220" y="4509120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0      1       2   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116AC-1B86-9F59-5A67-A707EA546C2A}"/>
              </a:ext>
            </a:extLst>
          </p:cNvPr>
          <p:cNvSpPr txBox="1"/>
          <p:nvPr/>
        </p:nvSpPr>
        <p:spPr>
          <a:xfrm>
            <a:off x="7298544" y="4800635"/>
            <a:ext cx="287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 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1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0  </a:t>
            </a:r>
          </a:p>
          <a:p>
            <a:endParaRPr lang="ko-KR" altLang="en-US" sz="1400" dirty="0"/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C6AC0A45-7469-FE80-76AD-27ACFB971CD0}"/>
              </a:ext>
            </a:extLst>
          </p:cNvPr>
          <p:cNvSpPr/>
          <p:nvPr/>
        </p:nvSpPr>
        <p:spPr>
          <a:xfrm>
            <a:off x="8064388" y="2300225"/>
            <a:ext cx="360040" cy="193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8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14282" y="-90264"/>
            <a:ext cx="8715436" cy="78296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ko-KR" sz="36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CBMC Options (</a:t>
            </a:r>
            <a:r>
              <a:rPr lang="en-US" altLang="ko-KR" sz="36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cbmc</a:t>
            </a:r>
            <a:r>
              <a:rPr lang="en-US" altLang="ko-KR" sz="36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--help</a:t>
            </a:r>
            <a:r>
              <a:rPr lang="en-US" altLang="ko-KR" sz="36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) (1/2)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13184" y="1124744"/>
            <a:ext cx="857929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--function &lt;f&gt;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Set a target function to model check (default: main)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--unwind 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Unwinding all loops </a:t>
            </a:r>
            <a:r>
              <a:rPr lang="en-US" altLang="ko-KR" sz="1400" dirty="0">
                <a:solidFill>
                  <a:srgbClr val="FF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n-1</a:t>
            </a: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times and recursive functions n times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–-</a:t>
            </a:r>
            <a:r>
              <a:rPr lang="en-US" altLang="ko-KR" sz="18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unwindset</a:t>
            </a: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</a:t>
            </a:r>
            <a:r>
              <a:rPr lang="en-US" altLang="ko-KR" sz="18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f.0:64,main.1:64,max_heapify:3</a:t>
            </a:r>
            <a:endParaRPr lang="en-US" altLang="ko-KR" sz="1800" dirty="0">
              <a:latin typeface="Courier New" panose="02070309020205020404" pitchFamily="49" charset="0"/>
              <a:ea typeface="굴림" pitchFamily="50" charset="-127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Unwinding the first loop in 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f</a:t>
            </a: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63 times, the second loop in 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main</a:t>
            </a: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63 times, and 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max_heapify</a:t>
            </a: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(a recursive function) 3 times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--show-loops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Show loop ids which are used in 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–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unwindset</a:t>
            </a:r>
            <a:endParaRPr lang="en-US" altLang="ko-KR" sz="1400" dirty="0">
              <a:latin typeface="Courier New" panose="02070309020205020404" pitchFamily="49" charset="0"/>
              <a:ea typeface="굴림" pitchFamily="50" charset="-127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--trace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To generate a counter example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Example: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cbmc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–-</a:t>
            </a:r>
            <a:r>
              <a:rPr lang="en-US" altLang="ko-KR" sz="140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unwindset</a:t>
            </a:r>
            <a:r>
              <a:rPr lang="en-US" altLang="ko-KR" sz="140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f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.</a:t>
            </a:r>
            <a:r>
              <a:rPr lang="en-US" altLang="ko-KR" sz="140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0:64</a:t>
            </a:r>
            <a:r>
              <a:rPr lang="en-US" altLang="ko-KR" sz="140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,main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.1:64,max_heapify:3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 max-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heap.c</a:t>
            </a:r>
            <a:endParaRPr lang="en-US" altLang="ko-KR" sz="1400" dirty="0">
              <a:latin typeface="Courier New" panose="02070309020205020404" pitchFamily="49" charset="0"/>
              <a:ea typeface="굴림" pitchFamily="50" charset="-127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800" dirty="0"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904F-B493-4378-A44D-7C54F028CF10}" type="slidenum">
              <a:rPr lang="ko-KR" altLang="en-US" smtClean="0"/>
              <a:pPr>
                <a:defRPr/>
              </a:pPr>
              <a:t>2</a:t>
            </a:fld>
            <a:r>
              <a:rPr lang="en-US" altLang="ko-KR" dirty="0"/>
              <a:t>/24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00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14282" y="-90264"/>
            <a:ext cx="8715436" cy="78296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ko-KR" sz="36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CBMC Options (</a:t>
            </a:r>
            <a:r>
              <a:rPr lang="en-US" altLang="ko-KR" sz="36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cbmc</a:t>
            </a:r>
            <a:r>
              <a:rPr lang="en-US" altLang="ko-KR" sz="36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--help</a:t>
            </a:r>
            <a:r>
              <a:rPr lang="en-US" altLang="ko-KR" sz="36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) (2/2)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7504" y="1351309"/>
            <a:ext cx="857929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--unwinding-assertions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Convert unwinding assumption 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__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CPROVER_assume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(!(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i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&lt;10</a:t>
            </a:r>
            <a:r>
              <a:rPr lang="en-US" altLang="ko-KR" sz="140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)) </a:t>
            </a:r>
            <a:r>
              <a:rPr lang="en-US" altLang="ko-KR" sz="140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into 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assert(!(</a:t>
            </a:r>
            <a:r>
              <a:rPr lang="en-US" altLang="ko-KR" sz="14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i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&lt;10))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</a:t>
            </a:r>
            <a:r>
              <a:rPr lang="en-US" altLang="ko-KR" sz="1800" dirty="0" err="1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dimacs</a:t>
            </a:r>
            <a:endParaRPr lang="en-US" altLang="ko-KR" sz="1800" dirty="0">
              <a:latin typeface="Courier New" panose="02070309020205020404" pitchFamily="49" charset="0"/>
              <a:ea typeface="굴림" pitchFamily="50" charset="-127"/>
              <a:cs typeface="Courier New" panose="02070309020205020404" pitchFamily="49" charset="0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altLang="ko-KR" sz="11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Show a generated Boolean SAT formula in </a:t>
            </a:r>
            <a:r>
              <a:rPr lang="en-US" altLang="ko-KR" sz="1100" dirty="0" err="1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DIMACS</a:t>
            </a:r>
            <a:r>
              <a:rPr lang="en-US" altLang="ko-KR" sz="11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format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--bounds-check, --div-by-zero-check, </a:t>
            </a:r>
            <a:r>
              <a:rPr lang="en-US" altLang="ko-KR" sz="180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--pointer-check</a:t>
            </a:r>
            <a:endParaRPr lang="en-US" altLang="ko-KR" sz="1800" dirty="0">
              <a:latin typeface="Courier New" panose="02070309020205020404" pitchFamily="49" charset="0"/>
              <a:ea typeface="굴림" pitchFamily="50" charset="-127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Check corresponding crash bugs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8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--memory-leak-check, --signed-overflow-check, --unsigned-overflow-check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ko-KR" sz="14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Check corresponding abnormal behaviors</a:t>
            </a:r>
            <a:r>
              <a:rPr lang="en-US" altLang="ko-KR" sz="1400" dirty="0">
                <a:latin typeface="Courier New" panose="02070309020205020404" pitchFamily="49" charset="0"/>
                <a:ea typeface="굴림" pitchFamily="50" charset="-127"/>
                <a:cs typeface="Courier New" panose="02070309020205020404" pitchFamily="49" charset="0"/>
              </a:rPr>
              <a:t> </a:t>
            </a:r>
            <a:endParaRPr lang="en-US" altLang="ko-KR" sz="1400" dirty="0"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900" dirty="0"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pPr marL="914400" lvl="2" indent="0">
              <a:lnSpc>
                <a:spcPct val="120000"/>
              </a:lnSpc>
              <a:buNone/>
              <a:defRPr/>
            </a:pPr>
            <a:endParaRPr lang="en-US" altLang="ko-KR" sz="1100" dirty="0"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904F-B493-4378-A44D-7C54F028CF10}" type="slidenum">
              <a:rPr lang="ko-KR" altLang="en-US" smtClean="0"/>
              <a:pPr>
                <a:defRPr/>
              </a:pPr>
              <a:t>3</a:t>
            </a:fld>
            <a:r>
              <a:rPr lang="en-US" altLang="ko-KR" dirty="0"/>
              <a:t>/24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91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61B770-4436-4955-97E5-A150479C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4" y="285728"/>
            <a:ext cx="8568952" cy="695000"/>
          </a:xfrm>
        </p:spPr>
        <p:txBody>
          <a:bodyPr/>
          <a:lstStyle/>
          <a:p>
            <a:r>
              <a:rPr lang="en-US" altLang="ko-KR" dirty="0"/>
              <a:t>Loop Unwinding Example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528F68-AA4F-4370-A1AE-25C5B612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18" y="1340768"/>
            <a:ext cx="8229600" cy="225408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/>
              <a:t>1 int </a:t>
            </a:r>
            <a:r>
              <a:rPr lang="en-US" altLang="ko-KR" sz="1600" dirty="0"/>
              <a:t>main()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/>
              <a:t>2     int </a:t>
            </a:r>
            <a:r>
              <a:rPr lang="en-US" altLang="ko-KR" sz="1600" dirty="0"/>
              <a:t>sum=0,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=0;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3     for(</a:t>
            </a:r>
            <a:r>
              <a:rPr lang="en-US" altLang="ko-KR" sz="1600" dirty="0" err="1"/>
              <a:t>i</a:t>
            </a:r>
            <a:r>
              <a:rPr lang="en-US" altLang="ko-KR" sz="1600" dirty="0"/>
              <a:t>=0;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&lt; </a:t>
            </a:r>
            <a:r>
              <a:rPr lang="en-US" altLang="ko-KR" sz="1600" dirty="0">
                <a:highlight>
                  <a:srgbClr val="FFFF00"/>
                </a:highlight>
              </a:rPr>
              <a:t>3</a:t>
            </a:r>
            <a:r>
              <a:rPr lang="en-US" altLang="ko-KR" sz="1600" dirty="0"/>
              <a:t>;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++ 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4         sum+=</a:t>
            </a:r>
            <a:r>
              <a:rPr lang="en-US" altLang="ko-KR" sz="1600" dirty="0" err="1"/>
              <a:t>i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5   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6     assert(0); // </a:t>
            </a:r>
            <a:r>
              <a:rPr lang="en-US" altLang="ko-KR" sz="1600" dirty="0" err="1"/>
              <a:t>cbmc</a:t>
            </a:r>
            <a:r>
              <a:rPr lang="en-US" altLang="ko-KR" sz="1600" dirty="0"/>
              <a:t> --unwind </a:t>
            </a:r>
            <a:r>
              <a:rPr lang="en-US" altLang="ko-KR" sz="1600" dirty="0">
                <a:highlight>
                  <a:srgbClr val="FFFF00"/>
                </a:highlight>
              </a:rPr>
              <a:t>3</a:t>
            </a:r>
            <a:r>
              <a:rPr lang="en-US" altLang="ko-KR" sz="1600" dirty="0"/>
              <a:t> does </a:t>
            </a:r>
            <a:r>
              <a:rPr lang="en-US" altLang="ko-KR" sz="1600" dirty="0">
                <a:solidFill>
                  <a:srgbClr val="FF0000"/>
                </a:solidFill>
              </a:rPr>
              <a:t>NOT</a:t>
            </a:r>
            <a:r>
              <a:rPr lang="en-US" altLang="ko-KR" sz="1600" dirty="0"/>
              <a:t> report the violation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7                  // </a:t>
            </a:r>
            <a:r>
              <a:rPr lang="en-US" altLang="ko-KR" sz="1600" dirty="0" err="1"/>
              <a:t>cbmc</a:t>
            </a:r>
            <a:r>
              <a:rPr lang="en-US" altLang="ko-KR" sz="1600" dirty="0"/>
              <a:t> --unwind </a:t>
            </a:r>
            <a:r>
              <a:rPr lang="en-US" altLang="ko-KR" sz="1600" dirty="0">
                <a:highlight>
                  <a:srgbClr val="00FF00"/>
                </a:highlight>
              </a:rPr>
              <a:t>4</a:t>
            </a:r>
            <a:r>
              <a:rPr lang="en-US" altLang="ko-KR" sz="1600" dirty="0"/>
              <a:t> does     report the violation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8                  // </a:t>
            </a:r>
            <a:r>
              <a:rPr lang="en-US" altLang="ko-KR" sz="1600" dirty="0" err="1"/>
              <a:t>cbmc</a:t>
            </a:r>
            <a:r>
              <a:rPr lang="en-US" altLang="ko-KR" sz="1600" dirty="0"/>
              <a:t> --</a:t>
            </a:r>
            <a:r>
              <a:rPr lang="en-US" altLang="ko-KR" sz="1600" dirty="0" err="1"/>
              <a:t>unwindset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main.0:4</a:t>
            </a:r>
            <a:r>
              <a:rPr lang="en-US" altLang="ko-KR" sz="1600" dirty="0"/>
              <a:t> report the violation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1600" dirty="0"/>
              <a:t> 9 }</a:t>
            </a:r>
            <a:endParaRPr lang="ko-KR" altLang="en-US" sz="16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BA3551-777C-42E8-A407-F1982DC4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4</a:t>
            </a:fld>
            <a:r>
              <a:rPr lang="en-US" altLang="ko-KR"/>
              <a:t>/24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312FA6-F58C-41CD-96D1-48C93AA99095}"/>
              </a:ext>
            </a:extLst>
          </p:cNvPr>
          <p:cNvSpPr/>
          <p:nvPr/>
        </p:nvSpPr>
        <p:spPr>
          <a:xfrm>
            <a:off x="323528" y="3674487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1600" dirty="0" err="1"/>
              <a:t>moonzoo@verifier3</a:t>
            </a:r>
            <a:r>
              <a:rPr lang="ko-KR" altLang="en-US" sz="1600" dirty="0"/>
              <a:t>:$ </a:t>
            </a:r>
            <a:r>
              <a:rPr lang="ko-KR" altLang="en-US" sz="1600" dirty="0" err="1"/>
              <a:t>cbmc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--</a:t>
            </a:r>
            <a:r>
              <a:rPr lang="ko-KR" altLang="en-US" sz="1600" dirty="0" err="1">
                <a:solidFill>
                  <a:srgbClr val="FF0000"/>
                </a:solidFill>
              </a:rPr>
              <a:t>unwinding-assertions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/>
              <a:t>--</a:t>
            </a:r>
            <a:r>
              <a:rPr lang="ko-KR" altLang="en-US" sz="1600" dirty="0" err="1"/>
              <a:t>unwind</a:t>
            </a:r>
            <a:r>
              <a:rPr lang="ko-KR" altLang="en-US" sz="1600" dirty="0"/>
              <a:t> 3  </a:t>
            </a:r>
            <a:r>
              <a:rPr lang="ko-KR" altLang="en-US" sz="1600" dirty="0" err="1"/>
              <a:t>loop1.c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en-US" altLang="ko-KR" sz="1600" dirty="0"/>
              <a:t>...</a:t>
            </a:r>
            <a:r>
              <a:rPr lang="ko-KR" alt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ko-KR" altLang="en-US" sz="1600" dirty="0" err="1"/>
              <a:t>Solving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with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MiniSAT</a:t>
            </a:r>
            <a:r>
              <a:rPr lang="ko-KR" altLang="en-US" sz="1600" dirty="0"/>
              <a:t> 2.2.1 </a:t>
            </a:r>
            <a:r>
              <a:rPr lang="ko-KR" altLang="en-US" sz="1600" dirty="0" err="1"/>
              <a:t>with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simplifier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ko-KR" altLang="en-US" sz="1600" dirty="0"/>
              <a:t>72 </a:t>
            </a:r>
            <a:r>
              <a:rPr lang="ko-KR" altLang="en-US" sz="1600" dirty="0" err="1"/>
              <a:t>variables</a:t>
            </a:r>
            <a:r>
              <a:rPr lang="ko-KR" altLang="en-US" sz="1600" dirty="0"/>
              <a:t>, 11 </a:t>
            </a:r>
            <a:r>
              <a:rPr lang="ko-KR" altLang="en-US" sz="1600" dirty="0" err="1"/>
              <a:t>clauses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en-US" altLang="ko-KR" sz="1600" dirty="0"/>
              <a:t>...</a:t>
            </a:r>
          </a:p>
          <a:p>
            <a:pPr>
              <a:lnSpc>
                <a:spcPct val="80000"/>
              </a:lnSpc>
            </a:pPr>
            <a:r>
              <a:rPr lang="ko-KR" altLang="en-US" sz="1600" dirty="0" err="1"/>
              <a:t>Runtime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decision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procedure</a:t>
            </a:r>
            <a:r>
              <a:rPr lang="ko-KR" altLang="en-US" sz="1600" dirty="0"/>
              <a:t>: </a:t>
            </a:r>
            <a:r>
              <a:rPr lang="ko-KR" altLang="en-US" sz="1600" dirty="0" err="1"/>
              <a:t>0.000262811s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ko-KR" altLang="en-US" sz="1600" dirty="0"/>
              <a:t>** </a:t>
            </a:r>
            <a:r>
              <a:rPr lang="ko-KR" altLang="en-US" sz="1600" dirty="0" err="1"/>
              <a:t>Results</a:t>
            </a:r>
            <a:r>
              <a:rPr lang="ko-KR" altLang="en-US" sz="1600" dirty="0"/>
              <a:t>:</a:t>
            </a:r>
          </a:p>
          <a:p>
            <a:pPr>
              <a:lnSpc>
                <a:spcPct val="80000"/>
              </a:lnSpc>
            </a:pPr>
            <a:r>
              <a:rPr lang="ko-KR" altLang="en-US" sz="1600" dirty="0">
                <a:solidFill>
                  <a:srgbClr val="FF0000"/>
                </a:solidFill>
              </a:rPr>
              <a:t>[</a:t>
            </a:r>
            <a:r>
              <a:rPr lang="ko-KR" altLang="en-US" sz="1600" dirty="0" err="1">
                <a:solidFill>
                  <a:srgbClr val="FF0000"/>
                </a:solidFill>
              </a:rPr>
              <a:t>main.unwind.0</a:t>
            </a:r>
            <a:r>
              <a:rPr lang="ko-KR" altLang="en-US" sz="1600" dirty="0">
                <a:solidFill>
                  <a:srgbClr val="FF0000"/>
                </a:solidFill>
              </a:rPr>
              <a:t>] </a:t>
            </a:r>
            <a:r>
              <a:rPr lang="ko-KR" altLang="en-US" sz="1600" dirty="0" err="1">
                <a:solidFill>
                  <a:srgbClr val="FF0000"/>
                </a:solidFill>
              </a:rPr>
              <a:t>unwinding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</a:rPr>
              <a:t>assertion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</a:rPr>
              <a:t>loop</a:t>
            </a:r>
            <a:r>
              <a:rPr lang="ko-KR" altLang="en-US" sz="1600" dirty="0">
                <a:solidFill>
                  <a:srgbClr val="FF0000"/>
                </a:solidFill>
              </a:rPr>
              <a:t> 0: </a:t>
            </a:r>
            <a:r>
              <a:rPr lang="ko-KR" altLang="en-US" sz="1600" dirty="0" err="1">
                <a:solidFill>
                  <a:srgbClr val="FF0000"/>
                </a:solidFill>
              </a:rPr>
              <a:t>FAILURE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ko-KR" alt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1600" dirty="0" err="1"/>
              <a:t>loop1.c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function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main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ko-KR" altLang="en-US" sz="1600" dirty="0"/>
              <a:t>[</a:t>
            </a:r>
            <a:r>
              <a:rPr lang="ko-KR" altLang="en-US" sz="1600" dirty="0" err="1"/>
              <a:t>main.assertion.1</a:t>
            </a:r>
            <a:r>
              <a:rPr lang="ko-KR" altLang="en-US" sz="1600" dirty="0"/>
              <a:t>] </a:t>
            </a:r>
            <a:r>
              <a:rPr lang="ko-KR" altLang="en-US" sz="1600" dirty="0" err="1"/>
              <a:t>line</a:t>
            </a:r>
            <a:r>
              <a:rPr lang="ko-KR" altLang="en-US" sz="1600" dirty="0"/>
              <a:t> 6 </a:t>
            </a:r>
            <a:r>
              <a:rPr lang="ko-KR" altLang="en-US" sz="1600" dirty="0" err="1"/>
              <a:t>assertion</a:t>
            </a:r>
            <a:r>
              <a:rPr lang="ko-KR" altLang="en-US" sz="1600" dirty="0"/>
              <a:t> 0: </a:t>
            </a:r>
            <a:r>
              <a:rPr lang="ko-KR" altLang="en-US" sz="1600" dirty="0" err="1"/>
              <a:t>SUCCESS</a:t>
            </a:r>
            <a:endParaRPr lang="ko-KR" altLang="en-US" sz="1600" dirty="0"/>
          </a:p>
          <a:p>
            <a:pPr>
              <a:lnSpc>
                <a:spcPct val="80000"/>
              </a:lnSpc>
            </a:pPr>
            <a:endParaRPr lang="ko-KR" altLang="en-US" sz="1600" dirty="0"/>
          </a:p>
          <a:p>
            <a:pPr>
              <a:lnSpc>
                <a:spcPct val="80000"/>
              </a:lnSpc>
            </a:pPr>
            <a:r>
              <a:rPr lang="ko-KR" altLang="en-US" sz="1600" dirty="0"/>
              <a:t>** 1 of 2 </a:t>
            </a:r>
            <a:r>
              <a:rPr lang="ko-KR" altLang="en-US" sz="1600" dirty="0" err="1"/>
              <a:t>failed</a:t>
            </a:r>
            <a:r>
              <a:rPr lang="ko-KR" altLang="en-US" sz="1600" dirty="0"/>
              <a:t> (2 </a:t>
            </a:r>
            <a:r>
              <a:rPr lang="ko-KR" altLang="en-US" sz="1600" dirty="0" err="1"/>
              <a:t>iterations</a:t>
            </a:r>
            <a:r>
              <a:rPr lang="ko-KR" altLang="en-US" sz="1600" dirty="0"/>
              <a:t>)</a:t>
            </a:r>
          </a:p>
          <a:p>
            <a:pPr>
              <a:lnSpc>
                <a:spcPct val="80000"/>
              </a:lnSpc>
            </a:pPr>
            <a:r>
              <a:rPr lang="ko-KR" altLang="en-US" sz="1600" dirty="0" err="1"/>
              <a:t>VERIFICATION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FAILED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630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27384"/>
            <a:ext cx="8229600" cy="1143000"/>
          </a:xfrm>
        </p:spPr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Procedure of Software Model Checking in Practice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052736"/>
            <a:ext cx="8892480" cy="262088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0.    With a given C program </a:t>
            </a:r>
            <a:br>
              <a:rPr lang="en-US" altLang="ko-KR" sz="2400" dirty="0">
                <a:latin typeface="Calibri" panose="020F0502020204030204" pitchFamily="34" charset="0"/>
              </a:rPr>
            </a:br>
            <a:r>
              <a:rPr lang="en-US" altLang="ko-KR" sz="2400" dirty="0">
                <a:latin typeface="Calibri" panose="020F0502020204030204" pitchFamily="34" charset="0"/>
              </a:rPr>
              <a:t>       (</a:t>
            </a:r>
            <a:r>
              <a:rPr lang="en-US" altLang="ko-KR" sz="2400" dirty="0" err="1">
                <a:latin typeface="Calibri" panose="020F0502020204030204" pitchFamily="34" charset="0"/>
              </a:rPr>
              <a:t>e.</a:t>
            </a:r>
            <a:r>
              <a:rPr lang="en-US" altLang="ko-KR" sz="2400" err="1">
                <a:latin typeface="Calibri" panose="020F0502020204030204" pitchFamily="34" charset="0"/>
              </a:rPr>
              <a:t>g</a:t>
            </a:r>
            <a:r>
              <a:rPr lang="en-US" altLang="ko-KR" sz="2400">
                <a:latin typeface="Calibri" panose="020F0502020204030204" pitchFamily="34" charset="0"/>
              </a:rPr>
              <a:t>.,</a:t>
            </a:r>
            <a:r>
              <a:rPr lang="en-US" altLang="ko-KR" sz="2000">
                <a:latin typeface="Courier New" panose="02070309020205020404" pitchFamily="49" charset="0"/>
                <a:cs typeface="Courier New" panose="02070309020205020404" pitchFamily="49" charset="0"/>
              </a:rPr>
              <a:t>int bin-search(int a[],int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size_a</a:t>
            </a:r>
            <a:r>
              <a:rPr lang="en-US" altLang="ko-KR" sz="2000"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key)</a:t>
            </a:r>
            <a:r>
              <a:rPr lang="en-US" altLang="ko-KR" sz="2000" dirty="0">
                <a:latin typeface="Calibri" panose="020F0502020204030204" pitchFamily="34" charset="0"/>
              </a:rPr>
              <a:t>)</a:t>
            </a:r>
            <a:endParaRPr lang="en-US" altLang="ko-KR" sz="2400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ko-KR" sz="2400" dirty="0">
                <a:latin typeface="Calibri" panose="020F0502020204030204" pitchFamily="34" charset="0"/>
              </a:rPr>
              <a:t>Define a requirement (i.e.,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assert(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&gt;=0 -&gt; a[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]== key) </a:t>
            </a:r>
            <a:b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ourier New" panose="02070309020205020404" pitchFamily="49" charset="0"/>
              </a:rPr>
              <a:t>where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ourier New" panose="02070309020205020404" pitchFamily="49" charset="0"/>
              </a:rPr>
              <a:t>is a return value of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bin-search()</a:t>
            </a:r>
            <a:r>
              <a:rPr lang="en-US" altLang="ko-KR" sz="2400" dirty="0">
                <a:latin typeface="Calibri" panose="020F050202020403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altLang="ko-KR" sz="2400" dirty="0">
                <a:latin typeface="Calibri" panose="020F0502020204030204" pitchFamily="34" charset="0"/>
              </a:rPr>
              <a:t>Model an </a:t>
            </a:r>
            <a:r>
              <a:rPr lang="en-US" altLang="ko-KR" sz="2400" b="1" dirty="0">
                <a:latin typeface="Calibri" panose="020F0502020204030204" pitchFamily="34" charset="0"/>
              </a:rPr>
              <a:t>environment/input space</a:t>
            </a:r>
            <a:r>
              <a:rPr lang="en-US" altLang="ko-KR" sz="2400" dirty="0">
                <a:latin typeface="Calibri" panose="020F0502020204030204" pitchFamily="34" charset="0"/>
              </a:rPr>
              <a:t> of the target program, which is </a:t>
            </a:r>
            <a:r>
              <a:rPr lang="en-US" altLang="ko-KR" sz="2400" u="sng" dirty="0">
                <a:latin typeface="Calibri" panose="020F0502020204030204" pitchFamily="34" charset="0"/>
              </a:rPr>
              <a:t>non-deterministic</a:t>
            </a:r>
            <a:r>
              <a:rPr lang="en-US" altLang="ko-KR" sz="2400" dirty="0">
                <a:latin typeface="Calibri" panose="020F0502020204030204" pitchFamily="34" charset="0"/>
              </a:rPr>
              <a:t> </a:t>
            </a:r>
          </a:p>
          <a:p>
            <a:pPr marL="914400" lvl="1" indent="-514350"/>
            <a:r>
              <a:rPr lang="en-US" altLang="ko-KR" sz="2000" dirty="0">
                <a:latin typeface="Calibri" panose="020F0502020204030204" pitchFamily="34" charset="0"/>
              </a:rPr>
              <a:t>Ex1. pre-condition of 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bin-search()</a:t>
            </a:r>
            <a:r>
              <a:rPr lang="en-US" altLang="ko-KR" sz="2000" dirty="0">
                <a:latin typeface="Calibri" panose="020F0502020204030204" pitchFamily="34" charset="0"/>
              </a:rPr>
              <a:t> such as </a:t>
            </a:r>
            <a:r>
              <a:rPr lang="en-US" altLang="ko-KR" sz="2000">
                <a:latin typeface="Calibri" panose="020F0502020204030204" pitchFamily="34" charset="0"/>
              </a:rPr>
              <a:t>input constraints</a:t>
            </a:r>
            <a:endParaRPr lang="en-US" altLang="ko-KR" sz="2000" dirty="0">
              <a:latin typeface="Calibri" panose="020F0502020204030204" pitchFamily="34" charset="0"/>
            </a:endParaRPr>
          </a:p>
          <a:p>
            <a:pPr marL="914400" lvl="1" indent="-514350"/>
            <a:r>
              <a:rPr lang="en-US" altLang="ko-KR" sz="2000" dirty="0">
                <a:latin typeface="Calibri" panose="020F0502020204030204" pitchFamily="34" charset="0"/>
              </a:rPr>
              <a:t>Ex2. For a target client program </a:t>
            </a:r>
            <a:r>
              <a:rPr lang="en-US" altLang="ko-KR" sz="2000" i="1" dirty="0">
                <a:latin typeface="Calibri" panose="020F0502020204030204" pitchFamily="34" charset="0"/>
              </a:rPr>
              <a:t>P</a:t>
            </a:r>
            <a:r>
              <a:rPr lang="en-US" altLang="ko-KR" sz="2000" dirty="0">
                <a:latin typeface="Calibri" panose="020F0502020204030204" pitchFamily="34" charset="0"/>
              </a:rPr>
              <a:t>, a server program should be modeled as an environment of </a:t>
            </a:r>
            <a:r>
              <a:rPr lang="en-US" altLang="ko-KR" sz="2000" i="1" dirty="0">
                <a:latin typeface="Calibri" panose="020F0502020204030204" pitchFamily="34" charset="0"/>
              </a:rPr>
              <a:t>P</a:t>
            </a:r>
          </a:p>
          <a:p>
            <a:pPr marL="0" indent="0">
              <a:buNone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Calibri" panose="020F0502020204030204" pitchFamily="34" charset="0"/>
              </a:rPr>
              <a:t>3. Tuning model checking parameters (i.e. loop bounds, etc.)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r>
              <a:rPr lang="en-US" altLang="ko-KR" dirty="0">
                <a:latin typeface="Calibri" panose="020F0502020204030204" pitchFamily="34" charset="0"/>
              </a:rPr>
              <a:t>/24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23728" y="4537780"/>
            <a:ext cx="1440160" cy="83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</a:rPr>
              <a:t>Target </a:t>
            </a:r>
            <a:br>
              <a:rPr lang="en-US" altLang="ko-KR" b="1" dirty="0">
                <a:latin typeface="Calibri" panose="020F0502020204030204" pitchFamily="34" charset="0"/>
              </a:rPr>
            </a:br>
            <a:r>
              <a:rPr lang="en-US" altLang="ko-KR" b="1" dirty="0">
                <a:latin typeface="Calibri" panose="020F0502020204030204" pitchFamily="34" charset="0"/>
              </a:rPr>
              <a:t>program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4048" y="4509120"/>
            <a:ext cx="1440160" cy="8620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  <a:t>Environ-</a:t>
            </a:r>
            <a:b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ment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3527884" y="4681796"/>
            <a:ext cx="14761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3563888" y="4825812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265966" y="4825812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3540836" y="5113844"/>
            <a:ext cx="14761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3576840" y="5257860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2299" y="4292962"/>
            <a:ext cx="120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endParaRPr lang="ko-KR" altLang="en-US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5457418"/>
            <a:ext cx="720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70C0"/>
                </a:solidFill>
                <a:latin typeface="Calibri" panose="020F0502020204030204" pitchFamily="34" charset="0"/>
              </a:rPr>
              <a:t>A program execution can be viewed as a sequence </a:t>
            </a:r>
            <a:r>
              <a:rPr lang="en-US" altLang="ko-KR" sz="2000">
                <a:solidFill>
                  <a:srgbClr val="0070C0"/>
                </a:solidFill>
                <a:latin typeface="Calibri" panose="020F0502020204030204" pitchFamily="34" charset="0"/>
              </a:rPr>
              <a:t>of </a:t>
            </a:r>
            <a:r>
              <a:rPr lang="en-US" altLang="ko-KR" sz="200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altLang="ko-KR" sz="200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latin typeface="Calibri" panose="020F0502020204030204" pitchFamily="34" charset="0"/>
              </a:rPr>
              <a:t>between the target program and its </a:t>
            </a: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</a:rPr>
              <a:t>environment</a:t>
            </a:r>
            <a:endParaRPr lang="ko-KR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3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/>
          <a:lstStyle/>
          <a:p>
            <a:pPr>
              <a:defRPr/>
            </a:pPr>
            <a:r>
              <a:rPr lang="en-US" altLang="ko-KR" sz="3600" dirty="0">
                <a:latin typeface="Calibri" panose="020F0502020204030204" pitchFamily="34" charset="0"/>
              </a:rPr>
              <a:t>Modeling an Non-deterministic Environment with CBMC</a:t>
            </a:r>
            <a:endParaRPr lang="ko-KR" alt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357298"/>
            <a:ext cx="910850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ko-KR" sz="2400" dirty="0">
                <a:latin typeface="Calibri" panose="020F0502020204030204" pitchFamily="34" charset="0"/>
                <a:ea typeface="굴림" pitchFamily="50" charset="-127"/>
              </a:rPr>
              <a:t>Models an environment/input</a:t>
            </a:r>
            <a:r>
              <a:rPr lang="ko-KR" altLang="en-US" sz="2400" dirty="0">
                <a:latin typeface="Calibri" panose="020F0502020204030204" pitchFamily="34" charset="0"/>
                <a:ea typeface="굴림" pitchFamily="50" charset="-127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ea typeface="굴림" pitchFamily="50" charset="-127"/>
              </a:rPr>
              <a:t>space using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ea typeface="굴림" pitchFamily="50" charset="-127"/>
              </a:rPr>
              <a:t>non-deterministic values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By using undefined functions (e.g., x= non-</a:t>
            </a:r>
            <a:r>
              <a:rPr lang="en-US" altLang="ko-KR" sz="2000" dirty="0" err="1">
                <a:latin typeface="Calibri" panose="020F0502020204030204" pitchFamily="34" charset="0"/>
                <a:ea typeface="굴림" pitchFamily="50" charset="-127"/>
              </a:rPr>
              <a:t>det</a:t>
            </a: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(); 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By using uninitialized local variables (e.g., f() </a:t>
            </a:r>
            <a:r>
              <a:rPr lang="en-US" altLang="ko-KR" sz="2000">
                <a:latin typeface="Calibri" panose="020F0502020204030204" pitchFamily="34" charset="0"/>
                <a:ea typeface="굴림" pitchFamily="50" charset="-127"/>
              </a:rPr>
              <a:t>{ int </a:t>
            </a: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x; …})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By using function parameters (e.g., </a:t>
            </a:r>
            <a:r>
              <a:rPr lang="en-US" altLang="ko-KR" sz="2000">
                <a:latin typeface="Calibri" panose="020F0502020204030204" pitchFamily="34" charset="0"/>
                <a:ea typeface="굴림" pitchFamily="50" charset="-127"/>
              </a:rPr>
              <a:t>f(int </a:t>
            </a: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</a:rPr>
              <a:t>x) {…})</a:t>
            </a:r>
          </a:p>
          <a:p>
            <a:pPr marL="514350" indent="-457200">
              <a:buFont typeface="+mj-lt"/>
              <a:buAutoNum type="arabicPeriod"/>
              <a:defRPr/>
            </a:pPr>
            <a:r>
              <a:rPr lang="en-US" altLang="ko-KR" sz="2400" dirty="0">
                <a:latin typeface="Calibri" panose="020F0502020204030204" pitchFamily="34" charset="0"/>
                <a:ea typeface="굴림" pitchFamily="50" charset="-127"/>
              </a:rPr>
              <a:t>Refine/restrict an environment with 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ea typeface="굴림" pitchFamily="50" charset="-127"/>
              </a:rPr>
              <a:t>_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_</a:t>
            </a:r>
            <a:r>
              <a:rPr lang="en-US" altLang="ko-KR" sz="2400" dirty="0" err="1">
                <a:solidFill>
                  <a:srgbClr val="FF0000"/>
                </a:solidFill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CPROVER_assume</a:t>
            </a:r>
            <a:r>
              <a:rPr lang="en-US" altLang="ko-KR" sz="2400" dirty="0"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(assume)</a:t>
            </a:r>
          </a:p>
          <a:p>
            <a:pPr marL="457200" lvl="1" indent="0">
              <a:buNone/>
              <a:defRPr/>
            </a:pP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-  CBMC generates  </a:t>
            </a:r>
            <a:r>
              <a:rPr lang="en-US" altLang="ko-KR" sz="2000" i="1" dirty="0"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P</a:t>
            </a:r>
            <a:r>
              <a:rPr lang="en-US" altLang="ko-KR" sz="2000" dirty="0"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 </a:t>
            </a:r>
            <a:r>
              <a:rPr lang="en-US" altLang="ko-KR" sz="2000" dirty="0">
                <a:latin typeface="Courier New" pitchFamily="49" charset="0"/>
                <a:sym typeface="Symbol" pitchFamily="18" charset="2"/>
              </a:rPr>
              <a:t> </a:t>
            </a:r>
            <a:r>
              <a:rPr lang="en-US" altLang="ko-KR" sz="2000" dirty="0">
                <a:latin typeface="Calibri" panose="020F0502020204030204" pitchFamily="34" charset="0"/>
                <a:sym typeface="Symbol" pitchFamily="18" charset="2"/>
              </a:rPr>
              <a:t>assume </a:t>
            </a:r>
            <a:r>
              <a:rPr lang="en-US" altLang="ko-KR" sz="2000" dirty="0">
                <a:latin typeface="Courier New" pitchFamily="49" charset="0"/>
                <a:sym typeface="Symbol" pitchFamily="18" charset="2"/>
              </a:rPr>
              <a:t></a:t>
            </a:r>
            <a:r>
              <a:rPr lang="en-US" altLang="ko-KR" sz="2000" dirty="0">
                <a:latin typeface="Arial" charset="0"/>
                <a:sym typeface="Symbol" pitchFamily="18" charset="2"/>
              </a:rPr>
              <a:t> </a:t>
            </a:r>
            <a:r>
              <a:rPr lang="en-US" altLang="ko-KR" sz="2000" i="1" dirty="0">
                <a:latin typeface="Arial" charset="0"/>
                <a:sym typeface="Symbol" pitchFamily="18" charset="2"/>
              </a:rPr>
              <a:t>A</a:t>
            </a:r>
            <a:endParaRPr lang="en-US" altLang="ko-KR" sz="2000" i="1" dirty="0">
              <a:latin typeface="Calibri" panose="020F0502020204030204" pitchFamily="34" charset="0"/>
              <a:ea typeface="굴림" pitchFamily="50" charset="-127"/>
              <a:cs typeface="Courier New" pitchFamily="49" charset="0"/>
            </a:endParaRPr>
          </a:p>
          <a:p>
            <a:pPr marL="1371600" lvl="2" indent="-514350">
              <a:buNone/>
              <a:defRPr/>
            </a:pPr>
            <a:r>
              <a:rPr lang="en-US" altLang="ko-KR" sz="1800" dirty="0">
                <a:latin typeface="Calibri" panose="020F0502020204030204" pitchFamily="34" charset="0"/>
                <a:ea typeface="굴림" pitchFamily="50" charset="-127"/>
                <a:cs typeface="Courier New" pitchFamily="49" charset="0"/>
              </a:rPr>
              <a:t> </a:t>
            </a:r>
          </a:p>
          <a:p>
            <a:pPr lvl="1">
              <a:defRPr/>
            </a:pPr>
            <a:endParaRPr lang="ko-KR" alt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904F-B493-4378-A44D-7C54F028CF10}" type="slidenum">
              <a:rPr lang="ko-KR" altLang="en-US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r>
              <a:rPr lang="en-US" altLang="ko-KR" dirty="0">
                <a:latin typeface="Calibri" panose="020F0502020204030204" pitchFamily="34" charset="0"/>
              </a:rPr>
              <a:t>/24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4359670"/>
            <a:ext cx="250033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void </a:t>
            </a:r>
            <a:r>
              <a:rPr lang="en-US" sz="1600">
                <a:latin typeface="Calibri" panose="020F0502020204030204" pitchFamily="34" charset="0"/>
              </a:rPr>
              <a:t>foo(int </a:t>
            </a:r>
            <a:r>
              <a:rPr lang="en-US" sz="1600" dirty="0">
                <a:latin typeface="Calibri" panose="020F0502020204030204" pitchFamily="34" charset="0"/>
              </a:rPr>
              <a:t>x) {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    __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CPROVER_assume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   (0&lt;x &amp;&amp; x&lt;10);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x=x+1;;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assert (x*x &lt;= 100);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}</a:t>
            </a:r>
          </a:p>
          <a:p>
            <a:r>
              <a:rPr lang="en-US" sz="1400" dirty="0">
                <a:latin typeface="Calibri" panose="020F0502020204030204" pitchFamily="34" charset="0"/>
              </a:rPr>
              <a:t>// VERIFICATION SUCCESSFUL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43636" y="4367293"/>
            <a:ext cx="2500330" cy="22775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</a:rPr>
              <a:t>int </a:t>
            </a:r>
            <a:r>
              <a:rPr lang="en-US" sz="1600" dirty="0">
                <a:latin typeface="Calibri" panose="020F0502020204030204" pitchFamily="34" charset="0"/>
              </a:rPr>
              <a:t>x =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nondet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void bar() {</a:t>
            </a:r>
          </a:p>
          <a:p>
            <a:r>
              <a:rPr lang="en-US" sz="1600">
                <a:latin typeface="Calibri" panose="020F0502020204030204" pitchFamily="34" charset="0"/>
              </a:rPr>
              <a:t>    int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y</a:t>
            </a:r>
            <a:r>
              <a:rPr lang="en-US" sz="1600" dirty="0">
                <a:latin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__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CPROVER_assume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1600" dirty="0">
                <a:latin typeface="Calibri" panose="020F0502020204030204" pitchFamily="34" charset="0"/>
              </a:rPr>
              <a:t>(0&lt;x &amp;&amp; 0&lt;y);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if(x &lt; 0 &amp;&amp; y &lt; 0)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        assert(0);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}</a:t>
            </a:r>
          </a:p>
          <a:p>
            <a:r>
              <a:rPr lang="en-US" altLang="ko-KR" sz="1400" dirty="0">
                <a:latin typeface="Calibri" panose="020F0502020204030204" pitchFamily="34" charset="0"/>
              </a:rPr>
              <a:t>// VERIFICATION SUCCESSFUL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86116" y="4357694"/>
            <a:ext cx="250033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void bar() {</a:t>
            </a:r>
          </a:p>
          <a:p>
            <a:r>
              <a:rPr lang="en-US" sz="1600">
                <a:latin typeface="Calibri" panose="020F0502020204030204" pitchFamily="34" charset="0"/>
              </a:rPr>
              <a:t>    int </a:t>
            </a:r>
            <a:r>
              <a:rPr lang="en-US" sz="1600" dirty="0">
                <a:latin typeface="Calibri" panose="020F0502020204030204" pitchFamily="34" charset="0"/>
              </a:rPr>
              <a:t>y=0;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__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CPROVER_assume</a:t>
            </a:r>
            <a:b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sz="1600" dirty="0">
                <a:latin typeface="Calibri" panose="020F0502020204030204" pitchFamily="34" charset="0"/>
              </a:rPr>
              <a:t>( y &gt; 10);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    assert(0);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}</a:t>
            </a:r>
          </a:p>
          <a:p>
            <a:r>
              <a:rPr lang="en-US" altLang="ko-KR" sz="1400" dirty="0">
                <a:latin typeface="Calibri" panose="020F0502020204030204" pitchFamily="34" charset="0"/>
              </a:rPr>
              <a:t>// VERIFICATION SUCCESSFUL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Key Difference between Manual Testing and Model Checking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Manual testing (unit testing)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A user should test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</a:rPr>
              <a:t>one concrete execution scenario</a:t>
            </a:r>
            <a:r>
              <a:rPr lang="en-US" altLang="ko-KR" dirty="0">
                <a:latin typeface="Calibri" panose="020F0502020204030204" pitchFamily="34" charset="0"/>
              </a:rPr>
              <a:t> by checking a pair of concrete input values and the expected concrete output values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Model checking (</a:t>
            </a:r>
            <a:r>
              <a:rPr lang="en-US" altLang="ko-KR" dirty="0" err="1">
                <a:latin typeface="Calibri" panose="020F0502020204030204" pitchFamily="34" charset="0"/>
              </a:rPr>
              <a:t>concolic</a:t>
            </a:r>
            <a:r>
              <a:rPr lang="en-US" altLang="ko-KR" dirty="0">
                <a:latin typeface="Calibri" panose="020F0502020204030204" pitchFamily="34" charset="0"/>
              </a:rPr>
              <a:t> testing)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A user should imagine 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all possible </a:t>
            </a:r>
            <a:r>
              <a:rPr lang="en-US" altLang="ko-KR" dirty="0">
                <a:latin typeface="Calibri" panose="020F0502020204030204" pitchFamily="34" charset="0"/>
              </a:rPr>
              <a:t>execution scenarios and model 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a general environment</a:t>
            </a:r>
            <a:r>
              <a:rPr lang="en-US" altLang="ko-KR" dirty="0">
                <a:latin typeface="Calibri" panose="020F0502020204030204" pitchFamily="34" charset="0"/>
              </a:rPr>
              <a:t> that can enable all possible executions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</a:rPr>
              <a:t>A user should describe 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general invariants </a:t>
            </a:r>
            <a:r>
              <a:rPr lang="en-US" altLang="ko-KR" dirty="0">
                <a:latin typeface="Calibri" panose="020F0502020204030204" pitchFamily="34" charset="0"/>
              </a:rPr>
              <a:t>on input values and output values  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r>
              <a:rPr lang="en-US" altLang="ko-KR">
                <a:latin typeface="Calibri" panose="020F0502020204030204" pitchFamily="34" charset="0"/>
              </a:rPr>
              <a:t>/11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1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7984" y="-99392"/>
            <a:ext cx="4392488" cy="868288"/>
          </a:xfrm>
        </p:spPr>
        <p:txBody>
          <a:bodyPr/>
          <a:lstStyle/>
          <a:p>
            <a:r>
              <a:rPr lang="en-US" altLang="ko-KR" sz="4000" dirty="0" err="1"/>
              <a:t>Ex1</a:t>
            </a:r>
            <a:r>
              <a:rPr lang="en-US" altLang="ko-KR" sz="4000" dirty="0"/>
              <a:t>. Binary</a:t>
            </a:r>
            <a:r>
              <a:rPr lang="ko-KR" altLang="en-US" sz="4000" dirty="0"/>
              <a:t> </a:t>
            </a:r>
            <a:r>
              <a:rPr lang="en-US" altLang="ko-KR" sz="4000" dirty="0"/>
              <a:t>Search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42300C-8DDC-4036-BF70-87715A51C2D9}"/>
              </a:ext>
            </a:extLst>
          </p:cNvPr>
          <p:cNvGrpSpPr/>
          <p:nvPr/>
        </p:nvGrpSpPr>
        <p:grpSpPr>
          <a:xfrm>
            <a:off x="34727" y="188640"/>
            <a:ext cx="7129561" cy="6817251"/>
            <a:chOff x="34727" y="188640"/>
            <a:chExt cx="7129561" cy="681725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F016F7C-AAAB-4601-A744-530890C45B32}"/>
                </a:ext>
              </a:extLst>
            </p:cNvPr>
            <p:cNvSpPr/>
            <p:nvPr/>
          </p:nvSpPr>
          <p:spPr>
            <a:xfrm>
              <a:off x="251520" y="188640"/>
              <a:ext cx="6912768" cy="6817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A31515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ko-KR" sz="1400" dirty="0" err="1">
                  <a:solidFill>
                    <a:srgbClr val="A31515"/>
                  </a:solidFill>
                  <a:latin typeface="Consolas" panose="020B0609020204030204" pitchFamily="49" charset="0"/>
                </a:rPr>
                <a:t>stdio.h</a:t>
              </a:r>
              <a:r>
                <a:rPr lang="en-US" altLang="ko-KR" sz="1400" dirty="0">
                  <a:solidFill>
                    <a:srgbClr val="A31515"/>
                  </a:solidFill>
                  <a:latin typeface="Consolas" panose="020B0609020204030204" pitchFamily="49" charset="0"/>
                </a:rPr>
                <a:t>&gt;</a:t>
              </a:r>
              <a:endPara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#define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 N 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3</a:t>
              </a:r>
              <a:endPara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 err="1">
                  <a:solidFill>
                    <a:srgbClr val="795E26"/>
                  </a:solidFill>
                  <a:latin typeface="Consolas" panose="020B0609020204030204" pitchFamily="49" charset="0"/>
                </a:rPr>
                <a:t>bin_search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[]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size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x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 {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low=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 </a:t>
              </a:r>
              <a:endPara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high=size-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 </a:t>
              </a:r>
              <a:r>
                <a:rPr lang="en-US" altLang="ko-KR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 </a:t>
              </a:r>
              <a:endPara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 Repeat until the pointers low and high meet each other</a:t>
              </a:r>
              <a:endPara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while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(low &lt;= high) {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mid = low + (high - low) / 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2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if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(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[mid] == x)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return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mid;</a:t>
              </a: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if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(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[mid] &lt; x)  low = mid + 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else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high = mid - 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}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return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-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795E26"/>
                  </a:solidFill>
                  <a:latin typeface="Consolas" panose="020B0609020204030204" pitchFamily="49" charset="0"/>
                </a:rPr>
                <a:t>main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 {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char 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[N],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 key, result;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for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 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&lt;N; 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++) { 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] = </a:t>
              </a:r>
              <a:r>
                <a:rPr lang="en-US" altLang="ko-KR" sz="1400" dirty="0" err="1">
                  <a:solidFill>
                    <a:srgbClr val="795E26"/>
                  </a:solidFill>
                  <a:latin typeface="Consolas" panose="020B0609020204030204" pitchFamily="49" charset="0"/>
                </a:rPr>
                <a:t>non_det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();   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</a:t>
              </a:r>
              <a:r>
                <a:rPr lang="en-US" altLang="ko-KR" sz="1400" dirty="0">
                  <a:solidFill>
                    <a:srgbClr val="795E26"/>
                  </a:solidFill>
                  <a:latin typeface="Consolas" panose="020B0609020204030204" pitchFamily="49" charset="0"/>
                </a:rPr>
                <a:t>__</a:t>
              </a:r>
              <a:r>
                <a:rPr lang="en-US" altLang="ko-KR" sz="1400" dirty="0" err="1">
                  <a:solidFill>
                    <a:srgbClr val="795E26"/>
                  </a:solidFill>
                  <a:latin typeface="Consolas" panose="020B0609020204030204" pitchFamily="49" charset="0"/>
                </a:rPr>
                <a:t>CPROVER_assume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==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|| 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-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]&lt;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]); //a[] should be sorted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}</a:t>
              </a: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key = </a:t>
              </a:r>
              <a:r>
                <a:rPr lang="en-US" altLang="ko-KR" sz="1400" dirty="0" err="1">
                  <a:solidFill>
                    <a:srgbClr val="795E26"/>
                  </a:solidFill>
                  <a:latin typeface="Consolas" panose="020B0609020204030204" pitchFamily="49" charset="0"/>
                </a:rPr>
                <a:t>non_det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result = </a:t>
              </a:r>
              <a:r>
                <a:rPr lang="en-US" altLang="ko-KR" sz="1400" dirty="0" err="1">
                  <a:solidFill>
                    <a:srgbClr val="795E26"/>
                  </a:solidFill>
                  <a:latin typeface="Consolas" panose="020B0609020204030204" pitchFamily="49" charset="0"/>
                </a:rPr>
                <a:t>bin_search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a,N,key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</a:p>
            <a:p>
              <a:pPr>
                <a:lnSpc>
                  <a:spcPct val="80000"/>
                </a:lnSpc>
              </a:pPr>
              <a:b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</a:b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if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(result!= -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 {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 </a:t>
              </a:r>
              <a:r>
                <a:rPr lang="en-US" altLang="ko-KR" sz="1400" dirty="0">
                  <a:solidFill>
                    <a:srgbClr val="795E26"/>
                  </a:solidFill>
                  <a:latin typeface="Consolas" panose="020B0609020204030204" pitchFamily="49" charset="0"/>
                </a:rPr>
                <a:t>assert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[result] == key);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}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else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{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 </a:t>
              </a:r>
              <a:r>
                <a:rPr lang="en-US" altLang="ko-KR" sz="14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for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(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ko-KR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 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&lt; N; 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++)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     </a:t>
              </a:r>
              <a:r>
                <a:rPr lang="en-US" altLang="ko-KR" sz="1400" dirty="0">
                  <a:solidFill>
                    <a:srgbClr val="795E26"/>
                  </a:solidFill>
                  <a:latin typeface="Consolas" panose="020B0609020204030204" pitchFamily="49" charset="0"/>
                </a:rPr>
                <a:t>assert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ko-KR" sz="1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[</a:t>
              </a:r>
              <a:r>
                <a:rPr lang="en-US" altLang="ko-KR" sz="14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]!=key);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  }  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AD10F5C-304E-4820-9C68-BA813210B033}"/>
                </a:ext>
              </a:extLst>
            </p:cNvPr>
            <p:cNvSpPr/>
            <p:nvPr/>
          </p:nvSpPr>
          <p:spPr>
            <a:xfrm>
              <a:off x="34727" y="251288"/>
              <a:ext cx="360809" cy="65525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4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6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7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8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9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10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11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12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13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14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15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16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17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18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19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20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21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</a:t>
              </a:r>
              <a:r>
                <a:rPr lang="en-US" altLang="ko-KR" sz="1400" dirty="0">
                  <a:latin typeface="Consolas" panose="020B0609020204030204" pitchFamily="49" charset="0"/>
                </a:rPr>
                <a:t>2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23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24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25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26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27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28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b="0" dirty="0">
                  <a:effectLst/>
                  <a:latin typeface="Consolas" panose="020B0609020204030204" pitchFamily="49" charset="0"/>
                </a:rPr>
                <a:t>29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30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31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32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33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34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35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36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37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400" dirty="0">
                  <a:latin typeface="Consolas" panose="020B0609020204030204" pitchFamily="49" charset="0"/>
                </a:rPr>
                <a:t>38</a:t>
              </a:r>
              <a:endParaRPr lang="en-US" altLang="ko-KR" sz="1400" b="0" dirty="0">
                <a:effectLst/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19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9505056" cy="1143000"/>
          </a:xfrm>
        </p:spPr>
        <p:txBody>
          <a:bodyPr/>
          <a:lstStyle/>
          <a:p>
            <a:r>
              <a:rPr lang="en-US" altLang="ko-KR" sz="4000" dirty="0" err="1"/>
              <a:t>Ex2</a:t>
            </a:r>
            <a:r>
              <a:rPr lang="en-US" altLang="ko-KR" sz="4000" dirty="0"/>
              <a:t>. Circular Queue of Positive Integers </a:t>
            </a:r>
            <a:endParaRPr lang="ko-KR" altLang="en-US" sz="4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9</a:t>
            </a:fld>
            <a:r>
              <a:rPr lang="en-US" altLang="ko-KR" dirty="0"/>
              <a:t>/11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3570873" y="2055872"/>
          <a:ext cx="5568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594537" y="3448978"/>
          <a:ext cx="5568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594537" y="4961146"/>
          <a:ext cx="5568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40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3594541" y="1772816"/>
          <a:ext cx="559083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9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47199" y="2708920"/>
            <a:ext cx="903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head=6</a:t>
            </a:r>
            <a:endParaRPr lang="ko-KR" altLang="en-US" sz="1600" dirty="0"/>
          </a:p>
        </p:txBody>
      </p:sp>
      <p:cxnSp>
        <p:nvCxnSpPr>
          <p:cNvPr id="14" name="직선 화살표 연결선 13"/>
          <p:cNvCxnSpPr>
            <a:stCxn id="13" idx="0"/>
          </p:cNvCxnSpPr>
          <p:nvPr/>
        </p:nvCxnSpPr>
        <p:spPr>
          <a:xfrm flipV="1">
            <a:off x="6599062" y="242088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51934" y="2712156"/>
            <a:ext cx="833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tail=11</a:t>
            </a:r>
            <a:endParaRPr lang="ko-KR" altLang="en-US" sz="1600" dirty="0"/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8907806" y="2440980"/>
            <a:ext cx="1" cy="310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6629" y="4191704"/>
            <a:ext cx="71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tail=2</a:t>
            </a:r>
            <a:endParaRPr lang="ko-KR" altLang="en-US" sz="1600" dirty="0"/>
          </a:p>
        </p:txBody>
      </p:sp>
      <p:cxnSp>
        <p:nvCxnSpPr>
          <p:cNvPr id="18" name="직선 화살표 연결선 17"/>
          <p:cNvCxnSpPr>
            <a:stCxn id="17" idx="0"/>
          </p:cNvCxnSpPr>
          <p:nvPr/>
        </p:nvCxnSpPr>
        <p:spPr>
          <a:xfrm flipV="1">
            <a:off x="4745514" y="3861048"/>
            <a:ext cx="0" cy="3306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86829" y="4171612"/>
            <a:ext cx="903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head=6</a:t>
            </a:r>
            <a:endParaRPr lang="ko-KR" altLang="en-US" sz="1600" dirty="0"/>
          </a:p>
        </p:txBody>
      </p:sp>
      <p:cxnSp>
        <p:nvCxnSpPr>
          <p:cNvPr id="20" name="직선 화살표 연결선 19"/>
          <p:cNvCxnSpPr>
            <a:stCxn id="19" idx="0"/>
          </p:cNvCxnSpPr>
          <p:nvPr/>
        </p:nvCxnSpPr>
        <p:spPr>
          <a:xfrm flipV="1">
            <a:off x="6638692" y="3861048"/>
            <a:ext cx="0" cy="310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8637" y="5682734"/>
            <a:ext cx="71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tail=2</a:t>
            </a:r>
            <a:endParaRPr lang="ko-KR" altLang="en-US" sz="1600" dirty="0"/>
          </a:p>
        </p:txBody>
      </p:sp>
      <p:cxnSp>
        <p:nvCxnSpPr>
          <p:cNvPr id="22" name="직선 화살표 연결선 21"/>
          <p:cNvCxnSpPr>
            <a:stCxn id="21" idx="0"/>
          </p:cNvCxnSpPr>
          <p:nvPr/>
        </p:nvCxnSpPr>
        <p:spPr>
          <a:xfrm flipH="1" flipV="1">
            <a:off x="4817521" y="5331986"/>
            <a:ext cx="1" cy="350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18877" y="5642550"/>
            <a:ext cx="903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head=7</a:t>
            </a:r>
            <a:endParaRPr lang="ko-KR" altLang="en-US" sz="1600" dirty="0"/>
          </a:p>
        </p:txBody>
      </p:sp>
      <p:cxnSp>
        <p:nvCxnSpPr>
          <p:cNvPr id="24" name="직선 화살표 연결선 23"/>
          <p:cNvCxnSpPr>
            <a:stCxn id="23" idx="0"/>
          </p:cNvCxnSpPr>
          <p:nvPr/>
        </p:nvCxnSpPr>
        <p:spPr>
          <a:xfrm flipV="1">
            <a:off x="7070740" y="5331986"/>
            <a:ext cx="0" cy="310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91880" y="14127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Step 1)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35496" y="1196752"/>
            <a:ext cx="3456384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#include&lt;</a:t>
            </a:r>
            <a:r>
              <a:rPr lang="en-US" altLang="ko-KR" dirty="0" err="1"/>
              <a:t>stdio.h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#define SIZE 12</a:t>
            </a:r>
          </a:p>
          <a:p>
            <a:r>
              <a:rPr lang="en-US" altLang="ko-KR" dirty="0"/>
              <a:t>#define EMPTY 0</a:t>
            </a:r>
          </a:p>
          <a:p>
            <a:endParaRPr lang="en-US" altLang="ko-KR" dirty="0"/>
          </a:p>
          <a:p>
            <a:r>
              <a:rPr lang="en-US" altLang="ko-KR" dirty="0"/>
              <a:t>// We assume that q[] is </a:t>
            </a:r>
            <a:br>
              <a:rPr lang="en-US" altLang="ko-KR" dirty="0"/>
            </a:br>
            <a:r>
              <a:rPr lang="en-US" altLang="ko-KR" dirty="0"/>
              <a:t>// empty if head==tail</a:t>
            </a:r>
          </a:p>
          <a:p>
            <a:r>
              <a:rPr lang="en-US" altLang="ko-KR"/>
              <a:t>unsigned int </a:t>
            </a:r>
            <a:r>
              <a:rPr lang="en-US" altLang="ko-KR" dirty="0"/>
              <a:t>q[SIZE],</a:t>
            </a:r>
            <a:r>
              <a:rPr lang="en-US" altLang="ko-KR" dirty="0" err="1"/>
              <a:t>head,tail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void enqueue(</a:t>
            </a:r>
            <a:r>
              <a:rPr lang="en-US" altLang="ko-KR"/>
              <a:t>unsigned int </a:t>
            </a:r>
            <a:r>
              <a:rPr lang="en-US" altLang="ko-KR" dirty="0"/>
              <a:t>x) {</a:t>
            </a:r>
          </a:p>
          <a:p>
            <a:r>
              <a:rPr lang="en-US" altLang="ko-KR" dirty="0"/>
              <a:t>    q[tail]=x;</a:t>
            </a:r>
          </a:p>
          <a:p>
            <a:r>
              <a:rPr lang="en-US" altLang="ko-KR" dirty="0"/>
              <a:t>    tail=(++tail)%SIZE;</a:t>
            </a:r>
          </a:p>
          <a:p>
            <a:r>
              <a:rPr lang="en-US" altLang="ko-KR" dirty="0"/>
              <a:t>}</a:t>
            </a:r>
          </a:p>
          <a:p>
            <a:endParaRPr lang="en-US" altLang="ko-KR" dirty="0"/>
          </a:p>
          <a:p>
            <a:r>
              <a:rPr lang="en-US" altLang="ko-KR"/>
              <a:t>unsigned int </a:t>
            </a:r>
            <a:r>
              <a:rPr lang="en-US" altLang="ko-KR" dirty="0"/>
              <a:t>dequeue() {</a:t>
            </a:r>
          </a:p>
          <a:p>
            <a:r>
              <a:rPr lang="en-US" altLang="ko-KR" dirty="0"/>
              <a:t>    </a:t>
            </a:r>
            <a:r>
              <a:rPr lang="en-US" altLang="ko-KR"/>
              <a:t>unsigned int </a:t>
            </a:r>
            <a:r>
              <a:rPr lang="en-US" altLang="ko-KR" dirty="0"/>
              <a:t>ret;</a:t>
            </a:r>
          </a:p>
          <a:p>
            <a:r>
              <a:rPr lang="en-US" altLang="ko-KR" dirty="0"/>
              <a:t>    ret = q[head];</a:t>
            </a:r>
          </a:p>
          <a:p>
            <a:r>
              <a:rPr lang="en-US" altLang="ko-KR" dirty="0"/>
              <a:t>    q[head]= EMPTY;</a:t>
            </a:r>
          </a:p>
          <a:p>
            <a:r>
              <a:rPr lang="en-US" altLang="ko-KR" dirty="0"/>
              <a:t>    head= (++head)%SIZE;</a:t>
            </a:r>
          </a:p>
          <a:p>
            <a:r>
              <a:rPr lang="en-US" altLang="ko-KR" dirty="0"/>
              <a:t>    return ret;}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9855" y="3131676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Step </a:t>
            </a:r>
            <a:r>
              <a:rPr lang="en-US" altLang="ko-KR"/>
              <a:t>2) After adding 17, 3, 5  to the queue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44409" y="4643844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Step </a:t>
            </a:r>
            <a:r>
              <a:rPr lang="en-US" altLang="ko-KR"/>
              <a:t>3) After poping up 15 from the queue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264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BCHOI@6I4DLGMO7YEFDNTO" val="2676"/>
  <p:tag name="FIRSTYHKIM@OKII9FVF81V8GRBC" val="2698"/>
</p:tagLst>
</file>

<file path=ppt/theme/theme1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20908</TotalTime>
  <Words>2950</Words>
  <Application>Microsoft Office PowerPoint</Application>
  <PresentationFormat>화면 슬라이드 쇼(4:3)</PresentationFormat>
  <Paragraphs>439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Consolas</vt:lpstr>
      <vt:lpstr>굴림</vt:lpstr>
      <vt:lpstr>Symbol</vt:lpstr>
      <vt:lpstr>Courier New</vt:lpstr>
      <vt:lpstr>Arial</vt:lpstr>
      <vt:lpstr>Calibri</vt:lpstr>
      <vt:lpstr>맑은 고딕</vt:lpstr>
      <vt:lpstr>12_Office 테마</vt:lpstr>
      <vt:lpstr>C Bounded Model Checker</vt:lpstr>
      <vt:lpstr>CBMC Options (cbmc --help) (1/2)</vt:lpstr>
      <vt:lpstr>CBMC Options (cbmc --help) (2/2)</vt:lpstr>
      <vt:lpstr>Loop Unwinding Example</vt:lpstr>
      <vt:lpstr>Procedure of Software Model Checking in Practice</vt:lpstr>
      <vt:lpstr>Modeling an Non-deterministic Environment with CBMC</vt:lpstr>
      <vt:lpstr>Key Difference between Manual Testing and Model Checking</vt:lpstr>
      <vt:lpstr>Ex1. Binary Search</vt:lpstr>
      <vt:lpstr>Ex2. Circular Queue of Positive Integers </vt:lpstr>
      <vt:lpstr>PowerPoint 프레젠테이션</vt:lpstr>
      <vt:lpstr>PowerPoint 프레젠테이션</vt:lpstr>
      <vt:lpstr>Model checking v.s. random sequence of method calls</vt:lpstr>
      <vt:lpstr>Ex3. Tower of Hanio</vt:lpstr>
      <vt:lpstr>PowerPoint 프레젠테이션</vt:lpstr>
    </vt:vector>
  </TitlesOfParts>
  <Company>pswlab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Linear Temporal Logic into Büchi Automata</dc:title>
  <dc:creator>cbchoi</dc:creator>
  <cp:lastModifiedBy>Windows 사용자</cp:lastModifiedBy>
  <cp:revision>1465</cp:revision>
  <cp:lastPrinted>2011-10-17T12:47:32Z</cp:lastPrinted>
  <dcterms:created xsi:type="dcterms:W3CDTF">2007-05-08T09:44:50Z</dcterms:created>
  <dcterms:modified xsi:type="dcterms:W3CDTF">2022-11-01T05:04:36Z</dcterms:modified>
</cp:coreProperties>
</file>