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  <p:sldMasterId id="2147483658" r:id="rId2"/>
  </p:sldMasterIdLst>
  <p:notesMasterIdLst>
    <p:notesMasterId r:id="rId21"/>
  </p:notesMasterIdLst>
  <p:sldIdLst>
    <p:sldId id="256" r:id="rId3"/>
    <p:sldId id="332" r:id="rId4"/>
    <p:sldId id="333" r:id="rId5"/>
    <p:sldId id="278" r:id="rId6"/>
    <p:sldId id="318" r:id="rId7"/>
    <p:sldId id="330" r:id="rId8"/>
    <p:sldId id="319" r:id="rId9"/>
    <p:sldId id="320" r:id="rId10"/>
    <p:sldId id="322" r:id="rId11"/>
    <p:sldId id="323" r:id="rId12"/>
    <p:sldId id="324" r:id="rId13"/>
    <p:sldId id="331" r:id="rId14"/>
    <p:sldId id="327" r:id="rId15"/>
    <p:sldId id="321" r:id="rId16"/>
    <p:sldId id="326" r:id="rId17"/>
    <p:sldId id="329" r:id="rId18"/>
    <p:sldId id="328" r:id="rId19"/>
    <p:sldId id="334" r:id="rId20"/>
  </p:sldIdLst>
  <p:sldSz cx="9144000" cy="6858000" type="screen4x3"/>
  <p:notesSz cx="6797675" cy="9926638"/>
  <p:embeddedFontLst>
    <p:embeddedFont>
      <p:font typeface="cmmi10" panose="020B0600000101010101" charset="-127"/>
      <p:regular r:id="rId22"/>
    </p:embeddedFont>
    <p:embeddedFont>
      <p:font typeface="cmsy10" panose="020B0600000101010101" charset="-127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Garamond" panose="02020404030301010803" pitchFamily="18" charset="0"/>
      <p:regular r:id="rId28"/>
      <p:bold r:id="rId29"/>
      <p:italic r:id="rId30"/>
    </p:embeddedFont>
    <p:embeddedFont>
      <p:font typeface="Microsoft Sans Serif" panose="020B0604020202020204" pitchFamily="34" charset="0"/>
      <p:regular r:id="rId31"/>
    </p:embeddedFont>
    <p:embeddedFont>
      <p:font typeface="MT Extra" panose="05050102010205020202" pitchFamily="18" charset="2"/>
      <p:regular r:id="rId32"/>
    </p:embeddedFont>
    <p:embeddedFont>
      <p:font typeface="맑은 고딕" panose="020B0503020000020004" pitchFamily="50" charset="-127"/>
      <p:regular r:id="rId33"/>
      <p:bold r:id="rId34"/>
    </p:embeddedFont>
  </p:embeddedFontLst>
  <p:custDataLst>
    <p:tags r:id="rId35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265" autoAdjust="0"/>
  </p:normalViewPr>
  <p:slideViewPr>
    <p:cSldViewPr>
      <p:cViewPr varScale="1">
        <p:scale>
          <a:sx n="101" d="100"/>
          <a:sy n="101" d="100"/>
        </p:scale>
        <p:origin x="102" y="23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9" Type="http://schemas.openxmlformats.org/officeDocument/2006/relationships/tableStyles" Target="tableStyle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gs" Target="tags/tag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5659" cy="496332"/>
          </a:xfrm>
          <a:prstGeom prst="rect">
            <a:avLst/>
          </a:prstGeom>
        </p:spPr>
        <p:txBody>
          <a:bodyPr vert="horz" lIns="92399" tIns="46198" rIns="92399" bIns="46198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4" y="3"/>
            <a:ext cx="2945659" cy="496332"/>
          </a:xfrm>
          <a:prstGeom prst="rect">
            <a:avLst/>
          </a:prstGeom>
        </p:spPr>
        <p:txBody>
          <a:bodyPr vert="horz" lIns="92399" tIns="46198" rIns="92399" bIns="46198" rtlCol="0"/>
          <a:lstStyle>
            <a:lvl1pPr algn="r">
              <a:defRPr sz="1300"/>
            </a:lvl1pPr>
          </a:lstStyle>
          <a:p>
            <a:fld id="{117CEAFE-D269-4953-999B-7CBC85D871CD}" type="datetimeFigureOut">
              <a:rPr lang="ko-KR" altLang="en-US" smtClean="0"/>
              <a:pPr/>
              <a:t>2022-12-10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99" tIns="46198" rIns="92399" bIns="46198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2399" tIns="46198" rIns="92399" bIns="46198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28586"/>
            <a:ext cx="2945659" cy="496332"/>
          </a:xfrm>
          <a:prstGeom prst="rect">
            <a:avLst/>
          </a:prstGeom>
        </p:spPr>
        <p:txBody>
          <a:bodyPr vert="horz" lIns="92399" tIns="46198" rIns="92399" bIns="46198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4" y="9428586"/>
            <a:ext cx="2945659" cy="496332"/>
          </a:xfrm>
          <a:prstGeom prst="rect">
            <a:avLst/>
          </a:prstGeom>
        </p:spPr>
        <p:txBody>
          <a:bodyPr vert="horz" lIns="92399" tIns="46198" rIns="92399" bIns="46198" rtlCol="0" anchor="b"/>
          <a:lstStyle>
            <a:lvl1pPr algn="r">
              <a:defRPr sz="1300"/>
            </a:lvl1pPr>
          </a:lstStyle>
          <a:p>
            <a:fld id="{C1EC2DCC-8750-4A47-8AEC-5DB665F4C30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110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10BF1E-0453-498A-A520-0510537E258D}" type="slidenum">
              <a:rPr kumimoji="0" lang="he-I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  <a:cs typeface="Microsoft Sans Serif" pitchFamily="34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Microsoft Sans Serif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Calibri" pitchFamily="34" charset="0"/>
                <a:cs typeface="Microsoft Sans Serif" pitchFamily="34" charset="0"/>
              </a:defRPr>
            </a:lvl1pPr>
          </a:lstStyle>
          <a:p>
            <a:r>
              <a:rPr lang="en-US" altLang="ko-KR" dirty="0"/>
              <a:t>Moonzoo Kim 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Microsoft Sans Serif" pitchFamily="34" charset="0"/>
              </a:defRPr>
            </a:lvl1pPr>
          </a:lstStyle>
          <a:p>
            <a:fld id="{653EB63F-210B-426B-8655-095B3862437C}" type="slidenum">
              <a:rPr lang="ko-KR" altLang="en-US" smtClean="0"/>
              <a:pPr/>
              <a:t>‹#›</a:t>
            </a:fld>
            <a:r>
              <a:rPr lang="en-US" altLang="ko-KR" dirty="0"/>
              <a:t>/14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ECEC2E-EEFF-4B2A-86D7-2A6B9D2BEA65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693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AD853-27FD-45F1-B77B-6A2B58802D14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6789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38C8-5984-42EC-97AF-43DABE28B484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4982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B81D2E-6CAE-4638-958D-E8CDD505E396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7390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D8A01-CB7D-458F-B508-5A0F54766C3A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6348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72462" y="6522464"/>
            <a:ext cx="1017182" cy="31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857256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altLang="ko-KR" dirty="0"/>
              <a:t>Moonzoo Kim 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653EB63F-210B-426B-8655-095B3862437C}" type="slidenum">
              <a:rPr lang="ko-KR" altLang="en-US" smtClean="0"/>
              <a:pPr/>
              <a:t>‹#›</a:t>
            </a:fld>
            <a:r>
              <a:rPr lang="en-US" altLang="ko-KR" dirty="0"/>
              <a:t>/14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quarter" idx="13"/>
          </p:nvPr>
        </p:nvSpPr>
        <p:spPr>
          <a:xfrm>
            <a:off x="285720" y="1214422"/>
            <a:ext cx="8429655" cy="5214974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altLang="ko-KR" dirty="0"/>
              <a:t>Moonzoo Kim</a:t>
            </a:r>
          </a:p>
          <a:p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653EB63F-210B-426B-8655-095B3862437C}" type="slidenum">
              <a:rPr lang="ko-KR" altLang="en-US" smtClean="0"/>
              <a:pPr/>
              <a:t>‹#›</a:t>
            </a:fld>
            <a:r>
              <a:rPr lang="en-US" altLang="ko-KR" dirty="0"/>
              <a:t>/14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5A8859A-7996-41F0-BA4F-A84DE7705942}" type="slidenum">
              <a:rPr lang="he-IL" altLang="en-US"/>
              <a:pPr/>
              <a:t>‹#›</a:t>
            </a:fld>
            <a:endParaRPr lang="en-US" altLang="en-US"/>
          </a:p>
        </p:txBody>
      </p:sp>
      <p:sp>
        <p:nvSpPr>
          <p:cNvPr id="9223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13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806F4B-DC38-45BF-AF8B-5A3A7C8EBC76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005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27AB3-319E-4A5F-BA50-1679A0754CBB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166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5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5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B52A1-60CC-472C-93FD-095022D804C2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0628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AF8A76-83AC-4904-8166-F768DE31CF96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2432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974EE8-FF0A-431C-B7D0-3DEFFF4D3ABA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612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8229600" cy="5000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858016" y="6492899"/>
            <a:ext cx="1357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US" altLang="ko-KR" dirty="0"/>
              <a:t>Moonzoo Kim 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57200" y="6492899"/>
            <a:ext cx="9000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653EB63F-210B-426B-8655-095B3862437C}" type="slidenum">
              <a:rPr lang="ko-KR" altLang="en-US" smtClean="0"/>
              <a:pPr/>
              <a:t>‹#›</a:t>
            </a:fld>
            <a:r>
              <a:rPr lang="en-US" altLang="ko-KR" dirty="0"/>
              <a:t>/14</a:t>
            </a:r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5" r:id="rId3"/>
  </p:sldLayoutIdLst>
  <p:hf hdr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Calibri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38"/>
            <a:ext cx="8229600" cy="500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D33457F1-EFD2-465D-A962-CDAFC0CC3C34}" type="slidenum">
              <a:rPr lang="he-IL" altLang="en-US"/>
              <a:pPr/>
              <a:t>‹#›</a:t>
            </a:fld>
            <a:endParaRPr lang="en-US" altLang="en-US"/>
          </a:p>
        </p:txBody>
      </p:sp>
      <p:sp>
        <p:nvSpPr>
          <p:cNvPr id="819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29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Garamond" pitchFamily="18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Garamond" pitchFamily="18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Garamond" pitchFamily="18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000">
          <a:solidFill>
            <a:schemeClr val="tx2"/>
          </a:solidFill>
          <a:latin typeface="+mn-lt"/>
          <a:cs typeface="+mn-cs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2"/>
          </a:solidFill>
          <a:latin typeface="+mn-lt"/>
          <a:cs typeface="+mn-cs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ombination.cs.uiowa.edu/smtlib/theories/BitVectors.smt" TargetMode="External"/><Relationship Id="rId2" Type="http://schemas.openxmlformats.org/officeDocument/2006/relationships/hyperlink" Target="http://combination.cs.uiowa.edu/smtlib/theories/ArraysEx.sm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bination.cs.uiowa.edu/smtlib/theories/Reals_Ints.smt" TargetMode="External"/><Relationship Id="rId5" Type="http://schemas.openxmlformats.org/officeDocument/2006/relationships/hyperlink" Target="http://combination.cs.uiowa.edu/smtlib/theories/Reals.smt" TargetMode="External"/><Relationship Id="rId4" Type="http://schemas.openxmlformats.org/officeDocument/2006/relationships/hyperlink" Target="http://combination.cs.uiowa.edu/smtlib/theories/Ints.smt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goedel.cs.uiowa.edu/smtlib/logics/QF_AUFLIA.smt2" TargetMode="External"/><Relationship Id="rId13" Type="http://schemas.openxmlformats.org/officeDocument/2006/relationships/hyperlink" Target="http://goedel.cs.uiowa.edu/smtlib/logics/QF_LRA.smt2" TargetMode="External"/><Relationship Id="rId18" Type="http://schemas.openxmlformats.org/officeDocument/2006/relationships/hyperlink" Target="http://goedel.cs.uiowa.edu/smtlib/logics/QF_UFBV.smt2" TargetMode="External"/><Relationship Id="rId3" Type="http://schemas.openxmlformats.org/officeDocument/2006/relationships/hyperlink" Target="http://goedel.cs.uiowa.edu/smtlib/logics/AUFLIRA.smt2" TargetMode="External"/><Relationship Id="rId21" Type="http://schemas.openxmlformats.org/officeDocument/2006/relationships/hyperlink" Target="http://goedel.cs.uiowa.edu/smtlib/logics/QF_UFLRA.smt2" TargetMode="External"/><Relationship Id="rId7" Type="http://schemas.openxmlformats.org/officeDocument/2006/relationships/hyperlink" Target="http://goedel.cs.uiowa.edu/smtlib/logics/QF_AUFBV.smt2" TargetMode="External"/><Relationship Id="rId12" Type="http://schemas.openxmlformats.org/officeDocument/2006/relationships/hyperlink" Target="http://goedel.cs.uiowa.edu/smtlib/logics/QF_LIA.smt2" TargetMode="External"/><Relationship Id="rId17" Type="http://schemas.openxmlformats.org/officeDocument/2006/relationships/hyperlink" Target="http://goedel.cs.uiowa.edu/smtlib/logics/QF_UF.smt2" TargetMode="External"/><Relationship Id="rId2" Type="http://schemas.openxmlformats.org/officeDocument/2006/relationships/hyperlink" Target="http://goedel.cs.uiowa.edu/smtlib/logics/AUFLIA.smt2" TargetMode="External"/><Relationship Id="rId16" Type="http://schemas.openxmlformats.org/officeDocument/2006/relationships/hyperlink" Target="http://goedel.cs.uiowa.edu/smtlib/logics/QF_RDL.smt2" TargetMode="External"/><Relationship Id="rId20" Type="http://schemas.openxmlformats.org/officeDocument/2006/relationships/hyperlink" Target="http://goedel.cs.uiowa.edu/smtlib/logics/QF_UFLIA.smt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oedel.cs.uiowa.edu/smtlib/logics/QF_ABV.smt2" TargetMode="External"/><Relationship Id="rId11" Type="http://schemas.openxmlformats.org/officeDocument/2006/relationships/hyperlink" Target="http://goedel.cs.uiowa.edu/smtlib/logics/QF_IDL.smt2" TargetMode="External"/><Relationship Id="rId24" Type="http://schemas.openxmlformats.org/officeDocument/2006/relationships/hyperlink" Target="http://goedel.cs.uiowa.edu/smtlib/logics/UFNIA.smt2" TargetMode="External"/><Relationship Id="rId5" Type="http://schemas.openxmlformats.org/officeDocument/2006/relationships/hyperlink" Target="http://goedel.cs.uiowa.edu/smtlib/logics/LRA.smt2" TargetMode="External"/><Relationship Id="rId15" Type="http://schemas.openxmlformats.org/officeDocument/2006/relationships/hyperlink" Target="http://goedel.cs.uiowa.edu/smtlib/logics/QF_NRA.smt2" TargetMode="External"/><Relationship Id="rId23" Type="http://schemas.openxmlformats.org/officeDocument/2006/relationships/hyperlink" Target="http://goedel.cs.uiowa.edu/smtlib/logics/UFLRA.smt2" TargetMode="External"/><Relationship Id="rId10" Type="http://schemas.openxmlformats.org/officeDocument/2006/relationships/hyperlink" Target="http://goedel.cs.uiowa.edu/smtlib/logics/QF_BV.smt2" TargetMode="External"/><Relationship Id="rId19" Type="http://schemas.openxmlformats.org/officeDocument/2006/relationships/hyperlink" Target="http://goedel.cs.uiowa.edu/smtlib/logics/QF_UFIDL.smt2" TargetMode="External"/><Relationship Id="rId4" Type="http://schemas.openxmlformats.org/officeDocument/2006/relationships/hyperlink" Target="http://goedel.cs.uiowa.edu/smtlib/logics/AUFNIRA.smt2" TargetMode="External"/><Relationship Id="rId9" Type="http://schemas.openxmlformats.org/officeDocument/2006/relationships/hyperlink" Target="http://goedel.cs.uiowa.edu/smtlib/logics/QF_AX.smt2" TargetMode="External"/><Relationship Id="rId14" Type="http://schemas.openxmlformats.org/officeDocument/2006/relationships/hyperlink" Target="http://goedel.cs.uiowa.edu/smtlib/logics/QF_NIA.smt2" TargetMode="External"/><Relationship Id="rId22" Type="http://schemas.openxmlformats.org/officeDocument/2006/relationships/hyperlink" Target="http://goedel.cs.uiowa.edu/smtlib/logics/QF_UFNRA.smt2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00114" y="1601785"/>
            <a:ext cx="8101042" cy="14700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</a:t>
            </a:r>
            <a:r>
              <a:rPr lang="en-US" b="1" dirty="0" err="1"/>
              <a:t>Satisfiability</a:t>
            </a:r>
            <a:r>
              <a:rPr lang="en-US" b="1" dirty="0"/>
              <a:t> Modulo Theories </a:t>
            </a:r>
            <a:br>
              <a:rPr lang="en-US" b="1" dirty="0"/>
            </a:br>
            <a:r>
              <a:rPr lang="en-US" b="1" dirty="0"/>
              <a:t>Library (SMT-LIB)</a:t>
            </a:r>
            <a:br>
              <a:rPr lang="en-US" b="1" dirty="0"/>
            </a:br>
            <a:br>
              <a:rPr lang="ko-KR" altLang="en-US" dirty="0"/>
            </a:br>
            <a:endParaRPr lang="ko-KR" altLang="en-US" dirty="0"/>
          </a:p>
        </p:txBody>
      </p:sp>
      <p:sp>
        <p:nvSpPr>
          <p:cNvPr id="6" name="부제목 5"/>
          <p:cNvSpPr>
            <a:spLocks noGrp="1"/>
          </p:cNvSpPr>
          <p:nvPr>
            <p:ph type="subTitle" idx="1"/>
          </p:nvPr>
        </p:nvSpPr>
        <p:spPr>
          <a:xfrm>
            <a:off x="-36512" y="4391044"/>
            <a:ext cx="3283836" cy="1966914"/>
          </a:xfrm>
        </p:spPr>
        <p:txBody>
          <a:bodyPr>
            <a:normAutofit/>
          </a:bodyPr>
          <a:lstStyle/>
          <a:p>
            <a:r>
              <a:rPr lang="en-US" altLang="ko-KR" sz="3600" dirty="0"/>
              <a:t>Moonzoo Kim</a:t>
            </a:r>
          </a:p>
          <a:p>
            <a:r>
              <a:rPr lang="en-US" altLang="ko-KR" i="1"/>
              <a:t>SoC. </a:t>
            </a:r>
            <a:r>
              <a:rPr lang="en-US" altLang="ko-KR" i="1" dirty="0"/>
              <a:t>KAIST</a:t>
            </a:r>
          </a:p>
          <a:p>
            <a:endParaRPr 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4CFC304-390E-41B8-BACE-220E702E0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859" y="2924944"/>
            <a:ext cx="6005141" cy="331900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QF_LIA Benchmark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6786578" y="6492899"/>
            <a:ext cx="1357322" cy="365125"/>
          </a:xfrm>
        </p:spPr>
        <p:txBody>
          <a:bodyPr/>
          <a:lstStyle/>
          <a:p>
            <a:r>
              <a:rPr lang="en-US" altLang="ko-KR" dirty="0"/>
              <a:t>Moonzoo Kim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B63F-210B-426B-8655-095B3862437C}" type="slidenum">
              <a:rPr lang="ko-KR" altLang="en-US" smtClean="0"/>
              <a:pPr/>
              <a:t>10</a:t>
            </a:fld>
            <a:r>
              <a:rPr lang="en-US" altLang="ko-KR" dirty="0"/>
              <a:t>/14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>
          <a:xfrm>
            <a:off x="285720" y="928670"/>
            <a:ext cx="8429655" cy="521497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800" dirty="0"/>
              <a:t>(benchmark example</a:t>
            </a:r>
          </a:p>
          <a:p>
            <a:pPr>
              <a:buNone/>
            </a:pPr>
            <a:r>
              <a:rPr lang="en-US" sz="1800" dirty="0"/>
              <a:t>:</a:t>
            </a:r>
            <a:r>
              <a:rPr lang="en-US" sz="1800" dirty="0">
                <a:solidFill>
                  <a:srgbClr val="FF0000"/>
                </a:solidFill>
              </a:rPr>
              <a:t>status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FF0000"/>
                </a:solidFill>
              </a:rPr>
              <a:t>sat</a:t>
            </a:r>
          </a:p>
          <a:p>
            <a:pPr>
              <a:buNone/>
            </a:pPr>
            <a:r>
              <a:rPr lang="en-US" sz="1800" dirty="0"/>
              <a:t>:</a:t>
            </a:r>
            <a:r>
              <a:rPr lang="en-US" sz="1800" dirty="0">
                <a:solidFill>
                  <a:srgbClr val="FF0000"/>
                </a:solidFill>
              </a:rPr>
              <a:t>logic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FF0000"/>
                </a:solidFill>
              </a:rPr>
              <a:t>QF_LIA</a:t>
            </a:r>
          </a:p>
          <a:p>
            <a:pPr>
              <a:buNone/>
            </a:pPr>
            <a:r>
              <a:rPr lang="en-US" sz="1800" dirty="0"/>
              <a:t>:</a:t>
            </a:r>
            <a:r>
              <a:rPr lang="en-US" sz="1800" dirty="0" err="1"/>
              <a:t>extrafuns</a:t>
            </a:r>
            <a:r>
              <a:rPr lang="en-US" sz="1800" dirty="0"/>
              <a:t> ((</a:t>
            </a:r>
            <a:r>
              <a:rPr lang="en-US" sz="1800" dirty="0">
                <a:solidFill>
                  <a:srgbClr val="FF0000"/>
                </a:solidFill>
              </a:rPr>
              <a:t>x1</a:t>
            </a:r>
            <a:r>
              <a:rPr lang="en-US" sz="1800" dirty="0"/>
              <a:t> </a:t>
            </a:r>
            <a:r>
              <a:rPr lang="en-US" sz="1800" dirty="0" err="1"/>
              <a:t>Int</a:t>
            </a:r>
            <a:r>
              <a:rPr lang="en-US" sz="1800" dirty="0"/>
              <a:t>) </a:t>
            </a:r>
          </a:p>
          <a:p>
            <a:pPr>
              <a:buNone/>
            </a:pPr>
            <a:r>
              <a:rPr lang="en-US" sz="1800" dirty="0"/>
              <a:t>(</a:t>
            </a:r>
            <a:r>
              <a:rPr lang="en-US" sz="1800" dirty="0">
                <a:solidFill>
                  <a:srgbClr val="FF0000"/>
                </a:solidFill>
              </a:rPr>
              <a:t>x2</a:t>
            </a:r>
            <a:r>
              <a:rPr lang="en-US" sz="1800" dirty="0"/>
              <a:t> </a:t>
            </a:r>
            <a:r>
              <a:rPr lang="en-US" sz="1800" dirty="0" err="1"/>
              <a:t>Int</a:t>
            </a:r>
            <a:r>
              <a:rPr lang="en-US" sz="1800" dirty="0"/>
              <a:t>) (</a:t>
            </a:r>
            <a:r>
              <a:rPr lang="en-US" sz="1800" dirty="0">
                <a:solidFill>
                  <a:srgbClr val="FF0000"/>
                </a:solidFill>
              </a:rPr>
              <a:t>x3</a:t>
            </a:r>
            <a:r>
              <a:rPr lang="en-US" sz="1800" dirty="0"/>
              <a:t> </a:t>
            </a:r>
            <a:r>
              <a:rPr lang="en-US" sz="1800" dirty="0" err="1"/>
              <a:t>Int</a:t>
            </a:r>
            <a:r>
              <a:rPr lang="en-US" sz="1800" dirty="0"/>
              <a:t>) (</a:t>
            </a:r>
            <a:r>
              <a:rPr lang="en-US" sz="1800" dirty="0">
                <a:solidFill>
                  <a:srgbClr val="FF0000"/>
                </a:solidFill>
              </a:rPr>
              <a:t>x4</a:t>
            </a:r>
            <a:r>
              <a:rPr lang="en-US" sz="1800" dirty="0"/>
              <a:t> </a:t>
            </a:r>
            <a:r>
              <a:rPr lang="en-US" sz="1800" dirty="0" err="1"/>
              <a:t>Int</a:t>
            </a:r>
            <a:r>
              <a:rPr lang="en-US" sz="1800" dirty="0"/>
              <a:t>) (</a:t>
            </a:r>
            <a:r>
              <a:rPr lang="en-US" sz="1800" dirty="0">
                <a:solidFill>
                  <a:srgbClr val="FF0000"/>
                </a:solidFill>
              </a:rPr>
              <a:t>x5</a:t>
            </a:r>
            <a:r>
              <a:rPr lang="en-US" sz="1800" dirty="0"/>
              <a:t> </a:t>
            </a:r>
            <a:r>
              <a:rPr lang="en-US" sz="1800" dirty="0" err="1"/>
              <a:t>Int</a:t>
            </a:r>
            <a:r>
              <a:rPr lang="en-US" sz="1800" dirty="0"/>
              <a:t>))</a:t>
            </a:r>
          </a:p>
          <a:p>
            <a:pPr>
              <a:buNone/>
            </a:pPr>
            <a:r>
              <a:rPr lang="en-US" sz="1800" dirty="0">
                <a:solidFill>
                  <a:srgbClr val="FF0000"/>
                </a:solidFill>
              </a:rPr>
              <a:t>;</a:t>
            </a:r>
            <a:r>
              <a:rPr lang="en-US" sz="1800" dirty="0"/>
              <a:t>human readable form</a:t>
            </a:r>
          </a:p>
          <a:p>
            <a:pPr lvl="0">
              <a:buNone/>
              <a:defRPr/>
            </a:pPr>
            <a:r>
              <a:rPr lang="en-US" sz="1800" dirty="0"/>
              <a:t>; x1-1 &gt;= x2 /\ </a:t>
            </a:r>
          </a:p>
          <a:p>
            <a:pPr lvl="0">
              <a:buNone/>
              <a:defRPr/>
            </a:pPr>
            <a:r>
              <a:rPr lang="en-US" sz="1800" dirty="0"/>
              <a:t>; x1-3 &lt;= x2 /\ </a:t>
            </a:r>
          </a:p>
          <a:p>
            <a:pPr lvl="0">
              <a:buNone/>
              <a:defRPr/>
            </a:pPr>
            <a:r>
              <a:rPr lang="en-US" sz="1800" dirty="0"/>
              <a:t>; x1 = 2 x3+x5 /\</a:t>
            </a:r>
          </a:p>
          <a:p>
            <a:pPr lvl="0">
              <a:buNone/>
              <a:defRPr/>
            </a:pPr>
            <a:r>
              <a:rPr lang="en-US" sz="1800"/>
              <a:t>; </a:t>
            </a:r>
            <a:r>
              <a:rPr lang="en-US" sz="1800" dirty="0"/>
              <a:t>x2 = 6 x4</a:t>
            </a:r>
          </a:p>
          <a:p>
            <a:pPr>
              <a:buNone/>
            </a:pPr>
            <a:r>
              <a:rPr lang="en-US" sz="1800" dirty="0"/>
              <a:t>:formula (and </a:t>
            </a:r>
          </a:p>
          <a:p>
            <a:pPr>
              <a:buNone/>
            </a:pPr>
            <a:r>
              <a:rPr lang="en-US" sz="1800" dirty="0"/>
              <a:t>              (&gt;= (- x1 x2) 1)</a:t>
            </a:r>
          </a:p>
          <a:p>
            <a:pPr>
              <a:buNone/>
            </a:pPr>
            <a:r>
              <a:rPr lang="en-US" sz="1800" dirty="0"/>
              <a:t>              (&lt;= (- x1 x2) 3)</a:t>
            </a:r>
          </a:p>
          <a:p>
            <a:pPr>
              <a:buNone/>
            </a:pPr>
            <a:r>
              <a:rPr lang="en-US" sz="1800" dirty="0"/>
              <a:t>              (= x1 (+ (* 2 x3) x5))</a:t>
            </a:r>
          </a:p>
          <a:p>
            <a:pPr>
              <a:buNone/>
            </a:pPr>
            <a:r>
              <a:rPr lang="en-US" sz="1800"/>
              <a:t>              </a:t>
            </a:r>
            <a:r>
              <a:rPr lang="en-US" sz="1800" dirty="0"/>
              <a:t>(= x2 (* 6 x4))))</a:t>
            </a:r>
          </a:p>
          <a:p>
            <a:pPr>
              <a:buNone/>
            </a:pPr>
            <a:endParaRPr lang="en-US" sz="1800" dirty="0"/>
          </a:p>
        </p:txBody>
      </p:sp>
      <p:grpSp>
        <p:nvGrpSpPr>
          <p:cNvPr id="6" name="그룹 5"/>
          <p:cNvGrpSpPr/>
          <p:nvPr/>
        </p:nvGrpSpPr>
        <p:grpSpPr>
          <a:xfrm>
            <a:off x="1571604" y="1142984"/>
            <a:ext cx="2571768" cy="523220"/>
            <a:chOff x="1016146" y="1988098"/>
            <a:chExt cx="4806217" cy="523220"/>
          </a:xfrm>
        </p:grpSpPr>
        <p:sp>
          <p:nvSpPr>
            <p:cNvPr id="7" name="TextBox 6"/>
            <p:cNvSpPr txBox="1"/>
            <p:nvPr/>
          </p:nvSpPr>
          <p:spPr>
            <a:xfrm>
              <a:off x="2484712" y="1988098"/>
              <a:ext cx="3337651" cy="52322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Expected </a:t>
              </a:r>
              <a:br>
                <a:rPr lang="en-US" sz="1400" dirty="0">
                  <a:solidFill>
                    <a:srgbClr val="FF0000"/>
                  </a:solidFill>
                </a:rPr>
              </a:br>
              <a:r>
                <a:rPr lang="en-US" sz="1400" dirty="0">
                  <a:solidFill>
                    <a:srgbClr val="FF0000"/>
                  </a:solidFill>
                </a:rPr>
                <a:t>output (optional)</a:t>
              </a:r>
            </a:p>
          </p:txBody>
        </p:sp>
        <p:cxnSp>
          <p:nvCxnSpPr>
            <p:cNvPr id="8" name="직선 화살표 연결선 7"/>
            <p:cNvCxnSpPr>
              <a:stCxn id="7" idx="1"/>
            </p:cNvCxnSpPr>
            <p:nvPr/>
          </p:nvCxnSpPr>
          <p:spPr>
            <a:xfrm rot="10800000" flipV="1">
              <a:off x="1016146" y="2249708"/>
              <a:ext cx="1468566" cy="2414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그룹 14"/>
          <p:cNvGrpSpPr/>
          <p:nvPr/>
        </p:nvGrpSpPr>
        <p:grpSpPr>
          <a:xfrm>
            <a:off x="1857356" y="1714488"/>
            <a:ext cx="1285884" cy="307782"/>
            <a:chOff x="-452420" y="2394701"/>
            <a:chExt cx="2403109" cy="307777"/>
          </a:xfrm>
        </p:grpSpPr>
        <p:sp>
          <p:nvSpPr>
            <p:cNvPr id="16" name="TextBox 15"/>
            <p:cNvSpPr txBox="1"/>
            <p:nvPr/>
          </p:nvSpPr>
          <p:spPr>
            <a:xfrm>
              <a:off x="482122" y="2394701"/>
              <a:ext cx="1468567" cy="307777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Theory</a:t>
              </a:r>
            </a:p>
          </p:txBody>
        </p:sp>
        <p:cxnSp>
          <p:nvCxnSpPr>
            <p:cNvPr id="17" name="직선 화살표 연결선 16"/>
            <p:cNvCxnSpPr>
              <a:stCxn id="16" idx="1"/>
            </p:cNvCxnSpPr>
            <p:nvPr/>
          </p:nvCxnSpPr>
          <p:spPr>
            <a:xfrm rot="10800000" flipV="1">
              <a:off x="-452420" y="2548590"/>
              <a:ext cx="934542" cy="110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그룹 20"/>
          <p:cNvGrpSpPr/>
          <p:nvPr/>
        </p:nvGrpSpPr>
        <p:grpSpPr>
          <a:xfrm>
            <a:off x="2714612" y="1928802"/>
            <a:ext cx="1714512" cy="523220"/>
            <a:chOff x="-452420" y="2251829"/>
            <a:chExt cx="3204145" cy="523212"/>
          </a:xfrm>
        </p:grpSpPr>
        <p:sp>
          <p:nvSpPr>
            <p:cNvPr id="22" name="TextBox 21"/>
            <p:cNvSpPr txBox="1"/>
            <p:nvPr/>
          </p:nvSpPr>
          <p:spPr>
            <a:xfrm>
              <a:off x="482122" y="2251829"/>
              <a:ext cx="2269603" cy="523212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User </a:t>
              </a:r>
              <a:r>
                <a:rPr lang="en-US" sz="1400" dirty="0" err="1">
                  <a:solidFill>
                    <a:srgbClr val="FF0000"/>
                  </a:solidFill>
                </a:rPr>
                <a:t>definedvariables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23" name="직선 화살표 연결선 22"/>
            <p:cNvCxnSpPr>
              <a:stCxn id="22" idx="1"/>
            </p:cNvCxnSpPr>
            <p:nvPr/>
          </p:nvCxnSpPr>
          <p:spPr>
            <a:xfrm rot="10800000" flipV="1">
              <a:off x="-452420" y="2513435"/>
              <a:ext cx="934542" cy="9557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직선 화살표 연결선 30"/>
          <p:cNvCxnSpPr/>
          <p:nvPr/>
        </p:nvCxnSpPr>
        <p:spPr>
          <a:xfrm>
            <a:off x="4714876" y="2726762"/>
            <a:ext cx="350046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/>
          <p:cNvCxnSpPr/>
          <p:nvPr/>
        </p:nvCxnSpPr>
        <p:spPr>
          <a:xfrm rot="5400000" flipH="1" flipV="1">
            <a:off x="5642776" y="3083952"/>
            <a:ext cx="242968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8153824" y="272755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715140" y="150017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x2</a:t>
            </a:r>
          </a:p>
        </p:txBody>
      </p:sp>
      <p:cxnSp>
        <p:nvCxnSpPr>
          <p:cNvPr id="37" name="직선 연결선 36"/>
          <p:cNvCxnSpPr/>
          <p:nvPr/>
        </p:nvCxnSpPr>
        <p:spPr>
          <a:xfrm flipV="1">
            <a:off x="5214942" y="2656118"/>
            <a:ext cx="2295940" cy="177301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809326" y="3012514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40" name="직선 연결선 39"/>
          <p:cNvCxnSpPr/>
          <p:nvPr/>
        </p:nvCxnSpPr>
        <p:spPr>
          <a:xfrm flipV="1">
            <a:off x="5572132" y="3084746"/>
            <a:ext cx="2224502" cy="177301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809326" y="3714752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46" name="직사각형 45"/>
          <p:cNvSpPr/>
          <p:nvPr/>
        </p:nvSpPr>
        <p:spPr>
          <a:xfrm rot="19321258">
            <a:off x="5065454" y="3526486"/>
            <a:ext cx="2878114" cy="494512"/>
          </a:xfrm>
          <a:prstGeom prst="rect">
            <a:avLst/>
          </a:prstGeom>
          <a:solidFill>
            <a:srgbClr val="33CC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타원 49"/>
          <p:cNvSpPr/>
          <p:nvPr/>
        </p:nvSpPr>
        <p:spPr>
          <a:xfrm>
            <a:off x="5500694" y="4786322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5643570" y="4786322"/>
            <a:ext cx="21996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(x1,x2)=(-3,-6)</a:t>
            </a:r>
          </a:p>
          <a:p>
            <a:r>
              <a:rPr lang="en-US" dirty="0"/>
              <a:t>(x3,x4,x5)=(-1,-1,-1)</a:t>
            </a:r>
          </a:p>
        </p:txBody>
      </p:sp>
      <p:grpSp>
        <p:nvGrpSpPr>
          <p:cNvPr id="52" name="그룹 51"/>
          <p:cNvGrpSpPr/>
          <p:nvPr/>
        </p:nvGrpSpPr>
        <p:grpSpPr>
          <a:xfrm>
            <a:off x="1714480" y="4356901"/>
            <a:ext cx="1643074" cy="523220"/>
            <a:chOff x="-719433" y="2037519"/>
            <a:chExt cx="3070640" cy="523212"/>
          </a:xfrm>
        </p:grpSpPr>
        <p:sp>
          <p:nvSpPr>
            <p:cNvPr id="53" name="TextBox 52"/>
            <p:cNvSpPr txBox="1"/>
            <p:nvPr/>
          </p:nvSpPr>
          <p:spPr>
            <a:xfrm>
              <a:off x="749134" y="2037519"/>
              <a:ext cx="1602073" cy="523212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Target</a:t>
              </a:r>
              <a:br>
                <a:rPr lang="en-US" sz="1400" dirty="0">
                  <a:solidFill>
                    <a:srgbClr val="FF0000"/>
                  </a:solidFill>
                </a:rPr>
              </a:br>
              <a:r>
                <a:rPr lang="en-US" sz="1400" dirty="0">
                  <a:solidFill>
                    <a:srgbClr val="FF0000"/>
                  </a:solidFill>
                </a:rPr>
                <a:t>formula</a:t>
              </a:r>
            </a:p>
          </p:txBody>
        </p:sp>
        <p:cxnSp>
          <p:nvCxnSpPr>
            <p:cNvPr id="54" name="직선 화살표 연결선 53"/>
            <p:cNvCxnSpPr>
              <a:stCxn id="53" idx="1"/>
            </p:cNvCxnSpPr>
            <p:nvPr/>
          </p:nvCxnSpPr>
          <p:spPr>
            <a:xfrm rot="10800000" flipV="1">
              <a:off x="-719433" y="2299124"/>
              <a:ext cx="1468567" cy="963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그룹 66"/>
          <p:cNvGrpSpPr/>
          <p:nvPr/>
        </p:nvGrpSpPr>
        <p:grpSpPr>
          <a:xfrm>
            <a:off x="2500298" y="2571744"/>
            <a:ext cx="1500198" cy="307777"/>
            <a:chOff x="81604" y="2132107"/>
            <a:chExt cx="2803627" cy="307772"/>
          </a:xfrm>
        </p:grpSpPr>
        <p:sp>
          <p:nvSpPr>
            <p:cNvPr id="68" name="TextBox 67"/>
            <p:cNvSpPr txBox="1"/>
            <p:nvPr/>
          </p:nvSpPr>
          <p:spPr>
            <a:xfrm>
              <a:off x="615628" y="2132107"/>
              <a:ext cx="2269603" cy="307772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Comments</a:t>
              </a:r>
            </a:p>
          </p:txBody>
        </p:sp>
        <p:cxnSp>
          <p:nvCxnSpPr>
            <p:cNvPr id="69" name="직선 화살표 연결선 68"/>
            <p:cNvCxnSpPr>
              <a:stCxn id="68" idx="1"/>
            </p:cNvCxnSpPr>
            <p:nvPr/>
          </p:nvCxnSpPr>
          <p:spPr>
            <a:xfrm rot="10800000">
              <a:off x="81604" y="2274982"/>
              <a:ext cx="534024" cy="1101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QF_UF Benchmark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B63F-210B-426B-8655-095B3862437C}" type="slidenum">
              <a:rPr lang="ko-KR" altLang="en-US" smtClean="0"/>
              <a:pPr/>
              <a:t>11</a:t>
            </a:fld>
            <a:r>
              <a:rPr lang="en-US" altLang="ko-KR" dirty="0"/>
              <a:t>/14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>
          <a:xfrm>
            <a:off x="142844" y="1214422"/>
            <a:ext cx="5072098" cy="521497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2400" dirty="0"/>
              <a:t>(benchmark example2-1</a:t>
            </a:r>
          </a:p>
          <a:p>
            <a:pPr>
              <a:buNone/>
            </a:pPr>
            <a:r>
              <a:rPr lang="en-US" sz="2400" dirty="0"/>
              <a:t>:logic QF_UF</a:t>
            </a:r>
          </a:p>
          <a:p>
            <a:pPr>
              <a:buNone/>
            </a:pPr>
            <a:r>
              <a:rPr lang="en-US" sz="2400" dirty="0"/>
              <a:t>:</a:t>
            </a:r>
            <a:r>
              <a:rPr lang="en-US" sz="2400" dirty="0" err="1">
                <a:solidFill>
                  <a:srgbClr val="FF0000"/>
                </a:solidFill>
              </a:rPr>
              <a:t>extrasorts</a:t>
            </a:r>
            <a:r>
              <a:rPr lang="en-US" sz="2400" dirty="0"/>
              <a:t> (</a:t>
            </a:r>
            <a:r>
              <a:rPr lang="en-US" sz="2400" dirty="0">
                <a:solidFill>
                  <a:srgbClr val="FF0000"/>
                </a:solidFill>
              </a:rPr>
              <a:t>A B C D</a:t>
            </a:r>
            <a:r>
              <a:rPr lang="en-US" sz="2400" dirty="0"/>
              <a:t>)</a:t>
            </a:r>
          </a:p>
          <a:p>
            <a:pPr>
              <a:buNone/>
            </a:pPr>
            <a:r>
              <a:rPr lang="en-US" sz="2400" dirty="0"/>
              <a:t>:</a:t>
            </a:r>
            <a:r>
              <a:rPr lang="en-US" sz="2400" dirty="0" err="1"/>
              <a:t>extrafuns</a:t>
            </a:r>
            <a:r>
              <a:rPr lang="en-US" sz="2400" dirty="0"/>
              <a:t>  ((x A)(y B)(w A)(z C)(u D))</a:t>
            </a:r>
          </a:p>
          <a:p>
            <a:pPr>
              <a:buNone/>
            </a:pPr>
            <a:r>
              <a:rPr lang="en-US" sz="2400" dirty="0"/>
              <a:t>:</a:t>
            </a:r>
            <a:r>
              <a:rPr lang="en-US" sz="2400" dirty="0" err="1"/>
              <a:t>extrafuns</a:t>
            </a:r>
            <a:r>
              <a:rPr lang="en-US" sz="2400" dirty="0"/>
              <a:t>  ((</a:t>
            </a:r>
            <a:r>
              <a:rPr lang="en-US" sz="2400" dirty="0">
                <a:solidFill>
                  <a:srgbClr val="FF0000"/>
                </a:solidFill>
              </a:rPr>
              <a:t>f A </a:t>
            </a:r>
            <a:r>
              <a:rPr lang="en-US" sz="2400" dirty="0" err="1">
                <a:solidFill>
                  <a:srgbClr val="FF0000"/>
                </a:solidFill>
              </a:rPr>
              <a:t>A</a:t>
            </a:r>
            <a:r>
              <a:rPr lang="en-US" sz="2400" dirty="0">
                <a:solidFill>
                  <a:srgbClr val="FF0000"/>
                </a:solidFill>
              </a:rPr>
              <a:t> B</a:t>
            </a:r>
            <a:r>
              <a:rPr lang="en-US" sz="2400" dirty="0"/>
              <a:t>) </a:t>
            </a:r>
          </a:p>
          <a:p>
            <a:pPr>
              <a:buNone/>
            </a:pPr>
            <a:r>
              <a:rPr lang="en-US" sz="2400" dirty="0"/>
              <a:t>(g A B </a:t>
            </a:r>
            <a:r>
              <a:rPr lang="en-US" sz="2400" dirty="0" err="1"/>
              <a:t>B</a:t>
            </a:r>
            <a:r>
              <a:rPr lang="en-US" sz="2400" dirty="0"/>
              <a:t>) (h1 B A B) (h2 B </a:t>
            </a:r>
            <a:r>
              <a:rPr lang="en-US" sz="2400" dirty="0" err="1"/>
              <a:t>B</a:t>
            </a:r>
            <a:r>
              <a:rPr lang="en-US" sz="2400" dirty="0"/>
              <a:t> </a:t>
            </a:r>
            <a:r>
              <a:rPr lang="en-US" sz="2400" dirty="0" err="1"/>
              <a:t>B</a:t>
            </a:r>
            <a:r>
              <a:rPr lang="en-US" sz="2400" dirty="0"/>
              <a:t>))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>
                <a:solidFill>
                  <a:srgbClr val="FF0000"/>
                </a:solidFill>
              </a:rPr>
              <a:t>;</a:t>
            </a:r>
            <a:r>
              <a:rPr lang="en-US" sz="2400" dirty="0"/>
              <a:t>human readable form</a:t>
            </a:r>
          </a:p>
          <a:p>
            <a:pPr lvl="0">
              <a:buNone/>
              <a:defRPr/>
            </a:pPr>
            <a:r>
              <a:rPr lang="en-US" sz="2400" dirty="0"/>
              <a:t>;   g(</a:t>
            </a:r>
            <a:r>
              <a:rPr lang="en-US" sz="2400" dirty="0" err="1"/>
              <a:t>x,y</a:t>
            </a:r>
            <a:r>
              <a:rPr lang="en-US" sz="2400" dirty="0"/>
              <a:t>) = h1(</a:t>
            </a:r>
            <a:r>
              <a:rPr lang="en-US" sz="2400" dirty="0" err="1"/>
              <a:t>y,x</a:t>
            </a:r>
            <a:r>
              <a:rPr lang="en-US" sz="2400" dirty="0"/>
              <a:t>) /\ </a:t>
            </a:r>
          </a:p>
          <a:p>
            <a:pPr lvl="0">
              <a:buNone/>
              <a:defRPr/>
            </a:pPr>
            <a:r>
              <a:rPr lang="en-US" sz="2400" dirty="0"/>
              <a:t>;   f(</a:t>
            </a:r>
            <a:r>
              <a:rPr lang="en-US" sz="2400" dirty="0" err="1"/>
              <a:t>x,x</a:t>
            </a:r>
            <a:r>
              <a:rPr lang="en-US" sz="2400" dirty="0"/>
              <a:t>) = h2(</a:t>
            </a:r>
            <a:r>
              <a:rPr lang="en-US" sz="2400" dirty="0" err="1"/>
              <a:t>y,y</a:t>
            </a:r>
            <a:r>
              <a:rPr lang="en-US" sz="2400" dirty="0"/>
              <a:t>) /\</a:t>
            </a:r>
          </a:p>
          <a:p>
            <a:pPr lvl="0">
              <a:buNone/>
              <a:defRPr/>
            </a:pPr>
            <a:r>
              <a:rPr lang="en-US" sz="2400" dirty="0"/>
              <a:t>;   f(</a:t>
            </a:r>
            <a:r>
              <a:rPr lang="en-US" sz="2400" dirty="0" err="1"/>
              <a:t>x,x</a:t>
            </a:r>
            <a:r>
              <a:rPr lang="en-US" sz="2400" dirty="0"/>
              <a:t>) != f(</a:t>
            </a:r>
            <a:r>
              <a:rPr lang="en-US" sz="2400" dirty="0" err="1"/>
              <a:t>x,w</a:t>
            </a:r>
            <a:r>
              <a:rPr lang="en-US" sz="2400" dirty="0"/>
              <a:t>)</a:t>
            </a:r>
          </a:p>
          <a:p>
            <a:pPr>
              <a:buNone/>
            </a:pPr>
            <a:r>
              <a:rPr lang="en-US" sz="2400" dirty="0"/>
              <a:t>:assumption((= (g x y) (h1 y x)))</a:t>
            </a:r>
          </a:p>
          <a:p>
            <a:pPr>
              <a:buNone/>
            </a:pPr>
            <a:r>
              <a:rPr lang="en-US" sz="2400" dirty="0"/>
              <a:t>:assumption((= (f x </a:t>
            </a:r>
            <a:r>
              <a:rPr lang="en-US" sz="2400" dirty="0" err="1"/>
              <a:t>x</a:t>
            </a:r>
            <a:r>
              <a:rPr lang="en-US" sz="2400" dirty="0"/>
              <a:t>) (h2 y </a:t>
            </a:r>
            <a:r>
              <a:rPr lang="en-US" sz="2400" dirty="0" err="1"/>
              <a:t>y</a:t>
            </a:r>
            <a:r>
              <a:rPr lang="en-US" sz="2400" dirty="0"/>
              <a:t>)) </a:t>
            </a:r>
          </a:p>
          <a:p>
            <a:pPr>
              <a:buNone/>
            </a:pPr>
            <a:r>
              <a:rPr lang="en-US" sz="2400" dirty="0"/>
              <a:t>:assumption((not (= (f x </a:t>
            </a:r>
            <a:r>
              <a:rPr lang="en-US" sz="2400" dirty="0" err="1"/>
              <a:t>x</a:t>
            </a:r>
            <a:r>
              <a:rPr lang="en-US" sz="2400" dirty="0"/>
              <a:t>) (f x w))))</a:t>
            </a:r>
          </a:p>
          <a:p>
            <a:pPr>
              <a:buNone/>
            </a:pPr>
            <a:r>
              <a:rPr lang="en-US" sz="2400" dirty="0"/>
              <a:t>:</a:t>
            </a:r>
            <a:r>
              <a:rPr lang="en-US" sz="2400"/>
              <a:t>formula true</a:t>
            </a:r>
            <a:endParaRPr lang="en-US" sz="2400" dirty="0"/>
          </a:p>
          <a:p>
            <a:pPr>
              <a:buNone/>
            </a:pPr>
            <a:r>
              <a:rPr lang="en-US" sz="2400" dirty="0"/>
              <a:t>)</a:t>
            </a:r>
          </a:p>
        </p:txBody>
      </p:sp>
      <p:grpSp>
        <p:nvGrpSpPr>
          <p:cNvPr id="39" name="그룹 38"/>
          <p:cNvGrpSpPr/>
          <p:nvPr/>
        </p:nvGrpSpPr>
        <p:grpSpPr>
          <a:xfrm>
            <a:off x="2571736" y="2500308"/>
            <a:ext cx="2357454" cy="307777"/>
            <a:chOff x="-51902" y="2251830"/>
            <a:chExt cx="4405699" cy="307772"/>
          </a:xfrm>
        </p:grpSpPr>
        <p:sp>
          <p:nvSpPr>
            <p:cNvPr id="42" name="TextBox 41"/>
            <p:cNvSpPr txBox="1"/>
            <p:nvPr/>
          </p:nvSpPr>
          <p:spPr>
            <a:xfrm>
              <a:off x="482122" y="2251830"/>
              <a:ext cx="3871675" cy="307772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User defined functions </a:t>
              </a:r>
            </a:p>
          </p:txBody>
        </p:sp>
        <p:cxnSp>
          <p:nvCxnSpPr>
            <p:cNvPr id="43" name="직선 화살표 연결선 42"/>
            <p:cNvCxnSpPr>
              <a:stCxn id="42" idx="1"/>
            </p:cNvCxnSpPr>
            <p:nvPr/>
          </p:nvCxnSpPr>
          <p:spPr>
            <a:xfrm rot="10800000" flipV="1">
              <a:off x="-51902" y="2405714"/>
              <a:ext cx="534024" cy="13185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그룹 47"/>
          <p:cNvGrpSpPr/>
          <p:nvPr/>
        </p:nvGrpSpPr>
        <p:grpSpPr>
          <a:xfrm>
            <a:off x="2571736" y="1643050"/>
            <a:ext cx="1500198" cy="523220"/>
            <a:chOff x="-852938" y="2203547"/>
            <a:chExt cx="2803627" cy="523212"/>
          </a:xfrm>
        </p:grpSpPr>
        <p:sp>
          <p:nvSpPr>
            <p:cNvPr id="49" name="TextBox 48"/>
            <p:cNvSpPr txBox="1"/>
            <p:nvPr/>
          </p:nvSpPr>
          <p:spPr>
            <a:xfrm>
              <a:off x="-318914" y="2203547"/>
              <a:ext cx="2269603" cy="523212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User defined data types</a:t>
              </a:r>
            </a:p>
          </p:txBody>
        </p:sp>
        <p:cxnSp>
          <p:nvCxnSpPr>
            <p:cNvPr id="52" name="직선 화살표 연결선 51"/>
            <p:cNvCxnSpPr>
              <a:stCxn id="49" idx="1"/>
            </p:cNvCxnSpPr>
            <p:nvPr/>
          </p:nvCxnSpPr>
          <p:spPr>
            <a:xfrm rot="10800000" flipV="1">
              <a:off x="-852938" y="2465152"/>
              <a:ext cx="534024" cy="2414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내용 개체 틀 4"/>
          <p:cNvSpPr txBox="1">
            <a:spLocks/>
          </p:cNvSpPr>
          <p:nvPr/>
        </p:nvSpPr>
        <p:spPr>
          <a:xfrm>
            <a:off x="5214942" y="1214422"/>
            <a:ext cx="3286148" cy="5214974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u="sng" dirty="0">
                <a:latin typeface="Calibri" pitchFamily="34" charset="0"/>
              </a:rPr>
              <a:t>A model for the formula</a:t>
            </a:r>
            <a:endParaRPr lang="en-US" sz="2400" u="sng" baseline="0" dirty="0">
              <a:latin typeface="Calibri" pitchFamily="34" charset="0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x-</a:t>
            </a:r>
            <a:r>
              <a:rPr kumimoji="0" lang="en-US" sz="24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&gt; a0</a:t>
            </a: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>
                <a:latin typeface="Calibri" pitchFamily="34" charset="0"/>
              </a:rPr>
              <a:t>y</a:t>
            </a:r>
            <a:r>
              <a:rPr lang="en-US" sz="2400" baseline="0">
                <a:latin typeface="Calibri" pitchFamily="34" charset="0"/>
              </a:rPr>
              <a:t>-&gt; b0</a:t>
            </a:r>
            <a:endParaRPr lang="en-US" sz="2400" baseline="0" dirty="0">
              <a:latin typeface="Calibri" pitchFamily="34" charset="0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w-&gt;a1</a:t>
            </a: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ko-KR" sz="2400">
                <a:latin typeface="Calibri" pitchFamily="34" charset="0"/>
              </a:rPr>
              <a:t>f-&gt;{(a0,a0)-&gt;b2, 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ko-KR" sz="2400">
                <a:latin typeface="Calibri" pitchFamily="34" charset="0"/>
              </a:rPr>
              <a:t>       (a0,a1)-&gt;b3, 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ko-KR" sz="2400">
                <a:latin typeface="Calibri" pitchFamily="34" charset="0"/>
              </a:rPr>
              <a:t>       else-&gt;b2}</a:t>
            </a: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aseline="0">
                <a:latin typeface="Calibri" pitchFamily="34" charset="0"/>
              </a:rPr>
              <a:t>g-&gt;{</a:t>
            </a:r>
            <a:r>
              <a:rPr kumimoji="0" lang="en-US" sz="24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(a0,b0)-&gt;b1,</a:t>
            </a:r>
            <a:r>
              <a:rPr lang="en-US" sz="2400" baseline="0">
                <a:latin typeface="Calibri" pitchFamily="34" charset="0"/>
              </a:rPr>
              <a:t> </a:t>
            </a:r>
            <a:endParaRPr lang="en-US" sz="2400" baseline="0" dirty="0">
              <a:latin typeface="Calibri" pitchFamily="34" charset="0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>
                <a:latin typeface="Calibri" pitchFamily="34" charset="0"/>
              </a:rPr>
              <a:t>         </a:t>
            </a:r>
            <a:r>
              <a:rPr lang="en-US" sz="2400" baseline="0" dirty="0">
                <a:latin typeface="Calibri" pitchFamily="34" charset="0"/>
              </a:rPr>
              <a:t>else-</a:t>
            </a:r>
            <a:r>
              <a:rPr lang="en-US" sz="2400" baseline="0">
                <a:latin typeface="Calibri" pitchFamily="34" charset="0"/>
              </a:rPr>
              <a:t>&gt; b1}</a:t>
            </a:r>
            <a:endParaRPr lang="en-US" sz="2400" baseline="0" dirty="0">
              <a:latin typeface="Calibri" pitchFamily="34" charset="0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ko-KR" sz="2400">
                <a:latin typeface="Calibri" pitchFamily="34" charset="0"/>
              </a:rPr>
              <a:t>h1-&gt;{(b0,a0)-&gt;b1, 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ko-KR" sz="2400">
                <a:latin typeface="Calibri" pitchFamily="34" charset="0"/>
              </a:rPr>
              <a:t>          else -&gt; b1}</a:t>
            </a: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aseline="0">
                <a:latin typeface="Calibri" pitchFamily="34" charset="0"/>
              </a:rPr>
              <a:t>h2-&gt;{(b0,b0)-&gt;b2, </a:t>
            </a:r>
            <a:endParaRPr lang="en-US" sz="2400" baseline="0" dirty="0">
              <a:latin typeface="Calibri" pitchFamily="34" charset="0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>
                <a:latin typeface="Calibri" pitchFamily="34" charset="0"/>
              </a:rPr>
              <a:t>          </a:t>
            </a:r>
            <a:r>
              <a:rPr lang="en-US" sz="2400" baseline="0" dirty="0">
                <a:latin typeface="Calibri" pitchFamily="34" charset="0"/>
              </a:rPr>
              <a:t>else </a:t>
            </a:r>
            <a:r>
              <a:rPr lang="en-US" sz="2400" baseline="0">
                <a:latin typeface="Calibri" pitchFamily="34" charset="0"/>
              </a:rPr>
              <a:t>-&gt; b2}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 of QF_UF Benchmark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B63F-210B-426B-8655-095B3862437C}" type="slidenum">
              <a:rPr lang="ko-KR" altLang="en-US" smtClean="0"/>
              <a:pPr/>
              <a:t>12</a:t>
            </a:fld>
            <a:r>
              <a:rPr lang="en-US" altLang="ko-KR" dirty="0"/>
              <a:t>/14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quarter" idx="13"/>
          </p:nvPr>
        </p:nvSpPr>
        <p:spPr>
          <a:xfrm>
            <a:off x="285721" y="1214422"/>
            <a:ext cx="4071965" cy="3143272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lvl="0">
              <a:buNone/>
            </a:pPr>
            <a:r>
              <a:rPr lang="en-US" sz="2000" dirty="0"/>
              <a:t>1. Prove that</a:t>
            </a:r>
          </a:p>
          <a:p>
            <a:pPr>
              <a:buNone/>
            </a:pPr>
            <a:r>
              <a:rPr lang="en-US" sz="2000" dirty="0"/>
              <a:t>F : a=b ^ b=c -&gt; g(f(a), b) = g(f (c), a) </a:t>
            </a:r>
          </a:p>
          <a:p>
            <a:pPr>
              <a:buNone/>
            </a:pPr>
            <a:r>
              <a:rPr lang="en-US" sz="2000"/>
              <a:t>is T</a:t>
            </a:r>
            <a:r>
              <a:rPr lang="en-US" sz="2000" baseline="-25000"/>
              <a:t>QF</a:t>
            </a:r>
            <a:r>
              <a:rPr lang="en-US" sz="2000" baseline="-25000" dirty="0"/>
              <a:t>_</a:t>
            </a:r>
            <a:r>
              <a:rPr lang="en-US" sz="2000" baseline="-25000"/>
              <a:t>UF</a:t>
            </a:r>
            <a:r>
              <a:rPr lang="en-US" sz="2000" dirty="0"/>
              <a:t>–</a:t>
            </a:r>
            <a:r>
              <a:rPr lang="en-US" sz="2000" b="1" dirty="0" err="1"/>
              <a:t>satisfiable</a:t>
            </a:r>
            <a:endParaRPr lang="en-US" sz="2000" b="1" dirty="0"/>
          </a:p>
          <a:p>
            <a:pPr>
              <a:buNone/>
            </a:pPr>
            <a:endParaRPr lang="en-US" sz="2000" b="1" dirty="0"/>
          </a:p>
          <a:p>
            <a:pPr>
              <a:buNone/>
            </a:pPr>
            <a:r>
              <a:rPr lang="en-US" sz="2000" dirty="0"/>
              <a:t>2</a:t>
            </a:r>
            <a:r>
              <a:rPr lang="en-US" sz="2000"/>
              <a:t>. </a:t>
            </a:r>
            <a:r>
              <a:rPr lang="en-US" sz="2000" dirty="0"/>
              <a:t>Prove</a:t>
            </a:r>
          </a:p>
          <a:p>
            <a:pPr>
              <a:buNone/>
            </a:pPr>
            <a:r>
              <a:rPr lang="en-US" sz="2000" dirty="0"/>
              <a:t>F : a=b ^ b=c -&gt; g(f(a), b) = g(f (c), a) </a:t>
            </a:r>
          </a:p>
          <a:p>
            <a:pPr>
              <a:buNone/>
            </a:pPr>
            <a:r>
              <a:rPr lang="en-US" sz="2000"/>
              <a:t>is T</a:t>
            </a:r>
            <a:r>
              <a:rPr lang="en-US" sz="2000" baseline="-25000"/>
              <a:t>QF</a:t>
            </a:r>
            <a:r>
              <a:rPr lang="en-US" sz="2000" baseline="-25000" dirty="0"/>
              <a:t>_</a:t>
            </a:r>
            <a:r>
              <a:rPr lang="en-US" sz="2000" baseline="-25000"/>
              <a:t>UF</a:t>
            </a:r>
            <a:r>
              <a:rPr lang="en-US" sz="2000" dirty="0"/>
              <a:t>–</a:t>
            </a:r>
            <a:r>
              <a:rPr lang="en-US" sz="2000" b="1" dirty="0"/>
              <a:t>valid</a:t>
            </a:r>
            <a:r>
              <a:rPr lang="en-US" sz="2000" dirty="0"/>
              <a:t> through proof tree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</p:txBody>
      </p:sp>
      <p:sp>
        <p:nvSpPr>
          <p:cNvPr id="8" name="내용 개체 틀 6"/>
          <p:cNvSpPr txBox="1">
            <a:spLocks/>
          </p:cNvSpPr>
          <p:nvPr/>
        </p:nvSpPr>
        <p:spPr>
          <a:xfrm>
            <a:off x="4500563" y="1214422"/>
            <a:ext cx="4071966" cy="3143272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dirty="0">
                <a:latin typeface="Calibri" pitchFamily="34" charset="0"/>
              </a:rPr>
              <a:t>(benchmark Quiz2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dirty="0">
                <a:latin typeface="Calibri" pitchFamily="34" charset="0"/>
              </a:rPr>
              <a:t>:logic QF_UF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dirty="0">
                <a:latin typeface="Calibri" pitchFamily="34" charset="0"/>
              </a:rPr>
              <a:t>:</a:t>
            </a:r>
            <a:r>
              <a:rPr lang="en-US" dirty="0" err="1">
                <a:latin typeface="Calibri" pitchFamily="34" charset="0"/>
              </a:rPr>
              <a:t>extrasorts</a:t>
            </a:r>
            <a:r>
              <a:rPr lang="en-US" dirty="0">
                <a:latin typeface="Calibri" pitchFamily="34" charset="0"/>
              </a:rPr>
              <a:t> (A B C)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dirty="0">
                <a:latin typeface="Calibri" pitchFamily="34" charset="0"/>
              </a:rPr>
              <a:t>:</a:t>
            </a:r>
            <a:r>
              <a:rPr lang="en-US" dirty="0" err="1">
                <a:latin typeface="Calibri" pitchFamily="34" charset="0"/>
              </a:rPr>
              <a:t>extrafuns</a:t>
            </a:r>
            <a:r>
              <a:rPr lang="en-US" dirty="0">
                <a:latin typeface="Calibri" pitchFamily="34" charset="0"/>
              </a:rPr>
              <a:t>  ((a </a:t>
            </a:r>
            <a:r>
              <a:rPr lang="en-US" dirty="0" err="1">
                <a:latin typeface="Calibri" pitchFamily="34" charset="0"/>
              </a:rPr>
              <a:t>A</a:t>
            </a:r>
            <a:r>
              <a:rPr lang="en-US" dirty="0">
                <a:latin typeface="Calibri" pitchFamily="34" charset="0"/>
              </a:rPr>
              <a:t>) (b A) (c A))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dirty="0">
                <a:latin typeface="Calibri" pitchFamily="34" charset="0"/>
              </a:rPr>
              <a:t>:</a:t>
            </a:r>
            <a:r>
              <a:rPr lang="en-US" dirty="0" err="1">
                <a:latin typeface="Calibri" pitchFamily="34" charset="0"/>
              </a:rPr>
              <a:t>extrafuns</a:t>
            </a:r>
            <a:r>
              <a:rPr lang="en-US" dirty="0">
                <a:latin typeface="Calibri" pitchFamily="34" charset="0"/>
              </a:rPr>
              <a:t>  ((f A B) (g B A C))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dirty="0">
                <a:latin typeface="Calibri" pitchFamily="34" charset="0"/>
              </a:rPr>
              <a:t>;human readable form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dirty="0">
                <a:latin typeface="Calibri" pitchFamily="34" charset="0"/>
              </a:rPr>
              <a:t>; a=b/\ b=c -&gt;  g(f(a),b) = g(f(c),a)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dirty="0">
                <a:latin typeface="Calibri" pitchFamily="34" charset="0"/>
              </a:rPr>
              <a:t>:formula (implies (and (= a b) (= b c)) 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dirty="0">
                <a:latin typeface="Calibri" pitchFamily="34" charset="0"/>
              </a:rPr>
              <a:t>                  (= (g ( f a) b) (g (f c) </a:t>
            </a:r>
            <a:r>
              <a:rPr lang="en-US">
                <a:latin typeface="Calibri" pitchFamily="34" charset="0"/>
              </a:rPr>
              <a:t>a))))</a:t>
            </a:r>
            <a:endParaRPr lang="en-US" dirty="0">
              <a:latin typeface="Calibri" pitchFamily="34" charset="0"/>
            </a:endParaRPr>
          </a:p>
          <a:p>
            <a:pPr marL="342900" lvl="0" indent="-342900">
              <a:spcBef>
                <a:spcPct val="20000"/>
              </a:spcBef>
            </a:pPr>
            <a:endParaRPr lang="en-US" dirty="0">
              <a:latin typeface="Calibri" pitchFamily="34" charset="0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2" name="내용 개체 틀 4"/>
          <p:cNvSpPr txBox="1">
            <a:spLocks/>
          </p:cNvSpPr>
          <p:nvPr/>
        </p:nvSpPr>
        <p:spPr>
          <a:xfrm>
            <a:off x="4500562" y="4429132"/>
            <a:ext cx="4071966" cy="2214578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u="sng" dirty="0">
                <a:latin typeface="Calibri" pitchFamily="34" charset="0"/>
              </a:rPr>
              <a:t>A model for the formula</a:t>
            </a:r>
            <a:endParaRPr lang="en-US" sz="2000" u="sng" baseline="0" dirty="0">
              <a:latin typeface="Calibri" pitchFamily="34" charset="0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a-&gt;</a:t>
            </a:r>
            <a:r>
              <a:rPr lang="en-US" sz="2000">
                <a:latin typeface="Calibri" pitchFamily="34" charset="0"/>
              </a:rPr>
              <a:t>a0</a:t>
            </a:r>
            <a:endParaRPr kumimoji="0" lang="en-US" sz="20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baseline="0">
                <a:latin typeface="Calibri" pitchFamily="34" charset="0"/>
              </a:rPr>
              <a:t>b-&gt;</a:t>
            </a:r>
            <a:r>
              <a:rPr lang="en-US" sz="2000">
                <a:latin typeface="Calibri" pitchFamily="34" charset="0"/>
              </a:rPr>
              <a:t>a1</a:t>
            </a:r>
            <a:endParaRPr lang="en-US" sz="2000" baseline="0" dirty="0">
              <a:latin typeface="Calibri" pitchFamily="34" charset="0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c-&gt;</a:t>
            </a:r>
            <a:r>
              <a:rPr lang="en-US" sz="2000">
                <a:latin typeface="Calibri" pitchFamily="34" charset="0"/>
              </a:rPr>
              <a:t>a2</a:t>
            </a:r>
            <a:endParaRPr kumimoji="0" lang="en-US" sz="20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f-&gt;{a0-&gt;b0, a2-&gt;b1, else-&gt;b0}</a:t>
            </a:r>
            <a:endParaRPr kumimoji="0" lang="en-US" sz="20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baseline="0">
                <a:latin typeface="Calibri" pitchFamily="34" charset="0"/>
              </a:rPr>
              <a:t>g-&gt;{(b0,a1)-&gt;c0,(b1,a0)-&gt;c1,else-&gt;c0}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910" y="4929198"/>
            <a:ext cx="35235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Then, how to check </a:t>
            </a:r>
          </a:p>
          <a:p>
            <a:r>
              <a:rPr lang="en-US" sz="2400" b="1">
                <a:solidFill>
                  <a:srgbClr val="FF0000"/>
                </a:solidFill>
              </a:rPr>
              <a:t>T</a:t>
            </a:r>
            <a:r>
              <a:rPr lang="en-US" sz="2400" b="1" baseline="-25000">
                <a:solidFill>
                  <a:srgbClr val="FF0000"/>
                </a:solidFill>
              </a:rPr>
              <a:t>QF</a:t>
            </a:r>
            <a:r>
              <a:rPr lang="en-US" sz="2400" b="1" baseline="-25000" dirty="0">
                <a:solidFill>
                  <a:srgbClr val="FF0000"/>
                </a:solidFill>
              </a:rPr>
              <a:t>_</a:t>
            </a:r>
            <a:r>
              <a:rPr lang="en-US" sz="2400" b="1" baseline="-25000">
                <a:solidFill>
                  <a:srgbClr val="FF0000"/>
                </a:solidFill>
              </a:rPr>
              <a:t>UF</a:t>
            </a:r>
            <a:r>
              <a:rPr lang="en-US" sz="2400" b="1" dirty="0">
                <a:solidFill>
                  <a:srgbClr val="FF0000"/>
                </a:solidFill>
              </a:rPr>
              <a:t>–validity of F by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using a SMT solver???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83935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QF_AUFLIA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err="1"/>
              <a:t>Moonzoo</a:t>
            </a:r>
            <a:r>
              <a:rPr lang="en-US" altLang="ko-KR" dirty="0"/>
              <a:t> Kim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B63F-210B-426B-8655-095B3862437C}" type="slidenum">
              <a:rPr lang="ko-KR" altLang="en-US" smtClean="0"/>
              <a:pPr/>
              <a:t>13</a:t>
            </a:fld>
            <a:r>
              <a:rPr lang="en-US" altLang="ko-KR" dirty="0"/>
              <a:t>/14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>
          <a:xfrm>
            <a:off x="-32" y="857232"/>
            <a:ext cx="5643602" cy="521497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400" dirty="0"/>
              <a:t>(benchmark sort</a:t>
            </a:r>
          </a:p>
          <a:p>
            <a:pPr>
              <a:buNone/>
            </a:pPr>
            <a:r>
              <a:rPr lang="en-US" sz="1400" dirty="0"/>
              <a:t>:logic QF_AUFLIA</a:t>
            </a:r>
          </a:p>
          <a:p>
            <a:pPr>
              <a:buNone/>
            </a:pPr>
            <a:r>
              <a:rPr lang="en-US" sz="1400" dirty="0"/>
              <a:t>:</a:t>
            </a:r>
            <a:r>
              <a:rPr lang="en-US" sz="1400" dirty="0" err="1"/>
              <a:t>extrafuns</a:t>
            </a:r>
            <a:r>
              <a:rPr lang="en-US" sz="1400" dirty="0"/>
              <a:t> ((data_7 Array)) ; </a:t>
            </a:r>
            <a:r>
              <a:rPr lang="en-US" sz="1400" dirty="0">
                <a:solidFill>
                  <a:srgbClr val="FF0000"/>
                </a:solidFill>
              </a:rPr>
              <a:t>initial data[] declaration</a:t>
            </a:r>
          </a:p>
          <a:p>
            <a:pPr>
              <a:buNone/>
            </a:pPr>
            <a:r>
              <a:rPr lang="en-US" sz="1400" dirty="0"/>
              <a:t>:</a:t>
            </a:r>
            <a:r>
              <a:rPr lang="en-US" sz="1400" dirty="0" err="1"/>
              <a:t>extrafuns</a:t>
            </a:r>
            <a:r>
              <a:rPr lang="en-US" sz="1400" dirty="0"/>
              <a:t> ((tmp_0 </a:t>
            </a:r>
            <a:r>
              <a:rPr lang="en-US" sz="1400" dirty="0" err="1"/>
              <a:t>Int</a:t>
            </a:r>
            <a:r>
              <a:rPr lang="en-US" sz="1400" dirty="0"/>
              <a:t>))</a:t>
            </a:r>
          </a:p>
          <a:p>
            <a:pPr>
              <a:buNone/>
            </a:pPr>
            <a:r>
              <a:rPr lang="en-US" sz="1400" dirty="0"/>
              <a:t>:</a:t>
            </a:r>
            <a:r>
              <a:rPr lang="en-US" sz="1400" dirty="0" err="1"/>
              <a:t>extrafuns</a:t>
            </a:r>
            <a:r>
              <a:rPr lang="en-US" sz="1400" dirty="0"/>
              <a:t> ((i_9 </a:t>
            </a:r>
            <a:r>
              <a:rPr lang="en-US" sz="1400" dirty="0" err="1"/>
              <a:t>Int</a:t>
            </a:r>
            <a:r>
              <a:rPr lang="en-US" sz="1400" dirty="0"/>
              <a:t>))</a:t>
            </a:r>
          </a:p>
          <a:p>
            <a:pPr>
              <a:buNone/>
            </a:pPr>
            <a:r>
              <a:rPr lang="en-US" sz="1400" dirty="0"/>
              <a:t>  :assumption (= i_9 0) ; </a:t>
            </a:r>
            <a:r>
              <a:rPr lang="en-US" sz="1400" dirty="0" err="1">
                <a:solidFill>
                  <a:srgbClr val="FF0000"/>
                </a:solidFill>
              </a:rPr>
              <a:t>i</a:t>
            </a:r>
            <a:r>
              <a:rPr lang="en-US" sz="1400" dirty="0">
                <a:solidFill>
                  <a:srgbClr val="FF0000"/>
                </a:solidFill>
              </a:rPr>
              <a:t>=0</a:t>
            </a:r>
            <a:r>
              <a:rPr lang="en-US" sz="1400" dirty="0"/>
              <a:t>;</a:t>
            </a:r>
          </a:p>
          <a:p>
            <a:pPr>
              <a:buNone/>
            </a:pPr>
            <a:r>
              <a:rPr lang="en-US" sz="1400" dirty="0"/>
              <a:t>:</a:t>
            </a:r>
            <a:r>
              <a:rPr lang="en-US" sz="1400" dirty="0" err="1"/>
              <a:t>extrafuns</a:t>
            </a:r>
            <a:r>
              <a:rPr lang="en-US" sz="1400" dirty="0"/>
              <a:t> ((j_1 </a:t>
            </a:r>
            <a:r>
              <a:rPr lang="en-US" sz="1400" dirty="0" err="1"/>
              <a:t>Int</a:t>
            </a:r>
            <a:r>
              <a:rPr lang="en-US" sz="1400" dirty="0"/>
              <a:t>))</a:t>
            </a:r>
          </a:p>
          <a:p>
            <a:pPr>
              <a:buNone/>
            </a:pPr>
            <a:r>
              <a:rPr lang="en-US" sz="1400" dirty="0"/>
              <a:t>  :assumption (= j_1 1) ; </a:t>
            </a:r>
            <a:r>
              <a:rPr lang="en-US" sz="1400" dirty="0">
                <a:solidFill>
                  <a:srgbClr val="FF0000"/>
                </a:solidFill>
              </a:rPr>
              <a:t>j=1</a:t>
            </a:r>
            <a:r>
              <a:rPr lang="en-US" sz="1400" dirty="0"/>
              <a:t>;</a:t>
            </a:r>
          </a:p>
          <a:p>
            <a:pPr>
              <a:buNone/>
            </a:pPr>
            <a:r>
              <a:rPr lang="en-US" sz="1400" dirty="0"/>
              <a:t>:</a:t>
            </a:r>
            <a:r>
              <a:rPr lang="en-US" sz="1400" dirty="0" err="1"/>
              <a:t>extrafuns</a:t>
            </a:r>
            <a:r>
              <a:rPr lang="en-US" sz="1400" dirty="0"/>
              <a:t> ((tmp_1 </a:t>
            </a:r>
            <a:r>
              <a:rPr lang="en-US" sz="1400" dirty="0" err="1"/>
              <a:t>Int</a:t>
            </a:r>
            <a:r>
              <a:rPr lang="en-US" sz="1400" dirty="0"/>
              <a:t>))</a:t>
            </a:r>
          </a:p>
          <a:p>
            <a:pPr>
              <a:buNone/>
            </a:pPr>
            <a:r>
              <a:rPr lang="en-US" sz="1400" dirty="0"/>
              <a:t>  :assumption (= tmp_1 (select data_7 0))   ; </a:t>
            </a:r>
            <a:r>
              <a:rPr lang="en-US" sz="1400" dirty="0" err="1">
                <a:solidFill>
                  <a:srgbClr val="FF0000"/>
                </a:solidFill>
              </a:rPr>
              <a:t>tmp</a:t>
            </a:r>
            <a:r>
              <a:rPr lang="en-US" sz="1400" dirty="0">
                <a:solidFill>
                  <a:srgbClr val="FF0000"/>
                </a:solidFill>
              </a:rPr>
              <a:t> = data[0]</a:t>
            </a:r>
          </a:p>
          <a:p>
            <a:pPr>
              <a:buNone/>
            </a:pPr>
            <a:r>
              <a:rPr lang="en-US" sz="1400" dirty="0"/>
              <a:t>:</a:t>
            </a:r>
            <a:r>
              <a:rPr lang="en-US" sz="1400" dirty="0" err="1"/>
              <a:t>extrafuns</a:t>
            </a:r>
            <a:r>
              <a:rPr lang="en-US" sz="1400" dirty="0"/>
              <a:t> ((data_8 Array))</a:t>
            </a:r>
          </a:p>
          <a:p>
            <a:pPr>
              <a:buNone/>
            </a:pPr>
            <a:r>
              <a:rPr lang="en-US" sz="1400" dirty="0"/>
              <a:t>  :assumption (= data_8 (store data_7 0 (select data_7 1))); </a:t>
            </a:r>
            <a:r>
              <a:rPr lang="en-US" sz="1400" dirty="0">
                <a:solidFill>
                  <a:srgbClr val="FF0000"/>
                </a:solidFill>
              </a:rPr>
              <a:t>data[0]=data[1];</a:t>
            </a:r>
          </a:p>
          <a:p>
            <a:pPr>
              <a:buNone/>
            </a:pPr>
            <a:r>
              <a:rPr lang="en-US" sz="1400" dirty="0"/>
              <a:t>:</a:t>
            </a:r>
            <a:r>
              <a:rPr lang="en-US" sz="1400" dirty="0" err="1"/>
              <a:t>extrafuns</a:t>
            </a:r>
            <a:r>
              <a:rPr lang="en-US" sz="1400" dirty="0"/>
              <a:t> ((data_9 Array))</a:t>
            </a:r>
          </a:p>
          <a:p>
            <a:pPr>
              <a:buNone/>
            </a:pPr>
            <a:r>
              <a:rPr lang="en-US" sz="1400" dirty="0"/>
              <a:t>  :assumption (= data_9 (store data_8 1 tmp_1)) ; </a:t>
            </a:r>
            <a:r>
              <a:rPr lang="en-US" sz="1400" dirty="0">
                <a:solidFill>
                  <a:srgbClr val="FF0000"/>
                </a:solidFill>
              </a:rPr>
              <a:t>data[1] =  </a:t>
            </a:r>
            <a:r>
              <a:rPr lang="en-US" sz="1400" dirty="0" err="1">
                <a:solidFill>
                  <a:srgbClr val="FF0000"/>
                </a:solidFill>
              </a:rPr>
              <a:t>tmp</a:t>
            </a:r>
            <a:r>
              <a:rPr lang="en-US" sz="1400" dirty="0"/>
              <a:t>;</a:t>
            </a:r>
          </a:p>
          <a:p>
            <a:pPr>
              <a:buNone/>
            </a:pPr>
            <a:r>
              <a:rPr lang="en-US" sz="1400" dirty="0"/>
              <a:t>:</a:t>
            </a:r>
            <a:r>
              <a:rPr lang="en-US" sz="1400" dirty="0" err="1"/>
              <a:t>extrafuns</a:t>
            </a:r>
            <a:r>
              <a:rPr lang="en-US" sz="1400" dirty="0"/>
              <a:t> ((data_10 Array))</a:t>
            </a:r>
          </a:p>
          <a:p>
            <a:pPr>
              <a:buNone/>
            </a:pPr>
            <a:r>
              <a:rPr lang="en-US" sz="1400" dirty="0">
                <a:solidFill>
                  <a:srgbClr val="FF0000"/>
                </a:solidFill>
              </a:rPr>
              <a:t> ; if (data[0] &gt; data[1])  { </a:t>
            </a:r>
            <a:r>
              <a:rPr lang="en-US" sz="1400" dirty="0" err="1">
                <a:solidFill>
                  <a:srgbClr val="FF0000"/>
                </a:solidFill>
              </a:rPr>
              <a:t>tmp</a:t>
            </a:r>
            <a:r>
              <a:rPr lang="en-US" sz="1400" dirty="0">
                <a:solidFill>
                  <a:srgbClr val="FF0000"/>
                </a:solidFill>
              </a:rPr>
              <a:t>=data[0]; data[0]=data[1]; data[1]=</a:t>
            </a:r>
            <a:r>
              <a:rPr lang="en-US" sz="1400" dirty="0" err="1">
                <a:solidFill>
                  <a:srgbClr val="FF0000"/>
                </a:solidFill>
              </a:rPr>
              <a:t>tmp</a:t>
            </a:r>
            <a:r>
              <a:rPr lang="en-US" sz="1400" dirty="0">
                <a:solidFill>
                  <a:srgbClr val="FF0000"/>
                </a:solidFill>
              </a:rPr>
              <a:t>} </a:t>
            </a:r>
            <a:endParaRPr lang="en-US" sz="1400" dirty="0"/>
          </a:p>
          <a:p>
            <a:pPr>
              <a:buNone/>
            </a:pPr>
            <a:r>
              <a:rPr lang="en-US" sz="1400" dirty="0"/>
              <a:t>  :assumption (= data_10 (</a:t>
            </a:r>
            <a:r>
              <a:rPr lang="en-US" sz="1400" dirty="0" err="1"/>
              <a:t>if_then_else</a:t>
            </a:r>
            <a:r>
              <a:rPr lang="en-US" sz="1400" dirty="0"/>
              <a:t> (&gt; (select data_7 0) (select data_7 1)) data_9 data_7))</a:t>
            </a:r>
          </a:p>
          <a:p>
            <a:pPr>
              <a:buNone/>
            </a:pPr>
            <a:r>
              <a:rPr lang="en-US" sz="1400" dirty="0"/>
              <a:t>… </a:t>
            </a:r>
          </a:p>
          <a:p>
            <a:pPr>
              <a:buNone/>
            </a:pPr>
            <a:r>
              <a:rPr lang="en-US" sz="1400" dirty="0"/>
              <a:t>:formula (</a:t>
            </a:r>
            <a:r>
              <a:rPr lang="en-US" sz="1400" dirty="0">
                <a:solidFill>
                  <a:srgbClr val="FF0000"/>
                </a:solidFill>
              </a:rPr>
              <a:t>not</a:t>
            </a:r>
            <a:r>
              <a:rPr lang="en-US" sz="1400" dirty="0"/>
              <a:t> </a:t>
            </a:r>
          </a:p>
          <a:p>
            <a:pPr>
              <a:buNone/>
            </a:pPr>
            <a:r>
              <a:rPr lang="en-US" sz="1400" dirty="0"/>
              <a:t>(and (&lt;= (select data_70 0) (select data_70 1)) </a:t>
            </a:r>
          </a:p>
          <a:p>
            <a:pPr>
              <a:buNone/>
            </a:pPr>
            <a:r>
              <a:rPr lang="en-US" sz="1400" dirty="0"/>
              <a:t>     (&lt;= (select data_70 1) (select data_70 2)) </a:t>
            </a:r>
          </a:p>
          <a:p>
            <a:pPr>
              <a:buNone/>
            </a:pPr>
            <a:r>
              <a:rPr lang="en-US" sz="1400" dirty="0"/>
              <a:t>       …)</a:t>
            </a:r>
          </a:p>
          <a:p>
            <a:pPr>
              <a:buNone/>
            </a:pPr>
            <a:r>
              <a:rPr lang="en-US" sz="1400" dirty="0"/>
              <a:t> 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5643570" y="1357298"/>
            <a:ext cx="3500430" cy="2677656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#define N 7</a:t>
            </a:r>
          </a:p>
          <a:p>
            <a:pPr>
              <a:buNone/>
            </a:pP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main(){</a:t>
            </a:r>
          </a:p>
          <a:p>
            <a:pPr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data[N],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, j,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tmp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 for (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&lt;N-1;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++)</a:t>
            </a:r>
          </a:p>
          <a:p>
            <a:pPr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   for (j=i+1; j&lt;N; j++)            </a:t>
            </a:r>
          </a:p>
          <a:p>
            <a:pPr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      if(data[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]&gt;data[j]){</a:t>
            </a:r>
          </a:p>
          <a:p>
            <a:pPr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tmp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= data[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  data[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] = data[j];</a:t>
            </a:r>
          </a:p>
          <a:p>
            <a:pPr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         data[j] =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tmp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      }</a:t>
            </a:r>
          </a:p>
          <a:p>
            <a:pPr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 assert(data[0]&lt;=data[1]&amp;&amp;…);</a:t>
            </a:r>
          </a:p>
          <a:p>
            <a:pPr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 of </a:t>
            </a:r>
            <a:r>
              <a:rPr lang="en-US" dirty="0" err="1"/>
              <a:t>Fixed_Size_BitVectors</a:t>
            </a:r>
            <a:r>
              <a:rPr lang="en-US" dirty="0"/>
              <a:t>[32]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err="1"/>
              <a:t>Moonzoo</a:t>
            </a:r>
            <a:r>
              <a:rPr lang="en-US" altLang="ko-KR" dirty="0"/>
              <a:t> Kim 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>
          <a:xfrm>
            <a:off x="571472" y="764704"/>
            <a:ext cx="3500462" cy="5429264"/>
          </a:xfrm>
          <a:ln>
            <a:noFill/>
          </a:ln>
        </p:spPr>
        <p:txBody>
          <a:bodyPr>
            <a:noAutofit/>
          </a:bodyPr>
          <a:lstStyle/>
          <a:p>
            <a:pPr>
              <a:buNone/>
            </a:pPr>
            <a:r>
              <a:rPr lang="en-US" sz="1100" dirty="0"/>
              <a:t>:</a:t>
            </a:r>
            <a:r>
              <a:rPr lang="en-US" sz="1100" dirty="0" err="1"/>
              <a:t>sorts_description</a:t>
            </a:r>
            <a:endParaRPr lang="en-US" sz="1100" dirty="0"/>
          </a:p>
          <a:p>
            <a:pPr>
              <a:buNone/>
            </a:pPr>
            <a:r>
              <a:rPr lang="en-US" sz="1100" dirty="0"/>
              <a:t>   "All sort symbols of the form </a:t>
            </a:r>
            <a:r>
              <a:rPr lang="en-US" sz="1100" dirty="0" err="1"/>
              <a:t>BitVec</a:t>
            </a:r>
            <a:r>
              <a:rPr lang="en-US" sz="1100" dirty="0"/>
              <a:t>[</a:t>
            </a:r>
            <a:r>
              <a:rPr lang="en-US" sz="1100" dirty="0" err="1"/>
              <a:t>i</a:t>
            </a:r>
            <a:r>
              <a:rPr lang="en-US" sz="1100" dirty="0"/>
              <a:t>],</a:t>
            </a:r>
          </a:p>
          <a:p>
            <a:pPr>
              <a:buNone/>
            </a:pPr>
            <a:r>
              <a:rPr lang="en-US" sz="1100" dirty="0"/>
              <a:t>    where </a:t>
            </a:r>
            <a:r>
              <a:rPr lang="en-US" sz="1100" dirty="0" err="1"/>
              <a:t>i</a:t>
            </a:r>
            <a:r>
              <a:rPr lang="en-US" sz="1100" dirty="0"/>
              <a:t> is a numeral between 1 and 32, inclusive.“</a:t>
            </a:r>
          </a:p>
          <a:p>
            <a:pPr>
              <a:buNone/>
            </a:pPr>
            <a:r>
              <a:rPr lang="en-US" sz="1100" dirty="0"/>
              <a:t>:</a:t>
            </a:r>
            <a:r>
              <a:rPr lang="en-US" sz="1100" dirty="0" err="1"/>
              <a:t>funs_description</a:t>
            </a:r>
            <a:endParaRPr lang="en-US" sz="1100" dirty="0"/>
          </a:p>
          <a:p>
            <a:pPr>
              <a:buNone/>
            </a:pPr>
            <a:r>
              <a:rPr lang="en-US" sz="1100" dirty="0"/>
              <a:t>   "All function symbols with </a:t>
            </a:r>
            <a:r>
              <a:rPr lang="en-US" sz="1100" dirty="0" err="1"/>
              <a:t>arity</a:t>
            </a:r>
            <a:r>
              <a:rPr lang="en-US" sz="1100" dirty="0"/>
              <a:t> of the form</a:t>
            </a:r>
          </a:p>
          <a:p>
            <a:pPr>
              <a:buNone/>
            </a:pPr>
            <a:r>
              <a:rPr lang="en-US" sz="1100" dirty="0"/>
              <a:t>      (</a:t>
            </a:r>
            <a:r>
              <a:rPr lang="en-US" sz="1100" dirty="0" err="1">
                <a:solidFill>
                  <a:srgbClr val="FF0000"/>
                </a:solidFill>
              </a:rPr>
              <a:t>concat</a:t>
            </a:r>
            <a:r>
              <a:rPr lang="en-US" sz="1100" dirty="0"/>
              <a:t> </a:t>
            </a:r>
            <a:r>
              <a:rPr lang="en-US" sz="1100" dirty="0" err="1"/>
              <a:t>BitVec</a:t>
            </a:r>
            <a:r>
              <a:rPr lang="en-US" sz="1100" dirty="0"/>
              <a:t>[</a:t>
            </a:r>
            <a:r>
              <a:rPr lang="en-US" sz="1100" dirty="0" err="1"/>
              <a:t>i</a:t>
            </a:r>
            <a:r>
              <a:rPr lang="en-US" sz="1100" dirty="0"/>
              <a:t>] </a:t>
            </a:r>
            <a:r>
              <a:rPr lang="en-US" sz="1100" dirty="0" err="1"/>
              <a:t>BitVec</a:t>
            </a:r>
            <a:r>
              <a:rPr lang="en-US" sz="1100" dirty="0"/>
              <a:t>[j] </a:t>
            </a:r>
            <a:r>
              <a:rPr lang="en-US" sz="1100" dirty="0" err="1"/>
              <a:t>BitVec</a:t>
            </a:r>
            <a:r>
              <a:rPr lang="en-US" sz="1100" dirty="0"/>
              <a:t>[m])    where</a:t>
            </a:r>
          </a:p>
          <a:p>
            <a:pPr>
              <a:buNone/>
            </a:pPr>
            <a:r>
              <a:rPr lang="en-US" sz="1100" dirty="0"/>
              <a:t>    - </a:t>
            </a:r>
            <a:r>
              <a:rPr lang="en-US" sz="1100" dirty="0" err="1"/>
              <a:t>i,j,m</a:t>
            </a:r>
            <a:r>
              <a:rPr lang="en-US" sz="1100" dirty="0"/>
              <a:t> are numerals</a:t>
            </a:r>
          </a:p>
          <a:p>
            <a:pPr>
              <a:buNone/>
            </a:pPr>
            <a:r>
              <a:rPr lang="en-US" sz="1100" dirty="0"/>
              <a:t>    - </a:t>
            </a:r>
            <a:r>
              <a:rPr lang="en-US" sz="1100" dirty="0" err="1"/>
              <a:t>i,j</a:t>
            </a:r>
            <a:r>
              <a:rPr lang="en-US" sz="1100" dirty="0"/>
              <a:t> &gt; 0</a:t>
            </a:r>
          </a:p>
          <a:p>
            <a:pPr>
              <a:buNone/>
            </a:pPr>
            <a:r>
              <a:rPr lang="en-US" sz="1100" dirty="0"/>
              <a:t>    - </a:t>
            </a:r>
            <a:r>
              <a:rPr lang="en-US" sz="1100" dirty="0" err="1"/>
              <a:t>i</a:t>
            </a:r>
            <a:r>
              <a:rPr lang="en-US" sz="1100" dirty="0"/>
              <a:t> + j = m &lt;= 32   “</a:t>
            </a:r>
          </a:p>
          <a:p>
            <a:pPr>
              <a:buNone/>
            </a:pPr>
            <a:r>
              <a:rPr lang="en-US" sz="1100" dirty="0"/>
              <a:t>:</a:t>
            </a:r>
            <a:r>
              <a:rPr lang="en-US" sz="1100" dirty="0" err="1"/>
              <a:t>funs_description</a:t>
            </a:r>
            <a:endParaRPr lang="en-US" sz="1100" dirty="0"/>
          </a:p>
          <a:p>
            <a:pPr>
              <a:buNone/>
            </a:pPr>
            <a:r>
              <a:rPr lang="en-US" sz="1100" dirty="0"/>
              <a:t>   "All function symbols with </a:t>
            </a:r>
            <a:r>
              <a:rPr lang="en-US" sz="1100" dirty="0" err="1"/>
              <a:t>arity</a:t>
            </a:r>
            <a:r>
              <a:rPr lang="en-US" sz="1100" dirty="0"/>
              <a:t> of the form</a:t>
            </a:r>
          </a:p>
          <a:p>
            <a:pPr>
              <a:buNone/>
            </a:pPr>
            <a:r>
              <a:rPr lang="en-US" sz="1100" dirty="0"/>
              <a:t>      (</a:t>
            </a:r>
            <a:r>
              <a:rPr lang="en-US" sz="1100" dirty="0">
                <a:solidFill>
                  <a:srgbClr val="FF0000"/>
                </a:solidFill>
              </a:rPr>
              <a:t>extract[i:j]</a:t>
            </a:r>
            <a:r>
              <a:rPr lang="en-US" sz="1100" dirty="0"/>
              <a:t> </a:t>
            </a:r>
            <a:r>
              <a:rPr lang="en-US" sz="1100" dirty="0" err="1"/>
              <a:t>BitVec</a:t>
            </a:r>
            <a:r>
              <a:rPr lang="en-US" sz="1100" dirty="0"/>
              <a:t>[m] </a:t>
            </a:r>
            <a:r>
              <a:rPr lang="en-US" sz="1100" dirty="0" err="1"/>
              <a:t>BitVec</a:t>
            </a:r>
            <a:r>
              <a:rPr lang="en-US" sz="1100" dirty="0"/>
              <a:t>[n])    where</a:t>
            </a:r>
          </a:p>
          <a:p>
            <a:pPr>
              <a:buNone/>
            </a:pPr>
            <a:r>
              <a:rPr lang="en-US" sz="1100" dirty="0"/>
              <a:t>    - </a:t>
            </a:r>
            <a:r>
              <a:rPr lang="en-US" sz="1100" dirty="0" err="1"/>
              <a:t>i,j,m,n</a:t>
            </a:r>
            <a:r>
              <a:rPr lang="en-US" sz="1100" dirty="0"/>
              <a:t> are numerals</a:t>
            </a:r>
          </a:p>
          <a:p>
            <a:pPr>
              <a:buNone/>
            </a:pPr>
            <a:r>
              <a:rPr lang="en-US" sz="1100" dirty="0"/>
              <a:t>    - 32 &gt;= m &gt; </a:t>
            </a:r>
            <a:r>
              <a:rPr lang="en-US" sz="1100" dirty="0" err="1"/>
              <a:t>i</a:t>
            </a:r>
            <a:r>
              <a:rPr lang="en-US" sz="1100" dirty="0"/>
              <a:t> &gt;= j &gt;= 0,</a:t>
            </a:r>
          </a:p>
          <a:p>
            <a:pPr>
              <a:buNone/>
            </a:pPr>
            <a:r>
              <a:rPr lang="en-US" sz="1100" dirty="0"/>
              <a:t>    - n = i-j+1.   “</a:t>
            </a:r>
          </a:p>
          <a:p>
            <a:pPr>
              <a:buNone/>
            </a:pPr>
            <a:r>
              <a:rPr lang="en-US" sz="1100" dirty="0"/>
              <a:t>:</a:t>
            </a:r>
            <a:r>
              <a:rPr lang="en-US" sz="1100" dirty="0" err="1"/>
              <a:t>funs_description</a:t>
            </a:r>
            <a:endParaRPr lang="en-US" sz="1100" dirty="0"/>
          </a:p>
          <a:p>
            <a:pPr>
              <a:buNone/>
            </a:pPr>
            <a:r>
              <a:rPr lang="en-US" sz="1100" dirty="0"/>
              <a:t>   "All function symbols with </a:t>
            </a:r>
            <a:r>
              <a:rPr lang="en-US" sz="1100" dirty="0" err="1"/>
              <a:t>arity</a:t>
            </a:r>
            <a:r>
              <a:rPr lang="en-US" sz="1100" dirty="0"/>
              <a:t> of the form</a:t>
            </a:r>
          </a:p>
          <a:p>
            <a:pPr>
              <a:buNone/>
            </a:pPr>
            <a:r>
              <a:rPr lang="en-US" sz="1100" dirty="0"/>
              <a:t>       (op1 </a:t>
            </a:r>
            <a:r>
              <a:rPr lang="en-US" sz="1100" dirty="0" err="1"/>
              <a:t>BitVec</a:t>
            </a:r>
            <a:r>
              <a:rPr lang="en-US" sz="1100" dirty="0"/>
              <a:t>[m] </a:t>
            </a:r>
            <a:r>
              <a:rPr lang="en-US" sz="1100" dirty="0" err="1"/>
              <a:t>BitVec</a:t>
            </a:r>
            <a:r>
              <a:rPr lang="en-US" sz="1100" dirty="0"/>
              <a:t>[m])    or</a:t>
            </a:r>
          </a:p>
          <a:p>
            <a:pPr>
              <a:buNone/>
            </a:pPr>
            <a:r>
              <a:rPr lang="en-US" sz="1100" dirty="0"/>
              <a:t>       (op2 </a:t>
            </a:r>
            <a:r>
              <a:rPr lang="en-US" sz="1100" dirty="0" err="1"/>
              <a:t>BitVec</a:t>
            </a:r>
            <a:r>
              <a:rPr lang="en-US" sz="1100" dirty="0"/>
              <a:t>[m] </a:t>
            </a:r>
            <a:r>
              <a:rPr lang="en-US" sz="1100" dirty="0" err="1"/>
              <a:t>BitVec</a:t>
            </a:r>
            <a:r>
              <a:rPr lang="en-US" sz="1100" dirty="0"/>
              <a:t>[m] </a:t>
            </a:r>
            <a:r>
              <a:rPr lang="en-US" sz="1100" dirty="0" err="1"/>
              <a:t>BitVec</a:t>
            </a:r>
            <a:r>
              <a:rPr lang="en-US" sz="1100" dirty="0"/>
              <a:t>[m])    where</a:t>
            </a:r>
          </a:p>
          <a:p>
            <a:pPr>
              <a:buNone/>
            </a:pPr>
            <a:r>
              <a:rPr lang="en-US" sz="1100" dirty="0"/>
              <a:t>    - op1 is from {</a:t>
            </a:r>
            <a:r>
              <a:rPr lang="en-US" sz="1100" dirty="0" err="1">
                <a:solidFill>
                  <a:srgbClr val="FF0000"/>
                </a:solidFill>
              </a:rPr>
              <a:t>bvnot</a:t>
            </a:r>
            <a:r>
              <a:rPr lang="en-US" sz="1100" dirty="0">
                <a:solidFill>
                  <a:srgbClr val="FF0000"/>
                </a:solidFill>
              </a:rPr>
              <a:t>, </a:t>
            </a:r>
            <a:r>
              <a:rPr lang="en-US" sz="1100" dirty="0" err="1">
                <a:solidFill>
                  <a:srgbClr val="FF0000"/>
                </a:solidFill>
              </a:rPr>
              <a:t>bvneg</a:t>
            </a:r>
            <a:r>
              <a:rPr lang="en-US" sz="1100" dirty="0"/>
              <a:t>}</a:t>
            </a:r>
          </a:p>
          <a:p>
            <a:pPr>
              <a:buNone/>
            </a:pPr>
            <a:r>
              <a:rPr lang="en-US" sz="1100" dirty="0"/>
              <a:t>    - op2 is from {</a:t>
            </a:r>
            <a:r>
              <a:rPr lang="en-US" sz="1100" dirty="0" err="1">
                <a:solidFill>
                  <a:srgbClr val="FF0000"/>
                </a:solidFill>
              </a:rPr>
              <a:t>bvand,bvor,bvxor,bvsub,bvadd,bvmul</a:t>
            </a:r>
            <a:r>
              <a:rPr lang="en-US" sz="1100" dirty="0"/>
              <a:t>}</a:t>
            </a:r>
          </a:p>
          <a:p>
            <a:pPr>
              <a:buNone/>
            </a:pPr>
            <a:r>
              <a:rPr lang="en-US" sz="1100" dirty="0"/>
              <a:t>    - m is a numeral</a:t>
            </a:r>
          </a:p>
          <a:p>
            <a:pPr>
              <a:buNone/>
            </a:pPr>
            <a:r>
              <a:rPr lang="en-US" sz="1100" dirty="0"/>
              <a:t>    - 0 &lt; m &lt;= 32 “</a:t>
            </a:r>
          </a:p>
          <a:p>
            <a:pPr>
              <a:buNone/>
            </a:pPr>
            <a:r>
              <a:rPr lang="en-US" sz="1100" dirty="0"/>
              <a:t>:</a:t>
            </a:r>
            <a:r>
              <a:rPr lang="en-US" sz="1100" dirty="0" err="1"/>
              <a:t>preds_description</a:t>
            </a:r>
            <a:endParaRPr lang="en-US" sz="1100" dirty="0"/>
          </a:p>
          <a:p>
            <a:pPr>
              <a:buNone/>
            </a:pPr>
            <a:r>
              <a:rPr lang="en-US" sz="1100" dirty="0"/>
              <a:t>   "All predicate symbols with </a:t>
            </a:r>
            <a:r>
              <a:rPr lang="en-US" sz="1100" dirty="0" err="1"/>
              <a:t>arity</a:t>
            </a:r>
            <a:r>
              <a:rPr lang="en-US" sz="1100" dirty="0"/>
              <a:t> of the form</a:t>
            </a:r>
          </a:p>
          <a:p>
            <a:pPr>
              <a:buNone/>
            </a:pPr>
            <a:r>
              <a:rPr lang="en-US" sz="1100" dirty="0"/>
              <a:t>       (</a:t>
            </a:r>
            <a:r>
              <a:rPr lang="en-US" sz="1100" dirty="0" err="1"/>
              <a:t>pred</a:t>
            </a:r>
            <a:r>
              <a:rPr lang="en-US" sz="1100" dirty="0"/>
              <a:t> </a:t>
            </a:r>
            <a:r>
              <a:rPr lang="en-US" sz="1100" dirty="0" err="1"/>
              <a:t>BitVec</a:t>
            </a:r>
            <a:r>
              <a:rPr lang="en-US" sz="1100" dirty="0"/>
              <a:t>[m] </a:t>
            </a:r>
            <a:r>
              <a:rPr lang="en-US" sz="1100" dirty="0" err="1"/>
              <a:t>BitVec</a:t>
            </a:r>
            <a:r>
              <a:rPr lang="en-US" sz="1100" dirty="0"/>
              <a:t>[m])    where</a:t>
            </a:r>
          </a:p>
          <a:p>
            <a:pPr>
              <a:buNone/>
            </a:pPr>
            <a:r>
              <a:rPr lang="en-US" sz="1100" dirty="0"/>
              <a:t>    - </a:t>
            </a:r>
            <a:r>
              <a:rPr lang="en-US" sz="1100" dirty="0" err="1"/>
              <a:t>pred</a:t>
            </a:r>
            <a:r>
              <a:rPr lang="en-US" sz="1100" dirty="0"/>
              <a:t> is from </a:t>
            </a:r>
            <a:r>
              <a:rPr lang="en-US" sz="1100"/>
              <a:t>{</a:t>
            </a:r>
            <a:r>
              <a:rPr lang="en-US" sz="1100">
                <a:solidFill>
                  <a:srgbClr val="FF0000"/>
                </a:solidFill>
              </a:rPr>
              <a:t>bvult, bvule, bvuge, bvugt,</a:t>
            </a:r>
            <a:br>
              <a:rPr lang="en-US" sz="1100">
                <a:solidFill>
                  <a:srgbClr val="FF0000"/>
                </a:solidFill>
              </a:rPr>
            </a:br>
            <a:r>
              <a:rPr lang="en-US" sz="1100">
                <a:solidFill>
                  <a:srgbClr val="FF0000"/>
                </a:solidFill>
              </a:rPr>
              <a:t> </a:t>
            </a:r>
            <a:r>
              <a:rPr lang="en-US" altLang="ko-KR" sz="1100">
                <a:solidFill>
                  <a:srgbClr val="FF0000"/>
                </a:solidFill>
              </a:rPr>
              <a:t>bvslt, bvsle, bvsge, bvsgt,</a:t>
            </a:r>
            <a:r>
              <a:rPr lang="en-US" sz="1100"/>
              <a:t>}</a:t>
            </a:r>
            <a:endParaRPr lang="en-US" sz="1100" dirty="0"/>
          </a:p>
          <a:p>
            <a:pPr>
              <a:buNone/>
            </a:pPr>
            <a:r>
              <a:rPr lang="en-US" sz="1100" dirty="0"/>
              <a:t>    - m is a numeral</a:t>
            </a:r>
          </a:p>
          <a:p>
            <a:pPr>
              <a:buNone/>
            </a:pPr>
            <a:r>
              <a:rPr lang="en-US" sz="1100" dirty="0"/>
              <a:t>    - 0 &lt; m &lt;= 32   "</a:t>
            </a:r>
          </a:p>
          <a:p>
            <a:pPr>
              <a:buNone/>
            </a:pPr>
            <a:endParaRPr lang="en-US" sz="1100" dirty="0"/>
          </a:p>
        </p:txBody>
      </p:sp>
      <p:sp>
        <p:nvSpPr>
          <p:cNvPr id="6" name="내용 개체 틀 4"/>
          <p:cNvSpPr txBox="1">
            <a:spLocks/>
          </p:cNvSpPr>
          <p:nvPr/>
        </p:nvSpPr>
        <p:spPr>
          <a:xfrm>
            <a:off x="4286248" y="928670"/>
            <a:ext cx="4000529" cy="52149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1100" dirty="0">
                <a:latin typeface="Calibri" pitchFamily="34" charset="0"/>
              </a:rPr>
              <a:t>- Variables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100" dirty="0">
                <a:latin typeface="Calibri" pitchFamily="34" charset="0"/>
              </a:rPr>
              <a:t>   If v is a variable of sort </a:t>
            </a:r>
            <a:r>
              <a:rPr lang="en-US" sz="1100" dirty="0" err="1">
                <a:latin typeface="Calibri" pitchFamily="34" charset="0"/>
              </a:rPr>
              <a:t>BitVec</a:t>
            </a:r>
            <a:r>
              <a:rPr lang="en-US" sz="1100" dirty="0">
                <a:latin typeface="Calibri" pitchFamily="34" charset="0"/>
              </a:rPr>
              <a:t>[m] with 0 &lt; m &lt;= 32, then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100" dirty="0">
                <a:latin typeface="Calibri" pitchFamily="34" charset="0"/>
              </a:rPr>
              <a:t>   [[v]] is some element of [{0,...,m-1} -&gt; {0,1}], the set of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100" dirty="0">
                <a:latin typeface="Calibri" pitchFamily="34" charset="0"/>
              </a:rPr>
              <a:t>   total   functions from {0,...,m-1} to {0,1}.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100" dirty="0">
                <a:latin typeface="Calibri" pitchFamily="34" charset="0"/>
              </a:rPr>
              <a:t>- Constant symbols </a:t>
            </a:r>
            <a:r>
              <a:rPr lang="en-US" sz="1100" dirty="0">
                <a:solidFill>
                  <a:srgbClr val="FF0000"/>
                </a:solidFill>
                <a:latin typeface="Calibri" pitchFamily="34" charset="0"/>
              </a:rPr>
              <a:t>bv0</a:t>
            </a:r>
            <a:r>
              <a:rPr lang="en-US" sz="1100" dirty="0">
                <a:latin typeface="Calibri" pitchFamily="34" charset="0"/>
              </a:rPr>
              <a:t> and </a:t>
            </a:r>
            <a:r>
              <a:rPr lang="en-US" sz="1100" dirty="0">
                <a:solidFill>
                  <a:srgbClr val="FF0000"/>
                </a:solidFill>
                <a:latin typeface="Calibri" pitchFamily="34" charset="0"/>
              </a:rPr>
              <a:t>bv1</a:t>
            </a:r>
            <a:r>
              <a:rPr lang="en-US" sz="1100" dirty="0">
                <a:latin typeface="Calibri" pitchFamily="34" charset="0"/>
              </a:rPr>
              <a:t> of sort </a:t>
            </a:r>
            <a:r>
              <a:rPr lang="en-US" sz="1100" dirty="0" err="1">
                <a:latin typeface="Calibri" pitchFamily="34" charset="0"/>
              </a:rPr>
              <a:t>BitVec</a:t>
            </a:r>
            <a:r>
              <a:rPr lang="en-US" sz="1100" dirty="0">
                <a:latin typeface="Calibri" pitchFamily="34" charset="0"/>
              </a:rPr>
              <a:t>[32]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100" dirty="0">
                <a:latin typeface="Calibri" pitchFamily="34" charset="0"/>
              </a:rPr>
              <a:t>   [[bv0]] := \lambda x : [0...32). 0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100" dirty="0">
                <a:latin typeface="Calibri" pitchFamily="34" charset="0"/>
              </a:rPr>
              <a:t>   [[bv1]] := \lambda x : [0...32). if x = 0 then 1 else 0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100" dirty="0">
                <a:latin typeface="Calibri" pitchFamily="34" charset="0"/>
              </a:rPr>
              <a:t>  - Function symbols for concatenation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100" dirty="0">
                <a:latin typeface="Calibri" pitchFamily="34" charset="0"/>
              </a:rPr>
              <a:t>   [[(</a:t>
            </a:r>
            <a:r>
              <a:rPr lang="en-US" sz="1100" dirty="0" err="1">
                <a:solidFill>
                  <a:srgbClr val="FF0000"/>
                </a:solidFill>
                <a:latin typeface="Calibri" pitchFamily="34" charset="0"/>
              </a:rPr>
              <a:t>concat</a:t>
            </a:r>
            <a:r>
              <a:rPr lang="en-US" sz="1100" dirty="0">
                <a:latin typeface="Calibri" pitchFamily="34" charset="0"/>
              </a:rPr>
              <a:t> s t)]] := \lambda x : [0...</a:t>
            </a:r>
            <a:r>
              <a:rPr lang="en-US" sz="1100" dirty="0" err="1">
                <a:latin typeface="Calibri" pitchFamily="34" charset="0"/>
              </a:rPr>
              <a:t>n+m</a:t>
            </a:r>
            <a:r>
              <a:rPr lang="en-US" sz="1100" dirty="0">
                <a:latin typeface="Calibri" pitchFamily="34" charset="0"/>
              </a:rPr>
              <a:t>).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100" dirty="0">
                <a:latin typeface="Calibri" pitchFamily="34" charset="0"/>
              </a:rPr>
              <a:t>                          if (x&lt;m) then [[t]](x) else [[s]](x-m)  where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100" dirty="0">
                <a:latin typeface="Calibri" pitchFamily="34" charset="0"/>
              </a:rPr>
              <a:t>   s and t are terms of sort </a:t>
            </a:r>
            <a:r>
              <a:rPr lang="en-US" sz="1100" dirty="0" err="1">
                <a:latin typeface="Calibri" pitchFamily="34" charset="0"/>
              </a:rPr>
              <a:t>BitVec</a:t>
            </a:r>
            <a:r>
              <a:rPr lang="en-US" sz="1100" dirty="0">
                <a:latin typeface="Calibri" pitchFamily="34" charset="0"/>
              </a:rPr>
              <a:t>[n] and </a:t>
            </a:r>
            <a:r>
              <a:rPr lang="en-US" sz="1100" dirty="0" err="1">
                <a:latin typeface="Calibri" pitchFamily="34" charset="0"/>
              </a:rPr>
              <a:t>BitVec</a:t>
            </a:r>
            <a:r>
              <a:rPr lang="en-US" sz="1100" dirty="0">
                <a:latin typeface="Calibri" pitchFamily="34" charset="0"/>
              </a:rPr>
              <a:t>[m],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100" dirty="0">
                <a:latin typeface="Calibri" pitchFamily="34" charset="0"/>
              </a:rPr>
              <a:t>  respectively,  0 &lt; n &lt;= 32, 0 &lt; m &lt;= 32, and </a:t>
            </a:r>
            <a:r>
              <a:rPr lang="en-US" sz="1100" dirty="0" err="1">
                <a:latin typeface="Calibri" pitchFamily="34" charset="0"/>
              </a:rPr>
              <a:t>n+m</a:t>
            </a:r>
            <a:r>
              <a:rPr lang="en-US" sz="1100" dirty="0">
                <a:latin typeface="Calibri" pitchFamily="34" charset="0"/>
              </a:rPr>
              <a:t> &lt;= 32.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100" dirty="0">
                <a:latin typeface="Calibri" pitchFamily="34" charset="0"/>
              </a:rPr>
              <a:t>- Function symbols for extraction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100" dirty="0">
                <a:latin typeface="Calibri" pitchFamily="34" charset="0"/>
              </a:rPr>
              <a:t>   [[(</a:t>
            </a:r>
            <a:r>
              <a:rPr lang="en-US" sz="1100" dirty="0">
                <a:solidFill>
                  <a:srgbClr val="FF0000"/>
                </a:solidFill>
                <a:latin typeface="Calibri" pitchFamily="34" charset="0"/>
              </a:rPr>
              <a:t>extract[i:j</a:t>
            </a:r>
            <a:r>
              <a:rPr lang="en-US" sz="1100" dirty="0">
                <a:latin typeface="Calibri" pitchFamily="34" charset="0"/>
              </a:rPr>
              <a:t>] s)]] := \lambda x : [0...i-j+1). [[s]](</a:t>
            </a:r>
            <a:r>
              <a:rPr lang="en-US" sz="1100" dirty="0" err="1">
                <a:latin typeface="Calibri" pitchFamily="34" charset="0"/>
              </a:rPr>
              <a:t>j+x</a:t>
            </a:r>
            <a:r>
              <a:rPr lang="en-US" sz="1100" dirty="0">
                <a:latin typeface="Calibri" pitchFamily="34" charset="0"/>
              </a:rPr>
              <a:t>)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100" dirty="0">
                <a:latin typeface="Calibri" pitchFamily="34" charset="0"/>
              </a:rPr>
              <a:t>   where s is of sort </a:t>
            </a:r>
            <a:r>
              <a:rPr lang="en-US" sz="1100" dirty="0" err="1">
                <a:latin typeface="Calibri" pitchFamily="34" charset="0"/>
              </a:rPr>
              <a:t>BitVec</a:t>
            </a:r>
            <a:r>
              <a:rPr lang="en-US" sz="1100" dirty="0">
                <a:latin typeface="Calibri" pitchFamily="34" charset="0"/>
              </a:rPr>
              <a:t>[l], 0 &lt;= j &lt;= </a:t>
            </a:r>
            <a:r>
              <a:rPr lang="en-US" sz="1100" dirty="0" err="1">
                <a:latin typeface="Calibri" pitchFamily="34" charset="0"/>
              </a:rPr>
              <a:t>i</a:t>
            </a:r>
            <a:r>
              <a:rPr lang="en-US" sz="1100" dirty="0">
                <a:latin typeface="Calibri" pitchFamily="34" charset="0"/>
              </a:rPr>
              <a:t> &lt; l &lt;= 32.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100" dirty="0">
                <a:latin typeface="Calibri" pitchFamily="34" charset="0"/>
              </a:rPr>
              <a:t>- Function symbols for arithmetic operations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100" dirty="0">
                <a:latin typeface="Calibri" pitchFamily="34" charset="0"/>
              </a:rPr>
              <a:t>   To define the semantics of the </a:t>
            </a:r>
            <a:r>
              <a:rPr lang="en-US" sz="1100" dirty="0" err="1">
                <a:latin typeface="Calibri" pitchFamily="34" charset="0"/>
              </a:rPr>
              <a:t>bitvector</a:t>
            </a:r>
            <a:r>
              <a:rPr lang="en-US" sz="1100" dirty="0">
                <a:latin typeface="Calibri" pitchFamily="34" charset="0"/>
              </a:rPr>
              <a:t> operators </a:t>
            </a:r>
            <a:r>
              <a:rPr lang="en-US" sz="1100" dirty="0" err="1">
                <a:latin typeface="Calibri" pitchFamily="34" charset="0"/>
              </a:rPr>
              <a:t>bvadd</a:t>
            </a:r>
            <a:endParaRPr lang="en-US" sz="1100" dirty="0">
              <a:latin typeface="Calibri" pitchFamily="34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sz="1100" dirty="0">
                <a:latin typeface="Calibri" pitchFamily="34" charset="0"/>
              </a:rPr>
              <a:t>   , </a:t>
            </a:r>
            <a:r>
              <a:rPr lang="en-US" sz="1100" dirty="0" err="1">
                <a:latin typeface="Calibri" pitchFamily="34" charset="0"/>
              </a:rPr>
              <a:t>bvsub</a:t>
            </a:r>
            <a:r>
              <a:rPr lang="en-US" sz="1100" dirty="0">
                <a:latin typeface="Calibri" pitchFamily="34" charset="0"/>
              </a:rPr>
              <a:t>,  </a:t>
            </a:r>
            <a:r>
              <a:rPr lang="en-US" sz="1100" dirty="0" err="1">
                <a:latin typeface="Calibri" pitchFamily="34" charset="0"/>
              </a:rPr>
              <a:t>bvneg</a:t>
            </a:r>
            <a:r>
              <a:rPr lang="en-US" sz="1100" dirty="0">
                <a:latin typeface="Calibri" pitchFamily="34" charset="0"/>
              </a:rPr>
              <a:t>, and </a:t>
            </a:r>
            <a:r>
              <a:rPr lang="en-US" sz="1100" dirty="0" err="1">
                <a:latin typeface="Calibri" pitchFamily="34" charset="0"/>
              </a:rPr>
              <a:t>bvmul</a:t>
            </a:r>
            <a:r>
              <a:rPr lang="en-US" sz="1100" dirty="0">
                <a:latin typeface="Calibri" pitchFamily="34" charset="0"/>
              </a:rPr>
              <a:t>, it is helpful to use these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100" dirty="0">
                <a:latin typeface="Calibri" pitchFamily="34" charset="0"/>
              </a:rPr>
              <a:t>    ancillary functions: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100" dirty="0">
                <a:latin typeface="Calibri" pitchFamily="34" charset="0"/>
              </a:rPr>
              <a:t>   o </a:t>
            </a:r>
            <a:r>
              <a:rPr lang="en-US" sz="1100" dirty="0">
                <a:solidFill>
                  <a:srgbClr val="FF0000"/>
                </a:solidFill>
                <a:latin typeface="Calibri" pitchFamily="34" charset="0"/>
              </a:rPr>
              <a:t>bv2nat</a:t>
            </a:r>
            <a:r>
              <a:rPr lang="en-US" sz="1100" dirty="0">
                <a:latin typeface="Calibri" pitchFamily="34" charset="0"/>
              </a:rPr>
              <a:t> which takes a </a:t>
            </a:r>
            <a:r>
              <a:rPr lang="en-US" sz="1100" dirty="0" err="1">
                <a:latin typeface="Calibri" pitchFamily="34" charset="0"/>
              </a:rPr>
              <a:t>bitvector</a:t>
            </a:r>
            <a:r>
              <a:rPr lang="en-US" sz="1100" dirty="0">
                <a:latin typeface="Calibri" pitchFamily="34" charset="0"/>
              </a:rPr>
              <a:t> b: [0...m) --&gt; {0,1}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100" dirty="0">
                <a:latin typeface="Calibri" pitchFamily="34" charset="0"/>
              </a:rPr>
              <a:t>     with 0 &lt; m &lt;= 32, and returns an integer in the range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100" dirty="0">
                <a:latin typeface="Calibri" pitchFamily="34" charset="0"/>
              </a:rPr>
              <a:t>    [0...2^m),  and is defined as follows: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100" dirty="0">
                <a:latin typeface="Calibri" pitchFamily="34" charset="0"/>
              </a:rPr>
              <a:t>     bv2nat(b) := b(m-1)*2^{m-1} + b(m-2)*2^{m-2} + ... + b(0)*2^0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100" dirty="0">
                <a:latin typeface="Calibri" pitchFamily="34" charset="0"/>
              </a:rPr>
              <a:t>   o </a:t>
            </a:r>
            <a:r>
              <a:rPr lang="en-US" sz="1100" dirty="0">
                <a:solidFill>
                  <a:srgbClr val="FF0000"/>
                </a:solidFill>
                <a:latin typeface="Calibri" pitchFamily="34" charset="0"/>
              </a:rPr>
              <a:t>nat2bv[m</a:t>
            </a:r>
            <a:r>
              <a:rPr lang="en-US" sz="1100" dirty="0">
                <a:latin typeface="Calibri" pitchFamily="34" charset="0"/>
              </a:rPr>
              <a:t>], with 0 &lt; m &lt;= 32, which takes a non-negative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100" dirty="0">
                <a:latin typeface="Calibri" pitchFamily="34" charset="0"/>
              </a:rPr>
              <a:t>      integer  n and returns the (unique) </a:t>
            </a:r>
            <a:r>
              <a:rPr lang="en-US" sz="1100" dirty="0" err="1">
                <a:latin typeface="Calibri" pitchFamily="34" charset="0"/>
              </a:rPr>
              <a:t>bitvector</a:t>
            </a:r>
            <a:r>
              <a:rPr lang="en-US" sz="1100" dirty="0">
                <a:latin typeface="Calibri" pitchFamily="34" charset="0"/>
              </a:rPr>
              <a:t> b: [0,...,m) -&gt; {0,1}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100" dirty="0">
                <a:latin typeface="Calibri" pitchFamily="34" charset="0"/>
              </a:rPr>
              <a:t>     such that   b(m-1)*2^{m-1} + ... + b(0)*2^0 = n MOD 2^m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100" dirty="0">
                <a:latin typeface="Calibri" pitchFamily="34" charset="0"/>
              </a:rPr>
              <a:t>     where MOD is usual modulo operation.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1050" dirty="0"/>
              <a:t>   [[(</a:t>
            </a:r>
            <a:r>
              <a:rPr lang="en-US" sz="1050" dirty="0" err="1"/>
              <a:t>bvadd</a:t>
            </a:r>
            <a:r>
              <a:rPr lang="en-US" sz="1050" dirty="0"/>
              <a:t> s t)]] := nat2bv[m](bv2nat(s) + bv2nat(t))</a:t>
            </a:r>
            <a:endParaRPr lang="en-US" sz="105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SMTLIB Benchmark Syntax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B63F-210B-426B-8655-095B3862437C}" type="slidenum">
              <a:rPr lang="ko-KR" altLang="en-US" smtClean="0"/>
              <a:pPr/>
              <a:t>15</a:t>
            </a:fld>
            <a:r>
              <a:rPr lang="en-US" altLang="ko-KR" dirty="0"/>
              <a:t>/10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Reserved keywords</a:t>
            </a:r>
          </a:p>
          <a:p>
            <a:pPr lvl="1"/>
            <a:r>
              <a:rPr lang="en-US" sz="2400" dirty="0"/>
              <a:t>=, and, benchmark, distinct, exists, false, </a:t>
            </a:r>
            <a:r>
              <a:rPr lang="en-US" sz="2400" dirty="0" err="1"/>
              <a:t>flet</a:t>
            </a:r>
            <a:r>
              <a:rPr lang="en-US" sz="2400" dirty="0"/>
              <a:t>, </a:t>
            </a:r>
            <a:r>
              <a:rPr lang="en-US" sz="2400" dirty="0" err="1"/>
              <a:t>forall</a:t>
            </a:r>
            <a:r>
              <a:rPr lang="en-US" sz="2400" dirty="0"/>
              <a:t>, if then else, </a:t>
            </a:r>
            <a:r>
              <a:rPr lang="en-US" sz="2400" dirty="0" err="1"/>
              <a:t>iff</a:t>
            </a:r>
            <a:r>
              <a:rPr lang="en-US" sz="2400" dirty="0"/>
              <a:t>, </a:t>
            </a:r>
            <a:r>
              <a:rPr lang="en-US" sz="2400" dirty="0" err="1"/>
              <a:t>implies,ite</a:t>
            </a:r>
            <a:r>
              <a:rPr lang="en-US" sz="2400" dirty="0"/>
              <a:t>, let, logic, not, or, sat, theory, true, unknown, </a:t>
            </a:r>
            <a:r>
              <a:rPr lang="en-US" sz="2400" dirty="0" err="1"/>
              <a:t>unsat</a:t>
            </a:r>
            <a:r>
              <a:rPr lang="en-US" sz="2400" dirty="0"/>
              <a:t>, </a:t>
            </a:r>
            <a:r>
              <a:rPr lang="en-US" sz="2400" dirty="0" err="1"/>
              <a:t>xor</a:t>
            </a:r>
            <a:endParaRPr lang="en-US" sz="2400" dirty="0"/>
          </a:p>
          <a:p>
            <a:endParaRPr lang="en-US" sz="2800" dirty="0"/>
          </a:p>
          <a:p>
            <a:pPr lvl="1">
              <a:buNone/>
            </a:pPr>
            <a:endParaRPr lang="en-US" sz="2400" dirty="0"/>
          </a:p>
          <a:p>
            <a:pPr lvl="1">
              <a:buNone/>
            </a:pPr>
            <a:r>
              <a:rPr lang="en-US" sz="2400" dirty="0"/>
              <a:t>	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922" y="3000372"/>
            <a:ext cx="6794598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Performance Comparison of SMT Solvers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err="1"/>
              <a:t>Moonzoo</a:t>
            </a:r>
            <a:r>
              <a:rPr lang="en-US" altLang="ko-KR" dirty="0"/>
              <a:t> Kim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B63F-210B-426B-8655-095B3862437C}" type="slidenum">
              <a:rPr lang="ko-KR" altLang="en-US" smtClean="0"/>
              <a:pPr/>
              <a:t>16</a:t>
            </a:fld>
            <a:r>
              <a:rPr lang="en-US" altLang="ko-KR" dirty="0"/>
              <a:t>/14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Q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68433"/>
            <a:ext cx="9144000" cy="4720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71736" y="5857892"/>
            <a:ext cx="6399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Quoted from “SMT-Based Bounded Model Checking for </a:t>
            </a:r>
            <a:br>
              <a:rPr lang="en-US" i="1" dirty="0"/>
            </a:br>
            <a:r>
              <a:rPr lang="en-US" i="1" dirty="0"/>
              <a:t>Embedded ANSI-C Software“ by </a:t>
            </a:r>
            <a:r>
              <a:rPr lang="en-US" i="1" dirty="0" err="1"/>
              <a:t>L.Cordeiro</a:t>
            </a:r>
            <a:r>
              <a:rPr lang="en-US" i="1" dirty="0"/>
              <a:t>, et al ASE 2009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Performance Comparison between </a:t>
            </a:r>
            <a:br>
              <a:rPr lang="en-US" dirty="0"/>
            </a:br>
            <a:r>
              <a:rPr lang="en-US" dirty="0"/>
              <a:t>CBMC and SMT-CBMC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err="1"/>
              <a:t>Moonzoo</a:t>
            </a:r>
            <a:r>
              <a:rPr lang="en-US" altLang="ko-KR" dirty="0"/>
              <a:t> Kim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B63F-210B-426B-8655-095B3862437C}" type="slidenum">
              <a:rPr lang="ko-KR" altLang="en-US" smtClean="0"/>
              <a:pPr/>
              <a:t>17</a:t>
            </a:fld>
            <a:r>
              <a:rPr lang="en-US" altLang="ko-KR" dirty="0"/>
              <a:t>/14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8202"/>
            <a:ext cx="8358246" cy="5499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직사각형 6"/>
          <p:cNvSpPr/>
          <p:nvPr/>
        </p:nvSpPr>
        <p:spPr>
          <a:xfrm>
            <a:off x="4320516" y="6606564"/>
            <a:ext cx="571504" cy="21429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직사각형 7"/>
          <p:cNvSpPr/>
          <p:nvPr/>
        </p:nvSpPr>
        <p:spPr>
          <a:xfrm>
            <a:off x="7168972" y="6587140"/>
            <a:ext cx="571504" cy="21429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직사각형 8"/>
          <p:cNvSpPr/>
          <p:nvPr/>
        </p:nvSpPr>
        <p:spPr>
          <a:xfrm>
            <a:off x="4357686" y="4286256"/>
            <a:ext cx="571504" cy="2142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직사각형 9"/>
          <p:cNvSpPr/>
          <p:nvPr/>
        </p:nvSpPr>
        <p:spPr>
          <a:xfrm>
            <a:off x="7215206" y="4286280"/>
            <a:ext cx="571504" cy="2142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직사각형 10"/>
          <p:cNvSpPr/>
          <p:nvPr/>
        </p:nvSpPr>
        <p:spPr>
          <a:xfrm>
            <a:off x="4357686" y="4643470"/>
            <a:ext cx="571504" cy="2142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직사각형 11"/>
          <p:cNvSpPr/>
          <p:nvPr/>
        </p:nvSpPr>
        <p:spPr>
          <a:xfrm>
            <a:off x="7215206" y="4643446"/>
            <a:ext cx="571504" cy="2142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직사각형 12"/>
          <p:cNvSpPr/>
          <p:nvPr/>
        </p:nvSpPr>
        <p:spPr>
          <a:xfrm>
            <a:off x="4357686" y="5643602"/>
            <a:ext cx="571504" cy="2142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직사각형 13"/>
          <p:cNvSpPr/>
          <p:nvPr/>
        </p:nvSpPr>
        <p:spPr>
          <a:xfrm>
            <a:off x="4357686" y="4071942"/>
            <a:ext cx="571504" cy="2142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직사각형 14"/>
          <p:cNvSpPr/>
          <p:nvPr/>
        </p:nvSpPr>
        <p:spPr>
          <a:xfrm>
            <a:off x="4357686" y="3071810"/>
            <a:ext cx="571504" cy="2142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직사각형 15"/>
          <p:cNvSpPr/>
          <p:nvPr/>
        </p:nvSpPr>
        <p:spPr>
          <a:xfrm>
            <a:off x="7143768" y="3071810"/>
            <a:ext cx="571504" cy="2142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직사각형 16"/>
          <p:cNvSpPr/>
          <p:nvPr/>
        </p:nvSpPr>
        <p:spPr>
          <a:xfrm>
            <a:off x="7215206" y="4071966"/>
            <a:ext cx="571504" cy="2142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직사각형 17"/>
          <p:cNvSpPr/>
          <p:nvPr/>
        </p:nvSpPr>
        <p:spPr>
          <a:xfrm>
            <a:off x="7215206" y="5643602"/>
            <a:ext cx="571504" cy="2142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EA54621-17BA-4B55-8C5B-2DC214B65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Comparison between </a:t>
            </a:r>
            <a:br>
              <a:rPr lang="en-US" altLang="ko-KR"/>
            </a:br>
            <a:r>
              <a:rPr lang="en-US" altLang="ko-KR"/>
              <a:t>SMT-solver vs. SAT-solver</a:t>
            </a:r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83D958B-6244-4787-9A65-4308E58F4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Moonzoo Kim </a:t>
            </a:r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7185C56-3DEB-4BE0-AD4E-D38625337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B63F-210B-426B-8655-095B3862437C}" type="slidenum">
              <a:rPr lang="ko-KR" altLang="en-US" smtClean="0"/>
              <a:pPr/>
              <a:t>18</a:t>
            </a:fld>
            <a:r>
              <a:rPr lang="en-US" altLang="ko-KR"/>
              <a:t>/14</a:t>
            </a:r>
            <a:endParaRPr lang="ko-KR" altLang="en-US" dirty="0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BCDF3851-18DC-474E-9C5E-3E9AD177F67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ko-KR"/>
              <a:t>Pros of a SMT-solver:</a:t>
            </a:r>
          </a:p>
          <a:p>
            <a:pPr lvl="1"/>
            <a:r>
              <a:rPr lang="en-US" altLang="ko-KR"/>
              <a:t>it can utilize </a:t>
            </a:r>
            <a:r>
              <a:rPr lang="en-US" altLang="ko-KR" b="1"/>
              <a:t>high-level structural information </a:t>
            </a:r>
            <a:r>
              <a:rPr lang="en-US" altLang="ko-KR"/>
              <a:t>of a target SMT formula, which will be removed in a low-level SAT formula</a:t>
            </a:r>
          </a:p>
          <a:p>
            <a:pPr lvl="2"/>
            <a:r>
              <a:rPr lang="en-US" altLang="ko-KR"/>
              <a:t>Ex.   a * (b * c) == (a * b) *c</a:t>
            </a:r>
          </a:p>
          <a:p>
            <a:r>
              <a:rPr lang="en-US" altLang="ko-KR"/>
              <a:t>Pros of a SAT-solver:</a:t>
            </a:r>
          </a:p>
          <a:p>
            <a:pPr lvl="1"/>
            <a:r>
              <a:rPr lang="en-US" altLang="ko-KR"/>
              <a:t>it has been researched for more than 60 years and achieved practical strength and reliability</a:t>
            </a:r>
          </a:p>
          <a:p>
            <a:pPr lvl="2"/>
            <a:r>
              <a:rPr lang="en-US" altLang="ko-KR"/>
              <a:t>CBMC still uses MiniSAT SAT solver as a default solver.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0443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91BDE73-8B55-4261-A4C5-CE3C8FC5A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Motivation</a:t>
            </a:r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405E13A-01BD-41DC-B654-6E78A7114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Moonzoo Kim </a:t>
            </a:r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2867DD3-97BA-4E3A-A80E-ECAF7A614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B63F-210B-426B-8655-095B3862437C}" type="slidenum">
              <a:rPr lang="ko-KR" altLang="en-US" smtClean="0"/>
              <a:pPr/>
              <a:t>2</a:t>
            </a:fld>
            <a:r>
              <a:rPr lang="en-US" altLang="ko-KR"/>
              <a:t>/14</a:t>
            </a:r>
            <a:endParaRPr lang="ko-KR" altLang="en-US" dirty="0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203DABFA-01B2-4CB6-9C1E-BCFD29DBC44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1520" y="980728"/>
            <a:ext cx="8568952" cy="5214974"/>
          </a:xfrm>
        </p:spPr>
        <p:txBody>
          <a:bodyPr>
            <a:noAutofit/>
          </a:bodyPr>
          <a:lstStyle/>
          <a:p>
            <a:r>
              <a:rPr lang="en-US" altLang="ko-KR" sz="2400"/>
              <a:t>How to convert the following C code into a logic formula to automatically solve by using a SMT (Satisfiability Modulo Theory) solver?</a:t>
            </a:r>
          </a:p>
          <a:p>
            <a:pPr marL="0" indent="0">
              <a:buNone/>
            </a:pPr>
            <a:r>
              <a:rPr lang="en-US" altLang="ko-KR" sz="2400">
                <a:latin typeface="Courier New" panose="02070309020205020404" pitchFamily="49" charset="0"/>
                <a:cs typeface="Courier New" panose="02070309020205020404" pitchFamily="49" charset="0"/>
              </a:rPr>
              <a:t>  if( </a:t>
            </a:r>
            <a:r>
              <a:rPr lang="en-US" altLang="ko-KR" sz="2400" b="1" u="sng">
                <a:latin typeface="Courier New" panose="02070309020205020404" pitchFamily="49" charset="0"/>
                <a:cs typeface="Courier New" panose="02070309020205020404" pitchFamily="49" charset="0"/>
              </a:rPr>
              <a:t>x*y + 3.14 * a[i]&lt;&lt;2 &gt; x</a:t>
            </a:r>
            <a:r>
              <a:rPr lang="en-US" altLang="ko-KR" sz="2400">
                <a:latin typeface="Courier New" panose="02070309020205020404" pitchFamily="49" charset="0"/>
                <a:cs typeface="Courier New" panose="02070309020205020404" pitchFamily="49" charset="0"/>
              </a:rPr>
              <a:t>) {...}</a:t>
            </a:r>
          </a:p>
          <a:p>
            <a:pPr marL="0" indent="0">
              <a:buNone/>
            </a:pPr>
            <a:r>
              <a:rPr lang="en-US" altLang="ko-KR" sz="2000">
                <a:cs typeface="Calibri" panose="020F0502020204030204" pitchFamily="34" charset="0"/>
              </a:rPr>
              <a:t>1. There exist various SMT theories w/ different pros and cons</a:t>
            </a:r>
          </a:p>
          <a:p>
            <a:pPr marL="0" indent="0">
              <a:buNone/>
            </a:pPr>
            <a:r>
              <a:rPr lang="en-US" altLang="ko-KR" sz="2000">
                <a:cs typeface="Calibri" panose="020F0502020204030204" pitchFamily="34" charset="0"/>
              </a:rPr>
              <a:t>- There exists tradeoff between expressibility and computational complexity </a:t>
            </a:r>
          </a:p>
          <a:p>
            <a:pPr marL="0" indent="0">
              <a:buNone/>
            </a:pPr>
            <a:endParaRPr lang="en-US" altLang="ko-KR" sz="20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ko-KR" sz="2000">
                <a:cs typeface="Calibri" panose="020F0502020204030204" pitchFamily="34" charset="0"/>
              </a:rPr>
              <a:t>2. Which SMT solver do you use?  </a:t>
            </a:r>
          </a:p>
          <a:p>
            <a:pPr marL="0" indent="0">
              <a:buNone/>
            </a:pPr>
            <a:r>
              <a:rPr lang="en-US" altLang="ko-KR" sz="2000">
                <a:cs typeface="Calibri" panose="020F0502020204030204" pitchFamily="34" charset="0"/>
              </a:rPr>
              <a:t>a) LIA (linear integer arithmetic) solver</a:t>
            </a:r>
          </a:p>
          <a:p>
            <a:pPr marL="0" indent="0">
              <a:buNone/>
            </a:pPr>
            <a:r>
              <a:rPr lang="en-US" altLang="ko-KR" sz="2000">
                <a:cs typeface="Calibri" panose="020F0502020204030204" pitchFamily="34" charset="0"/>
              </a:rPr>
              <a:t>b) AUFLIA  (Array w/ Uninterpreted Func. and Linear Integer Arithmetic)</a:t>
            </a:r>
          </a:p>
          <a:p>
            <a:pPr marL="0" indent="0">
              <a:buNone/>
            </a:pPr>
            <a:r>
              <a:rPr lang="en-US" altLang="ko-KR" sz="2000">
                <a:cs typeface="Calibri" panose="020F0502020204030204" pitchFamily="34" charset="0"/>
              </a:rPr>
              <a:t>c) AUFLIRA  (Array w/ Uninter. Func. and Linear Integer Real Arithmetic)</a:t>
            </a:r>
          </a:p>
          <a:p>
            <a:pPr marL="0" indent="0">
              <a:buNone/>
            </a:pPr>
            <a:r>
              <a:rPr lang="en-US" altLang="ko-KR" sz="2000">
                <a:cs typeface="Calibri" panose="020F0502020204030204" pitchFamily="34" charset="0"/>
              </a:rPr>
              <a:t>d) BV (Bit Vector)</a:t>
            </a:r>
          </a:p>
          <a:p>
            <a:pPr marL="0" indent="0">
              <a:buNone/>
            </a:pPr>
            <a:r>
              <a:rPr lang="en-US" altLang="ko-KR" sz="2000">
                <a:cs typeface="Calibri" panose="020F0502020204030204" pitchFamily="34" charset="0"/>
              </a:rPr>
              <a:t>...</a:t>
            </a:r>
          </a:p>
          <a:p>
            <a:pPr marL="0" indent="0">
              <a:buNone/>
            </a:pPr>
            <a:r>
              <a:rPr lang="en-US" altLang="ko-KR" sz="2000">
                <a:cs typeface="Calibri" panose="020F0502020204030204" pitchFamily="34" charset="0"/>
              </a:rPr>
              <a:t>2. Based on your choice of SMT solver, how to convert the C code into a logic formula? </a:t>
            </a:r>
          </a:p>
        </p:txBody>
      </p:sp>
    </p:spTree>
    <p:extLst>
      <p:ext uri="{BB962C8B-B14F-4D97-AF65-F5344CB8AC3E}">
        <p14:creationId xmlns:p14="http://schemas.microsoft.com/office/powerpoint/2010/main" val="2495564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DFC2CA9-F6A6-4FA8-9B1E-67212AE7E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5414FA7A-F5E8-4E7B-A9B4-C4C41D5D6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Moonzoo Kim </a:t>
            </a:r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3DC2C76-EBEB-4C69-B717-26A5EB143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B63F-210B-426B-8655-095B3862437C}" type="slidenum">
              <a:rPr lang="ko-KR" altLang="en-US" smtClean="0"/>
              <a:pPr/>
              <a:t>3</a:t>
            </a:fld>
            <a:r>
              <a:rPr lang="en-US" altLang="ko-KR"/>
              <a:t>/14</a:t>
            </a:r>
            <a:endParaRPr lang="ko-KR" altLang="en-US" dirty="0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18B088E5-C2AA-419D-9E23-24CBBF76CE8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AA0F1E8D-97BE-4AC7-8018-EE89BB747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21140" cy="6840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부제목 2">
            <a:extLst>
              <a:ext uri="{FF2B5EF4-FFF2-40B4-BE49-F238E27FC236}">
                <a16:creationId xmlns:a16="http://schemas.microsoft.com/office/drawing/2014/main" id="{C4599CE7-190C-419C-BEFA-287054A56E3A}"/>
              </a:ext>
            </a:extLst>
          </p:cNvPr>
          <p:cNvSpPr txBox="1">
            <a:spLocks/>
          </p:cNvSpPr>
          <p:nvPr/>
        </p:nvSpPr>
        <p:spPr>
          <a:xfrm>
            <a:off x="4572000" y="5805264"/>
            <a:ext cx="4572000" cy="1080120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400" i="1"/>
              <a:t>Slides from the original slides from CS156 by Prof. Z.Manna</a:t>
            </a:r>
            <a:endParaRPr lang="ko-KR" alt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990620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F7F78D-0BEC-47C2-BC93-4249EE7BB6A3}" type="slidenum">
              <a:rPr kumimoji="0" lang="he-IL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Arial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569325" cy="955675"/>
          </a:xfrm>
        </p:spPr>
        <p:txBody>
          <a:bodyPr/>
          <a:lstStyle/>
          <a:p>
            <a:r>
              <a:rPr lang="en-US"/>
              <a:t>Tradeoff: expressiveness/computational hardness.</a:t>
            </a:r>
            <a:r>
              <a:rPr lang="en-US" sz="2800"/>
              <a:t>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Assume we are given theories </a:t>
            </a:r>
            <a:r>
              <a:rPr lang="en-US">
                <a:solidFill>
                  <a:schemeClr val="tx1"/>
                </a:solidFill>
                <a:latin typeface="cmsy10" pitchFamily="34" charset="0"/>
              </a:rPr>
              <a:t>L</a:t>
            </a:r>
            <a:r>
              <a:rPr lang="en-US" baseline="-25000">
                <a:solidFill>
                  <a:schemeClr val="tx1"/>
                </a:solidFill>
              </a:rPr>
              <a:t>1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>
                <a:solidFill>
                  <a:schemeClr val="tx1"/>
                </a:solidFill>
                <a:latin typeface="cmsy10" pitchFamily="34" charset="0"/>
              </a:rPr>
              <a:t>Á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>
                <a:solidFill>
                  <a:schemeClr val="tx1"/>
                </a:solidFill>
                <a:latin typeface="cmmi10" pitchFamily="34" charset="0"/>
                <a:sym typeface="MT Extra" pitchFamily="18" charset="2"/>
              </a:rPr>
              <a:t>…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>
                <a:solidFill>
                  <a:schemeClr val="tx1"/>
                </a:solidFill>
                <a:latin typeface="cmsy10" pitchFamily="34" charset="0"/>
              </a:rPr>
              <a:t>Á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>
                <a:solidFill>
                  <a:schemeClr val="tx1"/>
                </a:solidFill>
                <a:latin typeface="cmsy10" pitchFamily="34" charset="0"/>
              </a:rPr>
              <a:t>L</a:t>
            </a:r>
            <a:r>
              <a:rPr lang="en-US" baseline="-2500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36868" name="Line 4"/>
          <p:cNvSpPr>
            <a:spLocks noChangeShapeType="1"/>
          </p:cNvSpPr>
          <p:nvPr/>
        </p:nvSpPr>
        <p:spPr bwMode="auto">
          <a:xfrm>
            <a:off x="1331913" y="4005263"/>
            <a:ext cx="46799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5487988" y="4098925"/>
            <a:ext cx="170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99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More expressive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611188" y="4151313"/>
            <a:ext cx="164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99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Easier to decide</a:t>
            </a:r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>
            <a:off x="4427538" y="2997200"/>
            <a:ext cx="0" cy="30241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4427538" y="5734050"/>
            <a:ext cx="12239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99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Undecidable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3348038" y="5734050"/>
            <a:ext cx="10207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99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Decidable</a:t>
            </a:r>
          </a:p>
        </p:txBody>
      </p:sp>
      <p:grpSp>
        <p:nvGrpSpPr>
          <p:cNvPr id="36874" name="Group 10"/>
          <p:cNvGrpSpPr>
            <a:grpSpLocks/>
          </p:cNvGrpSpPr>
          <p:nvPr/>
        </p:nvGrpSpPr>
        <p:grpSpPr bwMode="auto">
          <a:xfrm>
            <a:off x="1190625" y="2997200"/>
            <a:ext cx="2768600" cy="2592388"/>
            <a:chOff x="750" y="1888"/>
            <a:chExt cx="1744" cy="1633"/>
          </a:xfrm>
        </p:grpSpPr>
        <p:sp>
          <p:nvSpPr>
            <p:cNvPr id="36875" name="Line 11"/>
            <p:cNvSpPr>
              <a:spLocks noChangeShapeType="1"/>
            </p:cNvSpPr>
            <p:nvPr/>
          </p:nvSpPr>
          <p:spPr bwMode="auto">
            <a:xfrm>
              <a:off x="1610" y="1888"/>
              <a:ext cx="0" cy="16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6876" name="Text Box 12"/>
            <p:cNvSpPr txBox="1">
              <a:spLocks noChangeArrowheads="1"/>
            </p:cNvSpPr>
            <p:nvPr/>
          </p:nvSpPr>
          <p:spPr bwMode="auto">
            <a:xfrm>
              <a:off x="1610" y="3114"/>
              <a:ext cx="88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>
                  <a:ln>
                    <a:noFill/>
                  </a:ln>
                  <a:solidFill>
                    <a:srgbClr val="9966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Intractable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>
                  <a:ln>
                    <a:noFill/>
                  </a:ln>
                  <a:solidFill>
                    <a:srgbClr val="9966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(exponential)</a:t>
              </a:r>
            </a:p>
          </p:txBody>
        </p:sp>
        <p:sp>
          <p:nvSpPr>
            <p:cNvPr id="36877" name="Text Box 13"/>
            <p:cNvSpPr txBox="1">
              <a:spLocks noChangeArrowheads="1"/>
            </p:cNvSpPr>
            <p:nvPr/>
          </p:nvSpPr>
          <p:spPr bwMode="auto">
            <a:xfrm>
              <a:off x="750" y="3114"/>
              <a:ext cx="86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>
                  <a:ln>
                    <a:noFill/>
                  </a:ln>
                  <a:solidFill>
                    <a:srgbClr val="9966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Tractable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>
                  <a:ln>
                    <a:noFill/>
                  </a:ln>
                  <a:solidFill>
                    <a:srgbClr val="9966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(polynomial)</a:t>
              </a:r>
            </a:p>
          </p:txBody>
        </p:sp>
      </p:grpSp>
      <p:grpSp>
        <p:nvGrpSpPr>
          <p:cNvPr id="36878" name="Group 14"/>
          <p:cNvGrpSpPr>
            <a:grpSpLocks/>
          </p:cNvGrpSpPr>
          <p:nvPr/>
        </p:nvGrpSpPr>
        <p:grpSpPr bwMode="auto">
          <a:xfrm>
            <a:off x="2555875" y="3219450"/>
            <a:ext cx="1887538" cy="641350"/>
            <a:chOff x="1610" y="1992"/>
            <a:chExt cx="1189" cy="404"/>
          </a:xfrm>
        </p:grpSpPr>
        <p:sp>
          <p:nvSpPr>
            <p:cNvPr id="36879" name="Line 15"/>
            <p:cNvSpPr>
              <a:spLocks noChangeShapeType="1"/>
            </p:cNvSpPr>
            <p:nvPr/>
          </p:nvSpPr>
          <p:spPr bwMode="auto">
            <a:xfrm>
              <a:off x="1610" y="2205"/>
              <a:ext cx="11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6880" name="Text Box 16"/>
            <p:cNvSpPr txBox="1">
              <a:spLocks noChangeArrowheads="1"/>
            </p:cNvSpPr>
            <p:nvPr/>
          </p:nvSpPr>
          <p:spPr bwMode="auto">
            <a:xfrm>
              <a:off x="1791" y="1992"/>
              <a:ext cx="100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9966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Computational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9966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Challenge!</a:t>
              </a:r>
            </a:p>
          </p:txBody>
        </p:sp>
      </p:grpSp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5651500" y="3429000"/>
            <a:ext cx="6334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msy10" pitchFamily="34" charset="0"/>
                <a:ea typeface="+mn-ea"/>
                <a:cs typeface="Times New Roman" pitchFamily="18" charset="0"/>
              </a:rPr>
              <a:t>L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1258888" y="3429000"/>
            <a:ext cx="6334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msy10" pitchFamily="34" charset="0"/>
                <a:ea typeface="+mn-ea"/>
                <a:cs typeface="Times New Roman" pitchFamily="18" charset="0"/>
              </a:rPr>
              <a:t>L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8CDE944-D783-4486-A5C3-6292F28926DD}"/>
              </a:ext>
            </a:extLst>
          </p:cNvPr>
          <p:cNvSpPr txBox="1"/>
          <p:nvPr/>
        </p:nvSpPr>
        <p:spPr>
          <a:xfrm>
            <a:off x="2791920" y="6165304"/>
            <a:ext cx="674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From the slides for the </a:t>
            </a:r>
            <a:r>
              <a:rPr lang="en-US" i="1"/>
              <a:t>book “</a:t>
            </a:r>
            <a:r>
              <a:rPr lang="en-US" i="1" dirty="0"/>
              <a:t>Decision procedures” </a:t>
            </a:r>
          </a:p>
          <a:p>
            <a:r>
              <a:rPr lang="en-US" i="1" dirty="0"/>
              <a:t>by </a:t>
            </a:r>
            <a:r>
              <a:rPr lang="en-US" i="1" dirty="0" err="1"/>
              <a:t>D.Kroening</a:t>
            </a:r>
            <a:r>
              <a:rPr lang="en-US" i="1" dirty="0"/>
              <a:t> and </a:t>
            </a:r>
            <a:r>
              <a:rPr lang="en-US" i="1" dirty="0" err="1"/>
              <a:t>O.Strichman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Supported Theories (SMT-Lib v2)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err="1"/>
              <a:t>Moonzoo</a:t>
            </a:r>
            <a:r>
              <a:rPr lang="en-US" altLang="ko-KR" dirty="0"/>
              <a:t> Kim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B63F-210B-426B-8655-095B3862437C}" type="slidenum">
              <a:rPr lang="ko-KR" altLang="en-US" smtClean="0"/>
              <a:pPr/>
              <a:t>5</a:t>
            </a:fld>
            <a:r>
              <a:rPr lang="en-US" altLang="ko-KR" dirty="0"/>
              <a:t>/14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>
          <a:xfrm>
            <a:off x="142844" y="1214422"/>
            <a:ext cx="8749636" cy="5214974"/>
          </a:xfrm>
        </p:spPr>
        <p:txBody>
          <a:bodyPr>
            <a:noAutofit/>
          </a:bodyPr>
          <a:lstStyle/>
          <a:p>
            <a:r>
              <a:rPr lang="en-US" sz="2400" b="1" dirty="0" err="1">
                <a:hlinkClick r:id="rId2" action="ppaction://hlinkfile"/>
              </a:rPr>
              <a:t>ArraysEx</a:t>
            </a:r>
            <a:endParaRPr lang="en-US" sz="2400" b="1" dirty="0"/>
          </a:p>
          <a:p>
            <a:pPr lvl="1"/>
            <a:r>
              <a:rPr lang="en-US" sz="2000" dirty="0"/>
              <a:t>Functional arrays with extensionality. </a:t>
            </a:r>
          </a:p>
          <a:p>
            <a:r>
              <a:rPr lang="en-US" sz="2400" b="1" dirty="0" err="1">
                <a:hlinkClick r:id="rId3" action="ppaction://hlinkfile"/>
              </a:rPr>
              <a:t>Fixed_Size_BitVectors</a:t>
            </a:r>
            <a:endParaRPr lang="en-US" sz="2400" b="1" dirty="0"/>
          </a:p>
          <a:p>
            <a:pPr lvl="1"/>
            <a:r>
              <a:rPr lang="en-US" sz="2000" dirty="0"/>
              <a:t>Bit vectors with arbitrary size. </a:t>
            </a:r>
          </a:p>
          <a:p>
            <a:r>
              <a:rPr lang="en-US" sz="2400" b="1" dirty="0"/>
              <a:t>Core</a:t>
            </a:r>
          </a:p>
          <a:p>
            <a:pPr lvl="1"/>
            <a:r>
              <a:rPr lang="en-US" sz="2000" dirty="0"/>
              <a:t>Core theory, defining the basic Boolean operators</a:t>
            </a:r>
          </a:p>
          <a:p>
            <a:r>
              <a:rPr lang="en-US" sz="2400" b="1" dirty="0" err="1">
                <a:hlinkClick r:id="rId4" action="ppaction://hlinkfile"/>
              </a:rPr>
              <a:t>Ints</a:t>
            </a:r>
            <a:r>
              <a:rPr lang="en-US" sz="2400" b="1" dirty="0">
                <a:hlinkClick r:id="rId4" action="ppaction://hlinkfile"/>
              </a:rPr>
              <a:t> </a:t>
            </a:r>
            <a:endParaRPr lang="en-US" sz="2400" b="1" dirty="0"/>
          </a:p>
          <a:p>
            <a:pPr lvl="1"/>
            <a:r>
              <a:rPr lang="en-US" sz="2000" dirty="0"/>
              <a:t>Integer numbers. </a:t>
            </a:r>
          </a:p>
          <a:p>
            <a:pPr lvl="0">
              <a:defRPr/>
            </a:pPr>
            <a:r>
              <a:rPr lang="en-US" altLang="ko-KR" sz="2400" b="1" dirty="0" err="1">
                <a:hlinkClick r:id="rId5" action="ppaction://hlinkfile"/>
              </a:rPr>
              <a:t>Reals</a:t>
            </a:r>
            <a:endParaRPr lang="en-US" altLang="ko-KR" sz="2400" b="1" dirty="0">
              <a:hlinkClick r:id="rId5" action="ppaction://hlinkfile"/>
            </a:endParaRPr>
          </a:p>
          <a:p>
            <a:pPr lvl="1">
              <a:defRPr/>
            </a:pPr>
            <a:r>
              <a:rPr lang="en-US" altLang="ko-KR" sz="2000" dirty="0"/>
              <a:t>Real numbers. </a:t>
            </a:r>
          </a:p>
          <a:p>
            <a:pPr lvl="0">
              <a:defRPr/>
            </a:pPr>
            <a:r>
              <a:rPr lang="en-US" altLang="ko-KR" sz="2400" b="1" dirty="0" err="1">
                <a:hlinkClick r:id="rId6" action="ppaction://hlinkfile"/>
              </a:rPr>
              <a:t>Reals_Ints</a:t>
            </a:r>
            <a:r>
              <a:rPr lang="en-US" altLang="ko-KR" sz="2400" b="1" dirty="0">
                <a:hlinkClick r:id="rId6" action="ppaction://hlinkfile"/>
              </a:rPr>
              <a:t> </a:t>
            </a:r>
            <a:endParaRPr lang="en-US" altLang="ko-KR" sz="2400" b="1" dirty="0"/>
          </a:p>
          <a:p>
            <a:pPr lvl="1">
              <a:defRPr/>
            </a:pPr>
            <a:r>
              <a:rPr lang="en-US" altLang="ko-KR" sz="2000" dirty="0"/>
              <a:t>Real and integer numbers.</a:t>
            </a:r>
            <a:br>
              <a:rPr lang="en-US" sz="2400" dirty="0"/>
            </a:br>
            <a:r>
              <a:rPr lang="en-US" sz="2400" dirty="0"/>
              <a:t>	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Supported </a:t>
            </a:r>
            <a:r>
              <a:rPr lang="en-US" altLang="ko-KR" dirty="0" err="1"/>
              <a:t>Sublogics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err="1"/>
              <a:t>Moonzoo</a:t>
            </a:r>
            <a:r>
              <a:rPr lang="en-US" altLang="ko-KR" dirty="0"/>
              <a:t> Kim 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sz="1200" b="1" dirty="0">
                <a:hlinkClick r:id="rId2" action="ppaction://hlinkfile"/>
              </a:rPr>
              <a:t>AUFLIA: </a:t>
            </a:r>
            <a:r>
              <a:rPr lang="en-US" altLang="ko-KR" sz="1200" dirty="0"/>
              <a:t>Closed formulas over the theory of linear integer arithmetic and arrays extended with free sort and function symbols but restricted to arrays with integer indices and values. </a:t>
            </a:r>
            <a:br>
              <a:rPr lang="en-US" altLang="ko-KR" sz="1200" dirty="0"/>
            </a:br>
            <a:r>
              <a:rPr lang="en-US" altLang="ko-KR" sz="1200" b="1" dirty="0">
                <a:hlinkClick r:id="rId3" action="ppaction://hlinkfile"/>
              </a:rPr>
              <a:t>AUFLIRA: </a:t>
            </a:r>
            <a:r>
              <a:rPr lang="en-US" altLang="ko-KR" sz="1200" dirty="0"/>
              <a:t>Closed linear formulas with free sort and function symbols over one- and two-</a:t>
            </a:r>
            <a:r>
              <a:rPr lang="en-US" altLang="ko-KR" sz="1200" dirty="0" err="1"/>
              <a:t>dimentional</a:t>
            </a:r>
            <a:r>
              <a:rPr lang="en-US" altLang="ko-KR" sz="1200" dirty="0"/>
              <a:t> arrays of integer index and real value. </a:t>
            </a:r>
            <a:br>
              <a:rPr lang="en-US" altLang="ko-KR" sz="1200" dirty="0"/>
            </a:br>
            <a:r>
              <a:rPr lang="en-US" altLang="ko-KR" sz="1200" b="1" dirty="0">
                <a:hlinkClick r:id="rId4" action="ppaction://hlinkfile"/>
              </a:rPr>
              <a:t>AUFNIRA: </a:t>
            </a:r>
            <a:r>
              <a:rPr lang="en-US" altLang="ko-KR" sz="1200" dirty="0"/>
              <a:t>Closed formulas with free function and predicate symbols over a theory of arrays of arrays of integer index and real value. </a:t>
            </a:r>
            <a:br>
              <a:rPr lang="en-US" altLang="ko-KR" sz="1200" dirty="0"/>
            </a:br>
            <a:r>
              <a:rPr lang="en-US" altLang="ko-KR" sz="1200" b="1" dirty="0">
                <a:hlinkClick r:id="rId5" action="ppaction://hlinkfile"/>
              </a:rPr>
              <a:t>LRA: </a:t>
            </a:r>
            <a:r>
              <a:rPr lang="en-US" altLang="ko-KR" sz="1200" dirty="0"/>
              <a:t>Closed linear formulas in linear real arithmetic. </a:t>
            </a:r>
            <a:br>
              <a:rPr lang="en-US" altLang="ko-KR" sz="1200" dirty="0"/>
            </a:br>
            <a:r>
              <a:rPr lang="en-US" altLang="ko-KR" sz="1200" b="1" dirty="0">
                <a:hlinkClick r:id="rId6" action="ppaction://hlinkfile"/>
              </a:rPr>
              <a:t>QF_ABV: </a:t>
            </a:r>
            <a:r>
              <a:rPr lang="en-US" altLang="ko-KR" sz="1200" dirty="0"/>
              <a:t>Closed quantifier-free formulas over the theory of </a:t>
            </a:r>
            <a:r>
              <a:rPr lang="en-US" altLang="ko-KR" sz="1200" dirty="0" err="1"/>
              <a:t>bitvectors</a:t>
            </a:r>
            <a:r>
              <a:rPr lang="en-US" altLang="ko-KR" sz="1200" dirty="0"/>
              <a:t> and </a:t>
            </a:r>
            <a:r>
              <a:rPr lang="en-US" altLang="ko-KR" sz="1200" dirty="0" err="1"/>
              <a:t>bitvector</a:t>
            </a:r>
            <a:r>
              <a:rPr lang="en-US" altLang="ko-KR" sz="1200" dirty="0"/>
              <a:t> arrays. </a:t>
            </a:r>
            <a:br>
              <a:rPr lang="en-US" altLang="ko-KR" sz="1200" dirty="0"/>
            </a:br>
            <a:r>
              <a:rPr lang="en-US" altLang="ko-KR" sz="1200" b="1" dirty="0">
                <a:hlinkClick r:id="rId7" action="ppaction://hlinkfile"/>
              </a:rPr>
              <a:t>QF_AUFBV: </a:t>
            </a:r>
            <a:r>
              <a:rPr lang="en-US" altLang="ko-KR" sz="1200" dirty="0"/>
              <a:t>Closed quantifier-free formulas over the theory of </a:t>
            </a:r>
            <a:r>
              <a:rPr lang="en-US" altLang="ko-KR" sz="1200" dirty="0" err="1"/>
              <a:t>bitvectors</a:t>
            </a:r>
            <a:r>
              <a:rPr lang="en-US" altLang="ko-KR" sz="1200" dirty="0"/>
              <a:t> and </a:t>
            </a:r>
            <a:r>
              <a:rPr lang="en-US" altLang="ko-KR" sz="1200" dirty="0" err="1"/>
              <a:t>bitvector</a:t>
            </a:r>
            <a:r>
              <a:rPr lang="en-US" altLang="ko-KR" sz="1200" dirty="0"/>
              <a:t> arrays extended with free sort and function symbols. </a:t>
            </a:r>
            <a:br>
              <a:rPr lang="en-US" altLang="ko-KR" sz="1200" dirty="0"/>
            </a:br>
            <a:r>
              <a:rPr lang="en-US" altLang="ko-KR" sz="1200" b="1" dirty="0">
                <a:hlinkClick r:id="rId8" action="ppaction://hlinkfile"/>
              </a:rPr>
              <a:t>QF_AUFLIA: </a:t>
            </a:r>
            <a:r>
              <a:rPr lang="en-US" altLang="ko-KR" sz="1200" dirty="0"/>
              <a:t>Closed quantifier-free linear formulas over the theory of integer arrays extended with free sort and function symbols. </a:t>
            </a:r>
            <a:br>
              <a:rPr lang="en-US" altLang="ko-KR" sz="1200" dirty="0"/>
            </a:br>
            <a:r>
              <a:rPr lang="en-US" altLang="ko-KR" sz="1200" b="1" dirty="0">
                <a:hlinkClick r:id="rId9" action="ppaction://hlinkfile"/>
              </a:rPr>
              <a:t>QF_AX: </a:t>
            </a:r>
            <a:r>
              <a:rPr lang="en-US" altLang="ko-KR" sz="1200" dirty="0"/>
              <a:t>Closed quantifier-free formulas over the theory of arrays with extensionality. </a:t>
            </a:r>
            <a:br>
              <a:rPr lang="en-US" altLang="ko-KR" sz="1200" dirty="0"/>
            </a:br>
            <a:r>
              <a:rPr lang="en-US" altLang="ko-KR" sz="1200" b="1" dirty="0">
                <a:hlinkClick r:id="rId10" action="ppaction://hlinkfile"/>
              </a:rPr>
              <a:t>QF_BV: </a:t>
            </a:r>
            <a:r>
              <a:rPr lang="en-US" altLang="ko-KR" sz="1200" dirty="0"/>
              <a:t>Closed quantifier-free formulas over the theory of fixed-size </a:t>
            </a:r>
            <a:r>
              <a:rPr lang="en-US" altLang="ko-KR" sz="1200" dirty="0" err="1"/>
              <a:t>bitvectors</a:t>
            </a:r>
            <a:r>
              <a:rPr lang="en-US" altLang="ko-KR" sz="1200" dirty="0"/>
              <a:t>. </a:t>
            </a:r>
            <a:br>
              <a:rPr lang="en-US" altLang="ko-KR" sz="1200" dirty="0"/>
            </a:br>
            <a:r>
              <a:rPr lang="en-US" altLang="ko-KR" sz="1200" b="1" dirty="0">
                <a:hlinkClick r:id="rId11" action="ppaction://hlinkfile"/>
              </a:rPr>
              <a:t>QF_IDL: </a:t>
            </a:r>
            <a:r>
              <a:rPr lang="en-US" altLang="ko-KR" sz="1200" dirty="0"/>
              <a:t>Difference Logic over the integers. In essence, Boolean combinations of </a:t>
            </a:r>
            <a:r>
              <a:rPr lang="en-US" altLang="ko-KR" sz="1200" dirty="0" err="1"/>
              <a:t>inequations</a:t>
            </a:r>
            <a:r>
              <a:rPr lang="en-US" altLang="ko-KR" sz="1200" dirty="0"/>
              <a:t> of the form </a:t>
            </a:r>
            <a:r>
              <a:rPr lang="en-US" altLang="ko-KR" sz="1200" i="1" dirty="0"/>
              <a:t>x - y &lt; b</a:t>
            </a:r>
            <a:r>
              <a:rPr lang="en-US" altLang="ko-KR" sz="1200" dirty="0"/>
              <a:t> where </a:t>
            </a:r>
            <a:r>
              <a:rPr lang="en-US" altLang="ko-KR" sz="1200" i="1" dirty="0"/>
              <a:t>x</a:t>
            </a:r>
            <a:r>
              <a:rPr lang="en-US" altLang="ko-KR" sz="1200" dirty="0"/>
              <a:t> and </a:t>
            </a:r>
            <a:r>
              <a:rPr lang="en-US" altLang="ko-KR" sz="1200" i="1" dirty="0"/>
              <a:t>y</a:t>
            </a:r>
            <a:r>
              <a:rPr lang="en-US" altLang="ko-KR" sz="1200" dirty="0"/>
              <a:t> are integer variables and </a:t>
            </a:r>
            <a:r>
              <a:rPr lang="en-US" altLang="ko-KR" sz="1200" i="1" dirty="0"/>
              <a:t>b</a:t>
            </a:r>
            <a:r>
              <a:rPr lang="en-US" altLang="ko-KR" sz="1200" dirty="0"/>
              <a:t> is an integer constant. </a:t>
            </a:r>
            <a:br>
              <a:rPr lang="en-US" altLang="ko-KR" sz="1200" dirty="0"/>
            </a:br>
            <a:r>
              <a:rPr lang="en-US" altLang="ko-KR" sz="1200" b="1" dirty="0">
                <a:hlinkClick r:id="rId12" action="ppaction://hlinkfile"/>
              </a:rPr>
              <a:t>QF_LIA: </a:t>
            </a:r>
            <a:r>
              <a:rPr lang="en-US" altLang="ko-KR" sz="1200" dirty="0" err="1"/>
              <a:t>Unquantified</a:t>
            </a:r>
            <a:r>
              <a:rPr lang="en-US" altLang="ko-KR" sz="1200" dirty="0"/>
              <a:t> linear integer arithmetic. In essence, Boolean combinations of </a:t>
            </a:r>
            <a:r>
              <a:rPr lang="en-US" altLang="ko-KR" sz="1200" dirty="0" err="1"/>
              <a:t>inequations</a:t>
            </a:r>
            <a:r>
              <a:rPr lang="en-US" altLang="ko-KR" sz="1200" dirty="0"/>
              <a:t> between linear polynomials over integer variables. </a:t>
            </a:r>
            <a:br>
              <a:rPr lang="en-US" altLang="ko-KR" sz="1200" dirty="0"/>
            </a:br>
            <a:r>
              <a:rPr lang="en-US" altLang="ko-KR" sz="1200" b="1" dirty="0">
                <a:hlinkClick r:id="rId13" action="ppaction://hlinkfile"/>
              </a:rPr>
              <a:t>QF_LRA: </a:t>
            </a:r>
            <a:r>
              <a:rPr lang="en-US" altLang="ko-KR" sz="1200" dirty="0" err="1"/>
              <a:t>Unquantified</a:t>
            </a:r>
            <a:r>
              <a:rPr lang="en-US" altLang="ko-KR" sz="1200" dirty="0"/>
              <a:t> linear real arithmetic. In essence, Boolean combinations of </a:t>
            </a:r>
            <a:r>
              <a:rPr lang="en-US" altLang="ko-KR" sz="1200" dirty="0" err="1"/>
              <a:t>inequations</a:t>
            </a:r>
            <a:r>
              <a:rPr lang="en-US" altLang="ko-KR" sz="1200" dirty="0"/>
              <a:t> between linear polynomials over real variables. </a:t>
            </a:r>
            <a:br>
              <a:rPr lang="en-US" altLang="ko-KR" sz="1200" dirty="0"/>
            </a:br>
            <a:r>
              <a:rPr lang="en-US" altLang="ko-KR" sz="1200" b="1" dirty="0">
                <a:hlinkClick r:id="rId14" action="ppaction://hlinkfile"/>
              </a:rPr>
              <a:t>QF_NIA: </a:t>
            </a:r>
            <a:r>
              <a:rPr lang="en-US" altLang="ko-KR" sz="1200" dirty="0"/>
              <a:t>Quantifier-free integer arithmetic. </a:t>
            </a:r>
            <a:br>
              <a:rPr lang="en-US" altLang="ko-KR" sz="1200" dirty="0"/>
            </a:br>
            <a:r>
              <a:rPr lang="en-US" altLang="ko-KR" sz="1200" b="1" dirty="0">
                <a:hlinkClick r:id="rId15" action="ppaction://hlinkfile"/>
              </a:rPr>
              <a:t>QF_NRA: </a:t>
            </a:r>
            <a:r>
              <a:rPr lang="en-US" altLang="ko-KR" sz="1200" dirty="0"/>
              <a:t>Quantifier-free real arithmetic. </a:t>
            </a:r>
            <a:br>
              <a:rPr lang="en-US" altLang="ko-KR" sz="1200" dirty="0"/>
            </a:br>
            <a:r>
              <a:rPr lang="en-US" altLang="ko-KR" sz="1200" b="1" dirty="0">
                <a:hlinkClick r:id="rId16" action="ppaction://hlinkfile"/>
              </a:rPr>
              <a:t>QF_RDL: </a:t>
            </a:r>
            <a:r>
              <a:rPr lang="en-US" altLang="ko-KR" sz="1200" dirty="0"/>
              <a:t>Difference Logic over the </a:t>
            </a:r>
            <a:r>
              <a:rPr lang="en-US" altLang="ko-KR" sz="1200" dirty="0" err="1"/>
              <a:t>reals</a:t>
            </a:r>
            <a:r>
              <a:rPr lang="en-US" altLang="ko-KR" sz="1200" dirty="0"/>
              <a:t>. In essence, Boolean combinations of </a:t>
            </a:r>
            <a:r>
              <a:rPr lang="en-US" altLang="ko-KR" sz="1200" dirty="0" err="1"/>
              <a:t>inequations</a:t>
            </a:r>
            <a:r>
              <a:rPr lang="en-US" altLang="ko-KR" sz="1200" dirty="0"/>
              <a:t> of the form </a:t>
            </a:r>
            <a:r>
              <a:rPr lang="en-US" altLang="ko-KR" sz="1200" i="1" dirty="0"/>
              <a:t>x - y &lt; b</a:t>
            </a:r>
            <a:r>
              <a:rPr lang="en-US" altLang="ko-KR" sz="1200" dirty="0"/>
              <a:t> where </a:t>
            </a:r>
            <a:r>
              <a:rPr lang="en-US" altLang="ko-KR" sz="1200" i="1" dirty="0"/>
              <a:t>x</a:t>
            </a:r>
            <a:r>
              <a:rPr lang="en-US" altLang="ko-KR" sz="1200" dirty="0"/>
              <a:t> and </a:t>
            </a:r>
            <a:r>
              <a:rPr lang="en-US" altLang="ko-KR" sz="1200" i="1" dirty="0"/>
              <a:t>y</a:t>
            </a:r>
            <a:r>
              <a:rPr lang="en-US" altLang="ko-KR" sz="1200" dirty="0"/>
              <a:t> are real variables and </a:t>
            </a:r>
            <a:r>
              <a:rPr lang="en-US" altLang="ko-KR" sz="1200" i="1" dirty="0"/>
              <a:t>b</a:t>
            </a:r>
            <a:r>
              <a:rPr lang="en-US" altLang="ko-KR" sz="1200" dirty="0"/>
              <a:t> is a rational constant. </a:t>
            </a:r>
            <a:br>
              <a:rPr lang="en-US" altLang="ko-KR" sz="1200" dirty="0"/>
            </a:br>
            <a:r>
              <a:rPr lang="en-US" altLang="ko-KR" sz="1200" b="1" dirty="0">
                <a:hlinkClick r:id="rId17" action="ppaction://hlinkfile"/>
              </a:rPr>
              <a:t>QF_UF: </a:t>
            </a:r>
            <a:r>
              <a:rPr lang="en-US" altLang="ko-KR" sz="1200" dirty="0" err="1"/>
              <a:t>Unquantified</a:t>
            </a:r>
            <a:r>
              <a:rPr lang="en-US" altLang="ko-KR" sz="1200" dirty="0"/>
              <a:t> formulas built over a signature of </a:t>
            </a:r>
            <a:r>
              <a:rPr lang="en-US" altLang="ko-KR" sz="1200" dirty="0" err="1"/>
              <a:t>uninterpreted</a:t>
            </a:r>
            <a:r>
              <a:rPr lang="en-US" altLang="ko-KR" sz="1200" dirty="0"/>
              <a:t> (i.e., free) sort and function symbols. </a:t>
            </a:r>
            <a:br>
              <a:rPr lang="en-US" altLang="ko-KR" sz="1200" dirty="0"/>
            </a:br>
            <a:r>
              <a:rPr lang="en-US" altLang="ko-KR" sz="1200" b="1" dirty="0">
                <a:hlinkClick r:id="rId18" action="ppaction://hlinkfile"/>
              </a:rPr>
              <a:t>QF_UFBV: </a:t>
            </a:r>
            <a:r>
              <a:rPr lang="en-US" altLang="ko-KR" sz="1200" dirty="0" err="1"/>
              <a:t>Unquantified</a:t>
            </a:r>
            <a:r>
              <a:rPr lang="en-US" altLang="ko-KR" sz="1200" dirty="0"/>
              <a:t> formulas over </a:t>
            </a:r>
            <a:r>
              <a:rPr lang="en-US" altLang="ko-KR" sz="1200" dirty="0" err="1"/>
              <a:t>bitvectors</a:t>
            </a:r>
            <a:r>
              <a:rPr lang="en-US" altLang="ko-KR" sz="1200" dirty="0"/>
              <a:t> with </a:t>
            </a:r>
            <a:r>
              <a:rPr lang="en-US" altLang="ko-KR" sz="1200" dirty="0" err="1"/>
              <a:t>uninterpreted</a:t>
            </a:r>
            <a:r>
              <a:rPr lang="en-US" altLang="ko-KR" sz="1200" dirty="0"/>
              <a:t> sort function and symbols. </a:t>
            </a:r>
            <a:br>
              <a:rPr lang="en-US" altLang="ko-KR" sz="1200" dirty="0"/>
            </a:br>
            <a:r>
              <a:rPr lang="en-US" altLang="ko-KR" sz="1200" b="1" dirty="0">
                <a:hlinkClick r:id="rId19" action="ppaction://hlinkfile"/>
              </a:rPr>
              <a:t>QF_UFIDL: </a:t>
            </a:r>
            <a:r>
              <a:rPr lang="en-US" altLang="ko-KR" sz="1200" dirty="0"/>
              <a:t>Difference Logic over the integers (in essence) but with </a:t>
            </a:r>
            <a:r>
              <a:rPr lang="en-US" altLang="ko-KR" sz="1200" dirty="0" err="1"/>
              <a:t>uninterpreted</a:t>
            </a:r>
            <a:r>
              <a:rPr lang="en-US" altLang="ko-KR" sz="1200" dirty="0"/>
              <a:t> sort and function symbols. </a:t>
            </a:r>
            <a:br>
              <a:rPr lang="en-US" altLang="ko-KR" sz="1200" dirty="0"/>
            </a:br>
            <a:r>
              <a:rPr lang="en-US" altLang="ko-KR" sz="1200" b="1" dirty="0">
                <a:hlinkClick r:id="rId20" action="ppaction://hlinkfile"/>
              </a:rPr>
              <a:t>QF_UFLIA: </a:t>
            </a:r>
            <a:r>
              <a:rPr lang="en-US" altLang="ko-KR" sz="1200" dirty="0" err="1"/>
              <a:t>Unquantified</a:t>
            </a:r>
            <a:r>
              <a:rPr lang="en-US" altLang="ko-KR" sz="1200" dirty="0"/>
              <a:t> linear integer arithmetic with </a:t>
            </a:r>
            <a:r>
              <a:rPr lang="en-US" altLang="ko-KR" sz="1200" dirty="0" err="1"/>
              <a:t>uninterpreted</a:t>
            </a:r>
            <a:r>
              <a:rPr lang="en-US" altLang="ko-KR" sz="1200" dirty="0"/>
              <a:t> sort and function symbols. </a:t>
            </a:r>
            <a:br>
              <a:rPr lang="en-US" altLang="ko-KR" sz="1200" dirty="0"/>
            </a:br>
            <a:r>
              <a:rPr lang="en-US" altLang="ko-KR" sz="1200" b="1" dirty="0">
                <a:hlinkClick r:id="rId21" action="ppaction://hlinkfile"/>
              </a:rPr>
              <a:t>QF_UFLRA: </a:t>
            </a:r>
            <a:r>
              <a:rPr lang="en-US" altLang="ko-KR" sz="1200" dirty="0" err="1"/>
              <a:t>Unquantified</a:t>
            </a:r>
            <a:r>
              <a:rPr lang="en-US" altLang="ko-KR" sz="1200" dirty="0"/>
              <a:t> linear real arithmetic with </a:t>
            </a:r>
            <a:r>
              <a:rPr lang="en-US" altLang="ko-KR" sz="1200" dirty="0" err="1"/>
              <a:t>uninterpreted</a:t>
            </a:r>
            <a:r>
              <a:rPr lang="en-US" altLang="ko-KR" sz="1200" dirty="0"/>
              <a:t> sort and function symbols. </a:t>
            </a:r>
            <a:br>
              <a:rPr lang="en-US" altLang="ko-KR" sz="1200" dirty="0"/>
            </a:br>
            <a:r>
              <a:rPr lang="en-US" altLang="ko-KR" sz="1200" b="1" dirty="0">
                <a:hlinkClick r:id="rId22" action="ppaction://hlinkfile"/>
              </a:rPr>
              <a:t>QF_UFNRA: </a:t>
            </a:r>
            <a:r>
              <a:rPr lang="en-US" altLang="ko-KR" sz="1200" dirty="0" err="1"/>
              <a:t>Unquantified</a:t>
            </a:r>
            <a:r>
              <a:rPr lang="en-US" altLang="ko-KR" sz="1200" dirty="0"/>
              <a:t> non-linear real arithmetic with </a:t>
            </a:r>
            <a:r>
              <a:rPr lang="en-US" altLang="ko-KR" sz="1200" dirty="0" err="1"/>
              <a:t>uninterpreted</a:t>
            </a:r>
            <a:r>
              <a:rPr lang="en-US" altLang="ko-KR" sz="1200" dirty="0"/>
              <a:t> sort and function symbols. </a:t>
            </a:r>
            <a:br>
              <a:rPr lang="en-US" altLang="ko-KR" sz="1200" dirty="0"/>
            </a:br>
            <a:r>
              <a:rPr lang="en-US" altLang="ko-KR" sz="1200" b="1" dirty="0">
                <a:hlinkClick r:id="rId23" action="ppaction://hlinkfile"/>
              </a:rPr>
              <a:t>UFLRA: </a:t>
            </a:r>
            <a:r>
              <a:rPr lang="en-US" altLang="ko-KR" sz="1200" dirty="0"/>
              <a:t>Non-linear real arithmetic with </a:t>
            </a:r>
            <a:r>
              <a:rPr lang="en-US" altLang="ko-KR" sz="1200" dirty="0" err="1"/>
              <a:t>uninterpreted</a:t>
            </a:r>
            <a:r>
              <a:rPr lang="en-US" altLang="ko-KR" sz="1200" dirty="0"/>
              <a:t> sort and function symbols. </a:t>
            </a:r>
            <a:br>
              <a:rPr lang="en-US" altLang="ko-KR" sz="1200" dirty="0"/>
            </a:br>
            <a:r>
              <a:rPr lang="en-US" altLang="ko-KR" sz="1200" b="1" dirty="0">
                <a:hlinkClick r:id="rId24" action="ppaction://hlinkfile"/>
              </a:rPr>
              <a:t>UFNIA: </a:t>
            </a:r>
            <a:r>
              <a:rPr lang="en-US" altLang="ko-KR" sz="1200" dirty="0"/>
              <a:t>Non-linear integer arithmetic with </a:t>
            </a:r>
            <a:r>
              <a:rPr lang="en-US" altLang="ko-KR" sz="1200" dirty="0" err="1"/>
              <a:t>uninterpreted</a:t>
            </a:r>
            <a:r>
              <a:rPr lang="en-US" altLang="ko-KR" sz="1200" dirty="0"/>
              <a:t> sort and function symbols. </a:t>
            </a:r>
            <a:br>
              <a:rPr lang="en-US" altLang="ko-KR" sz="1200" dirty="0"/>
            </a:b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785557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 of Arrays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/>
              <a:t>Moonzoo Kim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B63F-210B-426B-8655-095B3862437C}" type="slidenum">
              <a:rPr lang="ko-KR" altLang="en-US" smtClean="0"/>
              <a:pPr/>
              <a:t>7</a:t>
            </a:fld>
            <a:r>
              <a:rPr lang="en-US" altLang="ko-KR" dirty="0"/>
              <a:t>/14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>
          <a:xfrm>
            <a:off x="214282" y="1214422"/>
            <a:ext cx="5000659" cy="521497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400" dirty="0"/>
              <a:t>(theory Arrays</a:t>
            </a:r>
          </a:p>
          <a:p>
            <a:pPr>
              <a:buNone/>
            </a:pPr>
            <a:r>
              <a:rPr lang="en-US" sz="1400" dirty="0"/>
              <a:t> :</a:t>
            </a:r>
            <a:r>
              <a:rPr lang="en-US" sz="1400" dirty="0" err="1"/>
              <a:t>written_by</a:t>
            </a:r>
            <a:r>
              <a:rPr lang="en-US" sz="1400" dirty="0"/>
              <a:t> {</a:t>
            </a:r>
            <a:r>
              <a:rPr lang="en-US" sz="1400" dirty="0" err="1"/>
              <a:t>Silvio</a:t>
            </a:r>
            <a:r>
              <a:rPr lang="en-US" sz="1400" dirty="0"/>
              <a:t> </a:t>
            </a:r>
            <a:r>
              <a:rPr lang="en-US" sz="1400" dirty="0" err="1"/>
              <a:t>Ranise</a:t>
            </a:r>
            <a:r>
              <a:rPr lang="en-US" sz="1400" dirty="0"/>
              <a:t> and </a:t>
            </a:r>
            <a:r>
              <a:rPr lang="en-US" sz="1400" dirty="0" err="1"/>
              <a:t>Cesare</a:t>
            </a:r>
            <a:r>
              <a:rPr lang="en-US" sz="1400" dirty="0"/>
              <a:t> </a:t>
            </a:r>
            <a:r>
              <a:rPr lang="en-US" sz="1400" dirty="0" err="1"/>
              <a:t>Tinelli</a:t>
            </a:r>
            <a:r>
              <a:rPr lang="en-US" sz="1400" dirty="0"/>
              <a:t>}</a:t>
            </a:r>
          </a:p>
          <a:p>
            <a:pPr>
              <a:buNone/>
            </a:pPr>
            <a:r>
              <a:rPr lang="en-US" sz="1400" dirty="0"/>
              <a:t> :date {08/04/05}</a:t>
            </a:r>
          </a:p>
          <a:p>
            <a:pPr>
              <a:buNone/>
            </a:pPr>
            <a:r>
              <a:rPr lang="en-US" sz="1400" dirty="0"/>
              <a:t> :</a:t>
            </a:r>
            <a:r>
              <a:rPr lang="en-US" sz="1400" dirty="0">
                <a:solidFill>
                  <a:srgbClr val="FF0000"/>
                </a:solidFill>
              </a:rPr>
              <a:t>sorts</a:t>
            </a:r>
            <a:r>
              <a:rPr lang="en-US" sz="1400" dirty="0"/>
              <a:t> (Index Element Array)</a:t>
            </a:r>
          </a:p>
          <a:p>
            <a:pPr>
              <a:buNone/>
            </a:pPr>
            <a:r>
              <a:rPr lang="en-US" sz="1400" dirty="0"/>
              <a:t> :funs ((</a:t>
            </a:r>
            <a:r>
              <a:rPr lang="en-US" sz="1400" dirty="0">
                <a:solidFill>
                  <a:srgbClr val="FF0000"/>
                </a:solidFill>
              </a:rPr>
              <a:t>select</a:t>
            </a:r>
            <a:r>
              <a:rPr lang="en-US" sz="1400" dirty="0"/>
              <a:t> Array Index Element) </a:t>
            </a:r>
          </a:p>
          <a:p>
            <a:pPr>
              <a:buNone/>
            </a:pPr>
            <a:r>
              <a:rPr lang="en-US" sz="1400" dirty="0"/>
              <a:t>            (</a:t>
            </a:r>
            <a:r>
              <a:rPr lang="en-US" sz="1400" dirty="0">
                <a:solidFill>
                  <a:srgbClr val="FF0000"/>
                </a:solidFill>
              </a:rPr>
              <a:t>store</a:t>
            </a:r>
            <a:r>
              <a:rPr lang="en-US" sz="1400" dirty="0"/>
              <a:t> Array Index Element Array))</a:t>
            </a:r>
          </a:p>
          <a:p>
            <a:pPr>
              <a:buNone/>
            </a:pPr>
            <a:endParaRPr lang="en-US" sz="1400" dirty="0"/>
          </a:p>
          <a:p>
            <a:pPr>
              <a:buNone/>
            </a:pPr>
            <a:r>
              <a:rPr lang="en-US" sz="1400" dirty="0"/>
              <a:t> :definition </a:t>
            </a:r>
          </a:p>
          <a:p>
            <a:pPr>
              <a:buNone/>
            </a:pPr>
            <a:r>
              <a:rPr lang="en-US" sz="1400" dirty="0"/>
              <a:t> "This is a theory of functional arrays without extensionality.</a:t>
            </a:r>
          </a:p>
          <a:p>
            <a:pPr>
              <a:buNone/>
            </a:pPr>
            <a:r>
              <a:rPr lang="en-US" sz="1400" dirty="0"/>
              <a:t>  It is formally and completely defined by the axioms below. "</a:t>
            </a:r>
          </a:p>
          <a:p>
            <a:pPr>
              <a:buNone/>
            </a:pPr>
            <a:endParaRPr lang="en-US" sz="1400" dirty="0"/>
          </a:p>
          <a:p>
            <a:pPr>
              <a:buNone/>
            </a:pPr>
            <a:r>
              <a:rPr lang="en-US" sz="1400" dirty="0"/>
              <a:t> :axioms  (</a:t>
            </a:r>
          </a:p>
          <a:p>
            <a:pPr>
              <a:buNone/>
            </a:pPr>
            <a:r>
              <a:rPr lang="en-US" sz="1400" dirty="0"/>
              <a:t>  (</a:t>
            </a:r>
            <a:r>
              <a:rPr lang="en-US" sz="1400" dirty="0" err="1"/>
              <a:t>forall</a:t>
            </a:r>
            <a:r>
              <a:rPr lang="en-US" sz="1400" dirty="0"/>
              <a:t> (</a:t>
            </a:r>
            <a:r>
              <a:rPr lang="en-US" sz="1400" dirty="0">
                <a:solidFill>
                  <a:srgbClr val="FF0000"/>
                </a:solidFill>
              </a:rPr>
              <a:t>?a</a:t>
            </a:r>
            <a:r>
              <a:rPr lang="en-US" sz="1400" dirty="0"/>
              <a:t> Array) (</a:t>
            </a:r>
            <a:r>
              <a:rPr lang="en-US" sz="1400" dirty="0">
                <a:solidFill>
                  <a:srgbClr val="FF0000"/>
                </a:solidFill>
              </a:rPr>
              <a:t>?</a:t>
            </a:r>
            <a:r>
              <a:rPr lang="en-US" sz="1400" dirty="0" err="1">
                <a:solidFill>
                  <a:srgbClr val="FF0000"/>
                </a:solidFill>
              </a:rPr>
              <a:t>i</a:t>
            </a:r>
            <a:r>
              <a:rPr lang="en-US" sz="1400" dirty="0"/>
              <a:t> Index) (</a:t>
            </a:r>
            <a:r>
              <a:rPr lang="en-US" sz="1400" dirty="0">
                <a:solidFill>
                  <a:srgbClr val="FF0000"/>
                </a:solidFill>
              </a:rPr>
              <a:t>?e</a:t>
            </a:r>
            <a:r>
              <a:rPr lang="en-US" sz="1400" dirty="0"/>
              <a:t> Element)</a:t>
            </a:r>
          </a:p>
          <a:p>
            <a:pPr>
              <a:buNone/>
            </a:pPr>
            <a:r>
              <a:rPr lang="en-US" sz="1400" dirty="0"/>
              <a:t>     (= (select (store ?a ?</a:t>
            </a:r>
            <a:r>
              <a:rPr lang="en-US" sz="1400" dirty="0" err="1"/>
              <a:t>i</a:t>
            </a:r>
            <a:r>
              <a:rPr lang="en-US" sz="1400" dirty="0"/>
              <a:t> ?e) ?</a:t>
            </a:r>
            <a:r>
              <a:rPr lang="en-US" sz="1400" dirty="0" err="1"/>
              <a:t>i</a:t>
            </a:r>
            <a:r>
              <a:rPr lang="en-US" sz="1400" dirty="0"/>
              <a:t>) ?e))</a:t>
            </a:r>
          </a:p>
          <a:p>
            <a:pPr>
              <a:buNone/>
            </a:pPr>
            <a:endParaRPr lang="en-US" sz="1400" dirty="0"/>
          </a:p>
          <a:p>
            <a:pPr>
              <a:buNone/>
            </a:pPr>
            <a:r>
              <a:rPr lang="en-US" sz="1400" dirty="0"/>
              <a:t>  (</a:t>
            </a:r>
            <a:r>
              <a:rPr lang="en-US" sz="1400" dirty="0" err="1"/>
              <a:t>forall</a:t>
            </a:r>
            <a:r>
              <a:rPr lang="en-US" sz="1400" dirty="0"/>
              <a:t> (?a Array) (?</a:t>
            </a:r>
            <a:r>
              <a:rPr lang="en-US" sz="1400" dirty="0" err="1"/>
              <a:t>i</a:t>
            </a:r>
            <a:r>
              <a:rPr lang="en-US" sz="1400" dirty="0"/>
              <a:t> Index) (?j Index) (?e Element) </a:t>
            </a:r>
          </a:p>
          <a:p>
            <a:pPr>
              <a:buNone/>
            </a:pPr>
            <a:r>
              <a:rPr lang="en-US" sz="1400" dirty="0"/>
              <a:t>     (or (= ?</a:t>
            </a:r>
            <a:r>
              <a:rPr lang="en-US" sz="1400" dirty="0" err="1"/>
              <a:t>i</a:t>
            </a:r>
            <a:r>
              <a:rPr lang="en-US" sz="1400" dirty="0"/>
              <a:t> ?j) </a:t>
            </a:r>
          </a:p>
          <a:p>
            <a:pPr>
              <a:buNone/>
            </a:pPr>
            <a:r>
              <a:rPr lang="en-US" sz="1400" dirty="0"/>
              <a:t>           (= (select (store ?a ?</a:t>
            </a:r>
            <a:r>
              <a:rPr lang="en-US" sz="1400" dirty="0" err="1"/>
              <a:t>i</a:t>
            </a:r>
            <a:r>
              <a:rPr lang="en-US" sz="1400" dirty="0"/>
              <a:t> ?e) ?j)  (select ?a ?j))))</a:t>
            </a:r>
          </a:p>
          <a:p>
            <a:pPr>
              <a:buNone/>
            </a:pPr>
            <a:r>
              <a:rPr lang="en-US" sz="1400" dirty="0"/>
              <a:t> )</a:t>
            </a:r>
          </a:p>
          <a:p>
            <a:pPr>
              <a:buNone/>
            </a:pPr>
            <a:endParaRPr lang="en-US" sz="1400" dirty="0"/>
          </a:p>
        </p:txBody>
      </p:sp>
      <p:sp>
        <p:nvSpPr>
          <p:cNvPr id="6" name="내용 개체 틀 4"/>
          <p:cNvSpPr txBox="1">
            <a:spLocks/>
          </p:cNvSpPr>
          <p:nvPr/>
        </p:nvSpPr>
        <p:spPr>
          <a:xfrm>
            <a:off x="5500694" y="1142984"/>
            <a:ext cx="3429024" cy="5214974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:notes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"It is not difficult to prove that the two 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axioms above are logically equivalent to the following \"McCarthy axiom\":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forall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(?a Array) (?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Index) (?j Index)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>
                <a:latin typeface="Calibri" pitchFamily="34" charset="0"/>
              </a:rPr>
              <a:t>          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(?e Element)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      (= (select (store ?a ?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?e) ?j)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          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ite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(= ?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?j) ?e (select ?a ?j))))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Such an axiom appeared in the following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paper: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Correctness of a Compiler for Arithmetic Expressions,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by John McCarthy and James Painter,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available at http://www-formal.stanford.edu/jmc/mcpain.html.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"   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1142976" y="2285992"/>
            <a:ext cx="3429023" cy="523220"/>
            <a:chOff x="1142976" y="1988098"/>
            <a:chExt cx="3429023" cy="523220"/>
          </a:xfrm>
        </p:grpSpPr>
        <p:sp>
          <p:nvSpPr>
            <p:cNvPr id="8" name="TextBox 7"/>
            <p:cNvSpPr txBox="1"/>
            <p:nvPr/>
          </p:nvSpPr>
          <p:spPr>
            <a:xfrm>
              <a:off x="3357554" y="1988098"/>
              <a:ext cx="1214445" cy="52322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Predefined functions</a:t>
              </a:r>
            </a:p>
          </p:txBody>
        </p:sp>
        <p:cxnSp>
          <p:nvCxnSpPr>
            <p:cNvPr id="10" name="직선 화살표 연결선 9"/>
            <p:cNvCxnSpPr/>
            <p:nvPr/>
          </p:nvCxnSpPr>
          <p:spPr>
            <a:xfrm rot="10800000" flipV="1">
              <a:off x="1142976" y="2285991"/>
              <a:ext cx="2214578" cy="113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그룹 13"/>
          <p:cNvGrpSpPr/>
          <p:nvPr/>
        </p:nvGrpSpPr>
        <p:grpSpPr>
          <a:xfrm>
            <a:off x="714348" y="1714488"/>
            <a:ext cx="3509985" cy="523220"/>
            <a:chOff x="998350" y="1988098"/>
            <a:chExt cx="3573649" cy="523220"/>
          </a:xfrm>
        </p:grpSpPr>
        <p:sp>
          <p:nvSpPr>
            <p:cNvPr id="15" name="TextBox 14"/>
            <p:cNvSpPr txBox="1"/>
            <p:nvPr/>
          </p:nvSpPr>
          <p:spPr>
            <a:xfrm>
              <a:off x="3357554" y="1988098"/>
              <a:ext cx="1214445" cy="52322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Predefined data types</a:t>
              </a:r>
            </a:p>
          </p:txBody>
        </p:sp>
        <p:cxnSp>
          <p:nvCxnSpPr>
            <p:cNvPr id="16" name="직선 화살표 연결선 15"/>
            <p:cNvCxnSpPr/>
            <p:nvPr/>
          </p:nvCxnSpPr>
          <p:spPr>
            <a:xfrm rot="10800000" flipV="1">
              <a:off x="998350" y="2214552"/>
              <a:ext cx="2359205" cy="13073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그룹 18"/>
          <p:cNvGrpSpPr/>
          <p:nvPr/>
        </p:nvGrpSpPr>
        <p:grpSpPr>
          <a:xfrm>
            <a:off x="1142976" y="4000504"/>
            <a:ext cx="3062311" cy="523220"/>
            <a:chOff x="1066549" y="1988098"/>
            <a:chExt cx="3276170" cy="523220"/>
          </a:xfrm>
        </p:grpSpPr>
        <p:sp>
          <p:nvSpPr>
            <p:cNvPr id="20" name="TextBox 19"/>
            <p:cNvSpPr txBox="1"/>
            <p:nvPr/>
          </p:nvSpPr>
          <p:spPr>
            <a:xfrm>
              <a:off x="3357556" y="1988098"/>
              <a:ext cx="985163" cy="52322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Bounded variables</a:t>
              </a:r>
            </a:p>
          </p:txBody>
        </p:sp>
        <p:cxnSp>
          <p:nvCxnSpPr>
            <p:cNvPr id="21" name="직선 화살표 연결선 20"/>
            <p:cNvCxnSpPr/>
            <p:nvPr/>
          </p:nvCxnSpPr>
          <p:spPr>
            <a:xfrm rot="10800000" flipV="1">
              <a:off x="1066549" y="2285990"/>
              <a:ext cx="2291006" cy="5929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그룹 21"/>
          <p:cNvGrpSpPr/>
          <p:nvPr/>
        </p:nvGrpSpPr>
        <p:grpSpPr>
          <a:xfrm>
            <a:off x="426912" y="5643580"/>
            <a:ext cx="920854" cy="857254"/>
            <a:chOff x="3357556" y="1654064"/>
            <a:chExt cx="985163" cy="857254"/>
          </a:xfrm>
        </p:grpSpPr>
        <p:sp>
          <p:nvSpPr>
            <p:cNvPr id="23" name="TextBox 22"/>
            <p:cNvSpPr txBox="1"/>
            <p:nvPr/>
          </p:nvSpPr>
          <p:spPr>
            <a:xfrm>
              <a:off x="3357556" y="1988098"/>
              <a:ext cx="985163" cy="52322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Prefix </a:t>
              </a:r>
              <a:br>
                <a:rPr lang="en-US" sz="1400" dirty="0">
                  <a:solidFill>
                    <a:srgbClr val="FF0000"/>
                  </a:solidFill>
                </a:rPr>
              </a:br>
              <a:r>
                <a:rPr lang="en-US" sz="1400" dirty="0">
                  <a:solidFill>
                    <a:srgbClr val="FF0000"/>
                  </a:solidFill>
                </a:rPr>
                <a:t>operator </a:t>
              </a:r>
            </a:p>
          </p:txBody>
        </p:sp>
        <p:cxnSp>
          <p:nvCxnSpPr>
            <p:cNvPr id="24" name="직선 화살표 연결선 23"/>
            <p:cNvCxnSpPr/>
            <p:nvPr/>
          </p:nvCxnSpPr>
          <p:spPr>
            <a:xfrm rot="16200000" flipV="1">
              <a:off x="3437731" y="1804969"/>
              <a:ext cx="334034" cy="3222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그룹 30"/>
          <p:cNvGrpSpPr/>
          <p:nvPr/>
        </p:nvGrpSpPr>
        <p:grpSpPr>
          <a:xfrm>
            <a:off x="4714876" y="3071810"/>
            <a:ext cx="1500198" cy="523220"/>
            <a:chOff x="2669711" y="1654064"/>
            <a:chExt cx="1604966" cy="523220"/>
          </a:xfrm>
        </p:grpSpPr>
        <p:sp>
          <p:nvSpPr>
            <p:cNvPr id="32" name="TextBox 31"/>
            <p:cNvSpPr txBox="1"/>
            <p:nvPr/>
          </p:nvSpPr>
          <p:spPr>
            <a:xfrm>
              <a:off x="2669711" y="1654064"/>
              <a:ext cx="1528539" cy="52322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If-then-else </a:t>
              </a:r>
              <a:br>
                <a:rPr lang="en-US" sz="1400" dirty="0">
                  <a:solidFill>
                    <a:srgbClr val="FF0000"/>
                  </a:solidFill>
                </a:rPr>
              </a:br>
              <a:r>
                <a:rPr lang="en-US" sz="1400" dirty="0">
                  <a:solidFill>
                    <a:srgbClr val="FF0000"/>
                  </a:solidFill>
                </a:rPr>
                <a:t>term construct </a:t>
              </a:r>
            </a:p>
          </p:txBody>
        </p:sp>
        <p:cxnSp>
          <p:nvCxnSpPr>
            <p:cNvPr id="33" name="직선 화살표 연결선 32"/>
            <p:cNvCxnSpPr>
              <a:stCxn id="32" idx="3"/>
            </p:cNvCxnSpPr>
            <p:nvPr/>
          </p:nvCxnSpPr>
          <p:spPr>
            <a:xfrm flipV="1">
              <a:off x="4198250" y="1796942"/>
              <a:ext cx="76427" cy="1187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 of Arrays w/ </a:t>
            </a:r>
            <a:r>
              <a:rPr lang="en-US" dirty="0" err="1"/>
              <a:t>Extensionability</a:t>
            </a:r>
            <a:endParaRPr 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/>
              <a:t>Moonzoo Kim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EB63F-210B-426B-8655-095B3862437C}" type="slidenum">
              <a:rPr lang="ko-KR" altLang="en-US" smtClean="0"/>
              <a:pPr/>
              <a:t>8</a:t>
            </a:fld>
            <a:r>
              <a:rPr lang="en-US" altLang="ko-KR" dirty="0"/>
              <a:t>/14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>
          <a:xfrm>
            <a:off x="71407" y="1285860"/>
            <a:ext cx="4572032" cy="521497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400" dirty="0"/>
              <a:t>(theory </a:t>
            </a:r>
            <a:r>
              <a:rPr lang="en-US" sz="1400" dirty="0" err="1"/>
              <a:t>ArraysEx</a:t>
            </a:r>
            <a:endParaRPr lang="en-US" sz="1400" dirty="0"/>
          </a:p>
          <a:p>
            <a:pPr>
              <a:buNone/>
            </a:pPr>
            <a:r>
              <a:rPr lang="en-US" sz="1400" dirty="0"/>
              <a:t> :</a:t>
            </a:r>
            <a:r>
              <a:rPr lang="en-US" sz="1400" dirty="0" err="1"/>
              <a:t>written_by</a:t>
            </a:r>
            <a:r>
              <a:rPr lang="en-US" sz="1400" dirty="0"/>
              <a:t> {</a:t>
            </a:r>
            <a:r>
              <a:rPr lang="en-US" sz="1400" dirty="0" err="1"/>
              <a:t>Silvio</a:t>
            </a:r>
            <a:r>
              <a:rPr lang="en-US" sz="1400" dirty="0"/>
              <a:t> </a:t>
            </a:r>
            <a:r>
              <a:rPr lang="en-US" sz="1400" dirty="0" err="1"/>
              <a:t>Ranise</a:t>
            </a:r>
            <a:r>
              <a:rPr lang="en-US" sz="1400" dirty="0"/>
              <a:t> and </a:t>
            </a:r>
            <a:r>
              <a:rPr lang="en-US" sz="1400" dirty="0" err="1"/>
              <a:t>Cesare</a:t>
            </a:r>
            <a:r>
              <a:rPr lang="en-US" sz="1400" dirty="0"/>
              <a:t> </a:t>
            </a:r>
            <a:r>
              <a:rPr lang="en-US" sz="1400" dirty="0" err="1"/>
              <a:t>Tinelli</a:t>
            </a:r>
            <a:r>
              <a:rPr lang="en-US" sz="1400" dirty="0"/>
              <a:t>}</a:t>
            </a:r>
          </a:p>
          <a:p>
            <a:pPr>
              <a:buNone/>
            </a:pPr>
            <a:r>
              <a:rPr lang="en-US" sz="1400" dirty="0"/>
              <a:t> :date {08/04/05}</a:t>
            </a:r>
          </a:p>
          <a:p>
            <a:pPr>
              <a:buNone/>
            </a:pPr>
            <a:r>
              <a:rPr lang="en-US" sz="1400" dirty="0"/>
              <a:t> :updated {28/10/05}</a:t>
            </a:r>
          </a:p>
          <a:p>
            <a:pPr>
              <a:buNone/>
            </a:pPr>
            <a:r>
              <a:rPr lang="en-US" sz="1400" dirty="0"/>
              <a:t> :history {</a:t>
            </a:r>
          </a:p>
          <a:p>
            <a:pPr>
              <a:buNone/>
            </a:pPr>
            <a:r>
              <a:rPr lang="en-US" sz="1400" dirty="0"/>
              <a:t>  Bug fix in the third axiom, pointed out by Robert </a:t>
            </a:r>
          </a:p>
          <a:p>
            <a:pPr>
              <a:buNone/>
            </a:pPr>
            <a:r>
              <a:rPr lang="en-US" sz="1400" dirty="0"/>
              <a:t>  </a:t>
            </a:r>
            <a:r>
              <a:rPr lang="en-US" sz="1400" dirty="0" err="1"/>
              <a:t>Nieuwenhuis</a:t>
            </a:r>
            <a:r>
              <a:rPr lang="en-US" sz="1400" dirty="0"/>
              <a:t>:</a:t>
            </a:r>
          </a:p>
          <a:p>
            <a:pPr>
              <a:buNone/>
            </a:pPr>
            <a:r>
              <a:rPr lang="en-US" sz="1400" dirty="0"/>
              <a:t>  The scope of '</a:t>
            </a:r>
            <a:r>
              <a:rPr lang="en-US" sz="1400" dirty="0" err="1"/>
              <a:t>forall</a:t>
            </a:r>
            <a:r>
              <a:rPr lang="en-US" sz="1400" dirty="0"/>
              <a:t> (?</a:t>
            </a:r>
            <a:r>
              <a:rPr lang="en-US" sz="1400" dirty="0" err="1"/>
              <a:t>i</a:t>
            </a:r>
            <a:r>
              <a:rPr lang="en-US" sz="1400" dirty="0"/>
              <a:t> Index)' was the whole implication</a:t>
            </a:r>
          </a:p>
          <a:p>
            <a:pPr>
              <a:buNone/>
            </a:pPr>
            <a:r>
              <a:rPr lang="en-US" sz="1400" dirty="0"/>
              <a:t>  instead of just the premise of the implication.</a:t>
            </a:r>
          </a:p>
          <a:p>
            <a:pPr>
              <a:buNone/>
            </a:pPr>
            <a:r>
              <a:rPr lang="en-US" sz="1400" dirty="0"/>
              <a:t>  }</a:t>
            </a:r>
          </a:p>
          <a:p>
            <a:pPr>
              <a:buNone/>
            </a:pPr>
            <a:r>
              <a:rPr lang="en-US" sz="1400" dirty="0"/>
              <a:t> :sorts (Index Element Array)</a:t>
            </a:r>
          </a:p>
          <a:p>
            <a:pPr>
              <a:buNone/>
            </a:pPr>
            <a:r>
              <a:rPr lang="en-US" sz="1400" dirty="0"/>
              <a:t> :funs ((select Array Index Element)</a:t>
            </a:r>
          </a:p>
          <a:p>
            <a:pPr>
              <a:buNone/>
            </a:pPr>
            <a:r>
              <a:rPr lang="en-US" sz="1400" dirty="0"/>
              <a:t>            (store Array Index Element Array))</a:t>
            </a:r>
          </a:p>
          <a:p>
            <a:pPr>
              <a:buNone/>
            </a:pPr>
            <a:r>
              <a:rPr lang="en-US" sz="1400" dirty="0"/>
              <a:t> :definition </a:t>
            </a:r>
          </a:p>
          <a:p>
            <a:pPr>
              <a:buNone/>
            </a:pPr>
            <a:r>
              <a:rPr lang="en-US" sz="1400" dirty="0"/>
              <a:t> "This is a theory of functional arrays </a:t>
            </a:r>
            <a:r>
              <a:rPr lang="en-US" sz="1400" dirty="0">
                <a:solidFill>
                  <a:srgbClr val="FF0000"/>
                </a:solidFill>
              </a:rPr>
              <a:t>with extensionality</a:t>
            </a:r>
            <a:r>
              <a:rPr lang="en-US" sz="1400" dirty="0"/>
              <a:t>.</a:t>
            </a:r>
          </a:p>
          <a:p>
            <a:pPr>
              <a:buNone/>
            </a:pPr>
            <a:r>
              <a:rPr lang="en-US" sz="1400" dirty="0"/>
              <a:t>  It is formally and completely defined by the axioms below.</a:t>
            </a:r>
          </a:p>
          <a:p>
            <a:pPr>
              <a:buNone/>
            </a:pPr>
            <a:r>
              <a:rPr lang="en-US" sz="1400" dirty="0"/>
              <a:t> “</a:t>
            </a:r>
          </a:p>
        </p:txBody>
      </p:sp>
      <p:sp>
        <p:nvSpPr>
          <p:cNvPr id="22" name="내용 개체 틀 4"/>
          <p:cNvSpPr txBox="1">
            <a:spLocks/>
          </p:cNvSpPr>
          <p:nvPr/>
        </p:nvSpPr>
        <p:spPr>
          <a:xfrm>
            <a:off x="4643439" y="1000108"/>
            <a:ext cx="4357717" cy="52149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:axioms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(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(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forall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(?a Array) (?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Index) (?e Element)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(= (select (store ?a ?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?e) ?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 ?e))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(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forall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(?a Array) (?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Index) (?j Index) (?e Element)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(or (= ?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?j)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    (= (select (store ?a ?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?e) ?j)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       (select ?a ?j))))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forall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(?a Array) (?b Array)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 (implies (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forall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(?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Index) (= (select ?a ?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 (select ?b ?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)))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                 (= ?a ?b)))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:notes "This theory extends the theory Arrays with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dirty="0">
                <a:latin typeface="Calibri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 axiom stating that any two arrays with the same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dirty="0">
                <a:latin typeface="Calibri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elements are in fact the same array. " 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 of Integer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err="1"/>
              <a:t>Moonzoo</a:t>
            </a:r>
            <a:r>
              <a:rPr lang="en-US" altLang="ko-KR" dirty="0"/>
              <a:t> Kim 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>
          <a:xfrm>
            <a:off x="285721" y="857232"/>
            <a:ext cx="4071966" cy="521497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400" dirty="0"/>
              <a:t>(theory </a:t>
            </a:r>
            <a:r>
              <a:rPr lang="en-US" sz="1400" dirty="0" err="1"/>
              <a:t>Ints</a:t>
            </a:r>
            <a:endParaRPr lang="en-US" sz="1400" dirty="0"/>
          </a:p>
          <a:p>
            <a:pPr>
              <a:buNone/>
            </a:pPr>
            <a:r>
              <a:rPr lang="en-US" sz="1400" dirty="0"/>
              <a:t>:sorts (</a:t>
            </a:r>
            <a:r>
              <a:rPr lang="en-US" sz="1400" dirty="0" err="1"/>
              <a:t>Int</a:t>
            </a:r>
            <a:r>
              <a:rPr lang="en-US" sz="1400" dirty="0"/>
              <a:t>)</a:t>
            </a:r>
          </a:p>
          <a:p>
            <a:pPr>
              <a:buNone/>
            </a:pPr>
            <a:r>
              <a:rPr lang="en-US" sz="1400" dirty="0"/>
              <a:t>:notes </a:t>
            </a:r>
          </a:p>
          <a:p>
            <a:pPr>
              <a:buNone/>
            </a:pPr>
            <a:r>
              <a:rPr lang="en-US" sz="1400" dirty="0"/>
              <a:t> "The (unsupported) annotations of the function/predicate symbols have</a:t>
            </a:r>
          </a:p>
          <a:p>
            <a:pPr>
              <a:buNone/>
            </a:pPr>
            <a:r>
              <a:rPr lang="en-US" sz="1400" dirty="0"/>
              <a:t>  the following meaning: </a:t>
            </a:r>
          </a:p>
          <a:p>
            <a:pPr>
              <a:buNone/>
            </a:pPr>
            <a:r>
              <a:rPr lang="en-US" sz="1400" dirty="0"/>
              <a:t>    attribute | possible value | meaning </a:t>
            </a:r>
          </a:p>
          <a:p>
            <a:pPr>
              <a:buNone/>
            </a:pPr>
            <a:r>
              <a:rPr lang="en-US" sz="1400" dirty="0"/>
              <a:t>  -------------------------------------------------------</a:t>
            </a:r>
          </a:p>
          <a:p>
            <a:pPr>
              <a:buNone/>
            </a:pPr>
            <a:r>
              <a:rPr lang="en-US" sz="1400" dirty="0"/>
              <a:t>  :assoc           //          the symbol is associative</a:t>
            </a:r>
          </a:p>
          <a:p>
            <a:pPr>
              <a:buNone/>
            </a:pPr>
            <a:r>
              <a:rPr lang="en-US" sz="1400" dirty="0"/>
              <a:t>  :</a:t>
            </a:r>
            <a:r>
              <a:rPr lang="en-US" sz="1400" dirty="0" err="1"/>
              <a:t>comm</a:t>
            </a:r>
            <a:r>
              <a:rPr lang="en-US" sz="1400" dirty="0"/>
              <a:t>            //          the symbol is commutative</a:t>
            </a:r>
          </a:p>
          <a:p>
            <a:pPr>
              <a:buNone/>
            </a:pPr>
            <a:r>
              <a:rPr lang="en-US" sz="1400" dirty="0"/>
              <a:t>  :unit       a constant  </a:t>
            </a:r>
          </a:p>
          <a:p>
            <a:pPr>
              <a:buNone/>
            </a:pPr>
            <a:r>
              <a:rPr lang="en-US" sz="1400" dirty="0"/>
              <a:t>  :trans           //          the symbol is transitive</a:t>
            </a:r>
          </a:p>
          <a:p>
            <a:pPr>
              <a:buNone/>
            </a:pPr>
            <a:r>
              <a:rPr lang="en-US" sz="1400" dirty="0"/>
              <a:t>  :</a:t>
            </a:r>
            <a:r>
              <a:rPr lang="en-US" sz="1400" dirty="0" err="1"/>
              <a:t>refl</a:t>
            </a:r>
            <a:r>
              <a:rPr lang="en-US" sz="1400" dirty="0"/>
              <a:t>            //          the symbol is reflexive</a:t>
            </a:r>
          </a:p>
          <a:p>
            <a:pPr>
              <a:buNone/>
            </a:pPr>
            <a:r>
              <a:rPr lang="en-US" sz="1400" dirty="0"/>
              <a:t>  :</a:t>
            </a:r>
            <a:r>
              <a:rPr lang="en-US" sz="1400" dirty="0" err="1"/>
              <a:t>irref</a:t>
            </a:r>
            <a:r>
              <a:rPr lang="en-US" sz="1400" dirty="0"/>
              <a:t>           //          the symbol is </a:t>
            </a:r>
            <a:r>
              <a:rPr lang="en-US" sz="1400" dirty="0" err="1"/>
              <a:t>irreflexive</a:t>
            </a:r>
            <a:endParaRPr lang="en-US" sz="1400" dirty="0"/>
          </a:p>
          <a:p>
            <a:pPr>
              <a:buNone/>
            </a:pPr>
            <a:r>
              <a:rPr lang="en-US" sz="1400" dirty="0"/>
              <a:t>  :</a:t>
            </a:r>
            <a:r>
              <a:rPr lang="en-US" sz="1400" dirty="0" err="1"/>
              <a:t>antisym</a:t>
            </a:r>
            <a:r>
              <a:rPr lang="en-US" sz="1400" dirty="0"/>
              <a:t>         //          the symbol is </a:t>
            </a:r>
            <a:r>
              <a:rPr lang="en-US" sz="1400" dirty="0" err="1"/>
              <a:t>antisymmetric</a:t>
            </a:r>
            <a:endParaRPr lang="en-US" sz="1400" dirty="0"/>
          </a:p>
          <a:p>
            <a:pPr>
              <a:buNone/>
            </a:pPr>
            <a:r>
              <a:rPr lang="en-US" sz="1400" dirty="0"/>
              <a:t> "</a:t>
            </a:r>
          </a:p>
          <a:p>
            <a:pPr>
              <a:buNone/>
            </a:pPr>
            <a:r>
              <a:rPr lang="en-US" sz="1400" dirty="0"/>
              <a:t> :funs ((</a:t>
            </a:r>
            <a:r>
              <a:rPr lang="en-US" sz="1400" dirty="0">
                <a:solidFill>
                  <a:srgbClr val="FF0000"/>
                </a:solidFill>
              </a:rPr>
              <a:t>0</a:t>
            </a:r>
            <a:r>
              <a:rPr lang="en-US" sz="1400" dirty="0"/>
              <a:t> </a:t>
            </a:r>
            <a:r>
              <a:rPr lang="en-US" sz="1400" dirty="0" err="1"/>
              <a:t>Int</a:t>
            </a:r>
            <a:r>
              <a:rPr lang="en-US" sz="1400" dirty="0"/>
              <a:t>) </a:t>
            </a:r>
          </a:p>
          <a:p>
            <a:pPr>
              <a:buNone/>
            </a:pPr>
            <a:r>
              <a:rPr lang="en-US" sz="1400" dirty="0"/>
              <a:t>        (</a:t>
            </a:r>
            <a:r>
              <a:rPr lang="en-US" sz="1400" dirty="0">
                <a:solidFill>
                  <a:srgbClr val="FF0000"/>
                </a:solidFill>
              </a:rPr>
              <a:t>1</a:t>
            </a:r>
            <a:r>
              <a:rPr lang="en-US" sz="1400" dirty="0"/>
              <a:t> </a:t>
            </a:r>
            <a:r>
              <a:rPr lang="en-US" sz="1400" dirty="0" err="1"/>
              <a:t>Int</a:t>
            </a:r>
            <a:r>
              <a:rPr lang="en-US" sz="1400" dirty="0"/>
              <a:t>)</a:t>
            </a:r>
          </a:p>
          <a:p>
            <a:pPr>
              <a:buNone/>
            </a:pPr>
            <a:r>
              <a:rPr lang="en-US" sz="1400" dirty="0"/>
              <a:t>        (</a:t>
            </a:r>
            <a:r>
              <a:rPr lang="en-US" sz="1400" dirty="0">
                <a:solidFill>
                  <a:srgbClr val="FF0000"/>
                </a:solidFill>
              </a:rPr>
              <a:t>~</a:t>
            </a:r>
            <a:r>
              <a:rPr lang="en-US" sz="1400" dirty="0"/>
              <a:t> </a:t>
            </a:r>
            <a:r>
              <a:rPr lang="en-US" sz="1400" dirty="0" err="1"/>
              <a:t>Int</a:t>
            </a:r>
            <a:r>
              <a:rPr lang="en-US" sz="1400" dirty="0"/>
              <a:t> </a:t>
            </a:r>
            <a:r>
              <a:rPr lang="en-US" sz="1400" dirty="0" err="1"/>
              <a:t>Int</a:t>
            </a:r>
            <a:r>
              <a:rPr lang="en-US" sz="1400" dirty="0"/>
              <a:t>)     ; unary minus</a:t>
            </a:r>
          </a:p>
          <a:p>
            <a:pPr>
              <a:buNone/>
            </a:pPr>
            <a:r>
              <a:rPr lang="en-US" sz="1400" dirty="0"/>
              <a:t>        (</a:t>
            </a:r>
            <a:r>
              <a:rPr lang="en-US" sz="1400" dirty="0">
                <a:solidFill>
                  <a:srgbClr val="FF0000"/>
                </a:solidFill>
              </a:rPr>
              <a:t>-</a:t>
            </a:r>
            <a:r>
              <a:rPr lang="en-US" sz="1400" dirty="0"/>
              <a:t> </a:t>
            </a:r>
            <a:r>
              <a:rPr lang="en-US" sz="1400" dirty="0" err="1"/>
              <a:t>Int</a:t>
            </a:r>
            <a:r>
              <a:rPr lang="en-US" sz="1400" dirty="0"/>
              <a:t> </a:t>
            </a:r>
            <a:r>
              <a:rPr lang="en-US" sz="1400" dirty="0" err="1"/>
              <a:t>Int</a:t>
            </a:r>
            <a:r>
              <a:rPr lang="en-US" sz="1400" dirty="0"/>
              <a:t> </a:t>
            </a:r>
            <a:r>
              <a:rPr lang="en-US" sz="1400" dirty="0" err="1"/>
              <a:t>Int</a:t>
            </a:r>
            <a:r>
              <a:rPr lang="en-US" sz="1400" dirty="0"/>
              <a:t>) ; binary minus</a:t>
            </a:r>
          </a:p>
          <a:p>
            <a:pPr>
              <a:buNone/>
            </a:pPr>
            <a:r>
              <a:rPr lang="en-US" sz="1400" dirty="0"/>
              <a:t>        (</a:t>
            </a:r>
            <a:r>
              <a:rPr lang="en-US" sz="1400" dirty="0">
                <a:solidFill>
                  <a:srgbClr val="FF0000"/>
                </a:solidFill>
              </a:rPr>
              <a:t>+</a:t>
            </a:r>
            <a:r>
              <a:rPr lang="en-US" sz="1400" dirty="0"/>
              <a:t> </a:t>
            </a:r>
            <a:r>
              <a:rPr lang="en-US" sz="1400" dirty="0" err="1"/>
              <a:t>Int</a:t>
            </a:r>
            <a:r>
              <a:rPr lang="en-US" sz="1400" dirty="0"/>
              <a:t> </a:t>
            </a:r>
            <a:r>
              <a:rPr lang="en-US" sz="1400" dirty="0" err="1"/>
              <a:t>Int</a:t>
            </a:r>
            <a:r>
              <a:rPr lang="en-US" sz="1400" dirty="0"/>
              <a:t> </a:t>
            </a:r>
            <a:r>
              <a:rPr lang="en-US" sz="1400" dirty="0" err="1"/>
              <a:t>Int</a:t>
            </a:r>
            <a:r>
              <a:rPr lang="en-US" sz="1400" dirty="0"/>
              <a:t> :assoc :</a:t>
            </a:r>
            <a:r>
              <a:rPr lang="en-US" sz="1400" dirty="0" err="1"/>
              <a:t>comm</a:t>
            </a:r>
            <a:r>
              <a:rPr lang="en-US" sz="1400" dirty="0"/>
              <a:t> :unit {0}) </a:t>
            </a:r>
          </a:p>
          <a:p>
            <a:pPr>
              <a:buNone/>
            </a:pPr>
            <a:r>
              <a:rPr lang="en-US" sz="1400" dirty="0"/>
              <a:t>        (</a:t>
            </a:r>
            <a:r>
              <a:rPr lang="en-US" sz="1400" dirty="0">
                <a:solidFill>
                  <a:srgbClr val="FF0000"/>
                </a:solidFill>
              </a:rPr>
              <a:t>*</a:t>
            </a:r>
            <a:r>
              <a:rPr lang="en-US" sz="1400" dirty="0"/>
              <a:t> </a:t>
            </a:r>
            <a:r>
              <a:rPr lang="en-US" sz="1400" dirty="0" err="1"/>
              <a:t>Int</a:t>
            </a:r>
            <a:r>
              <a:rPr lang="en-US" sz="1400" dirty="0"/>
              <a:t> </a:t>
            </a:r>
            <a:r>
              <a:rPr lang="en-US" sz="1400" dirty="0" err="1"/>
              <a:t>Int</a:t>
            </a:r>
            <a:r>
              <a:rPr lang="en-US" sz="1400" dirty="0"/>
              <a:t> </a:t>
            </a:r>
            <a:r>
              <a:rPr lang="en-US" sz="1400" dirty="0" err="1"/>
              <a:t>Int</a:t>
            </a:r>
            <a:r>
              <a:rPr lang="en-US" sz="1400" dirty="0"/>
              <a:t> :assoc :</a:t>
            </a:r>
            <a:r>
              <a:rPr lang="en-US" sz="1400" dirty="0" err="1"/>
              <a:t>comm</a:t>
            </a:r>
            <a:r>
              <a:rPr lang="en-US" sz="1400" dirty="0"/>
              <a:t> :unit {1})   )</a:t>
            </a:r>
          </a:p>
          <a:p>
            <a:pPr>
              <a:buNone/>
            </a:pPr>
            <a:endParaRPr lang="en-US" sz="1400" dirty="0"/>
          </a:p>
          <a:p>
            <a:pPr>
              <a:buNone/>
            </a:pPr>
            <a:endParaRPr lang="en-US" sz="1400" dirty="0"/>
          </a:p>
        </p:txBody>
      </p:sp>
      <p:sp>
        <p:nvSpPr>
          <p:cNvPr id="6" name="내용 개체 틀 4"/>
          <p:cNvSpPr txBox="1">
            <a:spLocks/>
          </p:cNvSpPr>
          <p:nvPr/>
        </p:nvSpPr>
        <p:spPr>
          <a:xfrm>
            <a:off x="4286248" y="928670"/>
            <a:ext cx="4786314" cy="52149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: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preds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((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&lt;=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: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refl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:trans :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antisym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    (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&lt;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:trans :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irref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    (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&gt;=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: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refl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:trans :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antisym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    (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&gt;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:trans :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irref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   )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:definition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"This is the first-order theory of the integers, that is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 the set of all the first-order sentences over the given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signature that are true in the structure of the integer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numbers interpreting the signature's symbols in the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obvious way (with ~ denoting the negation and - the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subtraction functions). "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:notes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"Note that this theory is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not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(recursively)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axiomatizable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 a first-order logic such as SMT-LIB's underlying logic. 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That is why the theory is defined semantically. "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)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MOONZOO@EDKHRHUXAVWXY5M7" val="3157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5016</TotalTime>
  <Words>3648</Words>
  <Application>Microsoft Office PowerPoint</Application>
  <PresentationFormat>화면 슬라이드 쇼(4:3)</PresentationFormat>
  <Paragraphs>389</Paragraphs>
  <Slides>18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18</vt:i4>
      </vt:variant>
    </vt:vector>
  </HeadingPairs>
  <TitlesOfParts>
    <vt:vector size="31" baseType="lpstr">
      <vt:lpstr>Microsoft Sans Serif</vt:lpstr>
      <vt:lpstr>Times New Roman</vt:lpstr>
      <vt:lpstr>Wingdings</vt:lpstr>
      <vt:lpstr>cmsy10</vt:lpstr>
      <vt:lpstr>Courier New</vt:lpstr>
      <vt:lpstr>MT Extra</vt:lpstr>
      <vt:lpstr>Garamond</vt:lpstr>
      <vt:lpstr>Calibri</vt:lpstr>
      <vt:lpstr>Arial</vt:lpstr>
      <vt:lpstr>맑은 고딕</vt:lpstr>
      <vt:lpstr>cmmi10</vt:lpstr>
      <vt:lpstr>Office 테마</vt:lpstr>
      <vt:lpstr>Edge</vt:lpstr>
      <vt:lpstr>The Satisfiability Modulo Theories  Library (SMT-LIB)  </vt:lpstr>
      <vt:lpstr>Motivation</vt:lpstr>
      <vt:lpstr>PowerPoint 프레젠테이션</vt:lpstr>
      <vt:lpstr>Tradeoff: expressiveness/computational hardness. </vt:lpstr>
      <vt:lpstr>Supported Theories (SMT-Lib v2)</vt:lpstr>
      <vt:lpstr>Supported Sublogics</vt:lpstr>
      <vt:lpstr>Theory of Arrays</vt:lpstr>
      <vt:lpstr>Theory of Arrays w/ Extensionability</vt:lpstr>
      <vt:lpstr>Theory of Integer</vt:lpstr>
      <vt:lpstr>Example of QF_LIA Benchmark</vt:lpstr>
      <vt:lpstr>Example of QF_UF Benchmark</vt:lpstr>
      <vt:lpstr>Another Example of QF_UF Benchmark</vt:lpstr>
      <vt:lpstr>Example of QF_AUFLIA</vt:lpstr>
      <vt:lpstr>Theory of Fixed_Size_BitVectors[32]</vt:lpstr>
      <vt:lpstr>SMTLIB Benchmark Syntax</vt:lpstr>
      <vt:lpstr>Performance Comparison of SMT Solvers</vt:lpstr>
      <vt:lpstr>Performance Comparison between  CBMC and SMT-CBMC</vt:lpstr>
      <vt:lpstr>Comparison between  SMT-solver vs. SAT-solver</vt:lpstr>
    </vt:vector>
  </TitlesOfParts>
  <Company>CS Dept. KAIST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Moonzoo Kim</dc:creator>
  <cp:lastModifiedBy>moonzoo</cp:lastModifiedBy>
  <cp:revision>677</cp:revision>
  <cp:lastPrinted>2012-04-16T23:48:56Z</cp:lastPrinted>
  <dcterms:created xsi:type="dcterms:W3CDTF">2008-08-23T08:36:32Z</dcterms:created>
  <dcterms:modified xsi:type="dcterms:W3CDTF">2022-12-10T02:07:14Z</dcterms:modified>
</cp:coreProperties>
</file>