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64" r:id="rId4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0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2015-12-03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32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2015-12-03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569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2015-12-03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63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2015-12-03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147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2015-12-03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568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2015-12-03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074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2015-12-03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185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2015-12-03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2605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2015-12-03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544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2015-12-03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87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2015-12-03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807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93A88-741C-41F6-897A-2166098DE1D1}" type="datetimeFigureOut">
              <a:rPr lang="ko-KR" altLang="en-US" smtClean="0"/>
              <a:t>2015-12-03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519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85818"/>
          </a:xfrm>
        </p:spPr>
        <p:txBody>
          <a:bodyPr>
            <a:noAutofit/>
          </a:bodyPr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HW#7</a:t>
            </a:r>
            <a:endParaRPr lang="ko-KR" altLang="en-US" sz="2800" dirty="0">
              <a:latin typeface="Calibri" panose="020F0502020204030204" pitchFamily="34" charset="0"/>
            </a:endParaRPr>
          </a:p>
        </p:txBody>
      </p:sp>
      <p:sp>
        <p:nvSpPr>
          <p:cNvPr id="18" name="내용 개체 틀 17"/>
          <p:cNvSpPr>
            <a:spLocks noGrp="1"/>
          </p:cNvSpPr>
          <p:nvPr>
            <p:ph idx="1"/>
          </p:nvPr>
        </p:nvSpPr>
        <p:spPr>
          <a:xfrm>
            <a:off x="314324" y="785795"/>
            <a:ext cx="8472518" cy="1714512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400" dirty="0" smtClean="0">
                <a:latin typeface="Calibri" panose="020F0502020204030204" pitchFamily="34" charset="0"/>
              </a:rPr>
              <a:t>Describe test cases to reach full path coverage of the </a:t>
            </a:r>
            <a:br>
              <a:rPr lang="en-US" sz="2400" dirty="0" smtClean="0">
                <a:latin typeface="Calibri" panose="020F0502020204030204" pitchFamily="34" charset="0"/>
              </a:rPr>
            </a:br>
            <a:r>
              <a:rPr lang="en-US" sz="2400" dirty="0" smtClean="0">
                <a:latin typeface="Calibri" panose="020F0502020204030204" pitchFamily="34" charset="0"/>
              </a:rPr>
              <a:t>triangle program by completing the path condition </a:t>
            </a:r>
            <a:br>
              <a:rPr lang="en-US" sz="2400" dirty="0" smtClean="0">
                <a:latin typeface="Calibri" panose="020F0502020204030204" pitchFamily="34" charset="0"/>
              </a:rPr>
            </a:br>
            <a:r>
              <a:rPr lang="en-US" sz="2400" dirty="0" smtClean="0">
                <a:latin typeface="Calibri" panose="020F0502020204030204" pitchFamily="34" charset="0"/>
              </a:rPr>
              <a:t>table below.  Also, draw the complete execution tree </a:t>
            </a:r>
            <a:br>
              <a:rPr lang="en-US" sz="2400" dirty="0" smtClean="0">
                <a:latin typeface="Calibri" panose="020F0502020204030204" pitchFamily="34" charset="0"/>
              </a:rPr>
            </a:br>
            <a:r>
              <a:rPr lang="en-US" sz="2400" dirty="0" smtClean="0">
                <a:latin typeface="Calibri" panose="020F0502020204030204" pitchFamily="34" charset="0"/>
              </a:rPr>
              <a:t>showing executed path conditions (50 pts)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914400" lvl="1" indent="-514350"/>
            <a:r>
              <a:rPr lang="en-US" sz="1800" dirty="0" smtClean="0">
                <a:latin typeface="Calibri" panose="020F0502020204030204" pitchFamily="34" charset="0"/>
              </a:rPr>
              <a:t>Assume that the initial test case is given as 1,1,1</a:t>
            </a:r>
          </a:p>
          <a:p>
            <a:pPr marL="914400" lvl="1" indent="-514350"/>
            <a:r>
              <a:rPr lang="en-US" sz="1800" dirty="0" smtClean="0">
                <a:latin typeface="Calibri" panose="020F0502020204030204" pitchFamily="34" charset="0"/>
              </a:rPr>
              <a:t>You should use the DFS algorithm.</a:t>
            </a:r>
          </a:p>
          <a:p>
            <a:pPr marL="914400" lvl="1" indent="-514350"/>
            <a:r>
              <a:rPr lang="en-US" sz="1800" dirty="0" smtClean="0">
                <a:latin typeface="Calibri" panose="020F0502020204030204" pitchFamily="34" charset="0"/>
              </a:rPr>
              <a:t>Note that CREST uses </a:t>
            </a:r>
            <a:r>
              <a:rPr lang="en-US" sz="1800" i="1" dirty="0" smtClean="0">
                <a:latin typeface="Calibri" panose="020F0502020204030204" pitchFamily="34" charset="0"/>
              </a:rPr>
              <a:t>reverse</a:t>
            </a:r>
            <a:r>
              <a:rPr lang="en-US" sz="1800" dirty="0" smtClean="0">
                <a:latin typeface="Calibri" panose="020F0502020204030204" pitchFamily="34" charset="0"/>
              </a:rPr>
              <a:t>-</a:t>
            </a:r>
            <a:r>
              <a:rPr lang="en-US" sz="1800" dirty="0" err="1" smtClean="0">
                <a:latin typeface="Calibri" panose="020F0502020204030204" pitchFamily="34" charset="0"/>
              </a:rPr>
              <a:t>dfs</a:t>
            </a:r>
            <a:r>
              <a:rPr lang="en-US" sz="1800" dirty="0" smtClean="0">
                <a:latin typeface="Calibri" panose="020F0502020204030204" pitchFamily="34" charset="0"/>
              </a:rPr>
              <a:t> search heuristics in fact.  Thus, your solutions will be different from what CREST generated </a:t>
            </a:r>
            <a:endParaRPr lang="en-US" sz="1400" dirty="0" smtClean="0">
              <a:latin typeface="Calibri" panose="020F0502020204030204" pitchFamily="34" charset="0"/>
            </a:endParaRPr>
          </a:p>
          <a:p>
            <a:pPr marL="514350" indent="-514350">
              <a:buNone/>
            </a:pPr>
            <a:endParaRPr lang="en-US" sz="2400" dirty="0">
              <a:latin typeface="Calibri" panose="020F050202020403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23053"/>
            <a:ext cx="7817321" cy="2514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254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3528" y="-22941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ko-KR" sz="3200" smtClean="0">
                <a:latin typeface="Calibri" panose="020F0502020204030204" pitchFamily="34" charset="0"/>
              </a:rPr>
              <a:t> </a:t>
            </a:r>
            <a:endParaRPr lang="ko-KR" altLang="en-US" sz="3200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213176"/>
          </a:xfrm>
        </p:spPr>
        <p:txBody>
          <a:bodyPr>
            <a:noAutofit/>
          </a:bodyPr>
          <a:lstStyle/>
          <a:p>
            <a:r>
              <a:rPr lang="en-US" altLang="ko-KR" sz="2000" dirty="0" smtClean="0">
                <a:latin typeface="Calibri" panose="020F0502020204030204" pitchFamily="34" charset="0"/>
              </a:rPr>
              <a:t>For </a:t>
            </a:r>
            <a:r>
              <a:rPr lang="en-US" altLang="ko-KR" sz="2000" dirty="0" err="1" smtClean="0">
                <a:latin typeface="Calibri" panose="020F0502020204030204" pitchFamily="34" charset="0"/>
              </a:rPr>
              <a:t>grep.c</a:t>
            </a:r>
            <a:r>
              <a:rPr lang="en-US" altLang="ko-KR" sz="2000" dirty="0" smtClean="0">
                <a:latin typeface="Calibri" panose="020F0502020204030204" pitchFamily="34" charset="0"/>
              </a:rPr>
              <a:t>, generate 10,000 test cases through the (reverse) DFS search strategy. You are requested to modify </a:t>
            </a:r>
            <a:r>
              <a:rPr lang="en-US" altLang="ko-KR" sz="2000" dirty="0" err="1" smtClean="0">
                <a:latin typeface="Calibri" panose="020F0502020204030204" pitchFamily="34" charset="0"/>
              </a:rPr>
              <a:t>grep</a:t>
            </a:r>
            <a:r>
              <a:rPr lang="en-US" altLang="ko-KR" sz="2000" dirty="0" err="1" smtClean="0">
                <a:latin typeface="Calibri" panose="020F0502020204030204" pitchFamily="34" charset="0"/>
                <a:cs typeface="Courier New" pitchFamily="49" charset="0"/>
              </a:rPr>
              <a:t>.c</a:t>
            </a:r>
            <a:r>
              <a:rPr lang="en-US" altLang="ko-KR" sz="2000" dirty="0" smtClean="0">
                <a:latin typeface="Calibri" panose="020F0502020204030204" pitchFamily="34" charset="0"/>
              </a:rPr>
              <a:t> to create test cases through CREST and feed those generated test cases to </a:t>
            </a:r>
            <a:r>
              <a:rPr lang="en-US" altLang="ko-KR" sz="2000" dirty="0" err="1" smtClean="0">
                <a:latin typeface="Calibri" panose="020F0502020204030204" pitchFamily="34" charset="0"/>
                <a:cs typeface="Courier New" pitchFamily="49" charset="0"/>
              </a:rPr>
              <a:t>grep</a:t>
            </a:r>
            <a:r>
              <a:rPr lang="en-US" altLang="ko-KR" sz="2000" dirty="0" smtClean="0">
                <a:latin typeface="Calibri" panose="020F0502020204030204" pitchFamily="34" charset="0"/>
                <a:cs typeface="Courier New" pitchFamily="49" charset="0"/>
              </a:rPr>
              <a:t>. You should report the following items carefully: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ko-KR" sz="1800" dirty="0" smtClean="0">
                <a:latin typeface="Calibri" panose="020F0502020204030204" pitchFamily="34" charset="0"/>
              </a:rPr>
              <a:t>Describe which variables are declared symbolically and how</a:t>
            </a:r>
          </a:p>
          <a:p>
            <a:pPr marL="1371600" lvl="2" indent="-514350"/>
            <a:r>
              <a:rPr lang="en-US" altLang="ko-KR" sz="1400" dirty="0" smtClean="0">
                <a:latin typeface="Calibri" panose="020F0502020204030204" pitchFamily="34" charset="0"/>
              </a:rPr>
              <a:t>How long is a target pattern, a target file, options, </a:t>
            </a:r>
            <a:r>
              <a:rPr lang="en-US" altLang="ko-KR" sz="1400" dirty="0" err="1" smtClean="0">
                <a:latin typeface="Calibri" panose="020F0502020204030204" pitchFamily="34" charset="0"/>
              </a:rPr>
              <a:t>etc</a:t>
            </a:r>
            <a:endParaRPr lang="en-US" altLang="ko-KR" sz="1400" dirty="0" smtClean="0">
              <a:latin typeface="Calibri" panose="020F0502020204030204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altLang="ko-KR" sz="1800" dirty="0" smtClean="0">
                <a:latin typeface="Calibri" panose="020F0502020204030204" pitchFamily="34" charset="0"/>
              </a:rPr>
              <a:t>Describe how you modified the target code to improve branch coverage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ko-KR" sz="1800" dirty="0" smtClean="0">
                <a:latin typeface="Calibri" panose="020F0502020204030204" pitchFamily="34" charset="0"/>
              </a:rPr>
              <a:t>Create </a:t>
            </a:r>
            <a:r>
              <a:rPr lang="en-US" altLang="ko-KR" sz="1800" dirty="0">
                <a:latin typeface="Calibri" panose="020F0502020204030204" pitchFamily="34" charset="0"/>
              </a:rPr>
              <a:t>10,000 test </a:t>
            </a:r>
            <a:r>
              <a:rPr lang="en-US" altLang="ko-KR" sz="1800" dirty="0" smtClean="0">
                <a:latin typeface="Calibri" panose="020F0502020204030204" pitchFamily="34" charset="0"/>
              </a:rPr>
              <a:t>cases in files (i.e.,tc1, tc2,… tc10000) per each of the 4 different search strategies</a:t>
            </a:r>
            <a:endParaRPr lang="en-US" altLang="ko-KR" sz="1800" dirty="0">
              <a:latin typeface="Calibri" panose="020F0502020204030204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altLang="ko-KR" sz="1800" dirty="0" smtClean="0">
                <a:latin typeface="Calibri" panose="020F0502020204030204" pitchFamily="34" charset="0"/>
              </a:rPr>
              <a:t>Measure the final branch coverage (i.e., condition coverage in the original target program) reported by CREST </a:t>
            </a:r>
          </a:p>
          <a:p>
            <a:pPr marL="1371600" lvl="2" indent="-514350"/>
            <a:r>
              <a:rPr lang="en-US" altLang="ko-KR" sz="1400" dirty="0" smtClean="0">
                <a:latin typeface="Calibri" panose="020F0502020204030204" pitchFamily="34" charset="0"/>
              </a:rPr>
              <a:t>You should report the branch coverage per search strategy</a:t>
            </a:r>
          </a:p>
          <a:p>
            <a:pPr marL="1371600" lvl="2" indent="-514350"/>
            <a:r>
              <a:rPr lang="en-US" altLang="ko-KR" sz="1400" dirty="0" smtClean="0">
                <a:latin typeface="Calibri" panose="020F0502020204030204" pitchFamily="34" charset="0"/>
              </a:rPr>
              <a:t>You can do this by analyzing </a:t>
            </a:r>
            <a:r>
              <a:rPr lang="en-US" altLang="ko-KR" sz="1400" dirty="0" smtClean="0">
                <a:latin typeface="Calibri" panose="020F0502020204030204" pitchFamily="34" charset="0"/>
                <a:cs typeface="Courier New" pitchFamily="49" charset="0"/>
              </a:rPr>
              <a:t>branch</a:t>
            </a:r>
            <a:r>
              <a:rPr lang="en-US" altLang="ko-KR" sz="1400" dirty="0" smtClean="0">
                <a:latin typeface="Calibri" panose="020F0502020204030204" pitchFamily="34" charset="0"/>
              </a:rPr>
              <a:t> and </a:t>
            </a:r>
            <a:r>
              <a:rPr lang="en-US" altLang="ko-KR" sz="1400" dirty="0" smtClean="0">
                <a:latin typeface="Calibri" panose="020F0502020204030204" pitchFamily="34" charset="0"/>
                <a:cs typeface="Courier New" pitchFamily="49" charset="0"/>
              </a:rPr>
              <a:t>coverage</a:t>
            </a:r>
            <a:r>
              <a:rPr lang="en-US" altLang="ko-KR" sz="1400" dirty="0" smtClean="0">
                <a:latin typeface="Calibri" panose="020F0502020204030204" pitchFamily="34" charset="0"/>
              </a:rPr>
              <a:t> output file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ko-KR" sz="1800" dirty="0" smtClean="0">
                <a:latin typeface="Calibri" panose="020F0502020204030204" pitchFamily="34" charset="0"/>
              </a:rPr>
              <a:t>Apply the 40,000 test cases (tc1,…tc10000 x 4) to </a:t>
            </a:r>
            <a:r>
              <a:rPr lang="en-US" altLang="ko-KR" sz="1800" dirty="0" err="1" smtClean="0">
                <a:latin typeface="Calibri" panose="020F0502020204030204" pitchFamily="34" charset="0"/>
                <a:cs typeface="Courier New" pitchFamily="49" charset="0"/>
              </a:rPr>
              <a:t>grep</a:t>
            </a:r>
            <a:r>
              <a:rPr lang="en-US" altLang="ko-KR" sz="1800" dirty="0" smtClean="0">
                <a:latin typeface="Calibri" panose="020F0502020204030204" pitchFamily="34" charset="0"/>
                <a:cs typeface="Courier New" pitchFamily="49" charset="0"/>
              </a:rPr>
              <a:t> </a:t>
            </a:r>
            <a:r>
              <a:rPr lang="en-US" altLang="ko-KR" sz="1800" dirty="0" smtClean="0">
                <a:latin typeface="Calibri" panose="020F0502020204030204" pitchFamily="34" charset="0"/>
              </a:rPr>
              <a:t>and measure the branch coverage reported by </a:t>
            </a:r>
            <a:r>
              <a:rPr lang="en-US" altLang="ko-K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1371600" lvl="2" indent="-514350"/>
            <a:r>
              <a:rPr lang="en-US" altLang="ko-KR" sz="1400" dirty="0" smtClean="0">
                <a:latin typeface="Calibri" panose="020F0502020204030204" pitchFamily="34" charset="0"/>
              </a:rPr>
              <a:t>For this task, you should not use CREST.   </a:t>
            </a:r>
          </a:p>
          <a:p>
            <a:pPr marL="1371600" lvl="2" indent="-514350"/>
            <a:r>
              <a:rPr lang="en-US" altLang="ko-KR" sz="1400" dirty="0" smtClean="0">
                <a:latin typeface="Calibri" panose="020F0502020204030204" pitchFamily="34" charset="0"/>
              </a:rPr>
              <a:t>You may build a shell script to execute </a:t>
            </a:r>
            <a:r>
              <a:rPr lang="en-US" altLang="ko-KR" sz="1400" dirty="0" err="1" smtClean="0">
                <a:latin typeface="Calibri" panose="020F0502020204030204" pitchFamily="34" charset="0"/>
              </a:rPr>
              <a:t>grep</a:t>
            </a:r>
            <a:r>
              <a:rPr lang="en-US" altLang="ko-KR" sz="1400" dirty="0" smtClean="0">
                <a:latin typeface="Calibri" panose="020F0502020204030204" pitchFamily="34" charset="0"/>
              </a:rPr>
              <a:t> 40,000 times with 40,000 test cases.  </a:t>
            </a:r>
          </a:p>
          <a:p>
            <a:pPr marL="457200" lvl="1" indent="0">
              <a:buNone/>
            </a:pPr>
            <a:r>
              <a:rPr lang="en-US" altLang="ko-KR" sz="1800" dirty="0" smtClean="0">
                <a:latin typeface="Calibri" panose="020F0502020204030204" pitchFamily="34" charset="0"/>
              </a:rPr>
              <a:t>(options) The persons who achieve the best, 2</a:t>
            </a:r>
            <a:r>
              <a:rPr lang="en-US" altLang="ko-KR" sz="1800" baseline="30000" dirty="0" smtClean="0">
                <a:latin typeface="Calibri" panose="020F0502020204030204" pitchFamily="34" charset="0"/>
              </a:rPr>
              <a:t>nd</a:t>
            </a:r>
            <a:r>
              <a:rPr lang="en-US" altLang="ko-KR" sz="1800" dirty="0" smtClean="0">
                <a:latin typeface="Calibri" panose="020F0502020204030204" pitchFamily="34" charset="0"/>
              </a:rPr>
              <a:t> best, and the 3</a:t>
            </a:r>
            <a:r>
              <a:rPr lang="en-US" altLang="ko-KR" sz="1800" baseline="30000" dirty="0" smtClean="0">
                <a:latin typeface="Calibri" panose="020F0502020204030204" pitchFamily="34" charset="0"/>
              </a:rPr>
              <a:t>rd</a:t>
            </a:r>
            <a:r>
              <a:rPr lang="en-US" altLang="ko-KR" sz="1800" dirty="0" smtClean="0">
                <a:latin typeface="Calibri" panose="020F0502020204030204" pitchFamily="34" charset="0"/>
              </a:rPr>
              <a:t> best coverage among the classmates will get </a:t>
            </a:r>
            <a:r>
              <a:rPr lang="en-US" altLang="ko-KR" sz="1800" b="1" u="sng" smtClean="0">
                <a:latin typeface="Calibri" panose="020F0502020204030204" pitchFamily="34" charset="0"/>
              </a:rPr>
              <a:t>extra </a:t>
            </a:r>
            <a:r>
              <a:rPr lang="en-US" altLang="ko-KR" sz="1800" b="1" u="sng" smtClean="0">
                <a:latin typeface="Calibri" panose="020F0502020204030204" pitchFamily="34" charset="0"/>
              </a:rPr>
              <a:t>100 </a:t>
            </a:r>
            <a:r>
              <a:rPr lang="en-US" altLang="ko-KR" sz="1800" b="1" u="sng" dirty="0" smtClean="0">
                <a:latin typeface="Calibri" panose="020F0502020204030204" pitchFamily="34" charset="0"/>
              </a:rPr>
              <a:t>points</a:t>
            </a:r>
            <a:r>
              <a:rPr lang="en-US" altLang="ko-KR" sz="1800" dirty="0" smtClean="0">
                <a:latin typeface="Calibri" panose="020F0502020204030204" pitchFamily="34" charset="0"/>
              </a:rPr>
              <a:t>.  </a:t>
            </a:r>
          </a:p>
          <a:p>
            <a:pPr lvl="1"/>
            <a:endParaRPr lang="ko-KR" altLang="en-US" sz="1800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5880" y="25460"/>
            <a:ext cx="3999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2. Testing </a:t>
            </a:r>
            <a:r>
              <a:rPr lang="en-US" altLang="ko-KR" sz="2800" dirty="0" err="1" smtClean="0">
                <a:latin typeface="Calibri" panose="020F0502020204030204" pitchFamily="34" charset="0"/>
              </a:rPr>
              <a:t>grep.c</a:t>
            </a:r>
            <a:r>
              <a:rPr lang="en-US" altLang="ko-KR" sz="2800" dirty="0" smtClean="0">
                <a:latin typeface="Calibri" panose="020F0502020204030204" pitchFamily="34" charset="0"/>
              </a:rPr>
              <a:t>  (200 pts)</a:t>
            </a:r>
            <a:endParaRPr lang="ko-KR" alt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89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642918"/>
            <a:ext cx="8643998" cy="5429264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/>
              <a:t>3. Show the correctness of the following </a:t>
            </a:r>
            <a:r>
              <a:rPr lang="en-US" altLang="ko-KR" sz="2000" dirty="0" smtClean="0">
                <a:latin typeface="Courier New" pitchFamily="49" charset="0"/>
                <a:cs typeface="Courier New" pitchFamily="49" charset="0"/>
              </a:rPr>
              <a:t>max() </a:t>
            </a:r>
            <a:r>
              <a:rPr lang="en-US" altLang="ko-KR" sz="2000" dirty="0" smtClean="0">
                <a:latin typeface="Calibri" panose="020F0502020204030204" pitchFamily="34" charset="0"/>
                <a:cs typeface="Courier New" pitchFamily="49" charset="0"/>
              </a:rPr>
              <a:t>(100 pts)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/* max() should return a bigger value between a and b if a!=b. If a==b, max() should return the value of b*/</a:t>
            </a:r>
          </a:p>
          <a:p>
            <a:pPr marL="514350" indent="-514350">
              <a:buNone/>
            </a:pPr>
            <a:r>
              <a:rPr lang="en-US" altLang="ko-KR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max(</a:t>
            </a:r>
            <a:r>
              <a:rPr lang="en-US" altLang="ko-KR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altLang="ko-KR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b) {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ko-KR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bigger=0;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   if( a &gt;= b +1) bigger = a;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       else bigger= b; 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   return bigger;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14350" indent="-514350">
              <a:buNone/>
            </a:pPr>
            <a:r>
              <a:rPr lang="en-US" altLang="ko-KR" sz="1800" dirty="0" smtClean="0"/>
              <a:t>3.1 Write down a proper 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assert</a:t>
            </a:r>
            <a:r>
              <a:rPr lang="en-US" altLang="ko-KR" sz="1800" dirty="0" smtClean="0"/>
              <a:t> statement to check the correctness of 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max()</a:t>
            </a:r>
          </a:p>
          <a:p>
            <a:pPr marL="514350" indent="-514350">
              <a:buNone/>
            </a:pPr>
            <a:r>
              <a:rPr lang="en-US" altLang="ko-KR" sz="1800" dirty="0" smtClean="0"/>
              <a:t>3.2 Transform 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max()</a:t>
            </a:r>
            <a:r>
              <a:rPr lang="en-US" altLang="ko-KR" sz="1800" dirty="0" smtClean="0">
                <a:cs typeface="Courier New" pitchFamily="49" charset="0"/>
              </a:rPr>
              <a:t>into a SSA form.</a:t>
            </a:r>
          </a:p>
          <a:p>
            <a:pPr marL="514350" indent="-514350">
              <a:buNone/>
            </a:pPr>
            <a:r>
              <a:rPr lang="en-US" altLang="ko-KR" sz="1800" dirty="0" smtClean="0">
                <a:cs typeface="Courier New" pitchFamily="49" charset="0"/>
              </a:rPr>
              <a:t>3.3 Write down a corresponding QF_LIA specification and check the correctness by using a SMT solver </a:t>
            </a:r>
          </a:p>
          <a:p>
            <a:pPr marL="514350" indent="-514350">
              <a:buNone/>
            </a:pPr>
            <a:r>
              <a:rPr lang="en-US" altLang="ko-KR" sz="1800" dirty="0" smtClean="0">
                <a:cs typeface="Courier New" pitchFamily="49" charset="0"/>
              </a:rPr>
              <a:t>	(note. you should show </a:t>
            </a:r>
            <a:r>
              <a:rPr lang="en-US" altLang="ko-KR" sz="1800" dirty="0" smtClean="0">
                <a:solidFill>
                  <a:srgbClr val="FF0000"/>
                </a:solidFill>
                <a:cs typeface="Courier New" pitchFamily="49" charset="0"/>
              </a:rPr>
              <a:t>validity</a:t>
            </a:r>
            <a:r>
              <a:rPr lang="en-US" altLang="ko-KR" sz="1800" dirty="0" smtClean="0">
                <a:cs typeface="Courier New" pitchFamily="49" charset="0"/>
              </a:rPr>
              <a:t>, not </a:t>
            </a:r>
            <a:r>
              <a:rPr lang="en-US" altLang="ko-KR" sz="1800" dirty="0" err="1" smtClean="0">
                <a:cs typeface="Courier New" pitchFamily="49" charset="0"/>
              </a:rPr>
              <a:t>satisfiability</a:t>
            </a:r>
            <a:r>
              <a:rPr lang="en-US" altLang="ko-KR" sz="1800" dirty="0" smtClean="0">
                <a:cs typeface="Courier New" pitchFamily="49" charset="0"/>
              </a:rPr>
              <a:t> for software verification)</a:t>
            </a:r>
          </a:p>
          <a:p>
            <a:pPr marL="514350" indent="-514350">
              <a:buNone/>
            </a:pPr>
            <a:r>
              <a:rPr lang="en-US" altLang="ko-KR" sz="1800" dirty="0" smtClean="0">
                <a:cs typeface="Courier New" pitchFamily="49" charset="0"/>
              </a:rPr>
              <a:t>3.4 Write down a corresponding QF_BV and check the correctness by using a SMT solver</a:t>
            </a:r>
          </a:p>
          <a:p>
            <a:pPr marL="514350" indent="-514350">
              <a:buNone/>
            </a:pPr>
            <a:r>
              <a:rPr lang="en-US" altLang="ko-KR" sz="1800" dirty="0" smtClean="0">
                <a:cs typeface="Courier New" pitchFamily="49" charset="0"/>
              </a:rPr>
              <a:t>3.5 Compare the result of 3.3 and 3.4.  Why are the results different? </a:t>
            </a:r>
          </a:p>
        </p:txBody>
      </p:sp>
    </p:spTree>
    <p:extLst>
      <p:ext uri="{BB962C8B-B14F-4D97-AF65-F5344CB8AC3E}">
        <p14:creationId xmlns:p14="http://schemas.microsoft.com/office/powerpoint/2010/main" val="107903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8495</TotalTime>
  <Words>355</Words>
  <Application>Microsoft Office PowerPoint</Application>
  <PresentationFormat>화면 슬라이드 쇼(4:3)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맑은 고딕</vt:lpstr>
      <vt:lpstr>Arial</vt:lpstr>
      <vt:lpstr>Calibri</vt:lpstr>
      <vt:lpstr>Courier New</vt:lpstr>
      <vt:lpstr>Office 테마</vt:lpstr>
      <vt:lpstr>HW#7</vt:lpstr>
      <vt:lpstr> </vt:lpstr>
      <vt:lpstr>PowerPoint 프레젠테이션</vt:lpstr>
    </vt:vector>
  </TitlesOfParts>
  <Company>KAIST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GNU gcov</dc:title>
  <dc:creator>Moonzoo Kim</dc:creator>
  <cp:lastModifiedBy>Windows User</cp:lastModifiedBy>
  <cp:revision>119</cp:revision>
  <cp:lastPrinted>2014-12-08T13:34:30Z</cp:lastPrinted>
  <dcterms:created xsi:type="dcterms:W3CDTF">2010-10-07T03:26:29Z</dcterms:created>
  <dcterms:modified xsi:type="dcterms:W3CDTF">2015-12-03T01:35:04Z</dcterms:modified>
</cp:coreProperties>
</file>