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797675" cy="9928225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3" d="100"/>
          <a:sy n="113" d="100"/>
        </p:scale>
        <p:origin x="114" y="6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93A88-741C-41F6-897A-2166098DE1D1}" type="datetimeFigureOut">
              <a:rPr lang="ko-KR" altLang="en-US" smtClean="0"/>
              <a:t>2016-11-16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01AD3-5051-430A-BF59-4DE0E294EDB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673221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93A88-741C-41F6-897A-2166098DE1D1}" type="datetimeFigureOut">
              <a:rPr lang="ko-KR" altLang="en-US" smtClean="0"/>
              <a:t>2016-11-16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01AD3-5051-430A-BF59-4DE0E294EDB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95694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93A88-741C-41F6-897A-2166098DE1D1}" type="datetimeFigureOut">
              <a:rPr lang="ko-KR" altLang="en-US" smtClean="0"/>
              <a:t>2016-11-16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01AD3-5051-430A-BF59-4DE0E294EDB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063097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93A88-741C-41F6-897A-2166098DE1D1}" type="datetimeFigureOut">
              <a:rPr lang="ko-KR" altLang="en-US" smtClean="0"/>
              <a:t>2016-11-16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01AD3-5051-430A-BF59-4DE0E294EDB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114791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93A88-741C-41F6-897A-2166098DE1D1}" type="datetimeFigureOut">
              <a:rPr lang="ko-KR" altLang="en-US" smtClean="0"/>
              <a:t>2016-11-16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01AD3-5051-430A-BF59-4DE0E294EDB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556896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93A88-741C-41F6-897A-2166098DE1D1}" type="datetimeFigureOut">
              <a:rPr lang="ko-KR" altLang="en-US" smtClean="0"/>
              <a:t>2016-11-16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01AD3-5051-430A-BF59-4DE0E294EDB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50742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93A88-741C-41F6-897A-2166098DE1D1}" type="datetimeFigureOut">
              <a:rPr lang="ko-KR" altLang="en-US" smtClean="0"/>
              <a:t>2016-11-16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01AD3-5051-430A-BF59-4DE0E294EDB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518574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93A88-741C-41F6-897A-2166098DE1D1}" type="datetimeFigureOut">
              <a:rPr lang="ko-KR" altLang="en-US" smtClean="0"/>
              <a:t>2016-11-16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01AD3-5051-430A-BF59-4DE0E294EDB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126053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93A88-741C-41F6-897A-2166098DE1D1}" type="datetimeFigureOut">
              <a:rPr lang="ko-KR" altLang="en-US" smtClean="0"/>
              <a:t>2016-11-16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01AD3-5051-430A-BF59-4DE0E294EDB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554458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93A88-741C-41F6-897A-2166098DE1D1}" type="datetimeFigureOut">
              <a:rPr lang="ko-KR" altLang="en-US" smtClean="0"/>
              <a:t>2016-11-16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01AD3-5051-430A-BF59-4DE0E294EDB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638778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93A88-741C-41F6-897A-2166098DE1D1}" type="datetimeFigureOut">
              <a:rPr lang="ko-KR" altLang="en-US" smtClean="0"/>
              <a:t>2016-11-16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01AD3-5051-430A-BF59-4DE0E294EDB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78070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493A88-741C-41F6-897A-2166098DE1D1}" type="datetimeFigureOut">
              <a:rPr lang="ko-KR" altLang="en-US" smtClean="0"/>
              <a:t>2016-11-16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D01AD3-5051-430A-BF59-4DE0E294EDB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951981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23528" y="-229418"/>
            <a:ext cx="8229600" cy="1143000"/>
          </a:xfrm>
        </p:spPr>
        <p:txBody>
          <a:bodyPr>
            <a:noAutofit/>
          </a:bodyPr>
          <a:lstStyle/>
          <a:p>
            <a:r>
              <a:rPr lang="en-US" altLang="ko-KR" sz="3200" smtClean="0">
                <a:latin typeface="Calibri" panose="020F0502020204030204" pitchFamily="34" charset="0"/>
              </a:rPr>
              <a:t> </a:t>
            </a:r>
            <a:endParaRPr lang="ko-KR" altLang="en-US" sz="3200" dirty="0">
              <a:latin typeface="Calibri" panose="020F0502020204030204" pitchFamily="34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23528" y="736104"/>
            <a:ext cx="4104456" cy="5213176"/>
          </a:xfrm>
        </p:spPr>
        <p:txBody>
          <a:bodyPr>
            <a:noAutofit/>
          </a:bodyPr>
          <a:lstStyle/>
          <a:p>
            <a:pPr marL="57150" indent="0">
              <a:buNone/>
            </a:pPr>
            <a:r>
              <a:rPr lang="en-US" altLang="ko-KR" sz="1800" b="1" dirty="0" smtClean="0">
                <a:latin typeface="Calibri" panose="020F0502020204030204" pitchFamily="34" charset="0"/>
              </a:rPr>
              <a:t>You should read </a:t>
            </a:r>
            <a:r>
              <a:rPr lang="en-US" altLang="ko-KR" sz="1800" b="1" dirty="0" err="1" smtClean="0">
                <a:latin typeface="Calibri" panose="020F0502020204030204" pitchFamily="34" charset="0"/>
              </a:rPr>
              <a:t>grep.c</a:t>
            </a:r>
            <a:r>
              <a:rPr lang="en-US" altLang="ko-KR" sz="1800" b="1" dirty="0" smtClean="0">
                <a:latin typeface="Calibri" panose="020F0502020204030204" pitchFamily="34" charset="0"/>
              </a:rPr>
              <a:t> source code carefully to perform unit testing  </a:t>
            </a:r>
            <a:endParaRPr lang="en-US" altLang="ko-KR" sz="1800" b="1" dirty="0" smtClean="0">
              <a:latin typeface="Calibri" panose="020F0502020204030204" pitchFamily="34" charset="0"/>
            </a:endParaRPr>
          </a:p>
          <a:p>
            <a:pPr marL="57150" indent="0">
              <a:buNone/>
            </a:pPr>
            <a:r>
              <a:rPr lang="en-US" altLang="ko-KR" sz="1800" b="1" dirty="0" smtClean="0">
                <a:latin typeface="Calibri" panose="020F0502020204030204" pitchFamily="34" charset="0"/>
              </a:rPr>
              <a:t>(Assertion)</a:t>
            </a:r>
          </a:p>
          <a:p>
            <a:pPr marL="57150" indent="0">
              <a:buNone/>
            </a:pPr>
            <a:r>
              <a:rPr lang="en-US" altLang="ko-KR" sz="1800" dirty="0" smtClean="0">
                <a:latin typeface="Calibri" panose="020F0502020204030204" pitchFamily="34" charset="0"/>
              </a:rPr>
              <a:t>1. Describe and explain test oracles you decide to use  </a:t>
            </a:r>
          </a:p>
          <a:p>
            <a:pPr marL="57150" indent="0">
              <a:buNone/>
            </a:pPr>
            <a:r>
              <a:rPr lang="en-US" altLang="ko-KR" sz="1800" b="1" dirty="0" smtClean="0">
                <a:latin typeface="Calibri" panose="020F0502020204030204" pitchFamily="34" charset="0"/>
              </a:rPr>
              <a:t>(Unit test environment)</a:t>
            </a:r>
          </a:p>
          <a:p>
            <a:pPr marL="57150" indent="0">
              <a:buNone/>
            </a:pPr>
            <a:r>
              <a:rPr lang="en-US" altLang="ko-KR" sz="1800" dirty="0" smtClean="0">
                <a:latin typeface="Calibri" panose="020F0502020204030204" pitchFamily="34" charset="0"/>
              </a:rPr>
              <a:t>2. Describe all possible inputs including parameters and global data structures which the function access</a:t>
            </a:r>
          </a:p>
          <a:p>
            <a:pPr marL="57150" indent="0">
              <a:buNone/>
            </a:pPr>
            <a:r>
              <a:rPr lang="en-US" altLang="ko-KR" sz="1800" dirty="0" smtClean="0">
                <a:latin typeface="Calibri" panose="020F0502020204030204" pitchFamily="34" charset="0"/>
              </a:rPr>
              <a:t>3. Describe </a:t>
            </a:r>
            <a:r>
              <a:rPr lang="en-US" altLang="ko-KR" sz="1800" dirty="0" smtClean="0">
                <a:latin typeface="Calibri" panose="020F0502020204030204" pitchFamily="34" charset="0"/>
              </a:rPr>
              <a:t>which inputs are </a:t>
            </a:r>
            <a:r>
              <a:rPr lang="en-US" altLang="ko-KR" sz="1800" dirty="0" smtClean="0">
                <a:latin typeface="Calibri" panose="020F0502020204030204" pitchFamily="34" charset="0"/>
              </a:rPr>
              <a:t>declared </a:t>
            </a:r>
            <a:r>
              <a:rPr lang="en-US" altLang="ko-KR" sz="1800" dirty="0" smtClean="0">
                <a:latin typeface="Calibri" panose="020F0502020204030204" pitchFamily="34" charset="0"/>
              </a:rPr>
              <a:t>symbolically and constraints on symbolic inputs and why</a:t>
            </a:r>
          </a:p>
          <a:p>
            <a:pPr marL="57150" indent="0">
              <a:buNone/>
            </a:pPr>
            <a:r>
              <a:rPr lang="en-US" altLang="ko-KR" sz="1800" dirty="0" smtClean="0">
                <a:latin typeface="Calibri" panose="020F0502020204030204" pitchFamily="34" charset="0"/>
              </a:rPr>
              <a:t>4. Describe unit test drivers and unit test stubs/mocks</a:t>
            </a:r>
            <a:endParaRPr lang="en-US" altLang="ko-KR" sz="1800" dirty="0" smtClean="0">
              <a:latin typeface="Calibri" panose="020F0502020204030204" pitchFamily="34" charset="0"/>
            </a:endParaRPr>
          </a:p>
          <a:p>
            <a:pPr marL="57150" indent="0">
              <a:buNone/>
            </a:pPr>
            <a:r>
              <a:rPr lang="en-US" altLang="ko-KR" sz="1800" b="1" dirty="0" smtClean="0">
                <a:latin typeface="Calibri" panose="020F0502020204030204" pitchFamily="34" charset="0"/>
              </a:rPr>
              <a:t>(</a:t>
            </a:r>
            <a:r>
              <a:rPr lang="en-US" altLang="ko-KR" sz="1800" b="1" dirty="0" err="1" smtClean="0">
                <a:latin typeface="Calibri" panose="020F0502020204030204" pitchFamily="34" charset="0"/>
              </a:rPr>
              <a:t>Concolic</a:t>
            </a:r>
            <a:r>
              <a:rPr lang="en-US" altLang="ko-KR" sz="1800" b="1" dirty="0" smtClean="0">
                <a:latin typeface="Calibri" panose="020F0502020204030204" pitchFamily="34" charset="0"/>
              </a:rPr>
              <a:t> testing)</a:t>
            </a:r>
          </a:p>
          <a:p>
            <a:pPr marL="57150" indent="0">
              <a:buNone/>
            </a:pPr>
            <a:r>
              <a:rPr lang="en-US" altLang="ko-KR" sz="1800" dirty="0" smtClean="0">
                <a:latin typeface="Calibri" panose="020F0502020204030204" pitchFamily="34" charset="0"/>
              </a:rPr>
              <a:t>5. Describe </a:t>
            </a:r>
            <a:r>
              <a:rPr lang="en-US" altLang="ko-KR" sz="1800" dirty="0" smtClean="0">
                <a:latin typeface="Calibri" panose="020F0502020204030204" pitchFamily="34" charset="0"/>
              </a:rPr>
              <a:t>how you modified the target code to improve branch coverage </a:t>
            </a:r>
            <a:r>
              <a:rPr lang="en-US" altLang="ko-KR" sz="1800" dirty="0" smtClean="0">
                <a:latin typeface="Calibri" panose="020F0502020204030204" pitchFamily="34" charset="0"/>
              </a:rPr>
              <a:t>if any</a:t>
            </a:r>
            <a:endParaRPr lang="en-US" altLang="ko-KR" sz="1800" dirty="0" smtClean="0">
              <a:latin typeface="Calibri" panose="020F0502020204030204" pitchFamily="34" charset="0"/>
            </a:endParaRPr>
          </a:p>
          <a:p>
            <a:pPr marL="57150" indent="0">
              <a:buNone/>
            </a:pPr>
            <a:r>
              <a:rPr lang="en-US" altLang="ko-KR" sz="1800" dirty="0" smtClean="0">
                <a:latin typeface="Calibri" panose="020F0502020204030204" pitchFamily="34" charset="0"/>
              </a:rPr>
              <a:t>6. Create 1,000 </a:t>
            </a:r>
            <a:r>
              <a:rPr lang="en-US" altLang="ko-KR" sz="1800" dirty="0">
                <a:latin typeface="Calibri" panose="020F0502020204030204" pitchFamily="34" charset="0"/>
              </a:rPr>
              <a:t>test </a:t>
            </a:r>
            <a:r>
              <a:rPr lang="en-US" altLang="ko-KR" sz="1800" dirty="0" smtClean="0">
                <a:latin typeface="Calibri" panose="020F0502020204030204" pitchFamily="34" charset="0"/>
              </a:rPr>
              <a:t>cases </a:t>
            </a:r>
            <a:r>
              <a:rPr lang="en-US" altLang="ko-KR" sz="1800" dirty="0" smtClean="0">
                <a:latin typeface="Calibri" panose="020F0502020204030204" pitchFamily="34" charset="0"/>
              </a:rPr>
              <a:t>per </a:t>
            </a:r>
            <a:r>
              <a:rPr lang="en-US" altLang="ko-KR" sz="1800" dirty="0" smtClean="0">
                <a:latin typeface="Calibri" panose="020F0502020204030204" pitchFamily="34" charset="0"/>
              </a:rPr>
              <a:t>each of </a:t>
            </a:r>
            <a:r>
              <a:rPr lang="en-US" altLang="ko-KR" sz="1800" dirty="0" err="1" smtClean="0">
                <a:latin typeface="Calibri" panose="020F0502020204030204" pitchFamily="34" charset="0"/>
              </a:rPr>
              <a:t>dfs</a:t>
            </a:r>
            <a:r>
              <a:rPr lang="en-US" altLang="ko-KR" sz="1800" dirty="0" smtClean="0">
                <a:latin typeface="Calibri" panose="020F0502020204030204" pitchFamily="34" charset="0"/>
              </a:rPr>
              <a:t>, </a:t>
            </a:r>
            <a:r>
              <a:rPr lang="en-US" altLang="ko-KR" sz="1800" dirty="0" err="1" smtClean="0">
                <a:latin typeface="Calibri" panose="020F0502020204030204" pitchFamily="34" charset="0"/>
              </a:rPr>
              <a:t>cfg</a:t>
            </a:r>
            <a:r>
              <a:rPr lang="en-US" altLang="ko-KR" sz="1800" dirty="0" smtClean="0">
                <a:latin typeface="Calibri" panose="020F0502020204030204" pitchFamily="34" charset="0"/>
              </a:rPr>
              <a:t>, random, </a:t>
            </a:r>
            <a:r>
              <a:rPr lang="en-US" altLang="ko-KR" sz="1800" dirty="0" err="1" smtClean="0">
                <a:latin typeface="Calibri" panose="020F0502020204030204" pitchFamily="34" charset="0"/>
              </a:rPr>
              <a:t>random_input</a:t>
            </a:r>
            <a:r>
              <a:rPr lang="en-US" altLang="ko-KR" sz="1800" dirty="0" smtClean="0">
                <a:latin typeface="Calibri" panose="020F0502020204030204" pitchFamily="34" charset="0"/>
              </a:rPr>
              <a:t>, and hybrid</a:t>
            </a:r>
            <a:endParaRPr lang="en-US" altLang="ko-KR" sz="1800" dirty="0">
              <a:latin typeface="Calibri" panose="020F050202020403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05880" y="25460"/>
            <a:ext cx="81472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800" dirty="0" smtClean="0">
                <a:latin typeface="Calibri" panose="020F0502020204030204" pitchFamily="34" charset="0"/>
              </a:rPr>
              <a:t>Unit</a:t>
            </a:r>
            <a:r>
              <a:rPr lang="ko-KR" altLang="en-US" sz="2800" smtClean="0">
                <a:latin typeface="Calibri" panose="020F0502020204030204" pitchFamily="34" charset="0"/>
              </a:rPr>
              <a:t> </a:t>
            </a:r>
            <a:r>
              <a:rPr lang="en-US" altLang="ko-KR" sz="2800" dirty="0" smtClean="0">
                <a:latin typeface="Calibri" panose="020F0502020204030204" pitchFamily="34" charset="0"/>
              </a:rPr>
              <a:t>testing </a:t>
            </a:r>
            <a:r>
              <a:rPr lang="en-US" altLang="ko-KR" sz="2800" dirty="0" err="1" smtClean="0">
                <a:latin typeface="Calibri" panose="020F0502020204030204" pitchFamily="34" charset="0"/>
              </a:rPr>
              <a:t>regex_compile</a:t>
            </a:r>
            <a:r>
              <a:rPr lang="en-US" altLang="ko-KR" sz="2800" dirty="0" smtClean="0">
                <a:latin typeface="Calibri" panose="020F0502020204030204" pitchFamily="34" charset="0"/>
              </a:rPr>
              <a:t>() of </a:t>
            </a:r>
            <a:r>
              <a:rPr lang="en-US" altLang="ko-KR" sz="2800" smtClean="0">
                <a:latin typeface="Calibri" panose="020F0502020204030204" pitchFamily="34" charset="0"/>
              </a:rPr>
              <a:t>grep.c</a:t>
            </a:r>
            <a:endParaRPr lang="ko-KR" altLang="en-US" sz="2800" dirty="0">
              <a:latin typeface="Calibri" panose="020F0502020204030204" pitchFamily="34" charset="0"/>
            </a:endParaRPr>
          </a:p>
        </p:txBody>
      </p:sp>
      <p:sp>
        <p:nvSpPr>
          <p:cNvPr id="5" name="내용 개체 틀 2"/>
          <p:cNvSpPr txBox="1">
            <a:spLocks/>
          </p:cNvSpPr>
          <p:nvPr/>
        </p:nvSpPr>
        <p:spPr>
          <a:xfrm>
            <a:off x="4211960" y="736104"/>
            <a:ext cx="4752528" cy="52131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None/>
            </a:pPr>
            <a:r>
              <a:rPr lang="en-US" altLang="ko-KR" sz="1800" dirty="0" smtClean="0">
                <a:latin typeface="Calibri" panose="020F0502020204030204" pitchFamily="34" charset="0"/>
              </a:rPr>
              <a:t>7. Measure the branch coverage </a:t>
            </a:r>
            <a:br>
              <a:rPr lang="en-US" altLang="ko-KR" sz="1800" dirty="0" smtClean="0">
                <a:latin typeface="Calibri" panose="020F0502020204030204" pitchFamily="34" charset="0"/>
              </a:rPr>
            </a:br>
            <a:r>
              <a:rPr lang="en-US" altLang="ko-KR" sz="1800" dirty="0" smtClean="0">
                <a:latin typeface="Calibri" panose="020F0502020204030204" pitchFamily="34" charset="0"/>
              </a:rPr>
              <a:t>reported by CREST per search strategy and the final branch coverage using the all  search strategies together.</a:t>
            </a:r>
          </a:p>
          <a:p>
            <a:pPr marL="457200" lvl="1" indent="0">
              <a:buNone/>
            </a:pPr>
            <a:r>
              <a:rPr lang="en-US" altLang="ko-KR" sz="1800" dirty="0" smtClean="0">
                <a:latin typeface="Calibri" panose="020F0502020204030204" pitchFamily="34" charset="0"/>
              </a:rPr>
              <a:t>8. Draw the coverage graph per search strategy as shown in the lecture slides</a:t>
            </a:r>
          </a:p>
          <a:p>
            <a:pPr marL="457200" lvl="1" indent="0">
              <a:buNone/>
            </a:pPr>
            <a:r>
              <a:rPr lang="en-US" altLang="ko-KR" sz="1800" dirty="0" smtClean="0">
                <a:latin typeface="Calibri" panose="020F0502020204030204" pitchFamily="34" charset="0"/>
              </a:rPr>
              <a:t>9. Compare the branch coverage achieved for </a:t>
            </a:r>
            <a:r>
              <a:rPr lang="en-US" altLang="ko-KR" sz="1800" dirty="0" err="1" smtClean="0">
                <a:latin typeface="Calibri" panose="020F0502020204030204" pitchFamily="34" charset="0"/>
              </a:rPr>
              <a:t>regex_compile</a:t>
            </a:r>
            <a:r>
              <a:rPr lang="en-US" altLang="ko-KR" sz="1800" dirty="0" smtClean="0">
                <a:latin typeface="Calibri" panose="020F0502020204030204" pitchFamily="34" charset="0"/>
              </a:rPr>
              <a:t>() by system-level </a:t>
            </a:r>
            <a:r>
              <a:rPr lang="en-US" altLang="ko-KR" sz="1800" dirty="0" err="1" smtClean="0">
                <a:latin typeface="Calibri" panose="020F0502020204030204" pitchFamily="34" charset="0"/>
              </a:rPr>
              <a:t>concolic</a:t>
            </a:r>
            <a:r>
              <a:rPr lang="en-US" altLang="ko-KR" sz="1800" dirty="0" smtClean="0">
                <a:latin typeface="Calibri" panose="020F0502020204030204" pitchFamily="34" charset="0"/>
              </a:rPr>
              <a:t> testing and unit-level </a:t>
            </a:r>
            <a:r>
              <a:rPr lang="en-US" altLang="ko-KR" sz="1800" dirty="0" err="1" smtClean="0">
                <a:latin typeface="Calibri" panose="020F0502020204030204" pitchFamily="34" charset="0"/>
              </a:rPr>
              <a:t>concolic</a:t>
            </a:r>
            <a:r>
              <a:rPr lang="en-US" altLang="ko-KR" sz="1800" dirty="0" smtClean="0">
                <a:latin typeface="Calibri" panose="020F0502020204030204" pitchFamily="34" charset="0"/>
              </a:rPr>
              <a:t> testing.</a:t>
            </a:r>
          </a:p>
          <a:p>
            <a:pPr marL="457200" lvl="1" indent="0">
              <a:buNone/>
            </a:pPr>
            <a:r>
              <a:rPr lang="en-US" altLang="ko-KR" sz="1800" dirty="0" smtClean="0">
                <a:latin typeface="Calibri" panose="020F0502020204030204" pitchFamily="34" charset="0"/>
              </a:rPr>
              <a:t>10. Describe why system-level </a:t>
            </a:r>
            <a:r>
              <a:rPr lang="en-US" altLang="ko-KR" sz="1800" dirty="0" err="1" smtClean="0">
                <a:latin typeface="Calibri" panose="020F0502020204030204" pitchFamily="34" charset="0"/>
              </a:rPr>
              <a:t>concolic</a:t>
            </a:r>
            <a:r>
              <a:rPr lang="en-US" altLang="ko-KR" sz="1800" dirty="0" smtClean="0">
                <a:latin typeface="Calibri" panose="020F0502020204030204" pitchFamily="34" charset="0"/>
              </a:rPr>
              <a:t> testing cannot cover the branches the unit testing covers in detail</a:t>
            </a:r>
          </a:p>
          <a:p>
            <a:pPr marL="457200" lvl="1" indent="0">
              <a:buNone/>
            </a:pPr>
            <a:endParaRPr lang="en-US" altLang="ko-KR" sz="1800" dirty="0" smtClean="0">
              <a:latin typeface="Calibri" panose="020F0502020204030204" pitchFamily="34" charset="0"/>
            </a:endParaRPr>
          </a:p>
          <a:p>
            <a:pPr marL="457200" lvl="1" indent="0">
              <a:buFont typeface="Arial" pitchFamily="34" charset="0"/>
              <a:buNone/>
            </a:pPr>
            <a:r>
              <a:rPr lang="en-US" altLang="ko-KR" sz="1800" dirty="0" smtClean="0">
                <a:latin typeface="Calibri" panose="020F0502020204030204" pitchFamily="34" charset="0"/>
              </a:rPr>
              <a:t>(option 1) If you are the first one to find a new bug, you will get </a:t>
            </a:r>
            <a:r>
              <a:rPr lang="en-US" altLang="ko-KR" sz="1800" b="1" u="sng" dirty="0" smtClean="0">
                <a:latin typeface="Calibri" panose="020F0502020204030204" pitchFamily="34" charset="0"/>
              </a:rPr>
              <a:t>extra 150 points  </a:t>
            </a:r>
            <a:r>
              <a:rPr lang="en-US" altLang="ko-KR" sz="1800" dirty="0" smtClean="0">
                <a:latin typeface="Calibri" panose="020F0502020204030204" pitchFamily="34" charset="0"/>
              </a:rPr>
              <a:t>(report a bug on KLMS asap </a:t>
            </a:r>
            <a:r>
              <a:rPr lang="en-US" altLang="ko-KR" sz="1800" dirty="0" smtClean="0">
                <a:latin typeface="Calibri" panose="020F0502020204030204" pitchFamily="34" charset="0"/>
                <a:sym typeface="Wingdings" panose="05000000000000000000" pitchFamily="2" charset="2"/>
              </a:rPr>
              <a:t></a:t>
            </a:r>
            <a:r>
              <a:rPr lang="en-US" altLang="ko-KR" sz="1800" dirty="0" smtClean="0">
                <a:latin typeface="Calibri" panose="020F0502020204030204" pitchFamily="34" charset="0"/>
              </a:rPr>
              <a:t>)  </a:t>
            </a:r>
          </a:p>
          <a:p>
            <a:pPr marL="457200" lvl="1" indent="0">
              <a:buFont typeface="Arial" pitchFamily="34" charset="0"/>
              <a:buNone/>
            </a:pPr>
            <a:r>
              <a:rPr lang="en-US" altLang="ko-KR" sz="1800" dirty="0" smtClean="0">
                <a:latin typeface="Calibri" panose="020F0502020204030204" pitchFamily="34" charset="0"/>
              </a:rPr>
              <a:t>(option 2) The persons who achieve the best, 2</a:t>
            </a:r>
            <a:r>
              <a:rPr lang="en-US" altLang="ko-KR" sz="1800" baseline="30000" dirty="0" smtClean="0">
                <a:latin typeface="Calibri" panose="020F0502020204030204" pitchFamily="34" charset="0"/>
              </a:rPr>
              <a:t>nd</a:t>
            </a:r>
            <a:r>
              <a:rPr lang="en-US" altLang="ko-KR" sz="1800" dirty="0" smtClean="0">
                <a:latin typeface="Calibri" panose="020F0502020204030204" pitchFamily="34" charset="0"/>
              </a:rPr>
              <a:t> best, and the 3</a:t>
            </a:r>
            <a:r>
              <a:rPr lang="en-US" altLang="ko-KR" sz="1800" baseline="30000" dirty="0" smtClean="0">
                <a:latin typeface="Calibri" panose="020F0502020204030204" pitchFamily="34" charset="0"/>
              </a:rPr>
              <a:t>rd</a:t>
            </a:r>
            <a:r>
              <a:rPr lang="en-US" altLang="ko-KR" sz="1800" dirty="0" smtClean="0">
                <a:latin typeface="Calibri" panose="020F0502020204030204" pitchFamily="34" charset="0"/>
              </a:rPr>
              <a:t> best coverage among the classmates will get </a:t>
            </a:r>
            <a:r>
              <a:rPr lang="en-US" altLang="ko-KR" sz="1800" b="1" u="sng" dirty="0" smtClean="0">
                <a:latin typeface="Calibri" panose="020F0502020204030204" pitchFamily="34" charset="0"/>
              </a:rPr>
              <a:t>extra 100 points</a:t>
            </a:r>
            <a:r>
              <a:rPr lang="en-US" altLang="ko-KR" sz="1800" dirty="0" smtClean="0">
                <a:latin typeface="Calibri" panose="020F0502020204030204" pitchFamily="34" charset="0"/>
              </a:rPr>
              <a:t>.  </a:t>
            </a:r>
          </a:p>
          <a:p>
            <a:pPr marL="457200" lvl="1" indent="0">
              <a:buFont typeface="Arial" pitchFamily="34" charset="0"/>
              <a:buNone/>
            </a:pPr>
            <a:endParaRPr lang="en-US" altLang="ko-KR" sz="1800" dirty="0" smtClean="0">
              <a:latin typeface="Calibri" panose="020F0502020204030204" pitchFamily="34" charset="0"/>
            </a:endParaRPr>
          </a:p>
          <a:p>
            <a:pPr lvl="1"/>
            <a:endParaRPr lang="ko-KR" altLang="en-US" sz="18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2896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8557</TotalTime>
  <Words>122</Words>
  <Application>Microsoft Office PowerPoint</Application>
  <PresentationFormat>화면 슬라이드 쇼(4:3)</PresentationFormat>
  <Paragraphs>19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맑은 고딕</vt:lpstr>
      <vt:lpstr>Arial</vt:lpstr>
      <vt:lpstr>Calibri</vt:lpstr>
      <vt:lpstr>Wingdings</vt:lpstr>
      <vt:lpstr>Office 테마</vt:lpstr>
      <vt:lpstr> </vt:lpstr>
    </vt:vector>
  </TitlesOfParts>
  <Company>KAIST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GNU gcov</dc:title>
  <dc:creator>Moonzoo Kim</dc:creator>
  <cp:lastModifiedBy>Windows User</cp:lastModifiedBy>
  <cp:revision>137</cp:revision>
  <cp:lastPrinted>2014-12-08T13:34:30Z</cp:lastPrinted>
  <dcterms:created xsi:type="dcterms:W3CDTF">2010-10-07T03:26:29Z</dcterms:created>
  <dcterms:modified xsi:type="dcterms:W3CDTF">2016-11-16T03:20:54Z</dcterms:modified>
</cp:coreProperties>
</file>