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14" y="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6BDF-22BC-4F15-B15C-A72BABDF4DCB}" type="datetimeFigureOut">
              <a:rPr lang="ko-KR" altLang="en-US" smtClean="0"/>
              <a:pPr/>
              <a:t>2016-12-07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A3154-A0BF-4CE3-83D0-B94B0258C3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5429264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/>
              <a:t>1</a:t>
            </a:r>
            <a:r>
              <a:rPr lang="en-US" altLang="ko-KR" sz="2000" dirty="0" smtClean="0"/>
              <a:t>. </a:t>
            </a:r>
            <a:r>
              <a:rPr lang="en-US" altLang="ko-KR" sz="2000" dirty="0" smtClean="0"/>
              <a:t>Show the correctness of the following </a:t>
            </a:r>
            <a:r>
              <a:rPr lang="en-US" altLang="ko-KR" sz="2000" dirty="0" smtClean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/* max() should return a bigger value between a and b if a!=b. If a==b, max() should return the value of b*/</a:t>
            </a:r>
          </a:p>
          <a:p>
            <a:pPr marL="514350" indent="-514350">
              <a:buNone/>
            </a:pP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bigger=0;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if( a &gt;= b +1) bigger = a;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    else bigger= b; 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    return bigger;</a:t>
            </a:r>
          </a:p>
          <a:p>
            <a:pPr marL="514350" indent="-514350">
              <a:buNone/>
            </a:pP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buNone/>
            </a:pPr>
            <a:r>
              <a:rPr lang="en-US" altLang="ko-KR" sz="1800" dirty="0" smtClean="0"/>
              <a:t>2.1 Write down a proper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altLang="ko-KR" sz="1800" dirty="0" smtClean="0"/>
              <a:t> statement to check the correctness of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marL="514350" indent="-514350">
              <a:buNone/>
            </a:pPr>
            <a:r>
              <a:rPr lang="en-US" altLang="ko-KR" sz="1800" dirty="0" smtClean="0"/>
              <a:t>2.2 Transform </a:t>
            </a:r>
            <a:r>
              <a:rPr lang="en-US" altLang="ko-KR" sz="1800" dirty="0" smtClean="0">
                <a:latin typeface="Courier New" pitchFamily="49" charset="0"/>
                <a:cs typeface="Courier New" pitchFamily="49" charset="0"/>
              </a:rPr>
              <a:t>max()</a:t>
            </a:r>
            <a:r>
              <a:rPr lang="en-US" altLang="ko-KR" sz="1800" dirty="0" smtClean="0">
                <a:cs typeface="Courier New" pitchFamily="49" charset="0"/>
              </a:rPr>
              <a:t>into a SSA form.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2.3 Write down a corresponding QF_LIA specification and check the correctness by using a SMT solver 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	(note. you should show </a:t>
            </a:r>
            <a:r>
              <a:rPr lang="en-US" altLang="ko-KR" sz="1800" dirty="0" smtClean="0">
                <a:solidFill>
                  <a:srgbClr val="FF0000"/>
                </a:solidFill>
                <a:cs typeface="Courier New" pitchFamily="49" charset="0"/>
              </a:rPr>
              <a:t>validity</a:t>
            </a:r>
            <a:r>
              <a:rPr lang="en-US" altLang="ko-KR" sz="1800" dirty="0" smtClean="0">
                <a:cs typeface="Courier New" pitchFamily="49" charset="0"/>
              </a:rPr>
              <a:t>, not </a:t>
            </a:r>
            <a:r>
              <a:rPr lang="en-US" altLang="ko-KR" sz="1800" dirty="0" err="1" smtClean="0">
                <a:cs typeface="Courier New" pitchFamily="49" charset="0"/>
              </a:rPr>
              <a:t>satisfiability</a:t>
            </a:r>
            <a:r>
              <a:rPr lang="en-US" altLang="ko-KR" sz="1800" dirty="0" smtClean="0">
                <a:cs typeface="Courier New" pitchFamily="49" charset="0"/>
              </a:rPr>
              <a:t> for software verification)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2.4 Write down a corresponding QF_BV and check the correctness by using a SMT solver</a:t>
            </a:r>
          </a:p>
          <a:p>
            <a:pPr marL="514350" indent="-514350">
              <a:buNone/>
            </a:pPr>
            <a:r>
              <a:rPr lang="en-US" altLang="ko-KR" sz="1800" dirty="0" smtClean="0">
                <a:cs typeface="Courier New" pitchFamily="49" charset="0"/>
              </a:rPr>
              <a:t>2.5 Compare the result of 2.3 and 2.4.  Why are the results different?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330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2</a:t>
            </a:r>
            <a:r>
              <a:rPr lang="en-US" sz="1800" dirty="0" smtClean="0"/>
              <a:t>. </a:t>
            </a:r>
            <a:r>
              <a:rPr lang="en-US" sz="1800" dirty="0" smtClean="0"/>
              <a:t>Transform the following sort program into QF_AUFLIA specification and check the correctness by using a SMT solver.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#define N 3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// local variables are initialized with random values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data[N],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j,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&lt;N-1;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for (j=i+1; j&lt;N; j++)            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if (data[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&gt; data[j]){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data[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= data[j];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data[j]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assert(data[0] &lt;= data[1] &amp;&amp; data[1] &lt;= data[2]);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220</Words>
  <Application>Microsoft Office PowerPoint</Application>
  <PresentationFormat>화면 슬라이드 쇼(4:3)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Courier New</vt:lpstr>
      <vt:lpstr>Office 테마</vt:lpstr>
      <vt:lpstr>PowerPoint 프레젠테이션</vt:lpstr>
      <vt:lpstr>PowerPoint 프레젠테이션</vt:lpstr>
    </vt:vector>
  </TitlesOfParts>
  <Company>CS Dept KAIST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Moonzoo Kim</dc:creator>
  <cp:lastModifiedBy>Windows User</cp:lastModifiedBy>
  <cp:revision>78</cp:revision>
  <dcterms:created xsi:type="dcterms:W3CDTF">2009-09-12T07:09:18Z</dcterms:created>
  <dcterms:modified xsi:type="dcterms:W3CDTF">2016-12-07T03:37:39Z</dcterms:modified>
</cp:coreProperties>
</file>